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9"/>
  </p:notesMasterIdLst>
  <p:sldIdLst>
    <p:sldId id="256" r:id="rId3"/>
    <p:sldId id="335" r:id="rId4"/>
    <p:sldId id="268" r:id="rId5"/>
    <p:sldId id="269" r:id="rId6"/>
    <p:sldId id="273" r:id="rId7"/>
    <p:sldId id="274" r:id="rId8"/>
    <p:sldId id="276" r:id="rId9"/>
    <p:sldId id="278" r:id="rId10"/>
    <p:sldId id="279" r:id="rId11"/>
    <p:sldId id="280" r:id="rId12"/>
    <p:sldId id="282" r:id="rId13"/>
    <p:sldId id="283" r:id="rId14"/>
    <p:sldId id="285" r:id="rId15"/>
    <p:sldId id="286" r:id="rId16"/>
    <p:sldId id="287" r:id="rId17"/>
    <p:sldId id="289" r:id="rId18"/>
    <p:sldId id="257" r:id="rId19"/>
    <p:sldId id="291" r:id="rId20"/>
    <p:sldId id="292" r:id="rId21"/>
    <p:sldId id="294" r:id="rId22"/>
    <p:sldId id="296" r:id="rId23"/>
    <p:sldId id="297" r:id="rId24"/>
    <p:sldId id="298" r:id="rId25"/>
    <p:sldId id="299" r:id="rId26"/>
    <p:sldId id="301" r:id="rId27"/>
    <p:sldId id="302" r:id="rId28"/>
    <p:sldId id="313" r:id="rId29"/>
    <p:sldId id="314" r:id="rId30"/>
    <p:sldId id="305" r:id="rId31"/>
    <p:sldId id="316" r:id="rId32"/>
    <p:sldId id="318" r:id="rId33"/>
    <p:sldId id="319" r:id="rId34"/>
    <p:sldId id="320" r:id="rId35"/>
    <p:sldId id="321" r:id="rId36"/>
    <p:sldId id="304" r:id="rId37"/>
    <p:sldId id="336" r:id="rId38"/>
    <p:sldId id="337" r:id="rId39"/>
    <p:sldId id="312" r:id="rId40"/>
    <p:sldId id="326" r:id="rId41"/>
    <p:sldId id="328" r:id="rId42"/>
    <p:sldId id="329" r:id="rId43"/>
    <p:sldId id="330" r:id="rId44"/>
    <p:sldId id="331" r:id="rId45"/>
    <p:sldId id="333" r:id="rId46"/>
    <p:sldId id="334" r:id="rId47"/>
    <p:sldId id="33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9"/>
    <p:restoredTop sz="95141"/>
  </p:normalViewPr>
  <p:slideViewPr>
    <p:cSldViewPr snapToGrid="0" snapToObjects="1">
      <p:cViewPr varScale="1">
        <p:scale>
          <a:sx n="73" d="100"/>
          <a:sy n="73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7383-E0FE-D545-8AEF-F3D8315435B3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8FCC3-2687-CD42-BAC7-1562C94512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48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185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8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2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91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742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2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18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074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6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02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80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031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595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468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06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8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51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34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91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18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63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05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55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73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78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FCC3-2687-CD42-BAC7-1562C945120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84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858F-92AE-9147-B747-9B2AF0CA00FB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35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A61-95D9-E743-8A13-250DB434D206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6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9B87-853A-0144-8A7E-33E8706F15EA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8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49DF-26DD-4CD0-B928-B4760C999887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9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AE1E-81F3-4F99-8883-65E8A14C8051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75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E65-885B-4E4E-B889-AC2C43D44D45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2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509-8567-41F8-A9ED-F7E7943269A7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9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836E-BD21-4ACD-90D0-AB618AFED9D1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0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75C2-76C9-4F19-A0AA-E0F8A2D79CDC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72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F987-7A3A-4EA2-B243-97F63398AC1C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34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6E22-73A1-42C3-BB54-2F1F997020F1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AEE0-AD11-D745-B64F-096C1C5F82C3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07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1CAA-943D-4A3D-930F-3503CA8C6C64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3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3520-619A-4365-B051-136DFD9A7D93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4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9599-015C-4E78-90CC-C72AEA759627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B47-7A95-B646-9F8F-B610F7FBB7C5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12D-6813-B540-B113-0B9C32A3F18C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5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4B19-2A1F-1243-8FCC-BE28F0D29C9F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D3A-7EEC-6D4F-94A7-EF349DBBDFCA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0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F58-BA1B-7946-AC9C-282751C00933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1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00C6-2B5D-D543-A3B0-8C38DD14094F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0C85-D129-8F43-8D87-BE52256B976B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48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65F6-4EEB-9A49-93B6-2917F3DBCF38}" type="datetime1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1B3A-B5C3-4CFB-B59E-D4BDF6E111F2}" type="datetime1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9053-8169-495E-AAB6-491D464E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250" y="2089772"/>
            <a:ext cx="7772400" cy="2387600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charset="-122"/>
                <a:ea typeface="Microsoft YaHei" charset="-122"/>
                <a:cs typeface="Microsoft YaHei" charset="-122"/>
              </a:rPr>
              <a:t>#5 </a:t>
            </a:r>
            <a:r>
              <a:rPr kumimoji="1" lang="zh-CN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界面编程（二）</a:t>
            </a:r>
            <a:br>
              <a:rPr kumimoji="1" lang="zh-CN" altLang="en-US" sz="48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之</a:t>
            </a:r>
            <a:r>
              <a:rPr kumimoji="1" lang="en-US" altLang="zh-CN" sz="4800" dirty="0"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kumimoji="1" lang="zh-CN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控件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8" y="5480088"/>
            <a:ext cx="1462505" cy="1462505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13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7798A4-2D77-4920-BF85-2E4DE14D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5" y="1977763"/>
            <a:ext cx="4430820" cy="2235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20D144-5791-42F1-BD98-C7A6F128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32" y="4800966"/>
            <a:ext cx="5287484" cy="10271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1" t="-61" r="4231" b="-14155"/>
          <a:stretch/>
        </p:blipFill>
        <p:spPr>
          <a:xfrm>
            <a:off x="5560812" y="1740225"/>
            <a:ext cx="3103321" cy="45691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6269" y="1519119"/>
            <a:ext cx="376460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方式一 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xml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文件中绑定点击函数</a:t>
            </a:r>
          </a:p>
        </p:txBody>
      </p:sp>
      <p:sp>
        <p:nvSpPr>
          <p:cNvPr id="15" name="矩形 14"/>
          <p:cNvSpPr/>
          <p:nvPr/>
        </p:nvSpPr>
        <p:spPr>
          <a:xfrm>
            <a:off x="2144358" y="4212987"/>
            <a:ext cx="225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layout.xml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86547" y="5801552"/>
            <a:ext cx="225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Activity.java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67093" y="5828114"/>
            <a:ext cx="225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点击后弹出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toast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96557EBE-0C25-4D8B-8869-D765607F0CA8}"/>
              </a:ext>
            </a:extLst>
          </p:cNvPr>
          <p:cNvSpPr txBox="1">
            <a:spLocks/>
          </p:cNvSpPr>
          <p:nvPr/>
        </p:nvSpPr>
        <p:spPr>
          <a:xfrm>
            <a:off x="2903177" y="508107"/>
            <a:ext cx="37269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类控件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EBEDCF-5C2C-492C-B2D5-70DF1F5663C3}"/>
              </a:ext>
            </a:extLst>
          </p:cNvPr>
          <p:cNvSpPr/>
          <p:nvPr/>
        </p:nvSpPr>
        <p:spPr>
          <a:xfrm>
            <a:off x="2765435" y="3925120"/>
            <a:ext cx="736600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6C5E1C-A9A2-400F-8E8D-EE03F997CDE3}"/>
              </a:ext>
            </a:extLst>
          </p:cNvPr>
          <p:cNvSpPr/>
          <p:nvPr/>
        </p:nvSpPr>
        <p:spPr>
          <a:xfrm>
            <a:off x="1421738" y="4733798"/>
            <a:ext cx="564809" cy="32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5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4E0142-1F07-4213-94E7-E6B09F07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8" y="2560320"/>
            <a:ext cx="6276803" cy="211762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1" t="-61" r="4231" b="-14155"/>
          <a:stretch/>
        </p:blipFill>
        <p:spPr>
          <a:xfrm>
            <a:off x="6306893" y="2026950"/>
            <a:ext cx="2490355" cy="413523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6270" y="1519119"/>
            <a:ext cx="29369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方式二 代码绑定监听器</a:t>
            </a:r>
          </a:p>
        </p:txBody>
      </p:sp>
      <p:sp>
        <p:nvSpPr>
          <p:cNvPr id="16" name="矩形 15"/>
          <p:cNvSpPr/>
          <p:nvPr/>
        </p:nvSpPr>
        <p:spPr>
          <a:xfrm>
            <a:off x="1601109" y="4677948"/>
            <a:ext cx="225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Activity.java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FDE4BEA-9E91-4B45-8882-E15DC5DB3F7B}"/>
              </a:ext>
            </a:extLst>
          </p:cNvPr>
          <p:cNvSpPr txBox="1">
            <a:spLocks/>
          </p:cNvSpPr>
          <p:nvPr/>
        </p:nvSpPr>
        <p:spPr>
          <a:xfrm>
            <a:off x="2903177" y="508107"/>
            <a:ext cx="37269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类控件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26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92702" y="1643664"/>
            <a:ext cx="649927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ImageButton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控件与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控件的主要区别是</a:t>
            </a:r>
            <a:r>
              <a:rPr lang="en-US" altLang="zh-CN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ImageButton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中没有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text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属性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，按钮中将显示图片而不是文本。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FA71520-801C-4408-A36E-A9BE17F51A34}"/>
              </a:ext>
            </a:extLst>
          </p:cNvPr>
          <p:cNvSpPr txBox="1">
            <a:spLocks/>
          </p:cNvSpPr>
          <p:nvPr/>
        </p:nvSpPr>
        <p:spPr>
          <a:xfrm>
            <a:off x="2636476" y="508107"/>
            <a:ext cx="4390857" cy="700653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5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500" dirty="0">
                <a:latin typeface="Microsoft YaHei" charset="-122"/>
                <a:ea typeface="Microsoft YaHei" charset="-122"/>
                <a:cs typeface="Microsoft YaHei" charset="-122"/>
              </a:rPr>
              <a:t>类控件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ImageButton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F0C2E6-54B0-4CFB-8E2A-CE41A231B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66" y="2868616"/>
            <a:ext cx="2146709" cy="318611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05FBFA-8D9A-4262-B54D-DE24E0F7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91" y="3200400"/>
            <a:ext cx="5158576" cy="17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8385" y="2109547"/>
            <a:ext cx="7610621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一种单个圆形单选框双状态的按钮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可以选择。在没有被选中时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用户能够按下或点击来选中它。但在选中后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通过点击无法变为未选中。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由两部分组成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RadioButton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RadioGroup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，呈被包含和包含的关系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在多个</a:t>
            </a:r>
            <a:r>
              <a:rPr lang="en-US" altLang="zh-CN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RadioButton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被</a:t>
            </a:r>
            <a:r>
              <a:rPr lang="en-US" altLang="zh-CN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RadioGroup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包含的情况下</a:t>
            </a:r>
            <a:r>
              <a:rPr lang="en-US" altLang="zh-CN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同一时刻仅可以选择一个</a:t>
            </a:r>
            <a:r>
              <a:rPr lang="en-US" altLang="zh-CN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RadioButton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并用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setOnCheckedChangeListener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来对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RadioGroup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进行监听。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E5F1E30-AD83-4170-A956-DF792D74DD0C}"/>
              </a:ext>
            </a:extLst>
          </p:cNvPr>
          <p:cNvSpPr txBox="1">
            <a:spLocks/>
          </p:cNvSpPr>
          <p:nvPr/>
        </p:nvSpPr>
        <p:spPr>
          <a:xfrm>
            <a:off x="2636476" y="508107"/>
            <a:ext cx="4310423" cy="700653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5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500" dirty="0">
                <a:latin typeface="Microsoft YaHei" charset="-122"/>
                <a:ea typeface="Microsoft YaHei" charset="-122"/>
                <a:cs typeface="Microsoft YaHei" charset="-122"/>
              </a:rPr>
              <a:t>类控件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RadioButton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4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83" y="2785605"/>
            <a:ext cx="2705100" cy="1993900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A099A8D-07E1-487C-8122-AF5096FFD699}"/>
              </a:ext>
            </a:extLst>
          </p:cNvPr>
          <p:cNvSpPr txBox="1">
            <a:spLocks/>
          </p:cNvSpPr>
          <p:nvPr/>
        </p:nvSpPr>
        <p:spPr>
          <a:xfrm>
            <a:off x="2636476" y="508107"/>
            <a:ext cx="4310423" cy="700653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5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500" dirty="0">
                <a:latin typeface="Microsoft YaHei" charset="-122"/>
                <a:ea typeface="Microsoft YaHei" charset="-122"/>
                <a:cs typeface="Microsoft YaHei" charset="-122"/>
              </a:rPr>
              <a:t>类控件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RadioButton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6AC67C-4E01-4E30-B060-ED474174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6" y="1436801"/>
            <a:ext cx="5271473" cy="48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680236" y="508107"/>
            <a:ext cx="48064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类控件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CheckBox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5755" y="1343912"/>
            <a:ext cx="71693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可以进行多选的按钮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默认以矩形表示。有选中或者不选中双状态。可以对每一个多选按钮进行事件 监听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setOnCheckedChangeListener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isChecked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来判断选项是否被选中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作出相应的事件响应。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7665E9-89D7-4798-819B-7E248AE79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09" y="3830559"/>
            <a:ext cx="2785558" cy="16091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D7AA47-BDB2-40C1-8DA0-56AE6FD5C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377"/>
          <a:stretch/>
        </p:blipFill>
        <p:spPr>
          <a:xfrm>
            <a:off x="811364" y="2670263"/>
            <a:ext cx="4768145" cy="39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00886" y="508107"/>
            <a:ext cx="42984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图片控件 </a:t>
            </a:r>
            <a:r>
              <a:rPr kumimoji="1" lang="en-US" altLang="zh-CN" sz="3200" dirty="0" err="1">
                <a:latin typeface="Microsoft YaHei" charset="-122"/>
                <a:ea typeface="Microsoft YaHei" charset="-122"/>
                <a:cs typeface="Microsoft YaHei" charset="-122"/>
              </a:rPr>
              <a:t>ImageView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0161" y="2924825"/>
            <a:ext cx="66821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显示任意图像，例如图标。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ImageView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类可以加载各种来源的图片，图片的来源可以是系统提供的资源文件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也可以是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Drawable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对象或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Bitmap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对象。 提供例如缩放和着色（渲染）各种显示选项。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26285" y="508107"/>
            <a:ext cx="4044415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Android 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高级控件</a:t>
            </a:r>
          </a:p>
        </p:txBody>
      </p:sp>
      <p:sp>
        <p:nvSpPr>
          <p:cNvPr id="3" name="矩形 2"/>
          <p:cNvSpPr/>
          <p:nvPr/>
        </p:nvSpPr>
        <p:spPr>
          <a:xfrm>
            <a:off x="1343465" y="2606112"/>
            <a:ext cx="66067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高级控件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是指具有更高级功能的控件。例如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、对话框等等。这类控件丰富了界面的多样性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强化了程序的功能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更好的实现了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应用程序。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1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915185" y="508107"/>
            <a:ext cx="4031715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自动完成文本控件 </a:t>
            </a:r>
          </a:p>
        </p:txBody>
      </p:sp>
      <p:sp>
        <p:nvSpPr>
          <p:cNvPr id="3" name="矩形 2"/>
          <p:cNvSpPr/>
          <p:nvPr/>
        </p:nvSpPr>
        <p:spPr>
          <a:xfrm>
            <a:off x="1098851" y="2428312"/>
            <a:ext cx="694629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中提供了两种智能输入框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AutoCompleteTextView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MultiAutoCompleteTextView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。类似于百度或者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Google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在搜索栏输入信息的时候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弹出与输入信息接近的提示信息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然后用户选择点击需要的信息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自动完成文本输入。 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43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861085" y="468406"/>
            <a:ext cx="6406615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  <a:r>
              <a:rPr kumimoji="1" lang="zh-CN" altLang="de-DE" sz="3200" dirty="0">
                <a:latin typeface="Microsoft YaHei" charset="-122"/>
                <a:ea typeface="Microsoft YaHei" charset="-122"/>
                <a:cs typeface="Microsoft YaHei" charset="-122"/>
              </a:rPr>
              <a:t>完成文本控件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de-DE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AutoCompleteTextView</a:t>
            </a:r>
            <a:r>
              <a:rPr kumimoji="1" lang="de-DE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003300" y="1666133"/>
            <a:ext cx="7512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能够实现动态匹配输入的可编辑的文本视图。当用户输入信息后弹出提示。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提示列表显示在一个下拉菜单中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用户可以从中选择一项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以完成输入。提示列表是从一个数据适配器获取的数据。 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6A3C0D-D36D-4F1D-BCF6-A5B03635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7" y="4074765"/>
            <a:ext cx="2344963" cy="22815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9442254-A3A9-4C5F-AC44-67C7F4A4454A}"/>
              </a:ext>
            </a:extLst>
          </p:cNvPr>
          <p:cNvSpPr/>
          <p:nvPr/>
        </p:nvSpPr>
        <p:spPr>
          <a:xfrm>
            <a:off x="1003300" y="3041746"/>
            <a:ext cx="59784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重要属性：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android:completionThreshold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输入多少字符后出现提示信息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android:dropDownHeight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下拉菜单的高度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android:dropDownWidth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下拉菜单的宽度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android:popupBackground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下拉菜单的背景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9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734770" y="468406"/>
            <a:ext cx="3647953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输入控件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0747" y="1646116"/>
            <a:ext cx="632128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控件是界面的主要组成元素。它是用户界面功能实现的表现。 </a:t>
            </a:r>
          </a:p>
        </p:txBody>
      </p:sp>
      <p:sp>
        <p:nvSpPr>
          <p:cNvPr id="6" name="矩形 5"/>
          <p:cNvSpPr/>
          <p:nvPr/>
        </p:nvSpPr>
        <p:spPr>
          <a:xfrm>
            <a:off x="1510747" y="2122344"/>
            <a:ext cx="6430618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输入控件：输入控件是应用用户界面中的交互式组件。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如：按钮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(Button)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、文本字段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EditText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、定位栏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SeekBar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、复选框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CheckBox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、单选按钮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RadioButton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、切换按钮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ToggleButton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等。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de-DE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D2C06-2F31-4EC2-8918-E46DEF57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28" y="4401134"/>
            <a:ext cx="3409524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92D395-262D-4CAC-A8B6-394A78FF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4" y="1803280"/>
            <a:ext cx="5457364" cy="18561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64"/>
          <a:stretch/>
        </p:blipFill>
        <p:spPr>
          <a:xfrm>
            <a:off x="5875947" y="1524972"/>
            <a:ext cx="2694935" cy="2468880"/>
          </a:xfrm>
          <a:prstGeom prst="rect">
            <a:avLst/>
          </a:prstGeom>
        </p:spPr>
      </p:pic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3B1DAF0-F567-447B-A1D4-9FF4A89797B0}"/>
              </a:ext>
            </a:extLst>
          </p:cNvPr>
          <p:cNvSpPr txBox="1">
            <a:spLocks/>
          </p:cNvSpPr>
          <p:nvPr/>
        </p:nvSpPr>
        <p:spPr>
          <a:xfrm>
            <a:off x="1861085" y="468406"/>
            <a:ext cx="6406615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  <a:r>
              <a:rPr kumimoji="1" lang="zh-CN" altLang="de-DE" sz="3200" dirty="0">
                <a:latin typeface="Microsoft YaHei" charset="-122"/>
                <a:ea typeface="Microsoft YaHei" charset="-122"/>
                <a:cs typeface="Microsoft YaHei" charset="-122"/>
              </a:rPr>
              <a:t>完成文本控件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de-DE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AutoCompleteTextView</a:t>
            </a:r>
            <a:r>
              <a:rPr kumimoji="1" lang="de-DE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11543D-DF87-4BBB-B279-D68171AC9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71" y="4106166"/>
            <a:ext cx="7480747" cy="22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56624" y="1493337"/>
            <a:ext cx="73587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AutoCompleteTextView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不同的是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MultiAutoCompleteTextView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可以在输入框一直增加选择值。 </a:t>
            </a:r>
            <a:endParaRPr lang="en-US" altLang="zh-CN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当输入完一个字符串后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在该字符串后面输入一个逗号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(,)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，再输入 一个字符串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会显示自动提示列表。 使用时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需要为它的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setTokenizer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方法指定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MultiAutoCompleteTextView.CommaTokenizer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类对象实例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表示采用逗号作为输入多个字符串的分隔符。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4" b="42974"/>
          <a:stretch/>
        </p:blipFill>
        <p:spPr>
          <a:xfrm>
            <a:off x="2783612" y="3977762"/>
            <a:ext cx="3759005" cy="2378589"/>
          </a:xfrm>
          <a:prstGeom prst="rect">
            <a:avLst/>
          </a:prstGeom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52F41A4-9191-447E-AC29-A32CC2496641}"/>
              </a:ext>
            </a:extLst>
          </p:cNvPr>
          <p:cNvSpPr txBox="1">
            <a:spLocks/>
          </p:cNvSpPr>
          <p:nvPr/>
        </p:nvSpPr>
        <p:spPr>
          <a:xfrm>
            <a:off x="1524001" y="468406"/>
            <a:ext cx="7109698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  <a:r>
              <a:rPr kumimoji="1" lang="zh-CN" altLang="de-DE" sz="3200" dirty="0">
                <a:latin typeface="Microsoft YaHei" charset="-122"/>
                <a:ea typeface="Microsoft YaHei" charset="-122"/>
                <a:cs typeface="Microsoft YaHei" charset="-122"/>
              </a:rPr>
              <a:t>完成文本控件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900" dirty="0">
                <a:latin typeface="Microsoft YaHei" charset="-122"/>
                <a:ea typeface="Microsoft YaHei" charset="-122"/>
              </a:rPr>
              <a:t>Multi</a:t>
            </a:r>
            <a:r>
              <a:rPr kumimoji="1" lang="de-DE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AutoCompleteTextView</a:t>
            </a:r>
            <a:r>
              <a:rPr kumimoji="1" lang="de-DE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6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4" b="42974"/>
          <a:stretch/>
        </p:blipFill>
        <p:spPr>
          <a:xfrm>
            <a:off x="5552132" y="1798707"/>
            <a:ext cx="2737631" cy="1732293"/>
          </a:xfrm>
          <a:prstGeom prst="rect">
            <a:avLst/>
          </a:prstGeom>
        </p:spPr>
      </p:pic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65AC3183-284F-4973-9A5F-C40E872A8F91}"/>
              </a:ext>
            </a:extLst>
          </p:cNvPr>
          <p:cNvSpPr txBox="1">
            <a:spLocks/>
          </p:cNvSpPr>
          <p:nvPr/>
        </p:nvSpPr>
        <p:spPr>
          <a:xfrm>
            <a:off x="1524001" y="468406"/>
            <a:ext cx="7109698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  <a:r>
              <a:rPr kumimoji="1" lang="zh-CN" altLang="de-DE" sz="3200" dirty="0">
                <a:latin typeface="Microsoft YaHei" charset="-122"/>
                <a:ea typeface="Microsoft YaHei" charset="-122"/>
                <a:cs typeface="Microsoft YaHei" charset="-122"/>
              </a:rPr>
              <a:t>完成文本控件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900" dirty="0">
                <a:latin typeface="Microsoft YaHei" charset="-122"/>
                <a:ea typeface="Microsoft YaHei" charset="-122"/>
              </a:rPr>
              <a:t>Multi</a:t>
            </a:r>
            <a:r>
              <a:rPr kumimoji="1" lang="de-DE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AutoCompleteTextView</a:t>
            </a:r>
            <a:r>
              <a:rPr kumimoji="1" lang="de-DE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1A8AE2-A248-43CE-9783-EBC98D6AC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16" y="3631992"/>
            <a:ext cx="7884130" cy="27243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A5B6D5-B34E-424F-B546-2F29DAF72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13" y="1707267"/>
            <a:ext cx="4796472" cy="16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73642" y="390892"/>
            <a:ext cx="3396715" cy="78045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进度条与拖动条 </a:t>
            </a:r>
          </a:p>
        </p:txBody>
      </p:sp>
      <p:sp>
        <p:nvSpPr>
          <p:cNvPr id="3" name="矩形 2"/>
          <p:cNvSpPr/>
          <p:nvPr/>
        </p:nvSpPr>
        <p:spPr>
          <a:xfrm>
            <a:off x="1293455" y="2883817"/>
            <a:ext cx="6868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拖动条主要是完成于用户的简单交互；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进度条是需要长时间加载某些资源时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为用户显示加载的进度的控件。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06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697996" y="566668"/>
            <a:ext cx="4006315" cy="583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进度条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ProgressBar</a:t>
            </a:r>
            <a:endParaRPr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1520" y="2276709"/>
            <a:ext cx="67192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是某些操作的进度可视指示器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为用户呈现操作的进度。在不确定模式下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进度条显示循环动画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常用于任务长度是未知的情况。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进度条默认为圆圈形式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要显示水平进度条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可以在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xml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文件中设置进度条的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style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属性。 </a:t>
            </a:r>
          </a:p>
        </p:txBody>
      </p:sp>
      <p:sp>
        <p:nvSpPr>
          <p:cNvPr id="7" name="矩形 6"/>
          <p:cNvSpPr/>
          <p:nvPr/>
        </p:nvSpPr>
        <p:spPr>
          <a:xfrm>
            <a:off x="1564106" y="4608917"/>
            <a:ext cx="6496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除了有水平进度条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还有圆形进度条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包括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Large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Normal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Small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三种规格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58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4AC0A2-6CD2-4761-8AE4-9C18B692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8" y="1525831"/>
            <a:ext cx="5497725" cy="15836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5338" y="3866954"/>
            <a:ext cx="5421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sz="1600" dirty="0">
                <a:solidFill>
                  <a:srgbClr val="56687C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style=“?</a:t>
            </a:r>
            <a:r>
              <a:rPr lang="en-US" altLang="zh-CN" sz="1600" dirty="0" err="1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android:attr</a:t>
            </a:r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/</a:t>
            </a:r>
            <a:r>
              <a:rPr lang="en-US" altLang="zh-CN" sz="1600" dirty="0" err="1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progressBarStyleHorizontal</a:t>
            </a:r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”</a:t>
            </a:r>
            <a:endParaRPr lang="zh-CN" altLang="en-US" sz="1600" dirty="0">
              <a:solidFill>
                <a:srgbClr val="6D6D6D"/>
              </a:solidFill>
              <a:latin typeface="Consolas" panose="020B0609020204030204" pitchFamily="49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>
                <a:solidFill>
                  <a:srgbClr val="56687C"/>
                </a:solidFill>
                <a:latin typeface="Microsoft YaHei" charset="0"/>
                <a:ea typeface="Microsoft YaHei" charset="0"/>
                <a:cs typeface="Microsoft YaHei" charset="0"/>
              </a:rPr>
              <a:t>水平进度条</a:t>
            </a:r>
            <a:endParaRPr lang="en-US" altLang="zh-CN" sz="1600" dirty="0">
              <a:solidFill>
                <a:srgbClr val="56687C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style=“?</a:t>
            </a:r>
            <a:r>
              <a:rPr lang="en-US" altLang="zh-CN" sz="1600" dirty="0" err="1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android:attr</a:t>
            </a:r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/</a:t>
            </a:r>
            <a:r>
              <a:rPr lang="en-US" altLang="zh-CN" sz="1600" dirty="0" err="1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progressBarStyleLarge</a:t>
            </a:r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”</a:t>
            </a:r>
            <a:endParaRPr lang="zh-CN" altLang="en-US" sz="1600" dirty="0">
              <a:solidFill>
                <a:srgbClr val="6D6D6D"/>
              </a:solidFill>
              <a:latin typeface="Consolas" panose="020B0609020204030204" pitchFamily="49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>
                <a:solidFill>
                  <a:srgbClr val="56687C"/>
                </a:solidFill>
                <a:latin typeface="Microsoft YaHei" charset="0"/>
                <a:ea typeface="Microsoft YaHei" charset="0"/>
                <a:cs typeface="Microsoft YaHei" charset="0"/>
              </a:rPr>
              <a:t>较大的圆圈进度条</a:t>
            </a:r>
          </a:p>
          <a:p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style=“?</a:t>
            </a:r>
            <a:r>
              <a:rPr lang="en-US" altLang="zh-CN" sz="1600" dirty="0" err="1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android:attr</a:t>
            </a:r>
            <a:r>
              <a:rPr lang="en-US" altLang="zh-CN" sz="1600" dirty="0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/</a:t>
            </a:r>
            <a:r>
              <a:rPr lang="en-US" altLang="zh-CN" sz="1600" dirty="0" err="1">
                <a:solidFill>
                  <a:srgbClr val="6D6D6D"/>
                </a:solidFill>
                <a:latin typeface="Consolas" panose="020B0609020204030204" pitchFamily="49" charset="0"/>
                <a:ea typeface="Microsoft YaHei" charset="0"/>
                <a:cs typeface="Microsoft YaHei" charset="0"/>
              </a:rPr>
              <a:t>progressBarStyleSmallTitle</a:t>
            </a:r>
            <a:endParaRPr lang="zh-CN" altLang="en-US" sz="1600" dirty="0">
              <a:solidFill>
                <a:srgbClr val="6D6D6D"/>
              </a:solidFill>
              <a:latin typeface="Consolas" panose="020B0609020204030204" pitchFamily="49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>
                <a:solidFill>
                  <a:srgbClr val="56687C"/>
                </a:solidFill>
                <a:latin typeface="Microsoft YaHei" charset="0"/>
                <a:ea typeface="Microsoft YaHei" charset="0"/>
                <a:cs typeface="Microsoft YaHei" charset="0"/>
              </a:rPr>
              <a:t>标题大小的圆圈进度条</a:t>
            </a:r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en-US" altLang="zh-CN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71" y="4350724"/>
            <a:ext cx="3255512" cy="11764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71" y="1810714"/>
            <a:ext cx="3230640" cy="109283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095214" y="3150651"/>
            <a:ext cx="2372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进度为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50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的水平进度条</a:t>
            </a:r>
          </a:p>
        </p:txBody>
      </p:sp>
      <p:sp>
        <p:nvSpPr>
          <p:cNvPr id="16" name="矩形 15"/>
          <p:cNvSpPr/>
          <p:nvPr/>
        </p:nvSpPr>
        <p:spPr>
          <a:xfrm>
            <a:off x="6316939" y="5527221"/>
            <a:ext cx="1928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较大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的圆圈进度条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幻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C1C4678D-13BB-44E7-AF29-2D263CE62C92}"/>
              </a:ext>
            </a:extLst>
          </p:cNvPr>
          <p:cNvSpPr txBox="1">
            <a:spLocks/>
          </p:cNvSpPr>
          <p:nvPr/>
        </p:nvSpPr>
        <p:spPr>
          <a:xfrm>
            <a:off x="2697996" y="566668"/>
            <a:ext cx="4006315" cy="583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进度条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ProgressBar</a:t>
            </a:r>
            <a:endParaRPr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EAE541-98A9-4D7A-956B-C24935CD3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62" y="3319928"/>
            <a:ext cx="3348012" cy="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981592" y="533881"/>
            <a:ext cx="3180815" cy="64910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拖动条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SeekBar</a:t>
            </a:r>
            <a:endParaRPr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3717" y="2300576"/>
            <a:ext cx="5936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添加了滑块的进度条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用户可以通过拖动滑块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来调节当前进度。例如可以拖动滑块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调节调节音量的大小。为了让程序能响应拖动条滑块位置的改变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可以为它绑定一个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OnSeekBarChangeListener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监听器。 </a:t>
            </a:r>
          </a:p>
        </p:txBody>
      </p: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55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18531" y="4946393"/>
            <a:ext cx="5479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Android:thumb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设置滑块的样式</a:t>
            </a:r>
            <a:b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Android:max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设置拖动条进度的最大值</a:t>
            </a:r>
            <a:b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Android:progress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设置拖动条当前的进度值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64"/>
          <a:stretch/>
        </p:blipFill>
        <p:spPr>
          <a:xfrm>
            <a:off x="2218531" y="3900526"/>
            <a:ext cx="4294810" cy="837675"/>
          </a:xfrm>
          <a:prstGeom prst="rect">
            <a:avLst/>
          </a:prstGeom>
        </p:spPr>
      </p:pic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10FDA5B-F84C-4FD8-A2A9-01E68FDE88A4}"/>
              </a:ext>
            </a:extLst>
          </p:cNvPr>
          <p:cNvSpPr txBox="1">
            <a:spLocks/>
          </p:cNvSpPr>
          <p:nvPr/>
        </p:nvSpPr>
        <p:spPr>
          <a:xfrm>
            <a:off x="2981592" y="533881"/>
            <a:ext cx="3180815" cy="64910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拖动条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SeekBar</a:t>
            </a:r>
            <a:endParaRPr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AE284C-BA49-411F-AA96-B2E1ABE3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52" y="1391179"/>
            <a:ext cx="5740518" cy="22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B0A861-021A-4FC9-8BFA-9DD8846D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8" y="1425331"/>
            <a:ext cx="7857236" cy="46619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9"/>
          <a:stretch/>
        </p:blipFill>
        <p:spPr>
          <a:xfrm>
            <a:off x="5497075" y="5296430"/>
            <a:ext cx="3044400" cy="1187974"/>
          </a:xfrm>
          <a:prstGeom prst="rect">
            <a:avLst/>
          </a:prstGeom>
        </p:spPr>
      </p:pic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E35BCB8-68FA-4122-A7B3-A85A80E9978E}"/>
              </a:ext>
            </a:extLst>
          </p:cNvPr>
          <p:cNvSpPr txBox="1">
            <a:spLocks/>
          </p:cNvSpPr>
          <p:nvPr/>
        </p:nvSpPr>
        <p:spPr>
          <a:xfrm>
            <a:off x="2981592" y="533881"/>
            <a:ext cx="3180815" cy="64910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拖动条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SeekBar</a:t>
            </a:r>
            <a:endParaRPr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5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100971" y="486951"/>
            <a:ext cx="2850615" cy="7429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列表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610750" y="2046660"/>
            <a:ext cx="58310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是将数据显示在一个垂直且可滚动的列表中的一种控件。数据来源于与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绑定的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Adapter,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包含图片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文本等内容。每一行数据为 一条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item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74" y="3726502"/>
            <a:ext cx="2766646" cy="2002936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1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61287" y="531701"/>
            <a:ext cx="20124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控件概述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3513" y="1974545"/>
            <a:ext cx="620201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系统的界面控件分为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系统控件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自定义控件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，每个空间都有相应的属性。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系统控件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系统提供给用户已经封装的界面控件。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自定义控件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 用户独立开发的控件，或通过继承并修改系统控件后所产生的新控件。能够为用户提供特殊的功能或与众不同的显示需求方式 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374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7881" y="1794657"/>
            <a:ext cx="5704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一个</a:t>
            </a:r>
            <a:r>
              <a:rPr lang="en-US" altLang="zh-CN" b="1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要显示其相关内容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需要满足三个条件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需要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显示的数据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相关联的适配器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(Adapter);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一个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对象。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"/>
          <a:stretch/>
        </p:blipFill>
        <p:spPr>
          <a:xfrm>
            <a:off x="5803526" y="2773409"/>
            <a:ext cx="2280351" cy="35529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50105" y="5177226"/>
            <a:ext cx="122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ListView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4848493" y="5361892"/>
            <a:ext cx="70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683348" y="4262511"/>
            <a:ext cx="2504049" cy="1730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458D8B4-2F4D-4BBE-9D9E-4DFA9400A97D}"/>
              </a:ext>
            </a:extLst>
          </p:cNvPr>
          <p:cNvSpPr txBox="1">
            <a:spLocks/>
          </p:cNvSpPr>
          <p:nvPr/>
        </p:nvSpPr>
        <p:spPr>
          <a:xfrm>
            <a:off x="3100971" y="486951"/>
            <a:ext cx="2850615" cy="7429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列表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17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8963" y="3910485"/>
            <a:ext cx="651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可用的适配器：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ArrayAdapter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用来绑定一个数组，支持泛型操作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SimpleAdapter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用来绑定在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xml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中定义的控件对应的数据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SimpleCursorAdapter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用来绑定游标得到的数据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BaseAdapter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通用的基础适配器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554848" y="1878016"/>
            <a:ext cx="6308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适配器是一个连接数据和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AdapterView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就是一个典型的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AdapterView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）的桥梁，通过它能有效地实现数据与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AdapterView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的分离设置，使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AdapterView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与数据的绑定更加简便，修改更加方便。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74DC796-BF38-4494-BFCB-B100D5F5B26D}"/>
              </a:ext>
            </a:extLst>
          </p:cNvPr>
          <p:cNvSpPr txBox="1">
            <a:spLocks/>
          </p:cNvSpPr>
          <p:nvPr/>
        </p:nvSpPr>
        <p:spPr>
          <a:xfrm>
            <a:off x="3100971" y="486951"/>
            <a:ext cx="2850615" cy="7429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列表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006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8385" y="1363832"/>
            <a:ext cx="62038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实例： 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ArrayAdapter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51" y="4027543"/>
            <a:ext cx="2049903" cy="23245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8385" y="1834639"/>
            <a:ext cx="780849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）定义一个数组来存放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中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item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的内容。</a:t>
            </a: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）通过实现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ArrayAdapter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的构造函数来创建一个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ArrayAdapter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的对象。</a:t>
            </a: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）通过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setAdapter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方法绑定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ArrayAdapter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>
              <a:lnSpc>
                <a:spcPts val="2200"/>
              </a:lnSpc>
            </a:pP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ArrayAdapter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有多个构造函数，例子中实现的是最常用的一种。第一个参数为上下文，第二个参数为一个包含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，用来填充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的每一行的布局资源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。第三个参数为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的数据。其中第二个参数可以自定义一个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layout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600" b="0" i="0" dirty="0"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A6BE725-2134-433C-B938-22EAC4B20CE5}"/>
              </a:ext>
            </a:extLst>
          </p:cNvPr>
          <p:cNvSpPr txBox="1">
            <a:spLocks/>
          </p:cNvSpPr>
          <p:nvPr/>
        </p:nvSpPr>
        <p:spPr>
          <a:xfrm>
            <a:off x="3100971" y="486951"/>
            <a:ext cx="2850615" cy="7429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列表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ListView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28835F-5D4C-4F06-ADBC-76F5CC80B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" y="4268146"/>
            <a:ext cx="6328272" cy="185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2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665745" y="577798"/>
            <a:ext cx="3549115" cy="5666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下拉列表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Spinner</a:t>
            </a:r>
          </a:p>
        </p:txBody>
      </p:sp>
      <p:sp>
        <p:nvSpPr>
          <p:cNvPr id="3" name="矩形 2"/>
          <p:cNvSpPr/>
          <p:nvPr/>
        </p:nvSpPr>
        <p:spPr>
          <a:xfrm>
            <a:off x="1438032" y="1931842"/>
            <a:ext cx="620774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每次只显示用户选中的元素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当用户再次点击时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会弹出选择列表供用户选择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而选择列表中的元素来自适配器。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6432" y="3733551"/>
            <a:ext cx="71784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Spinner.getItemAtPosition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Spinner.getSelectedItemPosition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());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获取下拉列表框的值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setOnItemSelectedListener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处理下拉列表框被选择事件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把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AdapterView.OnItemSelectedListener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 例作为参数传入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56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FF95853-BB55-4EA5-8DBA-2645EB2E4717}"/>
              </a:ext>
            </a:extLst>
          </p:cNvPr>
          <p:cNvSpPr txBox="1">
            <a:spLocks/>
          </p:cNvSpPr>
          <p:nvPr/>
        </p:nvSpPr>
        <p:spPr>
          <a:xfrm>
            <a:off x="2665745" y="577798"/>
            <a:ext cx="3549115" cy="5666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下拉列表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Spinner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FD24E0-E74B-486B-A38B-D9537DEF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24" y="1509532"/>
            <a:ext cx="8045789" cy="34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1" r="24478"/>
          <a:stretch/>
        </p:blipFill>
        <p:spPr>
          <a:xfrm>
            <a:off x="6214860" y="4164014"/>
            <a:ext cx="1992441" cy="23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49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96135" y="515154"/>
            <a:ext cx="3904715" cy="600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滚动视图</a:t>
            </a:r>
            <a:r>
              <a:rPr lang="en-US" altLang="zh-CN" sz="3200" dirty="0" err="1">
                <a:latin typeface="Microsoft YaHei" charset="0"/>
                <a:ea typeface="Microsoft YaHei" charset="0"/>
                <a:cs typeface="Microsoft YaHei" charset="0"/>
              </a:rPr>
              <a:t>ScollView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422380" y="1579390"/>
            <a:ext cx="6852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支持垂直滚动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当一个屏幕显示不下其中所包含的所有控件或信息时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便会自动添加滚动功能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来显示更多内容。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ScollView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只能拥有一个直接子类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所以在使用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ScollView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需要将其他布局嵌套在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ScollView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之内。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35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92CB3D-7C11-4A45-B026-523C870A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80" y="3470686"/>
            <a:ext cx="7092892" cy="25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9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96135" y="515154"/>
            <a:ext cx="3904715" cy="600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网页视图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WebView </a:t>
            </a:r>
          </a:p>
        </p:txBody>
      </p:sp>
      <p:sp>
        <p:nvSpPr>
          <p:cNvPr id="3" name="矩形 2"/>
          <p:cNvSpPr/>
          <p:nvPr/>
        </p:nvSpPr>
        <p:spPr>
          <a:xfrm>
            <a:off x="1070232" y="2563042"/>
            <a:ext cx="755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WebView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是一个基于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引擎、展现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页面的控件。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WebView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控件功能强大，除了具有一般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的属性和设置外，还可以对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请求、页面加载、渲染、页面交互进行强大的处理。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17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96135" y="515154"/>
            <a:ext cx="3904715" cy="600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网页视图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WebView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37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A2D117-D809-426E-AF69-D90F3CA04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3"/>
          <a:stretch/>
        </p:blipFill>
        <p:spPr>
          <a:xfrm>
            <a:off x="5857170" y="1511300"/>
            <a:ext cx="2677230" cy="40170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E23B4F-E19A-4C44-87B1-2937D46446EB}"/>
              </a:ext>
            </a:extLst>
          </p:cNvPr>
          <p:cNvSpPr txBox="1"/>
          <p:nvPr/>
        </p:nvSpPr>
        <p:spPr>
          <a:xfrm>
            <a:off x="6276066" y="5599009"/>
            <a:ext cx="225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WebView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加载百度网页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1D2205-CFCD-40F6-811D-1C44653A9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88" y="1511301"/>
            <a:ext cx="5235221" cy="134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850D04-0CFB-4F2B-A614-349C0B73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77" y="3253202"/>
            <a:ext cx="6754423" cy="22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0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34904" y="2562073"/>
            <a:ext cx="665401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    一个对话框一般是一个出现在当前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Activity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之上的一个小窗口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处于下面的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Activity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失去焦点。对话框不会填充屏幕，通常用于需要用户采取行动才能继续执行的模式事件。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90A01B0-47B4-4DAC-B8F4-5C0F3390106A}"/>
              </a:ext>
            </a:extLst>
          </p:cNvPr>
          <p:cNvSpPr txBox="1">
            <a:spLocks/>
          </p:cNvSpPr>
          <p:nvPr/>
        </p:nvSpPr>
        <p:spPr>
          <a:xfrm>
            <a:off x="3359779" y="473876"/>
            <a:ext cx="2804268" cy="6505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对话框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Dialog</a:t>
            </a:r>
            <a:endParaRPr lang="pl-PL" altLang="zh-CN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0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3551" y="2029534"/>
            <a:ext cx="655554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1. Android dialog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实现的方法有两种 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Dialog.Builder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初始化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dialog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然后再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showDialog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b)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通过将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androidManifest.xml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中的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activity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的属性设为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android:theme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=“@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android:style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Theme.Dialog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”,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伪装为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dialog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2. </a:t>
            </a:r>
            <a:r>
              <a:rPr lang="en-US" altLang="zh-CN" b="1" dirty="0" err="1">
                <a:latin typeface="Microsoft YaHei" charset="0"/>
                <a:ea typeface="Microsoft YaHei" charset="0"/>
                <a:cs typeface="Microsoft YaHei" charset="0"/>
              </a:rPr>
              <a:t>showDialog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的线程问题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 dialog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的显示不会阻塞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UI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线程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687BC99-B24B-4BDA-8E90-5A9B393F5BEA}"/>
              </a:ext>
            </a:extLst>
          </p:cNvPr>
          <p:cNvSpPr txBox="1">
            <a:spLocks/>
          </p:cNvSpPr>
          <p:nvPr/>
        </p:nvSpPr>
        <p:spPr>
          <a:xfrm>
            <a:off x="3359779" y="473876"/>
            <a:ext cx="2804268" cy="6505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对话框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Dialog</a:t>
            </a:r>
            <a:endParaRPr lang="pl-PL" altLang="zh-CN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69106" y="477248"/>
            <a:ext cx="3647953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控件概述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2209" y="1643778"/>
            <a:ext cx="67586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设置控件的属性有两种方法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在布局文件中设置参数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在代码中调用对应方法实现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例如：设置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的文本内容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一是在布局文件中设置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text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;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另一种是在代码中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TextView.setText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方法。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255E88-236A-4038-AD7F-110838366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2"/>
          <a:stretch/>
        </p:blipFill>
        <p:spPr>
          <a:xfrm>
            <a:off x="539547" y="4229101"/>
            <a:ext cx="4275515" cy="11460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2BC88D-3C68-4713-901A-33B30F0BA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13" y="4374780"/>
            <a:ext cx="3768875" cy="96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00C02F-A0F8-49F0-B234-530195018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501" y="5375107"/>
            <a:ext cx="4877883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9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5829" y="2457257"/>
            <a:ext cx="4220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对话框通常是覆盖在当前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Activity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上面的小窗口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当对话框出现后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当前的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Activity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将失去焦点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用户在此情况下只能与对话框进行交互。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813741"/>
            <a:ext cx="2687656" cy="4111665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E55D14D-3462-48D2-9A96-CE2F15409E56}"/>
              </a:ext>
            </a:extLst>
          </p:cNvPr>
          <p:cNvSpPr txBox="1">
            <a:spLocks/>
          </p:cNvSpPr>
          <p:nvPr/>
        </p:nvSpPr>
        <p:spPr>
          <a:xfrm>
            <a:off x="3359779" y="473876"/>
            <a:ext cx="2804268" cy="6505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对话框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Dialog</a:t>
            </a:r>
            <a:endParaRPr lang="pl-PL" altLang="zh-CN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41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88364" y="2257953"/>
            <a:ext cx="6947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AlertDialog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允许在对话窗口中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添加最多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个按钮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positive,neutral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 negative),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还可以包含一个提供了可选项的列表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如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CheckBoxes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或者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RadioButtons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等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它是实现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中对话框的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Dialog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类的直接子类之一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在使用时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AlertDialog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对象通常是通过其内部静态类</a:t>
            </a:r>
            <a:r>
              <a:rPr lang="en-US" altLang="zh-CN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AlertDialog.Builder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来进行构造的。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E07E619-9BC2-4C48-A75C-E3399DA0BE6E}"/>
              </a:ext>
            </a:extLst>
          </p:cNvPr>
          <p:cNvSpPr txBox="1">
            <a:spLocks/>
          </p:cNvSpPr>
          <p:nvPr/>
        </p:nvSpPr>
        <p:spPr>
          <a:xfrm>
            <a:off x="3359779" y="473876"/>
            <a:ext cx="2804268" cy="6505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对话框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Dialog</a:t>
            </a:r>
            <a:endParaRPr lang="pl-PL" altLang="zh-CN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34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2A781D-709A-42D4-B0E0-9C329CF5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0" y="944146"/>
            <a:ext cx="6233848" cy="57213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30800" y="6005216"/>
            <a:ext cx="6999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上面代码采用的是个链式调用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像</a:t>
            </a:r>
            <a:r>
              <a:rPr lang="en-US" altLang="zh-CN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setTitle</a:t>
            </a:r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setMessage</a:t>
            </a:r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这些方法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他们的返回值都是当前对话框对象</a:t>
            </a:r>
            <a:r>
              <a:rPr lang="zh-CN" altLang="en-US" sz="14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09" y="1933304"/>
            <a:ext cx="2369206" cy="3636588"/>
          </a:xfrm>
          <a:prstGeom prst="rect">
            <a:avLst/>
          </a:prstGeom>
        </p:spPr>
      </p:pic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84EFEEA-EE28-4C3C-BFD3-59DD34CAEF98}"/>
              </a:ext>
            </a:extLst>
          </p:cNvPr>
          <p:cNvSpPr txBox="1">
            <a:spLocks/>
          </p:cNvSpPr>
          <p:nvPr/>
        </p:nvSpPr>
        <p:spPr>
          <a:xfrm>
            <a:off x="3296874" y="348516"/>
            <a:ext cx="2804268" cy="6505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对话框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Dialog</a:t>
            </a:r>
            <a:endParaRPr lang="pl-PL" altLang="zh-CN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6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8069" y="1753659"/>
            <a:ext cx="81373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设置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按钮的方法两种重载形式</a:t>
            </a:r>
            <a:b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Public Builder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setPositiveButton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CharSequence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text,final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OnClickListener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listener)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Public Builder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setPositiveButton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int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textId,final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OnClickListener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listener)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设置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取消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按钮的方法两种重载形式</a:t>
            </a:r>
            <a:b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Public Builder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setNegativeButton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CharSequence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text,final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OnClickListener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listener) Public Builder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setNegativeButton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int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textId,final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OnClickListener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listener)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设置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【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忽略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按钮的方法两种重载形式</a:t>
            </a:r>
            <a:b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Public Builder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setNeutralButton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CharSequence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text,final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OnClickListener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listener) Public Builder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setNeutralButton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int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textId,final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OnClickListener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listener)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其中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textId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为文本资源的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ID,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可以使用资源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ID,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也可以直接使用文本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text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第二个参数为实现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DialogInterface.OnClickListener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接口的对象实例 </a:t>
            </a:r>
            <a:endParaRPr lang="en-US" altLang="zh-CN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66AA7FC-B616-4D4A-BDDE-67E6D416CDD0}"/>
              </a:ext>
            </a:extLst>
          </p:cNvPr>
          <p:cNvSpPr txBox="1">
            <a:spLocks/>
          </p:cNvSpPr>
          <p:nvPr/>
        </p:nvSpPr>
        <p:spPr>
          <a:xfrm>
            <a:off x="3359779" y="473876"/>
            <a:ext cx="2804268" cy="6505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对话框</a:t>
            </a:r>
            <a:r>
              <a:rPr lang="en-US" altLang="zh-CN" sz="3200" dirty="0">
                <a:latin typeface="Microsoft YaHei" charset="0"/>
                <a:ea typeface="Microsoft YaHei" charset="0"/>
                <a:cs typeface="Microsoft YaHei" charset="0"/>
              </a:rPr>
              <a:t>Dialog</a:t>
            </a:r>
            <a:endParaRPr lang="pl-PL" altLang="zh-CN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01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30519" y="440332"/>
            <a:ext cx="4035947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对话框</a:t>
            </a:r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Dialog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自定义布局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1035923" y="2197480"/>
            <a:ext cx="69545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xml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布局文件自定义一个布局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用于填充对话框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;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LayoutInflater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这个类的作用与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findViewById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int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ID)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相似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不同的是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LayoutInflater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是用来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寻找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layout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文件夹下的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xml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布局文件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并且将这个布局实例化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而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findViewById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的作用是寻找项目中的某个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xml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文件下的具体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widget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控件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如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Button,TextView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等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 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892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CE6A11-8DB0-4CDC-9BB9-BC551314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29575"/>
            <a:ext cx="6322792" cy="44813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9" y="2286000"/>
            <a:ext cx="2220596" cy="334172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3218" y="1716210"/>
            <a:ext cx="4754880" cy="682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30658" y="2825592"/>
            <a:ext cx="1361206" cy="22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45</a:t>
            </a:fld>
            <a:endParaRPr kumimoji="1"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569B0174-0296-4379-9812-2B775272D6AA}"/>
              </a:ext>
            </a:extLst>
          </p:cNvPr>
          <p:cNvSpPr txBox="1">
            <a:spLocks/>
          </p:cNvSpPr>
          <p:nvPr/>
        </p:nvSpPr>
        <p:spPr>
          <a:xfrm>
            <a:off x="2830519" y="440332"/>
            <a:ext cx="4035947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对话框</a:t>
            </a:r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Dialog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自定义布局</a:t>
            </a:r>
          </a:p>
        </p:txBody>
      </p:sp>
    </p:spTree>
    <p:extLst>
      <p:ext uri="{BB962C8B-B14F-4D97-AF65-F5344CB8AC3E}">
        <p14:creationId xmlns:p14="http://schemas.microsoft.com/office/powerpoint/2010/main" val="1407688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2772" name="Group 8"/>
          <p:cNvGrpSpPr>
            <a:grpSpLocks/>
          </p:cNvGrpSpPr>
          <p:nvPr/>
        </p:nvGrpSpPr>
        <p:grpSpPr bwMode="auto">
          <a:xfrm>
            <a:off x="0" y="0"/>
            <a:ext cx="9178978" cy="6858000"/>
            <a:chOff x="0" y="0"/>
            <a:chExt cx="4986" cy="4320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2"/>
            <a:srcRect l="24010"/>
            <a:stretch>
              <a:fillRect/>
            </a:stretch>
          </p:blipFill>
          <p:spPr bwMode="auto">
            <a:xfrm>
              <a:off x="0" y="0"/>
              <a:ext cx="492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5" name="Rectangle 3"/>
            <p:cNvSpPr>
              <a:spLocks noChangeArrowheads="1"/>
            </p:cNvSpPr>
            <p:nvPr/>
          </p:nvSpPr>
          <p:spPr bwMode="auto">
            <a:xfrm rot="10800000">
              <a:off x="360" y="0"/>
              <a:ext cx="4626" cy="432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CB0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470535" y="3040556"/>
            <a:ext cx="3292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8CB0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Questions?</a:t>
            </a:r>
          </a:p>
        </p:txBody>
      </p:sp>
      <p:pic>
        <p:nvPicPr>
          <p:cNvPr id="4099" name="Picture 3" descr="C:\Users\HP\Desktop\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41168"/>
            <a:ext cx="1616542" cy="16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38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318183" y="508107"/>
            <a:ext cx="26093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文本类控件</a:t>
            </a:r>
          </a:p>
        </p:txBody>
      </p:sp>
      <p:sp>
        <p:nvSpPr>
          <p:cNvPr id="6" name="矩形 5"/>
          <p:cNvSpPr/>
          <p:nvPr/>
        </p:nvSpPr>
        <p:spPr>
          <a:xfrm>
            <a:off x="1680882" y="2716074"/>
            <a:ext cx="58839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   文本类控件是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程序开发中最常用的控件之一。主要包含两大类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———</a:t>
            </a:r>
            <a:r>
              <a:rPr lang="en-US" altLang="zh-CN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EditText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都可以用来显示文本。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29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F8C287-FEAE-4470-AD74-5DCC05AB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0" y="3317965"/>
            <a:ext cx="5967351" cy="195942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785117" y="508107"/>
            <a:ext cx="38158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文本类控件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TextView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2283" y="1884487"/>
            <a:ext cx="648148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是一种用于显示字符串的控件。它本身不具备可编辑属性，但可以在代码中通过调用对应方法，编辑文本内容。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61E38E-03EC-4D1A-8E32-767D10829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213212"/>
            <a:ext cx="2311400" cy="21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6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595892-A7D6-489C-AE06-9EF70D2B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4" y="4350770"/>
            <a:ext cx="5787916" cy="200558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10051" y="508214"/>
            <a:ext cx="4517849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文本类控件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EditText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0065" y="1417907"/>
            <a:ext cx="676387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EditText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是用来输入和编辑字符串的控件，它是一个具有编辑功能的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r>
              <a:rPr lang="en-US" altLang="zh-CN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EditText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lang="en-US" altLang="zh-CN" dirty="0" err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的子类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，除了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的一些属性外，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EditText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还有一些属性。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android:hint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“请输入内容”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文本提示内容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android:inputType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=“phone” 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显示为号码型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android:inputType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=“password”//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显示为密码型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6D3248-7E8A-4FED-8275-5C5F4D6DF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/>
          <a:stretch/>
        </p:blipFill>
        <p:spPr>
          <a:xfrm>
            <a:off x="6175074" y="4767943"/>
            <a:ext cx="2340276" cy="10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937143" y="508107"/>
            <a:ext cx="32697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类控件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9212" y="2428312"/>
            <a:ext cx="69655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it-IT" altLang="zh-CN" dirty="0" err="1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程序开发中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it-IT" altLang="zh-CN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类控件是较为常用的一类控件。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it-IT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主要包括</a:t>
            </a:r>
            <a:r>
              <a:rPr lang="it-IT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it-IT" altLang="zh-CN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it-IT" altLang="zh-CN" dirty="0" err="1">
                <a:latin typeface="Microsoft YaHei" charset="0"/>
                <a:ea typeface="Microsoft YaHei" charset="0"/>
                <a:cs typeface="Microsoft YaHei" charset="0"/>
              </a:rPr>
              <a:t>ImageButton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it-IT" altLang="zh-CN" dirty="0" err="1">
                <a:latin typeface="Microsoft YaHei" charset="0"/>
                <a:ea typeface="Microsoft YaHei" charset="0"/>
                <a:cs typeface="Microsoft YaHei" charset="0"/>
              </a:rPr>
              <a:t>RadioButton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it-IT" altLang="zh-CN" dirty="0" err="1">
                <a:latin typeface="Microsoft YaHei" charset="0"/>
                <a:ea typeface="Microsoft YaHei" charset="0"/>
                <a:cs typeface="Microsoft YaHei" charset="0"/>
              </a:rPr>
              <a:t>CheckBox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等。 </a:t>
            </a:r>
            <a:endParaRPr lang="it-IT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B3FC53-DFF3-4F13-9E53-59906C8E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59" y="4113653"/>
            <a:ext cx="3766394" cy="9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2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903177" y="508107"/>
            <a:ext cx="3726914" cy="7006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类控件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Button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3505" y="1865559"/>
            <a:ext cx="704625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的子类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具有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TextView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的所有属性。用户可以通过单击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来触发一系列事件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然后为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注册监听器来实现其监听事件。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注册监听有两种方法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C0000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在布局文件中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Button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控件设置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OnCilck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然后在代码中添加一个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public void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参数值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{}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布局文件中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,Button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属性添加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android:onClick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=“</a:t>
            </a:r>
            <a:r>
              <a:rPr lang="en-US" altLang="zh-CN" sz="1600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showMessage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b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代码文件中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添加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public void </a:t>
            </a:r>
            <a:r>
              <a:rPr lang="en-US" altLang="zh-CN" sz="1600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showMessage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(){......}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CC0000"/>
                </a:solidFill>
                <a:latin typeface="Microsoft YaHei" charset="0"/>
                <a:ea typeface="Microsoft YaHei" charset="0"/>
                <a:cs typeface="Microsoft YaHei" charset="0"/>
              </a:rPr>
              <a:t>2.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在代码中绑定匿名监听器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并且重写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onClick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方法。 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62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16279</TotalTime>
  <Words>2103</Words>
  <Application>Microsoft Office PowerPoint</Application>
  <PresentationFormat>全屏显示(4:3)</PresentationFormat>
  <Paragraphs>232</Paragraphs>
  <Slides>46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Microsoft YaHei</vt:lpstr>
      <vt:lpstr>Arial</vt:lpstr>
      <vt:lpstr>Calibri</vt:lpstr>
      <vt:lpstr>Calibri Light</vt:lpstr>
      <vt:lpstr>Consolas</vt:lpstr>
      <vt:lpstr>Office 主题</vt:lpstr>
      <vt:lpstr>Office 主题​​</vt:lpstr>
      <vt:lpstr>#5 界面编程（二） 之UI控件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高蓝光</dc:creator>
  <cp:lastModifiedBy>small Wong</cp:lastModifiedBy>
  <cp:revision>160</cp:revision>
  <cp:lastPrinted>2016-09-24T15:31:28Z</cp:lastPrinted>
  <dcterms:created xsi:type="dcterms:W3CDTF">2016-08-30T03:31:29Z</dcterms:created>
  <dcterms:modified xsi:type="dcterms:W3CDTF">2017-10-08T09:33:19Z</dcterms:modified>
</cp:coreProperties>
</file>