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6" r:id="rId11"/>
    <p:sldId id="264" r:id="rId12"/>
    <p:sldId id="265" r:id="rId13"/>
    <p:sldId id="267" r:id="rId14"/>
  </p:sldIdLst>
  <p:sldSz cx="9144000" cy="5143500" type="screen16x9"/>
  <p:notesSz cx="6858000" cy="9144000"/>
  <p:embeddedFontLst>
    <p:embeddedFont>
      <p:font typeface="Albert Sans" panose="020B0604020202020204" charset="0"/>
      <p:regular r:id="rId16"/>
      <p:bold r:id="rId17"/>
      <p:italic r:id="rId18"/>
      <p:boldItalic r:id="rId19"/>
    </p:embeddedFont>
    <p:embeddedFont>
      <p:font typeface="Anaheim" panose="020B0604020202020204" charset="0"/>
      <p:regular r:id="rId20"/>
      <p:bold r:id="rId21"/>
    </p:embeddedFont>
    <p:embeddedFont>
      <p:font typeface="Bebas Neue" panose="020B0604020202020204" charset="0"/>
      <p:regular r:id="rId22"/>
    </p:embeddedFont>
    <p:embeddedFont>
      <p:font typeface="Comic Sans MS" panose="030F0702030302020204" pitchFamily="66" charset="0"/>
      <p:regular r:id="rId23"/>
      <p:bold r:id="rId24"/>
      <p:italic r:id="rId25"/>
      <p:boldItalic r:id="rId26"/>
    </p:embeddedFont>
    <p:embeddedFont>
      <p:font typeface="Epilogue" panose="020B0604020202020204" charset="0"/>
      <p:regular r:id="rId27"/>
      <p:bold r:id="rId28"/>
      <p:italic r:id="rId29"/>
      <p:boldItalic r:id="rId30"/>
    </p:embeddedFont>
    <p:embeddedFont>
      <p:font typeface="Golos Tex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FD806F-CB01-4038-9598-C2D02C0A6B47}">
  <a:tblStyle styleId="{98FD806F-CB01-4038-9598-C2D02C0A6B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8d4be75ac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8d4be75ac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8d4be75ac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8d4be75ac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a877bfc73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a877bfc73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7fc65ecb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7fc65ecb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8d4be75a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8d4be75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877bfc7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877bfc7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8d4be75ac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8d4be75a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8d4be75ac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8d4be75ac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877bfc73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877bfc73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2122950" y="1433100"/>
            <a:ext cx="4898100" cy="1839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122950" y="3275700"/>
            <a:ext cx="4898100" cy="434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55" name="Google Shape;5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7" name="Google Shape;57;p11"/>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58" name="Google Shape;58;p11"/>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59" name="Google Shape;59;p11"/>
          <p:cNvPicPr preferRelativeResize="0"/>
          <p:nvPr/>
        </p:nvPicPr>
        <p:blipFill>
          <a:blip r:embed="rId4">
            <a:alphaModFix/>
          </a:blip>
          <a:stretch>
            <a:fillRect/>
          </a:stretch>
        </p:blipFill>
        <p:spPr>
          <a:xfrm>
            <a:off x="7974355" y="656607"/>
            <a:ext cx="1322045" cy="1322042"/>
          </a:xfrm>
          <a:prstGeom prst="rect">
            <a:avLst/>
          </a:prstGeom>
          <a:noFill/>
          <a:ln>
            <a:noFill/>
          </a:ln>
        </p:spPr>
      </p:pic>
      <p:sp>
        <p:nvSpPr>
          <p:cNvPr id="60" name="Google Shape;60;p11"/>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1" name="Google Shape;61;p11"/>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mt="19000"/>
          </a:blip>
          <a:srcRect t="7784" b="7784"/>
          <a:stretch/>
        </p:blipFill>
        <p:spPr>
          <a:xfrm rot="10800000">
            <a:off x="0" y="0"/>
            <a:ext cx="9143999" cy="5143501"/>
          </a:xfrm>
          <a:prstGeom prst="rect">
            <a:avLst/>
          </a:prstGeom>
          <a:noFill/>
          <a:ln>
            <a:noFill/>
          </a:ln>
        </p:spPr>
      </p:pic>
      <p:pic>
        <p:nvPicPr>
          <p:cNvPr id="65" name="Google Shape;65;p13"/>
          <p:cNvPicPr preferRelativeResize="0"/>
          <p:nvPr/>
        </p:nvPicPr>
        <p:blipFill>
          <a:blip r:embed="rId3">
            <a:alphaModFix/>
          </a:blip>
          <a:stretch>
            <a:fillRect/>
          </a:stretch>
        </p:blipFill>
        <p:spPr>
          <a:xfrm rot="-5400000" flipH="1">
            <a:off x="8221175" y="-585813"/>
            <a:ext cx="1102675" cy="1657375"/>
          </a:xfrm>
          <a:prstGeom prst="rect">
            <a:avLst/>
          </a:prstGeom>
          <a:noFill/>
          <a:ln>
            <a:noFill/>
          </a:ln>
        </p:spPr>
      </p:pic>
      <p:sp>
        <p:nvSpPr>
          <p:cNvPr id="66" name="Google Shape;66;p13"/>
          <p:cNvSpPr/>
          <p:nvPr/>
        </p:nvSpPr>
        <p:spPr>
          <a:xfrm>
            <a:off x="8429000" y="53500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7" name="Google Shape;67;p13"/>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1"/>
        </a:solidFill>
        <a:effectLst/>
      </p:bgPr>
    </p:bg>
    <p:spTree>
      <p:nvGrpSpPr>
        <p:cNvPr id="1" name="Shape 68"/>
        <p:cNvGrpSpPr/>
        <p:nvPr/>
      </p:nvGrpSpPr>
      <p:grpSpPr>
        <a:xfrm>
          <a:off x="0" y="0"/>
          <a:ext cx="0" cy="0"/>
          <a:chOff x="0" y="0"/>
          <a:chExt cx="0" cy="0"/>
        </a:xfrm>
      </p:grpSpPr>
      <p:pic>
        <p:nvPicPr>
          <p:cNvPr id="69" name="Google Shape;69;p1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70" name="Google Shape;70;p14"/>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pic>
        <p:nvPicPr>
          <p:cNvPr id="71" name="Google Shape;71;p14"/>
          <p:cNvPicPr preferRelativeResize="0"/>
          <p:nvPr/>
        </p:nvPicPr>
        <p:blipFill>
          <a:blip r:embed="rId3">
            <a:alphaModFix/>
          </a:blip>
          <a:stretch>
            <a:fillRect/>
          </a:stretch>
        </p:blipFill>
        <p:spPr>
          <a:xfrm rot="5400000">
            <a:off x="8396438" y="3815526"/>
            <a:ext cx="1347026" cy="2698175"/>
          </a:xfrm>
          <a:prstGeom prst="rect">
            <a:avLst/>
          </a:prstGeom>
          <a:noFill/>
          <a:ln>
            <a:noFill/>
          </a:ln>
        </p:spPr>
      </p:pic>
      <p:sp>
        <p:nvSpPr>
          <p:cNvPr id="72" name="Google Shape;72;p14"/>
          <p:cNvSpPr/>
          <p:nvPr/>
        </p:nvSpPr>
        <p:spPr>
          <a:xfrm rot="-5400000">
            <a:off x="8652350" y="3912875"/>
            <a:ext cx="835200" cy="835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t="15569"/>
          <a:stretch/>
        </p:blipFill>
        <p:spPr>
          <a:xfrm rot="10800000">
            <a:off x="0" y="0"/>
            <a:ext cx="9143999" cy="5143501"/>
          </a:xfrm>
          <a:prstGeom prst="rect">
            <a:avLst/>
          </a:prstGeom>
          <a:noFill/>
          <a:ln>
            <a:noFill/>
          </a:ln>
        </p:spPr>
      </p:pic>
      <p:sp>
        <p:nvSpPr>
          <p:cNvPr id="75" name="Google Shape;75;p1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6" name="Google Shape;76;p15"/>
          <p:cNvSpPr/>
          <p:nvPr/>
        </p:nvSpPr>
        <p:spPr>
          <a:xfrm>
            <a:off x="8663375" y="4521796"/>
            <a:ext cx="173400" cy="17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79" name="Google Shape;79;p16"/>
          <p:cNvSpPr txBox="1">
            <a:spLocks noGrp="1"/>
          </p:cNvSpPr>
          <p:nvPr>
            <p:ph type="ctrTitle"/>
          </p:nvPr>
        </p:nvSpPr>
        <p:spPr>
          <a:xfrm>
            <a:off x="2808000" y="559575"/>
            <a:ext cx="3528000" cy="95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0" name="Google Shape;80;p16"/>
          <p:cNvSpPr txBox="1">
            <a:spLocks noGrp="1"/>
          </p:cNvSpPr>
          <p:nvPr>
            <p:ph type="subTitle" idx="1"/>
          </p:nvPr>
        </p:nvSpPr>
        <p:spPr>
          <a:xfrm>
            <a:off x="2808000" y="1438575"/>
            <a:ext cx="3528000" cy="13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1" name="Google Shape;81;p16"/>
          <p:cNvSpPr txBox="1"/>
          <p:nvPr/>
        </p:nvSpPr>
        <p:spPr>
          <a:xfrm>
            <a:off x="2808000" y="3390300"/>
            <a:ext cx="35280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lang="en" sz="10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Albert Sans"/>
                <a:ea typeface="Albert Sans"/>
                <a:cs typeface="Albert Sans"/>
                <a:sym typeface="Albert Sans"/>
              </a:rPr>
              <a:t>, and includes icons by </a:t>
            </a:r>
            <a:r>
              <a:rPr lang="en" sz="10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Albert Sans"/>
                <a:ea typeface="Albert Sans"/>
                <a:cs typeface="Albert Sans"/>
                <a:sym typeface="Albert Sans"/>
              </a:rPr>
              <a:t>, infographics &amp; images by </a:t>
            </a:r>
            <a:r>
              <a:rPr lang="en" sz="1000" b="1">
                <a:solidFill>
                  <a:schemeClr val="dk1"/>
                </a:solidFill>
                <a:uFill>
                  <a:noFill/>
                </a:u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Freepik</a:t>
            </a:r>
            <a:r>
              <a:rPr lang="en" sz="1000" b="1">
                <a:solidFill>
                  <a:schemeClr val="dk1"/>
                </a:solidFill>
                <a:latin typeface="Albert Sans"/>
                <a:ea typeface="Albert Sans"/>
                <a:cs typeface="Albert Sans"/>
                <a:sym typeface="Albert Sans"/>
              </a:rPr>
              <a:t> </a:t>
            </a:r>
            <a:r>
              <a:rPr lang="en" sz="1000">
                <a:solidFill>
                  <a:schemeClr val="dk1"/>
                </a:solidFill>
                <a:latin typeface="Albert Sans"/>
                <a:ea typeface="Albert Sans"/>
                <a:cs typeface="Albert Sans"/>
                <a:sym typeface="Albert Sans"/>
              </a:rPr>
              <a:t>and content by </a:t>
            </a:r>
            <a:r>
              <a:rPr lang="en" sz="1000" b="1">
                <a:solidFill>
                  <a:schemeClr val="dk1"/>
                </a:solidFill>
                <a:latin typeface="Albert Sans"/>
                <a:ea typeface="Albert Sans"/>
                <a:cs typeface="Albert Sans"/>
                <a:sym typeface="Albert Sans"/>
              </a:rPr>
              <a:t>Swetha Tandri </a:t>
            </a:r>
            <a:endParaRPr sz="1000" b="1">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84" name="Google Shape;84;p17"/>
          <p:cNvPicPr preferRelativeResize="0"/>
          <p:nvPr/>
        </p:nvPicPr>
        <p:blipFill>
          <a:blip r:embed="rId3">
            <a:alphaModFix/>
          </a:blip>
          <a:stretch>
            <a:fillRect/>
          </a:stretch>
        </p:blipFill>
        <p:spPr>
          <a:xfrm rot="10800000">
            <a:off x="-659593" y="3766748"/>
            <a:ext cx="2749374" cy="1376760"/>
          </a:xfrm>
          <a:prstGeom prst="rect">
            <a:avLst/>
          </a:prstGeom>
          <a:noFill/>
          <a:ln>
            <a:noFill/>
          </a:ln>
        </p:spPr>
      </p:pic>
      <p:pic>
        <p:nvPicPr>
          <p:cNvPr id="85" name="Google Shape;85;p17"/>
          <p:cNvPicPr preferRelativeResize="0"/>
          <p:nvPr/>
        </p:nvPicPr>
        <p:blipFill>
          <a:blip r:embed="rId4">
            <a:alphaModFix/>
          </a:blip>
          <a:stretch>
            <a:fillRect/>
          </a:stretch>
        </p:blipFill>
        <p:spPr>
          <a:xfrm>
            <a:off x="1136490" y="3577933"/>
            <a:ext cx="903383" cy="903392"/>
          </a:xfrm>
          <a:prstGeom prst="rect">
            <a:avLst/>
          </a:prstGeom>
          <a:noFill/>
          <a:ln>
            <a:noFill/>
          </a:ln>
        </p:spPr>
      </p:pic>
      <p:sp>
        <p:nvSpPr>
          <p:cNvPr id="86" name="Google Shape;86;p17"/>
          <p:cNvSpPr/>
          <p:nvPr/>
        </p:nvSpPr>
        <p:spPr>
          <a:xfrm>
            <a:off x="8086900" y="852100"/>
            <a:ext cx="543600" cy="543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7" name="Google Shape;87;p17"/>
          <p:cNvSpPr/>
          <p:nvPr/>
        </p:nvSpPr>
        <p:spPr>
          <a:xfrm>
            <a:off x="7497699" y="431050"/>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90" name="Google Shape;90;p18"/>
          <p:cNvPicPr preferRelativeResize="0"/>
          <p:nvPr/>
        </p:nvPicPr>
        <p:blipFill>
          <a:blip r:embed="rId3">
            <a:alphaModFix/>
          </a:blip>
          <a:stretch>
            <a:fillRect/>
          </a:stretch>
        </p:blipFill>
        <p:spPr>
          <a:xfrm rot="5400000">
            <a:off x="15962" y="-621914"/>
            <a:ext cx="1248049" cy="2491876"/>
          </a:xfrm>
          <a:prstGeom prst="rect">
            <a:avLst/>
          </a:prstGeom>
          <a:noFill/>
          <a:ln>
            <a:noFill/>
          </a:ln>
        </p:spPr>
      </p:pic>
      <p:pic>
        <p:nvPicPr>
          <p:cNvPr id="91" name="Google Shape;91;p18"/>
          <p:cNvPicPr preferRelativeResize="0"/>
          <p:nvPr/>
        </p:nvPicPr>
        <p:blipFill>
          <a:blip r:embed="rId4">
            <a:alphaModFix/>
          </a:blip>
          <a:stretch>
            <a:fillRect/>
          </a:stretch>
        </p:blipFill>
        <p:spPr>
          <a:xfrm flipH="1">
            <a:off x="7570977" y="2779176"/>
            <a:ext cx="1573019" cy="2364324"/>
          </a:xfrm>
          <a:prstGeom prst="rect">
            <a:avLst/>
          </a:prstGeom>
          <a:noFill/>
          <a:ln>
            <a:noFill/>
          </a:ln>
        </p:spPr>
      </p:pic>
      <p:sp>
        <p:nvSpPr>
          <p:cNvPr id="92" name="Google Shape;92;p18"/>
          <p:cNvSpPr/>
          <p:nvPr/>
        </p:nvSpPr>
        <p:spPr>
          <a:xfrm>
            <a:off x="7537000" y="2779175"/>
            <a:ext cx="891900" cy="89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3" name="Google Shape;93;p18"/>
          <p:cNvSpPr/>
          <p:nvPr/>
        </p:nvSpPr>
        <p:spPr>
          <a:xfrm>
            <a:off x="6143025" y="4132580"/>
            <a:ext cx="297600" cy="29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8"/>
          <p:cNvSpPr/>
          <p:nvPr/>
        </p:nvSpPr>
        <p:spPr>
          <a:xfrm>
            <a:off x="863250" y="932575"/>
            <a:ext cx="568800" cy="568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5" name="Google Shape;95;p18"/>
          <p:cNvSpPr/>
          <p:nvPr/>
        </p:nvSpPr>
        <p:spPr>
          <a:xfrm>
            <a:off x="2407125" y="419950"/>
            <a:ext cx="187800" cy="187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4" name="Google Shape;14;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19" name="Google Shape;19;p4"/>
          <p:cNvSpPr txBox="1">
            <a:spLocks noGrp="1"/>
          </p:cNvSpPr>
          <p:nvPr>
            <p:ph type="title"/>
          </p:nvPr>
        </p:nvSpPr>
        <p:spPr>
          <a:xfrm>
            <a:off x="715100" y="535000"/>
            <a:ext cx="4278600" cy="1101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20" name="Google Shape;20;p4"/>
          <p:cNvSpPr txBox="1">
            <a:spLocks noGrp="1"/>
          </p:cNvSpPr>
          <p:nvPr>
            <p:ph type="body" idx="1"/>
          </p:nvPr>
        </p:nvSpPr>
        <p:spPr>
          <a:xfrm>
            <a:off x="715100" y="1713100"/>
            <a:ext cx="4278600" cy="28953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Albert Sans"/>
                <a:ea typeface="Albert Sans"/>
                <a:cs typeface="Albert Sans"/>
                <a:sym typeface="Albert Sans"/>
              </a:defRPr>
            </a:lvl1pPr>
            <a:lvl2pPr marL="914400" lvl="1"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23" name="Google Shape;23;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mt="19000"/>
          </a:blip>
          <a:srcRect t="15569"/>
          <a:stretch/>
        </p:blipFill>
        <p:spPr>
          <a:xfrm>
            <a:off x="0" y="0"/>
            <a:ext cx="9143999" cy="5143501"/>
          </a:xfrm>
          <a:prstGeom prst="rect">
            <a:avLst/>
          </a:prstGeom>
          <a:noFill/>
          <a:ln>
            <a:noFill/>
          </a:ln>
        </p:spPr>
      </p:pic>
      <p:sp>
        <p:nvSpPr>
          <p:cNvPr id="30" name="Google Shape;30;p6"/>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pic>
        <p:nvPicPr>
          <p:cNvPr id="31" name="Google Shape;31;p6"/>
          <p:cNvPicPr preferRelativeResize="0"/>
          <p:nvPr/>
        </p:nvPicPr>
        <p:blipFill>
          <a:blip r:embed="rId3">
            <a:alphaModFix/>
          </a:blip>
          <a:stretch>
            <a:fillRect/>
          </a:stretch>
        </p:blipFill>
        <p:spPr>
          <a:xfrm rot="10800000" flipH="1">
            <a:off x="-752701" y="4529475"/>
            <a:ext cx="1945500" cy="974250"/>
          </a:xfrm>
          <a:prstGeom prst="rect">
            <a:avLst/>
          </a:prstGeom>
          <a:noFill/>
          <a:ln>
            <a:noFill/>
          </a:ln>
        </p:spPr>
      </p:pic>
      <p:sp>
        <p:nvSpPr>
          <p:cNvPr id="32" name="Google Shape;32;p6"/>
          <p:cNvSpPr/>
          <p:nvPr/>
        </p:nvSpPr>
        <p:spPr>
          <a:xfrm>
            <a:off x="8103449" y="372663"/>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 name="Google Shape;33;p6"/>
          <p:cNvSpPr/>
          <p:nvPr/>
        </p:nvSpPr>
        <p:spPr>
          <a:xfrm>
            <a:off x="-613548" y="3818800"/>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 name="Google Shape;34;p6"/>
          <p:cNvSpPr/>
          <p:nvPr/>
        </p:nvSpPr>
        <p:spPr>
          <a:xfrm>
            <a:off x="8788976" y="72595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37" name="Google Shape;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2" name="Google Shape;42;p8"/>
          <p:cNvPicPr preferRelativeResize="0"/>
          <p:nvPr/>
        </p:nvPicPr>
        <p:blipFill>
          <a:blip r:embed="rId3">
            <a:alphaModFix/>
          </a:blip>
          <a:stretch>
            <a:fillRect/>
          </a:stretch>
        </p:blipFill>
        <p:spPr>
          <a:xfrm>
            <a:off x="0" y="-12"/>
            <a:ext cx="2182820" cy="1093060"/>
          </a:xfrm>
          <a:prstGeom prst="rect">
            <a:avLst/>
          </a:prstGeom>
          <a:noFill/>
          <a:ln>
            <a:noFill/>
          </a:ln>
        </p:spPr>
      </p:pic>
      <p:pic>
        <p:nvPicPr>
          <p:cNvPr id="43" name="Google Shape;43;p8"/>
          <p:cNvPicPr preferRelativeResize="0"/>
          <p:nvPr/>
        </p:nvPicPr>
        <p:blipFill>
          <a:blip r:embed="rId4">
            <a:alphaModFix/>
          </a:blip>
          <a:stretch>
            <a:fillRect/>
          </a:stretch>
        </p:blipFill>
        <p:spPr>
          <a:xfrm rot="10800000">
            <a:off x="1308987" y="502531"/>
            <a:ext cx="1271088" cy="1271081"/>
          </a:xfrm>
          <a:prstGeom prst="rect">
            <a:avLst/>
          </a:prstGeom>
          <a:noFill/>
          <a:ln>
            <a:noFill/>
          </a:ln>
        </p:spPr>
      </p:pic>
      <p:sp>
        <p:nvSpPr>
          <p:cNvPr id="44" name="Google Shape;44;p8"/>
          <p:cNvSpPr/>
          <p:nvPr/>
        </p:nvSpPr>
        <p:spPr>
          <a:xfrm rot="10800000">
            <a:off x="484549" y="2412888"/>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5" name="Google Shape;45;p8"/>
          <p:cNvSpPr/>
          <p:nvPr/>
        </p:nvSpPr>
        <p:spPr>
          <a:xfrm rot="10800000">
            <a:off x="2182825" y="2760600"/>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8" name="Google Shape;48;p9"/>
          <p:cNvSpPr txBox="1">
            <a:spLocks noGrp="1"/>
          </p:cNvSpPr>
          <p:nvPr>
            <p:ph type="title"/>
          </p:nvPr>
        </p:nvSpPr>
        <p:spPr>
          <a:xfrm>
            <a:off x="715100" y="802738"/>
            <a:ext cx="7713900" cy="140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715100" y="2208963"/>
            <a:ext cx="7713900" cy="213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9144000" cy="5143500"/>
          </a:xfrm>
          <a:prstGeom prst="rect">
            <a:avLst/>
          </a:prstGeom>
          <a:noFill/>
          <a:ln>
            <a:noFill/>
          </a:ln>
        </p:spPr>
      </p:sp>
      <p:sp>
        <p:nvSpPr>
          <p:cNvPr id="52" name="Google Shape;52;p10"/>
          <p:cNvSpPr txBox="1">
            <a:spLocks noGrp="1"/>
          </p:cNvSpPr>
          <p:nvPr>
            <p:ph type="title"/>
          </p:nvPr>
        </p:nvSpPr>
        <p:spPr>
          <a:xfrm>
            <a:off x="715100" y="3968300"/>
            <a:ext cx="77139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gradient-abstract-geometric-cover-template_71851208.htm/?utm_source=slidesgo_template&amp;utm_medium=referral-link&amp;utm_campaign=sg_resources&amp;utm_content=freepik" TargetMode="External"/><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2122950" y="1189441"/>
            <a:ext cx="4898100" cy="7765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omic Sans MS" panose="030F0702030302020204" pitchFamily="66" charset="0"/>
              </a:rPr>
              <a:t>Kelompok</a:t>
            </a:r>
            <a:r>
              <a:rPr lang="en-US" dirty="0">
                <a:latin typeface="Comic Sans MS" panose="030F0702030302020204" pitchFamily="66" charset="0"/>
              </a:rPr>
              <a:t> 1</a:t>
            </a:r>
            <a:endParaRPr dirty="0">
              <a:latin typeface="Comic Sans MS" panose="030F0702030302020204" pitchFamily="66" charset="0"/>
            </a:endParaRPr>
          </a:p>
        </p:txBody>
      </p:sp>
      <p:sp>
        <p:nvSpPr>
          <p:cNvPr id="107" name="Google Shape;107;p22"/>
          <p:cNvSpPr txBox="1">
            <a:spLocks noGrp="1"/>
          </p:cNvSpPr>
          <p:nvPr>
            <p:ph type="subTitle" idx="1"/>
          </p:nvPr>
        </p:nvSpPr>
        <p:spPr>
          <a:xfrm>
            <a:off x="2139554" y="2146077"/>
            <a:ext cx="4881495" cy="15780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Jauza</a:t>
            </a:r>
            <a:r>
              <a:rPr lang="en-US" dirty="0"/>
              <a:t> Mumtaz Samiyah 		10681887</a:t>
            </a:r>
          </a:p>
          <a:p>
            <a:pPr marL="0" lvl="0" indent="0" algn="just" rtl="0">
              <a:spcBef>
                <a:spcPts val="0"/>
              </a:spcBef>
              <a:spcAft>
                <a:spcPts val="0"/>
              </a:spcAft>
              <a:buNone/>
            </a:pPr>
            <a:r>
              <a:rPr lang="en-US" dirty="0"/>
              <a:t>Heti Novita Sari			9703254</a:t>
            </a:r>
          </a:p>
          <a:p>
            <a:pPr marL="0" lvl="0" indent="0" algn="just" rtl="0">
              <a:spcBef>
                <a:spcPts val="0"/>
              </a:spcBef>
              <a:spcAft>
                <a:spcPts val="0"/>
              </a:spcAft>
              <a:buNone/>
            </a:pPr>
            <a:r>
              <a:rPr lang="en-US" dirty="0"/>
              <a:t>Mulki </a:t>
            </a:r>
            <a:r>
              <a:rPr lang="en-US" dirty="0" err="1"/>
              <a:t>Djenfik</a:t>
            </a:r>
            <a:r>
              <a:rPr lang="en-US" dirty="0"/>
              <a:t> </a:t>
            </a:r>
            <a:r>
              <a:rPr lang="en-US" dirty="0" err="1"/>
              <a:t>Dzulkarnain</a:t>
            </a:r>
            <a:r>
              <a:rPr lang="en-US" dirty="0"/>
              <a:t>		10710667</a:t>
            </a:r>
          </a:p>
          <a:p>
            <a:pPr marL="0" lvl="0" indent="0" algn="just" rtl="0">
              <a:spcBef>
                <a:spcPts val="0"/>
              </a:spcBef>
              <a:spcAft>
                <a:spcPts val="0"/>
              </a:spcAft>
              <a:buNone/>
            </a:pPr>
            <a:r>
              <a:rPr lang="en-US" dirty="0"/>
              <a:t>Siti </a:t>
            </a:r>
            <a:r>
              <a:rPr lang="en-US" dirty="0" err="1"/>
              <a:t>Nisriana</a:t>
            </a:r>
            <a:r>
              <a:rPr lang="en-US" dirty="0"/>
              <a:t> 			9543987</a:t>
            </a:r>
          </a:p>
          <a:p>
            <a:pPr marL="0" lvl="0" indent="0" algn="just" rtl="0">
              <a:spcBef>
                <a:spcPts val="0"/>
              </a:spcBef>
              <a:spcAft>
                <a:spcPts val="0"/>
              </a:spcAft>
              <a:buNone/>
            </a:pPr>
            <a:r>
              <a:rPr lang="en-US" dirty="0" err="1"/>
              <a:t>Gilang</a:t>
            </a:r>
            <a:r>
              <a:rPr lang="en-US" dirty="0"/>
              <a:t> </a:t>
            </a:r>
            <a:r>
              <a:rPr lang="en-US" dirty="0" err="1"/>
              <a:t>Ramadhika</a:t>
            </a:r>
            <a:r>
              <a:rPr lang="en-US" dirty="0"/>
              <a:t> 			9461651</a:t>
            </a:r>
            <a:endParaRPr dirty="0"/>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792527" y="244532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32"/>
          <p:cNvSpPr txBox="1">
            <a:spLocks noGrp="1"/>
          </p:cNvSpPr>
          <p:nvPr>
            <p:ph type="ctrTitle"/>
          </p:nvPr>
        </p:nvSpPr>
        <p:spPr>
          <a:xfrm>
            <a:off x="2808000" y="524838"/>
            <a:ext cx="3528000" cy="95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pic>
        <p:nvPicPr>
          <p:cNvPr id="242" name="Google Shape;242;p32"/>
          <p:cNvPicPr preferRelativeResize="0"/>
          <p:nvPr/>
        </p:nvPicPr>
        <p:blipFill>
          <a:blip r:embed="rId3">
            <a:alphaModFix/>
          </a:blip>
          <a:stretch>
            <a:fillRect/>
          </a:stretch>
        </p:blipFill>
        <p:spPr>
          <a:xfrm rot="10800000">
            <a:off x="232805" y="3800476"/>
            <a:ext cx="2225702" cy="2225699"/>
          </a:xfrm>
          <a:prstGeom prst="rect">
            <a:avLst/>
          </a:prstGeom>
          <a:noFill/>
          <a:ln>
            <a:noFill/>
          </a:ln>
        </p:spPr>
      </p:pic>
      <p:sp>
        <p:nvSpPr>
          <p:cNvPr id="243" name="Google Shape;243;p32"/>
          <p:cNvSpPr/>
          <p:nvPr/>
        </p:nvSpPr>
        <p:spPr>
          <a:xfrm rot="10800000">
            <a:off x="509700" y="40773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4" name="Google Shape;244;p32"/>
          <p:cNvPicPr preferRelativeResize="0"/>
          <p:nvPr/>
        </p:nvPicPr>
        <p:blipFill>
          <a:blip r:embed="rId4">
            <a:alphaModFix/>
          </a:blip>
          <a:stretch>
            <a:fillRect/>
          </a:stretch>
        </p:blipFill>
        <p:spPr>
          <a:xfrm>
            <a:off x="7796975" y="-12"/>
            <a:ext cx="1347026" cy="2698175"/>
          </a:xfrm>
          <a:prstGeom prst="rect">
            <a:avLst/>
          </a:prstGeom>
          <a:noFill/>
          <a:ln>
            <a:noFill/>
          </a:ln>
        </p:spPr>
      </p:pic>
      <p:sp>
        <p:nvSpPr>
          <p:cNvPr id="245" name="Google Shape;245;p32"/>
          <p:cNvSpPr/>
          <p:nvPr/>
        </p:nvSpPr>
        <p:spPr>
          <a:xfrm rot="10800000">
            <a:off x="7343223" y="169497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6" name="Google Shape;246;p32"/>
          <p:cNvPicPr preferRelativeResize="0"/>
          <p:nvPr/>
        </p:nvPicPr>
        <p:blipFill>
          <a:blip r:embed="rId5">
            <a:alphaModFix/>
          </a:blip>
          <a:stretch>
            <a:fillRect/>
          </a:stretch>
        </p:blipFill>
        <p:spPr>
          <a:xfrm rot="10800000">
            <a:off x="-157451" y="3164851"/>
            <a:ext cx="1322045" cy="1322042"/>
          </a:xfrm>
          <a:prstGeom prst="rect">
            <a:avLst/>
          </a:prstGeom>
          <a:noFill/>
          <a:ln>
            <a:noFill/>
          </a:ln>
        </p:spPr>
      </p:pic>
      <p:sp>
        <p:nvSpPr>
          <p:cNvPr id="247" name="Google Shape;247;p32"/>
          <p:cNvSpPr/>
          <p:nvPr/>
        </p:nvSpPr>
        <p:spPr>
          <a:xfrm rot="10800000">
            <a:off x="342800" y="31648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8" name="Google Shape;248;p32"/>
          <p:cNvPicPr preferRelativeResize="0"/>
          <p:nvPr/>
        </p:nvPicPr>
        <p:blipFill>
          <a:blip r:embed="rId6">
            <a:alphaModFix/>
          </a:blip>
          <a:stretch>
            <a:fillRect/>
          </a:stretch>
        </p:blipFill>
        <p:spPr>
          <a:xfrm>
            <a:off x="6769673" y="-12"/>
            <a:ext cx="1654175" cy="828325"/>
          </a:xfrm>
          <a:prstGeom prst="rect">
            <a:avLst/>
          </a:prstGeom>
          <a:noFill/>
          <a:ln>
            <a:noFill/>
          </a:ln>
        </p:spPr>
      </p:pic>
      <p:sp>
        <p:nvSpPr>
          <p:cNvPr id="249" name="Google Shape;249;p32"/>
          <p:cNvSpPr/>
          <p:nvPr/>
        </p:nvSpPr>
        <p:spPr>
          <a:xfrm rot="10800000">
            <a:off x="8534400" y="1218137"/>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0" name="Google Shape;250;p32"/>
          <p:cNvSpPr/>
          <p:nvPr/>
        </p:nvSpPr>
        <p:spPr>
          <a:xfrm rot="10800000">
            <a:off x="2181588" y="28153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51" name="Google Shape;251;p32"/>
          <p:cNvPicPr preferRelativeResize="0"/>
          <p:nvPr/>
        </p:nvPicPr>
        <p:blipFill>
          <a:blip r:embed="rId7">
            <a:alphaModFix/>
          </a:blip>
          <a:stretch>
            <a:fillRect/>
          </a:stretch>
        </p:blipFill>
        <p:spPr>
          <a:xfrm rot="10800000">
            <a:off x="6799700" y="398388"/>
            <a:ext cx="543525" cy="54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Step-by-step solution</a:t>
            </a:r>
            <a:endParaRPr/>
          </a:p>
        </p:txBody>
      </p:sp>
      <p:sp>
        <p:nvSpPr>
          <p:cNvPr id="206" name="Google Shape;206;p30"/>
          <p:cNvSpPr/>
          <p:nvPr/>
        </p:nvSpPr>
        <p:spPr>
          <a:xfrm>
            <a:off x="715100" y="2714200"/>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207" name="Google Shape;207;p30"/>
          <p:cNvSpPr/>
          <p:nvPr/>
        </p:nvSpPr>
        <p:spPr>
          <a:xfrm>
            <a:off x="715100" y="1585600"/>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Epilogue"/>
                <a:ea typeface="Epilogue"/>
                <a:cs typeface="Epilogue"/>
                <a:sym typeface="Epilogue"/>
              </a:rPr>
              <a:t>Example problem 2</a:t>
            </a:r>
            <a:endParaRPr b="1">
              <a:latin typeface="Epilogue"/>
              <a:ea typeface="Epilogue"/>
              <a:cs typeface="Epilogue"/>
              <a:sym typeface="Epilogue"/>
            </a:endParaRPr>
          </a:p>
        </p:txBody>
      </p:sp>
      <p:sp>
        <p:nvSpPr>
          <p:cNvPr id="208" name="Google Shape;208;p30"/>
          <p:cNvSpPr txBox="1">
            <a:spLocks noGrp="1"/>
          </p:cNvSpPr>
          <p:nvPr>
            <p:ph type="body" idx="4294967295"/>
          </p:nvPr>
        </p:nvSpPr>
        <p:spPr>
          <a:xfrm>
            <a:off x="1040750" y="2714050"/>
            <a:ext cx="7062600" cy="1331700"/>
          </a:xfrm>
          <a:prstGeom prst="rect">
            <a:avLst/>
          </a:prstGeom>
          <a:ln>
            <a:noFill/>
          </a:ln>
        </p:spPr>
        <p:txBody>
          <a:bodyPr spcFirstLastPara="1" wrap="square" lIns="91425" tIns="91425" rIns="91425" bIns="91425" anchor="ctr" anchorCtr="0">
            <a:noAutofit/>
          </a:bodyPr>
          <a:lstStyle/>
          <a:p>
            <a:pPr marL="274320" lvl="0" indent="-226059" algn="l" rtl="0">
              <a:spcBef>
                <a:spcPts val="0"/>
              </a:spcBef>
              <a:spcAft>
                <a:spcPts val="0"/>
              </a:spcAft>
              <a:buSzPts val="1400"/>
              <a:buChar char="■"/>
            </a:pPr>
            <a:r>
              <a:rPr lang="en"/>
              <a:t>According to the MVT, there exists at least one point 'c' in the interval</a:t>
            </a:r>
            <a:br>
              <a:rPr lang="en"/>
            </a:br>
            <a:r>
              <a:rPr lang="en"/>
              <a:t>(0, 3) where f'(c) = average rate of change</a:t>
            </a:r>
            <a:endParaRPr/>
          </a:p>
          <a:p>
            <a:pPr marL="274320" lvl="0" indent="-226059" algn="l" rtl="0">
              <a:spcBef>
                <a:spcPts val="0"/>
              </a:spcBef>
              <a:spcAft>
                <a:spcPts val="0"/>
              </a:spcAft>
              <a:buSzPts val="1400"/>
              <a:buChar char="■"/>
            </a:pPr>
            <a:r>
              <a:rPr lang="en"/>
              <a:t>We need to find 'c' such that f'(c) = 2/3</a:t>
            </a:r>
            <a:endParaRPr/>
          </a:p>
        </p:txBody>
      </p:sp>
      <p:sp>
        <p:nvSpPr>
          <p:cNvPr id="209" name="Google Shape;209;p30"/>
          <p:cNvSpPr/>
          <p:nvPr/>
        </p:nvSpPr>
        <p:spPr>
          <a:xfrm>
            <a:off x="715100" y="2062000"/>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Epilogue"/>
                <a:ea typeface="Epilogue"/>
                <a:cs typeface="Epilogue"/>
                <a:sym typeface="Epilogue"/>
              </a:rPr>
              <a:t>Step 3: apply the MVT</a:t>
            </a:r>
            <a:endParaRPr b="1">
              <a:solidFill>
                <a:schemeClr val="accent5"/>
              </a:solidFill>
              <a:latin typeface="Epilogue"/>
              <a:ea typeface="Epilogue"/>
              <a:cs typeface="Epilogue"/>
              <a:sym typeface="Epilogue"/>
            </a:endParaRPr>
          </a:p>
        </p:txBody>
      </p:sp>
      <p:cxnSp>
        <p:nvCxnSpPr>
          <p:cNvPr id="210" name="Google Shape;210;p30"/>
          <p:cNvCxnSpPr>
            <a:stCxn id="207" idx="2"/>
            <a:endCxn id="209" idx="0"/>
          </p:cNvCxnSpPr>
          <p:nvPr/>
        </p:nvCxnSpPr>
        <p:spPr>
          <a:xfrm>
            <a:off x="4572050" y="19858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211" name="Google Shape;211;p30"/>
          <p:cNvCxnSpPr>
            <a:stCxn id="209" idx="2"/>
            <a:endCxn id="206" idx="0"/>
          </p:cNvCxnSpPr>
          <p:nvPr/>
        </p:nvCxnSpPr>
        <p:spPr>
          <a:xfrm>
            <a:off x="4572050" y="2462200"/>
            <a:ext cx="0" cy="252000"/>
          </a:xfrm>
          <a:prstGeom prst="straightConnector1">
            <a:avLst/>
          </a:prstGeom>
          <a:noFill/>
          <a:ln w="9525" cap="flat" cmpd="sng">
            <a:solidFill>
              <a:schemeClr val="dk1"/>
            </a:solidFill>
            <a:prstDash val="solid"/>
            <a:round/>
            <a:headEnd type="none" w="med" len="med"/>
            <a:tailEnd type="none" w="med" len="med"/>
          </a:ln>
        </p:spPr>
      </p:cxnSp>
      <p:sp>
        <p:nvSpPr>
          <p:cNvPr id="212" name="Google Shape;212;p30"/>
          <p:cNvSpPr/>
          <p:nvPr/>
        </p:nvSpPr>
        <p:spPr>
          <a:xfrm>
            <a:off x="507950" y="3172900"/>
            <a:ext cx="414300" cy="41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Epilogue"/>
                <a:ea typeface="Epilogue"/>
                <a:cs typeface="Epilogue"/>
                <a:sym typeface="Epilogue"/>
              </a:rPr>
              <a:t>3</a:t>
            </a:r>
            <a:endParaRPr b="1">
              <a:latin typeface="Epilogue"/>
              <a:ea typeface="Epilogue"/>
              <a:cs typeface="Epilogue"/>
              <a:sym typeface="Epilogue"/>
            </a:endParaRPr>
          </a:p>
        </p:txBody>
      </p:sp>
      <p:sp>
        <p:nvSpPr>
          <p:cNvPr id="213" name="Google Shape;213;p30"/>
          <p:cNvSpPr/>
          <p:nvPr/>
        </p:nvSpPr>
        <p:spPr>
          <a:xfrm rot="-5400000">
            <a:off x="7102247" y="4310200"/>
            <a:ext cx="193200" cy="19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conclusion</a:t>
            </a:r>
            <a:endParaRPr/>
          </a:p>
        </p:txBody>
      </p:sp>
      <p:sp>
        <p:nvSpPr>
          <p:cNvPr id="219" name="Google Shape;219;p31"/>
          <p:cNvSpPr/>
          <p:nvPr/>
        </p:nvSpPr>
        <p:spPr>
          <a:xfrm>
            <a:off x="715100" y="2714200"/>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220" name="Google Shape;220;p31"/>
          <p:cNvSpPr/>
          <p:nvPr/>
        </p:nvSpPr>
        <p:spPr>
          <a:xfrm>
            <a:off x="715100" y="1585600"/>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Epilogue"/>
                <a:ea typeface="Epilogue"/>
                <a:cs typeface="Epilogue"/>
                <a:sym typeface="Epilogue"/>
              </a:rPr>
              <a:t>Example problem 2</a:t>
            </a:r>
            <a:endParaRPr b="1">
              <a:latin typeface="Epilogue"/>
              <a:ea typeface="Epilogue"/>
              <a:cs typeface="Epilogue"/>
              <a:sym typeface="Epilogue"/>
            </a:endParaRPr>
          </a:p>
        </p:txBody>
      </p:sp>
      <p:sp>
        <p:nvSpPr>
          <p:cNvPr id="221" name="Google Shape;221;p31"/>
          <p:cNvSpPr txBox="1">
            <a:spLocks noGrp="1"/>
          </p:cNvSpPr>
          <p:nvPr>
            <p:ph type="body" idx="4294967295"/>
          </p:nvPr>
        </p:nvSpPr>
        <p:spPr>
          <a:xfrm>
            <a:off x="1040750" y="2714200"/>
            <a:ext cx="7062600" cy="1331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By the mean value theorem</a:t>
            </a:r>
            <a:r>
              <a:rPr lang="en"/>
              <a:t>, there exists at least one point 'c' within the interval (0, 3) where the instantaneous rate of change (derivative) of f(x) is equal to the average rate of change, which is 2/3</a:t>
            </a:r>
            <a:endParaRPr/>
          </a:p>
        </p:txBody>
      </p:sp>
      <p:sp>
        <p:nvSpPr>
          <p:cNvPr id="222" name="Google Shape;222;p31"/>
          <p:cNvSpPr/>
          <p:nvPr/>
        </p:nvSpPr>
        <p:spPr>
          <a:xfrm>
            <a:off x="715100" y="2062000"/>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Epilogue"/>
                <a:ea typeface="Epilogue"/>
                <a:cs typeface="Epilogue"/>
                <a:sym typeface="Epilogue"/>
              </a:rPr>
              <a:t>Final conclusion</a:t>
            </a:r>
            <a:endParaRPr b="1">
              <a:solidFill>
                <a:schemeClr val="accent5"/>
              </a:solidFill>
              <a:latin typeface="Epilogue"/>
              <a:ea typeface="Epilogue"/>
              <a:cs typeface="Epilogue"/>
              <a:sym typeface="Epilogue"/>
            </a:endParaRPr>
          </a:p>
        </p:txBody>
      </p:sp>
      <p:cxnSp>
        <p:nvCxnSpPr>
          <p:cNvPr id="223" name="Google Shape;223;p31"/>
          <p:cNvCxnSpPr>
            <a:stCxn id="220" idx="2"/>
            <a:endCxn id="222" idx="0"/>
          </p:cNvCxnSpPr>
          <p:nvPr/>
        </p:nvCxnSpPr>
        <p:spPr>
          <a:xfrm>
            <a:off x="4572050" y="19858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224" name="Google Shape;224;p31"/>
          <p:cNvCxnSpPr>
            <a:stCxn id="222" idx="2"/>
            <a:endCxn id="219" idx="0"/>
          </p:cNvCxnSpPr>
          <p:nvPr/>
        </p:nvCxnSpPr>
        <p:spPr>
          <a:xfrm>
            <a:off x="4572050" y="2462200"/>
            <a:ext cx="0" cy="252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57" name="Google Shape;257;p33"/>
          <p:cNvSpPr txBox="1"/>
          <p:nvPr/>
        </p:nvSpPr>
        <p:spPr>
          <a:xfrm>
            <a:off x="715100" y="1175200"/>
            <a:ext cx="7713900" cy="7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bert Sans"/>
                <a:ea typeface="Albert Sans"/>
                <a:cs typeface="Albert Sans"/>
                <a:sym typeface="Albert Sans"/>
              </a:rPr>
              <a:t>Here’s an assortment of alternative resources whose style fits that of this template:</a:t>
            </a:r>
            <a:endParaRPr>
              <a:solidFill>
                <a:schemeClr val="dk1"/>
              </a:solidFill>
              <a:latin typeface="Albert Sans"/>
              <a:ea typeface="Albert Sans"/>
              <a:cs typeface="Albert Sans"/>
              <a:sym typeface="Albert Sans"/>
            </a:endParaRPr>
          </a:p>
          <a:p>
            <a:pPr marL="274320" lvl="0" indent="-226059" algn="l" rtl="0">
              <a:spcBef>
                <a:spcPts val="1000"/>
              </a:spcBef>
              <a:spcAft>
                <a:spcPts val="0"/>
              </a:spcAft>
              <a:buClr>
                <a:schemeClr val="dk1"/>
              </a:buClr>
              <a:buSzPts val="1400"/>
              <a:buFont typeface="Albert Sans"/>
              <a:buChar char="■"/>
            </a:pPr>
            <a:r>
              <a:rPr lang="en" u="sng">
                <a:solidFill>
                  <a:schemeClr val="hlink"/>
                </a:solidFill>
                <a:latin typeface="Albert Sans"/>
                <a:ea typeface="Albert Sans"/>
                <a:cs typeface="Albert Sans"/>
                <a:sym typeface="Albert Sans"/>
                <a:hlinkClick r:id="rId3"/>
              </a:rPr>
              <a:t>Gradient abstract geometric cover template</a:t>
            </a:r>
            <a:endParaRPr>
              <a:solidFill>
                <a:schemeClr val="dk1"/>
              </a:solidFill>
              <a:latin typeface="Albert Sans"/>
              <a:ea typeface="Albert Sans"/>
              <a:cs typeface="Albert Sans"/>
              <a:sym typeface="Albert Sans"/>
            </a:endParaRPr>
          </a:p>
        </p:txBody>
      </p:sp>
      <p:grpSp>
        <p:nvGrpSpPr>
          <p:cNvPr id="258" name="Google Shape;258;p33"/>
          <p:cNvGrpSpPr/>
          <p:nvPr/>
        </p:nvGrpSpPr>
        <p:grpSpPr>
          <a:xfrm>
            <a:off x="5245229" y="2248098"/>
            <a:ext cx="2088843" cy="2084502"/>
            <a:chOff x="5266400" y="2154973"/>
            <a:chExt cx="2088843" cy="2084502"/>
          </a:xfrm>
        </p:grpSpPr>
        <p:pic>
          <p:nvPicPr>
            <p:cNvPr id="259" name="Google Shape;259;p33"/>
            <p:cNvPicPr preferRelativeResize="0"/>
            <p:nvPr/>
          </p:nvPicPr>
          <p:blipFill>
            <a:blip r:embed="rId4">
              <a:alphaModFix/>
            </a:blip>
            <a:stretch>
              <a:fillRect/>
            </a:stretch>
          </p:blipFill>
          <p:spPr>
            <a:xfrm>
              <a:off x="6137407" y="2154973"/>
              <a:ext cx="1217836" cy="1830474"/>
            </a:xfrm>
            <a:prstGeom prst="rect">
              <a:avLst/>
            </a:prstGeom>
            <a:noFill/>
            <a:ln>
              <a:noFill/>
            </a:ln>
          </p:spPr>
        </p:pic>
        <p:pic>
          <p:nvPicPr>
            <p:cNvPr id="260" name="Google Shape;260;p33"/>
            <p:cNvPicPr preferRelativeResize="0"/>
            <p:nvPr/>
          </p:nvPicPr>
          <p:blipFill rotWithShape="1">
            <a:blip r:embed="rId5">
              <a:alphaModFix/>
            </a:blip>
            <a:srcRect l="51138"/>
            <a:stretch/>
          </p:blipFill>
          <p:spPr>
            <a:xfrm>
              <a:off x="5490798" y="3406550"/>
              <a:ext cx="1219702" cy="832925"/>
            </a:xfrm>
            <a:prstGeom prst="rect">
              <a:avLst/>
            </a:prstGeom>
            <a:noFill/>
            <a:ln>
              <a:noFill/>
            </a:ln>
          </p:spPr>
        </p:pic>
        <p:sp>
          <p:nvSpPr>
            <p:cNvPr id="261" name="Google Shape;261;p33"/>
            <p:cNvSpPr/>
            <p:nvPr/>
          </p:nvSpPr>
          <p:spPr>
            <a:xfrm>
              <a:off x="5776500" y="3000450"/>
              <a:ext cx="714300" cy="714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2" name="Google Shape;262;p33"/>
            <p:cNvSpPr/>
            <p:nvPr/>
          </p:nvSpPr>
          <p:spPr>
            <a:xfrm>
              <a:off x="5266400" y="2568975"/>
              <a:ext cx="224400" cy="22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63" name="Google Shape;263;p33"/>
          <p:cNvGrpSpPr/>
          <p:nvPr/>
        </p:nvGrpSpPr>
        <p:grpSpPr>
          <a:xfrm>
            <a:off x="1809929" y="2521268"/>
            <a:ext cx="2387527" cy="1538163"/>
            <a:chOff x="1831100" y="2870636"/>
            <a:chExt cx="2387527" cy="1538163"/>
          </a:xfrm>
        </p:grpSpPr>
        <p:pic>
          <p:nvPicPr>
            <p:cNvPr id="264" name="Google Shape;264;p33"/>
            <p:cNvPicPr preferRelativeResize="0"/>
            <p:nvPr/>
          </p:nvPicPr>
          <p:blipFill>
            <a:blip r:embed="rId6">
              <a:alphaModFix/>
            </a:blip>
            <a:stretch>
              <a:fillRect/>
            </a:stretch>
          </p:blipFill>
          <p:spPr>
            <a:xfrm rot="5400000">
              <a:off x="2451528" y="2939237"/>
              <a:ext cx="915243" cy="1830476"/>
            </a:xfrm>
            <a:prstGeom prst="rect">
              <a:avLst/>
            </a:prstGeom>
            <a:noFill/>
            <a:ln>
              <a:noFill/>
            </a:ln>
          </p:spPr>
        </p:pic>
        <p:pic>
          <p:nvPicPr>
            <p:cNvPr id="265" name="Google Shape;265;p33"/>
            <p:cNvPicPr preferRelativeResize="0"/>
            <p:nvPr/>
          </p:nvPicPr>
          <p:blipFill rotWithShape="1">
            <a:blip r:embed="rId7">
              <a:alphaModFix/>
            </a:blip>
            <a:srcRect r="63224"/>
            <a:stretch/>
          </p:blipFill>
          <p:spPr>
            <a:xfrm>
              <a:off x="2998926" y="2950099"/>
              <a:ext cx="1219701" cy="832925"/>
            </a:xfrm>
            <a:prstGeom prst="rect">
              <a:avLst/>
            </a:prstGeom>
            <a:noFill/>
            <a:ln>
              <a:noFill/>
            </a:ln>
          </p:spPr>
        </p:pic>
        <p:sp>
          <p:nvSpPr>
            <p:cNvPr id="266" name="Google Shape;266;p33"/>
            <p:cNvSpPr/>
            <p:nvPr/>
          </p:nvSpPr>
          <p:spPr>
            <a:xfrm>
              <a:off x="1831100" y="2870636"/>
              <a:ext cx="440400" cy="4404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7" name="Google Shape;267;p33"/>
            <p:cNvSpPr/>
            <p:nvPr/>
          </p:nvSpPr>
          <p:spPr>
            <a:xfrm>
              <a:off x="2523075" y="4184399"/>
              <a:ext cx="224400" cy="22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957317" y="1874850"/>
            <a:ext cx="7229365" cy="11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mic Sans MS" panose="030F0702030302020204" pitchFamily="66" charset="0"/>
              </a:rPr>
              <a:t>Lima ide </a:t>
            </a:r>
            <a:r>
              <a:rPr lang="en-US" dirty="0" err="1">
                <a:latin typeface="Comic Sans MS" panose="030F0702030302020204" pitchFamily="66" charset="0"/>
              </a:rPr>
              <a:t>mengenai</a:t>
            </a:r>
            <a:r>
              <a:rPr lang="en-US" dirty="0">
                <a:latin typeface="Comic Sans MS" panose="030F0702030302020204" pitchFamily="66" charset="0"/>
              </a:rPr>
              <a:t> AI </a:t>
            </a:r>
            <a:r>
              <a:rPr lang="en-US" dirty="0" err="1">
                <a:latin typeface="Comic Sans MS" panose="030F0702030302020204" pitchFamily="66" charset="0"/>
              </a:rPr>
              <a:t>untuk</a:t>
            </a:r>
            <a:r>
              <a:rPr lang="en-US" dirty="0">
                <a:latin typeface="Comic Sans MS" panose="030F0702030302020204" pitchFamily="66" charset="0"/>
              </a:rPr>
              <a:t> </a:t>
            </a:r>
            <a:r>
              <a:rPr lang="en-US" dirty="0" err="1">
                <a:latin typeface="Comic Sans MS" panose="030F0702030302020204" pitchFamily="66" charset="0"/>
              </a:rPr>
              <a:t>projek</a:t>
            </a:r>
            <a:r>
              <a:rPr lang="en-US" dirty="0">
                <a:latin typeface="Comic Sans MS" panose="030F0702030302020204" pitchFamily="66" charset="0"/>
              </a:rPr>
              <a:t> AI dan </a:t>
            </a:r>
            <a:r>
              <a:rPr lang="en-US" dirty="0" err="1">
                <a:latin typeface="Comic Sans MS" panose="030F0702030302020204" pitchFamily="66" charset="0"/>
              </a:rPr>
              <a:t>alasan</a:t>
            </a:r>
            <a:r>
              <a:rPr lang="en-US" dirty="0">
                <a:latin typeface="Comic Sans MS" panose="030F0702030302020204" pitchFamily="66" charset="0"/>
              </a:rPr>
              <a:t> </a:t>
            </a:r>
            <a:r>
              <a:rPr lang="en-US" dirty="0" err="1">
                <a:latin typeface="Comic Sans MS" panose="030F0702030302020204" pitchFamily="66" charset="0"/>
              </a:rPr>
              <a:t>dari</a:t>
            </a:r>
            <a:r>
              <a:rPr lang="en-US" dirty="0">
                <a:latin typeface="Comic Sans MS" panose="030F0702030302020204" pitchFamily="66" charset="0"/>
              </a:rPr>
              <a:t> ide </a:t>
            </a:r>
            <a:r>
              <a:rPr lang="en-US" dirty="0" err="1">
                <a:latin typeface="Comic Sans MS" panose="030F0702030302020204" pitchFamily="66" charset="0"/>
              </a:rPr>
              <a:t>tersebut</a:t>
            </a:r>
            <a:endParaRPr dirty="0">
              <a:latin typeface="Comic Sans MS" panose="030F0702030302020204" pitchFamily="66" charset="0"/>
            </a:endParaRPr>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p:nvPr/>
        </p:nvSpPr>
        <p:spPr>
          <a:xfrm>
            <a:off x="715100" y="1923596"/>
            <a:ext cx="7713900" cy="1183398"/>
          </a:xfrm>
          <a:prstGeom prst="roundRect">
            <a:avLst>
              <a:gd name="adj" fmla="val 1073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33" name="Google Shape;133;p24"/>
          <p:cNvSpPr txBox="1">
            <a:spLocks noGrp="1"/>
          </p:cNvSpPr>
          <p:nvPr>
            <p:ph type="title"/>
          </p:nvPr>
        </p:nvSpPr>
        <p:spPr>
          <a:xfrm>
            <a:off x="715100" y="110064"/>
            <a:ext cx="7713900" cy="640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i-FI" sz="2400" dirty="0">
                <a:latin typeface="Comic Sans MS" panose="030F0702030302020204" pitchFamily="66" charset="0"/>
              </a:rPr>
              <a:t>Alat pendeteksi kehadiran siswa secara otomatis</a:t>
            </a:r>
            <a:endParaRPr sz="2400" dirty="0">
              <a:latin typeface="Comic Sans MS" panose="030F0702030302020204" pitchFamily="66" charset="0"/>
            </a:endParaRPr>
          </a:p>
        </p:txBody>
      </p:sp>
      <p:sp>
        <p:nvSpPr>
          <p:cNvPr id="134" name="Google Shape;134;p24"/>
          <p:cNvSpPr/>
          <p:nvPr/>
        </p:nvSpPr>
        <p:spPr>
          <a:xfrm>
            <a:off x="715100" y="794996"/>
            <a:ext cx="7713900" cy="400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bert Sans" panose="020B0604020202020204" charset="0"/>
                <a:ea typeface="Epilogue"/>
                <a:cs typeface="Epilogue"/>
                <a:sym typeface="Epilogue"/>
              </a:rPr>
              <a:t>Computer Vision</a:t>
            </a:r>
            <a:endParaRPr b="1" dirty="0">
              <a:latin typeface="Albert Sans" panose="020B0604020202020204" charset="0"/>
              <a:ea typeface="Epilogue"/>
              <a:cs typeface="Epilogue"/>
              <a:sym typeface="Epilogue"/>
            </a:endParaRPr>
          </a:p>
        </p:txBody>
      </p:sp>
      <p:sp>
        <p:nvSpPr>
          <p:cNvPr id="135" name="Google Shape;135;p24"/>
          <p:cNvSpPr txBox="1">
            <a:spLocks noGrp="1"/>
          </p:cNvSpPr>
          <p:nvPr>
            <p:ph type="body" idx="4294967295"/>
          </p:nvPr>
        </p:nvSpPr>
        <p:spPr>
          <a:xfrm>
            <a:off x="1041487" y="2041771"/>
            <a:ext cx="7061025" cy="909373"/>
          </a:xfrm>
          <a:prstGeom prst="rect">
            <a:avLst/>
          </a:prstGeom>
          <a:ln>
            <a:noFill/>
          </a:ln>
        </p:spPr>
        <p:txBody>
          <a:bodyPr spcFirstLastPara="1" wrap="square" lIns="91425" tIns="91425" rIns="91425" bIns="91425" anchor="t" anchorCtr="0">
            <a:noAutofit/>
          </a:bodyPr>
          <a:lstStyle/>
          <a:p>
            <a:pPr marL="0" indent="0" algn="just">
              <a:buNone/>
            </a:pPr>
            <a:r>
              <a:rPr lang="en-US" dirty="0">
                <a:latin typeface="Albert Sans"/>
                <a:ea typeface="Albert Sans"/>
                <a:cs typeface="Albert Sans"/>
                <a:sym typeface="Albert Sans"/>
              </a:rPr>
              <a:t>Alat ini </a:t>
            </a:r>
            <a:r>
              <a:rPr lang="en-US" dirty="0" err="1">
                <a:latin typeface="Albert Sans"/>
                <a:ea typeface="Albert Sans"/>
                <a:cs typeface="Albert Sans"/>
                <a:sym typeface="Albert Sans"/>
              </a:rPr>
              <a:t>bertujuan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untuk</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menggantikan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atau</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mempercepat</a:t>
            </a:r>
            <a:r>
              <a:rPr lang="en-US" dirty="0">
                <a:latin typeface="Albert Sans"/>
                <a:ea typeface="Albert Sans"/>
                <a:cs typeface="Albert Sans"/>
                <a:sym typeface="Albert Sans"/>
              </a:rPr>
              <a:t> proses </a:t>
            </a:r>
            <a:r>
              <a:rPr lang="en-US" dirty="0" err="1">
                <a:latin typeface="Albert Sans"/>
                <a:ea typeface="Albert Sans"/>
                <a:cs typeface="Albert Sans"/>
                <a:sym typeface="Albert Sans"/>
              </a:rPr>
              <a:t>absensi</a:t>
            </a:r>
            <a:r>
              <a:rPr lang="en-US" dirty="0">
                <a:latin typeface="Albert Sans"/>
                <a:ea typeface="Albert Sans"/>
                <a:cs typeface="Albert Sans"/>
                <a:sym typeface="Albert Sans"/>
              </a:rPr>
              <a:t> manual, </a:t>
            </a:r>
            <a:r>
              <a:rPr lang="en-US" dirty="0" err="1">
                <a:latin typeface="Albert Sans"/>
                <a:ea typeface="Albert Sans"/>
                <a:cs typeface="Albert Sans"/>
                <a:sym typeface="Albert Sans"/>
              </a:rPr>
              <a:t>sehingga</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lebih</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efisien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akurat</a:t>
            </a:r>
            <a:r>
              <a:rPr lang="en-US" dirty="0">
                <a:latin typeface="Albert Sans"/>
                <a:ea typeface="Albert Sans"/>
                <a:cs typeface="Albert Sans"/>
                <a:sym typeface="Albert Sans"/>
              </a:rPr>
              <a:t>, dan minim </a:t>
            </a:r>
            <a:r>
              <a:rPr lang="en-US" dirty="0" err="1">
                <a:latin typeface="Albert Sans"/>
                <a:ea typeface="Albert Sans"/>
                <a:cs typeface="Albert Sans"/>
                <a:sym typeface="Albert Sans"/>
              </a:rPr>
              <a:t>kecurangan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Kehadiran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siswa</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akan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dideteksi</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secara</a:t>
            </a:r>
            <a:r>
              <a:rPr lang="en-US" dirty="0">
                <a:latin typeface="Albert Sans"/>
                <a:ea typeface="Albert Sans"/>
                <a:cs typeface="Albert Sans"/>
                <a:sym typeface="Albert Sans"/>
              </a:rPr>
              <a:t> otomatis </a:t>
            </a:r>
            <a:r>
              <a:rPr lang="en-US" dirty="0" err="1">
                <a:latin typeface="Albert Sans"/>
                <a:ea typeface="Albert Sans"/>
                <a:cs typeface="Albert Sans"/>
                <a:sym typeface="Albert Sans"/>
              </a:rPr>
              <a:t>saat</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mereka</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memasuki</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kelas</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atau</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ruangan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tertentu</a:t>
            </a:r>
            <a:r>
              <a:rPr lang="en-US" dirty="0">
                <a:latin typeface="Albert Sans"/>
                <a:ea typeface="Albert Sans"/>
                <a:cs typeface="Albert Sans"/>
                <a:sym typeface="Albert Sans"/>
              </a:rPr>
              <a:t>. </a:t>
            </a:r>
            <a:endParaRPr dirty="0">
              <a:latin typeface="Albert Sans"/>
              <a:ea typeface="Albert Sans"/>
              <a:cs typeface="Albert Sans"/>
              <a:sym typeface="Albert Sans"/>
            </a:endParaRPr>
          </a:p>
        </p:txBody>
      </p:sp>
      <p:sp>
        <p:nvSpPr>
          <p:cNvPr id="136" name="Google Shape;136;p24"/>
          <p:cNvSpPr/>
          <p:nvPr/>
        </p:nvSpPr>
        <p:spPr>
          <a:xfrm>
            <a:off x="715100" y="1271396"/>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5"/>
                </a:solidFill>
                <a:latin typeface="Albert Sans" panose="020B0604020202020204" charset="0"/>
                <a:ea typeface="Epilogue"/>
                <a:cs typeface="Epilogue"/>
                <a:sym typeface="Epilogue"/>
              </a:rPr>
              <a:t>Alasan memilih ide tersebut :</a:t>
            </a:r>
            <a:endParaRPr b="1" dirty="0">
              <a:solidFill>
                <a:schemeClr val="accent5"/>
              </a:solidFill>
              <a:latin typeface="Albert Sans" panose="020B0604020202020204" charset="0"/>
              <a:ea typeface="Epilogue"/>
              <a:cs typeface="Epilogue"/>
              <a:sym typeface="Epilogue"/>
            </a:endParaRPr>
          </a:p>
        </p:txBody>
      </p:sp>
      <p:cxnSp>
        <p:nvCxnSpPr>
          <p:cNvPr id="137" name="Google Shape;137;p24"/>
          <p:cNvCxnSpPr>
            <a:cxnSpLocks/>
            <a:stCxn id="134" idx="2"/>
            <a:endCxn id="136" idx="0"/>
          </p:cNvCxnSpPr>
          <p:nvPr/>
        </p:nvCxnSpPr>
        <p:spPr>
          <a:xfrm>
            <a:off x="4572050" y="1195196"/>
            <a:ext cx="0" cy="7620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24"/>
          <p:cNvCxnSpPr>
            <a:cxnSpLocks/>
            <a:stCxn id="136" idx="2"/>
            <a:endCxn id="132" idx="0"/>
          </p:cNvCxnSpPr>
          <p:nvPr/>
        </p:nvCxnSpPr>
        <p:spPr>
          <a:xfrm>
            <a:off x="4572050" y="1671596"/>
            <a:ext cx="0" cy="252000"/>
          </a:xfrm>
          <a:prstGeom prst="straightConnector1">
            <a:avLst/>
          </a:prstGeom>
          <a:noFill/>
          <a:ln w="9525" cap="flat" cmpd="sng">
            <a:solidFill>
              <a:schemeClr val="dk1"/>
            </a:solidFill>
            <a:prstDash val="solid"/>
            <a:round/>
            <a:headEnd type="none" w="med" len="med"/>
            <a:tailEnd type="none" w="med" len="med"/>
          </a:ln>
        </p:spPr>
      </p:cxnSp>
      <p:sp>
        <p:nvSpPr>
          <p:cNvPr id="5" name="Google Shape;132;p24">
            <a:extLst>
              <a:ext uri="{FF2B5EF4-FFF2-40B4-BE49-F238E27FC236}">
                <a16:creationId xmlns:a16="http://schemas.microsoft.com/office/drawing/2014/main" id="{BCD84A15-C152-6944-A6F4-E6A09E97784D}"/>
              </a:ext>
            </a:extLst>
          </p:cNvPr>
          <p:cNvSpPr/>
          <p:nvPr/>
        </p:nvSpPr>
        <p:spPr>
          <a:xfrm>
            <a:off x="715049" y="3280405"/>
            <a:ext cx="7713900" cy="1183398"/>
          </a:xfrm>
          <a:prstGeom prst="roundRect">
            <a:avLst>
              <a:gd name="adj" fmla="val 1073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6" name="Google Shape;135;p24">
            <a:extLst>
              <a:ext uri="{FF2B5EF4-FFF2-40B4-BE49-F238E27FC236}">
                <a16:creationId xmlns:a16="http://schemas.microsoft.com/office/drawing/2014/main" id="{7C2F0798-4B40-B871-ABEB-0568BE43C7DD}"/>
              </a:ext>
            </a:extLst>
          </p:cNvPr>
          <p:cNvSpPr txBox="1">
            <a:spLocks/>
          </p:cNvSpPr>
          <p:nvPr/>
        </p:nvSpPr>
        <p:spPr>
          <a:xfrm>
            <a:off x="1041487" y="3398580"/>
            <a:ext cx="7061025" cy="909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0" indent="0" algn="just">
              <a:buFont typeface="Albert Sans"/>
              <a:buNone/>
            </a:pPr>
            <a:r>
              <a:rPr lang="en-US" b="1" dirty="0" err="1"/>
              <a:t>Efisiensi</a:t>
            </a:r>
            <a:r>
              <a:rPr lang="en-US" b="1" dirty="0"/>
              <a:t> Waktu </a:t>
            </a:r>
            <a:r>
              <a:rPr lang="en-US" dirty="0"/>
              <a:t>: Proses </a:t>
            </a:r>
            <a:r>
              <a:rPr lang="en-US" dirty="0" err="1"/>
              <a:t>absensi</a:t>
            </a:r>
            <a:r>
              <a:rPr lang="en-US" dirty="0"/>
              <a:t> otomatis </a:t>
            </a:r>
            <a:r>
              <a:rPr lang="en-US" dirty="0" err="1"/>
              <a:t>akan</a:t>
            </a:r>
            <a:r>
              <a:rPr lang="en-US" dirty="0"/>
              <a:t> </a:t>
            </a:r>
            <a:r>
              <a:rPr lang="en-US" dirty="0" err="1"/>
              <a:t>mengurangi</a:t>
            </a:r>
            <a:r>
              <a:rPr lang="en-US" dirty="0"/>
              <a:t> </a:t>
            </a:r>
            <a:r>
              <a:rPr lang="en-US" dirty="0" err="1"/>
              <a:t>waktu</a:t>
            </a:r>
            <a:r>
              <a:rPr lang="en-US" dirty="0"/>
              <a:t> yang </a:t>
            </a:r>
            <a:r>
              <a:rPr lang="en-US" dirty="0" err="1"/>
              <a:t>dibutuhkan</a:t>
            </a:r>
            <a:r>
              <a:rPr lang="en-US" dirty="0"/>
              <a:t> </a:t>
            </a:r>
            <a:r>
              <a:rPr lang="en-US" dirty="0" err="1"/>
              <a:t>untuk</a:t>
            </a:r>
            <a:r>
              <a:rPr lang="en-US" dirty="0"/>
              <a:t> </a:t>
            </a:r>
            <a:r>
              <a:rPr lang="en-US" dirty="0" err="1"/>
              <a:t>mencatat</a:t>
            </a:r>
            <a:r>
              <a:rPr lang="en-US" dirty="0"/>
              <a:t> </a:t>
            </a:r>
            <a:r>
              <a:rPr lang="en-US" dirty="0" err="1"/>
              <a:t>kehadiran</a:t>
            </a:r>
            <a:r>
              <a:rPr lang="en-US" dirty="0"/>
              <a:t> </a:t>
            </a:r>
            <a:r>
              <a:rPr lang="en-US" dirty="0" err="1"/>
              <a:t>secara</a:t>
            </a:r>
            <a:r>
              <a:rPr lang="en-US" dirty="0"/>
              <a:t> </a:t>
            </a:r>
            <a:r>
              <a:rPr lang="en-US" dirty="0" err="1"/>
              <a:t>manual.Akurasi</a:t>
            </a:r>
            <a:r>
              <a:rPr lang="en-US" dirty="0"/>
              <a:t>: </a:t>
            </a:r>
            <a:r>
              <a:rPr lang="en-US" dirty="0" err="1"/>
              <a:t>Meminimalkan</a:t>
            </a:r>
            <a:r>
              <a:rPr lang="en-US" dirty="0"/>
              <a:t> </a:t>
            </a:r>
            <a:r>
              <a:rPr lang="en-US" dirty="0" err="1"/>
              <a:t>kesalahan</a:t>
            </a:r>
            <a:r>
              <a:rPr lang="en-US" dirty="0"/>
              <a:t> </a:t>
            </a:r>
            <a:r>
              <a:rPr lang="en-US" dirty="0" err="1"/>
              <a:t>pencatatan</a:t>
            </a:r>
            <a:r>
              <a:rPr lang="en-US" dirty="0"/>
              <a:t> dan </a:t>
            </a:r>
            <a:r>
              <a:rPr lang="en-US" dirty="0" err="1"/>
              <a:t>menghindari</a:t>
            </a:r>
            <a:r>
              <a:rPr lang="en-US" dirty="0"/>
              <a:t> </a:t>
            </a:r>
            <a:r>
              <a:rPr lang="en-US" dirty="0" err="1"/>
              <a:t>manipulasi</a:t>
            </a:r>
            <a:r>
              <a:rPr lang="en-US" dirty="0"/>
              <a:t> data </a:t>
            </a:r>
            <a:r>
              <a:rPr lang="en-US" dirty="0" err="1"/>
              <a:t>kehadiran</a:t>
            </a:r>
            <a:r>
              <a:rPr lang="en-US" dirty="0"/>
              <a:t> oleh </a:t>
            </a:r>
            <a:r>
              <a:rPr lang="en-US" dirty="0" err="1"/>
              <a:t>siswa</a:t>
            </a:r>
            <a:r>
              <a:rPr lang="en-US" dirty="0"/>
              <a:t>.</a:t>
            </a:r>
          </a:p>
        </p:txBody>
      </p:sp>
      <p:cxnSp>
        <p:nvCxnSpPr>
          <p:cNvPr id="9" name="Google Shape;139;p24">
            <a:extLst>
              <a:ext uri="{FF2B5EF4-FFF2-40B4-BE49-F238E27FC236}">
                <a16:creationId xmlns:a16="http://schemas.microsoft.com/office/drawing/2014/main" id="{39E657A4-0301-B16D-D5D9-89F7AD45D36C}"/>
              </a:ext>
            </a:extLst>
          </p:cNvPr>
          <p:cNvCxnSpPr>
            <a:cxnSpLocks/>
            <a:endCxn id="5" idx="0"/>
          </p:cNvCxnSpPr>
          <p:nvPr/>
        </p:nvCxnSpPr>
        <p:spPr>
          <a:xfrm>
            <a:off x="4571999" y="3106994"/>
            <a:ext cx="0" cy="173411"/>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715100" y="328528"/>
            <a:ext cx="7713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dirty="0">
                <a:latin typeface="Comic Sans MS" panose="030F0702030302020204" pitchFamily="66" charset="0"/>
              </a:rPr>
              <a:t>Chatbot </a:t>
            </a:r>
            <a:r>
              <a:rPr lang="en-US" sz="2400" dirty="0" err="1">
                <a:latin typeface="Comic Sans MS" panose="030F0702030302020204" pitchFamily="66" charset="0"/>
              </a:rPr>
              <a:t>pasal-pasal</a:t>
            </a:r>
            <a:r>
              <a:rPr lang="en-US" sz="2400" dirty="0">
                <a:latin typeface="Comic Sans MS" panose="030F0702030302020204" pitchFamily="66" charset="0"/>
              </a:rPr>
              <a:t> </a:t>
            </a:r>
            <a:r>
              <a:rPr lang="en-US" sz="2400" dirty="0" err="1">
                <a:latin typeface="Comic Sans MS" panose="030F0702030302020204" pitchFamily="66" charset="0"/>
              </a:rPr>
              <a:t>hukum</a:t>
            </a:r>
            <a:r>
              <a:rPr lang="en-US" sz="2400" dirty="0">
                <a:latin typeface="Comic Sans MS" panose="030F0702030302020204" pitchFamily="66" charset="0"/>
              </a:rPr>
              <a:t> </a:t>
            </a:r>
            <a:r>
              <a:rPr lang="en-US" sz="2400" dirty="0" err="1">
                <a:latin typeface="Comic Sans MS" panose="030F0702030302020204" pitchFamily="66" charset="0"/>
              </a:rPr>
              <a:t>untuk</a:t>
            </a:r>
            <a:r>
              <a:rPr lang="en-US" sz="2400" dirty="0">
                <a:latin typeface="Comic Sans MS" panose="030F0702030302020204" pitchFamily="66" charset="0"/>
              </a:rPr>
              <a:t> project AI</a:t>
            </a:r>
            <a:endParaRPr sz="2400" dirty="0">
              <a:latin typeface="Comic Sans MS" panose="030F0702030302020204" pitchFamily="66" charset="0"/>
            </a:endParaRPr>
          </a:p>
        </p:txBody>
      </p:sp>
      <p:sp>
        <p:nvSpPr>
          <p:cNvPr id="145" name="Google Shape;145;p25"/>
          <p:cNvSpPr/>
          <p:nvPr/>
        </p:nvSpPr>
        <p:spPr>
          <a:xfrm>
            <a:off x="715100" y="2075109"/>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6" name="Google Shape;146;p25"/>
          <p:cNvSpPr/>
          <p:nvPr/>
        </p:nvSpPr>
        <p:spPr>
          <a:xfrm>
            <a:off x="715100" y="946509"/>
            <a:ext cx="7713900" cy="400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bert Sans" panose="020B0604020202020204" charset="0"/>
                <a:ea typeface="Epilogue"/>
                <a:cs typeface="Epilogue"/>
                <a:sym typeface="Epilogue"/>
              </a:rPr>
              <a:t>NLP </a:t>
            </a:r>
            <a:endParaRPr b="1" dirty="0">
              <a:latin typeface="Albert Sans" panose="020B0604020202020204" charset="0"/>
              <a:ea typeface="Epilogue"/>
              <a:cs typeface="Epilogue"/>
              <a:sym typeface="Epilogue"/>
            </a:endParaRPr>
          </a:p>
        </p:txBody>
      </p:sp>
      <p:sp>
        <p:nvSpPr>
          <p:cNvPr id="147" name="Google Shape;147;p25"/>
          <p:cNvSpPr txBox="1">
            <a:spLocks noGrp="1"/>
          </p:cNvSpPr>
          <p:nvPr>
            <p:ph type="body" idx="4294967295"/>
          </p:nvPr>
        </p:nvSpPr>
        <p:spPr>
          <a:xfrm>
            <a:off x="1040750" y="2075109"/>
            <a:ext cx="7062600" cy="1331700"/>
          </a:xfrm>
          <a:prstGeom prst="rect">
            <a:avLst/>
          </a:prstGeom>
          <a:ln>
            <a:noFill/>
          </a:ln>
        </p:spPr>
        <p:txBody>
          <a:bodyPr spcFirstLastPara="1" wrap="square" lIns="91425" tIns="91425" rIns="91425" bIns="91425" anchor="ctr" anchorCtr="0">
            <a:noAutofit/>
          </a:bodyPr>
          <a:lstStyle/>
          <a:p>
            <a:pPr marL="48261" lvl="0" indent="0" algn="just" rtl="0">
              <a:spcBef>
                <a:spcPts val="0"/>
              </a:spcBef>
              <a:spcAft>
                <a:spcPts val="0"/>
              </a:spcAft>
              <a:buClr>
                <a:schemeClr val="dk1"/>
              </a:buClr>
              <a:buSzPts val="1400"/>
              <a:buNone/>
            </a:pPr>
            <a:r>
              <a:rPr lang="en-US" dirty="0"/>
              <a:t>Bot ini </a:t>
            </a:r>
            <a:r>
              <a:rPr lang="en-US" dirty="0" err="1"/>
              <a:t>bertujuan</a:t>
            </a:r>
            <a:r>
              <a:rPr lang="en-US" dirty="0"/>
              <a:t> </a:t>
            </a:r>
            <a:r>
              <a:rPr lang="en-US" dirty="0" err="1"/>
              <a:t>untuk</a:t>
            </a:r>
            <a:r>
              <a:rPr lang="en-US" dirty="0"/>
              <a:t> </a:t>
            </a:r>
            <a:r>
              <a:rPr lang="en-US" dirty="0" err="1"/>
              <a:t>membantu</a:t>
            </a:r>
            <a:r>
              <a:rPr lang="en-US" dirty="0"/>
              <a:t> </a:t>
            </a:r>
            <a:r>
              <a:rPr lang="en-US" dirty="0" err="1"/>
              <a:t>masyarakat</a:t>
            </a:r>
            <a:r>
              <a:rPr lang="en-US" dirty="0"/>
              <a:t> </a:t>
            </a:r>
            <a:r>
              <a:rPr lang="en-US" dirty="0" err="1"/>
              <a:t>umum</a:t>
            </a:r>
            <a:r>
              <a:rPr lang="en-US" dirty="0"/>
              <a:t>, </a:t>
            </a:r>
            <a:r>
              <a:rPr lang="en-US" dirty="0" err="1"/>
              <a:t>pelajar</a:t>
            </a:r>
            <a:r>
              <a:rPr lang="en-US" dirty="0"/>
              <a:t> </a:t>
            </a:r>
            <a:r>
              <a:rPr lang="en-US" dirty="0" err="1"/>
              <a:t>hukum</a:t>
            </a:r>
            <a:r>
              <a:rPr lang="en-US" dirty="0"/>
              <a:t>, </a:t>
            </a:r>
            <a:r>
              <a:rPr lang="en-US" dirty="0" err="1"/>
              <a:t>pengacara</a:t>
            </a:r>
            <a:r>
              <a:rPr lang="en-US" dirty="0"/>
              <a:t>, </a:t>
            </a:r>
            <a:r>
              <a:rPr lang="en-US" dirty="0" err="1"/>
              <a:t>atau</a:t>
            </a:r>
            <a:r>
              <a:rPr lang="en-US" dirty="0"/>
              <a:t> </a:t>
            </a:r>
            <a:r>
              <a:rPr lang="en-US" dirty="0" err="1"/>
              <a:t>profesional</a:t>
            </a:r>
            <a:r>
              <a:rPr lang="en-US" dirty="0"/>
              <a:t> </a:t>
            </a:r>
            <a:r>
              <a:rPr lang="en-US" dirty="0" err="1"/>
              <a:t>hukum</a:t>
            </a:r>
            <a:r>
              <a:rPr lang="en-US" dirty="0"/>
              <a:t> dalam </a:t>
            </a:r>
            <a:r>
              <a:rPr lang="en-US" dirty="0" err="1"/>
              <a:t>menemukan</a:t>
            </a:r>
            <a:r>
              <a:rPr lang="en-US" dirty="0"/>
              <a:t> dan </a:t>
            </a:r>
            <a:r>
              <a:rPr lang="en-US" dirty="0" err="1"/>
              <a:t>memahami</a:t>
            </a:r>
            <a:r>
              <a:rPr lang="en-US" dirty="0"/>
              <a:t> </a:t>
            </a:r>
            <a:r>
              <a:rPr lang="en-US" dirty="0" err="1"/>
              <a:t>pasal-pasal</a:t>
            </a:r>
            <a:r>
              <a:rPr lang="en-US" dirty="0"/>
              <a:t> </a:t>
            </a:r>
            <a:r>
              <a:rPr lang="en-US" dirty="0" err="1"/>
              <a:t>hukum</a:t>
            </a:r>
            <a:r>
              <a:rPr lang="en-US" dirty="0"/>
              <a:t> </a:t>
            </a:r>
            <a:r>
              <a:rPr lang="en-US" dirty="0" err="1"/>
              <a:t>dengan</a:t>
            </a:r>
            <a:r>
              <a:rPr lang="en-US" dirty="0"/>
              <a:t> </a:t>
            </a:r>
            <a:r>
              <a:rPr lang="en-US" dirty="0" err="1"/>
              <a:t>cepat</a:t>
            </a:r>
            <a:r>
              <a:rPr lang="en-US" dirty="0"/>
              <a:t> dan </a:t>
            </a:r>
            <a:r>
              <a:rPr lang="en-US" dirty="0" err="1"/>
              <a:t>akurat</a:t>
            </a:r>
            <a:r>
              <a:rPr lang="en-US" dirty="0"/>
              <a:t>. </a:t>
            </a:r>
            <a:r>
              <a:rPr lang="en-US" dirty="0" err="1"/>
              <a:t>Dengan</a:t>
            </a:r>
            <a:r>
              <a:rPr lang="en-US" dirty="0"/>
              <a:t> bot ini, </a:t>
            </a:r>
            <a:r>
              <a:rPr lang="en-US" dirty="0" err="1"/>
              <a:t>pengguna</a:t>
            </a:r>
            <a:r>
              <a:rPr lang="en-US" dirty="0"/>
              <a:t> </a:t>
            </a:r>
            <a:r>
              <a:rPr lang="en-US" dirty="0" err="1"/>
              <a:t>bisa</a:t>
            </a:r>
            <a:r>
              <a:rPr lang="en-US" dirty="0"/>
              <a:t> </a:t>
            </a:r>
            <a:r>
              <a:rPr lang="en-US" dirty="0" err="1"/>
              <a:t>melakukan</a:t>
            </a:r>
            <a:r>
              <a:rPr lang="en-US" dirty="0"/>
              <a:t> </a:t>
            </a:r>
            <a:r>
              <a:rPr lang="en-US" dirty="0" err="1"/>
              <a:t>pencarian</a:t>
            </a:r>
            <a:r>
              <a:rPr lang="en-US" dirty="0"/>
              <a:t> </a:t>
            </a:r>
            <a:r>
              <a:rPr lang="en-US" dirty="0" err="1"/>
              <a:t>spesifik</a:t>
            </a:r>
            <a:r>
              <a:rPr lang="en-US" dirty="0"/>
              <a:t> </a:t>
            </a:r>
            <a:r>
              <a:rPr lang="en-US" dirty="0" err="1"/>
              <a:t>terkait</a:t>
            </a:r>
            <a:r>
              <a:rPr lang="en-US" dirty="0"/>
              <a:t> </a:t>
            </a:r>
            <a:r>
              <a:rPr lang="en-US" dirty="0" err="1"/>
              <a:t>hukum</a:t>
            </a:r>
            <a:r>
              <a:rPr lang="en-US" dirty="0"/>
              <a:t> </a:t>
            </a:r>
            <a:r>
              <a:rPr lang="en-US" dirty="0" err="1"/>
              <a:t>tertentu</a:t>
            </a:r>
            <a:r>
              <a:rPr lang="en-US" dirty="0"/>
              <a:t>, </a:t>
            </a:r>
            <a:r>
              <a:rPr lang="en-US" dirty="0" err="1"/>
              <a:t>mendapatkan</a:t>
            </a:r>
            <a:r>
              <a:rPr lang="en-US" dirty="0"/>
              <a:t> </a:t>
            </a:r>
            <a:r>
              <a:rPr lang="en-US" dirty="0" err="1"/>
              <a:t>ringkasan</a:t>
            </a:r>
            <a:r>
              <a:rPr lang="en-US" dirty="0"/>
              <a:t> </a:t>
            </a:r>
            <a:r>
              <a:rPr lang="en-US" dirty="0" err="1"/>
              <a:t>hukum</a:t>
            </a:r>
            <a:r>
              <a:rPr lang="en-US" dirty="0"/>
              <a:t>, </a:t>
            </a:r>
            <a:r>
              <a:rPr lang="en-US" dirty="0" err="1"/>
              <a:t>atau</a:t>
            </a:r>
            <a:r>
              <a:rPr lang="en-US" dirty="0"/>
              <a:t> </a:t>
            </a:r>
            <a:r>
              <a:rPr lang="en-US" dirty="0" err="1"/>
              <a:t>mengajukan</a:t>
            </a:r>
            <a:r>
              <a:rPr lang="en-US" dirty="0"/>
              <a:t> </a:t>
            </a:r>
            <a:r>
              <a:rPr lang="en-US" dirty="0" err="1"/>
              <a:t>pertanyaan</a:t>
            </a:r>
            <a:r>
              <a:rPr lang="en-US" dirty="0"/>
              <a:t> </a:t>
            </a:r>
            <a:r>
              <a:rPr lang="en-US" dirty="0" err="1"/>
              <a:t>hukum</a:t>
            </a:r>
            <a:r>
              <a:rPr lang="en-US" dirty="0"/>
              <a:t> </a:t>
            </a:r>
            <a:r>
              <a:rPr lang="en-US" dirty="0" err="1"/>
              <a:t>secara</a:t>
            </a:r>
            <a:r>
              <a:rPr lang="en-US" dirty="0"/>
              <a:t> otomatis.</a:t>
            </a:r>
            <a:endParaRPr b="1" dirty="0"/>
          </a:p>
        </p:txBody>
      </p:sp>
      <p:sp>
        <p:nvSpPr>
          <p:cNvPr id="148" name="Google Shape;148;p25"/>
          <p:cNvSpPr/>
          <p:nvPr/>
        </p:nvSpPr>
        <p:spPr>
          <a:xfrm>
            <a:off x="715100" y="1422909"/>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chemeClr val="accent5"/>
                </a:solidFill>
                <a:latin typeface="Albert Sans" panose="020B0604020202020204" charset="0"/>
                <a:ea typeface="Epilogue"/>
                <a:cs typeface="Epilogue"/>
                <a:sym typeface="Epilogue"/>
              </a:rPr>
              <a:t>Alasan</a:t>
            </a:r>
            <a:r>
              <a:rPr lang="en-US" b="1" dirty="0">
                <a:solidFill>
                  <a:schemeClr val="accent5"/>
                </a:solidFill>
                <a:latin typeface="Albert Sans" panose="020B0604020202020204" charset="0"/>
                <a:ea typeface="Epilogue"/>
                <a:cs typeface="Epilogue"/>
                <a:sym typeface="Epilogue"/>
              </a:rPr>
              <a:t> </a:t>
            </a:r>
            <a:r>
              <a:rPr lang="en-US" b="1" dirty="0" err="1">
                <a:solidFill>
                  <a:schemeClr val="accent5"/>
                </a:solidFill>
                <a:latin typeface="Albert Sans" panose="020B0604020202020204" charset="0"/>
                <a:ea typeface="Epilogue"/>
                <a:cs typeface="Epilogue"/>
                <a:sym typeface="Epilogue"/>
              </a:rPr>
              <a:t>memilih</a:t>
            </a:r>
            <a:r>
              <a:rPr lang="en-US" b="1" dirty="0">
                <a:solidFill>
                  <a:schemeClr val="accent5"/>
                </a:solidFill>
                <a:latin typeface="Albert Sans" panose="020B0604020202020204" charset="0"/>
                <a:ea typeface="Epilogue"/>
                <a:cs typeface="Epilogue"/>
                <a:sym typeface="Epilogue"/>
              </a:rPr>
              <a:t> ide tersebut :</a:t>
            </a:r>
          </a:p>
        </p:txBody>
      </p:sp>
      <p:cxnSp>
        <p:nvCxnSpPr>
          <p:cNvPr id="149" name="Google Shape;149;p25"/>
          <p:cNvCxnSpPr>
            <a:stCxn id="146" idx="2"/>
            <a:endCxn id="148" idx="0"/>
          </p:cNvCxnSpPr>
          <p:nvPr/>
        </p:nvCxnSpPr>
        <p:spPr>
          <a:xfrm>
            <a:off x="4572050" y="1346709"/>
            <a:ext cx="0" cy="7620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25"/>
          <p:cNvCxnSpPr>
            <a:stCxn id="148" idx="2"/>
            <a:endCxn id="145" idx="0"/>
          </p:cNvCxnSpPr>
          <p:nvPr/>
        </p:nvCxnSpPr>
        <p:spPr>
          <a:xfrm>
            <a:off x="4572050" y="1823109"/>
            <a:ext cx="0" cy="252000"/>
          </a:xfrm>
          <a:prstGeom prst="straightConnector1">
            <a:avLst/>
          </a:prstGeom>
          <a:noFill/>
          <a:ln w="9525" cap="flat" cmpd="sng">
            <a:solidFill>
              <a:schemeClr val="dk1"/>
            </a:solidFill>
            <a:prstDash val="solid"/>
            <a:round/>
            <a:headEnd type="none" w="med" len="med"/>
            <a:tailEnd type="none" w="med" len="med"/>
          </a:ln>
        </p:spPr>
      </p:cxnSp>
      <p:sp>
        <p:nvSpPr>
          <p:cNvPr id="2" name="Google Shape;145;p25">
            <a:extLst>
              <a:ext uri="{FF2B5EF4-FFF2-40B4-BE49-F238E27FC236}">
                <a16:creationId xmlns:a16="http://schemas.microsoft.com/office/drawing/2014/main" id="{8C8BCC2A-1D7C-7E7A-1801-ECEE00B69E64}"/>
              </a:ext>
            </a:extLst>
          </p:cNvPr>
          <p:cNvSpPr/>
          <p:nvPr/>
        </p:nvSpPr>
        <p:spPr>
          <a:xfrm>
            <a:off x="715050" y="3658809"/>
            <a:ext cx="7713900" cy="107050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3" name="Google Shape;147;p25">
            <a:extLst>
              <a:ext uri="{FF2B5EF4-FFF2-40B4-BE49-F238E27FC236}">
                <a16:creationId xmlns:a16="http://schemas.microsoft.com/office/drawing/2014/main" id="{E19698DC-12FA-5303-C99D-07D1E6EE84E0}"/>
              </a:ext>
            </a:extLst>
          </p:cNvPr>
          <p:cNvSpPr txBox="1">
            <a:spLocks/>
          </p:cNvSpPr>
          <p:nvPr/>
        </p:nvSpPr>
        <p:spPr>
          <a:xfrm>
            <a:off x="1040700" y="3754858"/>
            <a:ext cx="7062600" cy="854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48261" indent="0" algn="just">
              <a:buNone/>
            </a:pPr>
            <a:r>
              <a:rPr lang="en-US" b="1" dirty="0" err="1"/>
              <a:t>Akses</a:t>
            </a:r>
            <a:r>
              <a:rPr lang="en-US" b="1" dirty="0"/>
              <a:t> </a:t>
            </a:r>
            <a:r>
              <a:rPr lang="en-US" b="1" dirty="0" err="1"/>
              <a:t>Informasi</a:t>
            </a:r>
            <a:r>
              <a:rPr lang="en-US" b="1" dirty="0"/>
              <a:t> Hukum yang </a:t>
            </a:r>
            <a:r>
              <a:rPr lang="en-US" b="1" dirty="0" err="1"/>
              <a:t>Cepat</a:t>
            </a:r>
            <a:r>
              <a:rPr lang="en-US" b="1" dirty="0"/>
              <a:t> </a:t>
            </a:r>
            <a:r>
              <a:rPr lang="en-US" dirty="0"/>
              <a:t>: </a:t>
            </a:r>
            <a:r>
              <a:rPr lang="en-US" dirty="0" err="1"/>
              <a:t>Pengguna</a:t>
            </a:r>
            <a:r>
              <a:rPr lang="en-US" dirty="0"/>
              <a:t> </a:t>
            </a:r>
            <a:r>
              <a:rPr lang="en-US" dirty="0" err="1"/>
              <a:t>bisa</a:t>
            </a:r>
            <a:r>
              <a:rPr lang="en-US" dirty="0"/>
              <a:t> </a:t>
            </a:r>
            <a:r>
              <a:rPr lang="en-US" dirty="0" err="1"/>
              <a:t>mendapatkan</a:t>
            </a:r>
            <a:r>
              <a:rPr lang="en-US" dirty="0"/>
              <a:t> </a:t>
            </a:r>
            <a:r>
              <a:rPr lang="en-US" dirty="0" err="1"/>
              <a:t>informasi</a:t>
            </a:r>
            <a:r>
              <a:rPr lang="en-US" dirty="0"/>
              <a:t> </a:t>
            </a:r>
            <a:r>
              <a:rPr lang="en-US" dirty="0" err="1"/>
              <a:t>tentang</a:t>
            </a:r>
            <a:r>
              <a:rPr lang="en-US" dirty="0"/>
              <a:t> </a:t>
            </a:r>
            <a:r>
              <a:rPr lang="en-US" dirty="0" err="1"/>
              <a:t>pasal-pasal</a:t>
            </a:r>
            <a:r>
              <a:rPr lang="en-US" dirty="0"/>
              <a:t> </a:t>
            </a:r>
            <a:r>
              <a:rPr lang="en-US" dirty="0" err="1"/>
              <a:t>hukum</a:t>
            </a:r>
            <a:r>
              <a:rPr lang="en-US" dirty="0"/>
              <a:t> </a:t>
            </a:r>
            <a:r>
              <a:rPr lang="en-US" dirty="0" err="1"/>
              <a:t>kapan</a:t>
            </a:r>
            <a:r>
              <a:rPr lang="en-US" dirty="0"/>
              <a:t> </a:t>
            </a:r>
            <a:r>
              <a:rPr lang="en-US" dirty="0" err="1"/>
              <a:t>saja</a:t>
            </a:r>
            <a:r>
              <a:rPr lang="en-US" dirty="0"/>
              <a:t> dan di mana </a:t>
            </a:r>
            <a:r>
              <a:rPr lang="en-US" dirty="0" err="1"/>
              <a:t>saja</a:t>
            </a:r>
            <a:r>
              <a:rPr lang="en-US" dirty="0"/>
              <a:t>, </a:t>
            </a:r>
            <a:r>
              <a:rPr lang="en-US" dirty="0" err="1"/>
              <a:t>tanpa</a:t>
            </a:r>
            <a:r>
              <a:rPr lang="en-US" dirty="0"/>
              <a:t> </a:t>
            </a:r>
            <a:r>
              <a:rPr lang="en-US" dirty="0" err="1"/>
              <a:t>harus</a:t>
            </a:r>
            <a:r>
              <a:rPr lang="en-US" dirty="0"/>
              <a:t> </a:t>
            </a:r>
            <a:r>
              <a:rPr lang="en-US" dirty="0" err="1"/>
              <a:t>menelusuri</a:t>
            </a:r>
            <a:r>
              <a:rPr lang="en-US" dirty="0"/>
              <a:t> </a:t>
            </a:r>
            <a:r>
              <a:rPr lang="en-US" dirty="0" err="1"/>
              <a:t>dokumen</a:t>
            </a:r>
            <a:r>
              <a:rPr lang="en-US" dirty="0"/>
              <a:t> </a:t>
            </a:r>
            <a:r>
              <a:rPr lang="en-US" dirty="0" err="1"/>
              <a:t>hukum</a:t>
            </a:r>
            <a:r>
              <a:rPr lang="en-US" dirty="0"/>
              <a:t> yang </a:t>
            </a:r>
            <a:r>
              <a:rPr lang="en-US" dirty="0" err="1"/>
              <a:t>panjang</a:t>
            </a:r>
            <a:r>
              <a:rPr lang="en-US" dirty="0"/>
              <a:t> dan </a:t>
            </a:r>
            <a:r>
              <a:rPr lang="en-US" dirty="0" err="1"/>
              <a:t>kompleks</a:t>
            </a:r>
            <a:r>
              <a:rPr lang="en-US" dirty="0"/>
              <a:t>.</a:t>
            </a:r>
            <a:endParaRPr lang="en-US" b="1" dirty="0"/>
          </a:p>
        </p:txBody>
      </p:sp>
      <p:cxnSp>
        <p:nvCxnSpPr>
          <p:cNvPr id="4" name="Google Shape;150;p25">
            <a:extLst>
              <a:ext uri="{FF2B5EF4-FFF2-40B4-BE49-F238E27FC236}">
                <a16:creationId xmlns:a16="http://schemas.microsoft.com/office/drawing/2014/main" id="{84687E53-0A9B-75C8-E9CA-3362851369F1}"/>
              </a:ext>
            </a:extLst>
          </p:cNvPr>
          <p:cNvCxnSpPr>
            <a:cxnSpLocks/>
            <a:endCxn id="2" idx="0"/>
          </p:cNvCxnSpPr>
          <p:nvPr/>
        </p:nvCxnSpPr>
        <p:spPr>
          <a:xfrm>
            <a:off x="4572000" y="3406809"/>
            <a:ext cx="0" cy="252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Comic Sans MS" panose="030F0702030302020204" pitchFamily="66" charset="0"/>
              </a:rPr>
              <a:t>Chatbot </a:t>
            </a:r>
            <a:r>
              <a:rPr lang="en-US" sz="2400" dirty="0" err="1">
                <a:latin typeface="Comic Sans MS" panose="030F0702030302020204" pitchFamily="66" charset="0"/>
              </a:rPr>
              <a:t>tanya</a:t>
            </a:r>
            <a:r>
              <a:rPr lang="en-US" sz="2400" dirty="0">
                <a:latin typeface="Comic Sans MS" panose="030F0702030302020204" pitchFamily="66" charset="0"/>
              </a:rPr>
              <a:t> </a:t>
            </a:r>
            <a:r>
              <a:rPr lang="en-US" sz="2400" dirty="0" err="1">
                <a:latin typeface="Comic Sans MS" panose="030F0702030302020204" pitchFamily="66" charset="0"/>
              </a:rPr>
              <a:t>jawab</a:t>
            </a:r>
            <a:r>
              <a:rPr lang="en-US" sz="2400" dirty="0">
                <a:latin typeface="Comic Sans MS" panose="030F0702030302020204" pitchFamily="66" charset="0"/>
              </a:rPr>
              <a:t> </a:t>
            </a:r>
            <a:r>
              <a:rPr lang="en-US" sz="2400" dirty="0" err="1">
                <a:latin typeface="Comic Sans MS" panose="030F0702030302020204" pitchFamily="66" charset="0"/>
              </a:rPr>
              <a:t>perihal</a:t>
            </a:r>
            <a:r>
              <a:rPr lang="en-US" sz="2400" dirty="0">
                <a:latin typeface="Comic Sans MS" panose="030F0702030302020204" pitchFamily="66" charset="0"/>
              </a:rPr>
              <a:t> </a:t>
            </a:r>
            <a:r>
              <a:rPr lang="en-US" sz="2400" dirty="0" err="1">
                <a:latin typeface="Comic Sans MS" panose="030F0702030302020204" pitchFamily="66" charset="0"/>
              </a:rPr>
              <a:t>pendidikan</a:t>
            </a:r>
            <a:endParaRPr sz="2400" dirty="0">
              <a:latin typeface="Comic Sans MS" panose="030F0702030302020204" pitchFamily="66" charset="0"/>
            </a:endParaRPr>
          </a:p>
        </p:txBody>
      </p:sp>
      <p:sp>
        <p:nvSpPr>
          <p:cNvPr id="157" name="Google Shape;157;p26"/>
          <p:cNvSpPr/>
          <p:nvPr/>
        </p:nvSpPr>
        <p:spPr>
          <a:xfrm>
            <a:off x="715100" y="2303800"/>
            <a:ext cx="7713900" cy="1186652"/>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8" name="Google Shape;158;p26"/>
          <p:cNvSpPr/>
          <p:nvPr/>
        </p:nvSpPr>
        <p:spPr>
          <a:xfrm>
            <a:off x="715100" y="1175200"/>
            <a:ext cx="7713900" cy="400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bert Sans" panose="020B0604020202020204" charset="0"/>
                <a:ea typeface="Epilogue"/>
                <a:cs typeface="Epilogue"/>
                <a:sym typeface="Epilogue"/>
              </a:rPr>
              <a:t>NLP </a:t>
            </a:r>
            <a:endParaRPr b="1" dirty="0">
              <a:latin typeface="Albert Sans" panose="020B0604020202020204" charset="0"/>
              <a:ea typeface="Epilogue"/>
              <a:cs typeface="Epilogue"/>
              <a:sym typeface="Epilogue"/>
            </a:endParaRPr>
          </a:p>
        </p:txBody>
      </p:sp>
      <p:sp>
        <p:nvSpPr>
          <p:cNvPr id="159" name="Google Shape;159;p26"/>
          <p:cNvSpPr txBox="1">
            <a:spLocks noGrp="1"/>
          </p:cNvSpPr>
          <p:nvPr>
            <p:ph type="body" idx="4294967295"/>
          </p:nvPr>
        </p:nvSpPr>
        <p:spPr>
          <a:xfrm>
            <a:off x="1040700" y="2343129"/>
            <a:ext cx="7062600" cy="1107994"/>
          </a:xfrm>
          <a:prstGeom prst="rect">
            <a:avLst/>
          </a:prstGeom>
          <a:ln>
            <a:noFill/>
          </a:ln>
        </p:spPr>
        <p:txBody>
          <a:bodyPr spcFirstLastPara="1" wrap="square" lIns="91425" tIns="91425" rIns="91425" bIns="91425" anchor="ctr" anchorCtr="0">
            <a:noAutofit/>
          </a:bodyPr>
          <a:lstStyle/>
          <a:p>
            <a:pPr marL="48261" lvl="0" indent="0" algn="just" rtl="0">
              <a:spcBef>
                <a:spcPts val="0"/>
              </a:spcBef>
              <a:spcAft>
                <a:spcPts val="0"/>
              </a:spcAft>
              <a:buClr>
                <a:schemeClr val="dk1"/>
              </a:buClr>
              <a:buSzPts val="1400"/>
              <a:buNone/>
            </a:pPr>
            <a:r>
              <a:rPr lang="en-US" dirty="0"/>
              <a:t>Bot ini </a:t>
            </a:r>
            <a:r>
              <a:rPr lang="en-US" dirty="0" err="1"/>
              <a:t>bertujuan</a:t>
            </a:r>
            <a:r>
              <a:rPr lang="en-US" dirty="0"/>
              <a:t> </a:t>
            </a:r>
            <a:r>
              <a:rPr lang="en-US" dirty="0" err="1"/>
              <a:t>untuk</a:t>
            </a:r>
            <a:r>
              <a:rPr lang="en-US" dirty="0"/>
              <a:t> </a:t>
            </a:r>
            <a:r>
              <a:rPr lang="en-US" dirty="0" err="1"/>
              <a:t>membantu</a:t>
            </a:r>
            <a:r>
              <a:rPr lang="en-US" dirty="0"/>
              <a:t> </a:t>
            </a:r>
            <a:r>
              <a:rPr lang="en-US" dirty="0" err="1"/>
              <a:t>pelajar</a:t>
            </a:r>
            <a:r>
              <a:rPr lang="en-US" dirty="0"/>
              <a:t>, guru, dan orang </a:t>
            </a:r>
            <a:r>
              <a:rPr lang="en-US" dirty="0" err="1"/>
              <a:t>tua</a:t>
            </a:r>
            <a:r>
              <a:rPr lang="en-US" dirty="0"/>
              <a:t> dalam </a:t>
            </a:r>
            <a:r>
              <a:rPr lang="en-US" dirty="0" err="1"/>
              <a:t>mendapatkan</a:t>
            </a:r>
            <a:r>
              <a:rPr lang="en-US" dirty="0"/>
              <a:t> </a:t>
            </a:r>
            <a:r>
              <a:rPr lang="en-US" dirty="0" err="1"/>
              <a:t>informasi</a:t>
            </a:r>
            <a:r>
              <a:rPr lang="en-US" dirty="0"/>
              <a:t> </a:t>
            </a:r>
            <a:r>
              <a:rPr lang="en-US" dirty="0" err="1"/>
              <a:t>pendidikan</a:t>
            </a:r>
            <a:r>
              <a:rPr lang="en-US" dirty="0"/>
              <a:t> </a:t>
            </a:r>
            <a:r>
              <a:rPr lang="en-US" dirty="0" err="1"/>
              <a:t>secara</a:t>
            </a:r>
            <a:r>
              <a:rPr lang="en-US" dirty="0"/>
              <a:t> </a:t>
            </a:r>
            <a:r>
              <a:rPr lang="en-US" dirty="0" err="1"/>
              <a:t>cepat</a:t>
            </a:r>
            <a:r>
              <a:rPr lang="en-US" dirty="0"/>
              <a:t> dan </a:t>
            </a:r>
            <a:r>
              <a:rPr lang="en-US" dirty="0" err="1"/>
              <a:t>akurat</a:t>
            </a:r>
            <a:r>
              <a:rPr lang="en-US" dirty="0"/>
              <a:t>. Ini </a:t>
            </a:r>
            <a:r>
              <a:rPr lang="en-US" dirty="0" err="1"/>
              <a:t>bisa</a:t>
            </a:r>
            <a:r>
              <a:rPr lang="en-US" dirty="0"/>
              <a:t> </a:t>
            </a:r>
            <a:r>
              <a:rPr lang="en-US" dirty="0" err="1"/>
              <a:t>menjadi</a:t>
            </a:r>
            <a:r>
              <a:rPr lang="en-US" dirty="0"/>
              <a:t> </a:t>
            </a:r>
            <a:r>
              <a:rPr lang="en-US" dirty="0" err="1"/>
              <a:t>sumber</a:t>
            </a:r>
            <a:r>
              <a:rPr lang="en-US" dirty="0"/>
              <a:t> </a:t>
            </a:r>
            <a:r>
              <a:rPr lang="en-US" dirty="0" err="1"/>
              <a:t>belajar</a:t>
            </a:r>
            <a:r>
              <a:rPr lang="en-US" dirty="0"/>
              <a:t> </a:t>
            </a:r>
            <a:r>
              <a:rPr lang="en-US" dirty="0" err="1"/>
              <a:t>mandiri</a:t>
            </a:r>
            <a:r>
              <a:rPr lang="en-US" dirty="0"/>
              <a:t>, </a:t>
            </a:r>
            <a:r>
              <a:rPr lang="en-US" dirty="0" err="1"/>
              <a:t>membantu</a:t>
            </a:r>
            <a:r>
              <a:rPr lang="en-US" dirty="0"/>
              <a:t> </a:t>
            </a:r>
            <a:r>
              <a:rPr lang="en-US" dirty="0" err="1"/>
              <a:t>memecahkan</a:t>
            </a:r>
            <a:r>
              <a:rPr lang="en-US" dirty="0"/>
              <a:t> </a:t>
            </a:r>
            <a:r>
              <a:rPr lang="en-US" dirty="0" err="1"/>
              <a:t>masalah</a:t>
            </a:r>
            <a:r>
              <a:rPr lang="en-US" dirty="0"/>
              <a:t> </a:t>
            </a:r>
            <a:r>
              <a:rPr lang="en-US" dirty="0" err="1"/>
              <a:t>akademik</a:t>
            </a:r>
            <a:r>
              <a:rPr lang="en-US" dirty="0"/>
              <a:t>, </a:t>
            </a:r>
            <a:r>
              <a:rPr lang="en-US" dirty="0" err="1"/>
              <a:t>atau</a:t>
            </a:r>
            <a:r>
              <a:rPr lang="en-US" dirty="0"/>
              <a:t> </a:t>
            </a:r>
            <a:r>
              <a:rPr lang="en-US" dirty="0" err="1"/>
              <a:t>memberikan</a:t>
            </a:r>
            <a:r>
              <a:rPr lang="en-US" dirty="0"/>
              <a:t> </a:t>
            </a:r>
            <a:r>
              <a:rPr lang="en-US" dirty="0" err="1"/>
              <a:t>informasi</a:t>
            </a:r>
            <a:r>
              <a:rPr lang="en-US" dirty="0"/>
              <a:t> </a:t>
            </a:r>
            <a:r>
              <a:rPr lang="en-US" dirty="0" err="1"/>
              <a:t>administratif</a:t>
            </a:r>
            <a:r>
              <a:rPr lang="en-US" dirty="0"/>
              <a:t> </a:t>
            </a:r>
            <a:r>
              <a:rPr lang="en-US" dirty="0" err="1"/>
              <a:t>terkait</a:t>
            </a:r>
            <a:r>
              <a:rPr lang="en-US" dirty="0"/>
              <a:t> </a:t>
            </a:r>
            <a:r>
              <a:rPr lang="en-US" dirty="0" err="1"/>
              <a:t>sekolah</a:t>
            </a:r>
            <a:r>
              <a:rPr lang="en-US" dirty="0"/>
              <a:t>, universitas, </a:t>
            </a:r>
            <a:r>
              <a:rPr lang="en-US" dirty="0" err="1"/>
              <a:t>atau</a:t>
            </a:r>
            <a:r>
              <a:rPr lang="en-US" dirty="0"/>
              <a:t> program </a:t>
            </a:r>
            <a:r>
              <a:rPr lang="en-US" dirty="0" err="1"/>
              <a:t>pendidikan</a:t>
            </a:r>
            <a:r>
              <a:rPr lang="en-US" dirty="0"/>
              <a:t>.</a:t>
            </a:r>
            <a:endParaRPr b="1" dirty="0"/>
          </a:p>
        </p:txBody>
      </p:sp>
      <p:sp>
        <p:nvSpPr>
          <p:cNvPr id="160" name="Google Shape;160;p26"/>
          <p:cNvSpPr/>
          <p:nvPr/>
        </p:nvSpPr>
        <p:spPr>
          <a:xfrm>
            <a:off x="715100" y="1651600"/>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5"/>
                </a:solidFill>
                <a:latin typeface="Albert Sans" panose="020B0604020202020204" charset="0"/>
                <a:ea typeface="Epilogue"/>
                <a:cs typeface="Epilogue"/>
                <a:sym typeface="Epilogue"/>
              </a:rPr>
              <a:t>Alasan meimilih ide tersebut :</a:t>
            </a:r>
            <a:endParaRPr b="1" dirty="0">
              <a:solidFill>
                <a:schemeClr val="accent5"/>
              </a:solidFill>
              <a:latin typeface="Albert Sans" panose="020B0604020202020204" charset="0"/>
              <a:ea typeface="Epilogue"/>
              <a:cs typeface="Epilogue"/>
              <a:sym typeface="Epilogue"/>
            </a:endParaRPr>
          </a:p>
        </p:txBody>
      </p:sp>
      <p:cxnSp>
        <p:nvCxnSpPr>
          <p:cNvPr id="161" name="Google Shape;161;p26"/>
          <p:cNvCxnSpPr>
            <a:stCxn id="158" idx="2"/>
            <a:endCxn id="160" idx="0"/>
          </p:cNvCxnSpPr>
          <p:nvPr/>
        </p:nvCxnSpPr>
        <p:spPr>
          <a:xfrm>
            <a:off x="4572050" y="15754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a:stCxn id="160" idx="2"/>
            <a:endCxn id="157" idx="0"/>
          </p:cNvCxnSpPr>
          <p:nvPr/>
        </p:nvCxnSpPr>
        <p:spPr>
          <a:xfrm>
            <a:off x="4572050" y="2051800"/>
            <a:ext cx="0" cy="252000"/>
          </a:xfrm>
          <a:prstGeom prst="straightConnector1">
            <a:avLst/>
          </a:prstGeom>
          <a:noFill/>
          <a:ln w="9525" cap="flat" cmpd="sng">
            <a:solidFill>
              <a:schemeClr val="dk1"/>
            </a:solidFill>
            <a:prstDash val="solid"/>
            <a:round/>
            <a:headEnd type="none" w="med" len="med"/>
            <a:tailEnd type="none" w="med" len="med"/>
          </a:ln>
        </p:spPr>
      </p:cxnSp>
      <p:sp>
        <p:nvSpPr>
          <p:cNvPr id="4" name="Google Shape;157;p26">
            <a:extLst>
              <a:ext uri="{FF2B5EF4-FFF2-40B4-BE49-F238E27FC236}">
                <a16:creationId xmlns:a16="http://schemas.microsoft.com/office/drawing/2014/main" id="{B1E69E1E-CD2E-04F0-7B61-70947220D4AB}"/>
              </a:ext>
            </a:extLst>
          </p:cNvPr>
          <p:cNvSpPr/>
          <p:nvPr/>
        </p:nvSpPr>
        <p:spPr>
          <a:xfrm>
            <a:off x="715100" y="3742452"/>
            <a:ext cx="7713900" cy="1186652"/>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5" name="Google Shape;159;p26">
            <a:extLst>
              <a:ext uri="{FF2B5EF4-FFF2-40B4-BE49-F238E27FC236}">
                <a16:creationId xmlns:a16="http://schemas.microsoft.com/office/drawing/2014/main" id="{9FA93185-2203-4532-2072-3F701850695A}"/>
              </a:ext>
            </a:extLst>
          </p:cNvPr>
          <p:cNvSpPr txBox="1">
            <a:spLocks/>
          </p:cNvSpPr>
          <p:nvPr/>
        </p:nvSpPr>
        <p:spPr>
          <a:xfrm>
            <a:off x="1040700" y="3781781"/>
            <a:ext cx="7062600" cy="11079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48261" indent="0" algn="just">
              <a:buFont typeface="Albert Sans"/>
              <a:buNone/>
            </a:pPr>
            <a:r>
              <a:rPr lang="en-US" b="1" dirty="0" err="1"/>
              <a:t>Akses</a:t>
            </a:r>
            <a:r>
              <a:rPr lang="en-US" b="1" dirty="0"/>
              <a:t> </a:t>
            </a:r>
            <a:r>
              <a:rPr lang="en-US" b="1" dirty="0" err="1"/>
              <a:t>Informasi</a:t>
            </a:r>
            <a:r>
              <a:rPr lang="en-US" b="1" dirty="0"/>
              <a:t> yang </a:t>
            </a:r>
            <a:r>
              <a:rPr lang="en-US" b="1" dirty="0" err="1"/>
              <a:t>Cepat</a:t>
            </a:r>
            <a:r>
              <a:rPr lang="en-US" b="1" dirty="0"/>
              <a:t> </a:t>
            </a:r>
            <a:r>
              <a:rPr lang="en-US" dirty="0"/>
              <a:t>: </a:t>
            </a:r>
            <a:r>
              <a:rPr lang="en-US" dirty="0" err="1"/>
              <a:t>Pelajar</a:t>
            </a:r>
            <a:r>
              <a:rPr lang="en-US" dirty="0"/>
              <a:t>, guru, dan orang </a:t>
            </a:r>
            <a:r>
              <a:rPr lang="en-US" dirty="0" err="1"/>
              <a:t>tua</a:t>
            </a:r>
            <a:r>
              <a:rPr lang="en-US" dirty="0"/>
              <a:t> </a:t>
            </a:r>
            <a:r>
              <a:rPr lang="en-US" dirty="0" err="1"/>
              <a:t>bisa</a:t>
            </a:r>
            <a:r>
              <a:rPr lang="en-US" dirty="0"/>
              <a:t> </a:t>
            </a:r>
            <a:r>
              <a:rPr lang="en-US" dirty="0" err="1"/>
              <a:t>mendapatkan</a:t>
            </a:r>
            <a:r>
              <a:rPr lang="en-US" dirty="0"/>
              <a:t> </a:t>
            </a:r>
            <a:r>
              <a:rPr lang="en-US" dirty="0" err="1"/>
              <a:t>jawaban</a:t>
            </a:r>
            <a:r>
              <a:rPr lang="en-US" dirty="0"/>
              <a:t> </a:t>
            </a:r>
            <a:r>
              <a:rPr lang="en-US" dirty="0" err="1"/>
              <a:t>atas</a:t>
            </a:r>
            <a:r>
              <a:rPr lang="en-US" dirty="0"/>
              <a:t> </a:t>
            </a:r>
            <a:r>
              <a:rPr lang="en-US" dirty="0" err="1"/>
              <a:t>pertanyaan</a:t>
            </a:r>
            <a:r>
              <a:rPr lang="en-US" dirty="0"/>
              <a:t> </a:t>
            </a:r>
            <a:r>
              <a:rPr lang="en-US" dirty="0" err="1"/>
              <a:t>terkait</a:t>
            </a:r>
            <a:r>
              <a:rPr lang="en-US" dirty="0"/>
              <a:t> </a:t>
            </a:r>
            <a:r>
              <a:rPr lang="en-US" dirty="0" err="1"/>
              <a:t>pendidikan</a:t>
            </a:r>
            <a:r>
              <a:rPr lang="en-US" dirty="0"/>
              <a:t> </a:t>
            </a:r>
            <a:r>
              <a:rPr lang="en-US" dirty="0" err="1"/>
              <a:t>kapan</a:t>
            </a:r>
            <a:r>
              <a:rPr lang="en-US" dirty="0"/>
              <a:t> </a:t>
            </a:r>
            <a:r>
              <a:rPr lang="en-US" dirty="0" err="1"/>
              <a:t>saja</a:t>
            </a:r>
            <a:r>
              <a:rPr lang="en-US" dirty="0"/>
              <a:t> dan di mana </a:t>
            </a:r>
            <a:r>
              <a:rPr lang="en-US" dirty="0" err="1"/>
              <a:t>saja</a:t>
            </a:r>
            <a:r>
              <a:rPr lang="en-US" dirty="0"/>
              <a:t> </a:t>
            </a:r>
            <a:r>
              <a:rPr lang="en-US" dirty="0" err="1"/>
              <a:t>tanpa</a:t>
            </a:r>
            <a:r>
              <a:rPr lang="en-US" dirty="0"/>
              <a:t> </a:t>
            </a:r>
            <a:r>
              <a:rPr lang="en-US" dirty="0" err="1"/>
              <a:t>perlu</a:t>
            </a:r>
            <a:r>
              <a:rPr lang="en-US" dirty="0"/>
              <a:t> </a:t>
            </a:r>
            <a:r>
              <a:rPr lang="en-US" dirty="0" err="1"/>
              <a:t>menelusuri</a:t>
            </a:r>
            <a:r>
              <a:rPr lang="en-US" dirty="0"/>
              <a:t> </a:t>
            </a:r>
            <a:r>
              <a:rPr lang="en-US" dirty="0" err="1"/>
              <a:t>dokumen</a:t>
            </a:r>
            <a:r>
              <a:rPr lang="en-US" dirty="0"/>
              <a:t> </a:t>
            </a:r>
            <a:r>
              <a:rPr lang="en-US" dirty="0" err="1"/>
              <a:t>atau</a:t>
            </a:r>
            <a:r>
              <a:rPr lang="en-US" dirty="0"/>
              <a:t> </a:t>
            </a:r>
            <a:r>
              <a:rPr lang="en-US" dirty="0" err="1"/>
              <a:t>buku</a:t>
            </a:r>
            <a:r>
              <a:rPr lang="en-US" dirty="0"/>
              <a:t> </a:t>
            </a:r>
            <a:r>
              <a:rPr lang="en-US" dirty="0" err="1"/>
              <a:t>secara</a:t>
            </a:r>
            <a:r>
              <a:rPr lang="en-US" dirty="0"/>
              <a:t> manual.</a:t>
            </a:r>
          </a:p>
        </p:txBody>
      </p:sp>
      <p:cxnSp>
        <p:nvCxnSpPr>
          <p:cNvPr id="6" name="Google Shape;162;p26">
            <a:extLst>
              <a:ext uri="{FF2B5EF4-FFF2-40B4-BE49-F238E27FC236}">
                <a16:creationId xmlns:a16="http://schemas.microsoft.com/office/drawing/2014/main" id="{80868101-C028-C081-BE3C-18E89449B6CB}"/>
              </a:ext>
            </a:extLst>
          </p:cNvPr>
          <p:cNvCxnSpPr>
            <a:cxnSpLocks/>
            <a:endCxn id="4" idx="0"/>
          </p:cNvCxnSpPr>
          <p:nvPr/>
        </p:nvCxnSpPr>
        <p:spPr>
          <a:xfrm>
            <a:off x="4572050" y="3490452"/>
            <a:ext cx="0" cy="252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15050" y="1105276"/>
            <a:ext cx="7713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dirty="0">
                <a:latin typeface="Comic Sans MS" panose="030F0702030302020204" pitchFamily="66" charset="0"/>
              </a:rPr>
              <a:t>Model </a:t>
            </a:r>
            <a:r>
              <a:rPr lang="en-US" sz="2400" dirty="0" err="1">
                <a:latin typeface="Comic Sans MS" panose="030F0702030302020204" pitchFamily="66" charset="0"/>
              </a:rPr>
              <a:t>Deteksi</a:t>
            </a:r>
            <a:r>
              <a:rPr lang="en-US" sz="2400" dirty="0">
                <a:latin typeface="Comic Sans MS" panose="030F0702030302020204" pitchFamily="66" charset="0"/>
              </a:rPr>
              <a:t> Berita Hoax </a:t>
            </a:r>
            <a:endParaRPr sz="2400" dirty="0">
              <a:latin typeface="Comic Sans MS" panose="030F0702030302020204" pitchFamily="66" charset="0"/>
            </a:endParaRPr>
          </a:p>
        </p:txBody>
      </p:sp>
      <p:sp>
        <p:nvSpPr>
          <p:cNvPr id="169" name="Google Shape;169;p27"/>
          <p:cNvSpPr/>
          <p:nvPr/>
        </p:nvSpPr>
        <p:spPr>
          <a:xfrm>
            <a:off x="715050" y="2773198"/>
            <a:ext cx="7713900" cy="1180591"/>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70" name="Google Shape;170;p27"/>
          <p:cNvSpPr/>
          <p:nvPr/>
        </p:nvSpPr>
        <p:spPr>
          <a:xfrm>
            <a:off x="715050" y="1644598"/>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bert Sans" panose="020B0604020202020204" charset="0"/>
                <a:ea typeface="Epilogue"/>
                <a:cs typeface="Epilogue"/>
                <a:sym typeface="Epilogue"/>
              </a:rPr>
              <a:t>NLP</a:t>
            </a:r>
            <a:endParaRPr b="1" dirty="0">
              <a:latin typeface="Albert Sans" panose="020B0604020202020204" charset="0"/>
              <a:ea typeface="Epilogue"/>
              <a:cs typeface="Epilogue"/>
              <a:sym typeface="Epilogue"/>
            </a:endParaRPr>
          </a:p>
        </p:txBody>
      </p:sp>
      <p:sp>
        <p:nvSpPr>
          <p:cNvPr id="171" name="Google Shape;171;p27"/>
          <p:cNvSpPr txBox="1">
            <a:spLocks noGrp="1"/>
          </p:cNvSpPr>
          <p:nvPr>
            <p:ph type="body" idx="4294967295"/>
          </p:nvPr>
        </p:nvSpPr>
        <p:spPr>
          <a:xfrm>
            <a:off x="1040700" y="2825098"/>
            <a:ext cx="7062600" cy="1076791"/>
          </a:xfrm>
          <a:prstGeom prst="rect">
            <a:avLst/>
          </a:prstGeom>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latin typeface="Albert Sans"/>
                <a:ea typeface="Albert Sans"/>
                <a:cs typeface="Albert Sans"/>
                <a:sym typeface="Albert Sans"/>
              </a:rPr>
              <a:t>Hoax </a:t>
            </a:r>
            <a:r>
              <a:rPr lang="en-US" dirty="0" err="1">
                <a:latin typeface="Albert Sans"/>
                <a:ea typeface="Albert Sans"/>
                <a:cs typeface="Albert Sans"/>
                <a:sym typeface="Albert Sans"/>
              </a:rPr>
              <a:t>menjadi</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masalah</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besar</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terutama</a:t>
            </a:r>
            <a:r>
              <a:rPr lang="en-US" dirty="0">
                <a:latin typeface="Albert Sans"/>
                <a:ea typeface="Albert Sans"/>
                <a:cs typeface="Albert Sans"/>
                <a:sym typeface="Albert Sans"/>
              </a:rPr>
              <a:t> di era </a:t>
            </a:r>
            <a:r>
              <a:rPr lang="en-US" dirty="0" err="1">
                <a:latin typeface="Albert Sans"/>
                <a:ea typeface="Albert Sans"/>
                <a:cs typeface="Albert Sans"/>
                <a:sym typeface="Albert Sans"/>
              </a:rPr>
              <a:t>informasi</a:t>
            </a:r>
            <a:r>
              <a:rPr lang="en-US" dirty="0">
                <a:latin typeface="Albert Sans"/>
                <a:ea typeface="Albert Sans"/>
                <a:cs typeface="Albert Sans"/>
                <a:sym typeface="Albert Sans"/>
              </a:rPr>
              <a:t> digital yang </a:t>
            </a:r>
            <a:r>
              <a:rPr lang="en-US" dirty="0" err="1">
                <a:latin typeface="Albert Sans"/>
                <a:ea typeface="Albert Sans"/>
                <a:cs typeface="Albert Sans"/>
                <a:sym typeface="Albert Sans"/>
              </a:rPr>
              <a:t>cepat</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Teknologi</a:t>
            </a:r>
            <a:r>
              <a:rPr lang="en-US" dirty="0">
                <a:latin typeface="Albert Sans"/>
                <a:ea typeface="Albert Sans"/>
                <a:cs typeface="Albert Sans"/>
                <a:sym typeface="Albert Sans"/>
              </a:rPr>
              <a:t> NLP </a:t>
            </a:r>
            <a:r>
              <a:rPr lang="en-US" dirty="0" err="1">
                <a:latin typeface="Albert Sans"/>
                <a:ea typeface="Albert Sans"/>
                <a:cs typeface="Albert Sans"/>
                <a:sym typeface="Albert Sans"/>
              </a:rPr>
              <a:t>memungkinkan</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deteksi</a:t>
            </a:r>
            <a:r>
              <a:rPr lang="en-US" dirty="0">
                <a:latin typeface="Albert Sans"/>
                <a:ea typeface="Albert Sans"/>
                <a:cs typeface="Albert Sans"/>
                <a:sym typeface="Albert Sans"/>
              </a:rPr>
              <a:t> otomatis </a:t>
            </a:r>
            <a:r>
              <a:rPr lang="en-US" dirty="0" err="1">
                <a:latin typeface="Albert Sans"/>
                <a:ea typeface="Albert Sans"/>
                <a:cs typeface="Albert Sans"/>
                <a:sym typeface="Albert Sans"/>
              </a:rPr>
              <a:t>melalui</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analisis</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pola</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bahasa</a:t>
            </a:r>
            <a:r>
              <a:rPr lang="en-US" dirty="0">
                <a:latin typeface="Albert Sans"/>
                <a:ea typeface="Albert Sans"/>
                <a:cs typeface="Albert Sans"/>
                <a:sym typeface="Albert Sans"/>
              </a:rPr>
              <a:t> dan </a:t>
            </a:r>
            <a:r>
              <a:rPr lang="en-US" dirty="0" err="1">
                <a:latin typeface="Albert Sans"/>
                <a:ea typeface="Albert Sans"/>
                <a:cs typeface="Albert Sans"/>
                <a:sym typeface="Albert Sans"/>
              </a:rPr>
              <a:t>sumber</a:t>
            </a:r>
            <a:r>
              <a:rPr lang="en-US" dirty="0">
                <a:latin typeface="Albert Sans"/>
                <a:ea typeface="Albert Sans"/>
                <a:cs typeface="Albert Sans"/>
                <a:sym typeface="Albert Sans"/>
              </a:rPr>
              <a:t> </a:t>
            </a:r>
            <a:r>
              <a:rPr lang="en-US" dirty="0" err="1">
                <a:latin typeface="Albert Sans"/>
                <a:ea typeface="Albert Sans"/>
                <a:cs typeface="Albert Sans"/>
                <a:sym typeface="Albert Sans"/>
              </a:rPr>
              <a:t>informasi</a:t>
            </a:r>
            <a:r>
              <a:rPr lang="en-US" dirty="0">
                <a:latin typeface="Albert Sans"/>
                <a:ea typeface="Albert Sans"/>
                <a:cs typeface="Albert Sans"/>
                <a:sym typeface="Albert Sans"/>
              </a:rPr>
              <a:t>.  Dan </a:t>
            </a:r>
            <a:r>
              <a:rPr lang="en-US" dirty="0"/>
              <a:t>juga </a:t>
            </a:r>
            <a:r>
              <a:rPr lang="en-US" dirty="0" err="1">
                <a:latin typeface="Albert Sans"/>
                <a:ea typeface="Albert Sans"/>
                <a:cs typeface="Albert Sans"/>
                <a:sym typeface="Albert Sans"/>
              </a:rPr>
              <a:t>Penerapan</a:t>
            </a:r>
            <a:r>
              <a:rPr lang="en-US" dirty="0">
                <a:latin typeface="Albert Sans"/>
                <a:ea typeface="Albert Sans"/>
                <a:cs typeface="Albert Sans"/>
                <a:sym typeface="Albert Sans"/>
              </a:rPr>
              <a:t> yang </a:t>
            </a:r>
            <a:r>
              <a:rPr lang="en-US" dirty="0" err="1">
                <a:latin typeface="Albert Sans"/>
                <a:ea typeface="Albert Sans"/>
                <a:cs typeface="Albert Sans"/>
                <a:sym typeface="Albert Sans"/>
              </a:rPr>
              <a:t>luas</a:t>
            </a:r>
            <a:r>
              <a:rPr lang="en-US" dirty="0">
                <a:latin typeface="Albert Sans"/>
                <a:ea typeface="Albert Sans"/>
                <a:cs typeface="Albert Sans"/>
                <a:sym typeface="Albert Sans"/>
              </a:rPr>
              <a:t> dalam </a:t>
            </a:r>
            <a:r>
              <a:rPr lang="en-US" dirty="0" err="1">
                <a:latin typeface="Albert Sans"/>
                <a:ea typeface="Albert Sans"/>
                <a:cs typeface="Albert Sans"/>
                <a:sym typeface="Albert Sans"/>
              </a:rPr>
              <a:t>jurnalisme</a:t>
            </a:r>
            <a:r>
              <a:rPr lang="en-US" dirty="0">
                <a:latin typeface="Albert Sans"/>
                <a:ea typeface="Albert Sans"/>
                <a:cs typeface="Albert Sans"/>
                <a:sym typeface="Albert Sans"/>
              </a:rPr>
              <a:t> dan platform media </a:t>
            </a:r>
            <a:r>
              <a:rPr lang="en-US" dirty="0" err="1">
                <a:latin typeface="Albert Sans"/>
                <a:ea typeface="Albert Sans"/>
                <a:cs typeface="Albert Sans"/>
                <a:sym typeface="Albert Sans"/>
              </a:rPr>
              <a:t>sosial</a:t>
            </a:r>
            <a:r>
              <a:rPr lang="en-US" dirty="0">
                <a:latin typeface="Albert Sans"/>
                <a:ea typeface="Albert Sans"/>
                <a:cs typeface="Albert Sans"/>
                <a:sym typeface="Albert Sans"/>
              </a:rPr>
              <a:t>.</a:t>
            </a:r>
            <a:endParaRPr dirty="0">
              <a:latin typeface="Albert Sans"/>
              <a:ea typeface="Albert Sans"/>
              <a:cs typeface="Albert Sans"/>
              <a:sym typeface="Albert Sans"/>
            </a:endParaRPr>
          </a:p>
        </p:txBody>
      </p:sp>
      <p:sp>
        <p:nvSpPr>
          <p:cNvPr id="172" name="Google Shape;172;p27"/>
          <p:cNvSpPr/>
          <p:nvPr/>
        </p:nvSpPr>
        <p:spPr>
          <a:xfrm>
            <a:off x="715050" y="2120998"/>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Epilogue"/>
                <a:ea typeface="Epilogue"/>
                <a:cs typeface="Epilogue"/>
                <a:sym typeface="Epilogue"/>
              </a:rPr>
              <a:t>Proving the existence of a turning point</a:t>
            </a:r>
            <a:endParaRPr b="1">
              <a:solidFill>
                <a:schemeClr val="accent5"/>
              </a:solidFill>
              <a:latin typeface="Epilogue"/>
              <a:ea typeface="Epilogue"/>
              <a:cs typeface="Epilogue"/>
              <a:sym typeface="Epilogue"/>
            </a:endParaRPr>
          </a:p>
        </p:txBody>
      </p:sp>
      <p:cxnSp>
        <p:nvCxnSpPr>
          <p:cNvPr id="173" name="Google Shape;173;p27"/>
          <p:cNvCxnSpPr>
            <a:stCxn id="170" idx="2"/>
            <a:endCxn id="172" idx="0"/>
          </p:cNvCxnSpPr>
          <p:nvPr/>
        </p:nvCxnSpPr>
        <p:spPr>
          <a:xfrm>
            <a:off x="4572000" y="2044798"/>
            <a:ext cx="0" cy="7620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27"/>
          <p:cNvCxnSpPr>
            <a:cxnSpLocks/>
            <a:stCxn id="172" idx="2"/>
            <a:endCxn id="169" idx="0"/>
          </p:cNvCxnSpPr>
          <p:nvPr/>
        </p:nvCxnSpPr>
        <p:spPr>
          <a:xfrm>
            <a:off x="4572000" y="2521198"/>
            <a:ext cx="0" cy="252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15100" y="425200"/>
            <a:ext cx="7713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dirty="0" err="1">
                <a:latin typeface="Comic Sans MS" panose="030F0702030302020204" pitchFamily="66" charset="0"/>
              </a:rPr>
              <a:t>Klasifikasi</a:t>
            </a:r>
            <a:r>
              <a:rPr lang="en-US" sz="2400" dirty="0">
                <a:latin typeface="Comic Sans MS" panose="030F0702030302020204" pitchFamily="66" charset="0"/>
              </a:rPr>
              <a:t> </a:t>
            </a:r>
            <a:r>
              <a:rPr lang="en-US" sz="2400" dirty="0" err="1">
                <a:latin typeface="Comic Sans MS" panose="030F0702030302020204" pitchFamily="66" charset="0"/>
              </a:rPr>
              <a:t>Emosi</a:t>
            </a:r>
            <a:r>
              <a:rPr lang="en-US" sz="2400" dirty="0">
                <a:latin typeface="Comic Sans MS" panose="030F0702030302020204" pitchFamily="66" charset="0"/>
              </a:rPr>
              <a:t> dalam Teks</a:t>
            </a:r>
            <a:endParaRPr sz="2400" dirty="0">
              <a:latin typeface="Comic Sans MS" panose="030F0702030302020204" pitchFamily="66" charset="0"/>
            </a:endParaRPr>
          </a:p>
        </p:txBody>
      </p:sp>
      <p:sp>
        <p:nvSpPr>
          <p:cNvPr id="181" name="Google Shape;181;p28"/>
          <p:cNvSpPr/>
          <p:nvPr/>
        </p:nvSpPr>
        <p:spPr>
          <a:xfrm rot="-5400000">
            <a:off x="7102247" y="4310200"/>
            <a:ext cx="193200" cy="19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2" name="Google Shape;182;p28"/>
          <p:cNvSpPr/>
          <p:nvPr/>
        </p:nvSpPr>
        <p:spPr>
          <a:xfrm>
            <a:off x="715000" y="1873316"/>
            <a:ext cx="7713900" cy="307663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83" name="Google Shape;183;p28"/>
          <p:cNvSpPr/>
          <p:nvPr/>
        </p:nvSpPr>
        <p:spPr>
          <a:xfrm>
            <a:off x="715000" y="912860"/>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Albert Sans" panose="020B0604020202020204" charset="0"/>
                <a:ea typeface="Epilogue"/>
                <a:cs typeface="Epilogue"/>
                <a:sym typeface="Epilogue"/>
              </a:rPr>
              <a:t>NLP</a:t>
            </a:r>
            <a:endParaRPr b="1" dirty="0">
              <a:latin typeface="Albert Sans" panose="020B0604020202020204" charset="0"/>
              <a:ea typeface="Epilogue"/>
              <a:cs typeface="Epilogue"/>
              <a:sym typeface="Epilogue"/>
            </a:endParaRPr>
          </a:p>
        </p:txBody>
      </p:sp>
      <p:sp>
        <p:nvSpPr>
          <p:cNvPr id="184" name="Google Shape;184;p28"/>
          <p:cNvSpPr txBox="1">
            <a:spLocks noGrp="1"/>
          </p:cNvSpPr>
          <p:nvPr>
            <p:ph type="body" idx="4294967295"/>
          </p:nvPr>
        </p:nvSpPr>
        <p:spPr>
          <a:xfrm>
            <a:off x="1040650" y="1945914"/>
            <a:ext cx="7062600" cy="2918694"/>
          </a:xfrm>
          <a:prstGeom prst="rect">
            <a:avLst/>
          </a:prstGeom>
          <a:ln>
            <a:noFill/>
          </a:ln>
        </p:spPr>
        <p:txBody>
          <a:bodyPr spcFirstLastPara="1" wrap="square" lIns="91425" tIns="91425" rIns="91425" bIns="91425" anchor="ctr" anchorCtr="0">
            <a:noAutofit/>
          </a:bodyPr>
          <a:lstStyle/>
          <a:p>
            <a:pPr marL="48261" lvl="0" indent="0" algn="just" rtl="0">
              <a:spcBef>
                <a:spcPts val="0"/>
              </a:spcBef>
              <a:spcAft>
                <a:spcPts val="0"/>
              </a:spcAft>
              <a:buSzPts val="1400"/>
              <a:buNone/>
            </a:pPr>
            <a:r>
              <a:rPr lang="en-ID" dirty="0" err="1"/>
              <a:t>Klasifikasi</a:t>
            </a:r>
            <a:r>
              <a:rPr lang="en-ID" dirty="0"/>
              <a:t> </a:t>
            </a:r>
            <a:r>
              <a:rPr lang="en-ID" dirty="0" err="1"/>
              <a:t>emosi</a:t>
            </a:r>
            <a:r>
              <a:rPr lang="en-ID" dirty="0"/>
              <a:t> </a:t>
            </a:r>
            <a:r>
              <a:rPr lang="en-ID" dirty="0" err="1"/>
              <a:t>dalam</a:t>
            </a:r>
            <a:r>
              <a:rPr lang="en-ID" dirty="0"/>
              <a:t> </a:t>
            </a:r>
            <a:r>
              <a:rPr lang="en-ID" dirty="0" err="1"/>
              <a:t>teks</a:t>
            </a:r>
            <a:r>
              <a:rPr lang="en-ID" dirty="0"/>
              <a:t> </a:t>
            </a:r>
            <a:r>
              <a:rPr lang="en-ID" dirty="0" err="1"/>
              <a:t>menjadi</a:t>
            </a:r>
            <a:r>
              <a:rPr lang="en-ID" dirty="0"/>
              <a:t> </a:t>
            </a:r>
            <a:r>
              <a:rPr lang="en-ID" dirty="0" err="1"/>
              <a:t>penting</a:t>
            </a:r>
            <a:r>
              <a:rPr lang="en-ID" dirty="0"/>
              <a:t> </a:t>
            </a:r>
            <a:r>
              <a:rPr lang="en-ID" dirty="0" err="1"/>
              <a:t>karena</a:t>
            </a:r>
            <a:r>
              <a:rPr lang="en-ID" dirty="0"/>
              <a:t> </a:t>
            </a:r>
            <a:r>
              <a:rPr lang="en-ID" dirty="0" err="1"/>
              <a:t>memungkinkan</a:t>
            </a:r>
            <a:r>
              <a:rPr lang="en-ID" dirty="0"/>
              <a:t> </a:t>
            </a:r>
            <a:r>
              <a:rPr lang="en-ID" dirty="0" err="1"/>
              <a:t>perusahaan</a:t>
            </a:r>
            <a:r>
              <a:rPr lang="en-ID" dirty="0"/>
              <a:t> </a:t>
            </a:r>
            <a:r>
              <a:rPr lang="en-ID" dirty="0" err="1"/>
              <a:t>untuk</a:t>
            </a:r>
            <a:r>
              <a:rPr lang="en-ID" dirty="0"/>
              <a:t> </a:t>
            </a:r>
            <a:r>
              <a:rPr lang="en-ID" dirty="0" err="1"/>
              <a:t>memahami</a:t>
            </a:r>
            <a:r>
              <a:rPr lang="en-ID" dirty="0"/>
              <a:t> </a:t>
            </a:r>
            <a:r>
              <a:rPr lang="en-ID" dirty="0" err="1"/>
              <a:t>secara</a:t>
            </a:r>
            <a:r>
              <a:rPr lang="en-ID" dirty="0"/>
              <a:t> </a:t>
            </a:r>
            <a:r>
              <a:rPr lang="en-ID" dirty="0" err="1"/>
              <a:t>mendalam</a:t>
            </a:r>
            <a:r>
              <a:rPr lang="en-ID" dirty="0"/>
              <a:t> </a:t>
            </a:r>
            <a:r>
              <a:rPr lang="en-ID" dirty="0" err="1"/>
              <a:t>bagaimana</a:t>
            </a:r>
            <a:r>
              <a:rPr lang="en-ID" dirty="0"/>
              <a:t> </a:t>
            </a:r>
            <a:r>
              <a:rPr lang="en-ID" dirty="0" err="1"/>
              <a:t>perasaan</a:t>
            </a:r>
            <a:r>
              <a:rPr lang="en-ID" dirty="0"/>
              <a:t> dan </a:t>
            </a:r>
            <a:r>
              <a:rPr lang="en-ID" dirty="0" err="1"/>
              <a:t>opini</a:t>
            </a:r>
            <a:r>
              <a:rPr lang="en-ID" dirty="0"/>
              <a:t> </a:t>
            </a:r>
            <a:r>
              <a:rPr lang="en-ID" dirty="0" err="1"/>
              <a:t>publik</a:t>
            </a:r>
            <a:r>
              <a:rPr lang="en-ID" dirty="0"/>
              <a:t> </a:t>
            </a:r>
            <a:r>
              <a:rPr lang="en-ID" dirty="0" err="1"/>
              <a:t>terkait</a:t>
            </a:r>
            <a:r>
              <a:rPr lang="en-ID" dirty="0"/>
              <a:t> </a:t>
            </a:r>
            <a:r>
              <a:rPr lang="en-ID" dirty="0" err="1"/>
              <a:t>produk</a:t>
            </a:r>
            <a:r>
              <a:rPr lang="en-ID" dirty="0"/>
              <a:t> </a:t>
            </a:r>
            <a:r>
              <a:rPr lang="en-ID" dirty="0" err="1"/>
              <a:t>atau</a:t>
            </a:r>
            <a:r>
              <a:rPr lang="en-ID" dirty="0"/>
              <a:t> </a:t>
            </a:r>
            <a:r>
              <a:rPr lang="en-ID" dirty="0" err="1"/>
              <a:t>layanan</a:t>
            </a:r>
            <a:r>
              <a:rPr lang="en-ID" dirty="0"/>
              <a:t> </a:t>
            </a:r>
            <a:r>
              <a:rPr lang="en-ID" dirty="0" err="1"/>
              <a:t>mereka</a:t>
            </a:r>
            <a:r>
              <a:rPr lang="en-ID" dirty="0"/>
              <a:t>. </a:t>
            </a:r>
            <a:r>
              <a:rPr lang="en-ID" dirty="0" err="1"/>
              <a:t>Dengan</a:t>
            </a:r>
            <a:r>
              <a:rPr lang="en-ID" dirty="0"/>
              <a:t> </a:t>
            </a:r>
            <a:r>
              <a:rPr lang="en-ID" dirty="0" err="1"/>
              <a:t>mengklasifikasikan</a:t>
            </a:r>
            <a:r>
              <a:rPr lang="en-ID" dirty="0"/>
              <a:t> </a:t>
            </a:r>
            <a:r>
              <a:rPr lang="en-ID" dirty="0" err="1"/>
              <a:t>berbagai</a:t>
            </a:r>
            <a:r>
              <a:rPr lang="en-ID" dirty="0"/>
              <a:t> </a:t>
            </a:r>
            <a:r>
              <a:rPr lang="en-ID" dirty="0" err="1"/>
              <a:t>emosi</a:t>
            </a:r>
            <a:r>
              <a:rPr lang="en-ID" dirty="0"/>
              <a:t>, </a:t>
            </a:r>
            <a:r>
              <a:rPr lang="en-ID" dirty="0" err="1"/>
              <a:t>seperti</a:t>
            </a:r>
            <a:r>
              <a:rPr lang="en-ID" dirty="0"/>
              <a:t> </a:t>
            </a:r>
            <a:r>
              <a:rPr lang="en-ID" dirty="0" err="1"/>
              <a:t>kebahagiaan</a:t>
            </a:r>
            <a:r>
              <a:rPr lang="en-ID" dirty="0"/>
              <a:t>, </a:t>
            </a:r>
            <a:r>
              <a:rPr lang="en-ID" dirty="0" err="1"/>
              <a:t>kemarahan</a:t>
            </a:r>
            <a:r>
              <a:rPr lang="en-ID" dirty="0"/>
              <a:t>, </a:t>
            </a:r>
            <a:r>
              <a:rPr lang="en-ID" dirty="0" err="1"/>
              <a:t>kesedihan</a:t>
            </a:r>
            <a:r>
              <a:rPr lang="en-ID" dirty="0"/>
              <a:t>, </a:t>
            </a:r>
            <a:r>
              <a:rPr lang="en-ID" dirty="0" err="1"/>
              <a:t>atau</a:t>
            </a:r>
            <a:r>
              <a:rPr lang="en-ID" dirty="0"/>
              <a:t> </a:t>
            </a:r>
            <a:r>
              <a:rPr lang="en-ID" dirty="0" err="1"/>
              <a:t>kekecewaan</a:t>
            </a:r>
            <a:r>
              <a:rPr lang="en-ID" dirty="0"/>
              <a:t>, </a:t>
            </a:r>
            <a:r>
              <a:rPr lang="en-ID" dirty="0" err="1"/>
              <a:t>perusahaan</a:t>
            </a:r>
            <a:r>
              <a:rPr lang="en-ID" dirty="0"/>
              <a:t> </a:t>
            </a:r>
            <a:r>
              <a:rPr lang="en-ID" dirty="0" err="1"/>
              <a:t>dapat</a:t>
            </a:r>
            <a:r>
              <a:rPr lang="en-ID" dirty="0"/>
              <a:t> </a:t>
            </a:r>
            <a:r>
              <a:rPr lang="en-ID" dirty="0" err="1"/>
              <a:t>memperoleh</a:t>
            </a:r>
            <a:r>
              <a:rPr lang="en-ID" dirty="0"/>
              <a:t> </a:t>
            </a:r>
            <a:r>
              <a:rPr lang="en-ID" dirty="0" err="1"/>
              <a:t>gambaran</a:t>
            </a:r>
            <a:r>
              <a:rPr lang="en-ID" dirty="0"/>
              <a:t> yang </a:t>
            </a:r>
            <a:r>
              <a:rPr lang="en-ID" dirty="0" err="1"/>
              <a:t>lebih</a:t>
            </a:r>
            <a:r>
              <a:rPr lang="en-ID" dirty="0"/>
              <a:t> </a:t>
            </a:r>
            <a:r>
              <a:rPr lang="en-ID" dirty="0" err="1"/>
              <a:t>komprehensif</a:t>
            </a:r>
            <a:r>
              <a:rPr lang="en-ID" dirty="0"/>
              <a:t> </a:t>
            </a:r>
            <a:r>
              <a:rPr lang="en-ID" dirty="0" err="1"/>
              <a:t>mengenai</a:t>
            </a:r>
            <a:r>
              <a:rPr lang="en-ID" dirty="0"/>
              <a:t> </a:t>
            </a:r>
            <a:r>
              <a:rPr lang="en-ID" dirty="0" err="1"/>
              <a:t>bagaimana</a:t>
            </a:r>
            <a:r>
              <a:rPr lang="en-ID" dirty="0"/>
              <a:t> </a:t>
            </a:r>
            <a:r>
              <a:rPr lang="en-ID" dirty="0" err="1"/>
              <a:t>produk</a:t>
            </a:r>
            <a:r>
              <a:rPr lang="en-ID" dirty="0"/>
              <a:t> </a:t>
            </a:r>
            <a:r>
              <a:rPr lang="en-ID" dirty="0" err="1"/>
              <a:t>atau</a:t>
            </a:r>
            <a:r>
              <a:rPr lang="en-ID" dirty="0"/>
              <a:t> </a:t>
            </a:r>
            <a:r>
              <a:rPr lang="en-ID" dirty="0" err="1"/>
              <a:t>layanannya</a:t>
            </a:r>
            <a:r>
              <a:rPr lang="en-ID" dirty="0"/>
              <a:t> </a:t>
            </a:r>
            <a:r>
              <a:rPr lang="en-ID" dirty="0" err="1"/>
              <a:t>diterima</a:t>
            </a:r>
            <a:r>
              <a:rPr lang="en-ID" dirty="0"/>
              <a:t> oleh </a:t>
            </a:r>
            <a:r>
              <a:rPr lang="en-ID" dirty="0" err="1"/>
              <a:t>masyarakat</a:t>
            </a:r>
            <a:r>
              <a:rPr lang="en-ID" dirty="0"/>
              <a:t>. Hal </a:t>
            </a:r>
            <a:r>
              <a:rPr lang="en-ID" dirty="0" err="1"/>
              <a:t>ini</a:t>
            </a:r>
            <a:r>
              <a:rPr lang="en-ID" dirty="0"/>
              <a:t> </a:t>
            </a:r>
            <a:r>
              <a:rPr lang="en-ID" dirty="0" err="1"/>
              <a:t>menjadi</a:t>
            </a:r>
            <a:r>
              <a:rPr lang="en-ID" dirty="0"/>
              <a:t> </a:t>
            </a:r>
            <a:r>
              <a:rPr lang="en-ID" dirty="0" err="1"/>
              <a:t>esensial</a:t>
            </a:r>
            <a:r>
              <a:rPr lang="en-ID" dirty="0"/>
              <a:t>, </a:t>
            </a:r>
            <a:r>
              <a:rPr lang="en-ID" dirty="0" err="1"/>
              <a:t>terutama</a:t>
            </a:r>
            <a:r>
              <a:rPr lang="en-ID" dirty="0"/>
              <a:t> </a:t>
            </a:r>
            <a:r>
              <a:rPr lang="en-ID" dirty="0" err="1"/>
              <a:t>ketika</a:t>
            </a:r>
            <a:r>
              <a:rPr lang="en-ID" dirty="0"/>
              <a:t> data </a:t>
            </a:r>
            <a:r>
              <a:rPr lang="en-ID" dirty="0" err="1"/>
              <a:t>umpan</a:t>
            </a:r>
            <a:r>
              <a:rPr lang="en-ID" dirty="0"/>
              <a:t> </a:t>
            </a:r>
            <a:r>
              <a:rPr lang="en-ID" dirty="0" err="1"/>
              <a:t>balik</a:t>
            </a:r>
            <a:r>
              <a:rPr lang="en-ID" dirty="0"/>
              <a:t> </a:t>
            </a:r>
            <a:r>
              <a:rPr lang="en-ID" dirty="0" err="1"/>
              <a:t>berasal</a:t>
            </a:r>
            <a:r>
              <a:rPr lang="en-ID" dirty="0"/>
              <a:t> </a:t>
            </a:r>
            <a:r>
              <a:rPr lang="en-ID" dirty="0" err="1"/>
              <a:t>dari</a:t>
            </a:r>
            <a:r>
              <a:rPr lang="en-ID" dirty="0"/>
              <a:t> </a:t>
            </a:r>
            <a:r>
              <a:rPr lang="en-ID" dirty="0" err="1"/>
              <a:t>berbagai</a:t>
            </a:r>
            <a:r>
              <a:rPr lang="en-ID" dirty="0"/>
              <a:t> platform </a:t>
            </a:r>
            <a:r>
              <a:rPr lang="en-ID" dirty="0" err="1"/>
              <a:t>seperti</a:t>
            </a:r>
            <a:r>
              <a:rPr lang="en-ID" dirty="0"/>
              <a:t> media </a:t>
            </a:r>
            <a:r>
              <a:rPr lang="en-ID" dirty="0" err="1"/>
              <a:t>sosial</a:t>
            </a:r>
            <a:r>
              <a:rPr lang="en-ID" dirty="0"/>
              <a:t>, </a:t>
            </a:r>
            <a:r>
              <a:rPr lang="en-ID" dirty="0" err="1"/>
              <a:t>ulasan</a:t>
            </a:r>
            <a:r>
              <a:rPr lang="en-ID" dirty="0"/>
              <a:t> online, dan forum </a:t>
            </a:r>
            <a:r>
              <a:rPr lang="en-ID" dirty="0" err="1"/>
              <a:t>diskusi</a:t>
            </a:r>
            <a:r>
              <a:rPr lang="en-ID" dirty="0"/>
              <a:t>. </a:t>
            </a:r>
            <a:r>
              <a:rPr lang="en-ID" dirty="0" err="1"/>
              <a:t>Klasifikasi</a:t>
            </a:r>
            <a:r>
              <a:rPr lang="en-ID" dirty="0"/>
              <a:t> </a:t>
            </a:r>
            <a:r>
              <a:rPr lang="en-ID" dirty="0" err="1"/>
              <a:t>emosi</a:t>
            </a:r>
            <a:r>
              <a:rPr lang="en-ID" dirty="0"/>
              <a:t> </a:t>
            </a:r>
            <a:r>
              <a:rPr lang="en-ID" dirty="0" err="1"/>
              <a:t>berbasis</a:t>
            </a:r>
            <a:r>
              <a:rPr lang="en-ID" dirty="0"/>
              <a:t> NLP </a:t>
            </a:r>
            <a:r>
              <a:rPr lang="en-ID" dirty="0" err="1"/>
              <a:t>menawarkan</a:t>
            </a:r>
            <a:r>
              <a:rPr lang="en-ID" dirty="0"/>
              <a:t> </a:t>
            </a:r>
            <a:r>
              <a:rPr lang="en-ID" dirty="0" err="1"/>
              <a:t>akurasi</a:t>
            </a:r>
            <a:r>
              <a:rPr lang="en-ID" dirty="0"/>
              <a:t> yang </a:t>
            </a:r>
            <a:r>
              <a:rPr lang="en-ID" dirty="0" err="1"/>
              <a:t>tinggi</a:t>
            </a:r>
            <a:r>
              <a:rPr lang="en-ID" dirty="0"/>
              <a:t> dan </a:t>
            </a:r>
            <a:r>
              <a:rPr lang="en-ID" dirty="0" err="1"/>
              <a:t>konsistensi</a:t>
            </a:r>
            <a:r>
              <a:rPr lang="en-ID" dirty="0"/>
              <a:t> </a:t>
            </a:r>
            <a:r>
              <a:rPr lang="en-ID" dirty="0" err="1"/>
              <a:t>dalam</a:t>
            </a:r>
            <a:r>
              <a:rPr lang="en-ID" dirty="0"/>
              <a:t> </a:t>
            </a:r>
            <a:r>
              <a:rPr lang="en-ID" dirty="0" err="1"/>
              <a:t>mengidentifikasi</a:t>
            </a:r>
            <a:r>
              <a:rPr lang="en-ID" dirty="0"/>
              <a:t> </a:t>
            </a:r>
            <a:r>
              <a:rPr lang="en-ID" dirty="0" err="1"/>
              <a:t>perasaan</a:t>
            </a:r>
            <a:r>
              <a:rPr lang="en-ID" dirty="0"/>
              <a:t> </a:t>
            </a:r>
            <a:r>
              <a:rPr lang="en-ID" dirty="0" err="1"/>
              <a:t>pelanggan</a:t>
            </a:r>
            <a:r>
              <a:rPr lang="en-ID" dirty="0"/>
              <a:t>, yang sangat </a:t>
            </a:r>
            <a:r>
              <a:rPr lang="en-ID" dirty="0" err="1"/>
              <a:t>penting</a:t>
            </a:r>
            <a:r>
              <a:rPr lang="en-ID" dirty="0"/>
              <a:t> </a:t>
            </a:r>
            <a:r>
              <a:rPr lang="en-ID" dirty="0" err="1"/>
              <a:t>untuk</a:t>
            </a:r>
            <a:r>
              <a:rPr lang="en-ID" dirty="0"/>
              <a:t> </a:t>
            </a:r>
            <a:r>
              <a:rPr lang="en-ID" dirty="0" err="1"/>
              <a:t>merespons</a:t>
            </a:r>
            <a:r>
              <a:rPr lang="en-ID" dirty="0"/>
              <a:t> </a:t>
            </a:r>
            <a:r>
              <a:rPr lang="en-ID" dirty="0" err="1"/>
              <a:t>isu</a:t>
            </a:r>
            <a:r>
              <a:rPr lang="en-ID" dirty="0"/>
              <a:t> </a:t>
            </a:r>
            <a:r>
              <a:rPr lang="en-ID" dirty="0" err="1"/>
              <a:t>secara</a:t>
            </a:r>
            <a:r>
              <a:rPr lang="en-ID" dirty="0"/>
              <a:t> </a:t>
            </a:r>
            <a:r>
              <a:rPr lang="en-ID" dirty="0" err="1"/>
              <a:t>cepat</a:t>
            </a:r>
            <a:r>
              <a:rPr lang="en-ID" dirty="0"/>
              <a:t> dan </a:t>
            </a:r>
            <a:r>
              <a:rPr lang="en-ID" dirty="0" err="1"/>
              <a:t>tepat</a:t>
            </a:r>
            <a:r>
              <a:rPr lang="en-ID" dirty="0"/>
              <a:t>, </a:t>
            </a:r>
            <a:r>
              <a:rPr lang="en-ID" dirty="0" err="1"/>
              <a:t>terutama</a:t>
            </a:r>
            <a:r>
              <a:rPr lang="en-ID" dirty="0"/>
              <a:t> </a:t>
            </a:r>
            <a:r>
              <a:rPr lang="en-ID" dirty="0" err="1"/>
              <a:t>saat</a:t>
            </a:r>
            <a:r>
              <a:rPr lang="en-ID" dirty="0"/>
              <a:t> </a:t>
            </a:r>
            <a:r>
              <a:rPr lang="en-ID" dirty="0" err="1"/>
              <a:t>menghadapi</a:t>
            </a:r>
            <a:r>
              <a:rPr lang="en-ID" dirty="0"/>
              <a:t> </a:t>
            </a:r>
            <a:r>
              <a:rPr lang="en-ID" dirty="0" err="1"/>
              <a:t>krisis</a:t>
            </a:r>
            <a:r>
              <a:rPr lang="en-ID" dirty="0"/>
              <a:t> </a:t>
            </a:r>
            <a:r>
              <a:rPr lang="en-ID" dirty="0" err="1"/>
              <a:t>atau</a:t>
            </a:r>
            <a:r>
              <a:rPr lang="en-ID" dirty="0"/>
              <a:t> </a:t>
            </a:r>
            <a:r>
              <a:rPr lang="en-ID" dirty="0" err="1"/>
              <a:t>potensi</a:t>
            </a:r>
            <a:r>
              <a:rPr lang="en-ID" dirty="0"/>
              <a:t> </a:t>
            </a:r>
            <a:r>
              <a:rPr lang="en-ID" dirty="0" err="1"/>
              <a:t>penurunan</a:t>
            </a:r>
            <a:r>
              <a:rPr lang="en-ID" dirty="0"/>
              <a:t> </a:t>
            </a:r>
            <a:r>
              <a:rPr lang="en-ID" dirty="0" err="1"/>
              <a:t>reputasi</a:t>
            </a:r>
            <a:r>
              <a:rPr lang="en-ID" dirty="0"/>
              <a:t>.</a:t>
            </a:r>
            <a:endParaRPr dirty="0"/>
          </a:p>
        </p:txBody>
      </p:sp>
      <p:sp>
        <p:nvSpPr>
          <p:cNvPr id="185" name="Google Shape;185;p28"/>
          <p:cNvSpPr/>
          <p:nvPr/>
        </p:nvSpPr>
        <p:spPr>
          <a:xfrm>
            <a:off x="715000" y="1400520"/>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5"/>
                </a:solidFill>
                <a:latin typeface="Albert Sans" panose="020B0604020202020204" charset="0"/>
                <a:ea typeface="Epilogue"/>
                <a:cs typeface="Epilogue"/>
                <a:sym typeface="Epilogue"/>
              </a:rPr>
              <a:t>Alasan memilih ide tersebut :</a:t>
            </a:r>
            <a:endParaRPr b="1" dirty="0">
              <a:solidFill>
                <a:schemeClr val="accent5"/>
              </a:solidFill>
              <a:latin typeface="Albert Sans" panose="020B0604020202020204" charset="0"/>
              <a:ea typeface="Epilogue"/>
              <a:cs typeface="Epilogue"/>
              <a:sym typeface="Epilogue"/>
            </a:endParaRPr>
          </a:p>
        </p:txBody>
      </p:sp>
      <p:cxnSp>
        <p:nvCxnSpPr>
          <p:cNvPr id="186" name="Google Shape;186;p28"/>
          <p:cNvCxnSpPr>
            <a:stCxn id="183" idx="2"/>
            <a:endCxn id="185" idx="0"/>
          </p:cNvCxnSpPr>
          <p:nvPr/>
        </p:nvCxnSpPr>
        <p:spPr>
          <a:xfrm>
            <a:off x="4571950" y="1313060"/>
            <a:ext cx="0" cy="87460"/>
          </a:xfrm>
          <a:prstGeom prst="straightConnector1">
            <a:avLst/>
          </a:prstGeom>
          <a:noFill/>
          <a:ln w="9525" cap="flat" cmpd="sng">
            <a:solidFill>
              <a:schemeClr val="dk1"/>
            </a:solidFill>
            <a:prstDash val="solid"/>
            <a:round/>
            <a:headEnd type="none" w="med" len="med"/>
            <a:tailEnd type="none" w="med" len="med"/>
          </a:ln>
        </p:spPr>
      </p:cxnSp>
      <p:cxnSp>
        <p:nvCxnSpPr>
          <p:cNvPr id="187" name="Google Shape;187;p28"/>
          <p:cNvCxnSpPr>
            <a:cxnSpLocks/>
            <a:stCxn id="185" idx="2"/>
            <a:endCxn id="182" idx="0"/>
          </p:cNvCxnSpPr>
          <p:nvPr/>
        </p:nvCxnSpPr>
        <p:spPr>
          <a:xfrm>
            <a:off x="4571950" y="1800720"/>
            <a:ext cx="0" cy="72596"/>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9"/>
          <p:cNvSpPr/>
          <p:nvPr/>
        </p:nvSpPr>
        <p:spPr>
          <a:xfrm>
            <a:off x="523462" y="1396150"/>
            <a:ext cx="7713900" cy="2834474"/>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96" name="Google Shape;196;p29"/>
          <p:cNvSpPr txBox="1">
            <a:spLocks noGrp="1"/>
          </p:cNvSpPr>
          <p:nvPr>
            <p:ph type="body" idx="4294967295"/>
          </p:nvPr>
        </p:nvSpPr>
        <p:spPr>
          <a:xfrm>
            <a:off x="1040700" y="1396150"/>
            <a:ext cx="7062600" cy="2834474"/>
          </a:xfrm>
          <a:prstGeom prst="rect">
            <a:avLst/>
          </a:prstGeom>
          <a:ln>
            <a:noFill/>
          </a:ln>
        </p:spPr>
        <p:txBody>
          <a:bodyPr spcFirstLastPara="1" wrap="square" lIns="91425" tIns="91425" rIns="91425" bIns="91425" anchor="ctr" anchorCtr="0">
            <a:noAutofit/>
          </a:bodyPr>
          <a:lstStyle/>
          <a:p>
            <a:pPr marL="48261" lvl="0" indent="0" algn="l" rtl="0">
              <a:spcBef>
                <a:spcPts val="0"/>
              </a:spcBef>
              <a:spcAft>
                <a:spcPts val="0"/>
              </a:spcAft>
              <a:buSzPts val="1400"/>
              <a:buNone/>
            </a:pPr>
            <a:r>
              <a:rPr lang="en-ID" dirty="0" err="1"/>
              <a:t>Menggunakan</a:t>
            </a:r>
            <a:r>
              <a:rPr lang="en-ID" dirty="0"/>
              <a:t> </a:t>
            </a:r>
            <a:r>
              <a:rPr lang="en-ID" dirty="0" err="1"/>
              <a:t>teknologi</a:t>
            </a:r>
            <a:r>
              <a:rPr lang="en-ID" dirty="0"/>
              <a:t> </a:t>
            </a:r>
            <a:r>
              <a:rPr lang="en-ID" dirty="0" err="1"/>
              <a:t>ini</a:t>
            </a:r>
            <a:r>
              <a:rPr lang="en-ID" dirty="0"/>
              <a:t> </a:t>
            </a:r>
            <a:r>
              <a:rPr lang="en-ID" dirty="0" err="1"/>
              <a:t>memberikan</a:t>
            </a:r>
            <a:r>
              <a:rPr lang="en-ID" dirty="0"/>
              <a:t> </a:t>
            </a:r>
            <a:r>
              <a:rPr lang="en-ID" dirty="0" err="1"/>
              <a:t>berbagai</a:t>
            </a:r>
            <a:r>
              <a:rPr lang="en-ID" dirty="0"/>
              <a:t> </a:t>
            </a:r>
            <a:r>
              <a:rPr lang="en-ID" dirty="0" err="1"/>
              <a:t>keuntungan</a:t>
            </a:r>
            <a:r>
              <a:rPr lang="en-ID" dirty="0"/>
              <a:t>, </a:t>
            </a:r>
            <a:r>
              <a:rPr lang="en-ID" dirty="0" err="1"/>
              <a:t>seperti</a:t>
            </a:r>
            <a:r>
              <a:rPr lang="en-ID" dirty="0"/>
              <a:t> </a:t>
            </a:r>
            <a:r>
              <a:rPr lang="en-ID" dirty="0" err="1"/>
              <a:t>kemampuan</a:t>
            </a:r>
            <a:r>
              <a:rPr lang="en-ID" dirty="0"/>
              <a:t> </a:t>
            </a:r>
            <a:r>
              <a:rPr lang="en-ID" dirty="0" err="1"/>
              <a:t>mendeteksi</a:t>
            </a:r>
            <a:r>
              <a:rPr lang="en-ID" dirty="0"/>
              <a:t> </a:t>
            </a:r>
            <a:r>
              <a:rPr lang="en-ID" dirty="0" err="1"/>
              <a:t>tren</a:t>
            </a:r>
            <a:r>
              <a:rPr lang="en-ID" dirty="0"/>
              <a:t> </a:t>
            </a:r>
            <a:r>
              <a:rPr lang="en-ID" dirty="0" err="1"/>
              <a:t>emosi</a:t>
            </a:r>
            <a:r>
              <a:rPr lang="en-ID" dirty="0"/>
              <a:t> </a:t>
            </a:r>
            <a:r>
              <a:rPr lang="en-ID" dirty="0" err="1"/>
              <a:t>publik</a:t>
            </a:r>
            <a:r>
              <a:rPr lang="en-ID" dirty="0"/>
              <a:t> </a:t>
            </a:r>
            <a:r>
              <a:rPr lang="en-ID" dirty="0" err="1"/>
              <a:t>secara</a:t>
            </a:r>
            <a:r>
              <a:rPr lang="en-ID" dirty="0"/>
              <a:t> real-time, yang </a:t>
            </a:r>
            <a:r>
              <a:rPr lang="en-ID" dirty="0" err="1"/>
              <a:t>memungkinkan</a:t>
            </a:r>
            <a:r>
              <a:rPr lang="en-ID" dirty="0"/>
              <a:t> </a:t>
            </a:r>
            <a:r>
              <a:rPr lang="en-ID" dirty="0" err="1"/>
              <a:t>perusahaan</a:t>
            </a:r>
            <a:r>
              <a:rPr lang="en-ID" dirty="0"/>
              <a:t> </a:t>
            </a:r>
            <a:r>
              <a:rPr lang="en-ID" dirty="0" err="1"/>
              <a:t>merespons</a:t>
            </a:r>
            <a:r>
              <a:rPr lang="en-ID" dirty="0"/>
              <a:t> </a:t>
            </a:r>
            <a:r>
              <a:rPr lang="en-ID" dirty="0" err="1"/>
              <a:t>masalah</a:t>
            </a:r>
            <a:r>
              <a:rPr lang="en-ID" dirty="0"/>
              <a:t> </a:t>
            </a:r>
            <a:r>
              <a:rPr lang="en-ID" dirty="0" err="1"/>
              <a:t>dengan</a:t>
            </a:r>
            <a:r>
              <a:rPr lang="en-ID" dirty="0"/>
              <a:t> </a:t>
            </a:r>
            <a:r>
              <a:rPr lang="en-ID" dirty="0" err="1"/>
              <a:t>cepat</a:t>
            </a:r>
            <a:r>
              <a:rPr lang="en-ID" dirty="0"/>
              <a:t> dan </a:t>
            </a:r>
            <a:r>
              <a:rPr lang="en-ID" dirty="0" err="1"/>
              <a:t>tepat</a:t>
            </a:r>
            <a:r>
              <a:rPr lang="en-ID" dirty="0"/>
              <a:t>. </a:t>
            </a:r>
            <a:r>
              <a:rPr lang="en-ID" dirty="0" err="1"/>
              <a:t>Ini</a:t>
            </a:r>
            <a:r>
              <a:rPr lang="en-ID" dirty="0"/>
              <a:t> juga </a:t>
            </a:r>
            <a:r>
              <a:rPr lang="en-ID" dirty="0" err="1"/>
              <a:t>membantu</a:t>
            </a:r>
            <a:r>
              <a:rPr lang="en-ID" dirty="0"/>
              <a:t> </a:t>
            </a:r>
            <a:r>
              <a:rPr lang="en-ID" dirty="0" err="1"/>
              <a:t>meningkatkan</a:t>
            </a:r>
            <a:r>
              <a:rPr lang="en-ID" dirty="0"/>
              <a:t> </a:t>
            </a:r>
            <a:r>
              <a:rPr lang="en-ID" dirty="0" err="1"/>
              <a:t>loyalitas</a:t>
            </a:r>
            <a:r>
              <a:rPr lang="en-ID" dirty="0"/>
              <a:t> </a:t>
            </a:r>
            <a:r>
              <a:rPr lang="en-ID" dirty="0" err="1"/>
              <a:t>pelanggan</a:t>
            </a:r>
            <a:r>
              <a:rPr lang="en-ID" dirty="0"/>
              <a:t>, </a:t>
            </a:r>
            <a:r>
              <a:rPr lang="en-ID" dirty="0" err="1"/>
              <a:t>karena</a:t>
            </a:r>
            <a:r>
              <a:rPr lang="en-ID" dirty="0"/>
              <a:t> </a:t>
            </a:r>
            <a:r>
              <a:rPr lang="en-ID" dirty="0" err="1"/>
              <a:t>perusahaan</a:t>
            </a:r>
            <a:r>
              <a:rPr lang="en-ID" dirty="0"/>
              <a:t> </a:t>
            </a:r>
            <a:r>
              <a:rPr lang="en-ID" dirty="0" err="1"/>
              <a:t>bisa</a:t>
            </a:r>
            <a:r>
              <a:rPr lang="en-ID" dirty="0"/>
              <a:t> </a:t>
            </a:r>
            <a:r>
              <a:rPr lang="en-ID" dirty="0" err="1"/>
              <a:t>langsung</a:t>
            </a:r>
            <a:r>
              <a:rPr lang="en-ID" dirty="0"/>
              <a:t> </a:t>
            </a:r>
            <a:r>
              <a:rPr lang="en-ID" dirty="0" err="1"/>
              <a:t>menanggapi</a:t>
            </a:r>
            <a:r>
              <a:rPr lang="en-ID" dirty="0"/>
              <a:t> </a:t>
            </a:r>
            <a:r>
              <a:rPr lang="en-ID" dirty="0" err="1"/>
              <a:t>keluhan</a:t>
            </a:r>
            <a:r>
              <a:rPr lang="en-ID" dirty="0"/>
              <a:t> </a:t>
            </a:r>
            <a:r>
              <a:rPr lang="en-ID" dirty="0" err="1"/>
              <a:t>atau</a:t>
            </a:r>
            <a:r>
              <a:rPr lang="en-ID" dirty="0"/>
              <a:t> </a:t>
            </a:r>
            <a:r>
              <a:rPr lang="en-ID" dirty="0" err="1"/>
              <a:t>pujian</a:t>
            </a:r>
            <a:r>
              <a:rPr lang="en-ID" dirty="0"/>
              <a:t> </a:t>
            </a:r>
            <a:r>
              <a:rPr lang="en-ID" dirty="0" err="1"/>
              <a:t>dengan</a:t>
            </a:r>
            <a:r>
              <a:rPr lang="en-ID" dirty="0"/>
              <a:t> </a:t>
            </a:r>
            <a:r>
              <a:rPr lang="en-ID" dirty="0" err="1"/>
              <a:t>lebih</a:t>
            </a:r>
            <a:r>
              <a:rPr lang="en-ID" dirty="0"/>
              <a:t> </a:t>
            </a:r>
            <a:r>
              <a:rPr lang="en-ID" dirty="0" err="1"/>
              <a:t>baik</a:t>
            </a:r>
            <a:r>
              <a:rPr lang="en-ID" dirty="0"/>
              <a:t>. </a:t>
            </a:r>
            <a:r>
              <a:rPr lang="en-ID" dirty="0" err="1"/>
              <a:t>Dengan</a:t>
            </a:r>
            <a:r>
              <a:rPr lang="en-ID" dirty="0"/>
              <a:t> </a:t>
            </a:r>
            <a:r>
              <a:rPr lang="en-ID" dirty="0" err="1"/>
              <a:t>klasifikasi</a:t>
            </a:r>
            <a:r>
              <a:rPr lang="en-ID" dirty="0"/>
              <a:t> </a:t>
            </a:r>
            <a:r>
              <a:rPr lang="en-ID" dirty="0" err="1"/>
              <a:t>otomatis</a:t>
            </a:r>
            <a:r>
              <a:rPr lang="en-ID" dirty="0"/>
              <a:t> </a:t>
            </a:r>
            <a:r>
              <a:rPr lang="en-ID" dirty="0" err="1"/>
              <a:t>berbasis</a:t>
            </a:r>
            <a:r>
              <a:rPr lang="en-ID" dirty="0"/>
              <a:t> NLP, proses </a:t>
            </a:r>
            <a:r>
              <a:rPr lang="en-ID" dirty="0" err="1"/>
              <a:t>analisis</a:t>
            </a:r>
            <a:r>
              <a:rPr lang="en-ID" dirty="0"/>
              <a:t> </a:t>
            </a:r>
            <a:r>
              <a:rPr lang="en-ID" dirty="0" err="1"/>
              <a:t>menjadi</a:t>
            </a:r>
            <a:r>
              <a:rPr lang="en-ID" dirty="0"/>
              <a:t> </a:t>
            </a:r>
            <a:r>
              <a:rPr lang="en-ID" dirty="0" err="1"/>
              <a:t>lebih</a:t>
            </a:r>
            <a:r>
              <a:rPr lang="en-ID" dirty="0"/>
              <a:t> </a:t>
            </a:r>
            <a:r>
              <a:rPr lang="en-ID" dirty="0" err="1"/>
              <a:t>efisien</a:t>
            </a:r>
            <a:r>
              <a:rPr lang="en-ID" dirty="0"/>
              <a:t> </a:t>
            </a:r>
            <a:r>
              <a:rPr lang="en-ID" dirty="0" err="1"/>
              <a:t>dari</a:t>
            </a:r>
            <a:r>
              <a:rPr lang="en-ID" dirty="0"/>
              <a:t> </a:t>
            </a:r>
            <a:r>
              <a:rPr lang="en-ID" dirty="0" err="1"/>
              <a:t>segi</a:t>
            </a:r>
            <a:r>
              <a:rPr lang="en-ID" dirty="0"/>
              <a:t> </a:t>
            </a:r>
            <a:r>
              <a:rPr lang="en-ID" dirty="0" err="1"/>
              <a:t>waktu</a:t>
            </a:r>
            <a:r>
              <a:rPr lang="en-ID" dirty="0"/>
              <a:t> dan </a:t>
            </a:r>
            <a:r>
              <a:rPr lang="en-ID" dirty="0" err="1"/>
              <a:t>biaya</a:t>
            </a:r>
            <a:r>
              <a:rPr lang="en-ID" dirty="0"/>
              <a:t>, </a:t>
            </a:r>
            <a:r>
              <a:rPr lang="en-ID" dirty="0" err="1"/>
              <a:t>terutama</a:t>
            </a:r>
            <a:r>
              <a:rPr lang="en-ID" dirty="0"/>
              <a:t> </a:t>
            </a:r>
            <a:r>
              <a:rPr lang="en-ID" dirty="0" err="1"/>
              <a:t>ketika</a:t>
            </a:r>
            <a:r>
              <a:rPr lang="en-ID" dirty="0"/>
              <a:t> </a:t>
            </a:r>
            <a:r>
              <a:rPr lang="en-ID" dirty="0" err="1"/>
              <a:t>berhadapan</a:t>
            </a:r>
            <a:r>
              <a:rPr lang="en-ID" dirty="0"/>
              <a:t> </a:t>
            </a:r>
            <a:r>
              <a:rPr lang="en-ID" dirty="0" err="1"/>
              <a:t>dengan</a:t>
            </a:r>
            <a:r>
              <a:rPr lang="en-ID" dirty="0"/>
              <a:t> volume data </a:t>
            </a:r>
            <a:r>
              <a:rPr lang="en-ID" dirty="0" err="1"/>
              <a:t>besar</a:t>
            </a:r>
            <a:r>
              <a:rPr lang="en-ID" dirty="0"/>
              <a:t>. </a:t>
            </a:r>
            <a:r>
              <a:rPr lang="en-ID" dirty="0" err="1"/>
              <a:t>Keuntungan</a:t>
            </a:r>
            <a:r>
              <a:rPr lang="en-ID" dirty="0"/>
              <a:t> lain </a:t>
            </a:r>
            <a:r>
              <a:rPr lang="en-ID" dirty="0" err="1"/>
              <a:t>adalah</a:t>
            </a:r>
            <a:r>
              <a:rPr lang="en-ID" dirty="0"/>
              <a:t> </a:t>
            </a:r>
            <a:r>
              <a:rPr lang="en-ID" dirty="0" err="1"/>
              <a:t>penerapannya</a:t>
            </a:r>
            <a:r>
              <a:rPr lang="en-ID" dirty="0"/>
              <a:t> yang </a:t>
            </a:r>
            <a:r>
              <a:rPr lang="en-ID" dirty="0" err="1"/>
              <a:t>luas</a:t>
            </a:r>
            <a:r>
              <a:rPr lang="en-ID" dirty="0"/>
              <a:t> di </a:t>
            </a:r>
            <a:r>
              <a:rPr lang="en-ID" dirty="0" err="1"/>
              <a:t>berbagai</a:t>
            </a:r>
            <a:r>
              <a:rPr lang="en-ID" dirty="0"/>
              <a:t> platform digital, </a:t>
            </a:r>
            <a:r>
              <a:rPr lang="en-ID" dirty="0" err="1"/>
              <a:t>dari</a:t>
            </a:r>
            <a:r>
              <a:rPr lang="en-ID" dirty="0"/>
              <a:t> media </a:t>
            </a:r>
            <a:r>
              <a:rPr lang="en-ID" dirty="0" err="1"/>
              <a:t>sosial</a:t>
            </a:r>
            <a:r>
              <a:rPr lang="en-ID" dirty="0"/>
              <a:t> </a:t>
            </a:r>
            <a:r>
              <a:rPr lang="en-ID" dirty="0" err="1"/>
              <a:t>hingga</a:t>
            </a:r>
            <a:r>
              <a:rPr lang="en-ID" dirty="0"/>
              <a:t> </a:t>
            </a:r>
            <a:r>
              <a:rPr lang="en-ID" dirty="0" err="1"/>
              <a:t>ulasan</a:t>
            </a:r>
            <a:r>
              <a:rPr lang="en-ID" dirty="0"/>
              <a:t> </a:t>
            </a:r>
            <a:r>
              <a:rPr lang="en-ID" dirty="0" err="1"/>
              <a:t>produk</a:t>
            </a:r>
            <a:r>
              <a:rPr lang="en-ID" dirty="0"/>
              <a:t>, </a:t>
            </a:r>
            <a:r>
              <a:rPr lang="en-ID" dirty="0" err="1"/>
              <a:t>memberikan</a:t>
            </a:r>
            <a:r>
              <a:rPr lang="en-ID" dirty="0"/>
              <a:t> </a:t>
            </a:r>
            <a:r>
              <a:rPr lang="en-ID" dirty="0" err="1"/>
              <a:t>pandangan</a:t>
            </a:r>
            <a:r>
              <a:rPr lang="en-ID" dirty="0"/>
              <a:t> </a:t>
            </a:r>
            <a:r>
              <a:rPr lang="en-ID" dirty="0" err="1"/>
              <a:t>menyeluruh</a:t>
            </a:r>
            <a:r>
              <a:rPr lang="en-ID" dirty="0"/>
              <a:t> </a:t>
            </a:r>
            <a:r>
              <a:rPr lang="en-ID" dirty="0" err="1"/>
              <a:t>tentang</a:t>
            </a:r>
            <a:r>
              <a:rPr lang="en-ID" dirty="0"/>
              <a:t> </a:t>
            </a:r>
            <a:r>
              <a:rPr lang="en-ID" dirty="0" err="1"/>
              <a:t>persepsi</a:t>
            </a:r>
            <a:r>
              <a:rPr lang="en-ID" dirty="0"/>
              <a:t> </a:t>
            </a:r>
            <a:r>
              <a:rPr lang="en-ID" dirty="0" err="1"/>
              <a:t>publik</a:t>
            </a:r>
            <a:r>
              <a:rPr lang="en-ID" dirty="0"/>
              <a:t>. </a:t>
            </a:r>
            <a:r>
              <a:rPr lang="en-ID" dirty="0" err="1"/>
              <a:t>Terakhir</a:t>
            </a:r>
            <a:r>
              <a:rPr lang="en-ID" dirty="0"/>
              <a:t>, </a:t>
            </a:r>
            <a:r>
              <a:rPr lang="en-ID" dirty="0" err="1"/>
              <a:t>analisis</a:t>
            </a:r>
            <a:r>
              <a:rPr lang="en-ID" dirty="0"/>
              <a:t> </a:t>
            </a:r>
            <a:r>
              <a:rPr lang="en-ID" dirty="0" err="1"/>
              <a:t>emosi</a:t>
            </a:r>
            <a:r>
              <a:rPr lang="en-ID" dirty="0"/>
              <a:t> </a:t>
            </a:r>
            <a:r>
              <a:rPr lang="en-ID" dirty="0" err="1"/>
              <a:t>ini</a:t>
            </a:r>
            <a:r>
              <a:rPr lang="en-ID" dirty="0"/>
              <a:t> </a:t>
            </a:r>
            <a:r>
              <a:rPr lang="en-ID" dirty="0" err="1"/>
              <a:t>dapat</a:t>
            </a:r>
            <a:r>
              <a:rPr lang="en-ID" dirty="0"/>
              <a:t> </a:t>
            </a:r>
            <a:r>
              <a:rPr lang="en-ID" dirty="0" err="1"/>
              <a:t>membantu</a:t>
            </a:r>
            <a:r>
              <a:rPr lang="en-ID" dirty="0"/>
              <a:t> </a:t>
            </a:r>
            <a:r>
              <a:rPr lang="en-ID" dirty="0" err="1"/>
              <a:t>perusahaan</a:t>
            </a:r>
            <a:r>
              <a:rPr lang="en-ID" dirty="0"/>
              <a:t> </a:t>
            </a:r>
            <a:r>
              <a:rPr lang="en-ID" dirty="0" err="1"/>
              <a:t>memprediksi</a:t>
            </a:r>
            <a:r>
              <a:rPr lang="en-ID" dirty="0"/>
              <a:t> </a:t>
            </a:r>
            <a:r>
              <a:rPr lang="en-ID" dirty="0" err="1"/>
              <a:t>perilaku</a:t>
            </a:r>
            <a:r>
              <a:rPr lang="en-ID" dirty="0"/>
              <a:t> </a:t>
            </a:r>
            <a:r>
              <a:rPr lang="en-ID" dirty="0" err="1"/>
              <a:t>pelanggan</a:t>
            </a:r>
            <a:r>
              <a:rPr lang="en-ID" dirty="0"/>
              <a:t> di masa </a:t>
            </a:r>
            <a:r>
              <a:rPr lang="en-ID" dirty="0" err="1"/>
              <a:t>depan</a:t>
            </a:r>
            <a:r>
              <a:rPr lang="en-ID" dirty="0"/>
              <a:t>, </a:t>
            </a:r>
            <a:r>
              <a:rPr lang="en-ID" dirty="0" err="1"/>
              <a:t>sehingga</a:t>
            </a:r>
            <a:r>
              <a:rPr lang="en-ID" dirty="0"/>
              <a:t> strategi </a:t>
            </a:r>
            <a:r>
              <a:rPr lang="en-ID" dirty="0" err="1"/>
              <a:t>bisnis</a:t>
            </a:r>
            <a:r>
              <a:rPr lang="en-ID" dirty="0"/>
              <a:t> </a:t>
            </a:r>
            <a:r>
              <a:rPr lang="en-ID" dirty="0" err="1"/>
              <a:t>bisa</a:t>
            </a:r>
            <a:r>
              <a:rPr lang="en-ID" dirty="0"/>
              <a:t> </a:t>
            </a:r>
            <a:r>
              <a:rPr lang="en-ID" dirty="0" err="1"/>
              <a:t>lebih</a:t>
            </a:r>
            <a:r>
              <a:rPr lang="en-ID" dirty="0"/>
              <a:t> </a:t>
            </a:r>
            <a:r>
              <a:rPr lang="en-ID" dirty="0" err="1"/>
              <a:t>proaktif</a:t>
            </a:r>
            <a:r>
              <a:rPr lang="en-ID" dirty="0"/>
              <a:t>.</a:t>
            </a:r>
            <a:endParaRPr dirty="0"/>
          </a:p>
        </p:txBody>
      </p:sp>
      <p:cxnSp>
        <p:nvCxnSpPr>
          <p:cNvPr id="198" name="Google Shape;198;p29"/>
          <p:cNvCxnSpPr>
            <a:cxnSpLocks/>
          </p:cNvCxnSpPr>
          <p:nvPr/>
        </p:nvCxnSpPr>
        <p:spPr>
          <a:xfrm>
            <a:off x="4572050" y="1985800"/>
            <a:ext cx="0" cy="76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9;p32">
            <a:extLst>
              <a:ext uri="{FF2B5EF4-FFF2-40B4-BE49-F238E27FC236}">
                <a16:creationId xmlns:a16="http://schemas.microsoft.com/office/drawing/2014/main" id="{131831AB-DA1A-4DE0-9B42-10ECD5BE25A1}"/>
              </a:ext>
            </a:extLst>
          </p:cNvPr>
          <p:cNvSpPr txBox="1">
            <a:spLocks/>
          </p:cNvSpPr>
          <p:nvPr/>
        </p:nvSpPr>
        <p:spPr>
          <a:xfrm>
            <a:off x="1601520" y="1583225"/>
            <a:ext cx="5681804" cy="95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pPr algn="ctr"/>
            <a:r>
              <a:rPr lang="en-ID" dirty="0"/>
              <a:t>Thank you for watching</a:t>
            </a:r>
          </a:p>
        </p:txBody>
      </p:sp>
      <p:pic>
        <p:nvPicPr>
          <p:cNvPr id="4" name="Google Shape;242;p32">
            <a:extLst>
              <a:ext uri="{FF2B5EF4-FFF2-40B4-BE49-F238E27FC236}">
                <a16:creationId xmlns:a16="http://schemas.microsoft.com/office/drawing/2014/main" id="{FA4FE0E0-978E-4258-9A9A-DE302E9DCE0A}"/>
              </a:ext>
            </a:extLst>
          </p:cNvPr>
          <p:cNvPicPr preferRelativeResize="0"/>
          <p:nvPr/>
        </p:nvPicPr>
        <p:blipFill>
          <a:blip r:embed="rId2">
            <a:alphaModFix/>
          </a:blip>
          <a:stretch>
            <a:fillRect/>
          </a:stretch>
        </p:blipFill>
        <p:spPr>
          <a:xfrm rot="10800000">
            <a:off x="232805" y="3800476"/>
            <a:ext cx="2225702" cy="2225699"/>
          </a:xfrm>
          <a:prstGeom prst="rect">
            <a:avLst/>
          </a:prstGeom>
          <a:noFill/>
          <a:ln>
            <a:noFill/>
          </a:ln>
        </p:spPr>
      </p:pic>
      <p:sp>
        <p:nvSpPr>
          <p:cNvPr id="5" name="Google Shape;243;p32">
            <a:extLst>
              <a:ext uri="{FF2B5EF4-FFF2-40B4-BE49-F238E27FC236}">
                <a16:creationId xmlns:a16="http://schemas.microsoft.com/office/drawing/2014/main" id="{855D4FDE-0856-4525-BE9F-66E547A93BB3}"/>
              </a:ext>
            </a:extLst>
          </p:cNvPr>
          <p:cNvSpPr/>
          <p:nvPr/>
        </p:nvSpPr>
        <p:spPr>
          <a:xfrm rot="10800000">
            <a:off x="509700" y="40773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6" name="Google Shape;244;p32">
            <a:extLst>
              <a:ext uri="{FF2B5EF4-FFF2-40B4-BE49-F238E27FC236}">
                <a16:creationId xmlns:a16="http://schemas.microsoft.com/office/drawing/2014/main" id="{815F4989-76ED-4CF7-9363-DB38AEEC234C}"/>
              </a:ext>
            </a:extLst>
          </p:cNvPr>
          <p:cNvPicPr preferRelativeResize="0"/>
          <p:nvPr/>
        </p:nvPicPr>
        <p:blipFill>
          <a:blip r:embed="rId3">
            <a:alphaModFix/>
          </a:blip>
          <a:stretch>
            <a:fillRect/>
          </a:stretch>
        </p:blipFill>
        <p:spPr>
          <a:xfrm>
            <a:off x="7796975" y="-12"/>
            <a:ext cx="1347026" cy="2698175"/>
          </a:xfrm>
          <a:prstGeom prst="rect">
            <a:avLst/>
          </a:prstGeom>
          <a:noFill/>
          <a:ln>
            <a:noFill/>
          </a:ln>
        </p:spPr>
      </p:pic>
      <p:sp>
        <p:nvSpPr>
          <p:cNvPr id="7" name="Google Shape;245;p32">
            <a:extLst>
              <a:ext uri="{FF2B5EF4-FFF2-40B4-BE49-F238E27FC236}">
                <a16:creationId xmlns:a16="http://schemas.microsoft.com/office/drawing/2014/main" id="{AF209B90-FDBE-4124-AC0D-8235DC69C85C}"/>
              </a:ext>
            </a:extLst>
          </p:cNvPr>
          <p:cNvSpPr/>
          <p:nvPr/>
        </p:nvSpPr>
        <p:spPr>
          <a:xfrm rot="10800000">
            <a:off x="7343223" y="169497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8" name="Google Shape;246;p32">
            <a:extLst>
              <a:ext uri="{FF2B5EF4-FFF2-40B4-BE49-F238E27FC236}">
                <a16:creationId xmlns:a16="http://schemas.microsoft.com/office/drawing/2014/main" id="{C2050FD5-076F-4C62-9817-1A7C1BFCC07F}"/>
              </a:ext>
            </a:extLst>
          </p:cNvPr>
          <p:cNvPicPr preferRelativeResize="0"/>
          <p:nvPr/>
        </p:nvPicPr>
        <p:blipFill>
          <a:blip r:embed="rId4">
            <a:alphaModFix/>
          </a:blip>
          <a:stretch>
            <a:fillRect/>
          </a:stretch>
        </p:blipFill>
        <p:spPr>
          <a:xfrm rot="10800000">
            <a:off x="-157451" y="3164851"/>
            <a:ext cx="1322045" cy="1322042"/>
          </a:xfrm>
          <a:prstGeom prst="rect">
            <a:avLst/>
          </a:prstGeom>
          <a:noFill/>
          <a:ln>
            <a:noFill/>
          </a:ln>
        </p:spPr>
      </p:pic>
      <p:sp>
        <p:nvSpPr>
          <p:cNvPr id="9" name="Google Shape;247;p32">
            <a:extLst>
              <a:ext uri="{FF2B5EF4-FFF2-40B4-BE49-F238E27FC236}">
                <a16:creationId xmlns:a16="http://schemas.microsoft.com/office/drawing/2014/main" id="{1C8B065E-ABA9-4781-B8AD-10BFD28A1908}"/>
              </a:ext>
            </a:extLst>
          </p:cNvPr>
          <p:cNvSpPr/>
          <p:nvPr/>
        </p:nvSpPr>
        <p:spPr>
          <a:xfrm rot="10800000">
            <a:off x="342800" y="31648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0" name="Google Shape;248;p32">
            <a:extLst>
              <a:ext uri="{FF2B5EF4-FFF2-40B4-BE49-F238E27FC236}">
                <a16:creationId xmlns:a16="http://schemas.microsoft.com/office/drawing/2014/main" id="{B8535DB8-2C0E-4768-8CFA-D9A0A9D33051}"/>
              </a:ext>
            </a:extLst>
          </p:cNvPr>
          <p:cNvPicPr preferRelativeResize="0"/>
          <p:nvPr/>
        </p:nvPicPr>
        <p:blipFill>
          <a:blip r:embed="rId5">
            <a:alphaModFix/>
          </a:blip>
          <a:stretch>
            <a:fillRect/>
          </a:stretch>
        </p:blipFill>
        <p:spPr>
          <a:xfrm>
            <a:off x="6769673" y="-12"/>
            <a:ext cx="1654175" cy="828325"/>
          </a:xfrm>
          <a:prstGeom prst="rect">
            <a:avLst/>
          </a:prstGeom>
          <a:noFill/>
          <a:ln>
            <a:noFill/>
          </a:ln>
        </p:spPr>
      </p:pic>
      <p:sp>
        <p:nvSpPr>
          <p:cNvPr id="11" name="Google Shape;249;p32">
            <a:extLst>
              <a:ext uri="{FF2B5EF4-FFF2-40B4-BE49-F238E27FC236}">
                <a16:creationId xmlns:a16="http://schemas.microsoft.com/office/drawing/2014/main" id="{F8852F05-877D-4F09-BA60-748EF62328D2}"/>
              </a:ext>
            </a:extLst>
          </p:cNvPr>
          <p:cNvSpPr/>
          <p:nvPr/>
        </p:nvSpPr>
        <p:spPr>
          <a:xfrm rot="10800000">
            <a:off x="8534400" y="1218137"/>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 name="Google Shape;250;p32">
            <a:extLst>
              <a:ext uri="{FF2B5EF4-FFF2-40B4-BE49-F238E27FC236}">
                <a16:creationId xmlns:a16="http://schemas.microsoft.com/office/drawing/2014/main" id="{2DB119A9-4947-4CD5-84AD-7EA624FD8FF7}"/>
              </a:ext>
            </a:extLst>
          </p:cNvPr>
          <p:cNvSpPr/>
          <p:nvPr/>
        </p:nvSpPr>
        <p:spPr>
          <a:xfrm rot="10800000">
            <a:off x="2181588" y="28153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3" name="Google Shape;251;p32">
            <a:extLst>
              <a:ext uri="{FF2B5EF4-FFF2-40B4-BE49-F238E27FC236}">
                <a16:creationId xmlns:a16="http://schemas.microsoft.com/office/drawing/2014/main" id="{EC05B472-714A-4ACF-AD32-4051C7FEFD30}"/>
              </a:ext>
            </a:extLst>
          </p:cNvPr>
          <p:cNvPicPr preferRelativeResize="0"/>
          <p:nvPr/>
        </p:nvPicPr>
        <p:blipFill>
          <a:blip r:embed="rId6">
            <a:alphaModFix/>
          </a:blip>
          <a:stretch>
            <a:fillRect/>
          </a:stretch>
        </p:blipFill>
        <p:spPr>
          <a:xfrm rot="10800000">
            <a:off x="6799700" y="398388"/>
            <a:ext cx="543525" cy="543525"/>
          </a:xfrm>
          <a:prstGeom prst="rect">
            <a:avLst/>
          </a:prstGeom>
          <a:noFill/>
          <a:ln>
            <a:noFill/>
          </a:ln>
        </p:spPr>
      </p:pic>
    </p:spTree>
    <p:extLst>
      <p:ext uri="{BB962C8B-B14F-4D97-AF65-F5344CB8AC3E}">
        <p14:creationId xmlns:p14="http://schemas.microsoft.com/office/powerpoint/2010/main" val="3262097960"/>
      </p:ext>
    </p:extLst>
  </p:cSld>
  <p:clrMapOvr>
    <a:masterClrMapping/>
  </p:clrMapOvr>
</p:sld>
</file>

<file path=ppt/theme/theme1.xml><?xml version="1.0" encoding="utf-8"?>
<a:theme xmlns:a="http://schemas.openxmlformats.org/drawingml/2006/main"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739</Words>
  <Application>Microsoft Office PowerPoint</Application>
  <PresentationFormat>On-screen Show (16:9)</PresentationFormat>
  <Paragraphs>46</Paragraphs>
  <Slides>13</Slides>
  <Notes>12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Bebas Neue</vt:lpstr>
      <vt:lpstr>Epilogue</vt:lpstr>
      <vt:lpstr>Comic Sans MS</vt:lpstr>
      <vt:lpstr>Albert Sans</vt:lpstr>
      <vt:lpstr>Anaheim</vt:lpstr>
      <vt:lpstr>Golos Text</vt:lpstr>
      <vt:lpstr>Mean Value Theorem by Slidesgo</vt:lpstr>
      <vt:lpstr>Kelompok 1</vt:lpstr>
      <vt:lpstr>Lima ide mengenai AI untuk projek AI dan alasan dari ide tersebut</vt:lpstr>
      <vt:lpstr>Alat pendeteksi kehadiran siswa secara otomatis</vt:lpstr>
      <vt:lpstr>Chatbot pasal-pasal hukum untuk project AI</vt:lpstr>
      <vt:lpstr>Chatbot tanya jawab perihal pendidikan</vt:lpstr>
      <vt:lpstr>Model Deteksi Berita Hoax </vt:lpstr>
      <vt:lpstr>Klasifikasi Emosi dalam Teks</vt:lpstr>
      <vt:lpstr>PowerPoint Presentation</vt:lpstr>
      <vt:lpstr>PowerPoint Presentation</vt:lpstr>
      <vt:lpstr>Thanks!</vt:lpstr>
      <vt:lpstr>Step-by-step solution</vt:lpstr>
      <vt:lpstr>Final conclusion</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No Name</dc:creator>
  <cp:lastModifiedBy>Gilang Ramadhika</cp:lastModifiedBy>
  <cp:revision>5</cp:revision>
  <dcterms:modified xsi:type="dcterms:W3CDTF">2024-09-19T15:32:51Z</dcterms:modified>
</cp:coreProperties>
</file>