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50" r:id="rId14"/>
    <p:sldId id="35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5" r:id="rId39"/>
    <p:sldId id="292" r:id="rId40"/>
    <p:sldId id="293" r:id="rId41"/>
    <p:sldId id="296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9" r:id="rId52"/>
    <p:sldId id="305" r:id="rId53"/>
    <p:sldId id="306" r:id="rId54"/>
    <p:sldId id="307" r:id="rId55"/>
    <p:sldId id="310" r:id="rId56"/>
    <p:sldId id="308" r:id="rId57"/>
    <p:sldId id="314" r:id="rId58"/>
    <p:sldId id="311" r:id="rId59"/>
    <p:sldId id="312" r:id="rId60"/>
    <p:sldId id="313" r:id="rId61"/>
    <p:sldId id="320" r:id="rId62"/>
    <p:sldId id="315" r:id="rId63"/>
    <p:sldId id="316" r:id="rId64"/>
    <p:sldId id="317" r:id="rId65"/>
    <p:sldId id="318" r:id="rId66"/>
    <p:sldId id="321" r:id="rId67"/>
    <p:sldId id="319" r:id="rId68"/>
    <p:sldId id="322" r:id="rId69"/>
    <p:sldId id="323" r:id="rId70"/>
    <p:sldId id="324" r:id="rId71"/>
    <p:sldId id="331" r:id="rId72"/>
    <p:sldId id="325" r:id="rId73"/>
    <p:sldId id="326" r:id="rId74"/>
    <p:sldId id="327" r:id="rId75"/>
    <p:sldId id="328" r:id="rId76"/>
    <p:sldId id="329" r:id="rId77"/>
    <p:sldId id="332" r:id="rId78"/>
    <p:sldId id="330" r:id="rId79"/>
    <p:sldId id="333" r:id="rId80"/>
    <p:sldId id="334" r:id="rId81"/>
    <p:sldId id="335" r:id="rId82"/>
    <p:sldId id="338" r:id="rId83"/>
    <p:sldId id="336" r:id="rId84"/>
    <p:sldId id="337" r:id="rId85"/>
    <p:sldId id="339" r:id="rId86"/>
    <p:sldId id="340" r:id="rId87"/>
    <p:sldId id="341" r:id="rId88"/>
    <p:sldId id="345" r:id="rId89"/>
    <p:sldId id="342" r:id="rId90"/>
    <p:sldId id="343" r:id="rId91"/>
    <p:sldId id="344" r:id="rId92"/>
    <p:sldId id="346" r:id="rId93"/>
    <p:sldId id="347" r:id="rId94"/>
    <p:sldId id="348" r:id="rId95"/>
    <p:sldId id="34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E91C-680F-4EAB-A96A-449AA885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985E-583D-46B8-BB23-98BF3B1A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2646-AA02-43CB-B188-03DE9D9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C307-8989-4FDC-998C-306364C6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98AC-E998-4F99-A96C-2F1CAAEA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93FB-CD54-414B-AFC1-259740C2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B6D79-F0F0-45D5-B301-3247BB08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ACAC-7D92-42E5-8FD0-D4E57F64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97E0-DD48-4D11-8DC6-0A71160C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9DBC-5C0C-46BA-AED8-36789DED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7AA0A-4D43-4C47-98E9-379ACFDE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96442-B6EB-4237-BE5F-C6CC43973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31C-3414-4907-BBC1-42754D70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7C6D-1124-4D72-9878-A346B2C8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5529-C816-4F2A-90D1-7C107219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D14A-7A3F-4A56-88DB-16635822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85CA-FBDD-4672-9A52-5D16ECB0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E3BC-FE82-44AC-B2DD-6375DDBA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4369-3754-4C2B-B6A4-CC8F099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BF39-C320-4D3E-A2D5-A32A8A1C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965E-D366-434F-9902-6263FF19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5EA8-AB36-4723-A987-F21D4FE6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EB08-D025-4511-B2FF-3E2935BB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8838-7A53-4EB8-96B4-98DF1907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8D1C-8C9C-41FA-AB03-DFC67A81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571-402F-483F-8128-D5847DFD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73CB-25F7-4FB8-A109-7E81FCB2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3A0E-CD33-41B1-9A94-86DBFBBB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4E5F-1810-4910-B074-A18DC9B3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AEBC-003B-4CE6-A75F-9DF08AD2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844A4-BBD2-45CA-8EE1-4C0CC696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A542-A4FC-480D-ADC2-6C3F5F15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D665-16C0-4859-9557-5B00C9897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C85A8-42C7-432A-B5B4-8B07053F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1629F-4016-44B2-8E26-689BB6FE4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82899-29C3-4A2F-9BE8-DA3A947D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F3DCF-57FC-4D30-8978-0A23AC64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CA006-5610-4BC8-9093-D8C3EA5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EBB89-F178-4BFE-8779-79B47554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CABF-E910-4A04-9F37-FC0DD559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DF1A-389B-447A-BA5D-479561CB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FA48A-10D8-4F67-8207-3282FC2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F0A1-3201-4899-A617-6C38C174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49C9-7145-4FA0-AF39-925F4FE8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5C668-303E-4AC8-8ABF-EA3F5FE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2A43D-FCB3-44E1-8D29-38B4BD8F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C8AC-1729-49F4-894D-3E2F8154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4594-A7EB-4C83-9CD9-71DF2C90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024B-CCDE-40E5-BBB2-41080813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711E-BA84-47DF-AD7D-E6611487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DB70-B221-4E80-8916-4219ACB4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0459-2817-41C1-9D33-07016AAA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2ED6-CA95-4625-940F-45453501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E9D15-4EF4-48C7-A247-2597D1DD0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63980-E117-43F8-9E13-9B9D76B0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DF46-E6A2-434F-B1A0-85FAA7D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92A06-C863-4703-A698-18948C71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1CA1-2087-4BED-A221-9A45B6A3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12EA9-2F79-473B-B82A-0B4612D9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D2E7-CD09-4F23-A965-11CC5F8A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CBE9-B680-4E5E-86BB-66B5B7D4E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E44E-9096-4463-A391-0714E6B4A0B7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367C-A3D3-433D-AA9A-6568F33BF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0F2E-27B5-477B-9912-3449061A4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265A-E252-47BB-9FCF-36745E45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.sukamto@ibik.ac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06067"/>
          </a:xfrm>
        </p:spPr>
        <p:txBody>
          <a:bodyPr>
            <a:normAutofit fontScale="77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 DASAR SISTEM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1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08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550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STAKEHOLDER DALAM SISTEM INFORMASI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2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07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1F26-5EFE-432C-AC4C-673CB401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CE1C-85FC-4412-9B5E-7D485E7C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Stake Holder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yang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kepentingan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bisnis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stake holder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dibedakan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 SI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analyst pada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Programmer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user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Supporting end user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manager</a:t>
            </a:r>
          </a:p>
          <a:p>
            <a:pPr marL="342900" lvl="0" indent="-342900" algn="just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Teknisi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323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iagram&#10;&#10;Description automatically generated">
            <a:extLst>
              <a:ext uri="{FF2B5EF4-FFF2-40B4-BE49-F238E27FC236}">
                <a16:creationId xmlns:a16="http://schemas.microsoft.com/office/drawing/2014/main" id="{4941D005-8CCD-472B-B9BA-4E213D14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31" y="1690688"/>
            <a:ext cx="5420139" cy="4477506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00E1F7-7BDF-4A02-A0E3-F2EED92A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Antara Stakeholder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7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AE86-F227-2443-88AC-0413EBCE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Studi kasus </a:t>
            </a:r>
            <a:r>
              <a:rPr lang="id-ID" dirty="0" err="1"/>
              <a:t>use</a:t>
            </a:r>
            <a:r>
              <a:rPr lang="id-ID" dirty="0"/>
              <a:t> </a:t>
            </a:r>
            <a:r>
              <a:rPr lang="id-ID" dirty="0" err="1"/>
              <a:t>case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16CE-E9BE-8D42-A3F4-0C7B9843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penjualan</a:t>
            </a:r>
          </a:p>
          <a:p>
            <a:pPr marL="0" indent="0">
              <a:buNone/>
            </a:pPr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perpustakaan</a:t>
            </a:r>
          </a:p>
          <a:p>
            <a:pPr marL="0" indent="0">
              <a:buNone/>
            </a:pPr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sistem </a:t>
            </a:r>
            <a:r>
              <a:rPr lang="id-ID" dirty="0" err="1"/>
              <a:t>otomasi</a:t>
            </a:r>
            <a:r>
              <a:rPr lang="id-ID" dirty="0"/>
              <a:t> pintu</a:t>
            </a:r>
          </a:p>
          <a:p>
            <a:pPr marL="0" indent="0">
              <a:buNone/>
            </a:pPr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sistem </a:t>
            </a:r>
            <a:r>
              <a:rPr lang="id-ID" dirty="0" err="1"/>
              <a:t>otomasi</a:t>
            </a:r>
            <a:r>
              <a:rPr lang="id-ID" dirty="0"/>
              <a:t> </a:t>
            </a:r>
            <a:r>
              <a:rPr lang="id-ID" dirty="0" err="1"/>
              <a:t>smart</a:t>
            </a:r>
            <a:r>
              <a:rPr lang="id-ID" dirty="0"/>
              <a:t> </a:t>
            </a:r>
            <a:r>
              <a:rPr lang="id-ID" dirty="0" err="1"/>
              <a:t>home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sistem </a:t>
            </a:r>
            <a:r>
              <a:rPr lang="id-ID" dirty="0" err="1"/>
              <a:t>reservasi</a:t>
            </a:r>
            <a:r>
              <a:rPr lang="id-ID" dirty="0"/>
              <a:t> hotel.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Jelaskan mengenai </a:t>
            </a:r>
            <a:r>
              <a:rPr lang="id-ID" dirty="0" err="1"/>
              <a:t>use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 yang Anda ambil.  </a:t>
            </a:r>
          </a:p>
          <a:p>
            <a:pPr marL="0" indent="0">
              <a:buNone/>
            </a:pPr>
            <a:r>
              <a:rPr lang="id-ID" dirty="0"/>
              <a:t>Masalah apa yang terjadi. </a:t>
            </a:r>
          </a:p>
          <a:p>
            <a:pPr marL="0" indent="0">
              <a:buNone/>
            </a:pPr>
            <a:r>
              <a:rPr lang="id-ID" dirty="0"/>
              <a:t>Siapa saja yang menjadi aktor pada </a:t>
            </a:r>
            <a:r>
              <a:rPr lang="id-ID" dirty="0" err="1"/>
              <a:t>use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 </a:t>
            </a:r>
            <a:r>
              <a:rPr lang="id-ID" dirty="0" err="1"/>
              <a:t>tsb</a:t>
            </a:r>
            <a:r>
              <a:rPr lang="id-ID" dirty="0"/>
              <a:t>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FF6EF-A985-1E46-8038-006539712F5D}"/>
              </a:ext>
            </a:extLst>
          </p:cNvPr>
          <p:cNvSpPr/>
          <p:nvPr/>
        </p:nvSpPr>
        <p:spPr>
          <a:xfrm>
            <a:off x="647700" y="5988734"/>
            <a:ext cx="11025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err="1"/>
              <a:t>https</a:t>
            </a:r>
            <a:r>
              <a:rPr lang="id-ID" dirty="0"/>
              <a:t>://</a:t>
            </a:r>
            <a:r>
              <a:rPr lang="id-ID" dirty="0" err="1"/>
              <a:t>www.materidosen.com</a:t>
            </a:r>
            <a:r>
              <a:rPr lang="id-ID" dirty="0"/>
              <a:t>/2017/04/</a:t>
            </a:r>
            <a:r>
              <a:rPr lang="id-ID" dirty="0" err="1"/>
              <a:t>use</a:t>
            </a:r>
            <a:r>
              <a:rPr lang="id-ID" dirty="0"/>
              <a:t>-</a:t>
            </a:r>
            <a:r>
              <a:rPr lang="id-ID" dirty="0" err="1"/>
              <a:t>case</a:t>
            </a:r>
            <a:r>
              <a:rPr lang="id-ID" dirty="0"/>
              <a:t>-diagram-lengkap-studi-</a:t>
            </a:r>
            <a:r>
              <a:rPr lang="id-ID" dirty="0" err="1"/>
              <a:t>kasus.html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804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51CC-B00C-5C44-802C-AB456945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92D2-EB35-6346-B675-E5E45F23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34213" cy="247491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Ketik di A4</a:t>
            </a:r>
          </a:p>
          <a:p>
            <a:r>
              <a:rPr lang="id-ID" dirty="0"/>
              <a:t>Top dan </a:t>
            </a:r>
            <a:r>
              <a:rPr lang="id-ID" dirty="0" err="1"/>
              <a:t>left</a:t>
            </a:r>
            <a:r>
              <a:rPr lang="id-ID" dirty="0"/>
              <a:t>  3 cm, </a:t>
            </a:r>
            <a:r>
              <a:rPr lang="id-ID" dirty="0" err="1"/>
              <a:t>right</a:t>
            </a:r>
            <a:r>
              <a:rPr lang="id-ID" dirty="0"/>
              <a:t> </a:t>
            </a:r>
            <a:r>
              <a:rPr lang="id-ID" dirty="0" err="1"/>
              <a:t>bottom</a:t>
            </a:r>
            <a:r>
              <a:rPr lang="id-ID" dirty="0"/>
              <a:t> 2 cm</a:t>
            </a:r>
          </a:p>
          <a:p>
            <a:r>
              <a:rPr lang="id-ID" dirty="0" err="1"/>
              <a:t>Cover</a:t>
            </a:r>
            <a:r>
              <a:rPr lang="id-ID" dirty="0"/>
              <a:t> berisi tugas APSI </a:t>
            </a:r>
          </a:p>
          <a:p>
            <a:r>
              <a:rPr lang="id-ID" dirty="0">
                <a:hlinkClick r:id="rId2"/>
              </a:rPr>
              <a:t>anton.sukamto@ibik.ac.id</a:t>
            </a:r>
            <a:endParaRPr lang="id-ID" dirty="0"/>
          </a:p>
          <a:p>
            <a:r>
              <a:rPr lang="id-ID" dirty="0"/>
              <a:t>Subjek Tugas </a:t>
            </a:r>
            <a:r>
              <a:rPr lang="id-ID"/>
              <a:t>1 Kelompok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755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 DAN PERANCANGAN SISTEM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3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236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9502-B197-4251-A91E-F9148AB1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Analisa dan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A543-BB3B-41B6-8B1E-C3EED59A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didefinisikan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memahami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menspesifikasi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diartikan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menjelaskan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bagian-bagian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diimplementasikan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Analisa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(ANSI)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didefinisikan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Proses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organisasional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kompleks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diimplementasikan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5034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FBCE-5FF8-47B0-9879-91A9CEB6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Analysis: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mendefinisikan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requirements to specification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Design: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memecahkan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specification to implementation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757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99FA-C507-4C07-B39F-CAC94D6C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Metodologi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3CB1-D361-44BB-8F12-D95DDE2F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Proses-proses standard yang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membangun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meliputi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langkah-langkah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4512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70E3-6AF0-4A7A-B50E-1B6A223C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perkembangannya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proses-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propses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tadi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dituangkan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dikenal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nama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 Cycle (SDLC) yang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metodologi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menandai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kemajuan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dari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usaha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fr-F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25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98FC-DEA8-47A9-843E-542DE76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Pengertian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7981-940E-4455-BCF5-7BEE4DC6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9784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953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Kumpulan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bagian-bagian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bekerja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bersamasama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9530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Sekumpulan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objek-objek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berelasi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berinteraksi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dilihat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kesatuan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dirancang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092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C9A-A20C-4B24-A916-DAAA030F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6340-41DA-46F4-9705-48BF2D30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Identifikasi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seleksi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Inisiasi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perencanaan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logikal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Fisikal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Maintenance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730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BF2-C727-47E9-8E2F-8103A245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Kelemahan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SDLC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8BC7-A224-4B97-98F7-09C8B726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Terlalu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mahal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terjadi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dikembangkan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SDLC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terstruktur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mensyaratkan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mengikuti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maintenace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cukup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672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 PENGEMBANGAN SISTEM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4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35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FA23-965B-40AE-A591-326A6D1D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55690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Disamping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tradisional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SDLC,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dikembangkan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melengkapi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kelemahan-kelemahan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SDLC.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analysis and structured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oriented analysis and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Joint Application Design (JAD)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Participatory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88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F043-73A7-485F-8317-552DC7D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Proses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18ADF-6094-4F8C-B04D-8069623A3C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21144" r="4007" b="5791"/>
          <a:stretch>
            <a:fillRect/>
          </a:stretch>
        </p:blipFill>
        <p:spPr bwMode="auto">
          <a:xfrm>
            <a:off x="2735187" y="2051810"/>
            <a:ext cx="6721626" cy="379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90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C431-152F-4E58-8A44-01BD6455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Analysis dan Structured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78EF-A8AE-4A23-8762-1BC95C57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berfokus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mereduksi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maintenance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Pendekatan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langsumng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mengintegrasikan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347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34B5-B984-4A2A-8D41-CC263D30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Oriented Analysis and Design (OOAD)</a:t>
            </a:r>
            <a:endParaRPr lang="en-US" dirty="0"/>
          </a:p>
        </p:txBody>
      </p:sp>
      <p:pic>
        <p:nvPicPr>
          <p:cNvPr id="4" name="Picture 3" descr="Object Oriented Analysis And Design - slide share">
            <a:extLst>
              <a:ext uri="{FF2B5EF4-FFF2-40B4-BE49-F238E27FC236}">
                <a16:creationId xmlns:a16="http://schemas.microsoft.com/office/drawing/2014/main" id="{51937FCC-2BB9-4BE8-AFCD-DE8F70BC40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3"/>
          <a:stretch>
            <a:fillRect/>
          </a:stretch>
        </p:blipFill>
        <p:spPr bwMode="auto">
          <a:xfrm>
            <a:off x="1437861" y="1934818"/>
            <a:ext cx="9316278" cy="4823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98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53B7-5F81-4D7C-B7A2-18D41458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5B21BE-A70B-4E42-97E1-9856113F7702}"/>
              </a:ext>
            </a:extLst>
          </p:cNvPr>
          <p:cNvGrpSpPr/>
          <p:nvPr/>
        </p:nvGrpSpPr>
        <p:grpSpPr>
          <a:xfrm>
            <a:off x="1111348" y="2372140"/>
            <a:ext cx="9861451" cy="3494088"/>
            <a:chOff x="1881809" y="2372140"/>
            <a:chExt cx="7938052" cy="2729948"/>
          </a:xfrm>
        </p:grpSpPr>
        <p:pic>
          <p:nvPicPr>
            <p:cNvPr id="4" name="Picture 3" descr="Prototyping Model in Software Engineering: Methodology, Process, Approach">
              <a:extLst>
                <a:ext uri="{FF2B5EF4-FFF2-40B4-BE49-F238E27FC236}">
                  <a16:creationId xmlns:a16="http://schemas.microsoft.com/office/drawing/2014/main" id="{C58D37D6-6E37-43A1-AF03-06CD16D75F8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09" y="2372140"/>
              <a:ext cx="7938052" cy="2729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EEEA69-27DC-450D-82D7-05B5AF81E34B}"/>
                </a:ext>
              </a:extLst>
            </p:cNvPr>
            <p:cNvSpPr/>
            <p:nvPr/>
          </p:nvSpPr>
          <p:spPr>
            <a:xfrm>
              <a:off x="4651513" y="2743200"/>
              <a:ext cx="1192696" cy="424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27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6E19-B4E5-4065-B84D-6AA26BC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Joint Application Design (JAD)</a:t>
            </a:r>
            <a:endParaRPr lang="en-US" dirty="0"/>
          </a:p>
        </p:txBody>
      </p:sp>
      <p:pic>
        <p:nvPicPr>
          <p:cNvPr id="4" name="Picture 3" descr="JAD - Joint Applications Development">
            <a:extLst>
              <a:ext uri="{FF2B5EF4-FFF2-40B4-BE49-F238E27FC236}">
                <a16:creationId xmlns:a16="http://schemas.microsoft.com/office/drawing/2014/main" id="{5A28E407-E906-46DE-AF48-2F73A0E27D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6"/>
          <a:stretch>
            <a:fillRect/>
          </a:stretch>
        </p:blipFill>
        <p:spPr bwMode="auto">
          <a:xfrm>
            <a:off x="2152356" y="1690688"/>
            <a:ext cx="8201466" cy="4949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52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BBF1-8898-4D48-86A3-EB6301DA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Participatory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A7D0-6085-4C20-9814-FBA5D573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user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dilibatkan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persetujuan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requirement dan system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Pada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perkembangannya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disupport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pengggunaan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mengandalkan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tool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produktifitas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Berkomunikasi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efektif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Mengintegrasikan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pekerjaan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dilaksanakan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akhir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9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98FC-DEA8-47A9-843E-542DE76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Contoh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7981-940E-4455-BCF5-7BEE4DC6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4845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tatasurya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pencernaan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Transportasi</a:t>
            </a:r>
            <a:r>
              <a:rPr lang="en-US" sz="3600" dirty="0"/>
              <a:t> </a:t>
            </a:r>
            <a:r>
              <a:rPr lang="en-US" sz="3600" dirty="0" err="1"/>
              <a:t>umum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Otomotif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dll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5093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472-8DAA-444B-8467-9F32B6B9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 Participatory 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9FE63-480D-4189-8279-EDD3DCA7EE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690688"/>
            <a:ext cx="4632960" cy="48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A1E95C-11CC-4A31-8ECC-A6885781F13B}"/>
              </a:ext>
            </a:extLst>
          </p:cNvPr>
          <p:cNvSpPr txBox="1">
            <a:spLocks/>
          </p:cNvSpPr>
          <p:nvPr/>
        </p:nvSpPr>
        <p:spPr>
          <a:xfrm>
            <a:off x="7849772" y="2765131"/>
            <a:ext cx="4128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Tool</a:t>
            </a:r>
            <a:endParaRPr lang="en-US" dirty="0"/>
          </a:p>
        </p:txBody>
      </p:sp>
      <p:pic>
        <p:nvPicPr>
          <p:cNvPr id="8194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A1D48DF-30EA-46FF-B7C5-4212AC43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52" y="1673103"/>
            <a:ext cx="5731788" cy="4243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6979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 SISTEM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5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672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kolektif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4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melengkapi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 yang </a:t>
            </a:r>
            <a:r>
              <a:rPr lang="en-US" dirty="0" err="1"/>
              <a:t>merangkai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lengkap-harapannya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diperbaiki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, </a:t>
            </a:r>
            <a:r>
              <a:rPr lang="en-US" dirty="0" err="1"/>
              <a:t>penghapusan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perubahan-perubahan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system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dirty="0" err="1"/>
              <a:t>aslinya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Analisa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Fase-fase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persyaratanpersyaratan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0955"/>
            <a:ext cx="10515600" cy="13255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/>
              <a:t>Pendekatan</a:t>
            </a:r>
            <a:r>
              <a:rPr lang="en-US" b="1" dirty="0"/>
              <a:t> - </a:t>
            </a:r>
            <a:r>
              <a:rPr lang="en-US" b="1" dirty="0" err="1"/>
              <a:t>Pendekatan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Model Driven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8545"/>
            <a:ext cx="3633945" cy="687230"/>
          </a:xfrm>
        </p:spPr>
        <p:txBody>
          <a:bodyPr/>
          <a:lstStyle/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2397" y="3058825"/>
            <a:ext cx="3633945" cy="89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Rekayasa</a:t>
            </a:r>
            <a:r>
              <a:rPr lang="fr-FR" dirty="0"/>
              <a:t> </a:t>
            </a:r>
            <a:r>
              <a:rPr lang="fr-FR" dirty="0" err="1"/>
              <a:t>informasi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89305" y="3045315"/>
            <a:ext cx="3633945" cy="11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Analisa</a:t>
            </a:r>
            <a:r>
              <a:rPr lang="fr-FR" dirty="0"/>
              <a:t> </a:t>
            </a:r>
            <a:r>
              <a:rPr lang="fr-FR" dirty="0" err="1"/>
              <a:t>berorientasi</a:t>
            </a:r>
            <a:r>
              <a:rPr lang="fr-FR" dirty="0"/>
              <a:t> </a:t>
            </a:r>
            <a:r>
              <a:rPr lang="fr-FR" dirty="0" err="1"/>
              <a:t>objek</a:t>
            </a:r>
            <a:r>
              <a:rPr lang="fr-FR" dirty="0"/>
              <a:t> 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2985934" y="2136518"/>
            <a:ext cx="3110066" cy="7951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6093467" y="2136518"/>
            <a:ext cx="2533" cy="876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>
            <a:off x="6096000" y="2136518"/>
            <a:ext cx="3388731" cy="7951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1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 err="1"/>
              <a:t>Arti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Tahapan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?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?</a:t>
            </a:r>
          </a:p>
          <a:p>
            <a:pPr lvl="0"/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system ?</a:t>
            </a:r>
          </a:p>
          <a:p>
            <a:pPr lvl="0"/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0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 SISTEM LANJUTAN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6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496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Pendefinisian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7697"/>
          </a:xfrm>
        </p:spPr>
        <p:txBody>
          <a:bodyPr/>
          <a:lstStyle/>
          <a:p>
            <a:pPr lvl="0" algn="just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?</a:t>
            </a:r>
          </a:p>
          <a:p>
            <a:pPr lvl="0" algn="just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pPr lvl="0" algn="just"/>
            <a:r>
              <a:rPr lang="fr-FR" dirty="0" err="1"/>
              <a:t>Siapa</a:t>
            </a:r>
            <a:r>
              <a:rPr lang="fr-FR" dirty="0"/>
              <a:t> </a:t>
            </a:r>
            <a:r>
              <a:rPr lang="fr-FR" dirty="0" err="1"/>
              <a:t>pemakai</a:t>
            </a:r>
            <a:r>
              <a:rPr lang="fr-FR" dirty="0"/>
              <a:t> </a:t>
            </a:r>
            <a:r>
              <a:rPr lang="fr-FR" dirty="0" err="1"/>
              <a:t>akhir</a:t>
            </a:r>
            <a:r>
              <a:rPr lang="fr-FR" dirty="0"/>
              <a:t> dari </a:t>
            </a:r>
            <a:r>
              <a:rPr lang="fr-FR" dirty="0" err="1"/>
              <a:t>sistem</a:t>
            </a:r>
            <a:r>
              <a:rPr lang="fr-F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0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Pertanyaan</a:t>
            </a:r>
            <a:r>
              <a:rPr lang="en-US" b="1" dirty="0"/>
              <a:t> </a:t>
            </a:r>
            <a:r>
              <a:rPr lang="en-US" b="1" dirty="0" err="1"/>
              <a:t>sasaran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batasan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endParaRPr lang="en-US" dirty="0"/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pemborosan</a:t>
            </a:r>
            <a:endParaRPr lang="en-US" dirty="0"/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3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98FC-DEA8-47A9-843E-542DE76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1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DB948-571A-41E8-8F9A-5C02C429D2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4" y="2474842"/>
            <a:ext cx="9462052" cy="262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87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ANALISIS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PIECES analysis (performance, Information, economy, Control, </a:t>
            </a:r>
            <a:r>
              <a:rPr lang="en-US" dirty="0" err="1"/>
              <a:t>eficiency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Services). Dari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dipermukaan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936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509"/>
          </a:xfrm>
        </p:spPr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BBTKLPPM (</a:t>
            </a:r>
            <a:r>
              <a:rPr lang="en-US" dirty="0" err="1"/>
              <a:t>Balai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Pemberantasan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Menular</a:t>
            </a:r>
            <a:r>
              <a:rPr lang="en-US" dirty="0"/>
              <a:t>) Yogyakarta </a:t>
            </a:r>
          </a:p>
        </p:txBody>
      </p:sp>
    </p:spTree>
    <p:extLst>
      <p:ext uri="{BB962C8B-B14F-4D97-AF65-F5344CB8AC3E}">
        <p14:creationId xmlns:p14="http://schemas.microsoft.com/office/powerpoint/2010/main" val="3355711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ANALISIS KINERJA (PERFORMANCE)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.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(</a:t>
            </a:r>
            <a:r>
              <a:rPr lang="en-US" i="1" dirty="0"/>
              <a:t>throughput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(</a:t>
            </a:r>
            <a:r>
              <a:rPr lang="en-US" i="1" dirty="0" err="1"/>
              <a:t>respontime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system. System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i="1" dirty="0"/>
              <a:t>throughput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respontime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r>
              <a:rPr lang="en-US" b="1" dirty="0" err="1"/>
              <a:t>Kelemahan</a:t>
            </a:r>
            <a:r>
              <a:rPr lang="en-US" b="1" dirty="0"/>
              <a:t>:</a:t>
            </a:r>
            <a:endParaRPr lang="en-US" dirty="0"/>
          </a:p>
          <a:p>
            <a:pPr marL="0" lvl="0" indent="0" algn="just">
              <a:buNone/>
            </a:pP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bertambah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. Dan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memperlambat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proses.</a:t>
            </a:r>
          </a:p>
          <a:p>
            <a:pPr marL="0" lvl="0" indent="0" algn="just">
              <a:buNone/>
            </a:pP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memintakan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rapel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memperpanjang</a:t>
            </a:r>
            <a:r>
              <a:rPr lang="en-US" dirty="0"/>
              <a:t> </a:t>
            </a:r>
            <a:r>
              <a:rPr lang="en-US" i="1" dirty="0"/>
              <a:t>response time </a:t>
            </a:r>
            <a:r>
              <a:rPr lang="en-US" dirty="0"/>
              <a:t>(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tanggap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4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ANALISIS INFORMASI (INFORMATION)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Laporan-laporan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majemen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r>
              <a:rPr lang="en-US" b="1" dirty="0" err="1"/>
              <a:t>Kelemahan</a:t>
            </a:r>
            <a:r>
              <a:rPr lang="en-US" b="1" dirty="0"/>
              <a:t>:</a:t>
            </a:r>
            <a:endParaRPr lang="en-US" dirty="0"/>
          </a:p>
          <a:p>
            <a:pPr lvl="0"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slip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perincian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8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ANALISIS EKONOMI (ECONOMI)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yang </a:t>
            </a:r>
            <a:r>
              <a:rPr lang="en-US" dirty="0" err="1"/>
              <a:t>dikembangkan</a:t>
            </a:r>
            <a:r>
              <a:rPr lang="en-US" dirty="0"/>
              <a:t>.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keuntungandidapat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Kelemahan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system </a:t>
            </a:r>
            <a:r>
              <a:rPr lang="en-US" dirty="0" err="1"/>
              <a:t>penggajian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software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mahal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8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ANALISIS KEAMANAN (SECURITY ANALISYS)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BackUp</a:t>
            </a:r>
            <a:r>
              <a:rPr lang="en-US" dirty="0"/>
              <a:t> data.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system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password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form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databasenya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Kelemahan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BBTKLPPM </a:t>
            </a:r>
            <a:r>
              <a:rPr lang="en-US" dirty="0" err="1"/>
              <a:t>keamanannya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3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ANALISIS EFISIENSI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pemborosan</a:t>
            </a:r>
            <a:r>
              <a:rPr lang="en-US" dirty="0"/>
              <a:t>.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system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</a:t>
            </a:r>
          </a:p>
          <a:p>
            <a:pPr algn="just"/>
            <a:r>
              <a:rPr lang="en-US" b="1" dirty="0" err="1"/>
              <a:t>Kelemahan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BBTKLPPM yang </a:t>
            </a:r>
            <a:r>
              <a:rPr lang="en-US" dirty="0" err="1"/>
              <a:t>mengurusi</a:t>
            </a:r>
            <a:r>
              <a:rPr lang="en-US" dirty="0"/>
              <a:t> system </a:t>
            </a:r>
            <a:r>
              <a:rPr lang="en-US" dirty="0" err="1"/>
              <a:t>penggajian</a:t>
            </a:r>
            <a:r>
              <a:rPr lang="en-US" dirty="0"/>
              <a:t> </a:t>
            </a:r>
            <a:r>
              <a:rPr lang="en-US" dirty="0" err="1"/>
              <a:t>berhalangan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proses </a:t>
            </a:r>
            <a:r>
              <a:rPr lang="en-US" dirty="0" err="1"/>
              <a:t>penggajian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01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ANALISIS PELAYANAN (SERVICE)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dipicu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Dari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system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:</a:t>
            </a:r>
          </a:p>
          <a:p>
            <a:pPr lvl="0" algn="just"/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</a:t>
            </a:r>
          </a:p>
          <a:p>
            <a:pPr lvl="0" algn="just"/>
            <a:r>
              <a:rPr lang="en-US" dirty="0" err="1"/>
              <a:t>Kehandalan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konsistensi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kehandalan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pengecualian</a:t>
            </a:r>
            <a:endParaRPr lang="en-US" dirty="0"/>
          </a:p>
          <a:p>
            <a:pPr lvl="0" algn="just"/>
            <a:r>
              <a:rPr lang="fr-FR" dirty="0" err="1"/>
              <a:t>Kemampuan</a:t>
            </a:r>
            <a:r>
              <a:rPr lang="fr-FR" dirty="0"/>
              <a:t> </a:t>
            </a:r>
            <a:r>
              <a:rPr lang="fr-FR" dirty="0" err="1"/>
              <a:t>dalam</a:t>
            </a:r>
            <a:r>
              <a:rPr lang="fr-FR" dirty="0"/>
              <a:t> </a:t>
            </a:r>
            <a:r>
              <a:rPr lang="fr-FR" dirty="0" err="1"/>
              <a:t>menangani</a:t>
            </a:r>
            <a:r>
              <a:rPr lang="fr-FR" dirty="0"/>
              <a:t> </a:t>
            </a:r>
            <a:r>
              <a:rPr lang="fr-FR" dirty="0" err="1"/>
              <a:t>masalah</a:t>
            </a:r>
            <a:r>
              <a:rPr lang="fr-FR" dirty="0"/>
              <a:t> yang </a:t>
            </a:r>
            <a:r>
              <a:rPr lang="fr-FR" dirty="0" err="1"/>
              <a:t>diluar</a:t>
            </a:r>
            <a:r>
              <a:rPr lang="fr-FR" dirty="0"/>
              <a:t> </a:t>
            </a:r>
            <a:r>
              <a:rPr lang="fr-FR" dirty="0" err="1"/>
              <a:t>kondisi</a:t>
            </a:r>
            <a:r>
              <a:rPr lang="fr-FR" dirty="0"/>
              <a:t> normal</a:t>
            </a:r>
            <a:endParaRPr lang="en-US" dirty="0"/>
          </a:p>
          <a:p>
            <a:pPr lvl="0" algn="just"/>
            <a:r>
              <a:rPr lang="fr-FR" dirty="0" err="1"/>
              <a:t>Sistem</a:t>
            </a:r>
            <a:r>
              <a:rPr lang="fr-FR" dirty="0"/>
              <a:t> </a:t>
            </a:r>
            <a:r>
              <a:rPr lang="fr-FR" dirty="0" err="1"/>
              <a:t>mudah</a:t>
            </a:r>
            <a:r>
              <a:rPr lang="fr-FR" dirty="0"/>
              <a:t> </a:t>
            </a:r>
            <a:r>
              <a:rPr lang="fr-FR" dirty="0" err="1"/>
              <a:t>pakai</a:t>
            </a:r>
            <a:endParaRPr lang="en-US" dirty="0"/>
          </a:p>
          <a:p>
            <a:pPr lvl="0" algn="just"/>
            <a:r>
              <a:rPr lang="fr-FR" dirty="0" err="1"/>
              <a:t>Mampu</a:t>
            </a:r>
            <a:r>
              <a:rPr lang="fr-FR" dirty="0"/>
              <a:t> </a:t>
            </a:r>
            <a:r>
              <a:rPr lang="fr-FR" dirty="0" err="1"/>
              <a:t>mengkoordinasi</a:t>
            </a:r>
            <a:r>
              <a:rPr lang="fr-FR" dirty="0"/>
              <a:t> </a:t>
            </a:r>
            <a:r>
              <a:rPr lang="fr-FR" dirty="0" err="1"/>
              <a:t>aktifitas</a:t>
            </a:r>
            <a:r>
              <a:rPr lang="fr-FR" dirty="0"/>
              <a:t> </a:t>
            </a:r>
            <a:r>
              <a:rPr lang="fr-FR" dirty="0" err="1"/>
              <a:t>untuk</a:t>
            </a:r>
            <a:r>
              <a:rPr lang="fr-FR" dirty="0"/>
              <a:t> </a:t>
            </a:r>
            <a:r>
              <a:rPr lang="fr-FR" dirty="0" err="1"/>
              <a:t>mencapai</a:t>
            </a:r>
            <a:r>
              <a:rPr lang="fr-FR" dirty="0"/>
              <a:t> </a:t>
            </a:r>
            <a:r>
              <a:rPr lang="fr-FR" dirty="0" err="1"/>
              <a:t>tujuan</a:t>
            </a:r>
            <a:r>
              <a:rPr lang="fr-FR" dirty="0"/>
              <a:t> dan </a:t>
            </a:r>
            <a:r>
              <a:rPr lang="fr-FR" dirty="0" err="1"/>
              <a:t>sasaran</a:t>
            </a:r>
            <a:r>
              <a:rPr lang="fr-FR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Kelemahan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Proses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manual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bank,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memingkinkan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64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PENENTUAN KEBUTUHAN SISTEM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7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4010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requirement (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sebenarbenarnya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mewadahi</a:t>
            </a:r>
            <a:r>
              <a:rPr lang="en-US" dirty="0"/>
              <a:t> requirement </a:t>
            </a:r>
            <a:r>
              <a:rPr lang="en-US" dirty="0" err="1"/>
              <a:t>tersebut-atau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paling crucial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SDLC.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4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98FC-DEA8-47A9-843E-542DE76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</a:t>
            </a:r>
            <a:r>
              <a:rPr lang="en-US" sz="5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US" sz="5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Elemen</a:t>
            </a:r>
            <a:r>
              <a:rPr lang="en-US" sz="5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11500" dirty="0"/>
          </a:p>
        </p:txBody>
      </p: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421F2727-1121-4595-8EC8-ABA7CCE2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19" y="1857375"/>
            <a:ext cx="8085361" cy="3854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8917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Tipe-tipe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Fungsional</a:t>
            </a:r>
            <a:r>
              <a:rPr lang="en-US" b="1" dirty="0"/>
              <a:t> (Functional requirement) </a:t>
            </a:r>
          </a:p>
          <a:p>
            <a:r>
              <a:rPr lang="en-US" b="1" dirty="0"/>
              <a:t>Functional requirement</a:t>
            </a:r>
            <a:endParaRPr lang="en-US" dirty="0"/>
          </a:p>
          <a:p>
            <a:r>
              <a:rPr lang="en-US" b="1" dirty="0"/>
              <a:t>Non-functional requirement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30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8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0949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Analisa</a:t>
            </a:r>
            <a:r>
              <a:rPr lang="en-US" b="1" dirty="0"/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Diagram Use Case </a:t>
            </a:r>
            <a:r>
              <a:rPr lang="en-US" dirty="0" err="1"/>
              <a:t>atau</a:t>
            </a:r>
            <a:r>
              <a:rPr lang="en-US" dirty="0"/>
              <a:t> Use Case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behavior /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Use case diagram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diagram use case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030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26"/>
            <a:ext cx="10515600" cy="891302"/>
          </a:xfrm>
        </p:spPr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Use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66" y="851128"/>
            <a:ext cx="6299200" cy="60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34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0478"/>
          </a:xfrm>
        </p:spPr>
        <p:txBody>
          <a:bodyPr/>
          <a:lstStyle/>
          <a:p>
            <a:pPr algn="just"/>
            <a:r>
              <a:rPr lang="en-US" dirty="0" err="1"/>
              <a:t>Setiap</a:t>
            </a:r>
            <a:r>
              <a:rPr lang="en-US" dirty="0"/>
              <a:t> use case diagram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, </a:t>
            </a:r>
            <a:r>
              <a:rPr lang="en-US" dirty="0" err="1"/>
              <a:t>skenario</a:t>
            </a:r>
            <a:r>
              <a:rPr lang="en-US" dirty="0"/>
              <a:t> use case / use case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proses use case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system.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format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use case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67" y="3590537"/>
            <a:ext cx="9672965" cy="2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20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MODELLING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>
                <a:solidFill>
                  <a:schemeClr val="bg1"/>
                </a:solidFill>
                <a:latin typeface="Bahnschrift Condensed" panose="020B0502040204020203" pitchFamily="34" charset="0"/>
              </a:rPr>
              <a:t> 9</a:t>
            </a:r>
            <a:endParaRPr lang="en-US" sz="51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9860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Proses </a:t>
            </a:r>
            <a:r>
              <a:rPr lang="en-US" dirty="0" err="1"/>
              <a:t>modelling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formal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. </a:t>
            </a:r>
            <a:r>
              <a:rPr lang="en-US" dirty="0" err="1"/>
              <a:t>Mengilustrasikan</a:t>
            </a:r>
            <a:r>
              <a:rPr lang="en-US" dirty="0"/>
              <a:t> </a:t>
            </a:r>
            <a:r>
              <a:rPr lang="en-US" dirty="0" err="1"/>
              <a:t>aktivitasaktivitas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aktifitas-aktifitas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proses model,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flow diagram (DFD). Ada 2 </a:t>
            </a:r>
            <a:r>
              <a:rPr lang="en-US" dirty="0" err="1"/>
              <a:t>jenis</a:t>
            </a:r>
            <a:r>
              <a:rPr lang="en-US" dirty="0"/>
              <a:t> DFD, Logical DFD yang </a:t>
            </a:r>
            <a:r>
              <a:rPr lang="en-US" dirty="0" err="1"/>
              <a:t>menggambarkan</a:t>
            </a:r>
            <a:r>
              <a:rPr lang="en-US" dirty="0"/>
              <a:t> proses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Fisikal</a:t>
            </a:r>
            <a:r>
              <a:rPr lang="en-US" dirty="0"/>
              <a:t> DFD yang </a:t>
            </a:r>
            <a:r>
              <a:rPr lang="en-US" dirty="0" err="1"/>
              <a:t>menggambarkan</a:t>
            </a:r>
            <a:r>
              <a:rPr lang="en-US" dirty="0"/>
              <a:t> proses model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86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1235"/>
            <a:ext cx="10515600" cy="1325563"/>
          </a:xfrm>
        </p:spPr>
        <p:txBody>
          <a:bodyPr/>
          <a:lstStyle/>
          <a:p>
            <a:r>
              <a:rPr lang="en-US" b="1" dirty="0"/>
              <a:t>Data Flow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155" y="1082577"/>
            <a:ext cx="10515600" cy="1106039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DFD yang </a:t>
            </a:r>
            <a:r>
              <a:rPr lang="en-US" dirty="0" err="1"/>
              <a:t>menggambarkan</a:t>
            </a:r>
            <a:r>
              <a:rPr lang="en-US" dirty="0"/>
              <a:t> proses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33" y="2010878"/>
            <a:ext cx="7429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7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55" y="2593915"/>
            <a:ext cx="443109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SIMBOL Data Flow Diagram (DFD)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22" y="427223"/>
            <a:ext cx="5701647" cy="5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60" y="1613938"/>
            <a:ext cx="7390577" cy="47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AD7B-55BE-4267-A644-A77E5923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</a:rPr>
              <a:t>Karakteristik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Sistem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E960-99A0-4D7D-8012-D43276E269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9" t="16858" r="29868" b="40067"/>
          <a:stretch>
            <a:fillRect/>
          </a:stretch>
        </p:blipFill>
        <p:spPr bwMode="auto">
          <a:xfrm>
            <a:off x="1974574" y="1550505"/>
            <a:ext cx="7513982" cy="4227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027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15" y="2459171"/>
            <a:ext cx="3904165" cy="1325563"/>
          </a:xfrm>
        </p:spPr>
        <p:txBody>
          <a:bodyPr/>
          <a:lstStyle/>
          <a:p>
            <a:r>
              <a:rPr lang="en-US" dirty="0"/>
              <a:t>DFD Level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91" y="752049"/>
            <a:ext cx="7408685" cy="53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0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 DATA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9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999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7635"/>
          </a:xfrm>
        </p:spPr>
        <p:txBody>
          <a:bodyPr>
            <a:normAutofit/>
          </a:bodyPr>
          <a:lstStyle/>
          <a:p>
            <a:pPr lvl="0" algn="just"/>
            <a:r>
              <a:rPr lang="en-US" b="1" i="1" dirty="0"/>
              <a:t>Logical data model: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,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dimanipulasi</a:t>
            </a:r>
            <a:r>
              <a:rPr lang="en-US" dirty="0"/>
              <a:t>. </a:t>
            </a:r>
          </a:p>
          <a:p>
            <a:pPr lvl="0" algn="just"/>
            <a:r>
              <a:rPr lang="en-US" b="1" i="1" dirty="0"/>
              <a:t>Physical data</a:t>
            </a:r>
            <a:r>
              <a:rPr lang="en-US" dirty="0"/>
              <a:t> </a:t>
            </a:r>
            <a:r>
              <a:rPr lang="en-US" b="1" i="1" dirty="0"/>
              <a:t>model: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atau</a:t>
            </a:r>
            <a:r>
              <a:rPr lang="en-US" dirty="0"/>
              <a:t> file. </a:t>
            </a:r>
            <a:r>
              <a:rPr lang="en-US" dirty="0" err="1"/>
              <a:t>Penyusunan</a:t>
            </a:r>
            <a:r>
              <a:rPr lang="en-US" dirty="0"/>
              <a:t> model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proses.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ERD (Entity Relationship Diagram).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9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28" y="2712100"/>
            <a:ext cx="396544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Entity-Relationship Diagram (ERD)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753"/>
          <a:stretch/>
        </p:blipFill>
        <p:spPr>
          <a:xfrm>
            <a:off x="5769351" y="0"/>
            <a:ext cx="642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2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Apakah</a:t>
            </a:r>
            <a:r>
              <a:rPr lang="en-US" b="1" dirty="0"/>
              <a:t> ERD </a:t>
            </a:r>
            <a:r>
              <a:rPr lang="en-US" b="1" dirty="0" err="1"/>
              <a:t>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pPr lvl="0"/>
            <a:r>
              <a:rPr lang="fr-FR" dirty="0" err="1"/>
              <a:t>Entitas</a:t>
            </a:r>
            <a:r>
              <a:rPr lang="fr-FR" dirty="0"/>
              <a:t> </a:t>
            </a:r>
            <a:r>
              <a:rPr lang="fr-FR" dirty="0" err="1"/>
              <a:t>biasanya</a:t>
            </a:r>
            <a:r>
              <a:rPr lang="fr-FR" dirty="0"/>
              <a:t> </a:t>
            </a:r>
            <a:r>
              <a:rPr lang="fr-FR" dirty="0" err="1"/>
              <a:t>menggambarkan</a:t>
            </a:r>
            <a:r>
              <a:rPr lang="fr-FR" dirty="0"/>
              <a:t> </a:t>
            </a:r>
            <a:r>
              <a:rPr lang="fr-FR" dirty="0" err="1"/>
              <a:t>jenis</a:t>
            </a:r>
            <a:r>
              <a:rPr lang="fr-FR" dirty="0"/>
              <a:t> </a:t>
            </a:r>
            <a:r>
              <a:rPr lang="fr-FR" dirty="0" err="1"/>
              <a:t>informasi</a:t>
            </a:r>
            <a:r>
              <a:rPr lang="fr-FR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</a:t>
            </a:r>
          </a:p>
          <a:p>
            <a:pPr lvl="0"/>
            <a:r>
              <a:rPr lang="en-US" dirty="0"/>
              <a:t>ERD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76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15" y="2634801"/>
            <a:ext cx="383661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ERD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70" y="634967"/>
            <a:ext cx="7040721" cy="57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4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10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029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sistem.Pada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setail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teknikal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orang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produkakhir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system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38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Langkah</a:t>
            </a:r>
            <a:r>
              <a:rPr lang="fr-FR" b="1" dirty="0"/>
              <a:t> - </a:t>
            </a:r>
            <a:r>
              <a:rPr lang="fr-FR" b="1" dirty="0" err="1"/>
              <a:t>langkah</a:t>
            </a:r>
            <a:r>
              <a:rPr lang="fr-FR" b="1" dirty="0"/>
              <a:t> </a:t>
            </a:r>
            <a:r>
              <a:rPr lang="fr-FR" b="1" dirty="0" err="1"/>
              <a:t>Fase</a:t>
            </a:r>
            <a:r>
              <a:rPr lang="fr-FR" b="1" dirty="0"/>
              <a:t> </a:t>
            </a:r>
            <a:r>
              <a:rPr lang="fr-FR" b="1" dirty="0" err="1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/>
              <a:t>Adapun</a:t>
            </a:r>
            <a:r>
              <a:rPr lang="fr-FR" dirty="0"/>
              <a:t> </a:t>
            </a:r>
            <a:r>
              <a:rPr lang="fr-FR" dirty="0" err="1"/>
              <a:t>langkah-langkah</a:t>
            </a:r>
            <a:r>
              <a:rPr lang="fr-FR" dirty="0"/>
              <a:t> </a:t>
            </a:r>
            <a:r>
              <a:rPr lang="fr-FR" dirty="0" err="1"/>
              <a:t>fase</a:t>
            </a:r>
            <a:r>
              <a:rPr lang="fr-FR" dirty="0"/>
              <a:t> </a:t>
            </a:r>
            <a:r>
              <a:rPr lang="fr-FR" dirty="0" err="1"/>
              <a:t>desain</a:t>
            </a:r>
            <a:r>
              <a:rPr lang="fr-FR" dirty="0"/>
              <a:t> </a:t>
            </a:r>
            <a:r>
              <a:rPr lang="fr-FR" dirty="0" err="1"/>
              <a:t>dapat</a:t>
            </a:r>
            <a:r>
              <a:rPr lang="fr-FR" dirty="0"/>
              <a:t> </a:t>
            </a:r>
            <a:r>
              <a:rPr lang="fr-FR" dirty="0" err="1"/>
              <a:t>dijelaskan</a:t>
            </a:r>
            <a:r>
              <a:rPr lang="fr-FR" dirty="0"/>
              <a:t> </a:t>
            </a:r>
            <a:r>
              <a:rPr lang="fr-FR" dirty="0" err="1"/>
              <a:t>sebagai</a:t>
            </a:r>
            <a:r>
              <a:rPr lang="fr-FR" dirty="0"/>
              <a:t> </a:t>
            </a:r>
            <a:r>
              <a:rPr lang="fr-FR" dirty="0" err="1"/>
              <a:t>berikut</a:t>
            </a:r>
            <a:r>
              <a:rPr lang="fr-FR" dirty="0"/>
              <a:t>:</a:t>
            </a:r>
            <a:endParaRPr lang="en-US" dirty="0"/>
          </a:p>
          <a:p>
            <a:pPr lvl="0"/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(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outsorcing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Mengubah</a:t>
            </a:r>
            <a:r>
              <a:rPr lang="en-US" dirty="0"/>
              <a:t> proses-proses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model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fisik</a:t>
            </a:r>
            <a:endParaRPr lang="en-US" dirty="0"/>
          </a:p>
          <a:p>
            <a:pPr lvl="0"/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software</a:t>
            </a:r>
          </a:p>
          <a:p>
            <a:pPr lvl="0"/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endParaRPr lang="en-US" dirty="0"/>
          </a:p>
          <a:p>
            <a:pPr lvl="0"/>
            <a:r>
              <a:rPr lang="en-US" dirty="0" err="1"/>
              <a:t>Mendesain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/>
              <a:t>bersesuaian</a:t>
            </a:r>
            <a:endParaRPr lang="en-US" dirty="0"/>
          </a:p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94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39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Ada 3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</a:t>
            </a:r>
          </a:p>
          <a:p>
            <a:pPr algn="just"/>
            <a:r>
              <a:rPr lang="en-US" i="1" dirty="0"/>
              <a:t>Custom development </a:t>
            </a:r>
            <a:r>
              <a:rPr lang="en-US" dirty="0"/>
              <a:t>: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pPr algn="just"/>
            <a:r>
              <a:rPr lang="en-US" i="1" dirty="0" err="1"/>
              <a:t>Membeli</a:t>
            </a:r>
            <a:r>
              <a:rPr lang="en-US" i="1" dirty="0"/>
              <a:t> </a:t>
            </a:r>
            <a:r>
              <a:rPr lang="en-US" i="1" dirty="0" err="1"/>
              <a:t>paket</a:t>
            </a:r>
            <a:r>
              <a:rPr lang="en-US" i="1" dirty="0"/>
              <a:t> software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kostumisasi</a:t>
            </a:r>
            <a:endParaRPr lang="en-US" dirty="0"/>
          </a:p>
          <a:p>
            <a:pPr algn="just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 err="1"/>
              <a:t>outsorcing</a:t>
            </a:r>
            <a:r>
              <a:rPr lang="en-US" i="1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E61-5242-4082-94D2-617D43E6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</a:rPr>
              <a:t>Karakteristik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Sistem</a:t>
            </a:r>
            <a:r>
              <a:rPr lang="en-US" b="1" dirty="0">
                <a:latin typeface="Times New Roman" panose="02020603050405020304" pitchFamily="18" charset="0"/>
              </a:rPr>
              <a:t> Count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187C-1C5F-4CD5-AC26-E10FDA9D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Batasan (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boundary)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environment)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Masukan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input)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Keluaran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output)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(component)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Penghubung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(interface)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Penyimpanan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(storage)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Sasaran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(Objectives)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(Goal)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94034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21" y="2215992"/>
            <a:ext cx="4877475" cy="1325563"/>
          </a:xfrm>
        </p:spPr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97" y="305663"/>
            <a:ext cx="6854753" cy="65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84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 HUBUNGAN ENTITAS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11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1727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DERAJAT HUBUNGAN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59425"/>
              </p:ext>
            </p:extLst>
          </p:nvPr>
        </p:nvGraphicFramePr>
        <p:xfrm>
          <a:off x="929740" y="1643452"/>
          <a:ext cx="6663450" cy="487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5765800" imgH="4216400" progId="Word.Document.12">
                  <p:embed/>
                </p:oleObj>
              </mc:Choice>
              <mc:Fallback>
                <p:oleObj name="Document" r:id="rId3" imgW="5765800" imgH="421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740" y="1643452"/>
                        <a:ext cx="6663450" cy="4872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8702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802" y="2742881"/>
            <a:ext cx="6179082" cy="1325563"/>
          </a:xfrm>
        </p:spPr>
        <p:txBody>
          <a:bodyPr/>
          <a:lstStyle/>
          <a:p>
            <a:pPr algn="r"/>
            <a:r>
              <a:rPr lang="en-US" dirty="0" err="1"/>
              <a:t>Kardinalitas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09040"/>
              </p:ext>
            </p:extLst>
          </p:nvPr>
        </p:nvGraphicFramePr>
        <p:xfrm>
          <a:off x="216176" y="256689"/>
          <a:ext cx="6877105" cy="649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765800" imgH="5384800" progId="Word.Document.12">
                  <p:embed/>
                </p:oleObj>
              </mc:Choice>
              <mc:Fallback>
                <p:oleObj name="Document" r:id="rId3" imgW="5765800" imgH="538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176" y="256689"/>
                        <a:ext cx="6877105" cy="6498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3344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863" y="2513211"/>
            <a:ext cx="5246822" cy="1325563"/>
          </a:xfrm>
        </p:spPr>
        <p:txBody>
          <a:bodyPr/>
          <a:lstStyle/>
          <a:p>
            <a:pPr algn="r"/>
            <a:r>
              <a:rPr lang="en-US" dirty="0"/>
              <a:t>Participation </a:t>
            </a:r>
            <a:r>
              <a:rPr lang="en-US" dirty="0" err="1"/>
              <a:t>Contrain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78812"/>
              </p:ext>
            </p:extLst>
          </p:nvPr>
        </p:nvGraphicFramePr>
        <p:xfrm>
          <a:off x="121599" y="102376"/>
          <a:ext cx="7255414" cy="675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5765800" imgH="3975100" progId="Word.Document.12">
                  <p:embed/>
                </p:oleObj>
              </mc:Choice>
              <mc:Fallback>
                <p:oleObj name="Document" r:id="rId3" imgW="5765800" imgH="397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99" y="102376"/>
                        <a:ext cx="7255414" cy="675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769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700" y="365125"/>
            <a:ext cx="3747100" cy="1325563"/>
          </a:xfrm>
        </p:spPr>
        <p:txBody>
          <a:bodyPr/>
          <a:lstStyle/>
          <a:p>
            <a:pPr algn="r"/>
            <a:r>
              <a:rPr lang="en-US" dirty="0"/>
              <a:t>Weak Entity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99880"/>
              </p:ext>
            </p:extLst>
          </p:nvPr>
        </p:nvGraphicFramePr>
        <p:xfrm>
          <a:off x="121599" y="2037787"/>
          <a:ext cx="11893352" cy="482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3" imgW="5765800" imgH="2336800" progId="Word.Document.12">
                  <p:embed/>
                </p:oleObj>
              </mc:Choice>
              <mc:Fallback>
                <p:oleObj name="Document" r:id="rId3" imgW="57658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99" y="2037787"/>
                        <a:ext cx="11893352" cy="482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41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20527" cy="1325563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72" y="143521"/>
            <a:ext cx="7253345" cy="659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362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KAMUS DATA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12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8233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kebutuhan-kebutuhan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.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data </a:t>
            </a:r>
            <a:r>
              <a:rPr lang="en-US" dirty="0" err="1"/>
              <a:t>tentang</a:t>
            </a:r>
            <a:r>
              <a:rPr lang="en-US" dirty="0"/>
              <a:t> data yang </a:t>
            </a:r>
            <a:r>
              <a:rPr lang="en-US" dirty="0" err="1"/>
              <a:t>mengalir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per</a:t>
            </a:r>
            <a:r>
              <a:rPr lang="id-ID" dirty="0"/>
              <a:t>ancangan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basis data. 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DAD.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DAD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global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data.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1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FORMULIR KAMUS DATA DALAM BENTUK HIRARKI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357" b="14820"/>
          <a:stretch/>
        </p:blipFill>
        <p:spPr>
          <a:xfrm>
            <a:off x="260225" y="2616594"/>
            <a:ext cx="11931775" cy="13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3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AC64-01F5-45DE-987D-4985815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Gambaran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1E82D7AB-8644-4D2E-AD58-7D056AF4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08" y="2152649"/>
            <a:ext cx="5847583" cy="3731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49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NOTASI KAMUS DATA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3" y="1924210"/>
            <a:ext cx="11834719" cy="40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389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5" y="580929"/>
            <a:ext cx="9763207" cy="54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3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 OUTPUT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13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62736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12" y="71780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OUTPUT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yang </a:t>
            </a:r>
            <a:r>
              <a:rPr lang="en-US" dirty="0" err="1"/>
              <a:t>ekstensif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; data-data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dismpan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/>
              <a:t>Bentuk-bentuk</a:t>
            </a:r>
            <a:r>
              <a:rPr lang="en-US" dirty="0"/>
              <a:t> Output :</a:t>
            </a:r>
          </a:p>
          <a:p>
            <a:pPr lvl="0" algn="just"/>
            <a:r>
              <a:rPr lang="en-US" dirty="0"/>
              <a:t>Hardcopy (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cetakan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)</a:t>
            </a:r>
          </a:p>
          <a:p>
            <a:pPr lvl="0" algn="just"/>
            <a:r>
              <a:rPr lang="en-US" dirty="0"/>
              <a:t>Softcopy (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microfilm, audio)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334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5977"/>
          </a:xfrm>
        </p:spPr>
        <p:txBody>
          <a:bodyPr/>
          <a:lstStyle/>
          <a:p>
            <a:pPr lvl="0"/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(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Merancang</a:t>
            </a:r>
            <a:r>
              <a:rPr lang="en-US" dirty="0"/>
              <a:t> output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tujuan-tujuan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(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) </a:t>
            </a:r>
            <a:r>
              <a:rPr lang="en-US" dirty="0" err="1"/>
              <a:t>seperti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pikiran</a:t>
            </a:r>
            <a:r>
              <a:rPr lang="en-US" dirty="0"/>
              <a:t>, </a:t>
            </a:r>
            <a:r>
              <a:rPr lang="en-US" dirty="0" err="1"/>
              <a:t>bahan-bahan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383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4324"/>
          </a:xfrm>
        </p:spPr>
        <p:txBody>
          <a:bodyPr/>
          <a:lstStyle/>
          <a:p>
            <a:pPr lvl="0"/>
            <a:r>
              <a:rPr lang="en-US" dirty="0" err="1"/>
              <a:t>Merancang</a:t>
            </a:r>
            <a:r>
              <a:rPr lang="en-US" dirty="0"/>
              <a:t> output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Membuat</a:t>
            </a:r>
            <a:r>
              <a:rPr lang="en-US" dirty="0"/>
              <a:t> output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output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output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Menyediakan</a:t>
            </a:r>
            <a:r>
              <a:rPr lang="en-US" dirty="0"/>
              <a:t> output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output yang paling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879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Menghindari</a:t>
            </a:r>
            <a:r>
              <a:rPr lang="en-US" dirty="0"/>
              <a:t> Bias </a:t>
            </a:r>
            <a:r>
              <a:rPr lang="en-US" dirty="0" err="1"/>
              <a:t>Pada</a:t>
            </a:r>
            <a:r>
              <a:rPr lang="en-US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267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err="1"/>
              <a:t>Berhati-hati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bias.</a:t>
            </a:r>
          </a:p>
          <a:p>
            <a:pPr lvl="0" algn="just"/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yang </a:t>
            </a:r>
            <a:r>
              <a:rPr lang="en-US" dirty="0" err="1"/>
              <a:t>interaktif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varietas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pengujianpenampilan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diinformasikan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bias-bias output-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pengaruh-pengaruh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Menciptakan</a:t>
            </a:r>
            <a:r>
              <a:rPr lang="en-US" dirty="0"/>
              <a:t> output yang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batasan-batasan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agar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output-output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“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”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output.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62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MERANCANG OUTPUT LAYAR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:</a:t>
            </a:r>
          </a:p>
          <a:p>
            <a:pPr lvl="0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Mendetail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file master)</a:t>
            </a:r>
          </a:p>
          <a:p>
            <a:pPr lvl="0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Pengecualian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yang </a:t>
            </a:r>
            <a:r>
              <a:rPr lang="en-US" dirty="0" err="1"/>
              <a:t>mencocokkan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Rangkuman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record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123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keyboard, computer, indoor, electronics&#10;&#10;Description automatically generated">
            <a:extLst>
              <a:ext uri="{FF2B5EF4-FFF2-40B4-BE49-F238E27FC236}">
                <a16:creationId xmlns:a16="http://schemas.microsoft.com/office/drawing/2014/main" id="{58833AC0-ACDD-4C97-9E80-C50030F4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26" y="0"/>
            <a:ext cx="1224642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CA1E-275A-4D9C-B585-8247A6D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30" y="725091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Analisa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Perancangan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Informasi</a:t>
            </a: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2004-F76E-47CE-817A-C8C55FD00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426" y="3602037"/>
            <a:ext cx="12246426" cy="1606067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PERANCANGAN </a:t>
            </a:r>
            <a:r>
              <a:rPr lang="en-US" sz="7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endParaRPr lang="en-US" sz="9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>
                <a:solidFill>
                  <a:schemeClr val="bg1"/>
                </a:solidFill>
                <a:latin typeface="Bahnschrift Condensed" panose="020B0502040204020203" pitchFamily="34" charset="0"/>
              </a:rPr>
              <a:t>Team</a:t>
            </a:r>
            <a:endParaRPr lang="en-US" sz="51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51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Sesi</a:t>
            </a:r>
            <a:r>
              <a:rPr lang="en-US" sz="51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14</a:t>
            </a:r>
          </a:p>
        </p:txBody>
      </p: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98286A-9D16-4B65-8C70-06414E6A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29898" r="11928" b="31129"/>
          <a:stretch/>
        </p:blipFill>
        <p:spPr bwMode="auto">
          <a:xfrm>
            <a:off x="-39756" y="18947"/>
            <a:ext cx="4593222" cy="141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816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TUJUAN MERANCANG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Input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Output. Input yang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mengundang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Input :</a:t>
            </a:r>
          </a:p>
          <a:p>
            <a:pPr lvl="0" algn="just"/>
            <a:r>
              <a:rPr lang="en-US" dirty="0" err="1"/>
              <a:t>Keefektifan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input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Ketepatan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input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menguraikannya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Konsistensi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format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Kesederhanaan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rancangan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,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tertuju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B5D4-9B9F-4A21-86AC-D0DACC88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13983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dirty="0"/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C0C1A486-B95F-45B6-AFC9-2DEF2F9B0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11631"/>
          <a:stretch/>
        </p:blipFill>
        <p:spPr bwMode="auto">
          <a:xfrm>
            <a:off x="1292087" y="1465401"/>
            <a:ext cx="9607826" cy="4802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8062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MERANCANG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input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Menjamin</a:t>
            </a:r>
            <a:r>
              <a:rPr lang="en-US" dirty="0"/>
              <a:t> input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penyelsaian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Membuat</a:t>
            </a:r>
            <a:r>
              <a:rPr lang="en-US" dirty="0"/>
              <a:t> input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menyelsaikan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Aliran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frustasi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Formulir</a:t>
            </a:r>
            <a:r>
              <a:rPr lang="en-US" dirty="0"/>
              <a:t> 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bagain</a:t>
            </a:r>
            <a:r>
              <a:rPr lang="en-US" dirty="0"/>
              <a:t> </a:t>
            </a:r>
            <a:r>
              <a:rPr lang="en-US" dirty="0" err="1"/>
              <a:t>bawak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464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Input Yang </a:t>
            </a:r>
            <a:r>
              <a:rPr lang="en-US" dirty="0" err="1"/>
              <a:t>Baik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Memilki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Melekatkan</a:t>
            </a:r>
            <a:r>
              <a:rPr lang="en-US" dirty="0"/>
              <a:t> </a:t>
            </a:r>
            <a:r>
              <a:rPr lang="en-US" dirty="0" err="1"/>
              <a:t>obyek-obyek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menu toolbar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Mendukung</a:t>
            </a:r>
            <a:r>
              <a:rPr lang="en-US" dirty="0"/>
              <a:t> basis data.</a:t>
            </a:r>
          </a:p>
          <a:p>
            <a:pPr lvl="0"/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Medukung</a:t>
            </a:r>
            <a:r>
              <a:rPr lang="en-US" dirty="0"/>
              <a:t> proses </a:t>
            </a:r>
            <a:r>
              <a:rPr lang="en-US" dirty="0" err="1"/>
              <a:t>perhitungan</a:t>
            </a:r>
            <a:endParaRPr lang="en-US" dirty="0"/>
          </a:p>
          <a:p>
            <a:pPr lvl="0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kemampungan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(</a:t>
            </a:r>
            <a:r>
              <a:rPr lang="en-US" dirty="0" err="1"/>
              <a:t>jaringan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4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Judul</a:t>
            </a:r>
            <a:r>
              <a:rPr lang="en-US" dirty="0"/>
              <a:t> (</a:t>
            </a:r>
            <a:r>
              <a:rPr lang="en-US" i="1" dirty="0"/>
              <a:t>Header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Badan</a:t>
            </a:r>
            <a:r>
              <a:rPr lang="en-US" dirty="0"/>
              <a:t> (</a:t>
            </a:r>
            <a:r>
              <a:rPr lang="en-US" i="1" dirty="0"/>
              <a:t>Body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Komentar</a:t>
            </a:r>
            <a:r>
              <a:rPr lang="en-US" dirty="0"/>
              <a:t> /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Kunci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40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scrolling</a:t>
            </a:r>
          </a:p>
          <a:p>
            <a:pPr lvl="0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</a:t>
            </a:r>
          </a:p>
          <a:p>
            <a:pPr lvl="0"/>
            <a:r>
              <a:rPr lang="en-US" dirty="0" err="1"/>
              <a:t>Menggunakan</a:t>
            </a:r>
            <a:r>
              <a:rPr lang="en-US" dirty="0"/>
              <a:t> video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berkedip</a:t>
            </a:r>
            <a:endParaRPr lang="en-US" dirty="0"/>
          </a:p>
          <a:p>
            <a:pPr lvl="0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huruf</a:t>
            </a:r>
            <a:endParaRPr lang="en-US" dirty="0"/>
          </a:p>
          <a:p>
            <a:pPr lvl="0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tepat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5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Field </a:t>
            </a:r>
            <a:r>
              <a:rPr lang="en-US" dirty="0" err="1"/>
              <a:t>dilindungi</a:t>
            </a:r>
            <a:r>
              <a:rPr lang="en-US" dirty="0"/>
              <a:t> (</a:t>
            </a:r>
            <a:r>
              <a:rPr lang="en-US" i="1" dirty="0"/>
              <a:t>database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Field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(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</a:t>
            </a:r>
          </a:p>
          <a:p>
            <a:r>
              <a:rPr lang="en-US" dirty="0"/>
              <a:t>Field /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Lompatan</a:t>
            </a:r>
            <a:r>
              <a:rPr lang="en-US" dirty="0"/>
              <a:t> (</a:t>
            </a:r>
            <a:r>
              <a:rPr lang="en-US" dirty="0" err="1"/>
              <a:t>pilihan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749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2849</Words>
  <Application>Microsoft Macintosh PowerPoint</Application>
  <PresentationFormat>Widescreen</PresentationFormat>
  <Paragraphs>346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Bahnschrift Condensed</vt:lpstr>
      <vt:lpstr>Calibri</vt:lpstr>
      <vt:lpstr>Calibri Light</vt:lpstr>
      <vt:lpstr>Cooper Black</vt:lpstr>
      <vt:lpstr>Symbol</vt:lpstr>
      <vt:lpstr>Times New Roman</vt:lpstr>
      <vt:lpstr>Wingdings</vt:lpstr>
      <vt:lpstr>Office Theme</vt:lpstr>
      <vt:lpstr>Document</vt:lpstr>
      <vt:lpstr>Analisa Perancangan Sistem Informasi</vt:lpstr>
      <vt:lpstr>Pengertian Sistem</vt:lpstr>
      <vt:lpstr>Contoh </vt:lpstr>
      <vt:lpstr>Model Sistem</vt:lpstr>
      <vt:lpstr>Model Hubungan Elemen Sistem</vt:lpstr>
      <vt:lpstr>Karakteristik Sistem</vt:lpstr>
      <vt:lpstr>Karakteristik Sistem Count … </vt:lpstr>
      <vt:lpstr>Gambaran Umum Sistem</vt:lpstr>
      <vt:lpstr>Klasifikasi Sistem</vt:lpstr>
      <vt:lpstr>Analisa Perancangan Sistem Informasi</vt:lpstr>
      <vt:lpstr>Pengertian Stakeholder</vt:lpstr>
      <vt:lpstr>Posisi Sistem Analis di Antara Stakeholder Lainnya</vt:lpstr>
      <vt:lpstr>Studi kasus use case</vt:lpstr>
      <vt:lpstr>PowerPoint Presentation</vt:lpstr>
      <vt:lpstr>Analisa Perancangan Sistem Informasi</vt:lpstr>
      <vt:lpstr>Pengertian Analisa dan Perancangan Sistem</vt:lpstr>
      <vt:lpstr>PowerPoint Presentation</vt:lpstr>
      <vt:lpstr>Metodologi Pengembangan Sistem</vt:lpstr>
      <vt:lpstr>PowerPoint Presentation</vt:lpstr>
      <vt:lpstr>Fase SDLC</vt:lpstr>
      <vt:lpstr>Kelemahan dari SDLC tradisional</vt:lpstr>
      <vt:lpstr>Analisa Perancangan Sistem Informasi</vt:lpstr>
      <vt:lpstr>PowerPoint Presentation</vt:lpstr>
      <vt:lpstr>Proses Pengembangan Sistem</vt:lpstr>
      <vt:lpstr>Structured Analysis dan Structured Design</vt:lpstr>
      <vt:lpstr>Object Oriented Analysis and Design (OOAD)</vt:lpstr>
      <vt:lpstr>Prototyping</vt:lpstr>
      <vt:lpstr>Joint Application Design (JAD)</vt:lpstr>
      <vt:lpstr>Participatory Design</vt:lpstr>
      <vt:lpstr>Tools Participatory Design</vt:lpstr>
      <vt:lpstr>Analisa Perancangan Sistem Informasi</vt:lpstr>
      <vt:lpstr>Definisi Analisis Sistem</vt:lpstr>
      <vt:lpstr>Definisi Desain Sistem </vt:lpstr>
      <vt:lpstr>Analisa Sistem Informasi </vt:lpstr>
      <vt:lpstr>Pendekatan - Pendekatan Analisis Model Driven </vt:lpstr>
      <vt:lpstr>Arti Penting Tahapan Analisis</vt:lpstr>
      <vt:lpstr>Analisa Perancangan Sistem Informasi</vt:lpstr>
      <vt:lpstr>Pendefinisian masalah </vt:lpstr>
      <vt:lpstr>Pertanyaan sasaran dan batasan sistem informasi </vt:lpstr>
      <vt:lpstr>ANALISIS PIECES</vt:lpstr>
      <vt:lpstr>Studi Kasus </vt:lpstr>
      <vt:lpstr>ANALISIS KINERJA (PERFORMANCE) </vt:lpstr>
      <vt:lpstr>ANALISIS INFORMASI (INFORMATION) </vt:lpstr>
      <vt:lpstr>ANALISIS EKONOMI (ECONOMI) </vt:lpstr>
      <vt:lpstr>ANALISIS KEAMANAN (SECURITY ANALISYS) </vt:lpstr>
      <vt:lpstr>ANALISIS EFISIENSI</vt:lpstr>
      <vt:lpstr>ANALISIS PELAYANAN (SERVICE)</vt:lpstr>
      <vt:lpstr>Analisa Perancangan Sistem Informasi</vt:lpstr>
      <vt:lpstr>System requirement (Kebutuhan Sistem)</vt:lpstr>
      <vt:lpstr>Tipe-tipe Kebutuhan Sistem</vt:lpstr>
      <vt:lpstr>Analisa Perancangan Sistem Informasi</vt:lpstr>
      <vt:lpstr>Analisa Use Case</vt:lpstr>
      <vt:lpstr>Simbol Use Case</vt:lpstr>
      <vt:lpstr>Use Case Skenario</vt:lpstr>
      <vt:lpstr>Analisa Perancangan Sistem Informasi</vt:lpstr>
      <vt:lpstr>Process Model </vt:lpstr>
      <vt:lpstr>Data Flow Diagrams</vt:lpstr>
      <vt:lpstr>SIMBOL Data Flow Diagram (DFD)</vt:lpstr>
      <vt:lpstr>Contoh Diagram Konteks</vt:lpstr>
      <vt:lpstr>DFD Level 1</vt:lpstr>
      <vt:lpstr>Analisa Perancangan Sistem Informasi</vt:lpstr>
      <vt:lpstr>Data Model</vt:lpstr>
      <vt:lpstr>Entity-Relationship Diagram (ERD) </vt:lpstr>
      <vt:lpstr>Apakah ERD itu</vt:lpstr>
      <vt:lpstr>Contoh ERD</vt:lpstr>
      <vt:lpstr>Analisa Perancangan Sistem Informasi</vt:lpstr>
      <vt:lpstr>Fase Desain</vt:lpstr>
      <vt:lpstr>Langkah - langkah Fase Desain</vt:lpstr>
      <vt:lpstr>Strategi Desain</vt:lpstr>
      <vt:lpstr>Memilih strategi desain sistem</vt:lpstr>
      <vt:lpstr>Analisa Perancangan Sistem Informasi</vt:lpstr>
      <vt:lpstr>DERAJAT HUBUNGAN </vt:lpstr>
      <vt:lpstr>Kardinalitas Dalam Hubungan</vt:lpstr>
      <vt:lpstr>Participation Contrain</vt:lpstr>
      <vt:lpstr>Weak Entity</vt:lpstr>
      <vt:lpstr>Contoh</vt:lpstr>
      <vt:lpstr>Analisa Perancangan Sistem Informasi</vt:lpstr>
      <vt:lpstr>PENDAHULUAN</vt:lpstr>
      <vt:lpstr>FORMULIR KAMUS DATA DALAM BENTUK HIRARKI </vt:lpstr>
      <vt:lpstr>NOTASI KAMUS DATA </vt:lpstr>
      <vt:lpstr>PowerPoint Presentation</vt:lpstr>
      <vt:lpstr>Analisa Perancangan Sistem Informasi</vt:lpstr>
      <vt:lpstr>PowerPoint Presentation</vt:lpstr>
      <vt:lpstr>Hal-hal yang perlu diperhatikan </vt:lpstr>
      <vt:lpstr>Tujuan Merancang Output</vt:lpstr>
      <vt:lpstr>Menghindari Bias Pada Output</vt:lpstr>
      <vt:lpstr>MERANCANG OUTPUT LAYAR</vt:lpstr>
      <vt:lpstr>Analisa Perancangan Sistem Informasi</vt:lpstr>
      <vt:lpstr>TUJUAN MERANCANG INPUT</vt:lpstr>
      <vt:lpstr>TUJUAN MERANCANG</vt:lpstr>
      <vt:lpstr>Aliran Formulir </vt:lpstr>
      <vt:lpstr>Merancang Tampilan Input Yang Baik </vt:lpstr>
      <vt:lpstr>Tiga bagian utama Tampilan Layar </vt:lpstr>
      <vt:lpstr>Tampilan Layar Yang Menarik </vt:lpstr>
      <vt:lpstr>Perlengkapan Karakter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Perancangan Sistem Informasi</dc:title>
  <dc:creator>Anton Sukamto</dc:creator>
  <cp:lastModifiedBy>septian cahyadi</cp:lastModifiedBy>
  <cp:revision>54</cp:revision>
  <dcterms:created xsi:type="dcterms:W3CDTF">2021-09-03T19:42:38Z</dcterms:created>
  <dcterms:modified xsi:type="dcterms:W3CDTF">2022-11-17T06:11:06Z</dcterms:modified>
</cp:coreProperties>
</file>