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7107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CA33F-A761-46E0-879D-6225108FEFD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233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2233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B29C0-0F38-4903-ACEC-EB4EEFC0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ADA4-A381-48D5-8C45-B055D82C6432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FCC0-E90E-4FFD-B178-2801A7612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ADA4-A381-48D5-8C45-B055D82C6432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FCC0-E90E-4FFD-B178-2801A7612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ADA4-A381-48D5-8C45-B055D82C6432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FCC0-E90E-4FFD-B178-2801A7612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ADA4-A381-48D5-8C45-B055D82C6432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FCC0-E90E-4FFD-B178-2801A7612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ADA4-A381-48D5-8C45-B055D82C6432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FCC0-E90E-4FFD-B178-2801A7612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ADA4-A381-48D5-8C45-B055D82C6432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FCC0-E90E-4FFD-B178-2801A7612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ADA4-A381-48D5-8C45-B055D82C6432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FCC0-E90E-4FFD-B178-2801A7612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ADA4-A381-48D5-8C45-B055D82C6432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DFCC0-E90E-4FFD-B178-2801A76129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ADA4-A381-48D5-8C45-B055D82C6432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FCC0-E90E-4FFD-B178-2801A7612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ADA4-A381-48D5-8C45-B055D82C6432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74DFCC0-E90E-4FFD-B178-2801A7612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F27ADA4-A381-48D5-8C45-B055D82C6432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FCC0-E90E-4FFD-B178-2801A7612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F27ADA4-A381-48D5-8C45-B055D82C6432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74DFCC0-E90E-4FFD-B178-2801A7612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0348" y="2285992"/>
            <a:ext cx="6480048" cy="10715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KETAHANAN NASIONAL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414" y="3390912"/>
            <a:ext cx="6480048" cy="1038220"/>
          </a:xfrm>
        </p:spPr>
        <p:txBody>
          <a:bodyPr/>
          <a:lstStyle/>
          <a:p>
            <a:pPr algn="ctr"/>
            <a:r>
              <a:rPr lang="en-US" dirty="0" smtClean="0"/>
              <a:t>OLEH</a:t>
            </a:r>
          </a:p>
          <a:p>
            <a:pPr algn="ctr"/>
            <a:r>
              <a:rPr lang="en-US" dirty="0" smtClean="0"/>
              <a:t>GEN </a:t>
            </a:r>
            <a:r>
              <a:rPr lang="en-US" dirty="0" err="1" smtClean="0"/>
              <a:t>GEN</a:t>
            </a:r>
            <a:r>
              <a:rPr lang="en-US" dirty="0" smtClean="0"/>
              <a:t> GENDALASARI</a:t>
            </a:r>
            <a:r>
              <a:rPr lang="id-ID" dirty="0" smtClean="0"/>
              <a:t>,</a:t>
            </a:r>
            <a:r>
              <a:rPr lang="en-US" dirty="0" smtClean="0"/>
              <a:t> DRA</a:t>
            </a:r>
            <a:r>
              <a:rPr lang="id-ID" dirty="0" smtClean="0"/>
              <a:t>., MM</a:t>
            </a:r>
            <a:endParaRPr lang="en-US" dirty="0"/>
          </a:p>
        </p:txBody>
      </p:sp>
      <p:pic>
        <p:nvPicPr>
          <p:cNvPr id="8" name="Picture 7" descr="text_welcome_27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38" y="428625"/>
            <a:ext cx="492918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UNSUR ATAU GATRA SUMBER DAYA ALAM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Potensi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yang </a:t>
            </a:r>
            <a:r>
              <a:rPr lang="en-US" dirty="0" err="1" smtClean="0"/>
              <a:t>bersangkutan</a:t>
            </a:r>
            <a:r>
              <a:rPr lang="en-US" dirty="0" smtClean="0"/>
              <a:t>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hewani</a:t>
            </a:r>
            <a:r>
              <a:rPr lang="en-US" dirty="0" smtClean="0"/>
              <a:t>, </a:t>
            </a:r>
            <a:r>
              <a:rPr lang="en-US" dirty="0" err="1" smtClean="0"/>
              <a:t>nabati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tambang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mengeksplorasi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Pemanfatan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memperhitungkan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UNSUR ATAU GATRA DI BIDANG IDEOLOGI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cita</a:t>
            </a:r>
            <a:r>
              <a:rPr lang="en-US" dirty="0" smtClean="0"/>
              <a:t> </a:t>
            </a:r>
            <a:r>
              <a:rPr lang="en-US" dirty="0" err="1" smtClean="0"/>
              <a:t>cita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yang </a:t>
            </a:r>
            <a:r>
              <a:rPr lang="en-US" dirty="0" err="1" smtClean="0"/>
              <a:t>bersangkutan</a:t>
            </a:r>
            <a:r>
              <a:rPr lang="en-US" dirty="0" smtClean="0"/>
              <a:t>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terkandung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ideologi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cita</a:t>
            </a:r>
            <a:r>
              <a:rPr lang="en-US" dirty="0" smtClean="0"/>
              <a:t> </a:t>
            </a:r>
            <a:r>
              <a:rPr lang="en-US" dirty="0" err="1" smtClean="0"/>
              <a:t>cita</a:t>
            </a:r>
            <a:r>
              <a:rPr lang="en-US" dirty="0" smtClean="0"/>
              <a:t> yang </a:t>
            </a:r>
            <a:r>
              <a:rPr lang="en-US" dirty="0" err="1" smtClean="0"/>
              <a:t>hendak</a:t>
            </a:r>
            <a:r>
              <a:rPr lang="en-US" dirty="0" smtClean="0"/>
              <a:t> </a:t>
            </a:r>
            <a:r>
              <a:rPr lang="en-US" dirty="0" err="1" smtClean="0"/>
              <a:t>dituju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pemersatu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yang </a:t>
            </a:r>
            <a:r>
              <a:rPr lang="en-US" dirty="0" err="1" smtClean="0"/>
              <a:t>bersangkutan</a:t>
            </a:r>
            <a:r>
              <a:rPr lang="en-US" dirty="0" smtClean="0"/>
              <a:t>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yang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beragam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bersedia</a:t>
            </a:r>
            <a:r>
              <a:rPr lang="en-US" dirty="0" smtClean="0"/>
              <a:t> </a:t>
            </a:r>
            <a:r>
              <a:rPr lang="en-US" dirty="0" err="1" smtClean="0"/>
              <a:t>menjadikan</a:t>
            </a:r>
            <a:r>
              <a:rPr lang="en-US" dirty="0" smtClean="0"/>
              <a:t> </a:t>
            </a:r>
            <a:r>
              <a:rPr lang="en-US" dirty="0" err="1" smtClean="0"/>
              <a:t>ideologi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milik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UNSUR ATAU GATRA  DI BIDANG POLITIK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politik</a:t>
            </a:r>
            <a:r>
              <a:rPr lang="en-US" dirty="0" smtClean="0"/>
              <a:t> yang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demokrasi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non </a:t>
            </a:r>
            <a:r>
              <a:rPr lang="en-US" dirty="0" err="1" smtClean="0"/>
              <a:t>demokrasi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pemerintahan</a:t>
            </a:r>
            <a:r>
              <a:rPr lang="en-US" dirty="0" smtClean="0"/>
              <a:t> yang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presidensiil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parlementer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pemerintahan</a:t>
            </a:r>
            <a:r>
              <a:rPr lang="en-US" dirty="0" smtClean="0"/>
              <a:t> yang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republik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kerajaan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Susunan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yang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serikat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UNSUR ATAU GATRA DI BIDANG EKONOMI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berperan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upaya</a:t>
            </a:r>
            <a:r>
              <a:rPr lang="en-US" dirty="0" smtClean="0"/>
              <a:t> </a:t>
            </a:r>
            <a:r>
              <a:rPr lang="en-US" dirty="0" err="1" smtClean="0"/>
              <a:t>pemberian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dikelompokan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liberal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yang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cerminan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ideologi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yang </a:t>
            </a:r>
            <a:r>
              <a:rPr lang="en-US" dirty="0" err="1" smtClean="0"/>
              <a:t>bersangkutan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UNSUR ATAU GATRA DI BIDANG SOSIAL BUDAYA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integrasi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memperkuat</a:t>
            </a:r>
            <a:r>
              <a:rPr lang="en-US" dirty="0" smtClean="0"/>
              <a:t> </a:t>
            </a:r>
            <a:r>
              <a:rPr lang="en-US" dirty="0" err="1" smtClean="0"/>
              <a:t>ketahanan</a:t>
            </a:r>
            <a:r>
              <a:rPr lang="en-US" dirty="0" smtClean="0"/>
              <a:t> </a:t>
            </a:r>
            <a:r>
              <a:rPr lang="en-US" dirty="0" err="1" smtClean="0"/>
              <a:t>nasionalnya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UNSUR ATAU GATRA DI BIDANG PERTAHANAN KEAMANAN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Pertahanan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terutama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menghadapi</a:t>
            </a:r>
            <a:r>
              <a:rPr lang="en-US" dirty="0" smtClean="0"/>
              <a:t> </a:t>
            </a:r>
            <a:r>
              <a:rPr lang="en-US" dirty="0" err="1" smtClean="0"/>
              <a:t>ancaman</a:t>
            </a:r>
            <a:r>
              <a:rPr lang="en-US" dirty="0" smtClean="0"/>
              <a:t> </a:t>
            </a:r>
            <a:r>
              <a:rPr lang="en-US" dirty="0" err="1" smtClean="0"/>
              <a:t>militer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lain;</a:t>
            </a:r>
          </a:p>
          <a:p>
            <a:r>
              <a:rPr lang="en-US" dirty="0" smtClean="0"/>
              <a:t>Negara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melibatkan</a:t>
            </a:r>
            <a:r>
              <a:rPr lang="en-US" dirty="0" smtClean="0"/>
              <a:t> </a:t>
            </a:r>
            <a:r>
              <a:rPr lang="en-US" dirty="0" err="1" smtClean="0"/>
              <a:t>rakyatnya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upaya</a:t>
            </a:r>
            <a:r>
              <a:rPr lang="en-US" dirty="0" smtClean="0"/>
              <a:t> </a:t>
            </a:r>
            <a:r>
              <a:rPr lang="en-US" dirty="0" err="1" smtClean="0"/>
              <a:t>pertahanan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membela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990600" y="5257800"/>
            <a:ext cx="7529513" cy="100647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5000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0000"/>
            </a:extrusionClr>
          </a:sp3d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sz="6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QTMagicMarker" pitchFamily="2" charset="0"/>
              </a:rPr>
              <a:t>Terima</a:t>
            </a:r>
            <a:r>
              <a:rPr lang="en-US" sz="6000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QTMagicMarker" pitchFamily="2" charset="0"/>
              </a:rPr>
              <a:t> </a:t>
            </a:r>
            <a:r>
              <a:rPr lang="en-US" sz="6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QTMagicMarker" pitchFamily="2" charset="0"/>
              </a:rPr>
              <a:t>Kasih</a:t>
            </a:r>
            <a:endParaRPr lang="en-US" sz="2400" dirty="0">
              <a:solidFill>
                <a:srgbClr val="0000CC"/>
              </a:solidFill>
              <a:latin typeface="QTMagicMarker" pitchFamily="2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152400"/>
            <a:ext cx="5105400" cy="5715000"/>
            <a:chOff x="1104" y="96"/>
            <a:chExt cx="3216" cy="360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816" y="431"/>
              <a:ext cx="2127" cy="3265"/>
              <a:chOff x="1872" y="0"/>
              <a:chExt cx="2304" cy="3265"/>
            </a:xfrm>
          </p:grpSpPr>
          <p:pic>
            <p:nvPicPr>
              <p:cNvPr id="226309" name="Picture 5"/>
              <p:cNvPicPr>
                <a:picLocks noChangeAspect="1" noChangeArrowheads="1"/>
              </p:cNvPicPr>
              <p:nvPr/>
            </p:nvPicPr>
            <p:blipFill>
              <a:blip r:embed="rId3">
                <a:lum bright="30000" contrast="66000"/>
              </a:blip>
              <a:srcRect/>
              <a:stretch>
                <a:fillRect/>
              </a:stretch>
            </p:blipFill>
            <p:spPr bwMode="auto">
              <a:xfrm>
                <a:off x="1954" y="0"/>
                <a:ext cx="1914" cy="2874"/>
              </a:xfrm>
              <a:prstGeom prst="rect">
                <a:avLst/>
              </a:prstGeom>
              <a:noFill/>
            </p:spPr>
          </p:pic>
          <p:sp>
            <p:nvSpPr>
              <p:cNvPr id="226310" name="Text Box 6"/>
              <p:cNvSpPr txBox="1">
                <a:spLocks noChangeArrowheads="1"/>
              </p:cNvSpPr>
              <p:nvPr/>
            </p:nvSpPr>
            <p:spPr bwMode="auto">
              <a:xfrm>
                <a:off x="1872" y="2823"/>
                <a:ext cx="2304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4000">
                  <a:latin typeface="Lithograph" pitchFamily="2" charset="0"/>
                </a:endParaRPr>
              </a:p>
            </p:txBody>
          </p:sp>
        </p:grpSp>
        <p:sp>
          <p:nvSpPr>
            <p:cNvPr id="226311" name="AutoShape 7"/>
            <p:cNvSpPr>
              <a:spLocks noChangeArrowheads="1"/>
            </p:cNvSpPr>
            <p:nvPr/>
          </p:nvSpPr>
          <p:spPr bwMode="ltGray">
            <a:xfrm>
              <a:off x="1104" y="96"/>
              <a:ext cx="3216" cy="2352"/>
            </a:xfrm>
            <a:custGeom>
              <a:avLst/>
              <a:gdLst>
                <a:gd name="G0" fmla="+- 8705 0 0"/>
                <a:gd name="G1" fmla="+- 9051185 0 0"/>
                <a:gd name="G2" fmla="+- 0 0 9051185"/>
                <a:gd name="T0" fmla="*/ 0 256 1"/>
                <a:gd name="T1" fmla="*/ 180 256 1"/>
                <a:gd name="G3" fmla="+- 9051185 T0 T1"/>
                <a:gd name="T2" fmla="*/ 0 256 1"/>
                <a:gd name="T3" fmla="*/ 90 256 1"/>
                <a:gd name="G4" fmla="+- 9051185 T2 T3"/>
                <a:gd name="G5" fmla="*/ G4 2 1"/>
                <a:gd name="T4" fmla="*/ 90 256 1"/>
                <a:gd name="T5" fmla="*/ 0 256 1"/>
                <a:gd name="G6" fmla="+- 9051185 T4 T5"/>
                <a:gd name="G7" fmla="*/ G6 2 1"/>
                <a:gd name="G8" fmla="abs 9051185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705"/>
                <a:gd name="G18" fmla="*/ 8705 1 2"/>
                <a:gd name="G19" fmla="+- G18 5400 0"/>
                <a:gd name="G20" fmla="cos G19 9051185"/>
                <a:gd name="G21" fmla="sin G19 9051185"/>
                <a:gd name="G22" fmla="+- G20 10800 0"/>
                <a:gd name="G23" fmla="+- G21 10800 0"/>
                <a:gd name="G24" fmla="+- 10800 0 G20"/>
                <a:gd name="G25" fmla="+- 8705 10800 0"/>
                <a:gd name="G26" fmla="?: G9 G17 G25"/>
                <a:gd name="G27" fmla="?: G9 0 21600"/>
                <a:gd name="G28" fmla="cos 10800 9051185"/>
                <a:gd name="G29" fmla="sin 10800 9051185"/>
                <a:gd name="G30" fmla="sin 8705 9051185"/>
                <a:gd name="G31" fmla="+- G28 10800 0"/>
                <a:gd name="G32" fmla="+- G29 10800 0"/>
                <a:gd name="G33" fmla="+- G30 10800 0"/>
                <a:gd name="G34" fmla="?: G4 0 G31"/>
                <a:gd name="G35" fmla="?: 9051185 G34 0"/>
                <a:gd name="G36" fmla="?: G6 G35 G31"/>
                <a:gd name="G37" fmla="+- 21600 0 G36"/>
                <a:gd name="G38" fmla="?: G4 0 G33"/>
                <a:gd name="G39" fmla="?: 9051185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3539 w 21600"/>
                <a:gd name="T15" fmla="*/ 17312 h 21600"/>
                <a:gd name="T16" fmla="*/ 10800 w 21600"/>
                <a:gd name="T17" fmla="*/ 2095 h 21600"/>
                <a:gd name="T18" fmla="*/ 18061 w 21600"/>
                <a:gd name="T19" fmla="*/ 17312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319" y="16612"/>
                  </a:moveTo>
                  <a:cubicBezTo>
                    <a:pt x="2887" y="15015"/>
                    <a:pt x="2095" y="12945"/>
                    <a:pt x="2095" y="10800"/>
                  </a:cubicBezTo>
                  <a:cubicBezTo>
                    <a:pt x="2095" y="5992"/>
                    <a:pt x="5992" y="2095"/>
                    <a:pt x="10800" y="2095"/>
                  </a:cubicBezTo>
                  <a:cubicBezTo>
                    <a:pt x="15607" y="2095"/>
                    <a:pt x="19505" y="5992"/>
                    <a:pt x="19505" y="10800"/>
                  </a:cubicBezTo>
                  <a:cubicBezTo>
                    <a:pt x="19505" y="12945"/>
                    <a:pt x="18712" y="15015"/>
                    <a:pt x="17280" y="16612"/>
                  </a:cubicBezTo>
                  <a:lnTo>
                    <a:pt x="18839" y="18011"/>
                  </a:lnTo>
                  <a:cubicBezTo>
                    <a:pt x="20617" y="16029"/>
                    <a:pt x="21600" y="13461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3461"/>
                    <a:pt x="982" y="16029"/>
                    <a:pt x="2760" y="18011"/>
                  </a:cubicBezTo>
                  <a:close/>
                </a:path>
              </a:pathLst>
            </a:custGeom>
            <a:gradFill rotWithShape="0">
              <a:gsLst>
                <a:gs pos="0">
                  <a:srgbClr val="000000">
                    <a:gamma/>
                    <a:tint val="0"/>
                    <a:invGamma/>
                  </a:srgbClr>
                </a:gs>
                <a:gs pos="50000">
                  <a:srgbClr val="000000"/>
                </a:gs>
                <a:gs pos="100000">
                  <a:srgbClr val="000000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Bottom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he Microsoft Sou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PENGERTIAN KETAHANAN NASIONAL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/>
          <a:lstStyle/>
          <a:p>
            <a:r>
              <a:rPr lang="en-US" dirty="0" smtClean="0"/>
              <a:t>KETAHANAN NASIONAL SEBAGAI KONDISI</a:t>
            </a:r>
          </a:p>
          <a:p>
            <a:r>
              <a:rPr lang="en-US" dirty="0" smtClean="0"/>
              <a:t>KETAHANAN NASIONAL SEBAGAI METODE</a:t>
            </a:r>
          </a:p>
          <a:p>
            <a:r>
              <a:rPr lang="en-US" dirty="0" smtClean="0"/>
              <a:t>KETAHANAN NASIONAL SEBAGAI DOKTRIN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KETAHANAN NASIOANAL SEBAGAI KONDISI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Perspektif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ketahanan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penggambaran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yang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dipenuhi</a:t>
            </a:r>
            <a:r>
              <a:rPr lang="en-US" dirty="0" smtClean="0"/>
              <a:t>.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ideal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menggembangkan</a:t>
            </a:r>
            <a:r>
              <a:rPr lang="en-US" dirty="0" smtClean="0"/>
              <a:t> </a:t>
            </a:r>
            <a:r>
              <a:rPr lang="en-US" dirty="0" err="1" smtClean="0"/>
              <a:t>kekuataan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menghadapi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ancaman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gangguan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kelangsungan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yang </a:t>
            </a:r>
            <a:r>
              <a:rPr lang="en-US" dirty="0" err="1" smtClean="0"/>
              <a:t>bersangkutan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KETAHANAN NASIONAL SEBAGAI SEBUAH PENDEKATAN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khususnya</a:t>
            </a:r>
            <a:r>
              <a:rPr lang="en-US" dirty="0" smtClean="0"/>
              <a:t> </a:t>
            </a:r>
            <a:r>
              <a:rPr lang="en-US" dirty="0" err="1" smtClean="0"/>
              <a:t>pembangunan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, </a:t>
            </a:r>
            <a:r>
              <a:rPr lang="en-US" dirty="0" err="1" smtClean="0"/>
              <a:t>ketahanan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yang integral. Integral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yang </a:t>
            </a:r>
            <a:r>
              <a:rPr lang="en-US" dirty="0" err="1" smtClean="0"/>
              <a:t>mencerminkan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/</a:t>
            </a:r>
            <a:r>
              <a:rPr lang="en-US" dirty="0" err="1" smtClean="0"/>
              <a:t>isi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pemikiran</a:t>
            </a:r>
            <a:r>
              <a:rPr lang="en-US" dirty="0" smtClean="0"/>
              <a:t>,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pemikiran</a:t>
            </a:r>
            <a:r>
              <a:rPr lang="en-US" dirty="0" smtClean="0"/>
              <a:t> </a:t>
            </a:r>
            <a:r>
              <a:rPr lang="en-US" dirty="0" err="1" smtClean="0"/>
              <a:t>kesisteman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KETAHANAN NASIONAL SEBAGAI DOKTRRIN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Ketahanan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konsepsi</a:t>
            </a:r>
            <a:r>
              <a:rPr lang="en-US" dirty="0" smtClean="0"/>
              <a:t> </a:t>
            </a:r>
            <a:r>
              <a:rPr lang="en-US" dirty="0" err="1" smtClean="0"/>
              <a:t>khas</a:t>
            </a:r>
            <a:r>
              <a:rPr lang="en-US" dirty="0" smtClean="0"/>
              <a:t> Indonesia yang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 </a:t>
            </a:r>
            <a:r>
              <a:rPr lang="en-US" dirty="0" err="1" smtClean="0"/>
              <a:t>konseptual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pengaturan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penyelenggaraan</a:t>
            </a:r>
            <a:r>
              <a:rPr lang="en-US" dirty="0" smtClean="0"/>
              <a:t> </a:t>
            </a:r>
            <a:r>
              <a:rPr lang="en-US" dirty="0" err="1" smtClean="0"/>
              <a:t>bernegara</a:t>
            </a:r>
            <a:r>
              <a:rPr lang="en-US" dirty="0" smtClean="0"/>
              <a:t>.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doktrin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,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ketahanan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GBHN agar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, </a:t>
            </a:r>
            <a:r>
              <a:rPr lang="en-US" dirty="0" err="1" smtClean="0"/>
              <a:t>masyarakat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penyelenggara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menjalankannya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RUMUSAN KETAHANAN NASIONAL DALAM GBHN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berjalannya</a:t>
            </a:r>
            <a:r>
              <a:rPr lang="en-US" dirty="0" smtClean="0"/>
              <a:t> </a:t>
            </a:r>
            <a:r>
              <a:rPr lang="en-US" dirty="0" err="1" smtClean="0"/>
              <a:t>pembangunan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yang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dicapai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dielakkan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hambatan</a:t>
            </a:r>
            <a:r>
              <a:rPr lang="en-US" dirty="0" smtClean="0"/>
              <a:t>, </a:t>
            </a:r>
            <a:r>
              <a:rPr lang="en-US" dirty="0" err="1" smtClean="0"/>
              <a:t>tantantangan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ancaman</a:t>
            </a:r>
            <a:r>
              <a:rPr lang="en-US" dirty="0" smtClean="0"/>
              <a:t> yang </a:t>
            </a:r>
            <a:r>
              <a:rPr lang="en-US" dirty="0" err="1" smtClean="0"/>
              <a:t>timbul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Ketahanan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dinamis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integrasi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Ketahanan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ketahanan</a:t>
            </a:r>
            <a:r>
              <a:rPr lang="en-US" dirty="0" smtClean="0"/>
              <a:t> </a:t>
            </a:r>
            <a:r>
              <a:rPr lang="en-US" dirty="0" err="1" smtClean="0"/>
              <a:t>ideologi</a:t>
            </a:r>
            <a:r>
              <a:rPr lang="en-US" dirty="0" smtClean="0"/>
              <a:t>, </a:t>
            </a:r>
            <a:r>
              <a:rPr lang="en-US" dirty="0" err="1" smtClean="0"/>
              <a:t>ketahanan</a:t>
            </a:r>
            <a:r>
              <a:rPr lang="en-US" dirty="0" smtClean="0"/>
              <a:t> </a:t>
            </a:r>
            <a:r>
              <a:rPr lang="en-US" dirty="0" err="1" smtClean="0"/>
              <a:t>politik</a:t>
            </a:r>
            <a:r>
              <a:rPr lang="en-US" dirty="0" smtClean="0"/>
              <a:t>, </a:t>
            </a:r>
            <a:r>
              <a:rPr lang="en-US" dirty="0" err="1" smtClean="0"/>
              <a:t>ketahanan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, </a:t>
            </a:r>
            <a:r>
              <a:rPr lang="en-US" dirty="0" err="1" smtClean="0"/>
              <a:t>ketahanan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ketahanan</a:t>
            </a:r>
            <a:r>
              <a:rPr lang="en-US" dirty="0" smtClean="0"/>
              <a:t> </a:t>
            </a:r>
            <a:r>
              <a:rPr lang="en-US" dirty="0" err="1" smtClean="0"/>
              <a:t>pertahanan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UNSUR </a:t>
            </a:r>
            <a:r>
              <a:rPr lang="en-US" dirty="0" err="1" smtClean="0"/>
              <a:t>UNSUR</a:t>
            </a:r>
            <a:r>
              <a:rPr lang="en-US" dirty="0" smtClean="0"/>
              <a:t> KETAHANAN NASIONAL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Parakhas</a:t>
            </a:r>
            <a:r>
              <a:rPr lang="en-US" dirty="0" smtClean="0"/>
              <a:t> Chandra</a:t>
            </a:r>
          </a:p>
          <a:p>
            <a:pPr lvl="1"/>
            <a:r>
              <a:rPr lang="en-US" dirty="0" err="1" smtClean="0"/>
              <a:t>Alamiah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geografi</a:t>
            </a:r>
            <a:r>
              <a:rPr lang="en-US" dirty="0" smtClean="0"/>
              <a:t>,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penduduk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,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politik</a:t>
            </a:r>
            <a:r>
              <a:rPr lang="en-US" dirty="0" smtClean="0"/>
              <a:t>,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moral </a:t>
            </a:r>
            <a:r>
              <a:rPr lang="en-US" dirty="0" err="1" smtClean="0"/>
              <a:t>nasional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Lain-lain :</a:t>
            </a:r>
            <a:r>
              <a:rPr lang="en-US" dirty="0" err="1" smtClean="0"/>
              <a:t>ide</a:t>
            </a:r>
            <a:r>
              <a:rPr lang="en-US" dirty="0" smtClean="0"/>
              <a:t>, </a:t>
            </a:r>
            <a:r>
              <a:rPr lang="en-US" dirty="0" err="1" smtClean="0"/>
              <a:t>intelegensia</a:t>
            </a:r>
            <a:r>
              <a:rPr lang="en-US" dirty="0" smtClean="0"/>
              <a:t>, </a:t>
            </a:r>
            <a:r>
              <a:rPr lang="en-US" dirty="0" err="1" smtClean="0"/>
              <a:t>kebijaksanaan</a:t>
            </a:r>
            <a:r>
              <a:rPr lang="en-US" dirty="0" smtClean="0"/>
              <a:t> </a:t>
            </a:r>
            <a:r>
              <a:rPr lang="en-US" dirty="0" err="1" smtClean="0"/>
              <a:t>kepemimpinan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model Indonesia</a:t>
            </a:r>
          </a:p>
          <a:p>
            <a:pPr lvl="1"/>
            <a:r>
              <a:rPr lang="en-US" dirty="0" err="1" smtClean="0"/>
              <a:t>Trigatra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alamiah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penduduk</a:t>
            </a:r>
            <a:r>
              <a:rPr lang="en-US" dirty="0" smtClean="0"/>
              <a:t>,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Pancagatra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ideologi</a:t>
            </a:r>
            <a:r>
              <a:rPr lang="en-US" dirty="0" smtClean="0"/>
              <a:t>, </a:t>
            </a:r>
            <a:r>
              <a:rPr lang="en-US" dirty="0" err="1" smtClean="0"/>
              <a:t>politik</a:t>
            </a:r>
            <a:r>
              <a:rPr lang="en-US" dirty="0" smtClean="0"/>
              <a:t>, </a:t>
            </a:r>
            <a:r>
              <a:rPr lang="en-US" dirty="0" err="1" smtClean="0"/>
              <a:t>ekonomi</a:t>
            </a:r>
            <a:r>
              <a:rPr lang="en-US" dirty="0" smtClean="0"/>
              <a:t>,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pertahanan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endParaRPr lang="en-US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UNSUR ATAU GATRA PENDUDUK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, </a:t>
            </a:r>
            <a:r>
              <a:rPr lang="en-US" dirty="0" err="1" smtClean="0"/>
              <a:t>ketrampilan</a:t>
            </a:r>
            <a:r>
              <a:rPr lang="en-US" dirty="0" smtClean="0"/>
              <a:t>, </a:t>
            </a:r>
            <a:r>
              <a:rPr lang="en-US" dirty="0" err="1" smtClean="0"/>
              <a:t>etos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kepribadian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kuantitas</a:t>
            </a:r>
            <a:r>
              <a:rPr lang="en-US" dirty="0" smtClean="0"/>
              <a:t> yang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penduduk</a:t>
            </a:r>
            <a:r>
              <a:rPr lang="en-US" dirty="0" smtClean="0"/>
              <a:t>, </a:t>
            </a:r>
            <a:r>
              <a:rPr lang="en-US" dirty="0" err="1" smtClean="0"/>
              <a:t>pertumbuhan</a:t>
            </a:r>
            <a:r>
              <a:rPr lang="en-US" dirty="0" smtClean="0"/>
              <a:t>, </a:t>
            </a:r>
            <a:r>
              <a:rPr lang="en-US" dirty="0" err="1" smtClean="0"/>
              <a:t>persebaran</a:t>
            </a:r>
            <a:r>
              <a:rPr lang="en-US" dirty="0" smtClean="0"/>
              <a:t>, </a:t>
            </a:r>
            <a:r>
              <a:rPr lang="en-US" dirty="0" err="1" smtClean="0"/>
              <a:t>perataan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perimbangan</a:t>
            </a:r>
            <a:r>
              <a:rPr lang="en-US" dirty="0" smtClean="0"/>
              <a:t> </a:t>
            </a:r>
            <a:r>
              <a:rPr lang="en-US" dirty="0" err="1" smtClean="0"/>
              <a:t>penduduk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UNSUR ATAU GATRA WILAYAH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pantai</a:t>
            </a:r>
            <a:r>
              <a:rPr lang="en-US" dirty="0" smtClean="0"/>
              <a:t>,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kepulauan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kontinental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;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yang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yang </a:t>
            </a:r>
            <a:r>
              <a:rPr lang="en-US" dirty="0" err="1" smtClean="0"/>
              <a:t>sempit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geografis</a:t>
            </a:r>
            <a:r>
              <a:rPr lang="en-US" dirty="0" smtClean="0"/>
              <a:t>, </a:t>
            </a:r>
            <a:r>
              <a:rPr lang="en-US" dirty="0" err="1" smtClean="0"/>
              <a:t>astronomis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geologi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dukung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139</TotalTime>
  <Words>697</Words>
  <Application>Microsoft Office PowerPoint</Application>
  <PresentationFormat>On-screen Show (4:3)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Franklin Gothic Book</vt:lpstr>
      <vt:lpstr>Lithograph</vt:lpstr>
      <vt:lpstr>QTMagicMarker</vt:lpstr>
      <vt:lpstr>Wingdings 2</vt:lpstr>
      <vt:lpstr>Technic</vt:lpstr>
      <vt:lpstr>KETAHANAN NASIONAL</vt:lpstr>
      <vt:lpstr>PENGERTIAN KETAHANAN NASIONAL</vt:lpstr>
      <vt:lpstr>KETAHANAN NASIOANAL SEBAGAI KONDISI</vt:lpstr>
      <vt:lpstr>KETAHANAN NASIONAL SEBAGAI SEBUAH PENDEKATAN</vt:lpstr>
      <vt:lpstr>KETAHANAN NASIONAL SEBAGAI DOKTRRIN</vt:lpstr>
      <vt:lpstr>RUMUSAN KETAHANAN NASIONAL DALAM GBHN</vt:lpstr>
      <vt:lpstr>UNSUR UNSUR KETAHANAN NASIONAL</vt:lpstr>
      <vt:lpstr>UNSUR ATAU GATRA PENDUDUK</vt:lpstr>
      <vt:lpstr>UNSUR ATAU GATRA WILAYAH</vt:lpstr>
      <vt:lpstr>UNSUR ATAU GATRA SUMBER DAYA ALAM</vt:lpstr>
      <vt:lpstr>UNSUR ATAU GATRA DI BIDANG IDEOLOGI</vt:lpstr>
      <vt:lpstr>UNSUR ATAU GATRA  DI BIDANG POLITIK</vt:lpstr>
      <vt:lpstr>UNSUR ATAU GATRA DI BIDANG EKONOMI</vt:lpstr>
      <vt:lpstr>UNSUR ATAU GATRA DI BIDANG SOSIAL BUDAYA</vt:lpstr>
      <vt:lpstr>UNSUR ATAU GATRA DI BIDANG PERTAHANAN KEAMANAN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KETAHANAN NASIONAL</dc:title>
  <dc:creator>TOSHIBA</dc:creator>
  <cp:lastModifiedBy>Gengen Gendalasari</cp:lastModifiedBy>
  <cp:revision>11</cp:revision>
  <dcterms:created xsi:type="dcterms:W3CDTF">2011-11-26T01:21:28Z</dcterms:created>
  <dcterms:modified xsi:type="dcterms:W3CDTF">2018-09-04T23:19:50Z</dcterms:modified>
</cp:coreProperties>
</file>