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71" r:id="rId3"/>
  </p:sldMasterIdLst>
  <p:notesMasterIdLst>
    <p:notesMasterId r:id="rId18"/>
  </p:notesMasterIdLst>
  <p:handoutMasterIdLst>
    <p:handoutMasterId r:id="rId19"/>
  </p:handoutMasterIdLst>
  <p:sldIdLst>
    <p:sldId id="348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2" r:id="rId15"/>
    <p:sldId id="453" r:id="rId16"/>
    <p:sldId id="34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96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71AB"/>
    <a:srgbClr val="CE9AC8"/>
    <a:srgbClr val="A93590"/>
    <a:srgbClr val="EDCCF0"/>
    <a:srgbClr val="E820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-648" y="-108"/>
      </p:cViewPr>
      <p:guideLst>
        <p:guide orient="horz" pos="2096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A120B-50FF-4E28-AE81-0A4AFDF0289A}" type="datetimeFigureOut">
              <a:rPr lang="en-ID" smtClean="0"/>
              <a:t>2/27/2023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E0D62-897B-48E8-801B-579F584DED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2664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5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2084A-779E-4218-859B-F65DE591694E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400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rgbClr val="CE9AC8"/>
            </a:gs>
            <a:gs pos="100000">
              <a:srgbClr val="7030A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/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/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 rot="2667893" flipH="1">
            <a:off x="10119165" y="-273779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/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/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/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/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/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/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/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/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/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/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: Hollow 40"/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2" name="Circle: Hollow 41"/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3" name="Circle: Hollow 42"/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4" name="Circle: Hollow 43"/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5" name="Circle: Hollow 44"/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6" name="Circle: Hollow 45"/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7" name="Circle: Hollow 46"/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8" name="Freeform: Shape 47"/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36947" y="288430"/>
            <a:ext cx="958859" cy="9373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544" y="415555"/>
            <a:ext cx="1358073" cy="723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73885" y="288430"/>
            <a:ext cx="958859" cy="9373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482" y="415555"/>
            <a:ext cx="1358073" cy="723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/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solidFill>
            <a:srgbClr val="9F7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6"/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08173" y="1837593"/>
            <a:ext cx="5265908" cy="2893260"/>
            <a:chOff x="-548507" y="477868"/>
            <a:chExt cx="11570449" cy="6357177"/>
          </a:xfrm>
        </p:grpSpPr>
        <p:sp>
          <p:nvSpPr>
            <p:cNvPr id="3" name="Freeform: Shape 2"/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/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/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1454331" y="1976846"/>
            <a:ext cx="3849189" cy="23164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7843736" y="0"/>
            <a:ext cx="434826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gradFill>
          <a:gsLst>
            <a:gs pos="0">
              <a:srgbClr val="CE9AC8"/>
            </a:gs>
            <a:gs pos="100000">
              <a:srgbClr val="7030A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/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/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/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/>
          <p:cNvSpPr/>
          <p:nvPr userDrawn="1"/>
        </p:nvSpPr>
        <p:spPr>
          <a:xfrm rot="2703270">
            <a:off x="2721962" y="791637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/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/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/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/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/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ircle: Hollow 22"/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Circle: Hollow 23"/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/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/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/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/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/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Freeform: Shape 29"/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gradFill>
          <a:gsLst>
            <a:gs pos="0">
              <a:srgbClr val="CE9AC8"/>
            </a:gs>
            <a:gs pos="100000">
              <a:srgbClr val="7030A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 flipV="1">
            <a:off x="-1544605" y="-1498454"/>
            <a:ext cx="6967679" cy="9512191"/>
            <a:chOff x="-1484471" y="-860850"/>
            <a:chExt cx="6967679" cy="9512191"/>
          </a:xfrm>
        </p:grpSpPr>
        <p:grpSp>
          <p:nvGrpSpPr>
            <p:cNvPr id="2" name="Group 1"/>
            <p:cNvGrpSpPr/>
            <p:nvPr userDrawn="1"/>
          </p:nvGrpSpPr>
          <p:grpSpPr>
            <a:xfrm rot="16200000">
              <a:off x="-1510142" y="1657990"/>
              <a:ext cx="7019022" cy="6967679"/>
              <a:chOff x="-1454130" y="-1334460"/>
              <a:chExt cx="7019022" cy="6967679"/>
            </a:xfrm>
          </p:grpSpPr>
          <p:sp>
            <p:nvSpPr>
              <p:cNvPr id="3" name="Oval 2"/>
              <p:cNvSpPr/>
              <p:nvPr userDrawn="1"/>
            </p:nvSpPr>
            <p:spPr>
              <a:xfrm>
                <a:off x="-1166340" y="2200772"/>
                <a:ext cx="2393338" cy="23933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173" y="2092453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54130" y="126244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0642" y="-1334460"/>
                <a:ext cx="3734250" cy="3540766"/>
              </a:xfrm>
              <a:prstGeom prst="rect">
                <a:avLst/>
              </a:prstGeom>
            </p:spPr>
          </p:pic>
          <p:sp>
            <p:nvSpPr>
              <p:cNvPr id="7" name="Rectangle: Rounded Corners 6"/>
              <p:cNvSpPr/>
              <p:nvPr userDrawn="1"/>
            </p:nvSpPr>
            <p:spPr>
              <a:xfrm rot="2667893" flipH="1">
                <a:off x="3776991" y="-1279263"/>
                <a:ext cx="821603" cy="510877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100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/>
              <p:cNvSpPr/>
              <p:nvPr userDrawn="1"/>
            </p:nvSpPr>
            <p:spPr>
              <a:xfrm rot="2703270">
                <a:off x="2139106" y="-351276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/>
              <p:cNvSpPr/>
              <p:nvPr userDrawn="1"/>
            </p:nvSpPr>
            <p:spPr>
              <a:xfrm rot="2703270">
                <a:off x="533882" y="2762545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/>
              <p:cNvSpPr/>
              <p:nvPr userDrawn="1"/>
            </p:nvSpPr>
            <p:spPr>
              <a:xfrm rot="2703270">
                <a:off x="295353" y="154282"/>
                <a:ext cx="47625" cy="14597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ircle: Hollow 11"/>
              <p:cNvSpPr/>
              <p:nvPr userDrawn="1"/>
            </p:nvSpPr>
            <p:spPr>
              <a:xfrm>
                <a:off x="2747827" y="1763993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3" name="Circle: Hollow 12"/>
              <p:cNvSpPr/>
              <p:nvPr userDrawn="1"/>
            </p:nvSpPr>
            <p:spPr>
              <a:xfrm>
                <a:off x="3350683" y="647436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4" name="Circle: Hollow 13"/>
              <p:cNvSpPr/>
              <p:nvPr userDrawn="1"/>
            </p:nvSpPr>
            <p:spPr>
              <a:xfrm>
                <a:off x="366049" y="2564860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5" name="Freeform: Shape 14"/>
              <p:cNvSpPr/>
              <p:nvPr userDrawn="1"/>
            </p:nvSpPr>
            <p:spPr>
              <a:xfrm>
                <a:off x="2248959" y="-1025564"/>
                <a:ext cx="2413539" cy="2404593"/>
              </a:xfrm>
              <a:custGeom>
                <a:avLst/>
                <a:gdLst>
                  <a:gd name="connsiteX0" fmla="*/ 1501721 w 2413539"/>
                  <a:gd name="connsiteY0" fmla="*/ 0 h 2404593"/>
                  <a:gd name="connsiteX1" fmla="*/ 2341348 w 2413539"/>
                  <a:gd name="connsiteY1" fmla="*/ 256470 h 2404593"/>
                  <a:gd name="connsiteX2" fmla="*/ 2413539 w 2413539"/>
                  <a:gd name="connsiteY2" fmla="*/ 310454 h 2404593"/>
                  <a:gd name="connsiteX3" fmla="*/ 303764 w 2413539"/>
                  <a:gd name="connsiteY3" fmla="*/ 2404593 h 2404593"/>
                  <a:gd name="connsiteX4" fmla="*/ 256470 w 2413539"/>
                  <a:gd name="connsiteY4" fmla="*/ 2341348 h 2404593"/>
                  <a:gd name="connsiteX5" fmla="*/ 0 w 2413539"/>
                  <a:gd name="connsiteY5" fmla="*/ 1501721 h 2404593"/>
                  <a:gd name="connsiteX6" fmla="*/ 1501721 w 2413539"/>
                  <a:gd name="connsiteY6" fmla="*/ 0 h 2404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3539" h="2404593">
                    <a:moveTo>
                      <a:pt x="1501721" y="0"/>
                    </a:moveTo>
                    <a:cubicBezTo>
                      <a:pt x="1812738" y="0"/>
                      <a:pt x="2101672" y="94548"/>
                      <a:pt x="2341348" y="256470"/>
                    </a:cubicBezTo>
                    <a:lnTo>
                      <a:pt x="2413539" y="310454"/>
                    </a:lnTo>
                    <a:lnTo>
                      <a:pt x="303764" y="2404593"/>
                    </a:lnTo>
                    <a:lnTo>
                      <a:pt x="256470" y="2341348"/>
                    </a:lnTo>
                    <a:cubicBezTo>
                      <a:pt x="94548" y="2101672"/>
                      <a:pt x="0" y="1812738"/>
                      <a:pt x="0" y="1501721"/>
                    </a:cubicBezTo>
                    <a:cubicBezTo>
                      <a:pt x="0" y="672343"/>
                      <a:pt x="672343" y="0"/>
                      <a:pt x="150172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 userDrawn="1"/>
          </p:nvGrpSpPr>
          <p:grpSpPr>
            <a:xfrm rot="5400000">
              <a:off x="-325146" y="-952329"/>
              <a:ext cx="3348144" cy="3531102"/>
              <a:chOff x="733347" y="4234870"/>
              <a:chExt cx="3348144" cy="3531102"/>
            </a:xfrm>
          </p:grpSpPr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41868" y="4326349"/>
                <a:ext cx="3531102" cy="3348144"/>
              </a:xfrm>
              <a:prstGeom prst="rect">
                <a:avLst/>
              </a:prstGeom>
            </p:spPr>
          </p:pic>
          <p:sp>
            <p:nvSpPr>
              <p:cNvPr id="17" name="Circle: Hollow 16"/>
              <p:cNvSpPr/>
              <p:nvPr userDrawn="1"/>
            </p:nvSpPr>
            <p:spPr>
              <a:xfrm rot="5400000">
                <a:off x="2094522" y="6103468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9" name="Freeform: Shape 18"/>
              <p:cNvSpPr/>
              <p:nvPr userDrawn="1"/>
            </p:nvSpPr>
            <p:spPr>
              <a:xfrm rot="5400000">
                <a:off x="1829106" y="5091582"/>
                <a:ext cx="1761493" cy="1758422"/>
              </a:xfrm>
              <a:custGeom>
                <a:avLst/>
                <a:gdLst>
                  <a:gd name="connsiteX0" fmla="*/ 1196669 w 1761493"/>
                  <a:gd name="connsiteY0" fmla="*/ 0 h 1758422"/>
                  <a:gd name="connsiteX1" fmla="*/ 1662467 w 1761493"/>
                  <a:gd name="connsiteY1" fmla="*/ 94040 h 1758422"/>
                  <a:gd name="connsiteX2" fmla="*/ 1761493 w 1761493"/>
                  <a:gd name="connsiteY2" fmla="*/ 141744 h 1758422"/>
                  <a:gd name="connsiteX3" fmla="*/ 140264 w 1761493"/>
                  <a:gd name="connsiteY3" fmla="*/ 1758422 h 1758422"/>
                  <a:gd name="connsiteX4" fmla="*/ 94040 w 1761493"/>
                  <a:gd name="connsiteY4" fmla="*/ 1662467 h 1758422"/>
                  <a:gd name="connsiteX5" fmla="*/ 0 w 1761493"/>
                  <a:gd name="connsiteY5" fmla="*/ 1196669 h 1758422"/>
                  <a:gd name="connsiteX6" fmla="*/ 1196669 w 1761493"/>
                  <a:gd name="connsiteY6" fmla="*/ 0 h 1758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493" h="1758422">
                    <a:moveTo>
                      <a:pt x="1196669" y="0"/>
                    </a:moveTo>
                    <a:cubicBezTo>
                      <a:pt x="1361895" y="0"/>
                      <a:pt x="1519299" y="33486"/>
                      <a:pt x="1662467" y="94040"/>
                    </a:cubicBezTo>
                    <a:lnTo>
                      <a:pt x="1761493" y="141744"/>
                    </a:lnTo>
                    <a:lnTo>
                      <a:pt x="140264" y="1758422"/>
                    </a:lnTo>
                    <a:lnTo>
                      <a:pt x="94040" y="1662467"/>
                    </a:lnTo>
                    <a:cubicBezTo>
                      <a:pt x="33486" y="1519299"/>
                      <a:pt x="0" y="1361895"/>
                      <a:pt x="0" y="1196669"/>
                    </a:cubicBezTo>
                    <a:cubicBezTo>
                      <a:pt x="0" y="535767"/>
                      <a:pt x="535767" y="0"/>
                      <a:pt x="119666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/>
              <p:cNvSpPr/>
              <p:nvPr userDrawn="1"/>
            </p:nvSpPr>
            <p:spPr>
              <a:xfrm rot="8103270">
                <a:off x="3096259" y="4960806"/>
                <a:ext cx="47625" cy="219456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>
          <a:gsLst>
            <a:gs pos="0">
              <a:srgbClr val="CE9AC8"/>
            </a:gs>
            <a:gs pos="100000">
              <a:srgbClr val="7030A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/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/>
          <p:cNvSpPr/>
          <p:nvPr userDrawn="1"/>
        </p:nvSpPr>
        <p:spPr>
          <a:xfrm>
            <a:off x="5691858" y="1899196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 userDrawn="1"/>
        </p:nvSpPr>
        <p:spPr>
          <a:xfrm rot="2667893" flipH="1">
            <a:off x="5236457" y="-196119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9" y="2545563"/>
            <a:ext cx="3734250" cy="35407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089" y="766159"/>
            <a:ext cx="4110019" cy="38970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 rot="2667893" flipH="1">
            <a:off x="4087347" y="-82615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/>
          <p:cNvSpPr/>
          <p:nvPr userDrawn="1"/>
        </p:nvSpPr>
        <p:spPr>
          <a:xfrm rot="2667893" flipH="1">
            <a:off x="10792037" y="14637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/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/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/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/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/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/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/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/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ircle: Hollow 23"/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/>
          <p:cNvSpPr/>
          <p:nvPr userDrawn="1"/>
        </p:nvSpPr>
        <p:spPr>
          <a:xfrm>
            <a:off x="5602302" y="304846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/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/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/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/>
          <p:cNvSpPr/>
          <p:nvPr userDrawn="1"/>
        </p:nvSpPr>
        <p:spPr>
          <a:xfrm>
            <a:off x="9600735" y="639804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Circle: Hollow 29"/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Freeform: Shape 30"/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63208" y="2477088"/>
            <a:ext cx="1751890" cy="1712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0056" y="5664471"/>
            <a:ext cx="958859" cy="9373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653" y="5791596"/>
            <a:ext cx="1358073" cy="723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52949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 </a:t>
            </a:r>
            <a:r>
              <a:rPr lang="en-US" altLang="ko-KR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diperbesar</a:t>
            </a:r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Tanpa</a:t>
            </a:r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mengurangi</a:t>
            </a:r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Kualitas</a:t>
            </a:r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Gambar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6426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Warna</a:t>
            </a:r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Icon </a:t>
            </a:r>
            <a:r>
              <a:rPr lang="en-US" altLang="ko-KR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diubah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51320" y="5664471"/>
            <a:ext cx="958859" cy="9373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917" y="5791596"/>
            <a:ext cx="1358073" cy="723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 flip="none" rotWithShape="1">
          <a:gsLst>
            <a:gs pos="100000">
              <a:srgbClr val="7030A0"/>
            </a:gs>
            <a:gs pos="0">
              <a:srgbClr val="CE9AC8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1868" y="4326349"/>
            <a:ext cx="3531102" cy="3348144"/>
          </a:xfrm>
          <a:prstGeom prst="rect">
            <a:avLst/>
          </a:prstGeom>
        </p:spPr>
      </p:pic>
      <p:sp>
        <p:nvSpPr>
          <p:cNvPr id="27" name="Circle: Hollow 26"/>
          <p:cNvSpPr/>
          <p:nvPr userDrawn="1"/>
        </p:nvSpPr>
        <p:spPr>
          <a:xfrm rot="5400000">
            <a:off x="2094522" y="6103468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1073" y="3601088"/>
            <a:ext cx="4110019" cy="3897065"/>
          </a:xfrm>
          <a:prstGeom prst="rect">
            <a:avLst/>
          </a:prstGeom>
        </p:spPr>
      </p:pic>
      <p:sp>
        <p:nvSpPr>
          <p:cNvPr id="4" name="Oval 3"/>
          <p:cNvSpPr/>
          <p:nvPr userDrawn="1"/>
        </p:nvSpPr>
        <p:spPr>
          <a:xfrm>
            <a:off x="-1166340" y="2200772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/>
          <p:cNvSpPr/>
          <p:nvPr userDrawn="1"/>
        </p:nvSpPr>
        <p:spPr>
          <a:xfrm rot="5400000">
            <a:off x="1829106" y="5091582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 rot="8100000" flipH="1">
            <a:off x="4799323" y="271750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 userDrawn="1"/>
        </p:nvSpPr>
        <p:spPr>
          <a:xfrm rot="2667893" flipH="1">
            <a:off x="6192724" y="-220269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3" y="2092453"/>
            <a:ext cx="3734250" cy="35407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4130" y="126244"/>
            <a:ext cx="3734250" cy="35407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642" y="-1334460"/>
            <a:ext cx="3734250" cy="3540766"/>
          </a:xfrm>
          <a:prstGeom prst="rect">
            <a:avLst/>
          </a:prstGeom>
        </p:spPr>
      </p:pic>
      <p:sp>
        <p:nvSpPr>
          <p:cNvPr id="12" name="Rectangle: Rounded Corners 11"/>
          <p:cNvSpPr/>
          <p:nvPr userDrawn="1"/>
        </p:nvSpPr>
        <p:spPr>
          <a:xfrm rot="2667893" flipH="1">
            <a:off x="3776991" y="-127926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/>
          <p:cNvSpPr/>
          <p:nvPr userDrawn="1"/>
        </p:nvSpPr>
        <p:spPr>
          <a:xfrm rot="2703270">
            <a:off x="2139106" y="-351276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/>
          <p:cNvSpPr/>
          <p:nvPr userDrawn="1"/>
        </p:nvSpPr>
        <p:spPr>
          <a:xfrm rot="2703270">
            <a:off x="533882" y="2762545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/>
          <p:cNvSpPr/>
          <p:nvPr userDrawn="1"/>
        </p:nvSpPr>
        <p:spPr>
          <a:xfrm rot="2703270">
            <a:off x="295353" y="154282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/>
          <p:cNvSpPr/>
          <p:nvPr userDrawn="1"/>
        </p:nvSpPr>
        <p:spPr>
          <a:xfrm rot="2703270">
            <a:off x="4825335" y="723086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: Hollow 21"/>
          <p:cNvSpPr/>
          <p:nvPr userDrawn="1"/>
        </p:nvSpPr>
        <p:spPr>
          <a:xfrm>
            <a:off x="2747827" y="176399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/>
          <p:cNvSpPr/>
          <p:nvPr userDrawn="1"/>
        </p:nvSpPr>
        <p:spPr>
          <a:xfrm>
            <a:off x="3350683" y="64743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: Rounded Corners 12"/>
          <p:cNvSpPr/>
          <p:nvPr userDrawn="1"/>
        </p:nvSpPr>
        <p:spPr>
          <a:xfrm rot="8067893" flipH="1">
            <a:off x="2337025" y="4690041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: Hollow 27"/>
          <p:cNvSpPr/>
          <p:nvPr userDrawn="1"/>
        </p:nvSpPr>
        <p:spPr>
          <a:xfrm>
            <a:off x="366049" y="2564860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Freeform: Shape 28"/>
          <p:cNvSpPr/>
          <p:nvPr userDrawn="1"/>
        </p:nvSpPr>
        <p:spPr>
          <a:xfrm>
            <a:off x="2248959" y="-1025564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: Rounded Corners 20"/>
          <p:cNvSpPr/>
          <p:nvPr userDrawn="1"/>
        </p:nvSpPr>
        <p:spPr>
          <a:xfrm rot="8103270">
            <a:off x="3096259" y="4960806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ircle: Hollow 30"/>
          <p:cNvSpPr/>
          <p:nvPr userDrawn="1"/>
        </p:nvSpPr>
        <p:spPr>
          <a:xfrm>
            <a:off x="4099415" y="3494611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Circle: Hollow 31"/>
          <p:cNvSpPr/>
          <p:nvPr userDrawn="1"/>
        </p:nvSpPr>
        <p:spPr>
          <a:xfrm>
            <a:off x="5955108" y="132266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2279" y="2335790"/>
            <a:ext cx="2034928" cy="198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31" y="2743547"/>
            <a:ext cx="2572650" cy="13709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92DE321-595F-4A83-8B46-6FCBDD7AC98F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5B24C76-D2A9-4631-893D-0E5F01794B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8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rgbClr val="CE9AC8"/>
            </a:gs>
            <a:gs pos="100000">
              <a:srgbClr val="7030A0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 rot="16200000">
            <a:off x="-1543328" y="1245980"/>
            <a:ext cx="7033145" cy="6967679"/>
            <a:chOff x="-1454130" y="-1334460"/>
            <a:chExt cx="7033145" cy="6967679"/>
          </a:xfrm>
        </p:grpSpPr>
        <p:sp>
          <p:nvSpPr>
            <p:cNvPr id="2" name="Oval 1"/>
            <p:cNvSpPr/>
            <p:nvPr userDrawn="1"/>
          </p:nvSpPr>
          <p:spPr>
            <a:xfrm>
              <a:off x="-1166340" y="2200772"/>
              <a:ext cx="2393338" cy="239333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173" y="2092453"/>
              <a:ext cx="3734250" cy="354076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54130" y="126244"/>
              <a:ext cx="3734250" cy="354076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642" y="-1334460"/>
              <a:ext cx="3734250" cy="3540766"/>
            </a:xfrm>
            <a:prstGeom prst="rect">
              <a:avLst/>
            </a:prstGeom>
          </p:spPr>
        </p:pic>
        <p:sp>
          <p:nvSpPr>
            <p:cNvPr id="7" name="Rectangle: Rounded Corners 6"/>
            <p:cNvSpPr/>
            <p:nvPr userDrawn="1"/>
          </p:nvSpPr>
          <p:spPr>
            <a:xfrm rot="2667893" flipH="1">
              <a:off x="3776991" y="-1279263"/>
              <a:ext cx="821603" cy="510877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100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 rot="2703270">
              <a:off x="2139106" y="-351276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/>
            <p:cNvSpPr/>
            <p:nvPr userDrawn="1"/>
          </p:nvSpPr>
          <p:spPr>
            <a:xfrm rot="2703270">
              <a:off x="533882" y="2762545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rot="2703270">
              <a:off x="295353" y="154282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rot="2703270">
              <a:off x="4825335" y="723086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ircle: Hollow 11"/>
            <p:cNvSpPr/>
            <p:nvPr userDrawn="1"/>
          </p:nvSpPr>
          <p:spPr>
            <a:xfrm>
              <a:off x="2747827" y="1763993"/>
              <a:ext cx="307304" cy="307304"/>
            </a:xfrm>
            <a:prstGeom prst="donut">
              <a:avLst>
                <a:gd name="adj" fmla="val 12398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Circle: Hollow 12"/>
            <p:cNvSpPr/>
            <p:nvPr userDrawn="1"/>
          </p:nvSpPr>
          <p:spPr>
            <a:xfrm>
              <a:off x="3350683" y="647436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Circle: Hollow 13"/>
            <p:cNvSpPr/>
            <p:nvPr userDrawn="1"/>
          </p:nvSpPr>
          <p:spPr>
            <a:xfrm>
              <a:off x="366049" y="2564860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/>
            <p:cNvSpPr/>
            <p:nvPr userDrawn="1"/>
          </p:nvSpPr>
          <p:spPr>
            <a:xfrm>
              <a:off x="2248959" y="-1025564"/>
              <a:ext cx="2413539" cy="2404593"/>
            </a:xfrm>
            <a:custGeom>
              <a:avLst/>
              <a:gdLst>
                <a:gd name="connsiteX0" fmla="*/ 1501721 w 2413539"/>
                <a:gd name="connsiteY0" fmla="*/ 0 h 2404593"/>
                <a:gd name="connsiteX1" fmla="*/ 2341348 w 2413539"/>
                <a:gd name="connsiteY1" fmla="*/ 256470 h 2404593"/>
                <a:gd name="connsiteX2" fmla="*/ 2413539 w 2413539"/>
                <a:gd name="connsiteY2" fmla="*/ 310454 h 2404593"/>
                <a:gd name="connsiteX3" fmla="*/ 303764 w 2413539"/>
                <a:gd name="connsiteY3" fmla="*/ 2404593 h 2404593"/>
                <a:gd name="connsiteX4" fmla="*/ 256470 w 2413539"/>
                <a:gd name="connsiteY4" fmla="*/ 2341348 h 2404593"/>
                <a:gd name="connsiteX5" fmla="*/ 0 w 2413539"/>
                <a:gd name="connsiteY5" fmla="*/ 1501721 h 2404593"/>
                <a:gd name="connsiteX6" fmla="*/ 1501721 w 2413539"/>
                <a:gd name="connsiteY6" fmla="*/ 0 h 2404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539" h="2404593">
                  <a:moveTo>
                    <a:pt x="1501721" y="0"/>
                  </a:moveTo>
                  <a:cubicBezTo>
                    <a:pt x="1812738" y="0"/>
                    <a:pt x="2101672" y="94548"/>
                    <a:pt x="2341348" y="256470"/>
                  </a:cubicBezTo>
                  <a:lnTo>
                    <a:pt x="2413539" y="310454"/>
                  </a:lnTo>
                  <a:lnTo>
                    <a:pt x="303764" y="2404593"/>
                  </a:lnTo>
                  <a:lnTo>
                    <a:pt x="256470" y="2341348"/>
                  </a:lnTo>
                  <a:cubicBezTo>
                    <a:pt x="94548" y="2101672"/>
                    <a:pt x="0" y="1812738"/>
                    <a:pt x="0" y="1501721"/>
                  </a:cubicBezTo>
                  <a:cubicBezTo>
                    <a:pt x="0" y="672343"/>
                    <a:pt x="672343" y="0"/>
                    <a:pt x="15017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rgbClr val="CE9AC8"/>
            </a:gs>
            <a:gs pos="100000">
              <a:srgbClr val="7030A0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2924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Block Arc 1"/>
          <p:cNvSpPr/>
          <p:nvPr userDrawn="1"/>
        </p:nvSpPr>
        <p:spPr>
          <a:xfrm>
            <a:off x="3582255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rgbClr val="A935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Block Arc 12"/>
          <p:cNvSpPr/>
          <p:nvPr userDrawn="1"/>
        </p:nvSpPr>
        <p:spPr>
          <a:xfrm>
            <a:off x="893211" y="1754355"/>
            <a:ext cx="2340000" cy="2340000"/>
          </a:xfrm>
          <a:prstGeom prst="blockArc">
            <a:avLst>
              <a:gd name="adj1" fmla="val 10800000"/>
              <a:gd name="adj2" fmla="val 118784"/>
              <a:gd name="adj3" fmla="val 7082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Block Arc 13"/>
          <p:cNvSpPr/>
          <p:nvPr userDrawn="1"/>
        </p:nvSpPr>
        <p:spPr>
          <a:xfrm>
            <a:off x="6271299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rgbClr val="9F71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Block Arc 15"/>
          <p:cNvSpPr/>
          <p:nvPr userDrawn="1"/>
        </p:nvSpPr>
        <p:spPr>
          <a:xfrm>
            <a:off x="8946522" y="1754355"/>
            <a:ext cx="2340000" cy="2340000"/>
          </a:xfrm>
          <a:prstGeom prst="blockArc">
            <a:avLst>
              <a:gd name="adj1" fmla="val 10800000"/>
              <a:gd name="adj2" fmla="val 116759"/>
              <a:gd name="adj3" fmla="val 6338"/>
            </a:avLst>
          </a:prstGeom>
          <a:solidFill>
            <a:srgbClr val="EDCC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 userDrawn="1"/>
        </p:nvGrpSpPr>
        <p:grpSpPr>
          <a:xfrm>
            <a:off x="8766546" y="1684865"/>
            <a:ext cx="2664296" cy="4683693"/>
            <a:chOff x="445712" y="1449040"/>
            <a:chExt cx="2113018" cy="3924176"/>
          </a:xfrm>
        </p:grpSpPr>
        <p:sp>
          <p:nvSpPr>
            <p:cNvPr id="3" name="Rounded Rectangle 5"/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/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7"/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8"/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0"/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954464" y="2096435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69726" y="1785257"/>
            <a:ext cx="6222274" cy="343988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016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81420" y="2870475"/>
            <a:ext cx="5910580" cy="2090707"/>
            <a:chOff x="6665542" y="2939866"/>
            <a:chExt cx="5513070" cy="874292"/>
          </a:xfrm>
        </p:grpSpPr>
        <p:sp>
          <p:nvSpPr>
            <p:cNvPr id="8" name="TextBox 7"/>
            <p:cNvSpPr txBox="1"/>
            <p:nvPr/>
          </p:nvSpPr>
          <p:spPr>
            <a:xfrm>
              <a:off x="6665542" y="2939866"/>
              <a:ext cx="5513070" cy="4504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PENDIDIKAN PANCASILA DAN KEWARGANEGARAAN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65542" y="3518134"/>
              <a:ext cx="4777096" cy="29602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OLEH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GEN </a:t>
              </a:r>
              <a:r>
                <a:rPr lang="en-US" sz="2000" dirty="0" err="1">
                  <a:solidFill>
                    <a:schemeClr val="bg1"/>
                  </a:solidFill>
                </a:rPr>
                <a:t>GEN</a:t>
              </a:r>
              <a:r>
                <a:rPr lang="en-US" sz="2000" dirty="0">
                  <a:solidFill>
                    <a:schemeClr val="bg1"/>
                  </a:solidFill>
                </a:rPr>
                <a:t> GENDALASARI</a:t>
              </a:r>
              <a:r>
                <a:rPr lang="id-ID" sz="2000" dirty="0">
                  <a:solidFill>
                    <a:schemeClr val="bg1"/>
                  </a:solidFill>
                </a:rPr>
                <a:t>, DRA., MM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357158" y="1071546"/>
            <a:ext cx="8458200" cy="12223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1410789" y="2090057"/>
            <a:ext cx="82296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Setiap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pengetahuan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ilmiah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harus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memiliki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metode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yaitu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seperangkat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sistem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pendekatan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rangka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pembahasan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Pancasila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mendapatkan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suatu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kebenaran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bersifat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objektif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1741714" y="492034"/>
            <a:ext cx="8229600" cy="12192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BERMETODE</a:t>
            </a:r>
          </a:p>
        </p:txBody>
      </p:sp>
    </p:spTree>
    <p:extLst>
      <p:ext uri="{BB962C8B-B14F-4D97-AF65-F5344CB8AC3E}">
        <p14:creationId xmlns:p14="http://schemas.microsoft.com/office/powerpoint/2010/main" val="297547080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1306285" y="1889760"/>
            <a:ext cx="82296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utuh</a:t>
            </a:r>
            <a:r>
              <a:rPr lang="en-US" dirty="0"/>
              <a:t>.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,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1976846" y="304800"/>
            <a:ext cx="8229600" cy="1219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BERSISTEM</a:t>
            </a:r>
          </a:p>
        </p:txBody>
      </p:sp>
    </p:spTree>
    <p:extLst>
      <p:ext uri="{BB962C8B-B14F-4D97-AF65-F5344CB8AC3E}">
        <p14:creationId xmlns:p14="http://schemas.microsoft.com/office/powerpoint/2010/main" val="80218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1097280" y="2107474"/>
            <a:ext cx="8229600" cy="4572000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universal,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ruang</a:t>
            </a:r>
            <a:r>
              <a:rPr lang="en-US" dirty="0"/>
              <a:t>, </a:t>
            </a:r>
            <a:r>
              <a:rPr lang="en-US" dirty="0" err="1"/>
              <a:t>keadaan</a:t>
            </a:r>
            <a:r>
              <a:rPr lang="en-US" dirty="0"/>
              <a:t>, </a:t>
            </a:r>
            <a:r>
              <a:rPr lang="en-US" dirty="0" err="1"/>
              <a:t>situasi</a:t>
            </a:r>
            <a:r>
              <a:rPr lang="en-US" dirty="0"/>
              <a:t>, </a:t>
            </a:r>
            <a:r>
              <a:rPr lang="en-US" dirty="0" err="1"/>
              <a:t>kondisi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kaitannya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kajian</a:t>
            </a:r>
            <a:r>
              <a:rPr lang="en-US" dirty="0"/>
              <a:t> </a:t>
            </a:r>
            <a:r>
              <a:rPr lang="en-US" dirty="0" err="1"/>
              <a:t>pancasila</a:t>
            </a:r>
            <a:r>
              <a:rPr lang="en-US" dirty="0"/>
              <a:t> </a:t>
            </a:r>
            <a:r>
              <a:rPr lang="en-US" dirty="0" err="1"/>
              <a:t>hakekat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pancasila</a:t>
            </a:r>
            <a:r>
              <a:rPr lang="en-US" dirty="0"/>
              <a:t> 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universal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1706880" y="396240"/>
            <a:ext cx="8229600" cy="1219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BERSIFAT UNIVERSAL</a:t>
            </a:r>
          </a:p>
        </p:txBody>
      </p:sp>
    </p:spTree>
    <p:extLst>
      <p:ext uri="{BB962C8B-B14F-4D97-AF65-F5344CB8AC3E}">
        <p14:creationId xmlns:p14="http://schemas.microsoft.com/office/powerpoint/2010/main" val="382514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1140823" y="1689962"/>
            <a:ext cx="9570720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100" dirty="0" err="1"/>
              <a:t>Pengantar</a:t>
            </a:r>
            <a:r>
              <a:rPr lang="en-US" sz="2100" dirty="0"/>
              <a:t> </a:t>
            </a:r>
            <a:r>
              <a:rPr lang="en-US" sz="2100" dirty="0" err="1"/>
              <a:t>pendidikan</a:t>
            </a:r>
            <a:r>
              <a:rPr lang="en-US" sz="2100" dirty="0"/>
              <a:t> </a:t>
            </a:r>
            <a:r>
              <a:rPr lang="en-US" sz="2100" dirty="0" err="1"/>
              <a:t>kewiraan</a:t>
            </a:r>
            <a:r>
              <a:rPr lang="en-US" sz="2100" dirty="0"/>
              <a:t>/ </a:t>
            </a:r>
            <a:r>
              <a:rPr lang="en-US" sz="2100" dirty="0" err="1"/>
              <a:t>kewarganegaraan</a:t>
            </a:r>
            <a:r>
              <a:rPr lang="en-US" sz="2100" dirty="0"/>
              <a:t> : </a:t>
            </a:r>
            <a:r>
              <a:rPr lang="en-US" sz="2100" dirty="0" err="1"/>
              <a:t>mengerti</a:t>
            </a:r>
            <a:r>
              <a:rPr lang="en-US" sz="2100" dirty="0"/>
              <a:t>, </a:t>
            </a:r>
            <a:r>
              <a:rPr lang="en-US" sz="2100" dirty="0" err="1"/>
              <a:t>memahami</a:t>
            </a:r>
            <a:r>
              <a:rPr lang="en-US" sz="2100" dirty="0"/>
              <a:t>, </a:t>
            </a:r>
            <a:r>
              <a:rPr lang="en-US" sz="2100" dirty="0" err="1"/>
              <a:t>mendalami</a:t>
            </a:r>
            <a:r>
              <a:rPr lang="en-US" sz="2100" dirty="0"/>
              <a:t>,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 err="1"/>
              <a:t>menghayati</a:t>
            </a:r>
            <a:r>
              <a:rPr lang="en-US" sz="2100" dirty="0"/>
              <a:t> </a:t>
            </a:r>
            <a:r>
              <a:rPr lang="en-US" sz="2100" dirty="0" err="1"/>
              <a:t>pendidikan</a:t>
            </a:r>
            <a:r>
              <a:rPr lang="en-US" sz="2100" dirty="0"/>
              <a:t> </a:t>
            </a:r>
            <a:r>
              <a:rPr lang="en-US" sz="2100" dirty="0" err="1"/>
              <a:t>kewarganegaraan</a:t>
            </a:r>
            <a:r>
              <a:rPr lang="en-US" sz="2100" dirty="0"/>
              <a:t> </a:t>
            </a:r>
            <a:r>
              <a:rPr lang="en-US" sz="2100" dirty="0" err="1"/>
              <a:t>serta</a:t>
            </a:r>
            <a:r>
              <a:rPr lang="en-US" sz="2100" dirty="0"/>
              <a:t> </a:t>
            </a:r>
            <a:r>
              <a:rPr lang="en-US" sz="2100" dirty="0" err="1"/>
              <a:t>pendidikan</a:t>
            </a:r>
            <a:r>
              <a:rPr lang="en-US" sz="2100" dirty="0"/>
              <a:t> </a:t>
            </a:r>
            <a:r>
              <a:rPr lang="en-US" sz="2100" dirty="0" err="1"/>
              <a:t>pendahuluan</a:t>
            </a:r>
            <a:r>
              <a:rPr lang="en-US" sz="2100" dirty="0"/>
              <a:t> </a:t>
            </a:r>
            <a:r>
              <a:rPr lang="en-US" sz="2100" dirty="0" err="1"/>
              <a:t>bela</a:t>
            </a:r>
            <a:r>
              <a:rPr lang="en-US" sz="2100" dirty="0"/>
              <a:t> </a:t>
            </a:r>
            <a:r>
              <a:rPr lang="en-US" sz="2100" dirty="0" err="1"/>
              <a:t>negara</a:t>
            </a:r>
            <a:r>
              <a:rPr lang="en-US" sz="2100" dirty="0"/>
              <a:t>.</a:t>
            </a:r>
          </a:p>
          <a:p>
            <a:r>
              <a:rPr lang="en-US" sz="2100" dirty="0" err="1"/>
              <a:t>Wawasan</a:t>
            </a:r>
            <a:r>
              <a:rPr lang="en-US" sz="2100" dirty="0"/>
              <a:t> Nusantara : </a:t>
            </a:r>
            <a:r>
              <a:rPr lang="en-US" sz="2100" dirty="0" err="1"/>
              <a:t>mengkaji</a:t>
            </a:r>
            <a:r>
              <a:rPr lang="en-US" sz="2100" dirty="0"/>
              <a:t> </a:t>
            </a:r>
            <a:r>
              <a:rPr lang="en-US" sz="2100" dirty="0" err="1"/>
              <a:t>cara</a:t>
            </a:r>
            <a:r>
              <a:rPr lang="en-US" sz="2100" dirty="0"/>
              <a:t> </a:t>
            </a:r>
            <a:r>
              <a:rPr lang="en-US" sz="2100" dirty="0" err="1"/>
              <a:t>pandang</a:t>
            </a:r>
            <a:r>
              <a:rPr lang="en-US" sz="2100" dirty="0"/>
              <a:t> </a:t>
            </a:r>
            <a:r>
              <a:rPr lang="en-US" sz="2100" dirty="0" err="1"/>
              <a:t>Bangsa</a:t>
            </a:r>
            <a:r>
              <a:rPr lang="en-US" sz="2100" dirty="0"/>
              <a:t> Indonesia </a:t>
            </a:r>
            <a:r>
              <a:rPr lang="en-US" sz="2100" dirty="0" err="1"/>
              <a:t>tentang</a:t>
            </a:r>
            <a:r>
              <a:rPr lang="en-US" sz="2100" dirty="0"/>
              <a:t> </a:t>
            </a:r>
            <a:r>
              <a:rPr lang="en-US" sz="2100" dirty="0" err="1"/>
              <a:t>diri</a:t>
            </a:r>
            <a:r>
              <a:rPr lang="en-US" sz="2100" dirty="0"/>
              <a:t>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 err="1"/>
              <a:t>lingkungannya</a:t>
            </a:r>
            <a:r>
              <a:rPr lang="en-US" sz="2100" dirty="0"/>
              <a:t> </a:t>
            </a:r>
            <a:r>
              <a:rPr lang="en-US" sz="2100" dirty="0" err="1"/>
              <a:t>dalam</a:t>
            </a:r>
            <a:r>
              <a:rPr lang="en-US" sz="2100" dirty="0"/>
              <a:t> </a:t>
            </a:r>
            <a:r>
              <a:rPr lang="en-US" sz="2100" dirty="0" err="1"/>
              <a:t>rangka</a:t>
            </a:r>
            <a:r>
              <a:rPr lang="en-US" sz="2100" dirty="0"/>
              <a:t> </a:t>
            </a:r>
            <a:r>
              <a:rPr lang="en-US" sz="2100" dirty="0" err="1"/>
              <a:t>menentukan</a:t>
            </a:r>
            <a:r>
              <a:rPr lang="en-US" sz="2100" dirty="0"/>
              <a:t> </a:t>
            </a:r>
            <a:r>
              <a:rPr lang="en-US" sz="2100" dirty="0" err="1"/>
              <a:t>sikap</a:t>
            </a:r>
            <a:r>
              <a:rPr lang="en-US" sz="2100" dirty="0"/>
              <a:t> </a:t>
            </a:r>
            <a:r>
              <a:rPr lang="en-US" sz="2100" dirty="0" err="1"/>
              <a:t>Bangsa</a:t>
            </a:r>
            <a:r>
              <a:rPr lang="en-US" sz="2100" dirty="0"/>
              <a:t> Indonesia </a:t>
            </a:r>
            <a:r>
              <a:rPr lang="en-US" sz="2100" dirty="0" err="1"/>
              <a:t>demi</a:t>
            </a:r>
            <a:r>
              <a:rPr lang="en-US" sz="2100" dirty="0"/>
              <a:t> </a:t>
            </a:r>
            <a:r>
              <a:rPr lang="en-US" sz="2100" dirty="0" err="1"/>
              <a:t>kelansungan</a:t>
            </a:r>
            <a:r>
              <a:rPr lang="en-US" sz="2100" dirty="0"/>
              <a:t> </a:t>
            </a:r>
            <a:r>
              <a:rPr lang="en-US" sz="2100" dirty="0" err="1"/>
              <a:t>hidup</a:t>
            </a:r>
            <a:r>
              <a:rPr lang="en-US" sz="2100" dirty="0"/>
              <a:t>, </a:t>
            </a:r>
            <a:r>
              <a:rPr lang="en-US" sz="2100" dirty="0" err="1"/>
              <a:t>keutuhan</a:t>
            </a:r>
            <a:r>
              <a:rPr lang="en-US" sz="2100" dirty="0"/>
              <a:t> </a:t>
            </a:r>
            <a:r>
              <a:rPr lang="en-US" sz="2100" dirty="0" err="1"/>
              <a:t>Bangsa</a:t>
            </a:r>
            <a:r>
              <a:rPr lang="en-US" sz="2100" dirty="0"/>
              <a:t>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 err="1"/>
              <a:t>wilayahnya</a:t>
            </a:r>
            <a:r>
              <a:rPr lang="en-US" sz="2100" dirty="0"/>
              <a:t> </a:t>
            </a:r>
            <a:r>
              <a:rPr lang="en-US" sz="2100" dirty="0" err="1"/>
              <a:t>serta</a:t>
            </a:r>
            <a:r>
              <a:rPr lang="en-US" sz="2100" dirty="0"/>
              <a:t> </a:t>
            </a:r>
            <a:r>
              <a:rPr lang="en-US" sz="2100" dirty="0" err="1"/>
              <a:t>jati</a:t>
            </a:r>
            <a:r>
              <a:rPr lang="en-US" sz="2100" dirty="0"/>
              <a:t> </a:t>
            </a:r>
            <a:r>
              <a:rPr lang="en-US" sz="2100" dirty="0" err="1"/>
              <a:t>diri</a:t>
            </a:r>
            <a:r>
              <a:rPr lang="en-US" sz="2100" dirty="0"/>
              <a:t> </a:t>
            </a:r>
            <a:r>
              <a:rPr lang="en-US" sz="2100" dirty="0" err="1"/>
              <a:t>Bangsa</a:t>
            </a:r>
            <a:r>
              <a:rPr lang="en-US" sz="2100" dirty="0"/>
              <a:t>, yang </a:t>
            </a:r>
            <a:r>
              <a:rPr lang="en-US" sz="2100" dirty="0" err="1"/>
              <a:t>disebut</a:t>
            </a:r>
            <a:r>
              <a:rPr lang="en-US" sz="2100" dirty="0"/>
              <a:t> </a:t>
            </a:r>
            <a:r>
              <a:rPr lang="en-US" sz="2100" dirty="0" err="1"/>
              <a:t>wawasan</a:t>
            </a:r>
            <a:r>
              <a:rPr lang="en-US" sz="2100" dirty="0"/>
              <a:t> </a:t>
            </a:r>
            <a:r>
              <a:rPr lang="en-US" sz="2100" dirty="0" err="1"/>
              <a:t>nusantara</a:t>
            </a:r>
            <a:r>
              <a:rPr lang="en-US" sz="2100" dirty="0"/>
              <a:t>.</a:t>
            </a:r>
          </a:p>
          <a:p>
            <a:r>
              <a:rPr lang="en-US" sz="2100" dirty="0" err="1"/>
              <a:t>Ketahanan</a:t>
            </a:r>
            <a:r>
              <a:rPr lang="en-US" sz="2100" dirty="0"/>
              <a:t> </a:t>
            </a:r>
            <a:r>
              <a:rPr lang="en-US" sz="2100" dirty="0" err="1"/>
              <a:t>Nasional</a:t>
            </a:r>
            <a:r>
              <a:rPr lang="en-US" sz="2100" dirty="0"/>
              <a:t> : </a:t>
            </a:r>
            <a:r>
              <a:rPr lang="en-US" sz="2100" dirty="0" err="1"/>
              <a:t>mengkaji</a:t>
            </a:r>
            <a:r>
              <a:rPr lang="en-US" sz="2100" dirty="0"/>
              <a:t> </a:t>
            </a:r>
            <a:r>
              <a:rPr lang="en-US" sz="2100" dirty="0" err="1"/>
              <a:t>konsepsi</a:t>
            </a:r>
            <a:r>
              <a:rPr lang="en-US" sz="2100" dirty="0"/>
              <a:t> </a:t>
            </a:r>
            <a:r>
              <a:rPr lang="en-US" sz="2100" dirty="0" err="1"/>
              <a:t>bangsa</a:t>
            </a:r>
            <a:r>
              <a:rPr lang="en-US" sz="2100" dirty="0"/>
              <a:t> </a:t>
            </a:r>
            <a:r>
              <a:rPr lang="en-US" sz="2100" dirty="0" err="1"/>
              <a:t>tentang</a:t>
            </a:r>
            <a:r>
              <a:rPr lang="en-US" sz="2100" dirty="0"/>
              <a:t> </a:t>
            </a:r>
            <a:r>
              <a:rPr lang="en-US" sz="2100" dirty="0" err="1"/>
              <a:t>upaya</a:t>
            </a:r>
            <a:r>
              <a:rPr lang="en-US" sz="2100" dirty="0"/>
              <a:t> </a:t>
            </a:r>
            <a:r>
              <a:rPr lang="en-US" sz="2100" dirty="0" err="1"/>
              <a:t>meningkatkan</a:t>
            </a:r>
            <a:r>
              <a:rPr lang="en-US" sz="2100" dirty="0"/>
              <a:t> </a:t>
            </a:r>
            <a:r>
              <a:rPr lang="en-US" sz="2100" dirty="0" err="1"/>
              <a:t>ketahanan</a:t>
            </a:r>
            <a:r>
              <a:rPr lang="en-US" sz="2100" dirty="0"/>
              <a:t> </a:t>
            </a:r>
            <a:r>
              <a:rPr lang="en-US" sz="2100" dirty="0" err="1"/>
              <a:t>bangsa</a:t>
            </a:r>
            <a:r>
              <a:rPr lang="en-US" sz="2100" dirty="0"/>
              <a:t> yang </a:t>
            </a:r>
            <a:r>
              <a:rPr lang="en-US" sz="2100" dirty="0" err="1"/>
              <a:t>meliputi</a:t>
            </a:r>
            <a:r>
              <a:rPr lang="en-US" sz="2100" dirty="0"/>
              <a:t> </a:t>
            </a:r>
            <a:r>
              <a:rPr lang="en-US" sz="2100" dirty="0" err="1"/>
              <a:t>seluruh</a:t>
            </a:r>
            <a:r>
              <a:rPr lang="en-US" sz="2100" dirty="0"/>
              <a:t> </a:t>
            </a:r>
            <a:r>
              <a:rPr lang="en-US" sz="2100" dirty="0" err="1"/>
              <a:t>aspek</a:t>
            </a:r>
            <a:r>
              <a:rPr lang="en-US" sz="2100" dirty="0"/>
              <a:t> </a:t>
            </a:r>
            <a:r>
              <a:rPr lang="en-US" sz="2100" dirty="0" err="1"/>
              <a:t>kehidupan</a:t>
            </a:r>
            <a:r>
              <a:rPr lang="en-US" sz="2100" dirty="0"/>
              <a:t> </a:t>
            </a:r>
            <a:r>
              <a:rPr lang="en-US" sz="2100" dirty="0" err="1"/>
              <a:t>dalam</a:t>
            </a:r>
            <a:r>
              <a:rPr lang="en-US" sz="2100" dirty="0"/>
              <a:t> </a:t>
            </a:r>
            <a:r>
              <a:rPr lang="en-US" sz="2100" dirty="0" err="1"/>
              <a:t>menghadapi</a:t>
            </a:r>
            <a:r>
              <a:rPr lang="en-US" sz="2100" dirty="0"/>
              <a:t> </a:t>
            </a:r>
            <a:r>
              <a:rPr lang="en-US" sz="2100" dirty="0" err="1"/>
              <a:t>ancaman</a:t>
            </a:r>
            <a:r>
              <a:rPr lang="en-US" sz="2100" dirty="0"/>
              <a:t>, </a:t>
            </a:r>
            <a:r>
              <a:rPr lang="en-US" sz="2100" dirty="0" err="1"/>
              <a:t>tantangan</a:t>
            </a:r>
            <a:r>
              <a:rPr lang="en-US" sz="2100" dirty="0"/>
              <a:t>, </a:t>
            </a:r>
            <a:r>
              <a:rPr lang="en-US" sz="2100" dirty="0" err="1"/>
              <a:t>hambatan</a:t>
            </a:r>
            <a:r>
              <a:rPr lang="en-US" sz="2100" dirty="0"/>
              <a:t>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 err="1"/>
              <a:t>gangguan</a:t>
            </a:r>
            <a:r>
              <a:rPr lang="en-US" sz="2100" dirty="0"/>
              <a:t> </a:t>
            </a:r>
            <a:r>
              <a:rPr lang="en-US" sz="2100" dirty="0" err="1"/>
              <a:t>demi</a:t>
            </a:r>
            <a:r>
              <a:rPr lang="en-US" sz="2100" dirty="0"/>
              <a:t> </a:t>
            </a:r>
            <a:r>
              <a:rPr lang="en-US" sz="2100" dirty="0" err="1"/>
              <a:t>kelangsungan</a:t>
            </a:r>
            <a:r>
              <a:rPr lang="en-US" sz="2100" dirty="0"/>
              <a:t> </a:t>
            </a:r>
            <a:r>
              <a:rPr lang="en-US" sz="2100" dirty="0" err="1"/>
              <a:t>hidup</a:t>
            </a:r>
            <a:r>
              <a:rPr lang="en-US" sz="2100" dirty="0"/>
              <a:t> </a:t>
            </a:r>
            <a:r>
              <a:rPr lang="en-US" sz="2100" dirty="0" err="1"/>
              <a:t>Bangsa</a:t>
            </a:r>
            <a:r>
              <a:rPr lang="en-US" sz="2100" dirty="0"/>
              <a:t> </a:t>
            </a:r>
            <a:r>
              <a:rPr lang="en-US" sz="2100" dirty="0" err="1"/>
              <a:t>dan</a:t>
            </a:r>
            <a:r>
              <a:rPr lang="en-US" sz="2100" dirty="0"/>
              <a:t> Negara yang </a:t>
            </a:r>
            <a:r>
              <a:rPr lang="en-US" sz="2100" dirty="0" err="1"/>
              <a:t>disebut</a:t>
            </a:r>
            <a:r>
              <a:rPr lang="en-US" sz="2100" dirty="0"/>
              <a:t> </a:t>
            </a:r>
            <a:r>
              <a:rPr lang="en-US" sz="2100" dirty="0" err="1"/>
              <a:t>Ketahanan</a:t>
            </a:r>
            <a:r>
              <a:rPr lang="en-US" sz="2100" dirty="0"/>
              <a:t> </a:t>
            </a:r>
            <a:r>
              <a:rPr lang="en-US" sz="2100" dirty="0" err="1"/>
              <a:t>Nasional</a:t>
            </a:r>
            <a:r>
              <a:rPr lang="en-US" sz="2100" dirty="0"/>
              <a:t>.</a:t>
            </a:r>
          </a:p>
          <a:p>
            <a:r>
              <a:rPr lang="en-US" sz="2100" dirty="0" err="1"/>
              <a:t>Politik</a:t>
            </a:r>
            <a:r>
              <a:rPr lang="en-US" sz="2100" dirty="0"/>
              <a:t> </a:t>
            </a:r>
            <a:r>
              <a:rPr lang="en-US" sz="2100" dirty="0" err="1"/>
              <a:t>Strategi</a:t>
            </a:r>
            <a:r>
              <a:rPr lang="en-US" sz="2100" dirty="0"/>
              <a:t> </a:t>
            </a:r>
            <a:r>
              <a:rPr lang="en-US" sz="2100" dirty="0" err="1"/>
              <a:t>Nasional</a:t>
            </a:r>
            <a:r>
              <a:rPr lang="en-US" sz="2100" dirty="0"/>
              <a:t>, </a:t>
            </a:r>
            <a:r>
              <a:rPr lang="en-US" sz="2100" dirty="0" err="1"/>
              <a:t>mengkaji</a:t>
            </a:r>
            <a:r>
              <a:rPr lang="en-US" sz="2100" dirty="0"/>
              <a:t> </a:t>
            </a:r>
            <a:r>
              <a:rPr lang="en-US" sz="2100" dirty="0" err="1"/>
              <a:t>masalah</a:t>
            </a:r>
            <a:r>
              <a:rPr lang="en-US" sz="2100" dirty="0"/>
              <a:t> </a:t>
            </a:r>
            <a:r>
              <a:rPr lang="en-US" sz="2100" dirty="0" err="1"/>
              <a:t>kebijakan</a:t>
            </a:r>
            <a:r>
              <a:rPr lang="en-US" sz="2100" dirty="0"/>
              <a:t> MPR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 err="1"/>
              <a:t>rencana</a:t>
            </a:r>
            <a:r>
              <a:rPr lang="en-US" sz="2100" dirty="0"/>
              <a:t> </a:t>
            </a:r>
            <a:r>
              <a:rPr lang="en-US" sz="2100" dirty="0" err="1"/>
              <a:t>pelaksanaannya</a:t>
            </a:r>
            <a:r>
              <a:rPr lang="en-US" sz="2100" dirty="0"/>
              <a:t> </a:t>
            </a:r>
            <a:r>
              <a:rPr lang="en-US" sz="2100" dirty="0" err="1"/>
              <a:t>oleh</a:t>
            </a:r>
            <a:r>
              <a:rPr lang="en-US" sz="2100" dirty="0"/>
              <a:t> </a:t>
            </a:r>
            <a:r>
              <a:rPr lang="en-US" sz="2100" dirty="0" err="1"/>
              <a:t>pemerintah</a:t>
            </a:r>
            <a:r>
              <a:rPr lang="en-US" sz="2100" dirty="0"/>
              <a:t> </a:t>
            </a:r>
            <a:r>
              <a:rPr lang="en-US" sz="2100" dirty="0" err="1"/>
              <a:t>dalam</a:t>
            </a:r>
            <a:r>
              <a:rPr lang="en-US" sz="2100" dirty="0"/>
              <a:t> </a:t>
            </a:r>
            <a:r>
              <a:rPr lang="en-US" sz="2100" dirty="0" err="1"/>
              <a:t>pengelolaan</a:t>
            </a:r>
            <a:r>
              <a:rPr lang="en-US" sz="2100" dirty="0"/>
              <a:t> </a:t>
            </a:r>
            <a:r>
              <a:rPr lang="en-US" sz="2100" dirty="0" err="1"/>
              <a:t>negara</a:t>
            </a:r>
            <a:r>
              <a:rPr lang="en-US" sz="2100" dirty="0"/>
              <a:t>, yang </a:t>
            </a:r>
            <a:r>
              <a:rPr lang="en-US" sz="2100" dirty="0" err="1"/>
              <a:t>disebut</a:t>
            </a:r>
            <a:r>
              <a:rPr lang="en-US" sz="2100" dirty="0"/>
              <a:t> </a:t>
            </a:r>
            <a:r>
              <a:rPr lang="en-US" sz="2100" dirty="0" err="1"/>
              <a:t>Politik</a:t>
            </a:r>
            <a:r>
              <a:rPr lang="en-US" sz="2100" dirty="0"/>
              <a:t> </a:t>
            </a:r>
            <a:r>
              <a:rPr lang="en-US" sz="2100" dirty="0" err="1"/>
              <a:t>Strategi</a:t>
            </a:r>
            <a:r>
              <a:rPr lang="en-US" sz="2100" dirty="0"/>
              <a:t> </a:t>
            </a:r>
            <a:r>
              <a:rPr lang="en-US" sz="2100" dirty="0" err="1"/>
              <a:t>Nasional</a:t>
            </a:r>
            <a:r>
              <a:rPr lang="en-US" sz="2100" dirty="0"/>
              <a:t> </a:t>
            </a:r>
            <a:r>
              <a:rPr lang="en-US" sz="2100" dirty="0" err="1"/>
              <a:t>dengan</a:t>
            </a:r>
            <a:r>
              <a:rPr lang="en-US" sz="2100" dirty="0"/>
              <a:t> </a:t>
            </a:r>
            <a:r>
              <a:rPr lang="en-US" sz="2100" dirty="0" err="1"/>
              <a:t>tujuan</a:t>
            </a:r>
            <a:r>
              <a:rPr lang="en-US" sz="2100" dirty="0"/>
              <a:t> agar </a:t>
            </a:r>
            <a:r>
              <a:rPr lang="en-US" sz="2100" dirty="0" err="1"/>
              <a:t>dapat</a:t>
            </a:r>
            <a:r>
              <a:rPr lang="en-US" sz="2100" dirty="0"/>
              <a:t> </a:t>
            </a:r>
            <a:r>
              <a:rPr lang="en-US" sz="2100" dirty="0" err="1"/>
              <a:t>memahami</a:t>
            </a:r>
            <a:r>
              <a:rPr lang="en-US" sz="2100" dirty="0"/>
              <a:t>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 err="1"/>
              <a:t>menghayati</a:t>
            </a:r>
            <a:r>
              <a:rPr lang="en-US" sz="2100" dirty="0"/>
              <a:t> </a:t>
            </a:r>
            <a:r>
              <a:rPr lang="en-US" sz="2100" dirty="0" err="1"/>
              <a:t>pelaksanaannya</a:t>
            </a:r>
            <a:r>
              <a:rPr lang="en-US" sz="2100" dirty="0"/>
              <a:t> </a:t>
            </a:r>
            <a:r>
              <a:rPr lang="en-US" sz="2100" dirty="0" err="1"/>
              <a:t>dalam</a:t>
            </a:r>
            <a:r>
              <a:rPr lang="en-US" sz="2100" dirty="0"/>
              <a:t> </a:t>
            </a:r>
            <a:r>
              <a:rPr lang="en-US" sz="2100" dirty="0" err="1"/>
              <a:t>kehidupan</a:t>
            </a:r>
            <a:r>
              <a:rPr lang="en-US" sz="2100" dirty="0"/>
              <a:t> </a:t>
            </a:r>
            <a:r>
              <a:rPr lang="en-US" sz="2100" dirty="0" err="1"/>
              <a:t>bermasyarakat</a:t>
            </a:r>
            <a:r>
              <a:rPr lang="en-US" sz="2100" dirty="0"/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2020389" y="451304"/>
            <a:ext cx="8229600" cy="8715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RUANG LINGKUP</a:t>
            </a:r>
          </a:p>
        </p:txBody>
      </p:sp>
    </p:spTree>
    <p:extLst>
      <p:ext uri="{BB962C8B-B14F-4D97-AF65-F5344CB8AC3E}">
        <p14:creationId xmlns:p14="http://schemas.microsoft.com/office/powerpoint/2010/main" val="233216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31305" y="4449384"/>
            <a:ext cx="5729344" cy="1950452"/>
            <a:chOff x="3952875" y="2284730"/>
            <a:chExt cx="4591050" cy="2816544"/>
          </a:xfrm>
        </p:grpSpPr>
        <p:sp>
          <p:nvSpPr>
            <p:cNvPr id="7" name="Rectangle 6"/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121436" y="2563964"/>
              <a:ext cx="4253929" cy="22580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-83126" y="4728340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anose="020B0604020202020204" pitchFamily="34" charset="0"/>
              </a:rPr>
              <a:t>TERIMA KASIH</a:t>
            </a:r>
            <a:endParaRPr lang="ko-KR" altLang="en-US" sz="6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2690948" y="1389017"/>
            <a:ext cx="82296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SESUAI RPS</a:t>
            </a:r>
          </a:p>
          <a:p>
            <a:r>
              <a:rPr lang="en-US" dirty="0" smtClean="0"/>
              <a:t>DI SHARE DI GRUP KELAS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1759131" y="169817"/>
            <a:ext cx="9161417" cy="1219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SATUAN ACARA PERKULIAHAN</a:t>
            </a:r>
          </a:p>
        </p:txBody>
      </p:sp>
    </p:spTree>
    <p:extLst>
      <p:ext uri="{BB962C8B-B14F-4D97-AF65-F5344CB8AC3E}">
        <p14:creationId xmlns:p14="http://schemas.microsoft.com/office/powerpoint/2010/main" val="696759077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2455817" y="304800"/>
            <a:ext cx="8229600" cy="1219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Nilai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915886" y="1532709"/>
            <a:ext cx="8229600" cy="4572000"/>
          </a:xfrm>
          <a:prstGeom prst="rect">
            <a:avLst/>
          </a:prstGeom>
        </p:spPr>
        <p:txBody>
          <a:bodyPr rtlCol="0">
            <a:normAutofit fontScale="85000" lnSpcReduction="20000"/>
          </a:bodyPr>
          <a:lstStyle/>
          <a:p>
            <a:pPr>
              <a:tabLst>
                <a:tab pos="2159000" algn="l"/>
              </a:tabLst>
              <a:defRPr/>
            </a:pPr>
            <a:r>
              <a:rPr lang="en-US" dirty="0" err="1"/>
              <a:t>Kehadiran</a:t>
            </a:r>
            <a:r>
              <a:rPr lang="en-US" dirty="0"/>
              <a:t> 	: 10 %</a:t>
            </a:r>
          </a:p>
          <a:p>
            <a:pPr>
              <a:tabLst>
                <a:tab pos="2159000" algn="l"/>
              </a:tabLst>
              <a:defRPr/>
            </a:pPr>
            <a:r>
              <a:rPr lang="en-US" dirty="0"/>
              <a:t>Quiz	: </a:t>
            </a:r>
            <a:r>
              <a:rPr lang="en-US" dirty="0" smtClean="0"/>
              <a:t>20 </a:t>
            </a:r>
            <a:r>
              <a:rPr lang="en-US" dirty="0"/>
              <a:t>%</a:t>
            </a:r>
          </a:p>
          <a:p>
            <a:pPr>
              <a:tabLst>
                <a:tab pos="2159000" algn="l"/>
              </a:tabLst>
              <a:defRPr/>
            </a:pPr>
            <a:r>
              <a:rPr lang="en-US" dirty="0" err="1"/>
              <a:t>Tugas</a:t>
            </a:r>
            <a:r>
              <a:rPr lang="en-US" dirty="0"/>
              <a:t>	: 10 %</a:t>
            </a:r>
          </a:p>
          <a:p>
            <a:pPr>
              <a:tabLst>
                <a:tab pos="2159000" algn="l"/>
              </a:tabLst>
              <a:defRPr/>
            </a:pPr>
            <a:r>
              <a:rPr lang="en-US" dirty="0"/>
              <a:t>UTS	: 30 %</a:t>
            </a:r>
          </a:p>
          <a:p>
            <a:pPr>
              <a:tabLst>
                <a:tab pos="2159000" algn="l"/>
              </a:tabLst>
              <a:defRPr/>
            </a:pPr>
            <a:r>
              <a:rPr lang="en-US" dirty="0"/>
              <a:t>UAS	: </a:t>
            </a:r>
            <a:r>
              <a:rPr lang="en-US" dirty="0" smtClean="0"/>
              <a:t>30 </a:t>
            </a:r>
            <a:r>
              <a:rPr lang="en-US" dirty="0"/>
              <a:t>%</a:t>
            </a:r>
          </a:p>
          <a:p>
            <a:pPr>
              <a:tabLst>
                <a:tab pos="2159000" algn="l"/>
              </a:tabLst>
              <a:defRPr/>
            </a:pPr>
            <a:endParaRPr lang="en-US" dirty="0"/>
          </a:p>
          <a:p>
            <a:pPr>
              <a:buNone/>
              <a:tabLst>
                <a:tab pos="2159000" algn="l"/>
              </a:tabLst>
              <a:defRPr/>
            </a:pP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:</a:t>
            </a:r>
          </a:p>
          <a:p>
            <a:pPr>
              <a:tabLst>
                <a:tab pos="2159000" algn="l"/>
              </a:tabLst>
              <a:defRPr/>
            </a:pPr>
            <a:r>
              <a:rPr lang="en-US" dirty="0"/>
              <a:t>”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Pancasila</a:t>
            </a:r>
            <a:r>
              <a:rPr lang="en-US" dirty="0"/>
              <a:t>” </a:t>
            </a:r>
            <a:r>
              <a:rPr lang="en-US" dirty="0" err="1"/>
              <a:t>Karangan</a:t>
            </a:r>
            <a:r>
              <a:rPr lang="en-US" dirty="0"/>
              <a:t> Drs. H. </a:t>
            </a:r>
            <a:r>
              <a:rPr lang="en-US" dirty="0" err="1"/>
              <a:t>Kaelani</a:t>
            </a:r>
            <a:r>
              <a:rPr lang="en-US" dirty="0"/>
              <a:t> M.S</a:t>
            </a:r>
          </a:p>
          <a:p>
            <a:pPr>
              <a:tabLst>
                <a:tab pos="2159000" algn="l"/>
              </a:tabLst>
              <a:defRPr/>
            </a:pPr>
            <a:r>
              <a:rPr lang="en-US" dirty="0"/>
              <a:t>“</a:t>
            </a:r>
            <a:r>
              <a:rPr lang="en-US" dirty="0" err="1"/>
              <a:t>Pancasila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Undang-Undang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1945” </a:t>
            </a:r>
            <a:r>
              <a:rPr lang="en-US" dirty="0" err="1"/>
              <a:t>Karangan</a:t>
            </a:r>
            <a:r>
              <a:rPr lang="en-US" dirty="0"/>
              <a:t> Prof. </a:t>
            </a:r>
            <a:r>
              <a:rPr lang="en-US" dirty="0" err="1"/>
              <a:t>Padmo</a:t>
            </a:r>
            <a:r>
              <a:rPr lang="en-US" dirty="0"/>
              <a:t> </a:t>
            </a:r>
            <a:r>
              <a:rPr lang="en-US" dirty="0" err="1"/>
              <a:t>Wahjono</a:t>
            </a:r>
            <a:r>
              <a:rPr lang="en-US" dirty="0"/>
              <a:t>. S.H</a:t>
            </a:r>
          </a:p>
          <a:p>
            <a:pPr>
              <a:tabLst>
                <a:tab pos="2159000" algn="l"/>
              </a:tabLst>
              <a:defRPr/>
            </a:pPr>
            <a:r>
              <a:rPr lang="en-US" dirty="0"/>
              <a:t>“</a:t>
            </a:r>
            <a:r>
              <a:rPr lang="en-US" dirty="0" err="1"/>
              <a:t>Pokok-Pokok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Pancasila</a:t>
            </a:r>
            <a:r>
              <a:rPr lang="en-US" dirty="0"/>
              <a:t>” </a:t>
            </a:r>
            <a:r>
              <a:rPr lang="en-US" dirty="0" err="1"/>
              <a:t>Karangan</a:t>
            </a:r>
            <a:r>
              <a:rPr lang="en-US" dirty="0"/>
              <a:t> M. </a:t>
            </a:r>
            <a:r>
              <a:rPr lang="en-US" dirty="0" err="1"/>
              <a:t>Iqbal</a:t>
            </a:r>
            <a:r>
              <a:rPr lang="en-US" dirty="0"/>
              <a:t> </a:t>
            </a:r>
            <a:r>
              <a:rPr lang="en-US" dirty="0" err="1"/>
              <a:t>Hasan</a:t>
            </a:r>
            <a:r>
              <a:rPr lang="en-US" dirty="0"/>
              <a:t>. MM</a:t>
            </a:r>
          </a:p>
        </p:txBody>
      </p:sp>
    </p:spTree>
    <p:extLst>
      <p:ext uri="{BB962C8B-B14F-4D97-AF65-F5344CB8AC3E}">
        <p14:creationId xmlns:p14="http://schemas.microsoft.com/office/powerpoint/2010/main" val="3190988562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297577" y="1463040"/>
            <a:ext cx="8229600" cy="490537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TUJUAN PENDIDIKAN KEWARGANEGARAAN</a:t>
            </a:r>
          </a:p>
          <a:p>
            <a:pPr lvl="1"/>
            <a:r>
              <a:rPr lang="en-US" dirty="0"/>
              <a:t>TUJUAN UMUM</a:t>
            </a:r>
          </a:p>
          <a:p>
            <a:pPr lvl="2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agar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yang </a:t>
            </a:r>
            <a:r>
              <a:rPr lang="en-US" dirty="0" err="1"/>
              <a:t>diandalkan</a:t>
            </a:r>
            <a:endParaRPr lang="en-US" dirty="0"/>
          </a:p>
          <a:p>
            <a:pPr lvl="1"/>
            <a:r>
              <a:rPr lang="en-US" dirty="0"/>
              <a:t>TUJUAN KHUSUS</a:t>
            </a:r>
          </a:p>
          <a:p>
            <a:pPr lvl="2"/>
            <a:r>
              <a:rPr lang="en-US" dirty="0"/>
              <a:t>Agar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santun</a:t>
            </a:r>
            <a:r>
              <a:rPr lang="en-US" dirty="0"/>
              <a:t>, </a:t>
            </a:r>
            <a:r>
              <a:rPr lang="en-US" dirty="0" err="1"/>
              <a:t>jujur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demokratis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ikhlas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WNI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Menguasai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bermasyarakat</a:t>
            </a:r>
            <a:r>
              <a:rPr lang="en-US" dirty="0"/>
              <a:t>, </a:t>
            </a:r>
            <a:r>
              <a:rPr lang="en-US" dirty="0" err="1"/>
              <a:t>berbangsa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bernegara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pemikiran</a:t>
            </a:r>
            <a:r>
              <a:rPr lang="en-US" dirty="0"/>
              <a:t> </a:t>
            </a:r>
            <a:r>
              <a:rPr lang="en-US" dirty="0" err="1"/>
              <a:t>kritis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yang </a:t>
            </a:r>
            <a:r>
              <a:rPr lang="en-US" dirty="0" err="1"/>
              <a:t>berlandaskan</a:t>
            </a:r>
            <a:r>
              <a:rPr lang="en-US" dirty="0"/>
              <a:t> </a:t>
            </a:r>
            <a:r>
              <a:rPr lang="en-US" dirty="0" err="1"/>
              <a:t>pancasila</a:t>
            </a:r>
            <a:r>
              <a:rPr lang="en-US" dirty="0"/>
              <a:t>, </a:t>
            </a:r>
            <a:r>
              <a:rPr lang="en-US" dirty="0" err="1"/>
              <a:t>wawasan</a:t>
            </a:r>
            <a:r>
              <a:rPr lang="en-US" dirty="0"/>
              <a:t> </a:t>
            </a:r>
            <a:r>
              <a:rPr lang="en-US" dirty="0" err="1"/>
              <a:t>nusantara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ketahanan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prilaku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kejuangan</a:t>
            </a:r>
            <a:r>
              <a:rPr lang="en-US" dirty="0"/>
              <a:t>, </a:t>
            </a:r>
            <a:r>
              <a:rPr lang="en-US" dirty="0" err="1"/>
              <a:t>cinta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air,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rela</a:t>
            </a:r>
            <a:r>
              <a:rPr lang="en-US" dirty="0"/>
              <a:t> </a:t>
            </a:r>
            <a:r>
              <a:rPr lang="en-US" dirty="0" err="1"/>
              <a:t>berkorban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nuas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2238103" y="440508"/>
            <a:ext cx="8229600" cy="7651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/>
              <a:t>PENDAHULUAN</a:t>
            </a:r>
          </a:p>
        </p:txBody>
      </p:sp>
    </p:spTree>
    <p:extLst>
      <p:ext uri="{BB962C8B-B14F-4D97-AF65-F5344CB8AC3E}">
        <p14:creationId xmlns:p14="http://schemas.microsoft.com/office/powerpoint/2010/main" val="1700157549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271452" y="1705519"/>
            <a:ext cx="8229600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b="1" dirty="0" err="1"/>
              <a:t>Landasan</a:t>
            </a:r>
            <a:r>
              <a:rPr lang="en-US" sz="2400" b="1" dirty="0"/>
              <a:t> </a:t>
            </a:r>
            <a:r>
              <a:rPr lang="en-US" sz="2400" b="1" dirty="0" err="1"/>
              <a:t>Historis</a:t>
            </a:r>
            <a:r>
              <a:rPr lang="en-US" sz="2400" dirty="0"/>
              <a:t>, </a:t>
            </a:r>
            <a:r>
              <a:rPr lang="en-US" sz="2400" dirty="0" err="1"/>
              <a:t>Bangsa</a:t>
            </a:r>
            <a:r>
              <a:rPr lang="en-US" sz="2400" dirty="0"/>
              <a:t> Indonesia </a:t>
            </a:r>
            <a:r>
              <a:rPr lang="en-US" sz="2400" dirty="0" err="1"/>
              <a:t>terbentuk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proses</a:t>
            </a:r>
            <a:r>
              <a:rPr lang="en-US" sz="2400" dirty="0"/>
              <a:t> </a:t>
            </a:r>
            <a:r>
              <a:rPr lang="en-US" sz="2400" dirty="0" err="1"/>
              <a:t>sejarah</a:t>
            </a:r>
            <a:r>
              <a:rPr lang="en-US" sz="2400" dirty="0"/>
              <a:t> yang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panjang</a:t>
            </a:r>
            <a:r>
              <a:rPr lang="en-US" sz="2400" dirty="0"/>
              <a:t> </a:t>
            </a:r>
            <a:r>
              <a:rPr lang="en-US" sz="2400" dirty="0" err="1"/>
              <a:t>sejak</a:t>
            </a:r>
            <a:r>
              <a:rPr lang="en-US" sz="2400" dirty="0"/>
              <a:t> </a:t>
            </a:r>
            <a:r>
              <a:rPr lang="en-US" sz="2400" dirty="0" err="1"/>
              <a:t>zaman</a:t>
            </a:r>
            <a:r>
              <a:rPr lang="en-US" sz="2400" dirty="0"/>
              <a:t> </a:t>
            </a:r>
            <a:r>
              <a:rPr lang="en-US" sz="2400" dirty="0" err="1"/>
              <a:t>kerajaan</a:t>
            </a:r>
            <a:r>
              <a:rPr lang="en-US" sz="2400" dirty="0"/>
              <a:t> </a:t>
            </a:r>
            <a:r>
              <a:rPr lang="en-US" sz="2400" dirty="0" err="1"/>
              <a:t>Kutai</a:t>
            </a:r>
            <a:r>
              <a:rPr lang="en-US" sz="2400" dirty="0"/>
              <a:t>, </a:t>
            </a:r>
            <a:r>
              <a:rPr lang="en-US" sz="2400" dirty="0" err="1"/>
              <a:t>Sriwijaya</a:t>
            </a:r>
            <a:r>
              <a:rPr lang="en-US" sz="2400" dirty="0"/>
              <a:t>, </a:t>
            </a:r>
            <a:r>
              <a:rPr lang="en-US" sz="2400" dirty="0" err="1"/>
              <a:t>Majapahit</a:t>
            </a:r>
            <a:r>
              <a:rPr lang="en-US" sz="2400" dirty="0"/>
              <a:t> </a:t>
            </a:r>
            <a:r>
              <a:rPr lang="en-US" sz="2400" dirty="0" err="1"/>
              <a:t>sampai</a:t>
            </a:r>
            <a:r>
              <a:rPr lang="en-US" sz="2400" dirty="0"/>
              <a:t> </a:t>
            </a:r>
            <a:r>
              <a:rPr lang="en-US" sz="2400" dirty="0" err="1"/>
              <a:t>datangnya</a:t>
            </a:r>
            <a:r>
              <a:rPr lang="en-US" sz="2400" dirty="0"/>
              <a:t> </a:t>
            </a:r>
            <a:r>
              <a:rPr lang="en-US" sz="2400" dirty="0" err="1"/>
              <a:t>bangsa</a:t>
            </a:r>
            <a:r>
              <a:rPr lang="en-US" sz="2400" dirty="0"/>
              <a:t> lain yang </a:t>
            </a:r>
            <a:r>
              <a:rPr lang="en-US" sz="2400" dirty="0" err="1"/>
              <a:t>menjajah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menguasai</a:t>
            </a:r>
            <a:r>
              <a:rPr lang="en-US" sz="2400" dirty="0"/>
              <a:t> </a:t>
            </a:r>
            <a:r>
              <a:rPr lang="en-US" sz="2400" dirty="0" err="1"/>
              <a:t>bangsa</a:t>
            </a:r>
            <a:r>
              <a:rPr lang="en-US" sz="2400" dirty="0"/>
              <a:t> Indonesia.</a:t>
            </a:r>
          </a:p>
          <a:p>
            <a:r>
              <a:rPr lang="en-US" sz="2400" b="1" dirty="0" err="1"/>
              <a:t>Landasan</a:t>
            </a:r>
            <a:r>
              <a:rPr lang="en-US" sz="2400" b="1" dirty="0"/>
              <a:t> </a:t>
            </a:r>
            <a:r>
              <a:rPr lang="en-US" sz="2400" b="1" dirty="0" err="1"/>
              <a:t>Kultura</a:t>
            </a:r>
            <a:r>
              <a:rPr lang="en-US" sz="2400" dirty="0" err="1"/>
              <a:t>l</a:t>
            </a:r>
            <a:r>
              <a:rPr lang="en-US" sz="2400" dirty="0"/>
              <a:t>,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bangsa</a:t>
            </a:r>
            <a:r>
              <a:rPr lang="en-US" sz="2400" dirty="0"/>
              <a:t> </a:t>
            </a:r>
            <a:r>
              <a:rPr lang="en-US" sz="2400" dirty="0" err="1"/>
              <a:t>bangsa</a:t>
            </a:r>
            <a:r>
              <a:rPr lang="en-US" sz="2400" dirty="0"/>
              <a:t> lain, </a:t>
            </a:r>
            <a:r>
              <a:rPr lang="en-US" sz="2400" dirty="0" err="1"/>
              <a:t>bangsa</a:t>
            </a:r>
            <a:r>
              <a:rPr lang="en-US" sz="2400" dirty="0"/>
              <a:t> Indonesia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pandangan</a:t>
            </a:r>
            <a:r>
              <a:rPr lang="en-US" sz="2400" dirty="0"/>
              <a:t> </a:t>
            </a:r>
            <a:r>
              <a:rPr lang="en-US" sz="2400" dirty="0" err="1"/>
              <a:t>hidupnya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bermasyarakat</a:t>
            </a:r>
            <a:r>
              <a:rPr lang="en-US" sz="2400" dirty="0"/>
              <a:t>, </a:t>
            </a:r>
            <a:r>
              <a:rPr lang="en-US" sz="2400" dirty="0" err="1"/>
              <a:t>berbangsa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bernegara</a:t>
            </a:r>
            <a:r>
              <a:rPr lang="en-US" sz="2400" dirty="0"/>
              <a:t> yang </a:t>
            </a:r>
            <a:r>
              <a:rPr lang="en-US" sz="2400" dirty="0" err="1"/>
              <a:t>dimiliki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melekat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bangsa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.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kenegaraan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kemasyarakatan</a:t>
            </a:r>
            <a:r>
              <a:rPr lang="en-US" sz="2400" dirty="0"/>
              <a:t> yang </a:t>
            </a:r>
            <a:r>
              <a:rPr lang="en-US" sz="2400" dirty="0" err="1"/>
              <a:t>terkandung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sila</a:t>
            </a:r>
            <a:r>
              <a:rPr lang="en-US" sz="2400" dirty="0"/>
              <a:t> </a:t>
            </a:r>
            <a:r>
              <a:rPr lang="en-US" sz="2400" dirty="0" err="1"/>
              <a:t>sila</a:t>
            </a:r>
            <a:r>
              <a:rPr lang="en-US" sz="2400" dirty="0"/>
              <a:t> </a:t>
            </a:r>
            <a:r>
              <a:rPr lang="en-US" sz="2400" dirty="0" err="1"/>
              <a:t>pancasila</a:t>
            </a:r>
            <a:r>
              <a:rPr lang="en-US" sz="2400" dirty="0"/>
              <a:t> </a:t>
            </a:r>
            <a:r>
              <a:rPr lang="en-US" sz="2400" dirty="0" err="1"/>
              <a:t>bukanlah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konsepsual</a:t>
            </a:r>
            <a:r>
              <a:rPr lang="en-US" sz="2400" dirty="0"/>
              <a:t>  </a:t>
            </a:r>
            <a:r>
              <a:rPr lang="en-US" sz="2400" dirty="0" err="1"/>
              <a:t>seseorang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</a:t>
            </a:r>
            <a:r>
              <a:rPr lang="en-US" sz="2400" dirty="0" err="1"/>
              <a:t>melainkan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karya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bangsa</a:t>
            </a:r>
            <a:r>
              <a:rPr lang="en-US" sz="2400" dirty="0"/>
              <a:t> Indonesia </a:t>
            </a:r>
            <a:r>
              <a:rPr lang="en-US" sz="2400" dirty="0" err="1"/>
              <a:t>sendiri</a:t>
            </a:r>
            <a:r>
              <a:rPr lang="en-US" sz="2400" dirty="0"/>
              <a:t>, yang </a:t>
            </a:r>
            <a:r>
              <a:rPr lang="en-US" sz="2400" dirty="0" err="1"/>
              <a:t>diangkat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kultural</a:t>
            </a:r>
            <a:r>
              <a:rPr lang="en-US" sz="2400" dirty="0"/>
              <a:t> yang </a:t>
            </a:r>
            <a:r>
              <a:rPr lang="en-US" sz="2400" dirty="0" err="1"/>
              <a:t>dimiliki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bangsa</a:t>
            </a:r>
            <a:r>
              <a:rPr lang="en-US" sz="2400" dirty="0"/>
              <a:t> </a:t>
            </a:r>
            <a:r>
              <a:rPr lang="en-US" sz="2400" dirty="0" err="1"/>
              <a:t>indonesia</a:t>
            </a:r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1950720" y="494619"/>
            <a:ext cx="8229600" cy="101441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3700" b="1" dirty="0"/>
              <a:t>LANDASAN PENDIDIKAN PANCASILA</a:t>
            </a:r>
          </a:p>
        </p:txBody>
      </p:sp>
    </p:spTree>
    <p:extLst>
      <p:ext uri="{BB962C8B-B14F-4D97-AF65-F5344CB8AC3E}">
        <p14:creationId xmlns:p14="http://schemas.microsoft.com/office/powerpoint/2010/main" val="1388129512"/>
      </p:ext>
    </p:extLst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2020389" y="986337"/>
            <a:ext cx="8229600" cy="4572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Landasan</a:t>
            </a:r>
            <a:r>
              <a:rPr lang="en-US" b="1" dirty="0"/>
              <a:t> </a:t>
            </a:r>
            <a:r>
              <a:rPr lang="en-US" b="1" dirty="0" err="1"/>
              <a:t>Yuridis</a:t>
            </a:r>
            <a:r>
              <a:rPr lang="en-US" dirty="0"/>
              <a:t>, </a:t>
            </a:r>
            <a:r>
              <a:rPr lang="en-US" dirty="0" err="1"/>
              <a:t>tertuang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Undang</a:t>
            </a:r>
            <a:r>
              <a:rPr lang="en-US" dirty="0"/>
              <a:t> </a:t>
            </a:r>
            <a:r>
              <a:rPr lang="en-US" dirty="0" err="1"/>
              <a:t>Undang</a:t>
            </a:r>
            <a:r>
              <a:rPr lang="en-US" dirty="0"/>
              <a:t>  No 2 </a:t>
            </a:r>
            <a:r>
              <a:rPr lang="en-US" dirty="0" err="1"/>
              <a:t>tahun</a:t>
            </a:r>
            <a:r>
              <a:rPr lang="en-US" dirty="0"/>
              <a:t> 1989, </a:t>
            </a:r>
            <a:r>
              <a:rPr lang="en-US" dirty="0" err="1"/>
              <a:t>diperbaharui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UU No 20 </a:t>
            </a:r>
            <a:r>
              <a:rPr lang="en-US" dirty="0" err="1"/>
              <a:t>Tahun</a:t>
            </a:r>
            <a:r>
              <a:rPr lang="en-US" dirty="0"/>
              <a:t> 2003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Pendidikan Nasional. </a:t>
            </a:r>
            <a:r>
              <a:rPr lang="en-US" dirty="0" err="1"/>
              <a:t>Pasal</a:t>
            </a:r>
            <a:r>
              <a:rPr lang="en-US" dirty="0"/>
              <a:t> 39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kurikulum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, </a:t>
            </a:r>
            <a:r>
              <a:rPr lang="en-US" dirty="0" err="1"/>
              <a:t>jalur</a:t>
            </a:r>
            <a:r>
              <a:rPr lang="en-US" dirty="0"/>
              <a:t> dan </a:t>
            </a:r>
            <a:r>
              <a:rPr lang="en-US" dirty="0" err="1"/>
              <a:t>jenjang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pancasila</a:t>
            </a:r>
            <a:r>
              <a:rPr lang="en-US" dirty="0"/>
              <a:t> dan </a:t>
            </a:r>
            <a:r>
              <a:rPr lang="en-US" dirty="0" err="1"/>
              <a:t>kewarganegaraan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No 60 </a:t>
            </a:r>
            <a:r>
              <a:rPr lang="en-US" dirty="0" err="1"/>
              <a:t>Tahun</a:t>
            </a:r>
            <a:r>
              <a:rPr lang="en-US" dirty="0"/>
              <a:t> 1999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r>
              <a:rPr lang="en-US" b="1" dirty="0" err="1"/>
              <a:t>Landasan</a:t>
            </a:r>
            <a:r>
              <a:rPr lang="en-US" b="1" dirty="0"/>
              <a:t> </a:t>
            </a:r>
            <a:r>
              <a:rPr lang="en-US" b="1" dirty="0" err="1"/>
              <a:t>filosofis</a:t>
            </a:r>
            <a:r>
              <a:rPr lang="en-US" dirty="0"/>
              <a:t>, </a:t>
            </a:r>
            <a:r>
              <a:rPr lang="en-US" dirty="0" err="1"/>
              <a:t>Pancasila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filsafat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Indonesia.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keharusan</a:t>
            </a:r>
            <a:r>
              <a:rPr lang="en-US" dirty="0"/>
              <a:t> moral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konsisten</a:t>
            </a:r>
            <a:r>
              <a:rPr lang="en-US" dirty="0"/>
              <a:t> </a:t>
            </a:r>
            <a:r>
              <a:rPr lang="en-US" dirty="0" err="1"/>
              <a:t>merealisasikannya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bermasyarakat</a:t>
            </a:r>
            <a:r>
              <a:rPr lang="en-US" dirty="0"/>
              <a:t>, </a:t>
            </a:r>
            <a:r>
              <a:rPr lang="en-US" dirty="0" err="1"/>
              <a:t>berbangsa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bernegara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9941348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558834" y="1656942"/>
            <a:ext cx="8229600" cy="5072062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 sz="4200" dirty="0">
                <a:solidFill>
                  <a:schemeClr val="bg1"/>
                </a:solidFill>
              </a:rPr>
              <a:t>LANDASAN ILMIAH</a:t>
            </a:r>
          </a:p>
          <a:p>
            <a:pPr lvl="1"/>
            <a:r>
              <a:rPr lang="en-US" sz="4000" dirty="0" err="1">
                <a:solidFill>
                  <a:schemeClr val="bg1"/>
                </a:solidFill>
              </a:rPr>
              <a:t>Dasar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pemikiran</a:t>
            </a:r>
            <a:r>
              <a:rPr lang="en-US" sz="4000" dirty="0">
                <a:solidFill>
                  <a:schemeClr val="bg1"/>
                </a:solidFill>
              </a:rPr>
              <a:t>, </a:t>
            </a:r>
            <a:r>
              <a:rPr lang="en-US" sz="4000" dirty="0" err="1">
                <a:solidFill>
                  <a:schemeClr val="bg1"/>
                </a:solidFill>
              </a:rPr>
              <a:t>setiap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warga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negara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dituntut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untuk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dapat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hidup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berguna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dan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bermakna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bagi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negara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dan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bangsanya</a:t>
            </a:r>
            <a:r>
              <a:rPr lang="en-US" sz="4000" dirty="0">
                <a:solidFill>
                  <a:schemeClr val="bg1"/>
                </a:solidFill>
              </a:rPr>
              <a:t>, </a:t>
            </a:r>
            <a:r>
              <a:rPr lang="en-US" sz="4000" dirty="0" err="1">
                <a:solidFill>
                  <a:schemeClr val="bg1"/>
                </a:solidFill>
              </a:rPr>
              <a:t>serta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mampu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mengantisipasi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perkembangan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dan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perubahan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masa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depannya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sz="4000" dirty="0" err="1">
                <a:solidFill>
                  <a:schemeClr val="bg1"/>
                </a:solidFill>
              </a:rPr>
              <a:t>Objek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pembahasan</a:t>
            </a:r>
            <a:r>
              <a:rPr lang="en-US" sz="4000" dirty="0">
                <a:solidFill>
                  <a:schemeClr val="bg1"/>
                </a:solidFill>
              </a:rPr>
              <a:t>, </a:t>
            </a:r>
            <a:r>
              <a:rPr lang="en-US" sz="4000" dirty="0" err="1">
                <a:solidFill>
                  <a:schemeClr val="bg1"/>
                </a:solidFill>
              </a:rPr>
              <a:t>setiap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ilmu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harus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memenuhi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syarat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syarat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ilmiah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yng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mempunyai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objek</a:t>
            </a:r>
            <a:r>
              <a:rPr lang="en-US" sz="4000" dirty="0">
                <a:solidFill>
                  <a:schemeClr val="bg1"/>
                </a:solidFill>
              </a:rPr>
              <a:t>, </a:t>
            </a:r>
            <a:r>
              <a:rPr lang="en-US" sz="4000" dirty="0" err="1">
                <a:solidFill>
                  <a:schemeClr val="bg1"/>
                </a:solidFill>
              </a:rPr>
              <a:t>metode</a:t>
            </a:r>
            <a:r>
              <a:rPr lang="en-US" sz="4000" dirty="0">
                <a:solidFill>
                  <a:schemeClr val="bg1"/>
                </a:solidFill>
              </a:rPr>
              <a:t>, </a:t>
            </a:r>
            <a:r>
              <a:rPr lang="en-US" sz="4000" dirty="0" err="1">
                <a:solidFill>
                  <a:schemeClr val="bg1"/>
                </a:solidFill>
              </a:rPr>
              <a:t>sistem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dan</a:t>
            </a:r>
            <a:r>
              <a:rPr lang="en-US" sz="4000" dirty="0">
                <a:solidFill>
                  <a:schemeClr val="bg1"/>
                </a:solidFill>
              </a:rPr>
              <a:t> universal. </a:t>
            </a:r>
            <a:r>
              <a:rPr lang="en-US" sz="4000" dirty="0" err="1">
                <a:solidFill>
                  <a:schemeClr val="bg1"/>
                </a:solidFill>
              </a:rPr>
              <a:t>Objek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pembahasan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setiap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ilmu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harus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jelas</a:t>
            </a:r>
            <a:r>
              <a:rPr lang="en-US" sz="4000" dirty="0">
                <a:solidFill>
                  <a:schemeClr val="bg1"/>
                </a:solidFill>
              </a:rPr>
              <a:t>, </a:t>
            </a:r>
            <a:r>
              <a:rPr lang="en-US" sz="4000" dirty="0" err="1">
                <a:solidFill>
                  <a:schemeClr val="bg1"/>
                </a:solidFill>
              </a:rPr>
              <a:t>baik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objek</a:t>
            </a:r>
            <a:r>
              <a:rPr lang="en-US" sz="4000" dirty="0">
                <a:solidFill>
                  <a:schemeClr val="bg1"/>
                </a:solidFill>
              </a:rPr>
              <a:t> material </a:t>
            </a:r>
            <a:r>
              <a:rPr lang="en-US" sz="4000" dirty="0" err="1">
                <a:solidFill>
                  <a:schemeClr val="bg1"/>
                </a:solidFill>
              </a:rPr>
              <a:t>maupun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objek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formal.OBJEK</a:t>
            </a:r>
            <a:r>
              <a:rPr lang="en-US" sz="4000" dirty="0">
                <a:solidFill>
                  <a:schemeClr val="bg1"/>
                </a:solidFill>
              </a:rPr>
              <a:t> MATERIAL </a:t>
            </a:r>
            <a:r>
              <a:rPr lang="en-US" sz="4000" dirty="0" err="1">
                <a:solidFill>
                  <a:schemeClr val="bg1"/>
                </a:solidFill>
              </a:rPr>
              <a:t>adalah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bidang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sasaran</a:t>
            </a:r>
            <a:r>
              <a:rPr lang="en-US" sz="4000" dirty="0">
                <a:solidFill>
                  <a:schemeClr val="bg1"/>
                </a:solidFill>
              </a:rPr>
              <a:t> yang </a:t>
            </a:r>
            <a:r>
              <a:rPr lang="en-US" sz="4000" dirty="0" err="1">
                <a:solidFill>
                  <a:schemeClr val="bg1"/>
                </a:solidFill>
              </a:rPr>
              <a:t>dibahas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dan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dikaji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oleh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suatu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bidang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atau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cabang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ilmu</a:t>
            </a:r>
            <a:r>
              <a:rPr lang="en-US" sz="4000" dirty="0">
                <a:solidFill>
                  <a:schemeClr val="bg1"/>
                </a:solidFill>
              </a:rPr>
              <a:t>. </a:t>
            </a:r>
            <a:r>
              <a:rPr lang="en-US" sz="4000" dirty="0" err="1">
                <a:solidFill>
                  <a:schemeClr val="bg1"/>
                </a:solidFill>
              </a:rPr>
              <a:t>Objek</a:t>
            </a:r>
            <a:r>
              <a:rPr lang="en-US" sz="4000" dirty="0">
                <a:solidFill>
                  <a:schemeClr val="bg1"/>
                </a:solidFill>
              </a:rPr>
              <a:t> material </a:t>
            </a:r>
            <a:r>
              <a:rPr lang="en-US" sz="4000" dirty="0" err="1">
                <a:solidFill>
                  <a:schemeClr val="bg1"/>
                </a:solidFill>
              </a:rPr>
              <a:t>kewarganegaraan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adalah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segala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hal</a:t>
            </a:r>
            <a:r>
              <a:rPr lang="en-US" sz="4000" dirty="0">
                <a:solidFill>
                  <a:schemeClr val="bg1"/>
                </a:solidFill>
              </a:rPr>
              <a:t> yang </a:t>
            </a:r>
            <a:r>
              <a:rPr lang="en-US" sz="4000" dirty="0" err="1">
                <a:solidFill>
                  <a:schemeClr val="bg1"/>
                </a:solidFill>
              </a:rPr>
              <a:t>berkaitan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dengan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warga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negara</a:t>
            </a:r>
            <a:r>
              <a:rPr lang="en-US" sz="4000" dirty="0">
                <a:solidFill>
                  <a:schemeClr val="bg1"/>
                </a:solidFill>
              </a:rPr>
              <a:t> yang </a:t>
            </a:r>
            <a:r>
              <a:rPr lang="en-US" sz="4000" dirty="0" err="1">
                <a:solidFill>
                  <a:schemeClr val="bg1"/>
                </a:solidFill>
              </a:rPr>
              <a:t>baik</a:t>
            </a:r>
            <a:r>
              <a:rPr lang="en-US" sz="4000" dirty="0">
                <a:solidFill>
                  <a:schemeClr val="bg1"/>
                </a:solidFill>
              </a:rPr>
              <a:t> yang </a:t>
            </a:r>
            <a:r>
              <a:rPr lang="en-US" sz="4000" dirty="0" err="1">
                <a:solidFill>
                  <a:schemeClr val="bg1"/>
                </a:solidFill>
              </a:rPr>
              <a:t>meliputi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wawasan</a:t>
            </a:r>
            <a:r>
              <a:rPr lang="en-US" sz="4000" dirty="0">
                <a:solidFill>
                  <a:schemeClr val="bg1"/>
                </a:solidFill>
              </a:rPr>
              <a:t>, </a:t>
            </a:r>
            <a:r>
              <a:rPr lang="en-US" sz="4000" dirty="0" err="1">
                <a:solidFill>
                  <a:schemeClr val="bg1"/>
                </a:solidFill>
              </a:rPr>
              <a:t>sikap</a:t>
            </a:r>
            <a:r>
              <a:rPr lang="en-US" sz="4000" dirty="0">
                <a:solidFill>
                  <a:schemeClr val="bg1"/>
                </a:solidFill>
              </a:rPr>
              <a:t>, </a:t>
            </a:r>
            <a:r>
              <a:rPr lang="en-US" sz="4000" dirty="0" err="1">
                <a:solidFill>
                  <a:schemeClr val="bg1"/>
                </a:solidFill>
              </a:rPr>
              <a:t>dan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prilaku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warga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negara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dalam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kesatuan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bangsa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dan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negara</a:t>
            </a:r>
            <a:r>
              <a:rPr lang="en-US" sz="4000" dirty="0">
                <a:solidFill>
                  <a:schemeClr val="bg1"/>
                </a:solidFill>
              </a:rPr>
              <a:t>. OBJEK FORMAL </a:t>
            </a:r>
            <a:r>
              <a:rPr lang="en-US" sz="4000" dirty="0" err="1">
                <a:solidFill>
                  <a:schemeClr val="bg1"/>
                </a:solidFill>
              </a:rPr>
              <a:t>adalah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sudut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pandang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tertentu</a:t>
            </a:r>
            <a:r>
              <a:rPr lang="en-US" sz="4000" dirty="0">
                <a:solidFill>
                  <a:schemeClr val="bg1"/>
                </a:solidFill>
              </a:rPr>
              <a:t> yang </a:t>
            </a:r>
            <a:r>
              <a:rPr lang="en-US" sz="4000" dirty="0" err="1">
                <a:solidFill>
                  <a:schemeClr val="bg1"/>
                </a:solidFill>
              </a:rPr>
              <a:t>dipilih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untuk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membahas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objek</a:t>
            </a:r>
            <a:r>
              <a:rPr lang="en-US" sz="4000" dirty="0">
                <a:solidFill>
                  <a:schemeClr val="bg1"/>
                </a:solidFill>
              </a:rPr>
              <a:t> material </a:t>
            </a:r>
            <a:r>
              <a:rPr lang="en-US" sz="4000" dirty="0" err="1">
                <a:solidFill>
                  <a:schemeClr val="bg1"/>
                </a:solidFill>
              </a:rPr>
              <a:t>tersebut</a:t>
            </a:r>
            <a:r>
              <a:rPr lang="en-US" sz="4000" dirty="0">
                <a:solidFill>
                  <a:schemeClr val="bg1"/>
                </a:solidFill>
              </a:rPr>
              <a:t>. </a:t>
            </a:r>
            <a:r>
              <a:rPr lang="en-US" sz="4000" dirty="0" err="1">
                <a:solidFill>
                  <a:schemeClr val="bg1"/>
                </a:solidFill>
              </a:rPr>
              <a:t>Objek</a:t>
            </a:r>
            <a:r>
              <a:rPr lang="en-US" sz="4000" dirty="0">
                <a:solidFill>
                  <a:schemeClr val="bg1"/>
                </a:solidFill>
              </a:rPr>
              <a:t> formal </a:t>
            </a:r>
            <a:r>
              <a:rPr lang="en-US" sz="4000" dirty="0" err="1">
                <a:solidFill>
                  <a:schemeClr val="bg1"/>
                </a:solidFill>
              </a:rPr>
              <a:t>kewarganegaraan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adalah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hubungan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antara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warga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negara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dengan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negara</a:t>
            </a:r>
            <a:endParaRPr lang="en-US" sz="4000" dirty="0">
              <a:solidFill>
                <a:schemeClr val="bg1"/>
              </a:solidFill>
            </a:endParaRPr>
          </a:p>
          <a:p>
            <a:r>
              <a:rPr lang="en-US" sz="4200" dirty="0">
                <a:solidFill>
                  <a:schemeClr val="bg1"/>
                </a:solidFill>
              </a:rPr>
              <a:t>LANDASAN HUKUM</a:t>
            </a:r>
          </a:p>
          <a:p>
            <a:pPr lvl="1"/>
            <a:r>
              <a:rPr lang="en-US" sz="3800" dirty="0">
                <a:solidFill>
                  <a:schemeClr val="bg1"/>
                </a:solidFill>
              </a:rPr>
              <a:t>UUD 1945, </a:t>
            </a:r>
            <a:r>
              <a:rPr lang="en-US" sz="3800" dirty="0" err="1">
                <a:solidFill>
                  <a:schemeClr val="bg1"/>
                </a:solidFill>
              </a:rPr>
              <a:t>Alinea</a:t>
            </a:r>
            <a:r>
              <a:rPr lang="en-US" sz="3800" dirty="0">
                <a:solidFill>
                  <a:schemeClr val="bg1"/>
                </a:solidFill>
              </a:rPr>
              <a:t> </a:t>
            </a:r>
            <a:r>
              <a:rPr lang="en-US" sz="3800" dirty="0" err="1">
                <a:solidFill>
                  <a:schemeClr val="bg1"/>
                </a:solidFill>
              </a:rPr>
              <a:t>kedua</a:t>
            </a:r>
            <a:r>
              <a:rPr lang="en-US" sz="3800" dirty="0">
                <a:solidFill>
                  <a:schemeClr val="bg1"/>
                </a:solidFill>
              </a:rPr>
              <a:t> </a:t>
            </a:r>
            <a:r>
              <a:rPr lang="en-US" sz="3800" dirty="0" err="1">
                <a:solidFill>
                  <a:schemeClr val="bg1"/>
                </a:solidFill>
              </a:rPr>
              <a:t>dan</a:t>
            </a:r>
            <a:r>
              <a:rPr lang="en-US" sz="3800" dirty="0">
                <a:solidFill>
                  <a:schemeClr val="bg1"/>
                </a:solidFill>
              </a:rPr>
              <a:t> </a:t>
            </a:r>
            <a:r>
              <a:rPr lang="en-US" sz="3800" dirty="0" err="1">
                <a:solidFill>
                  <a:schemeClr val="bg1"/>
                </a:solidFill>
              </a:rPr>
              <a:t>keempat</a:t>
            </a:r>
            <a:r>
              <a:rPr lang="en-US" sz="3800" dirty="0">
                <a:solidFill>
                  <a:schemeClr val="bg1"/>
                </a:solidFill>
              </a:rPr>
              <a:t>, </a:t>
            </a:r>
            <a:r>
              <a:rPr lang="en-US" sz="3800" dirty="0" err="1">
                <a:solidFill>
                  <a:schemeClr val="bg1"/>
                </a:solidFill>
              </a:rPr>
              <a:t>pasal</a:t>
            </a:r>
            <a:r>
              <a:rPr lang="en-US" sz="3800" dirty="0">
                <a:solidFill>
                  <a:schemeClr val="bg1"/>
                </a:solidFill>
              </a:rPr>
              <a:t> 27 (1), </a:t>
            </a:r>
            <a:r>
              <a:rPr lang="en-US" sz="3800" dirty="0" err="1">
                <a:solidFill>
                  <a:schemeClr val="bg1"/>
                </a:solidFill>
              </a:rPr>
              <a:t>pasal</a:t>
            </a:r>
            <a:r>
              <a:rPr lang="en-US" sz="3800" dirty="0">
                <a:solidFill>
                  <a:schemeClr val="bg1"/>
                </a:solidFill>
              </a:rPr>
              <a:t> 30 (1), </a:t>
            </a:r>
            <a:r>
              <a:rPr lang="en-US" sz="3800" dirty="0" err="1">
                <a:solidFill>
                  <a:schemeClr val="bg1"/>
                </a:solidFill>
              </a:rPr>
              <a:t>pasal</a:t>
            </a:r>
            <a:r>
              <a:rPr lang="en-US" sz="3800" dirty="0">
                <a:solidFill>
                  <a:schemeClr val="bg1"/>
                </a:solidFill>
              </a:rPr>
              <a:t> 31 (1)</a:t>
            </a:r>
          </a:p>
          <a:p>
            <a:pPr lvl="1"/>
            <a:r>
              <a:rPr lang="en-US" sz="3800" dirty="0">
                <a:solidFill>
                  <a:schemeClr val="bg1"/>
                </a:solidFill>
              </a:rPr>
              <a:t>UU No 20 </a:t>
            </a:r>
            <a:r>
              <a:rPr lang="en-US" sz="3800" dirty="0" err="1">
                <a:solidFill>
                  <a:schemeClr val="bg1"/>
                </a:solidFill>
              </a:rPr>
              <a:t>tahun</a:t>
            </a:r>
            <a:r>
              <a:rPr lang="en-US" sz="3800" dirty="0">
                <a:solidFill>
                  <a:schemeClr val="bg1"/>
                </a:solidFill>
              </a:rPr>
              <a:t> 1982 </a:t>
            </a:r>
            <a:r>
              <a:rPr lang="en-US" sz="3800" dirty="0" err="1">
                <a:solidFill>
                  <a:schemeClr val="bg1"/>
                </a:solidFill>
              </a:rPr>
              <a:t>tentang</a:t>
            </a:r>
            <a:r>
              <a:rPr lang="en-US" sz="3800" dirty="0">
                <a:solidFill>
                  <a:schemeClr val="bg1"/>
                </a:solidFill>
              </a:rPr>
              <a:t> </a:t>
            </a:r>
            <a:r>
              <a:rPr lang="en-US" sz="3800" dirty="0" err="1">
                <a:solidFill>
                  <a:schemeClr val="bg1"/>
                </a:solidFill>
              </a:rPr>
              <a:t>ketentuan</a:t>
            </a:r>
            <a:r>
              <a:rPr lang="en-US" sz="3800" dirty="0">
                <a:solidFill>
                  <a:schemeClr val="bg1"/>
                </a:solidFill>
              </a:rPr>
              <a:t> </a:t>
            </a:r>
            <a:r>
              <a:rPr lang="en-US" sz="3800" dirty="0" err="1">
                <a:solidFill>
                  <a:schemeClr val="bg1"/>
                </a:solidFill>
              </a:rPr>
              <a:t>ketentuan</a:t>
            </a:r>
            <a:r>
              <a:rPr lang="en-US" sz="3800" dirty="0">
                <a:solidFill>
                  <a:schemeClr val="bg1"/>
                </a:solidFill>
              </a:rPr>
              <a:t> </a:t>
            </a:r>
            <a:r>
              <a:rPr lang="en-US" sz="3800" dirty="0" err="1">
                <a:solidFill>
                  <a:schemeClr val="bg1"/>
                </a:solidFill>
              </a:rPr>
              <a:t>pokok</a:t>
            </a:r>
            <a:r>
              <a:rPr lang="en-US" sz="3800" dirty="0">
                <a:solidFill>
                  <a:schemeClr val="bg1"/>
                </a:solidFill>
              </a:rPr>
              <a:t> </a:t>
            </a:r>
            <a:r>
              <a:rPr lang="en-US" sz="3800" dirty="0" err="1">
                <a:solidFill>
                  <a:schemeClr val="bg1"/>
                </a:solidFill>
              </a:rPr>
              <a:t>pertahanan</a:t>
            </a:r>
            <a:r>
              <a:rPr lang="en-US" sz="3800" dirty="0">
                <a:solidFill>
                  <a:schemeClr val="bg1"/>
                </a:solidFill>
              </a:rPr>
              <a:t> </a:t>
            </a:r>
            <a:r>
              <a:rPr lang="en-US" sz="3800" dirty="0" err="1">
                <a:solidFill>
                  <a:schemeClr val="bg1"/>
                </a:solidFill>
              </a:rPr>
              <a:t>dan</a:t>
            </a:r>
            <a:r>
              <a:rPr lang="en-US" sz="3800" dirty="0">
                <a:solidFill>
                  <a:schemeClr val="bg1"/>
                </a:solidFill>
              </a:rPr>
              <a:t> </a:t>
            </a:r>
            <a:r>
              <a:rPr lang="en-US" sz="3800" dirty="0" err="1">
                <a:solidFill>
                  <a:schemeClr val="bg1"/>
                </a:solidFill>
              </a:rPr>
              <a:t>keamanan</a:t>
            </a:r>
            <a:r>
              <a:rPr lang="en-US" sz="3800" dirty="0">
                <a:solidFill>
                  <a:schemeClr val="bg1"/>
                </a:solidFill>
              </a:rPr>
              <a:t> Negara RI </a:t>
            </a:r>
          </a:p>
          <a:p>
            <a:pPr lvl="1"/>
            <a:r>
              <a:rPr lang="en-US" sz="3800" dirty="0" err="1">
                <a:solidFill>
                  <a:schemeClr val="bg1"/>
                </a:solidFill>
              </a:rPr>
              <a:t>Ketetapan</a:t>
            </a:r>
            <a:r>
              <a:rPr lang="en-US" sz="3800" dirty="0">
                <a:solidFill>
                  <a:schemeClr val="bg1"/>
                </a:solidFill>
              </a:rPr>
              <a:t> MPR</a:t>
            </a:r>
          </a:p>
          <a:p>
            <a:pPr lvl="1">
              <a:buNone/>
            </a:pPr>
            <a:endParaRPr lang="en-US" sz="3800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1654628" y="213360"/>
            <a:ext cx="10162903" cy="1219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LANDASAN PEMIKIRAN PENDIDIKAN PANCASILA &amp; KEWARGANEGARAAN</a:t>
            </a:r>
          </a:p>
        </p:txBody>
      </p:sp>
    </p:spTree>
    <p:extLst>
      <p:ext uri="{BB962C8B-B14F-4D97-AF65-F5344CB8AC3E}">
        <p14:creationId xmlns:p14="http://schemas.microsoft.com/office/powerpoint/2010/main" val="1375962458"/>
      </p:ext>
    </p:extLst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576252" y="1632857"/>
            <a:ext cx="82296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Pembahasan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secara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ilmiah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sz="2800" dirty="0" err="1">
                <a:solidFill>
                  <a:schemeClr val="bg1"/>
                </a:solidFill>
              </a:rPr>
              <a:t>Berobjek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 err="1">
                <a:solidFill>
                  <a:schemeClr val="bg1"/>
                </a:solidFill>
              </a:rPr>
              <a:t>Bermetode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 err="1">
                <a:solidFill>
                  <a:schemeClr val="bg1"/>
                </a:solidFill>
              </a:rPr>
              <a:t>Bersistem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 err="1">
                <a:solidFill>
                  <a:schemeClr val="bg1"/>
                </a:solidFill>
              </a:rPr>
              <a:t>Bersifat</a:t>
            </a:r>
            <a:r>
              <a:rPr lang="en-US" sz="2800" dirty="0">
                <a:solidFill>
                  <a:schemeClr val="bg1"/>
                </a:solidFill>
              </a:rPr>
              <a:t> universal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1837508" y="413657"/>
            <a:ext cx="8229600" cy="1219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PEMBAHASAN PANCASILA </a:t>
            </a:r>
          </a:p>
        </p:txBody>
      </p:sp>
    </p:spTree>
    <p:extLst>
      <p:ext uri="{BB962C8B-B14F-4D97-AF65-F5344CB8AC3E}">
        <p14:creationId xmlns:p14="http://schemas.microsoft.com/office/powerpoint/2010/main" val="3641070799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532708" y="1883365"/>
            <a:ext cx="82296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Syarat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pertama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bagi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suatu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pengetahuan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memenuhi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syarat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limiah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bahwa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ilmu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pengetahuan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harus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memiliki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objek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Oleh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karena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pembahasan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Pancasila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secara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ilmiah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harus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memiliki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objek.Dibedakan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menjadi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macam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yaitu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dirty="0" err="1">
                <a:solidFill>
                  <a:schemeClr val="bg1"/>
                </a:solidFill>
              </a:rPr>
              <a:t>objek</a:t>
            </a:r>
            <a:r>
              <a:rPr lang="en-US" dirty="0">
                <a:solidFill>
                  <a:schemeClr val="bg1"/>
                </a:solidFill>
              </a:rPr>
              <a:t> formal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objek</a:t>
            </a:r>
            <a:r>
              <a:rPr lang="en-US" dirty="0">
                <a:solidFill>
                  <a:schemeClr val="bg1"/>
                </a:solidFill>
              </a:rPr>
              <a:t> material.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1846217" y="489994"/>
            <a:ext cx="8229600" cy="12192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BEROBJEK</a:t>
            </a:r>
          </a:p>
        </p:txBody>
      </p:sp>
    </p:spTree>
    <p:extLst>
      <p:ext uri="{BB962C8B-B14F-4D97-AF65-F5344CB8AC3E}">
        <p14:creationId xmlns:p14="http://schemas.microsoft.com/office/powerpoint/2010/main" val="3221924793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P1" id="{1751E217-A8A1-459C-8486-30B4EAE6778F}" vid="{22648208-1E52-49D1-9574-4E56D5CD70EB}"/>
    </a:ext>
  </a:extLst>
</a:theme>
</file>

<file path=ppt/theme/theme2.xml><?xml version="1.0" encoding="utf-8"?>
<a:theme xmlns:a="http://schemas.openxmlformats.org/drawingml/2006/main" name="Contents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P1" id="{1751E217-A8A1-459C-8486-30B4EAE6778F}" vid="{9B0732F0-33EA-4DF8-8FA3-6BCBCEB756E5}"/>
    </a:ext>
  </a:extLst>
</a:theme>
</file>

<file path=ppt/theme/theme3.xml><?xml version="1.0" encoding="utf-8"?>
<a:theme xmlns:a="http://schemas.openxmlformats.org/drawingml/2006/main" name="Section Break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P1" id="{1751E217-A8A1-459C-8486-30B4EAE6778F}" vid="{F70B540C-34DE-4E20-8E7D-62F99E36DB7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MP1</Template>
  <TotalTime>7</TotalTime>
  <Words>780</Words>
  <Application>Microsoft Office PowerPoint</Application>
  <PresentationFormat>Custom</PresentationFormat>
  <Paragraphs>59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Cover and End Slide Master</vt:lpstr>
      <vt:lpstr>Contents Slide Master</vt:lpstr>
      <vt:lpstr>Section Break Slide Master</vt:lpstr>
      <vt:lpstr>PowerPoint Presentation</vt:lpstr>
      <vt:lpstr>SATUAN ACARA PERKULIAHAN</vt:lpstr>
      <vt:lpstr>Evaluasi Nilai</vt:lpstr>
      <vt:lpstr>PENDAHULUAN</vt:lpstr>
      <vt:lpstr>LANDASAN PENDIDIKAN PANCASILA</vt:lpstr>
      <vt:lpstr>PowerPoint Presentation</vt:lpstr>
      <vt:lpstr>LANDASAN PEMIKIRAN PENDIDIKAN PANCASILA &amp; KEWARGANEGARAAN</vt:lpstr>
      <vt:lpstr>PEMBAHASAN PANCASILA </vt:lpstr>
      <vt:lpstr>BEROBJEK</vt:lpstr>
      <vt:lpstr>BERMETODE</vt:lpstr>
      <vt:lpstr>BERSISTEM</vt:lpstr>
      <vt:lpstr>BERSIFAT UNIVERSAL</vt:lpstr>
      <vt:lpstr>RUANG LINGKUP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Windows User</cp:lastModifiedBy>
  <cp:revision>3</cp:revision>
  <dcterms:created xsi:type="dcterms:W3CDTF">2022-08-01T03:22:09Z</dcterms:created>
  <dcterms:modified xsi:type="dcterms:W3CDTF">2023-02-27T05:34:17Z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505655A2287B4C0C80EA2215310BFEF9</vt:lpwstr>
  </property>
  <property fmtid="{D5CDD505-2E9C-101B-9397-08002B2CF9AE}" pid="3" name="KSOProductBuildVer">
    <vt:lpwstr>1033-11.2.0.10463</vt:lpwstr>
  </property>
</Properties>
</file>