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71" r:id="rId3"/>
  </p:sldMasterIdLst>
  <p:notesMasterIdLst>
    <p:notesMasterId r:id="rId18"/>
  </p:notesMasterIdLst>
  <p:handoutMasterIdLst>
    <p:handoutMasterId r:id="rId19"/>
  </p:handoutMasterIdLst>
  <p:sldIdLst>
    <p:sldId id="348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71AB"/>
    <a:srgbClr val="CE9AC8"/>
    <a:srgbClr val="A93590"/>
    <a:srgbClr val="EDCCF0"/>
    <a:srgbClr val="E82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906" y="-30"/>
      </p:cViewPr>
      <p:guideLst>
        <p:guide orient="horz" pos="209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A120B-50FF-4E28-AE81-0A4AFDF0289A}" type="datetimeFigureOut">
              <a:rPr lang="en-ID" smtClean="0"/>
              <a:t>01/08/2022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E0D62-897B-48E8-801B-579F584DEDD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664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/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/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/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/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/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/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/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/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36947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544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3885" y="288430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482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solidFill>
            <a:srgbClr val="9F7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/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/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/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-1" fmla="*/ 2536444 w 3976489"/>
                <a:gd name="connsiteY0-2" fmla="*/ 0 h 4238316"/>
                <a:gd name="connsiteX1-3" fmla="*/ 3976489 w 3976489"/>
                <a:gd name="connsiteY1-4" fmla="*/ 241371 h 4238316"/>
                <a:gd name="connsiteX2-5" fmla="*/ 3968307 w 3976489"/>
                <a:gd name="connsiteY2-6" fmla="*/ 4238316 h 4238316"/>
                <a:gd name="connsiteX3-7" fmla="*/ 0 w 3976489"/>
                <a:gd name="connsiteY3-8" fmla="*/ 4238316 h 4238316"/>
                <a:gd name="connsiteX0-9" fmla="*/ 2536444 w 3976489"/>
                <a:gd name="connsiteY0-10" fmla="*/ 0 h 4238316"/>
                <a:gd name="connsiteX1-11" fmla="*/ 3976489 w 3976489"/>
                <a:gd name="connsiteY1-12" fmla="*/ 213683 h 4238316"/>
                <a:gd name="connsiteX2-13" fmla="*/ 3968307 w 3976489"/>
                <a:gd name="connsiteY2-14" fmla="*/ 4238316 h 4238316"/>
                <a:gd name="connsiteX3-15" fmla="*/ 0 w 3976489"/>
                <a:gd name="connsiteY3-16" fmla="*/ 4238316 h 4238316"/>
                <a:gd name="connsiteX0-17" fmla="*/ 2473335 w 3976489"/>
                <a:gd name="connsiteY0-18" fmla="*/ 0 h 4035268"/>
                <a:gd name="connsiteX1-19" fmla="*/ 3976489 w 3976489"/>
                <a:gd name="connsiteY1-20" fmla="*/ 10635 h 4035268"/>
                <a:gd name="connsiteX2-21" fmla="*/ 3968307 w 3976489"/>
                <a:gd name="connsiteY2-22" fmla="*/ 4035268 h 4035268"/>
                <a:gd name="connsiteX3-23" fmla="*/ 0 w 3976489"/>
                <a:gd name="connsiteY3-24" fmla="*/ 4035268 h 40352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/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/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/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/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/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/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/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/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 flipV="1">
            <a:off x="-1544605" y="-1498454"/>
            <a:ext cx="6967679" cy="9512191"/>
            <a:chOff x="-1484471" y="-860850"/>
            <a:chExt cx="6967679" cy="9512191"/>
          </a:xfrm>
        </p:grpSpPr>
        <p:grpSp>
          <p:nvGrpSpPr>
            <p:cNvPr id="2" name="Group 1"/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/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/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/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/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/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/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/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/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/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/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/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/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/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/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/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/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/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/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/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/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/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/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63208" y="2477088"/>
            <a:ext cx="1751890" cy="1712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0056" y="5664471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653" y="5791596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 userDrawn="1"/>
        </p:nvSpPr>
        <p:spPr>
          <a:xfrm>
            <a:off x="711704" y="152949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diperbesar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Gambar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711704" y="26426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Icon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diubah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1320" y="5664471"/>
            <a:ext cx="958859" cy="9373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917" y="5791596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100000">
              <a:srgbClr val="7030A0"/>
            </a:gs>
            <a:gs pos="0">
              <a:srgbClr val="CE9AC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/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/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/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/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/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/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/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/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/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/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/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2279" y="2335790"/>
            <a:ext cx="2034928" cy="198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31" y="2743547"/>
            <a:ext cx="2572650" cy="13709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/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/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/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/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/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/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rgbClr val="CE9AC8"/>
            </a:gs>
            <a:gs pos="100000">
              <a:srgbClr val="7030A0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/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A935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/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/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rgbClr val="9F71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/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rgbClr val="EDCC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/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/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/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/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/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016" y="288430"/>
            <a:ext cx="958859" cy="9373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13" y="415555"/>
            <a:ext cx="1358073" cy="72368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9726" y="1785257"/>
            <a:ext cx="6222274" cy="3439885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81420" y="3116695"/>
            <a:ext cx="5910580" cy="1844485"/>
            <a:chOff x="6665542" y="3042831"/>
            <a:chExt cx="5513070" cy="771327"/>
          </a:xfrm>
        </p:grpSpPr>
        <p:sp>
          <p:nvSpPr>
            <p:cNvPr id="8" name="TextBox 7"/>
            <p:cNvSpPr txBox="1"/>
            <p:nvPr/>
          </p:nvSpPr>
          <p:spPr>
            <a:xfrm>
              <a:off x="6665542" y="3042831"/>
              <a:ext cx="5513070" cy="2445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FILASAFAT PANCASILA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65542" y="3518134"/>
              <a:ext cx="4777096" cy="2960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OLEH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GEN </a:t>
              </a:r>
              <a:r>
                <a:rPr lang="en-US" sz="2000" dirty="0" err="1">
                  <a:solidFill>
                    <a:schemeClr val="bg1"/>
                  </a:solidFill>
                </a:rPr>
                <a:t>GEN</a:t>
              </a:r>
              <a:r>
                <a:rPr lang="en-US" sz="2000" dirty="0">
                  <a:solidFill>
                    <a:schemeClr val="bg1"/>
                  </a:solidFill>
                </a:rPr>
                <a:t> GENDALASARI</a:t>
              </a:r>
              <a:r>
                <a:rPr lang="id-ID" sz="2000" dirty="0">
                  <a:solidFill>
                    <a:schemeClr val="bg1"/>
                  </a:solidFill>
                </a:rPr>
                <a:t>, DRA., MM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357158" y="1071546"/>
            <a:ext cx="8458200" cy="12223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80754" y="704850"/>
            <a:ext cx="109728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DASAR </a:t>
            </a:r>
            <a:r>
              <a:rPr lang="en-US" dirty="0" err="1" smtClean="0"/>
              <a:t>DASAR</a:t>
            </a:r>
            <a:r>
              <a:rPr lang="en-US" dirty="0" smtClean="0"/>
              <a:t> PANCASILA DALAM TINJAUAN SISTEM FILSAFAT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63040" y="2468563"/>
            <a:ext cx="8229600" cy="20272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ONTOLOGI PANCASILA</a:t>
            </a:r>
          </a:p>
          <a:p>
            <a:r>
              <a:rPr lang="en-US" dirty="0" smtClean="0"/>
              <a:t>EPISTEMOLOGI PANCASILA</a:t>
            </a:r>
          </a:p>
          <a:p>
            <a:r>
              <a:rPr lang="en-US" dirty="0" smtClean="0"/>
              <a:t>AKSIOLOGI PANCASILA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88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24890" y="704850"/>
            <a:ext cx="8847909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ONTOLOGI PANCASILA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5588" y="1740807"/>
            <a:ext cx="7772400" cy="457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Ontologi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yang </a:t>
            </a:r>
            <a:r>
              <a:rPr lang="en-US" dirty="0" err="1" smtClean="0"/>
              <a:t>menyelidiki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yang ‘</a:t>
            </a:r>
            <a:r>
              <a:rPr lang="en-US" dirty="0" err="1" smtClean="0"/>
              <a:t>ada</a:t>
            </a:r>
            <a:r>
              <a:rPr lang="en-US" dirty="0" smtClean="0"/>
              <a:t>’. </a:t>
            </a:r>
            <a:r>
              <a:rPr lang="en-US" dirty="0" err="1" smtClean="0"/>
              <a:t>Semua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partisipasi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. ‘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’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sendirinya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‘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mahluk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’ </a:t>
            </a:r>
            <a:r>
              <a:rPr lang="en-US" dirty="0" err="1" smtClean="0"/>
              <a:t>ialah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diadakan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Ada</a:t>
            </a:r>
            <a:r>
              <a:rPr lang="en-US" dirty="0" smtClean="0"/>
              <a:t>’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landasan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yang </a:t>
            </a:r>
            <a:r>
              <a:rPr lang="en-US" dirty="0" err="1" smtClean="0"/>
              <a:t>dikemukakan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Notonegoro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‘</a:t>
            </a:r>
            <a:r>
              <a:rPr lang="en-US" dirty="0" err="1" smtClean="0"/>
              <a:t>ada</a:t>
            </a:r>
            <a:r>
              <a:rPr lang="en-US" dirty="0" smtClean="0"/>
              <a:t>’ </a:t>
            </a:r>
            <a:r>
              <a:rPr lang="en-US" dirty="0" err="1" smtClean="0"/>
              <a:t>menjadi</a:t>
            </a:r>
            <a:r>
              <a:rPr lang="en-US" dirty="0" smtClean="0"/>
              <a:t> 3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Ada</a:t>
            </a:r>
            <a:r>
              <a:rPr lang="en-US" dirty="0" smtClean="0"/>
              <a:t>’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obyektivanya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‘</a:t>
            </a:r>
            <a:r>
              <a:rPr lang="en-US" dirty="0" err="1" smtClean="0"/>
              <a:t>ada</a:t>
            </a:r>
            <a:r>
              <a:rPr lang="en-US" dirty="0" smtClean="0"/>
              <a:t>’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yang </a:t>
            </a:r>
            <a:r>
              <a:rPr lang="en-US" dirty="0" err="1" smtClean="0"/>
              <a:t>sesungguhnya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Ada</a:t>
            </a:r>
            <a:r>
              <a:rPr lang="en-US" dirty="0" smtClean="0"/>
              <a:t>’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angan</a:t>
            </a:r>
            <a:r>
              <a:rPr lang="en-US" dirty="0" smtClean="0"/>
              <a:t> </a:t>
            </a:r>
            <a:r>
              <a:rPr lang="en-US" dirty="0" err="1" smtClean="0"/>
              <a:t>angan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dicita</a:t>
            </a:r>
            <a:r>
              <a:rPr lang="en-US" dirty="0" smtClean="0"/>
              <a:t> </a:t>
            </a:r>
            <a:r>
              <a:rPr lang="en-US" dirty="0" err="1" smtClean="0"/>
              <a:t>citakan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angan</a:t>
            </a:r>
            <a:r>
              <a:rPr lang="en-US" dirty="0" smtClean="0"/>
              <a:t> </a:t>
            </a:r>
            <a:r>
              <a:rPr lang="en-US" dirty="0" err="1" smtClean="0"/>
              <a:t>angan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nyatanya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</a:t>
            </a:r>
            <a:r>
              <a:rPr lang="en-US" dirty="0" smtClean="0"/>
              <a:t> ‘</a:t>
            </a:r>
            <a:r>
              <a:rPr lang="en-US" dirty="0" err="1" smtClean="0"/>
              <a:t>ada</a:t>
            </a:r>
            <a:r>
              <a:rPr lang="en-US" dirty="0" smtClean="0"/>
              <a:t>’.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Ada</a:t>
            </a:r>
            <a:r>
              <a:rPr lang="en-US" dirty="0" smtClean="0"/>
              <a:t>’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sengaja</a:t>
            </a:r>
            <a:r>
              <a:rPr lang="en-US" dirty="0" smtClean="0"/>
              <a:t> </a:t>
            </a:r>
            <a:r>
              <a:rPr lang="en-US" dirty="0" err="1" smtClean="0"/>
              <a:t>membikin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angan</a:t>
            </a:r>
            <a:r>
              <a:rPr lang="en-US" dirty="0" smtClean="0"/>
              <a:t> </a:t>
            </a:r>
            <a:r>
              <a:rPr lang="en-US" dirty="0" err="1" smtClean="0"/>
              <a:t>angan</a:t>
            </a:r>
            <a:r>
              <a:rPr lang="en-US" dirty="0" smtClean="0"/>
              <a:t>  ‘</a:t>
            </a:r>
            <a:r>
              <a:rPr lang="en-US" dirty="0" err="1" smtClean="0"/>
              <a:t>ada</a:t>
            </a:r>
            <a:r>
              <a:rPr lang="en-US" dirty="0" smtClean="0"/>
              <a:t>’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yang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kenyataan</a:t>
            </a:r>
            <a:r>
              <a:rPr lang="en-US" dirty="0" smtClean="0"/>
              <a:t> </a:t>
            </a:r>
            <a:r>
              <a:rPr lang="en-US" dirty="0" err="1" smtClean="0"/>
              <a:t>sesungguhnya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dibikin</a:t>
            </a:r>
            <a:r>
              <a:rPr lang="en-US" dirty="0" smtClean="0"/>
              <a:t> ‘</a:t>
            </a:r>
            <a:r>
              <a:rPr lang="en-US" dirty="0" err="1" smtClean="0"/>
              <a:t>ada</a:t>
            </a:r>
            <a:r>
              <a:rPr lang="en-US" dirty="0" smtClean="0"/>
              <a:t>’.</a:t>
            </a:r>
          </a:p>
          <a:p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‘</a:t>
            </a:r>
            <a:r>
              <a:rPr lang="en-US" dirty="0" err="1" smtClean="0"/>
              <a:t>ada</a:t>
            </a:r>
            <a:r>
              <a:rPr lang="en-US" dirty="0" smtClean="0"/>
              <a:t>’,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‘</a:t>
            </a:r>
            <a:r>
              <a:rPr lang="en-US" dirty="0" err="1" smtClean="0"/>
              <a:t>ada</a:t>
            </a:r>
            <a:r>
              <a:rPr lang="en-US" dirty="0" smtClean="0"/>
              <a:t>’ </a:t>
            </a:r>
            <a:r>
              <a:rPr lang="en-US" dirty="0" err="1" smtClean="0"/>
              <a:t>tersebut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‘</a:t>
            </a:r>
            <a:r>
              <a:rPr lang="en-US" dirty="0" err="1" smtClean="0"/>
              <a:t>ada</a:t>
            </a:r>
            <a:r>
              <a:rPr lang="en-US" dirty="0" smtClean="0"/>
              <a:t>; </a:t>
            </a:r>
            <a:r>
              <a:rPr lang="en-US" dirty="0" err="1" smtClean="0"/>
              <a:t>dalm</a:t>
            </a:r>
            <a:r>
              <a:rPr lang="en-US" dirty="0" smtClean="0"/>
              <a:t> </a:t>
            </a:r>
            <a:r>
              <a:rPr lang="en-US" dirty="0" err="1" smtClean="0"/>
              <a:t>obyektivanya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63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81052" y="5203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EPISTEMOLOGI PANCASILA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42754" y="1663337"/>
            <a:ext cx="7772400" cy="4572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Epistemologi</a:t>
            </a:r>
            <a:r>
              <a:rPr lang="en-US" dirty="0" smtClean="0"/>
              <a:t> (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yang </a:t>
            </a:r>
            <a:r>
              <a:rPr lang="en-US" dirty="0" err="1" smtClean="0"/>
              <a:t>menyelidiki</a:t>
            </a:r>
            <a:r>
              <a:rPr lang="en-US" dirty="0" smtClean="0"/>
              <a:t> </a:t>
            </a:r>
            <a:r>
              <a:rPr lang="en-US" dirty="0" err="1" smtClean="0"/>
              <a:t>hakekat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epistemologi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unsur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asas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mendasari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perkembangannya</a:t>
            </a:r>
            <a:r>
              <a:rPr lang="en-US" dirty="0" smtClean="0"/>
              <a:t>. </a:t>
            </a:r>
            <a:r>
              <a:rPr lang="en-US" dirty="0" err="1" smtClean="0"/>
              <a:t>Kepribadian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itulah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perkembangan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76327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24892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AKSIOLOGI PANCASILA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18902" y="1447800"/>
            <a:ext cx="10241281" cy="438943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Aksiologi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diperoleh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Aksiologi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kegunaan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disiplin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yang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filosofis</a:t>
            </a:r>
            <a:r>
              <a:rPr lang="en-US" dirty="0" smtClean="0"/>
              <a:t> </a:t>
            </a:r>
            <a:r>
              <a:rPr lang="en-US" dirty="0" err="1" smtClean="0"/>
              <a:t>bersipat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menjelma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kongkret</a:t>
            </a:r>
            <a:r>
              <a:rPr lang="en-US" dirty="0" smtClean="0"/>
              <a:t> yang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butir</a:t>
            </a:r>
            <a:r>
              <a:rPr lang="en-US" dirty="0" smtClean="0"/>
              <a:t> </a:t>
            </a:r>
            <a:r>
              <a:rPr lang="en-US" dirty="0" err="1" smtClean="0"/>
              <a:t>butir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</a:t>
            </a:r>
            <a:r>
              <a:rPr lang="en-US" dirty="0" err="1" smtClean="0"/>
              <a:t>pengamalan</a:t>
            </a:r>
            <a:r>
              <a:rPr lang="en-US" dirty="0" smtClean="0"/>
              <a:t> </a:t>
            </a:r>
            <a:r>
              <a:rPr lang="en-US" dirty="0" err="1" smtClean="0"/>
              <a:t>kelima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Butir</a:t>
            </a:r>
            <a:r>
              <a:rPr lang="en-US" dirty="0" smtClean="0"/>
              <a:t> </a:t>
            </a:r>
            <a:r>
              <a:rPr lang="en-US" dirty="0" err="1" smtClean="0"/>
              <a:t>butir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antara</a:t>
            </a:r>
            <a:r>
              <a:rPr lang="en-US" dirty="0" smtClean="0"/>
              <a:t> lain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filosofis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religius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,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musyawarah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mufakat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yang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bermasyarakat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bernegara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kegunaanya</a:t>
            </a:r>
            <a:r>
              <a:rPr lang="en-US" dirty="0" smtClean="0"/>
              <a:t>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97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31305" y="4449384"/>
            <a:ext cx="5729344" cy="1950452"/>
            <a:chOff x="3952875" y="2284730"/>
            <a:chExt cx="4591050" cy="2816544"/>
          </a:xfrm>
        </p:grpSpPr>
        <p:sp>
          <p:nvSpPr>
            <p:cNvPr id="7" name="Rectangle 6"/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-83126" y="4728340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anose="020B0604020202020204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98468" y="504553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PENGERTIAN FILSAFAT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8274" y="1821952"/>
            <a:ext cx="10972800" cy="438943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kata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Arab </a:t>
            </a:r>
            <a:r>
              <a:rPr lang="en-US" dirty="0" err="1" smtClean="0"/>
              <a:t>falsafah</a:t>
            </a:r>
            <a:r>
              <a:rPr lang="en-US" dirty="0" smtClean="0"/>
              <a:t>.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etimologis</a:t>
            </a:r>
            <a:r>
              <a:rPr lang="en-US" dirty="0" smtClean="0"/>
              <a:t> 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Yunani</a:t>
            </a:r>
            <a:r>
              <a:rPr lang="en-US" dirty="0" smtClean="0"/>
              <a:t>, </a:t>
            </a:r>
            <a:r>
              <a:rPr lang="en-US" dirty="0" err="1" smtClean="0"/>
              <a:t>philen</a:t>
            </a:r>
            <a:r>
              <a:rPr lang="en-US" dirty="0" smtClean="0"/>
              <a:t>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sophia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kebijaksanaan</a:t>
            </a:r>
            <a:r>
              <a:rPr lang="en-US" dirty="0" smtClean="0"/>
              <a:t>.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harfiah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cinta</a:t>
            </a:r>
            <a:r>
              <a:rPr lang="en-US" dirty="0" smtClean="0"/>
              <a:t> </a:t>
            </a:r>
            <a:r>
              <a:rPr lang="en-US" dirty="0" err="1" smtClean="0"/>
              <a:t>kebijaksanaan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Burhanudin</a:t>
            </a:r>
            <a:r>
              <a:rPr lang="en-US" dirty="0" smtClean="0"/>
              <a:t> Salam (1983),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yang </a:t>
            </a:r>
            <a:r>
              <a:rPr lang="en-US" dirty="0" err="1" smtClean="0"/>
              <a:t>dipersoalkan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berfikir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sistematis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universal.</a:t>
            </a:r>
          </a:p>
          <a:p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r>
              <a:rPr lang="en-US" dirty="0" smtClean="0"/>
              <a:t> </a:t>
            </a:r>
            <a:r>
              <a:rPr lang="en-US" dirty="0" err="1" smtClean="0"/>
              <a:t>Setiardja</a:t>
            </a:r>
            <a:r>
              <a:rPr lang="en-US" dirty="0" smtClean="0"/>
              <a:t> (2002) </a:t>
            </a:r>
            <a:r>
              <a:rPr lang="en-US" dirty="0" err="1" smtClean="0"/>
              <a:t>mengemukakan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segala</a:t>
            </a:r>
            <a:r>
              <a:rPr lang="en-US" dirty="0" smtClean="0"/>
              <a:t> </a:t>
            </a:r>
            <a:r>
              <a:rPr lang="en-US" dirty="0" err="1" smtClean="0"/>
              <a:t>sesuatu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meninjau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</a:t>
            </a:r>
            <a:r>
              <a:rPr lang="en-US" dirty="0" err="1" smtClean="0"/>
              <a:t>sebab</a:t>
            </a:r>
            <a:r>
              <a:rPr lang="en-US" dirty="0" smtClean="0"/>
              <a:t> yang </a:t>
            </a:r>
            <a:r>
              <a:rPr lang="en-US" dirty="0" err="1" smtClean="0"/>
              <a:t>terdalam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kekuatan</a:t>
            </a:r>
            <a:r>
              <a:rPr lang="en-US" dirty="0" smtClean="0"/>
              <a:t> </a:t>
            </a:r>
            <a:r>
              <a:rPr lang="en-US" dirty="0" err="1" smtClean="0"/>
              <a:t>budi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dikelompokan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 yang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3740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25189" y="322217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ARTI PANCASILA SEBAGAI FILSAFAT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9907" y="975360"/>
            <a:ext cx="8721635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 err="1"/>
              <a:t>Filsafat</a:t>
            </a:r>
            <a:r>
              <a:rPr lang="en-US" sz="1800" dirty="0"/>
              <a:t> </a:t>
            </a:r>
            <a:r>
              <a:rPr lang="en-US" sz="1800" dirty="0" err="1"/>
              <a:t>pancasila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kesatuan</a:t>
            </a:r>
            <a:r>
              <a:rPr lang="en-US" sz="1800" dirty="0"/>
              <a:t> yang </a:t>
            </a:r>
            <a:r>
              <a:rPr lang="en-US" sz="1800" dirty="0" err="1"/>
              <a:t>bulat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utuh</a:t>
            </a:r>
            <a:r>
              <a:rPr lang="en-US" sz="1800" dirty="0"/>
              <a:t>. </a:t>
            </a:r>
            <a:r>
              <a:rPr lang="en-US" sz="1800" dirty="0" err="1"/>
              <a:t>Esensi</a:t>
            </a:r>
            <a:r>
              <a:rPr lang="en-US" sz="1800" dirty="0"/>
              <a:t> </a:t>
            </a:r>
            <a:r>
              <a:rPr lang="en-US" sz="1800" dirty="0" err="1"/>
              <a:t>sila</a:t>
            </a:r>
            <a:r>
              <a:rPr lang="en-US" sz="1800" dirty="0"/>
              <a:t> </a:t>
            </a:r>
            <a:r>
              <a:rPr lang="en-US" sz="1800" dirty="0" err="1"/>
              <a:t>sila</a:t>
            </a:r>
            <a:r>
              <a:rPr lang="en-US" sz="1800" dirty="0"/>
              <a:t> </a:t>
            </a:r>
            <a:r>
              <a:rPr lang="en-US" sz="1800" dirty="0" err="1"/>
              <a:t>Pancasila</a:t>
            </a:r>
            <a:r>
              <a:rPr lang="en-US" sz="1800" dirty="0"/>
              <a:t> </a:t>
            </a:r>
            <a:r>
              <a:rPr lang="en-US" sz="1800" dirty="0" err="1"/>
              <a:t>menurut</a:t>
            </a:r>
            <a:r>
              <a:rPr lang="en-US" sz="1800" dirty="0"/>
              <a:t> </a:t>
            </a:r>
            <a:r>
              <a:rPr lang="en-US" sz="1800" dirty="0" err="1"/>
              <a:t>notonagoro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Paulus</a:t>
            </a:r>
            <a:r>
              <a:rPr lang="en-US" sz="1800" dirty="0"/>
              <a:t> </a:t>
            </a:r>
            <a:r>
              <a:rPr lang="en-US" sz="1800" dirty="0" err="1"/>
              <a:t>Wahana</a:t>
            </a:r>
            <a:r>
              <a:rPr lang="en-US" sz="1800" dirty="0"/>
              <a:t> (1993) </a:t>
            </a:r>
            <a:r>
              <a:rPr lang="en-US" sz="1800" dirty="0" err="1"/>
              <a:t>yaitu</a:t>
            </a:r>
            <a:r>
              <a:rPr lang="en-US" sz="1800" dirty="0"/>
              <a:t> ; </a:t>
            </a:r>
            <a:r>
              <a:rPr lang="en-US" sz="1800" dirty="0" err="1"/>
              <a:t>Tuhan</a:t>
            </a:r>
            <a:r>
              <a:rPr lang="en-US" sz="1800" dirty="0"/>
              <a:t>, </a:t>
            </a:r>
            <a:r>
              <a:rPr lang="en-US" sz="1800" dirty="0" err="1"/>
              <a:t>manusia</a:t>
            </a:r>
            <a:r>
              <a:rPr lang="en-US" sz="1800" dirty="0"/>
              <a:t>, </a:t>
            </a:r>
            <a:r>
              <a:rPr lang="en-US" sz="1800" dirty="0" err="1"/>
              <a:t>satu</a:t>
            </a:r>
            <a:r>
              <a:rPr lang="en-US" sz="1800" dirty="0"/>
              <a:t>, </a:t>
            </a:r>
            <a:r>
              <a:rPr lang="en-US" sz="1800" dirty="0" err="1"/>
              <a:t>rakyat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adil</a:t>
            </a:r>
            <a:r>
              <a:rPr lang="en-US" sz="1800" dirty="0"/>
              <a:t>.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jauh</a:t>
            </a:r>
            <a:r>
              <a:rPr lang="en-US" sz="1800" dirty="0"/>
              <a:t> </a:t>
            </a:r>
            <a:r>
              <a:rPr lang="en-US" sz="1800" dirty="0" err="1"/>
              <a:t>dikemukakan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</a:t>
            </a:r>
            <a:r>
              <a:rPr lang="en-US" sz="1800" dirty="0" err="1"/>
              <a:t>rumusan</a:t>
            </a:r>
            <a:r>
              <a:rPr lang="en-US" sz="1800" dirty="0"/>
              <a:t> </a:t>
            </a:r>
            <a:r>
              <a:rPr lang="en-US" sz="1800" dirty="0" err="1"/>
              <a:t>pancasila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mutlak</a:t>
            </a:r>
            <a:r>
              <a:rPr lang="en-US" sz="1800" dirty="0"/>
              <a:t>,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berubah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Ketuhanan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hakiki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Tuhan</a:t>
            </a:r>
            <a:r>
              <a:rPr lang="en-US" sz="1800" dirty="0"/>
              <a:t> </a:t>
            </a:r>
            <a:r>
              <a:rPr lang="en-US" sz="1800" dirty="0" err="1"/>
              <a:t>mencakup</a:t>
            </a:r>
            <a:r>
              <a:rPr lang="en-US" sz="1800" dirty="0"/>
              <a:t>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keberadaan</a:t>
            </a:r>
            <a:r>
              <a:rPr lang="en-US" sz="1800" dirty="0"/>
              <a:t> </a:t>
            </a:r>
            <a:r>
              <a:rPr lang="en-US" sz="1800" dirty="0" err="1"/>
              <a:t>Tuhan</a:t>
            </a:r>
            <a:r>
              <a:rPr lang="en-US" sz="1800" dirty="0"/>
              <a:t> YME </a:t>
            </a:r>
            <a:r>
              <a:rPr lang="en-US" sz="1800" dirty="0" err="1"/>
              <a:t>sebagai</a:t>
            </a:r>
            <a:r>
              <a:rPr lang="en-US" sz="1800" dirty="0"/>
              <a:t> Sang </a:t>
            </a:r>
            <a:r>
              <a:rPr lang="en-US" sz="1800" dirty="0" err="1"/>
              <a:t>Maha</a:t>
            </a:r>
            <a:r>
              <a:rPr lang="en-US" sz="1800" dirty="0"/>
              <a:t> </a:t>
            </a:r>
            <a:r>
              <a:rPr lang="en-US" sz="1800" dirty="0" err="1"/>
              <a:t>Pencipta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segala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 ( </a:t>
            </a:r>
            <a:r>
              <a:rPr lang="en-US" sz="1800" dirty="0" err="1"/>
              <a:t>Causa</a:t>
            </a:r>
            <a:r>
              <a:rPr lang="en-US" sz="1800" dirty="0"/>
              <a:t> Prima ).</a:t>
            </a:r>
          </a:p>
          <a:p>
            <a:pPr lvl="1"/>
            <a:r>
              <a:rPr lang="en-US" sz="1800" dirty="0" err="1"/>
              <a:t>Kemanusiaan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hakiki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, </a:t>
            </a:r>
            <a:r>
              <a:rPr lang="en-US" sz="1800" dirty="0" err="1"/>
              <a:t>mencakup</a:t>
            </a:r>
            <a:r>
              <a:rPr lang="en-US" sz="1800" dirty="0"/>
              <a:t>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keberadaan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ciptaan</a:t>
            </a:r>
            <a:r>
              <a:rPr lang="en-US" sz="1800" dirty="0"/>
              <a:t> </a:t>
            </a:r>
            <a:r>
              <a:rPr lang="en-US" sz="1800" dirty="0" err="1"/>
              <a:t>Tuhan</a:t>
            </a:r>
            <a:r>
              <a:rPr lang="en-US" sz="1800" dirty="0"/>
              <a:t> YME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kodrat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mahluk</a:t>
            </a:r>
            <a:r>
              <a:rPr lang="en-US" sz="1800" dirty="0"/>
              <a:t> </a:t>
            </a:r>
            <a:r>
              <a:rPr lang="en-US" sz="1800" dirty="0" err="1"/>
              <a:t>rohani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jasmani</a:t>
            </a:r>
            <a:r>
              <a:rPr lang="en-US" sz="1800" dirty="0"/>
              <a:t>. </a:t>
            </a:r>
            <a:r>
              <a:rPr lang="en-US" sz="1800" dirty="0" err="1"/>
              <a:t>Beersipat</a:t>
            </a:r>
            <a:r>
              <a:rPr lang="en-US" sz="1800" dirty="0"/>
              <a:t> 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mahluk</a:t>
            </a:r>
            <a:r>
              <a:rPr lang="en-US" sz="1800" dirty="0"/>
              <a:t> </a:t>
            </a:r>
            <a:r>
              <a:rPr lang="en-US" sz="1800" dirty="0" err="1"/>
              <a:t>individu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mahluk</a:t>
            </a:r>
            <a:r>
              <a:rPr lang="en-US" sz="1800" dirty="0"/>
              <a:t> </a:t>
            </a:r>
            <a:r>
              <a:rPr lang="en-US" sz="1800" dirty="0" err="1"/>
              <a:t>sosial</a:t>
            </a:r>
            <a:r>
              <a:rPr lang="en-US" sz="1800" dirty="0"/>
              <a:t> yang </a:t>
            </a:r>
            <a:r>
              <a:rPr lang="en-US" sz="1800" dirty="0" err="1"/>
              <a:t>mandiri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tergantung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Tuhan</a:t>
            </a:r>
            <a:r>
              <a:rPr lang="en-US" sz="1800" dirty="0"/>
              <a:t> YME.</a:t>
            </a:r>
          </a:p>
          <a:p>
            <a:pPr lvl="1"/>
            <a:r>
              <a:rPr lang="en-US" sz="1800" dirty="0" err="1"/>
              <a:t>Persatuan</a:t>
            </a:r>
            <a:r>
              <a:rPr lang="en-US" sz="1800" dirty="0"/>
              <a:t>,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hakiki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,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arti</a:t>
            </a:r>
            <a:r>
              <a:rPr lang="en-US" sz="1800" dirty="0"/>
              <a:t> </a:t>
            </a:r>
            <a:r>
              <a:rPr lang="en-US" sz="1800" dirty="0" err="1"/>
              <a:t>keseluruhan</a:t>
            </a:r>
            <a:r>
              <a:rPr lang="en-US" sz="1800" dirty="0"/>
              <a:t> yang </a:t>
            </a:r>
            <a:r>
              <a:rPr lang="en-US" sz="1800" dirty="0" err="1"/>
              <a:t>utuh</a:t>
            </a:r>
            <a:r>
              <a:rPr lang="en-US" sz="1800" dirty="0"/>
              <a:t> </a:t>
            </a:r>
            <a:r>
              <a:rPr lang="en-US" sz="1800" dirty="0" err="1"/>
              <a:t>tak</a:t>
            </a:r>
            <a:r>
              <a:rPr lang="en-US" sz="1800" dirty="0"/>
              <a:t> </a:t>
            </a:r>
            <a:r>
              <a:rPr lang="en-US" sz="1800" dirty="0" err="1"/>
              <a:t>terbagi</a:t>
            </a:r>
            <a:r>
              <a:rPr lang="en-US" sz="1800" dirty="0"/>
              <a:t>, yang </a:t>
            </a:r>
            <a:r>
              <a:rPr lang="en-US" sz="1800" dirty="0" err="1"/>
              <a:t>terpisah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yang </a:t>
            </a:r>
            <a:r>
              <a:rPr lang="en-US" sz="1800" dirty="0" err="1"/>
              <a:t>lainnya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Kerakyatan</a:t>
            </a:r>
            <a:r>
              <a:rPr lang="en-US" sz="1800" dirty="0"/>
              <a:t>,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hakiki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rakyat</a:t>
            </a:r>
            <a:r>
              <a:rPr lang="en-US" sz="1800" dirty="0"/>
              <a:t>,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yang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berdirinya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Keadilan</a:t>
            </a:r>
            <a:r>
              <a:rPr lang="en-US" sz="1800" dirty="0"/>
              <a:t>,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unsur</a:t>
            </a:r>
            <a:r>
              <a:rPr lang="en-US" sz="1800" dirty="0"/>
              <a:t> </a:t>
            </a:r>
            <a:r>
              <a:rPr lang="en-US" sz="1800" dirty="0" err="1"/>
              <a:t>hakiki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adil</a:t>
            </a:r>
            <a:r>
              <a:rPr lang="en-US" sz="1800" dirty="0"/>
              <a:t>,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pengertian</a:t>
            </a:r>
            <a:r>
              <a:rPr lang="en-US" sz="1800" dirty="0"/>
              <a:t> </a:t>
            </a:r>
            <a:r>
              <a:rPr lang="en-US" sz="1800" dirty="0" err="1"/>
              <a:t>penghormatan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bersangkutan</a:t>
            </a:r>
            <a:r>
              <a:rPr lang="en-US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88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60388" y="40875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FUNGSI FILSAFAT PANCASILA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86149" y="1775011"/>
            <a:ext cx="7315200" cy="438943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ide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lima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silanya</a:t>
            </a:r>
            <a:r>
              <a:rPr lang="en-US" dirty="0" smtClean="0"/>
              <a:t> </a:t>
            </a:r>
            <a:r>
              <a:rPr lang="en-US" dirty="0" err="1" smtClean="0"/>
              <a:t>berkaitan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yang lain. </a:t>
            </a:r>
            <a:r>
              <a:rPr lang="en-US" dirty="0" err="1" smtClean="0"/>
              <a:t>Kelima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pemersatu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Indonesia.</a:t>
            </a:r>
            <a:endParaRPr lang="en-US" dirty="0"/>
          </a:p>
        </p:txBody>
      </p:sp>
      <p:pic>
        <p:nvPicPr>
          <p:cNvPr id="4" name="Picture 3" descr="cartoon_41[1]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88" y="4351714"/>
            <a:ext cx="914400" cy="845127"/>
          </a:xfrm>
          <a:prstGeom prst="rect">
            <a:avLst/>
          </a:prstGeom>
        </p:spPr>
      </p:pic>
      <p:pic>
        <p:nvPicPr>
          <p:cNvPr id="5" name="Picture 4" descr="cartoon_41[1]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87" y="1551758"/>
            <a:ext cx="863813" cy="79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54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78331" y="512763"/>
            <a:ext cx="9213669" cy="9144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RUMUSAN KESATUAN PANCASILA SEBAGAI SUATU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0228" y="2144169"/>
            <a:ext cx="10972800" cy="438943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lima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hakekatnya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r>
              <a:rPr lang="en-US" dirty="0" smtClean="0"/>
              <a:t>.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,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Keseluruhannya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 yang </a:t>
            </a:r>
            <a:r>
              <a:rPr lang="en-US" dirty="0" err="1" smtClean="0"/>
              <a:t>kompleks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 descr="guy_e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7743" flipH="1">
            <a:off x="1865921" y="601732"/>
            <a:ext cx="891818" cy="11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8353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8503" y="504553"/>
            <a:ext cx="10972800" cy="1143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SUSUNAN KESATUAN PANCASILA BERSIPAT ORGANIS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44731" y="2468563"/>
            <a:ext cx="10972800" cy="43894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Kesatuan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yang </a:t>
            </a:r>
            <a:r>
              <a:rPr lang="en-US" dirty="0" err="1" smtClean="0"/>
              <a:t>bersipat</a:t>
            </a:r>
            <a:r>
              <a:rPr lang="en-US" dirty="0" smtClean="0"/>
              <a:t> </a:t>
            </a:r>
            <a:r>
              <a:rPr lang="en-US" dirty="0" err="1" smtClean="0"/>
              <a:t>organis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hakikatnya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filosofis</a:t>
            </a:r>
            <a:r>
              <a:rPr lang="en-US" dirty="0" smtClean="0"/>
              <a:t>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ontologis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inti</a:t>
            </a:r>
            <a:r>
              <a:rPr lang="en-US" dirty="0" smtClean="0"/>
              <a:t>,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hakikat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, </a:t>
            </a:r>
            <a:r>
              <a:rPr lang="en-US" dirty="0" err="1" smtClean="0"/>
              <a:t>susunan</a:t>
            </a:r>
            <a:r>
              <a:rPr lang="en-US" dirty="0" smtClean="0"/>
              <a:t> </a:t>
            </a:r>
            <a:r>
              <a:rPr lang="en-US" dirty="0" err="1" smtClean="0"/>
              <a:t>kodrat</a:t>
            </a:r>
            <a:r>
              <a:rPr lang="en-US" dirty="0" smtClean="0"/>
              <a:t> </a:t>
            </a:r>
            <a:r>
              <a:rPr lang="en-US" dirty="0" err="1" smtClean="0"/>
              <a:t>jasmani</a:t>
            </a:r>
            <a:r>
              <a:rPr lang="en-US" dirty="0" smtClean="0"/>
              <a:t> </a:t>
            </a:r>
            <a:r>
              <a:rPr lang="en-US" dirty="0" err="1" smtClean="0"/>
              <a:t>rokhani,sipat</a:t>
            </a:r>
            <a:r>
              <a:rPr lang="en-US" dirty="0" smtClean="0"/>
              <a:t> </a:t>
            </a:r>
            <a:r>
              <a:rPr lang="en-US" dirty="0" err="1" smtClean="0"/>
              <a:t>kodrat</a:t>
            </a:r>
            <a:r>
              <a:rPr lang="en-US" dirty="0" smtClean="0"/>
              <a:t> </a:t>
            </a:r>
            <a:r>
              <a:rPr lang="en-US" dirty="0" err="1" smtClean="0"/>
              <a:t>individu-mahluk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kedudukan</a:t>
            </a:r>
            <a:r>
              <a:rPr lang="en-US" dirty="0" smtClean="0"/>
              <a:t> </a:t>
            </a:r>
            <a:r>
              <a:rPr lang="en-US" dirty="0" err="1" smtClean="0"/>
              <a:t>kodrat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sendiri-mahluk</a:t>
            </a:r>
            <a:r>
              <a:rPr lang="en-US" dirty="0" smtClean="0"/>
              <a:t> </a:t>
            </a:r>
            <a:r>
              <a:rPr lang="en-US" dirty="0" err="1" smtClean="0"/>
              <a:t>Tuhan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106" descr="AG00222_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803674" y="415834"/>
            <a:ext cx="1219201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23836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93669" y="539387"/>
            <a:ext cx="109728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b="1" dirty="0"/>
              <a:t>SUSUNAN PANCASILA YANG BERSIFAT HIERARKHI DAN BERBENTUK PIRAMIDAL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8275" y="1926455"/>
            <a:ext cx="10972800" cy="43894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: </a:t>
            </a:r>
            <a:r>
              <a:rPr lang="en-US" dirty="0" err="1" smtClean="0"/>
              <a:t>Ketuhanan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menjiwai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: </a:t>
            </a:r>
            <a:r>
              <a:rPr lang="en-US" dirty="0" err="1" smtClean="0"/>
              <a:t>Kemanusiaan</a:t>
            </a:r>
            <a:r>
              <a:rPr lang="en-US" dirty="0" smtClean="0"/>
              <a:t>  Yang </a:t>
            </a:r>
            <a:r>
              <a:rPr lang="en-US" dirty="0" err="1" smtClean="0"/>
              <a:t>Adil</a:t>
            </a:r>
            <a:r>
              <a:rPr lang="en-US" dirty="0" smtClean="0"/>
              <a:t> Dan </a:t>
            </a:r>
            <a:r>
              <a:rPr lang="en-US" dirty="0" err="1" smtClean="0"/>
              <a:t>Beradab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diliputi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dijiwai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ketiga</a:t>
            </a:r>
            <a:r>
              <a:rPr lang="en-US" dirty="0" smtClean="0"/>
              <a:t> : 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indonesia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diliputi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dijiwai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keempat</a:t>
            </a:r>
            <a:r>
              <a:rPr lang="en-US" dirty="0" smtClean="0"/>
              <a:t> : </a:t>
            </a:r>
            <a:r>
              <a:rPr lang="en-US" dirty="0" err="1" smtClean="0"/>
              <a:t>Kerakyatan</a:t>
            </a:r>
            <a:r>
              <a:rPr lang="en-US" dirty="0" smtClean="0"/>
              <a:t> yang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hikmat</a:t>
            </a:r>
            <a:r>
              <a:rPr lang="en-US" dirty="0" smtClean="0"/>
              <a:t> </a:t>
            </a:r>
            <a:r>
              <a:rPr lang="en-US" dirty="0" err="1" smtClean="0"/>
              <a:t>kebijaksanaan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permusyawaratan</a:t>
            </a:r>
            <a:r>
              <a:rPr lang="en-US" dirty="0" smtClean="0"/>
              <a:t>/</a:t>
            </a:r>
            <a:r>
              <a:rPr lang="en-US" dirty="0" err="1" smtClean="0"/>
              <a:t>perwakilan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diliputi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dijiwai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kelima</a:t>
            </a:r>
            <a:r>
              <a:rPr lang="en-US" dirty="0" smtClean="0"/>
              <a:t> :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Indonesia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diliputi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dijiwai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1536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9131" y="228600"/>
            <a:ext cx="9527177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b="1" dirty="0"/>
              <a:t>RUMUSAN HUBUNGAN KESATUAN PANCASILA YANG SALING MENGISI DAN MENGKUALIFIKASI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06286" y="1371600"/>
            <a:ext cx="77724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 err="1"/>
              <a:t>Dimaksudkan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sila</a:t>
            </a:r>
            <a:r>
              <a:rPr lang="en-US" sz="2400" dirty="0"/>
              <a:t> </a:t>
            </a:r>
            <a:r>
              <a:rPr lang="en-US" sz="2400" dirty="0" err="1"/>
              <a:t>terkandung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keempat</a:t>
            </a:r>
            <a:r>
              <a:rPr lang="en-US" sz="2400" dirty="0"/>
              <a:t> </a:t>
            </a:r>
            <a:r>
              <a:rPr lang="en-US" sz="2400" dirty="0" err="1"/>
              <a:t>sila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:</a:t>
            </a:r>
          </a:p>
          <a:p>
            <a:pPr lvl="1"/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Ketuhanan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berkemanusiaan</a:t>
            </a:r>
            <a:r>
              <a:rPr lang="en-US" dirty="0" smtClean="0"/>
              <a:t> yang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beradab</a:t>
            </a:r>
            <a:r>
              <a:rPr lang="en-US" dirty="0" smtClean="0"/>
              <a:t>, </a:t>
            </a:r>
            <a:r>
              <a:rPr lang="en-US" dirty="0" err="1" smtClean="0"/>
              <a:t>berkerakyatan</a:t>
            </a:r>
            <a:r>
              <a:rPr lang="en-US" dirty="0" smtClean="0"/>
              <a:t> yang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hikmat</a:t>
            </a:r>
            <a:r>
              <a:rPr lang="en-US" dirty="0" smtClean="0"/>
              <a:t> </a:t>
            </a:r>
            <a:r>
              <a:rPr lang="en-US" dirty="0" err="1" smtClean="0"/>
              <a:t>kebijaksanaan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permusyawaratan</a:t>
            </a:r>
            <a:r>
              <a:rPr lang="en-US" dirty="0" smtClean="0"/>
              <a:t>/</a:t>
            </a:r>
            <a:r>
              <a:rPr lang="en-US" dirty="0" err="1" smtClean="0"/>
              <a:t>perwakilan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Indonesia.</a:t>
            </a:r>
          </a:p>
          <a:p>
            <a:pPr lvl="1"/>
            <a:r>
              <a:rPr lang="en-US" dirty="0" err="1" smtClean="0"/>
              <a:t>Sila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r>
              <a:rPr lang="en-US" dirty="0" smtClean="0"/>
              <a:t> yang </a:t>
            </a:r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beradab</a:t>
            </a:r>
            <a:r>
              <a:rPr lang="en-US" dirty="0" smtClean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ber-ketuhanan</a:t>
            </a:r>
            <a:r>
              <a:rPr lang="en-US" dirty="0" smtClean="0"/>
              <a:t> Yang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, </a:t>
            </a:r>
            <a:r>
              <a:rPr lang="en-US" dirty="0" err="1" smtClean="0"/>
              <a:t>berpersatuan</a:t>
            </a:r>
            <a:r>
              <a:rPr lang="en-US" dirty="0" smtClean="0"/>
              <a:t> Indonesia, </a:t>
            </a:r>
            <a:r>
              <a:rPr lang="en-US" dirty="0" err="1" smtClean="0"/>
              <a:t>berkerakyatan</a:t>
            </a:r>
            <a:r>
              <a:rPr lang="en-US" dirty="0" smtClean="0"/>
              <a:t> yang </a:t>
            </a:r>
            <a:r>
              <a:rPr lang="en-US" dirty="0" err="1" smtClean="0"/>
              <a:t>dipimpin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hikmat</a:t>
            </a:r>
            <a:r>
              <a:rPr lang="en-US" dirty="0" smtClean="0"/>
              <a:t> </a:t>
            </a:r>
            <a:r>
              <a:rPr lang="en-US" dirty="0" err="1" smtClean="0"/>
              <a:t>kebijaksanaan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permusyawaratan</a:t>
            </a:r>
            <a:r>
              <a:rPr lang="en-US" dirty="0" smtClean="0"/>
              <a:t>/</a:t>
            </a:r>
            <a:r>
              <a:rPr lang="en-US" dirty="0" err="1" smtClean="0"/>
              <a:t>perwakilan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berkeadilan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Indonesia.</a:t>
            </a:r>
          </a:p>
        </p:txBody>
      </p:sp>
      <p:pic>
        <p:nvPicPr>
          <p:cNvPr id="4" name="Picture 10" descr="002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1" y="1905000"/>
            <a:ext cx="16546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270231" y="6260068"/>
            <a:ext cx="216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Sila</a:t>
            </a:r>
            <a:r>
              <a:rPr lang="en-US" dirty="0"/>
              <a:t> </a:t>
            </a:r>
            <a:r>
              <a:rPr lang="en-US" dirty="0" err="1"/>
              <a:t>persatuan</a:t>
            </a:r>
            <a:r>
              <a:rPr lang="en-US" dirty="0"/>
              <a:t>….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26155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63040" y="609600"/>
            <a:ext cx="8804366" cy="438943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en-US" sz="2300" dirty="0" err="1"/>
              <a:t>Sila</a:t>
            </a:r>
            <a:r>
              <a:rPr lang="en-US" sz="2300" dirty="0"/>
              <a:t> </a:t>
            </a:r>
            <a:r>
              <a:rPr lang="en-US" sz="2300" dirty="0" err="1"/>
              <a:t>persatuan</a:t>
            </a:r>
            <a:r>
              <a:rPr lang="en-US" sz="2300" dirty="0"/>
              <a:t> Indonesia,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ber-Ketuhanan</a:t>
            </a:r>
            <a:r>
              <a:rPr lang="en-US" sz="2300" dirty="0"/>
              <a:t> yang </a:t>
            </a:r>
            <a:r>
              <a:rPr lang="en-US" sz="2300" dirty="0" err="1"/>
              <a:t>Maha</a:t>
            </a:r>
            <a:r>
              <a:rPr lang="en-US" sz="2300" dirty="0"/>
              <a:t> </a:t>
            </a:r>
            <a:r>
              <a:rPr lang="en-US" sz="2300" dirty="0" err="1"/>
              <a:t>Esa</a:t>
            </a:r>
            <a:r>
              <a:rPr lang="en-US" sz="2300" dirty="0"/>
              <a:t>, </a:t>
            </a:r>
            <a:r>
              <a:rPr lang="en-US" sz="2300" dirty="0" err="1"/>
              <a:t>berkemanusiaan</a:t>
            </a:r>
            <a:r>
              <a:rPr lang="en-US" sz="2300" dirty="0"/>
              <a:t>  yang </a:t>
            </a:r>
            <a:r>
              <a:rPr lang="en-US" sz="2300" dirty="0" err="1"/>
              <a:t>adil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beradab</a:t>
            </a:r>
            <a:r>
              <a:rPr lang="en-US" sz="2300" dirty="0"/>
              <a:t>, </a:t>
            </a:r>
            <a:r>
              <a:rPr lang="en-US" sz="2300" dirty="0" err="1"/>
              <a:t>berkerakyatan</a:t>
            </a:r>
            <a:r>
              <a:rPr lang="en-US" sz="2300" dirty="0"/>
              <a:t> yang </a:t>
            </a:r>
            <a:r>
              <a:rPr lang="en-US" sz="2300" dirty="0" err="1"/>
              <a:t>dipimpin</a:t>
            </a:r>
            <a:r>
              <a:rPr lang="en-US" sz="2300" dirty="0"/>
              <a:t> </a:t>
            </a:r>
            <a:r>
              <a:rPr lang="en-US" sz="2300" dirty="0" err="1"/>
              <a:t>oleh</a:t>
            </a:r>
            <a:r>
              <a:rPr lang="en-US" sz="2300" dirty="0"/>
              <a:t> </a:t>
            </a:r>
            <a:r>
              <a:rPr lang="en-US" sz="2300" dirty="0" err="1"/>
              <a:t>hikmat</a:t>
            </a:r>
            <a:r>
              <a:rPr lang="en-US" sz="2300" dirty="0"/>
              <a:t> </a:t>
            </a:r>
            <a:r>
              <a:rPr lang="en-US" sz="2300" dirty="0" err="1"/>
              <a:t>kebijaksanaan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permusyawaratan</a:t>
            </a:r>
            <a:r>
              <a:rPr lang="en-US" sz="2300" dirty="0"/>
              <a:t>/</a:t>
            </a:r>
            <a:r>
              <a:rPr lang="en-US" sz="2300" dirty="0" err="1"/>
              <a:t>perwakilan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berkeadilan</a:t>
            </a:r>
            <a:r>
              <a:rPr lang="en-US" sz="2300" dirty="0"/>
              <a:t> </a:t>
            </a:r>
            <a:r>
              <a:rPr lang="en-US" sz="2300" dirty="0" err="1"/>
              <a:t>sosial</a:t>
            </a:r>
            <a:r>
              <a:rPr lang="en-US" sz="2300" dirty="0"/>
              <a:t> </a:t>
            </a:r>
            <a:r>
              <a:rPr lang="en-US" sz="2300" dirty="0" err="1"/>
              <a:t>bagi</a:t>
            </a:r>
            <a:r>
              <a:rPr lang="en-US" sz="2300" dirty="0"/>
              <a:t> </a:t>
            </a:r>
            <a:r>
              <a:rPr lang="en-US" sz="2300" dirty="0" err="1"/>
              <a:t>seluruh</a:t>
            </a:r>
            <a:r>
              <a:rPr lang="en-US" sz="2300" dirty="0"/>
              <a:t> </a:t>
            </a:r>
            <a:r>
              <a:rPr lang="en-US" sz="2300" dirty="0" err="1"/>
              <a:t>rakyat</a:t>
            </a:r>
            <a:r>
              <a:rPr lang="en-US" sz="2300" dirty="0"/>
              <a:t> Indonesia.</a:t>
            </a:r>
          </a:p>
          <a:p>
            <a:pPr lvl="1"/>
            <a:r>
              <a:rPr lang="en-US" sz="2300" dirty="0" err="1"/>
              <a:t>Sila</a:t>
            </a:r>
            <a:r>
              <a:rPr lang="en-US" sz="2300" dirty="0"/>
              <a:t> </a:t>
            </a:r>
            <a:r>
              <a:rPr lang="en-US" sz="2300" dirty="0" err="1"/>
              <a:t>Kerakyatan</a:t>
            </a:r>
            <a:r>
              <a:rPr lang="en-US" sz="2300" dirty="0"/>
              <a:t> </a:t>
            </a:r>
            <a:r>
              <a:rPr lang="en-US" sz="2300" dirty="0" err="1"/>
              <a:t>yangg</a:t>
            </a:r>
            <a:r>
              <a:rPr lang="en-US" sz="2300" dirty="0"/>
              <a:t> </a:t>
            </a:r>
            <a:r>
              <a:rPr lang="en-US" sz="2300" dirty="0" err="1"/>
              <a:t>dipimpin</a:t>
            </a:r>
            <a:r>
              <a:rPr lang="en-US" sz="2300" dirty="0"/>
              <a:t> </a:t>
            </a:r>
            <a:r>
              <a:rPr lang="en-US" sz="2300" dirty="0" err="1"/>
              <a:t>oleh</a:t>
            </a:r>
            <a:r>
              <a:rPr lang="en-US" sz="2300" dirty="0"/>
              <a:t> </a:t>
            </a:r>
            <a:r>
              <a:rPr lang="en-US" sz="2300" dirty="0" err="1"/>
              <a:t>hikmat</a:t>
            </a:r>
            <a:r>
              <a:rPr lang="en-US" sz="2300" dirty="0"/>
              <a:t> </a:t>
            </a:r>
            <a:r>
              <a:rPr lang="en-US" sz="2300" dirty="0" err="1"/>
              <a:t>kebijaksanaan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permusyawaratan</a:t>
            </a:r>
            <a:r>
              <a:rPr lang="en-US" sz="2300" dirty="0"/>
              <a:t>/</a:t>
            </a:r>
            <a:r>
              <a:rPr lang="en-US" sz="2300" dirty="0" err="1"/>
              <a:t>perwakilan</a:t>
            </a:r>
            <a:r>
              <a:rPr lang="en-US" sz="2300" dirty="0"/>
              <a:t>,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ber-Ketuhanan</a:t>
            </a:r>
            <a:r>
              <a:rPr lang="en-US" sz="2300" dirty="0"/>
              <a:t> Yang </a:t>
            </a:r>
            <a:r>
              <a:rPr lang="en-US" sz="2300" dirty="0" err="1"/>
              <a:t>Maha</a:t>
            </a:r>
            <a:r>
              <a:rPr lang="en-US" sz="2300" dirty="0"/>
              <a:t> </a:t>
            </a:r>
            <a:r>
              <a:rPr lang="en-US" sz="2300" dirty="0" err="1"/>
              <a:t>Esa</a:t>
            </a:r>
            <a:r>
              <a:rPr lang="en-US" sz="2300" dirty="0"/>
              <a:t>, </a:t>
            </a:r>
            <a:r>
              <a:rPr lang="en-US" sz="2300" dirty="0" err="1"/>
              <a:t>berkemanusiaan</a:t>
            </a:r>
            <a:r>
              <a:rPr lang="en-US" sz="2300" dirty="0"/>
              <a:t> yang </a:t>
            </a:r>
            <a:r>
              <a:rPr lang="en-US" sz="2300" dirty="0" err="1"/>
              <a:t>adil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beradab</a:t>
            </a:r>
            <a:r>
              <a:rPr lang="en-US" sz="2300" dirty="0"/>
              <a:t>, </a:t>
            </a:r>
            <a:r>
              <a:rPr lang="en-US" sz="2300" dirty="0" err="1"/>
              <a:t>berpersatuan</a:t>
            </a:r>
            <a:r>
              <a:rPr lang="en-US" sz="2300" dirty="0"/>
              <a:t> Indonesia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berkeadilan</a:t>
            </a:r>
            <a:r>
              <a:rPr lang="en-US" sz="2300" dirty="0"/>
              <a:t> </a:t>
            </a:r>
            <a:r>
              <a:rPr lang="en-US" sz="2300" dirty="0" err="1"/>
              <a:t>sosial</a:t>
            </a:r>
            <a:r>
              <a:rPr lang="en-US" sz="2300" dirty="0"/>
              <a:t> </a:t>
            </a:r>
            <a:r>
              <a:rPr lang="en-US" sz="2300" dirty="0" err="1"/>
              <a:t>bagi</a:t>
            </a:r>
            <a:r>
              <a:rPr lang="en-US" sz="2300" dirty="0"/>
              <a:t> </a:t>
            </a:r>
            <a:r>
              <a:rPr lang="en-US" sz="2300" dirty="0" err="1"/>
              <a:t>seluruh</a:t>
            </a:r>
            <a:r>
              <a:rPr lang="en-US" sz="2300" dirty="0"/>
              <a:t> </a:t>
            </a:r>
            <a:r>
              <a:rPr lang="en-US" sz="2300" dirty="0" err="1"/>
              <a:t>rakyat</a:t>
            </a:r>
            <a:r>
              <a:rPr lang="en-US" sz="2300" dirty="0"/>
              <a:t> Indonesia.</a:t>
            </a:r>
          </a:p>
          <a:p>
            <a:pPr lvl="1"/>
            <a:r>
              <a:rPr lang="en-US" sz="2300" dirty="0" err="1"/>
              <a:t>Sila</a:t>
            </a:r>
            <a:r>
              <a:rPr lang="en-US" sz="2300" dirty="0"/>
              <a:t> </a:t>
            </a:r>
            <a:r>
              <a:rPr lang="en-US" sz="2300" dirty="0" err="1"/>
              <a:t>Keadilann</a:t>
            </a:r>
            <a:r>
              <a:rPr lang="en-US" sz="2300" dirty="0"/>
              <a:t> </a:t>
            </a:r>
            <a:r>
              <a:rPr lang="en-US" sz="2300" dirty="0" err="1"/>
              <a:t>sosial</a:t>
            </a:r>
            <a:r>
              <a:rPr lang="en-US" sz="2300" dirty="0"/>
              <a:t> </a:t>
            </a:r>
            <a:r>
              <a:rPr lang="en-US" sz="2300" dirty="0" err="1"/>
              <a:t>bagi</a:t>
            </a:r>
            <a:r>
              <a:rPr lang="en-US" sz="2300" dirty="0"/>
              <a:t> </a:t>
            </a:r>
            <a:r>
              <a:rPr lang="en-US" sz="2300" dirty="0" err="1"/>
              <a:t>seluruh</a:t>
            </a:r>
            <a:r>
              <a:rPr lang="en-US" sz="2300" dirty="0"/>
              <a:t> </a:t>
            </a:r>
            <a:r>
              <a:rPr lang="en-US" sz="2300" dirty="0" err="1"/>
              <a:t>rakyat</a:t>
            </a:r>
            <a:r>
              <a:rPr lang="en-US" sz="2300" dirty="0"/>
              <a:t> Indonesia, </a:t>
            </a:r>
            <a:r>
              <a:rPr lang="en-US" sz="2300" dirty="0" err="1"/>
              <a:t>adalah</a:t>
            </a:r>
            <a:r>
              <a:rPr lang="en-US" sz="2300" dirty="0"/>
              <a:t> </a:t>
            </a:r>
            <a:r>
              <a:rPr lang="en-US" sz="2300" dirty="0" err="1"/>
              <a:t>ber-Ketuhanan</a:t>
            </a:r>
            <a:r>
              <a:rPr lang="en-US" sz="2300" dirty="0"/>
              <a:t> Yang </a:t>
            </a:r>
            <a:r>
              <a:rPr lang="en-US" sz="2300" dirty="0" err="1"/>
              <a:t>Maha</a:t>
            </a:r>
            <a:r>
              <a:rPr lang="en-US" sz="2300" dirty="0"/>
              <a:t> </a:t>
            </a:r>
            <a:r>
              <a:rPr lang="en-US" sz="2300" dirty="0" err="1"/>
              <a:t>Esa</a:t>
            </a:r>
            <a:r>
              <a:rPr lang="en-US" sz="2300" dirty="0"/>
              <a:t>, </a:t>
            </a:r>
            <a:r>
              <a:rPr lang="en-US" sz="2300" dirty="0" err="1"/>
              <a:t>berkemanusiaan</a:t>
            </a:r>
            <a:r>
              <a:rPr lang="en-US" sz="2300" dirty="0"/>
              <a:t> yang </a:t>
            </a:r>
            <a:r>
              <a:rPr lang="en-US" sz="2300" dirty="0" err="1"/>
              <a:t>adil</a:t>
            </a:r>
            <a:r>
              <a:rPr lang="en-US" sz="2300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beradab</a:t>
            </a:r>
            <a:r>
              <a:rPr lang="en-US" sz="2300" dirty="0"/>
              <a:t>, </a:t>
            </a:r>
            <a:r>
              <a:rPr lang="en-US" sz="2300" dirty="0" err="1"/>
              <a:t>berpersatuan</a:t>
            </a:r>
            <a:r>
              <a:rPr lang="en-US" sz="2300" dirty="0"/>
              <a:t> Indonesia,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berkerakyatan</a:t>
            </a:r>
            <a:r>
              <a:rPr lang="en-US" sz="2300" dirty="0"/>
              <a:t> yang </a:t>
            </a:r>
            <a:r>
              <a:rPr lang="en-US" sz="2300" dirty="0" err="1"/>
              <a:t>dipimpin</a:t>
            </a:r>
            <a:r>
              <a:rPr lang="en-US" sz="2300" dirty="0"/>
              <a:t> </a:t>
            </a:r>
            <a:r>
              <a:rPr lang="en-US" sz="2300" dirty="0" err="1"/>
              <a:t>oleh</a:t>
            </a:r>
            <a:r>
              <a:rPr lang="en-US" sz="2300" dirty="0"/>
              <a:t> </a:t>
            </a:r>
            <a:r>
              <a:rPr lang="en-US" sz="2300" dirty="0" err="1"/>
              <a:t>hikmat</a:t>
            </a:r>
            <a:r>
              <a:rPr lang="en-US" sz="2300" dirty="0"/>
              <a:t> </a:t>
            </a:r>
            <a:r>
              <a:rPr lang="en-US" sz="2300" dirty="0" err="1"/>
              <a:t>kebijaksanaan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permusyawaratan</a:t>
            </a:r>
            <a:r>
              <a:rPr lang="en-US" sz="2300" dirty="0"/>
              <a:t>/</a:t>
            </a:r>
            <a:r>
              <a:rPr lang="en-US" sz="2300" dirty="0" err="1"/>
              <a:t>perwakilan</a:t>
            </a:r>
            <a:r>
              <a:rPr lang="en-US" sz="2300" dirty="0"/>
              <a:t> (</a:t>
            </a:r>
            <a:r>
              <a:rPr lang="en-US" sz="2300" dirty="0" err="1"/>
              <a:t>notonagoro</a:t>
            </a:r>
            <a:r>
              <a:rPr lang="en-US" sz="2300" dirty="0"/>
              <a:t>, 1997 0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42917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P1" id="{1751E217-A8A1-459C-8486-30B4EAE6778F}" vid="{22648208-1E52-49D1-9574-4E56D5CD70EB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P1" id="{1751E217-A8A1-459C-8486-30B4EAE6778F}" vid="{9B0732F0-33EA-4DF8-8FA3-6BCBCEB756E5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P1" id="{1751E217-A8A1-459C-8486-30B4EAE6778F}" vid="{F70B540C-34DE-4E20-8E7D-62F99E36DB7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MP1</Template>
  <TotalTime>4</TotalTime>
  <Words>1156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PENGERTIAN FILSAFAT</vt:lpstr>
      <vt:lpstr>ARTI PANCASILA SEBAGAI FILSAFAT</vt:lpstr>
      <vt:lpstr>FUNGSI FILSAFAT PANCASILA</vt:lpstr>
      <vt:lpstr>RUMUSAN KESATUAN PANCASILA SEBAGAI SUATU SISTEM</vt:lpstr>
      <vt:lpstr>SUSUNAN KESATUAN PANCASILA BERSIPAT ORGANIS</vt:lpstr>
      <vt:lpstr>SUSUNAN PANCASILA YANG BERSIFAT HIERARKHI DAN BERBENTUK PIRAMIDAL</vt:lpstr>
      <vt:lpstr>RUMUSAN HUBUNGAN KESATUAN PANCASILA YANG SALING MENGISI DAN MENGKUALIFIKASI</vt:lpstr>
      <vt:lpstr>PowerPoint Presentation</vt:lpstr>
      <vt:lpstr>DASAR DASAR PANCASILA DALAM TINJAUAN SISTEM FILSAFAT</vt:lpstr>
      <vt:lpstr>ONTOLOGI PANCASILA</vt:lpstr>
      <vt:lpstr>EPISTEMOLOGI PANCASILA</vt:lpstr>
      <vt:lpstr>AKSIOLOGI PANCASILA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2022-08-01T03:17:40Z</dcterms:created>
  <dcterms:modified xsi:type="dcterms:W3CDTF">2022-08-01T03:21:44Z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505655A2287B4C0C80EA2215310BFEF9</vt:lpwstr>
  </property>
  <property fmtid="{D5CDD505-2E9C-101B-9397-08002B2CF9AE}" pid="3" name="KSOProductBuildVer">
    <vt:lpwstr>1033-11.2.0.10463</vt:lpwstr>
  </property>
</Properties>
</file>