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9"/>
  </p:notesMasterIdLst>
  <p:sldIdLst>
    <p:sldId id="256" r:id="rId3"/>
    <p:sldId id="260" r:id="rId4"/>
    <p:sldId id="257" r:id="rId5"/>
    <p:sldId id="258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291" r:id="rId18"/>
  </p:sldIdLst>
  <p:sldSz cx="9144000" cy="5143500" type="screen16x9"/>
  <p:notesSz cx="6858000" cy="9144000"/>
  <p:embeddedFontLs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59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24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7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121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90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67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9f20d3304_0_6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09f20d3304_0_6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3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91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61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76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3964-8D04-4F36-BCE0-8D1F5E02B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7" y="338169"/>
            <a:ext cx="719208" cy="70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E7C2-C74F-4C07-A362-A72D38E4A0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480" y="464467"/>
            <a:ext cx="935931" cy="498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62"/>
          <p:cNvSpPr txBox="1">
            <a:spLocks noGrp="1"/>
          </p:cNvSpPr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80" r:id="rId3"/>
    <p:sldLayoutId id="2147483695" r:id="rId4"/>
    <p:sldLayoutId id="2147483698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Normalisasi Tabel Basis Data</a:t>
            </a:r>
            <a:endParaRPr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791850"/>
            <a:ext cx="41931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Siti Rohmah / TI-22-PB</a:t>
            </a:r>
            <a:endParaRPr dirty="0"/>
          </a:p>
        </p:txBody>
      </p:sp>
      <p:sp>
        <p:nvSpPr>
          <p:cNvPr id="386" name="Google Shape;386;p70"/>
          <p:cNvSpPr/>
          <p:nvPr/>
        </p:nvSpPr>
        <p:spPr>
          <a:xfrm>
            <a:off x="826150" y="2902325"/>
            <a:ext cx="3129318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200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Topik</a:t>
            </a:r>
            <a:r>
              <a:rPr lang="en-US" sz="1200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 5</a:t>
            </a:r>
            <a:endParaRPr sz="1200"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1459144" y="308004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ERD</a:t>
            </a:r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CCC1E-59F7-5041-1E66-024F652D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1988" y="1295784"/>
            <a:ext cx="5020024" cy="33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S</a:t>
            </a:r>
            <a:r>
              <a:rPr lang="en" sz="2000" dirty="0"/>
              <a:t>pesifikasi File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47F163-E51E-B30A-4012-668012DF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48090"/>
            <a:ext cx="1228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Faktur_tagihan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64831C-CFB5-8801-EA55-6CB5F1B79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57444"/>
              </p:ext>
            </p:extLst>
          </p:nvPr>
        </p:nvGraphicFramePr>
        <p:xfrm>
          <a:off x="2133600" y="1668880"/>
          <a:ext cx="4876800" cy="2595880"/>
        </p:xfrm>
        <a:graphic>
          <a:graphicData uri="http://schemas.openxmlformats.org/drawingml/2006/table">
            <a:tbl>
              <a:tblPr firstRow="1" bandRow="1">
                <a:tableStyleId>{A8364AC1-2618-4946-B193-E2B28ADBC377}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51557079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43570328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3761917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04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Width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Keterangan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no_faktur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 (PK)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id_perusahaan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8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id_pegawai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id_pembeli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6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tgl_penerima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Date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5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tgl_jatuh_tempo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Date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5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7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S</a:t>
            </a:r>
            <a:r>
              <a:rPr lang="en" sz="2000" dirty="0"/>
              <a:t>pesifikasi File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47F163-E51E-B30A-4012-668012DF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48090"/>
            <a:ext cx="1228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Perusahaan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64831C-CFB5-8801-EA55-6CB5F1B79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53500"/>
              </p:ext>
            </p:extLst>
          </p:nvPr>
        </p:nvGraphicFramePr>
        <p:xfrm>
          <a:off x="2133600" y="1668880"/>
          <a:ext cx="4876800" cy="2595880"/>
        </p:xfrm>
        <a:graphic>
          <a:graphicData uri="http://schemas.openxmlformats.org/drawingml/2006/table">
            <a:tbl>
              <a:tblPr firstRow="1" bandRow="1">
                <a:tableStyleId>{A8364AC1-2618-4946-B193-E2B28ADBC377}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125155707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357032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3761917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604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Width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Keterangan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id_perusahaan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 (PK)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nama_perusahaan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8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telp_perusahaan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fax_perusahaan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6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alamat_Perusahaan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5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no_rek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5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72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S</a:t>
            </a:r>
            <a:r>
              <a:rPr lang="en" sz="2000" dirty="0"/>
              <a:t>pesifikasi File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47F163-E51E-B30A-4012-668012DF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4" y="2609288"/>
            <a:ext cx="1228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Pembeli</a:t>
            </a:r>
            <a:r>
              <a:rPr lang="en-US" alt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64831C-CFB5-8801-EA55-6CB5F1B79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40293"/>
              </p:ext>
            </p:extLst>
          </p:nvPr>
        </p:nvGraphicFramePr>
        <p:xfrm>
          <a:off x="2133600" y="1421693"/>
          <a:ext cx="4665980" cy="1112520"/>
        </p:xfrm>
        <a:graphic>
          <a:graphicData uri="http://schemas.openxmlformats.org/drawingml/2006/table">
            <a:tbl>
              <a:tblPr firstRow="1" bandRow="1">
                <a:tableStyleId>{A8364AC1-2618-4946-B193-E2B28ADBC377}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1251557079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43570328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376191706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54604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Width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Keterangan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id_pegawai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 (PK)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nama_pegawai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85993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1E2A56D-63EE-CF6C-DF0F-EE6DE3EE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1109590"/>
            <a:ext cx="1228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Pegawai</a:t>
            </a:r>
            <a:r>
              <a:rPr lang="en-US" alt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882741-714C-C26F-5D21-7147382E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750"/>
              </p:ext>
            </p:extLst>
          </p:nvPr>
        </p:nvGraphicFramePr>
        <p:xfrm>
          <a:off x="2133600" y="2961362"/>
          <a:ext cx="4876800" cy="1483360"/>
        </p:xfrm>
        <a:graphic>
          <a:graphicData uri="http://schemas.openxmlformats.org/drawingml/2006/table">
            <a:tbl>
              <a:tblPr firstRow="1" bandRow="1">
                <a:tableStyleId>{A8364AC1-2618-4946-B193-E2B28ADBC377}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815170109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28276558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31258884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77755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Width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Keterangan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5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id_pembeli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 (PK)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6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nama_pembeli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3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alamat_pembeli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5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28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S</a:t>
            </a:r>
            <a:r>
              <a:rPr lang="en" sz="2000" dirty="0"/>
              <a:t>pesifikasi File</a:t>
            </a:r>
            <a:endParaRPr sz="2000" dirty="0">
              <a:solidFill>
                <a:schemeClr val="accent4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64831C-CFB5-8801-EA55-6CB5F1B79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96832"/>
              </p:ext>
            </p:extLst>
          </p:nvPr>
        </p:nvGraphicFramePr>
        <p:xfrm>
          <a:off x="2133600" y="1644650"/>
          <a:ext cx="4876800" cy="1854200"/>
        </p:xfrm>
        <a:graphic>
          <a:graphicData uri="http://schemas.openxmlformats.org/drawingml/2006/table">
            <a:tbl>
              <a:tblPr firstRow="1" bandRow="1">
                <a:tableStyleId>{A8364AC1-2618-4946-B193-E2B28ADBC377}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125155707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43570328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37619170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54604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Width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Keterangan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id_layanan_jasa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varchar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Not null (FK)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1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id_transaksi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Not null (PK)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no_faktur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8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95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FE95C4E-13A7-110F-D8A7-2319D2A50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3" y="1384807"/>
            <a:ext cx="1228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Transaksi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70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S</a:t>
            </a:r>
            <a:r>
              <a:rPr lang="en" sz="2000" dirty="0"/>
              <a:t>pesifikasi File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47F163-E51E-B30A-4012-668012DF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48090"/>
            <a:ext cx="1228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Layanan_jasa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64831C-CFB5-8801-EA55-6CB5F1B79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38401"/>
              </p:ext>
            </p:extLst>
          </p:nvPr>
        </p:nvGraphicFramePr>
        <p:xfrm>
          <a:off x="2133600" y="1668880"/>
          <a:ext cx="4876800" cy="2225040"/>
        </p:xfrm>
        <a:graphic>
          <a:graphicData uri="http://schemas.openxmlformats.org/drawingml/2006/table">
            <a:tbl>
              <a:tblPr firstRow="1" bandRow="1">
                <a:tableStyleId>{A8364AC1-2618-4946-B193-E2B28ADBC377}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125155707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43570328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37619170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4604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Atribut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Type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Width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Keterangan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id_layanan_jasa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 (PK)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nama_layanan_jasa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Varchar 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8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retail_price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9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tgl_periode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id-ID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2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55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5"/>
          <p:cNvSpPr txBox="1">
            <a:spLocks noGrp="1"/>
          </p:cNvSpPr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accent6"/>
                </a:solidFill>
              </a:rPr>
              <a:t>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89" name="Google Shape;1089;p105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635853-E9C5-29B7-1CD3-B2E6F973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36" y="146345"/>
            <a:ext cx="7516902" cy="4747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Atribut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392" name="Google Shape;392;p71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</a:t>
            </a:r>
            <a:r>
              <a:rPr lang="en-ID" dirty="0" err="1">
                <a:solidFill>
                  <a:schemeClr val="lt1"/>
                </a:solidFill>
              </a:rPr>
              <a:t>o_faktur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tg</a:t>
            </a:r>
            <a:r>
              <a:rPr lang="en-ID" dirty="0" err="1">
                <a:solidFill>
                  <a:schemeClr val="lt1"/>
                </a:solidFill>
              </a:rPr>
              <a:t>l_penerima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tg</a:t>
            </a:r>
            <a:r>
              <a:rPr lang="en-ID" dirty="0" err="1">
                <a:solidFill>
                  <a:schemeClr val="lt1"/>
                </a:solidFill>
              </a:rPr>
              <a:t>l_Jatuh_tempo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i</a:t>
            </a:r>
            <a:r>
              <a:rPr lang="en-ID" dirty="0" err="1">
                <a:solidFill>
                  <a:schemeClr val="lt1"/>
                </a:solidFill>
              </a:rPr>
              <a:t>d_</a:t>
            </a:r>
            <a:r>
              <a:rPr lang="en-ID" dirty="0" err="1"/>
              <a:t>p</a:t>
            </a:r>
            <a:r>
              <a:rPr lang="en-ID" dirty="0" err="1">
                <a:solidFill>
                  <a:schemeClr val="lt1"/>
                </a:solidFill>
              </a:rPr>
              <a:t>erusahaan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</a:t>
            </a:r>
            <a:r>
              <a:rPr lang="en-ID" dirty="0" err="1">
                <a:solidFill>
                  <a:schemeClr val="lt1"/>
                </a:solidFill>
              </a:rPr>
              <a:t>ama_perusahaan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a</a:t>
            </a:r>
            <a:r>
              <a:rPr lang="en-ID" dirty="0" err="1">
                <a:solidFill>
                  <a:schemeClr val="lt1"/>
                </a:solidFill>
              </a:rPr>
              <a:t>lamat_perusahaan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t</a:t>
            </a:r>
            <a:r>
              <a:rPr lang="en-ID" dirty="0" err="1">
                <a:solidFill>
                  <a:schemeClr val="lt1"/>
                </a:solidFill>
              </a:rPr>
              <a:t>elp_perusahaan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f</a:t>
            </a:r>
            <a:r>
              <a:rPr lang="en-ID" dirty="0" err="1">
                <a:solidFill>
                  <a:schemeClr val="lt1"/>
                </a:solidFill>
              </a:rPr>
              <a:t>ax_perusahaan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</a:t>
            </a:r>
            <a:r>
              <a:rPr lang="en-ID" dirty="0" err="1">
                <a:solidFill>
                  <a:schemeClr val="lt1"/>
                </a:solidFill>
              </a:rPr>
              <a:t>o_rek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i</a:t>
            </a:r>
            <a:r>
              <a:rPr lang="en-ID" dirty="0" err="1">
                <a:solidFill>
                  <a:schemeClr val="lt1"/>
                </a:solidFill>
              </a:rPr>
              <a:t>d_pegawai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</a:t>
            </a:r>
            <a:r>
              <a:rPr lang="en-ID" dirty="0" err="1">
                <a:solidFill>
                  <a:schemeClr val="lt1"/>
                </a:solidFill>
              </a:rPr>
              <a:t>ama_pegawai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i</a:t>
            </a:r>
            <a:r>
              <a:rPr lang="en-ID" dirty="0" err="1">
                <a:solidFill>
                  <a:schemeClr val="lt1"/>
                </a:solidFill>
              </a:rPr>
              <a:t>d_pembeli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</a:t>
            </a:r>
            <a:r>
              <a:rPr lang="en-ID" dirty="0" err="1">
                <a:solidFill>
                  <a:schemeClr val="lt1"/>
                </a:solidFill>
              </a:rPr>
              <a:t>ama_pembeli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a</a:t>
            </a:r>
            <a:r>
              <a:rPr lang="en-ID" dirty="0" err="1">
                <a:solidFill>
                  <a:schemeClr val="lt1"/>
                </a:solidFill>
              </a:rPr>
              <a:t>lamat_pembeli</a:t>
            </a:r>
            <a:endParaRPr lang="en-ID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i</a:t>
            </a:r>
            <a:r>
              <a:rPr lang="en-ID" dirty="0" err="1">
                <a:solidFill>
                  <a:schemeClr val="lt1"/>
                </a:solidFill>
              </a:rPr>
              <a:t>d_layanan_jasa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</a:t>
            </a:r>
            <a:r>
              <a:rPr lang="en-ID" dirty="0" err="1">
                <a:solidFill>
                  <a:schemeClr val="lt1"/>
                </a:solidFill>
              </a:rPr>
              <a:t>ama_layanan_jasa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lt1"/>
                </a:solidFill>
              </a:rPr>
              <a:t>unit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retail_price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nilai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tgl_periode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m</a:t>
            </a:r>
            <a:r>
              <a:rPr lang="en-ID" dirty="0">
                <a:solidFill>
                  <a:schemeClr val="lt1"/>
                </a:solidFill>
              </a:rPr>
              <a:t>argin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n</a:t>
            </a:r>
            <a:r>
              <a:rPr lang="en-ID" dirty="0">
                <a:solidFill>
                  <a:schemeClr val="lt1"/>
                </a:solidFill>
              </a:rPr>
              <a:t>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dpp</a:t>
            </a:r>
            <a:endParaRPr lang="en-ID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ppn</a:t>
            </a:r>
            <a:endParaRPr lang="en-ID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g</a:t>
            </a:r>
            <a:r>
              <a:rPr lang="en-ID" dirty="0" err="1">
                <a:solidFill>
                  <a:schemeClr val="lt1"/>
                </a:solidFill>
              </a:rPr>
              <a:t>rand_total</a:t>
            </a:r>
            <a:endParaRPr lang="en-ID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t</a:t>
            </a:r>
            <a:r>
              <a:rPr lang="en-ID" dirty="0" err="1">
                <a:solidFill>
                  <a:schemeClr val="lt1"/>
                </a:solidFill>
              </a:rPr>
              <a:t>erbilang</a:t>
            </a:r>
            <a:endParaRPr lang="en-ID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1459144" y="308004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A</a:t>
            </a:r>
            <a:r>
              <a:rPr lang="en" sz="2000" dirty="0"/>
              <a:t>tribut Tunggal, Ganda dan Turunan</a:t>
            </a:r>
            <a:endParaRPr sz="2000" dirty="0"/>
          </a:p>
        </p:txBody>
      </p:sp>
      <p:sp>
        <p:nvSpPr>
          <p:cNvPr id="4" name="Google Shape;392;p71">
            <a:extLst>
              <a:ext uri="{FF2B5EF4-FFF2-40B4-BE49-F238E27FC236}">
                <a16:creationId xmlns:a16="http://schemas.microsoft.com/office/drawing/2014/main" id="{FF46F151-B00D-1AFE-E4A0-31D3E7490E07}"/>
              </a:ext>
            </a:extLst>
          </p:cNvPr>
          <p:cNvSpPr txBox="1">
            <a:spLocks/>
          </p:cNvSpPr>
          <p:nvPr/>
        </p:nvSpPr>
        <p:spPr>
          <a:xfrm>
            <a:off x="720000" y="1403568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buNone/>
            </a:pPr>
            <a:r>
              <a:rPr lang="en-ID" b="1" dirty="0" err="1">
                <a:solidFill>
                  <a:schemeClr val="lt1"/>
                </a:solidFill>
              </a:rPr>
              <a:t>Atribut</a:t>
            </a:r>
            <a:r>
              <a:rPr lang="en-ID" b="1" dirty="0">
                <a:solidFill>
                  <a:schemeClr val="lt1"/>
                </a:solidFill>
              </a:rPr>
              <a:t> Tunggal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no_faktur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tgl_penerima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tgl_Jatuh_tempo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id_perusahaan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nama_perusahaan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alamat_perusahaan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telp_perusahaan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fax_perusahaan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no_rek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id_pegawai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nama_pegawai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id_pembeli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nama_pembeli</a:t>
            </a:r>
            <a:endParaRPr lang="en-ID" dirty="0">
              <a:solidFill>
                <a:schemeClr val="l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alamat_pembeli</a:t>
            </a:r>
            <a:endParaRPr lang="en-ID" dirty="0">
              <a:solidFill>
                <a:schemeClr val="l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nilai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lt1"/>
                </a:solidFill>
              </a:rPr>
              <a:t>margin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lt1"/>
                </a:solidFill>
              </a:rPr>
              <a:t>net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dpp</a:t>
            </a:r>
            <a:endParaRPr lang="en-ID" dirty="0">
              <a:solidFill>
                <a:schemeClr val="l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ppn</a:t>
            </a:r>
            <a:endParaRPr lang="en-ID" dirty="0">
              <a:solidFill>
                <a:schemeClr val="l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grand_total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terbilang</a:t>
            </a:r>
            <a:endParaRPr lang="en-ID" dirty="0">
              <a:solidFill>
                <a:schemeClr val="lt1"/>
              </a:solidFill>
            </a:endParaRPr>
          </a:p>
          <a:p>
            <a:pPr marL="0" indent="0" algn="l">
              <a:buNone/>
            </a:pPr>
            <a:endParaRPr lang="en-ID" dirty="0">
              <a:solidFill>
                <a:schemeClr val="lt1"/>
              </a:solidFill>
            </a:endParaRPr>
          </a:p>
          <a:p>
            <a:pPr marL="0" indent="0" algn="l">
              <a:buNone/>
            </a:pPr>
            <a:r>
              <a:rPr lang="en-ID" b="1" dirty="0" err="1">
                <a:solidFill>
                  <a:schemeClr val="lt1"/>
                </a:solidFill>
              </a:rPr>
              <a:t>Atribut</a:t>
            </a:r>
            <a:r>
              <a:rPr lang="en-ID" b="1" dirty="0">
                <a:solidFill>
                  <a:schemeClr val="lt1"/>
                </a:solidFill>
              </a:rPr>
              <a:t> Ganda</a:t>
            </a:r>
            <a:endParaRPr lang="en-ID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id_layanan_jasa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nama_layanan_jasa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lt1"/>
                </a:solidFill>
              </a:rPr>
              <a:t>unit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retail_price</a:t>
            </a:r>
            <a:endParaRPr lang="en-ID" dirty="0">
              <a:solidFill>
                <a:schemeClr val="l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tgl_periode</a:t>
            </a:r>
            <a:endParaRPr lang="en-ID" dirty="0">
              <a:solidFill>
                <a:schemeClr val="lt1"/>
              </a:solidFill>
            </a:endParaRPr>
          </a:p>
          <a:p>
            <a:pPr marL="0" indent="0" algn="l">
              <a:buNone/>
            </a:pPr>
            <a:endParaRPr lang="en-ID" dirty="0">
              <a:solidFill>
                <a:schemeClr val="lt1"/>
              </a:solidFill>
            </a:endParaRPr>
          </a:p>
          <a:p>
            <a:pPr marL="0" indent="0" algn="l">
              <a:buNone/>
            </a:pPr>
            <a:r>
              <a:rPr lang="en-ID" b="1" dirty="0" err="1"/>
              <a:t>Atribut</a:t>
            </a:r>
            <a:r>
              <a:rPr lang="en-ID" b="1" dirty="0"/>
              <a:t> </a:t>
            </a:r>
            <a:r>
              <a:rPr lang="en-ID" b="1" dirty="0" err="1"/>
              <a:t>Turunan</a:t>
            </a:r>
            <a:endParaRPr lang="en-ID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nilai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lt1"/>
                </a:solidFill>
              </a:rPr>
              <a:t>margin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lt1"/>
                </a:solidFill>
              </a:rPr>
              <a:t>net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dpp</a:t>
            </a:r>
            <a:endParaRPr lang="en-ID" dirty="0">
              <a:solidFill>
                <a:schemeClr val="l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ppn</a:t>
            </a:r>
            <a:endParaRPr lang="en-ID" dirty="0">
              <a:solidFill>
                <a:schemeClr val="l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grand_total</a:t>
            </a:r>
            <a:endParaRPr lang="en-ID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lt1"/>
                </a:solidFill>
              </a:rPr>
              <a:t>terbilang</a:t>
            </a:r>
            <a:endParaRPr lang="en-ID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486535" y="45244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B</a:t>
            </a:r>
            <a:r>
              <a:rPr lang="en" sz="2000" dirty="0"/>
              <a:t>entuk Tidak Normal/Un Formal Form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0F99-5370-F899-735A-82C7774E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751" y="1733551"/>
            <a:ext cx="7704000" cy="11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1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1459144" y="308004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Bentuk</a:t>
            </a:r>
            <a:r>
              <a:rPr lang="en-US" sz="2000" dirty="0"/>
              <a:t> Normal </a:t>
            </a:r>
            <a:r>
              <a:rPr lang="en-US" sz="2000" dirty="0" err="1"/>
              <a:t>Pertama</a:t>
            </a:r>
            <a:r>
              <a:rPr lang="en-US" sz="2000" dirty="0"/>
              <a:t>/1NF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2B8363-53B2-09BD-4D5B-CC53BAD0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9144" y="1105089"/>
            <a:ext cx="6215978" cy="5611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98D479-0054-7F6B-D722-6DF2F03413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9144" y="1804081"/>
            <a:ext cx="6215978" cy="353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24253-7C08-167E-3AF5-7B5CC27142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59144" y="2338266"/>
            <a:ext cx="3250494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FAA80-F752-4532-AC33-030D0FDA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4975" b="24975"/>
          <a:stretch/>
        </p:blipFill>
        <p:spPr bwMode="auto">
          <a:xfrm>
            <a:off x="1459144" y="2915064"/>
            <a:ext cx="6215978" cy="40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BBB3A-992A-D4C6-6BD1-5896D9DA729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459145" y="3491862"/>
            <a:ext cx="3973688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2BA6C-5E7D-F424-FCD1-043B1A9F874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459145" y="4068660"/>
            <a:ext cx="3973688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486535" y="45244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Bentuk</a:t>
            </a:r>
            <a:r>
              <a:rPr lang="en-US" sz="2000" dirty="0"/>
              <a:t> Normal </a:t>
            </a:r>
            <a:r>
              <a:rPr lang="en-US" sz="2000" dirty="0" err="1"/>
              <a:t>Pertama</a:t>
            </a:r>
            <a:r>
              <a:rPr lang="en-US" sz="2000" dirty="0"/>
              <a:t>/1NF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7D701-D690-08F2-9136-A3164D28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9" r="2189"/>
          <a:stretch/>
        </p:blipFill>
        <p:spPr bwMode="auto">
          <a:xfrm>
            <a:off x="895350" y="1189990"/>
            <a:ext cx="7295185" cy="981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117B7-A145-42C6-5ED2-E14412BABE7A}"/>
              </a:ext>
            </a:extLst>
          </p:cNvPr>
          <p:cNvSpPr txBox="1"/>
          <p:nvPr/>
        </p:nvSpPr>
        <p:spPr>
          <a:xfrm>
            <a:off x="809623" y="2183017"/>
            <a:ext cx="8229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1"/>
                </a:solidFill>
              </a:rPr>
              <a:t>Keterangan:</a:t>
            </a:r>
          </a:p>
          <a:p>
            <a:r>
              <a:rPr lang="en-US" sz="1100" dirty="0">
                <a:solidFill>
                  <a:schemeClr val="bg1"/>
                </a:solidFill>
              </a:rPr>
              <a:t>t</a:t>
            </a:r>
            <a:r>
              <a:rPr lang="id-ID" sz="1100" dirty="0" err="1">
                <a:solidFill>
                  <a:schemeClr val="bg1"/>
                </a:solidFill>
              </a:rPr>
              <a:t>gl_penerima</a:t>
            </a:r>
            <a:r>
              <a:rPr lang="id-ID" sz="1100" dirty="0">
                <a:solidFill>
                  <a:schemeClr val="bg1"/>
                </a:solidFill>
              </a:rPr>
              <a:t>, </a:t>
            </a:r>
            <a:r>
              <a:rPr lang="id-ID" sz="1100" dirty="0" err="1">
                <a:solidFill>
                  <a:schemeClr val="bg1"/>
                </a:solidFill>
              </a:rPr>
              <a:t>tgl_jatuh</a:t>
            </a:r>
            <a:r>
              <a:rPr lang="en-US" sz="1100" dirty="0">
                <a:solidFill>
                  <a:schemeClr val="bg1"/>
                </a:solidFill>
              </a:rPr>
              <a:t>_</a:t>
            </a:r>
            <a:r>
              <a:rPr lang="id-ID" sz="1100" dirty="0">
                <a:solidFill>
                  <a:schemeClr val="bg1"/>
                </a:solidFill>
              </a:rPr>
              <a:t>tempo, </a:t>
            </a:r>
            <a:r>
              <a:rPr lang="id-ID" sz="1100" dirty="0" err="1">
                <a:solidFill>
                  <a:schemeClr val="bg1"/>
                </a:solidFill>
              </a:rPr>
              <a:t>id_p</a:t>
            </a:r>
            <a:r>
              <a:rPr lang="en-US" sz="1100" dirty="0" err="1">
                <a:solidFill>
                  <a:schemeClr val="bg1"/>
                </a:solidFill>
              </a:rPr>
              <a:t>erusahaan</a:t>
            </a:r>
            <a:r>
              <a:rPr lang="id-ID" sz="1100" dirty="0">
                <a:solidFill>
                  <a:schemeClr val="bg1"/>
                </a:solidFill>
              </a:rPr>
              <a:t>, </a:t>
            </a:r>
            <a:r>
              <a:rPr lang="id-ID" sz="1100" dirty="0" err="1">
                <a:solidFill>
                  <a:schemeClr val="bg1"/>
                </a:solidFill>
              </a:rPr>
              <a:t>id_pegawai</a:t>
            </a:r>
            <a:r>
              <a:rPr lang="id-ID" sz="1100" dirty="0">
                <a:solidFill>
                  <a:schemeClr val="bg1"/>
                </a:solidFill>
              </a:rPr>
              <a:t>, dan </a:t>
            </a:r>
            <a:r>
              <a:rPr lang="id-ID" sz="1100" dirty="0" err="1">
                <a:solidFill>
                  <a:schemeClr val="bg1"/>
                </a:solidFill>
              </a:rPr>
              <a:t>id_pembeli</a:t>
            </a:r>
            <a:r>
              <a:rPr lang="id-ID" sz="1100" dirty="0">
                <a:solidFill>
                  <a:schemeClr val="bg1"/>
                </a:solidFill>
              </a:rPr>
              <a:t> tergantung </a:t>
            </a:r>
            <a:r>
              <a:rPr lang="id-ID" sz="1100" dirty="0" err="1">
                <a:solidFill>
                  <a:schemeClr val="bg1"/>
                </a:solidFill>
              </a:rPr>
              <a:t>no_faktur</a:t>
            </a:r>
            <a:r>
              <a:rPr lang="id-ID" sz="1100" dirty="0">
                <a:solidFill>
                  <a:schemeClr val="bg1"/>
                </a:solidFill>
              </a:rPr>
              <a:t> (kunci utama)</a:t>
            </a:r>
          </a:p>
          <a:p>
            <a:r>
              <a:rPr lang="en-US" sz="1100" dirty="0">
                <a:solidFill>
                  <a:schemeClr val="bg1"/>
                </a:solidFill>
              </a:rPr>
              <a:t>n</a:t>
            </a:r>
            <a:r>
              <a:rPr lang="id-ID" sz="1100" dirty="0" err="1">
                <a:solidFill>
                  <a:schemeClr val="bg1"/>
                </a:solidFill>
              </a:rPr>
              <a:t>ama_p</a:t>
            </a:r>
            <a:r>
              <a:rPr lang="en-US" sz="1100" dirty="0" err="1">
                <a:solidFill>
                  <a:schemeClr val="bg1"/>
                </a:solidFill>
              </a:rPr>
              <a:t>erusahaan</a:t>
            </a:r>
            <a:r>
              <a:rPr lang="id-ID" sz="1100" dirty="0">
                <a:solidFill>
                  <a:schemeClr val="bg1"/>
                </a:solidFill>
              </a:rPr>
              <a:t>, </a:t>
            </a:r>
            <a:r>
              <a:rPr lang="id-ID" sz="1100" dirty="0" err="1">
                <a:solidFill>
                  <a:schemeClr val="bg1"/>
                </a:solidFill>
              </a:rPr>
              <a:t>telp_p</a:t>
            </a:r>
            <a:r>
              <a:rPr lang="en-US" sz="1100" dirty="0" err="1">
                <a:solidFill>
                  <a:schemeClr val="bg1"/>
                </a:solidFill>
              </a:rPr>
              <a:t>erusahaan</a:t>
            </a:r>
            <a:r>
              <a:rPr lang="id-ID" sz="1100" dirty="0">
                <a:solidFill>
                  <a:schemeClr val="bg1"/>
                </a:solidFill>
              </a:rPr>
              <a:t>, </a:t>
            </a:r>
            <a:r>
              <a:rPr lang="id-ID" sz="1100" dirty="0" err="1">
                <a:solidFill>
                  <a:schemeClr val="bg1"/>
                </a:solidFill>
              </a:rPr>
              <a:t>fax_p</a:t>
            </a:r>
            <a:r>
              <a:rPr lang="en-US" sz="1100" dirty="0" err="1">
                <a:solidFill>
                  <a:schemeClr val="bg1"/>
                </a:solidFill>
              </a:rPr>
              <a:t>erusahaan</a:t>
            </a:r>
            <a:r>
              <a:rPr lang="id-ID" sz="1100" dirty="0">
                <a:solidFill>
                  <a:schemeClr val="bg1"/>
                </a:solidFill>
              </a:rPr>
              <a:t>,</a:t>
            </a:r>
            <a:r>
              <a:rPr lang="id-ID" sz="1100" dirty="0" err="1">
                <a:solidFill>
                  <a:schemeClr val="bg1"/>
                </a:solidFill>
              </a:rPr>
              <a:t>alamat_p</a:t>
            </a:r>
            <a:r>
              <a:rPr lang="en-US" sz="1100" dirty="0" err="1">
                <a:solidFill>
                  <a:schemeClr val="bg1"/>
                </a:solidFill>
              </a:rPr>
              <a:t>erusahaan</a:t>
            </a:r>
            <a:r>
              <a:rPr lang="id-ID" sz="1100" dirty="0">
                <a:solidFill>
                  <a:schemeClr val="bg1"/>
                </a:solidFill>
              </a:rPr>
              <a:t> dan </a:t>
            </a:r>
            <a:r>
              <a:rPr lang="id-ID" sz="1100" dirty="0" err="1">
                <a:solidFill>
                  <a:schemeClr val="bg1"/>
                </a:solidFill>
              </a:rPr>
              <a:t>no_rek</a:t>
            </a:r>
            <a:r>
              <a:rPr lang="id-ID" sz="1100" dirty="0">
                <a:solidFill>
                  <a:schemeClr val="bg1"/>
                </a:solidFill>
              </a:rPr>
              <a:t> tergantung pada </a:t>
            </a:r>
            <a:r>
              <a:rPr lang="id-ID" sz="1100" dirty="0" err="1">
                <a:solidFill>
                  <a:schemeClr val="bg1"/>
                </a:solidFill>
              </a:rPr>
              <a:t>id_p</a:t>
            </a:r>
            <a:r>
              <a:rPr lang="en-US" sz="1100" dirty="0" err="1">
                <a:solidFill>
                  <a:schemeClr val="bg1"/>
                </a:solidFill>
              </a:rPr>
              <a:t>erusahaan</a:t>
            </a:r>
            <a:r>
              <a:rPr lang="id-ID" sz="1100" dirty="0">
                <a:solidFill>
                  <a:schemeClr val="bg1"/>
                </a:solidFill>
              </a:rPr>
              <a:t> (transitif)</a:t>
            </a:r>
          </a:p>
          <a:p>
            <a:r>
              <a:rPr lang="en-US" sz="1100" dirty="0">
                <a:solidFill>
                  <a:schemeClr val="bg1"/>
                </a:solidFill>
              </a:rPr>
              <a:t>n</a:t>
            </a:r>
            <a:r>
              <a:rPr lang="id-ID" sz="1100" dirty="0" err="1">
                <a:solidFill>
                  <a:schemeClr val="bg1"/>
                </a:solidFill>
              </a:rPr>
              <a:t>ama_pegawai</a:t>
            </a:r>
            <a:r>
              <a:rPr lang="id-ID" sz="1100" dirty="0">
                <a:solidFill>
                  <a:schemeClr val="bg1"/>
                </a:solidFill>
              </a:rPr>
              <a:t> tergantung pada </a:t>
            </a:r>
            <a:r>
              <a:rPr lang="id-ID" sz="1100" dirty="0" err="1">
                <a:solidFill>
                  <a:schemeClr val="bg1"/>
                </a:solidFill>
              </a:rPr>
              <a:t>id_pegawai</a:t>
            </a:r>
            <a:r>
              <a:rPr lang="id-ID" sz="1100" dirty="0">
                <a:solidFill>
                  <a:schemeClr val="bg1"/>
                </a:solidFill>
              </a:rPr>
              <a:t>(transitif)</a:t>
            </a:r>
          </a:p>
          <a:p>
            <a:r>
              <a:rPr lang="en-US" sz="1100" dirty="0">
                <a:solidFill>
                  <a:schemeClr val="bg1"/>
                </a:solidFill>
              </a:rPr>
              <a:t>n</a:t>
            </a:r>
            <a:r>
              <a:rPr lang="id-ID" sz="1100" dirty="0" err="1">
                <a:solidFill>
                  <a:schemeClr val="bg1"/>
                </a:solidFill>
              </a:rPr>
              <a:t>ama_pembeli</a:t>
            </a:r>
            <a:r>
              <a:rPr lang="id-ID" sz="1100" dirty="0">
                <a:solidFill>
                  <a:schemeClr val="bg1"/>
                </a:solidFill>
              </a:rPr>
              <a:t> tergantung pada </a:t>
            </a:r>
            <a:r>
              <a:rPr lang="id-ID" sz="1100" dirty="0" err="1">
                <a:solidFill>
                  <a:schemeClr val="bg1"/>
                </a:solidFill>
              </a:rPr>
              <a:t>id_pembeli</a:t>
            </a:r>
            <a:r>
              <a:rPr lang="id-ID" sz="1100" dirty="0">
                <a:solidFill>
                  <a:schemeClr val="bg1"/>
                </a:solidFill>
              </a:rPr>
              <a:t> (transitif)</a:t>
            </a:r>
          </a:p>
          <a:p>
            <a:endParaRPr lang="id-ID" sz="11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35956-53C0-F04C-2D88-BB84ECFF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5350" y="3190875"/>
            <a:ext cx="4470507" cy="93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6E73D-3E5D-6DBE-C88A-BCE8AC83E722}"/>
              </a:ext>
            </a:extLst>
          </p:cNvPr>
          <p:cNvSpPr txBox="1"/>
          <p:nvPr/>
        </p:nvSpPr>
        <p:spPr>
          <a:xfrm>
            <a:off x="5451584" y="3069033"/>
            <a:ext cx="273895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dirty="0">
                <a:solidFill>
                  <a:schemeClr val="bg1"/>
                </a:solidFill>
              </a:rPr>
              <a:t>Keterangan:</a:t>
            </a:r>
          </a:p>
          <a:p>
            <a:pPr algn="just"/>
            <a:r>
              <a:rPr lang="en-US" sz="1100" dirty="0">
                <a:solidFill>
                  <a:schemeClr val="bg1"/>
                </a:solidFill>
              </a:rPr>
              <a:t>n</a:t>
            </a:r>
            <a:r>
              <a:rPr lang="id-ID" sz="1100" dirty="0" err="1">
                <a:solidFill>
                  <a:schemeClr val="bg1"/>
                </a:solidFill>
              </a:rPr>
              <a:t>ama_layanan</a:t>
            </a:r>
            <a:r>
              <a:rPr lang="en-US" sz="1100" dirty="0">
                <a:solidFill>
                  <a:schemeClr val="bg1"/>
                </a:solidFill>
              </a:rPr>
              <a:t>_</a:t>
            </a:r>
            <a:r>
              <a:rPr lang="en-US" sz="1100" dirty="0" err="1">
                <a:solidFill>
                  <a:schemeClr val="bg1"/>
                </a:solidFill>
              </a:rPr>
              <a:t>jasa</a:t>
            </a:r>
            <a:r>
              <a:rPr lang="id-ID" sz="1100" dirty="0">
                <a:solidFill>
                  <a:schemeClr val="bg1"/>
                </a:solidFill>
              </a:rPr>
              <a:t>,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retail_price</a:t>
            </a:r>
            <a:r>
              <a:rPr lang="en-US" sz="1100" dirty="0">
                <a:solidFill>
                  <a:schemeClr val="bg1"/>
                </a:solidFill>
              </a:rPr>
              <a:t>, dan </a:t>
            </a:r>
            <a:r>
              <a:rPr lang="en-US" sz="1100" dirty="0" err="1">
                <a:solidFill>
                  <a:schemeClr val="bg1"/>
                </a:solidFill>
              </a:rPr>
              <a:t>tgl_periode</a:t>
            </a:r>
            <a:r>
              <a:rPr lang="id-ID" sz="1100" dirty="0">
                <a:solidFill>
                  <a:schemeClr val="bg1"/>
                </a:solidFill>
              </a:rPr>
              <a:t> tergantung pada </a:t>
            </a:r>
            <a:r>
              <a:rPr lang="id-ID" sz="1100" dirty="0" err="1">
                <a:solidFill>
                  <a:schemeClr val="bg1"/>
                </a:solidFill>
              </a:rPr>
              <a:t>id_layanan</a:t>
            </a:r>
            <a:r>
              <a:rPr lang="id-ID" sz="1100" dirty="0">
                <a:solidFill>
                  <a:schemeClr val="bg1"/>
                </a:solidFill>
              </a:rPr>
              <a:t> (sebagian kunci/parsial)</a:t>
            </a:r>
          </a:p>
          <a:p>
            <a:pPr algn="just"/>
            <a:r>
              <a:rPr lang="en-US" sz="1100" dirty="0">
                <a:solidFill>
                  <a:schemeClr val="bg1"/>
                </a:solidFill>
              </a:rPr>
              <a:t>unit </a:t>
            </a:r>
            <a:r>
              <a:rPr lang="id-ID" sz="1100" dirty="0">
                <a:solidFill>
                  <a:schemeClr val="bg1"/>
                </a:solidFill>
              </a:rPr>
              <a:t>tergantung </a:t>
            </a:r>
            <a:r>
              <a:rPr lang="id-ID" sz="1100" dirty="0" err="1">
                <a:solidFill>
                  <a:schemeClr val="bg1"/>
                </a:solidFill>
              </a:rPr>
              <a:t>no_faktur</a:t>
            </a:r>
            <a:r>
              <a:rPr lang="id-ID" sz="1100" dirty="0">
                <a:solidFill>
                  <a:schemeClr val="bg1"/>
                </a:solidFill>
              </a:rPr>
              <a:t> dan </a:t>
            </a:r>
            <a:r>
              <a:rPr lang="id-ID" sz="1100" dirty="0" err="1">
                <a:solidFill>
                  <a:schemeClr val="bg1"/>
                </a:solidFill>
              </a:rPr>
              <a:t>id_layanan</a:t>
            </a:r>
            <a:r>
              <a:rPr lang="en-US" sz="1100" dirty="0">
                <a:solidFill>
                  <a:schemeClr val="bg1"/>
                </a:solidFill>
              </a:rPr>
              <a:t>_</a:t>
            </a:r>
            <a:r>
              <a:rPr lang="en-US" sz="1100" dirty="0" err="1">
                <a:solidFill>
                  <a:schemeClr val="bg1"/>
                </a:solidFill>
              </a:rPr>
              <a:t>jasa</a:t>
            </a:r>
            <a:r>
              <a:rPr lang="id-ID" sz="1100" dirty="0">
                <a:solidFill>
                  <a:schemeClr val="bg1"/>
                </a:solidFill>
              </a:rPr>
              <a:t> (kunci utama)</a:t>
            </a:r>
          </a:p>
          <a:p>
            <a:pPr algn="just"/>
            <a:endParaRPr lang="id-ID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4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1459144" y="308004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Bentuk</a:t>
            </a:r>
            <a:r>
              <a:rPr lang="en-US" sz="2000" dirty="0"/>
              <a:t> Normal </a:t>
            </a:r>
            <a:r>
              <a:rPr lang="en-US" sz="2000" dirty="0" err="1"/>
              <a:t>Kedua</a:t>
            </a:r>
            <a:r>
              <a:rPr lang="en-US" sz="2000" dirty="0"/>
              <a:t>/2NF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3C100-D6AF-0880-2EE7-2F4E0ADD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20" y="1190625"/>
            <a:ext cx="4468755" cy="938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B7558-C8DD-CB74-EDD0-035F3ACA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4" y="2571750"/>
            <a:ext cx="7820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2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"/>
          <p:cNvSpPr txBox="1">
            <a:spLocks noGrp="1"/>
          </p:cNvSpPr>
          <p:nvPr>
            <p:ph type="title"/>
          </p:nvPr>
        </p:nvSpPr>
        <p:spPr>
          <a:xfrm>
            <a:off x="486535" y="45244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Bentuk</a:t>
            </a:r>
            <a:r>
              <a:rPr lang="en-US" sz="2000" dirty="0"/>
              <a:t> Normal </a:t>
            </a:r>
            <a:r>
              <a:rPr lang="en-US" sz="2000" dirty="0" err="1"/>
              <a:t>Ketiga</a:t>
            </a:r>
            <a:r>
              <a:rPr lang="en-US" sz="2000" dirty="0"/>
              <a:t>/3NF</a:t>
            </a:r>
            <a:endParaRPr sz="200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127D2-8881-B4ED-6199-1404C805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56" y="1016748"/>
            <a:ext cx="6516688" cy="36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1797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Versi_1_Template_SLIDE_IBI_Kesatuan[1]</Template>
  <TotalTime>354</TotalTime>
  <Words>597</Words>
  <Application>Microsoft Office PowerPoint</Application>
  <PresentationFormat>On-screen Show (16:9)</PresentationFormat>
  <Paragraphs>225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Poppins</vt:lpstr>
      <vt:lpstr>Nunito</vt:lpstr>
      <vt:lpstr>Arial</vt:lpstr>
      <vt:lpstr>Process of Management Information System for Business by Slidesgo</vt:lpstr>
      <vt:lpstr>Process of Management Information System for Business by Slidesgo</vt:lpstr>
      <vt:lpstr>Normalisasi Tabel Basis Data</vt:lpstr>
      <vt:lpstr>PowerPoint Presentation</vt:lpstr>
      <vt:lpstr>Atribut</vt:lpstr>
      <vt:lpstr>Atribut Tunggal, Ganda dan Turunan</vt:lpstr>
      <vt:lpstr>Bentuk Tidak Normal/Un Formal Form</vt:lpstr>
      <vt:lpstr>Bentuk Normal Pertama/1NF</vt:lpstr>
      <vt:lpstr>Bentuk Normal Pertama/1NF</vt:lpstr>
      <vt:lpstr>Bentuk Normal Kedua/2NF</vt:lpstr>
      <vt:lpstr>Bentuk Normal Ketiga/3NF</vt:lpstr>
      <vt:lpstr>ERD</vt:lpstr>
      <vt:lpstr>Spesifikasi File</vt:lpstr>
      <vt:lpstr>Spesifikasi File</vt:lpstr>
      <vt:lpstr>Spesifikasi File</vt:lpstr>
      <vt:lpstr>Spesifikasi File</vt:lpstr>
      <vt:lpstr>Spesifikasi File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Normalisasi Tabel Basis Data</dc:title>
  <dc:creator>siti rohmah rohmah</dc:creator>
  <cp:lastModifiedBy>siti rohmah rohmah</cp:lastModifiedBy>
  <cp:revision>16</cp:revision>
  <dcterms:created xsi:type="dcterms:W3CDTF">2023-12-07T04:37:04Z</dcterms:created>
  <dcterms:modified xsi:type="dcterms:W3CDTF">2023-12-16T11:21:37Z</dcterms:modified>
</cp:coreProperties>
</file>