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89" r:id="rId4"/>
    <p:sldId id="332" r:id="rId5"/>
    <p:sldId id="285" r:id="rId6"/>
    <p:sldId id="271" r:id="rId7"/>
    <p:sldId id="316" r:id="rId8"/>
    <p:sldId id="331" r:id="rId9"/>
    <p:sldId id="29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F913"/>
    <a:srgbClr val="0BB544"/>
    <a:srgbClr val="44D4F6"/>
    <a:srgbClr val="609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87917" autoAdjust="0"/>
  </p:normalViewPr>
  <p:slideViewPr>
    <p:cSldViewPr snapToGrid="0">
      <p:cViewPr varScale="1">
        <p:scale>
          <a:sx n="120" d="100"/>
          <a:sy n="120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C66F6-55EB-4342-9B8C-4BD2F39E48B7}" type="datetimeFigureOut">
              <a:rPr lang="de-DE" smtClean="0"/>
              <a:t>11.08.2018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7EF41-A6C6-48B6-80EA-AB2ED1E586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Practical</a:t>
            </a:r>
            <a:r>
              <a:rPr lang="de-DE" dirty="0"/>
              <a:t> Course: Data Science</a:t>
            </a:r>
          </a:p>
        </p:txBody>
      </p:sp>
    </p:spTree>
    <p:extLst>
      <p:ext uri="{BB962C8B-B14F-4D97-AF65-F5344CB8AC3E}">
        <p14:creationId xmlns:p14="http://schemas.microsoft.com/office/powerpoint/2010/main" val="49352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98A-B0D2-435A-8683-0100206BDD80}" type="datetimeFigureOut">
              <a:rPr lang="de-DE" smtClean="0"/>
              <a:t>11.08.2018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6D92-102F-4DD6-9FCF-723F339CC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09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98A-B0D2-435A-8683-0100206BDD80}" type="datetimeFigureOut">
              <a:rPr lang="de-DE" smtClean="0"/>
              <a:t>11.08.2018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6D92-102F-4DD6-9FCF-723F339CC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67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07153"/>
          </a:xfrm>
        </p:spPr>
        <p:txBody>
          <a:bodyPr/>
          <a:lstStyle>
            <a:lvl1pPr algn="ctr">
              <a:defRPr b="1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1307" y="1110343"/>
            <a:ext cx="10891157" cy="5067302"/>
          </a:xfrm>
        </p:spPr>
        <p:txBody>
          <a:bodyPr/>
          <a:lstStyle>
            <a:lvl1pPr marL="2286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ea typeface="BatangChe" panose="02030609000101010101" pitchFamily="49" charset="-127"/>
              </a:defRPr>
            </a:lvl1pPr>
            <a:lvl2pPr marL="6858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ea typeface="BatangChe" panose="02030609000101010101" pitchFamily="49" charset="-127"/>
              </a:defRPr>
            </a:lvl2pPr>
            <a:lvl3pPr marL="11430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ea typeface="BatangChe" panose="02030609000101010101" pitchFamily="49" charset="-127"/>
              </a:defRPr>
            </a:lvl3pPr>
            <a:lvl4pPr marL="16002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ea typeface="BatangChe" panose="02030609000101010101" pitchFamily="49" charset="-127"/>
              </a:defRPr>
            </a:lvl4pPr>
            <a:lvl5pPr marL="20574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ea typeface="BatangChe" panose="02030609000101010101" pitchFamily="49" charset="-127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Practical</a:t>
            </a:r>
            <a:r>
              <a:rPr lang="de-DE" dirty="0"/>
              <a:t> Course: Data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C56D92-102F-4DD6-9FCF-723F339CC03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7" y="6356350"/>
            <a:ext cx="2406761" cy="449262"/>
          </a:xfrm>
          <a:prstGeom prst="rect">
            <a:avLst/>
          </a:prstGeom>
        </p:spPr>
      </p:pic>
      <p:cxnSp>
        <p:nvCxnSpPr>
          <p:cNvPr id="10" name="Gerader Verbinder 9"/>
          <p:cNvCxnSpPr/>
          <p:nvPr userDrawn="1"/>
        </p:nvCxnSpPr>
        <p:spPr>
          <a:xfrm flipH="1">
            <a:off x="-68034" y="1007153"/>
            <a:ext cx="12368893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 flipH="1">
            <a:off x="-68034" y="6266997"/>
            <a:ext cx="12368893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98A-B0D2-435A-8683-0100206BDD80}" type="datetimeFigureOut">
              <a:rPr lang="de-DE" smtClean="0"/>
              <a:t>11.08.2018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6D92-102F-4DD6-9FCF-723F339CC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93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98A-B0D2-435A-8683-0100206BDD80}" type="datetimeFigureOut">
              <a:rPr lang="de-DE" smtClean="0"/>
              <a:t>11.08.2018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6D92-102F-4DD6-9FCF-723F339CC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8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98A-B0D2-435A-8683-0100206BDD80}" type="datetimeFigureOut">
              <a:rPr lang="de-DE" smtClean="0"/>
              <a:t>11.08.2018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6D92-102F-4DD6-9FCF-723F339CC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69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98A-B0D2-435A-8683-0100206BDD80}" type="datetimeFigureOut">
              <a:rPr lang="de-DE" smtClean="0"/>
              <a:t>11.08.2018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6D92-102F-4DD6-9FCF-723F339CC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51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98A-B0D2-435A-8683-0100206BDD80}" type="datetimeFigureOut">
              <a:rPr lang="de-DE" smtClean="0"/>
              <a:t>11.08.2018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6D92-102F-4DD6-9FCF-723F339CC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02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98A-B0D2-435A-8683-0100206BDD80}" type="datetimeFigureOut">
              <a:rPr lang="de-DE" smtClean="0"/>
              <a:t>11.08.2018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6D92-102F-4DD6-9FCF-723F339CC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5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F598A-B0D2-435A-8683-0100206BDD80}" type="datetimeFigureOut">
              <a:rPr lang="de-DE" smtClean="0"/>
              <a:t>11.08.2018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6D92-102F-4DD6-9FCF-723F339CC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0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F598A-B0D2-435A-8683-0100206BDD80}" type="datetimeFigureOut">
              <a:rPr lang="de-DE" smtClean="0"/>
              <a:t>11.08.2018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56D92-102F-4DD6-9FCF-723F339CC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52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Predicting</a:t>
            </a:r>
            <a:r>
              <a:rPr lang="de-DE" dirty="0"/>
              <a:t> Taxi Ride Prices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Sven Durchholz</a:t>
            </a:r>
          </a:p>
          <a:p>
            <a:r>
              <a:rPr lang="de-DE" dirty="0"/>
              <a:t>Leonard Schmischke</a:t>
            </a:r>
          </a:p>
        </p:txBody>
      </p:sp>
    </p:spTree>
    <p:extLst>
      <p:ext uri="{BB962C8B-B14F-4D97-AF65-F5344CB8AC3E}">
        <p14:creationId xmlns:p14="http://schemas.microsoft.com/office/powerpoint/2010/main" val="372907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100,000 click logs from users from an on-line shopping website</a:t>
            </a:r>
          </a:p>
          <a:p>
            <a:pPr lvl="1"/>
            <a:r>
              <a:rPr lang="en-US" dirty="0"/>
              <a:t>Train set: 7 days</a:t>
            </a:r>
          </a:p>
          <a:p>
            <a:pPr lvl="1"/>
            <a:r>
              <a:rPr lang="en-US" dirty="0"/>
              <a:t>Test set: last day</a:t>
            </a:r>
          </a:p>
          <a:p>
            <a:r>
              <a:rPr lang="en-US" dirty="0" err="1"/>
              <a:t>Ad_features</a:t>
            </a:r>
            <a:r>
              <a:rPr lang="en-US" dirty="0"/>
              <a:t>: additional information about the ads shown to the user</a:t>
            </a:r>
          </a:p>
          <a:p>
            <a:r>
              <a:rPr lang="en-US" dirty="0" err="1"/>
              <a:t>User_profile</a:t>
            </a:r>
            <a:r>
              <a:rPr lang="en-US" dirty="0"/>
              <a:t>: additional user information for users from the train set and others</a:t>
            </a:r>
          </a:p>
          <a:p>
            <a:r>
              <a:rPr lang="en-US" dirty="0" err="1"/>
              <a:t>Behavior_log</a:t>
            </a:r>
            <a:r>
              <a:rPr lang="en-US" dirty="0"/>
              <a:t>: shopping behavior of users in the last 22 days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1307" y="1110343"/>
            <a:ext cx="10988149" cy="5067302"/>
          </a:xfrm>
        </p:spPr>
        <p:txBody>
          <a:bodyPr>
            <a:normAutofit/>
          </a:bodyPr>
          <a:lstStyle/>
          <a:p>
            <a:r>
              <a:rPr lang="en-US" dirty="0"/>
              <a:t>High prices</a:t>
            </a:r>
          </a:p>
          <a:p>
            <a:r>
              <a:rPr lang="en-US" dirty="0"/>
              <a:t>Duplicate entries in </a:t>
            </a:r>
            <a:r>
              <a:rPr lang="en-US" dirty="0" err="1"/>
              <a:t>behavior_log</a:t>
            </a:r>
            <a:endParaRPr lang="en-US" dirty="0"/>
          </a:p>
          <a:p>
            <a:r>
              <a:rPr lang="en-US" dirty="0" err="1"/>
              <a:t>NaNs</a:t>
            </a:r>
            <a:r>
              <a:rPr lang="en-US" dirty="0"/>
              <a:t> in </a:t>
            </a:r>
          </a:p>
          <a:p>
            <a:pPr lvl="1"/>
            <a:r>
              <a:rPr lang="en-US" dirty="0"/>
              <a:t>brand </a:t>
            </a:r>
          </a:p>
          <a:p>
            <a:pPr lvl="1"/>
            <a:r>
              <a:rPr lang="en-US" dirty="0" err="1"/>
              <a:t>pvalue_level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new_user_class_level</a:t>
            </a:r>
            <a:endParaRPr lang="en-US" dirty="0"/>
          </a:p>
          <a:p>
            <a:pPr lvl="1"/>
            <a:r>
              <a:rPr lang="en-US" dirty="0"/>
              <a:t>-(average money spent?), actions?</a:t>
            </a:r>
          </a:p>
        </p:txBody>
      </p:sp>
    </p:spTree>
    <p:extLst>
      <p:ext uri="{BB962C8B-B14F-4D97-AF65-F5344CB8AC3E}">
        <p14:creationId xmlns:p14="http://schemas.microsoft.com/office/powerpoint/2010/main" val="171236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87199-D2DE-4C73-8B70-6DA5F667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B47E91-E95D-4498-98A2-EEE7E1185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do people click on ads?</a:t>
            </a:r>
          </a:p>
          <a:p>
            <a:pPr lvl="1"/>
            <a:r>
              <a:rPr lang="en-US" dirty="0"/>
              <a:t>High interest in product category/brand</a:t>
            </a:r>
          </a:p>
          <a:p>
            <a:pPr lvl="1"/>
            <a:r>
              <a:rPr lang="en-US" dirty="0"/>
              <a:t>Ad advertises a bargain</a:t>
            </a:r>
          </a:p>
          <a:p>
            <a:pPr lvl="1"/>
            <a:r>
              <a:rPr lang="en-US" dirty="0"/>
              <a:t>Ad advertises a product that belongs to an earlier buy</a:t>
            </a:r>
          </a:p>
          <a:p>
            <a:pPr lvl="1"/>
            <a:r>
              <a:rPr lang="en-US" dirty="0"/>
              <a:t>When they have a lot of money to spend (start of a month?)</a:t>
            </a:r>
          </a:p>
          <a:p>
            <a:pPr lvl="1"/>
            <a:r>
              <a:rPr lang="en-US" dirty="0"/>
              <a:t>When they are easily manipulated (/drunk) -&gt; in the evening/weekends?</a:t>
            </a:r>
          </a:p>
          <a:p>
            <a:pPr lvl="1"/>
            <a:r>
              <a:rPr lang="en-US" dirty="0"/>
              <a:t>When the ad itself is well made and interesting</a:t>
            </a:r>
          </a:p>
          <a:p>
            <a:pPr lvl="1"/>
            <a:r>
              <a:rPr lang="en-US" dirty="0"/>
              <a:t>When the person historically clicks on many ads</a:t>
            </a:r>
          </a:p>
          <a:p>
            <a:r>
              <a:rPr lang="en-US" dirty="0"/>
              <a:t>When do people not click on ads?</a:t>
            </a:r>
          </a:p>
          <a:p>
            <a:pPr lvl="1"/>
            <a:r>
              <a:rPr lang="en-US" dirty="0"/>
              <a:t>(nearly) </a:t>
            </a:r>
            <a:r>
              <a:rPr lang="en-US" dirty="0" err="1"/>
              <a:t>everytime</a:t>
            </a:r>
            <a:endParaRPr lang="en-US" dirty="0"/>
          </a:p>
          <a:p>
            <a:pPr lvl="1"/>
            <a:r>
              <a:rPr lang="en-US" dirty="0"/>
              <a:t>When they clicked the ad before, ad provides no new information</a:t>
            </a:r>
          </a:p>
          <a:p>
            <a:pPr lvl="1"/>
            <a:r>
              <a:rPr lang="en-US" dirty="0"/>
              <a:t>When an add shows a price that is too far away from the usual shopping behavior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2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</a:t>
            </a:r>
            <a:r>
              <a:rPr lang="de-DE" dirty="0" err="1"/>
              <a:t>approach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9944DB-75D5-4840-976A-323BB39A6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99" y="1114529"/>
            <a:ext cx="7357402" cy="497375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05439C-EF7D-453C-81DF-C9B0F82E5F49}"/>
              </a:ext>
            </a:extLst>
          </p:cNvPr>
          <p:cNvSpPr txBox="1"/>
          <p:nvPr/>
        </p:nvSpPr>
        <p:spPr>
          <a:xfrm>
            <a:off x="6211331" y="1565188"/>
            <a:ext cx="33680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Can be used for rate code 1 and 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8FD435-D84F-4E69-9A86-43C7A996B915}"/>
              </a:ext>
            </a:extLst>
          </p:cNvPr>
          <p:cNvSpPr txBox="1"/>
          <p:nvPr/>
        </p:nvSpPr>
        <p:spPr>
          <a:xfrm>
            <a:off x="6211331" y="1857231"/>
            <a:ext cx="33680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Rate code 2?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5D394DA-9E21-4EC2-BD31-EEFD9226246D}"/>
              </a:ext>
            </a:extLst>
          </p:cNvPr>
          <p:cNvSpPr txBox="1"/>
          <p:nvPr/>
        </p:nvSpPr>
        <p:spPr>
          <a:xfrm>
            <a:off x="6211330" y="2149274"/>
            <a:ext cx="33680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Rate code 5?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17EAE4-A73C-49E3-A425-4A1906813693}"/>
              </a:ext>
            </a:extLst>
          </p:cNvPr>
          <p:cNvSpPr txBox="1"/>
          <p:nvPr/>
        </p:nvSpPr>
        <p:spPr>
          <a:xfrm>
            <a:off x="6211329" y="2441317"/>
            <a:ext cx="336803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Rate code 4?</a:t>
            </a:r>
          </a:p>
        </p:txBody>
      </p:sp>
    </p:spTree>
    <p:extLst>
      <p:ext uri="{BB962C8B-B14F-4D97-AF65-F5344CB8AC3E}">
        <p14:creationId xmlns:p14="http://schemas.microsoft.com/office/powerpoint/2010/main" val="43805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 1: Bridge that minimize air-line distance is actually used</a:t>
            </a:r>
          </a:p>
          <a:p>
            <a:pPr lvl="1"/>
            <a:r>
              <a:rPr lang="en-US" dirty="0"/>
              <a:t>Different route</a:t>
            </a:r>
          </a:p>
          <a:p>
            <a:pPr lvl="1"/>
            <a:r>
              <a:rPr lang="en-US" dirty="0"/>
              <a:t>Non-linear route</a:t>
            </a:r>
          </a:p>
          <a:p>
            <a:r>
              <a:rPr lang="en-US" dirty="0"/>
              <a:t>Assumption 2: air-line distance ratio represents real inner-city to outer-city trip distance ratio</a:t>
            </a:r>
          </a:p>
          <a:p>
            <a:pPr lvl="1"/>
            <a:r>
              <a:rPr lang="en-US" dirty="0"/>
              <a:t>Different shape of route in city vs out of city</a:t>
            </a:r>
          </a:p>
          <a:p>
            <a:pPr lvl="1"/>
            <a:r>
              <a:rPr lang="en-US" dirty="0"/>
              <a:t>Extra destinations possible</a:t>
            </a:r>
          </a:p>
        </p:txBody>
      </p:sp>
    </p:spTree>
    <p:extLst>
      <p:ext uri="{BB962C8B-B14F-4D97-AF65-F5344CB8AC3E}">
        <p14:creationId xmlns:p14="http://schemas.microsoft.com/office/powerpoint/2010/main" val="118312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FD42-FB5D-A64D-88F7-9B08D0FA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Extra </a:t>
            </a:r>
            <a:r>
              <a:rPr lang="de-DE" dirty="0" err="1"/>
              <a:t>Prediction</a:t>
            </a:r>
            <a:r>
              <a:rPr lang="de-DE" dirty="0"/>
              <a:t> - </a:t>
            </a:r>
            <a:r>
              <a:rPr lang="de-DE" dirty="0" err="1"/>
              <a:t>Calculation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C6AC9B-69E4-354B-B314-D5C7C8FDD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3" y="1140502"/>
            <a:ext cx="9008533" cy="5067300"/>
          </a:xfrm>
        </p:spPr>
      </p:pic>
      <p:sp>
        <p:nvSpPr>
          <p:cNvPr id="7" name="Rechteck 4">
            <a:extLst>
              <a:ext uri="{FF2B5EF4-FFF2-40B4-BE49-F238E27FC236}">
                <a16:creationId xmlns:a16="http://schemas.microsoft.com/office/drawing/2014/main" id="{56AAE611-CD0F-874B-BD76-B7938A4D0E8A}"/>
              </a:ext>
            </a:extLst>
          </p:cNvPr>
          <p:cNvSpPr/>
          <p:nvPr/>
        </p:nvSpPr>
        <p:spPr>
          <a:xfrm>
            <a:off x="410514" y="1352550"/>
            <a:ext cx="1551636" cy="1314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MAE: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0.006</a:t>
            </a:r>
          </a:p>
        </p:txBody>
      </p:sp>
    </p:spTree>
    <p:extLst>
      <p:ext uri="{BB962C8B-B14F-4D97-AF65-F5344CB8AC3E}">
        <p14:creationId xmlns:p14="http://schemas.microsoft.com/office/powerpoint/2010/main" val="308668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BE52-37D5-8D48-AB53-A3323900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Tip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- Evaluation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E77DDC-81F7-5047-92EF-15FC14594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46" y="1109663"/>
            <a:ext cx="9008533" cy="5067300"/>
          </a:xfrm>
        </p:spPr>
      </p:pic>
    </p:spTree>
    <p:extLst>
      <p:ext uri="{BB962C8B-B14F-4D97-AF65-F5344CB8AC3E}">
        <p14:creationId xmlns:p14="http://schemas.microsoft.com/office/powerpoint/2010/main" val="162647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B772A-ECE1-4C86-855A-7EA91491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Retrospective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67B857-1E82-4AC8-8235-94510C59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user_profile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ideas</a:t>
            </a:r>
            <a:r>
              <a:rPr lang="de-DE" dirty="0"/>
              <a:t>,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Biased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16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Breitbild</PresentationFormat>
  <Paragraphs>51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BatangChe</vt:lpstr>
      <vt:lpstr>Arial</vt:lpstr>
      <vt:lpstr>Calibri</vt:lpstr>
      <vt:lpstr>Calibri Light</vt:lpstr>
      <vt:lpstr>Wingdings</vt:lpstr>
      <vt:lpstr>Office Theme</vt:lpstr>
      <vt:lpstr>Predicting Taxi Ride Prices</vt:lpstr>
      <vt:lpstr>What is the data about?</vt:lpstr>
      <vt:lpstr>Outlier detection</vt:lpstr>
      <vt:lpstr>Scenarios</vt:lpstr>
      <vt:lpstr>Modelling approach </vt:lpstr>
      <vt:lpstr>Problems</vt:lpstr>
      <vt:lpstr>Extra Prediction - Calculation</vt:lpstr>
      <vt:lpstr>Tip Prediction - Evaluation</vt:lpstr>
      <vt:lpstr>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dkoll</dc:creator>
  <cp:lastModifiedBy>Leonard Schmischke</cp:lastModifiedBy>
  <cp:revision>165</cp:revision>
  <dcterms:created xsi:type="dcterms:W3CDTF">2017-07-19T13:03:57Z</dcterms:created>
  <dcterms:modified xsi:type="dcterms:W3CDTF">2018-08-11T22:02:54Z</dcterms:modified>
</cp:coreProperties>
</file>