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5" r:id="rId1"/>
  </p:sldMasterIdLst>
  <p:notesMasterIdLst>
    <p:notesMasterId r:id="rId106"/>
  </p:notesMasterIdLst>
  <p:handoutMasterIdLst>
    <p:handoutMasterId r:id="rId107"/>
  </p:handoutMasterIdLst>
  <p:sldIdLst>
    <p:sldId id="257" r:id="rId2"/>
    <p:sldId id="500" r:id="rId3"/>
    <p:sldId id="488" r:id="rId4"/>
    <p:sldId id="593" r:id="rId5"/>
    <p:sldId id="501" r:id="rId6"/>
    <p:sldId id="594" r:id="rId7"/>
    <p:sldId id="595" r:id="rId8"/>
    <p:sldId id="596" r:id="rId9"/>
    <p:sldId id="597" r:id="rId10"/>
    <p:sldId id="505" r:id="rId11"/>
    <p:sldId id="508" r:id="rId12"/>
    <p:sldId id="507" r:id="rId13"/>
    <p:sldId id="506" r:id="rId14"/>
    <p:sldId id="509" r:id="rId15"/>
    <p:sldId id="601" r:id="rId16"/>
    <p:sldId id="598" r:id="rId17"/>
    <p:sldId id="599" r:id="rId18"/>
    <p:sldId id="600" r:id="rId19"/>
    <p:sldId id="602" r:id="rId20"/>
    <p:sldId id="603" r:id="rId21"/>
    <p:sldId id="604" r:id="rId22"/>
    <p:sldId id="605" r:id="rId23"/>
    <p:sldId id="606" r:id="rId24"/>
    <p:sldId id="607" r:id="rId25"/>
    <p:sldId id="608" r:id="rId26"/>
    <p:sldId id="610" r:id="rId27"/>
    <p:sldId id="611" r:id="rId28"/>
    <p:sldId id="612" r:id="rId29"/>
    <p:sldId id="613" r:id="rId30"/>
    <p:sldId id="616" r:id="rId31"/>
    <p:sldId id="669" r:id="rId32"/>
    <p:sldId id="670" r:id="rId33"/>
    <p:sldId id="671" r:id="rId34"/>
    <p:sldId id="672" r:id="rId35"/>
    <p:sldId id="673" r:id="rId36"/>
    <p:sldId id="674" r:id="rId37"/>
    <p:sldId id="675" r:id="rId38"/>
    <p:sldId id="676" r:id="rId39"/>
    <p:sldId id="677" r:id="rId40"/>
    <p:sldId id="678" r:id="rId41"/>
    <p:sldId id="510" r:id="rId42"/>
    <p:sldId id="511" r:id="rId43"/>
    <p:sldId id="512" r:id="rId44"/>
    <p:sldId id="513" r:id="rId45"/>
    <p:sldId id="514" r:id="rId46"/>
    <p:sldId id="515" r:id="rId47"/>
    <p:sldId id="516" r:id="rId48"/>
    <p:sldId id="517" r:id="rId49"/>
    <p:sldId id="518" r:id="rId50"/>
    <p:sldId id="679" r:id="rId51"/>
    <p:sldId id="680" r:id="rId52"/>
    <p:sldId id="681" r:id="rId53"/>
    <p:sldId id="682" r:id="rId54"/>
    <p:sldId id="684" r:id="rId55"/>
    <p:sldId id="685" r:id="rId56"/>
    <p:sldId id="686" r:id="rId57"/>
    <p:sldId id="687" r:id="rId58"/>
    <p:sldId id="689" r:id="rId59"/>
    <p:sldId id="690" r:id="rId60"/>
    <p:sldId id="688" r:id="rId61"/>
    <p:sldId id="617" r:id="rId62"/>
    <p:sldId id="661" r:id="rId63"/>
    <p:sldId id="662" r:id="rId64"/>
    <p:sldId id="663" r:id="rId65"/>
    <p:sldId id="618" r:id="rId66"/>
    <p:sldId id="619" r:id="rId67"/>
    <p:sldId id="620" r:id="rId68"/>
    <p:sldId id="621" r:id="rId69"/>
    <p:sldId id="622" r:id="rId70"/>
    <p:sldId id="623" r:id="rId71"/>
    <p:sldId id="624" r:id="rId72"/>
    <p:sldId id="625" r:id="rId73"/>
    <p:sldId id="626" r:id="rId74"/>
    <p:sldId id="627" r:id="rId75"/>
    <p:sldId id="628" r:id="rId76"/>
    <p:sldId id="629" r:id="rId77"/>
    <p:sldId id="630" r:id="rId78"/>
    <p:sldId id="631" r:id="rId79"/>
    <p:sldId id="636" r:id="rId80"/>
    <p:sldId id="637" r:id="rId81"/>
    <p:sldId id="638" r:id="rId82"/>
    <p:sldId id="639" r:id="rId83"/>
    <p:sldId id="640" r:id="rId84"/>
    <p:sldId id="641" r:id="rId85"/>
    <p:sldId id="642" r:id="rId86"/>
    <p:sldId id="643" r:id="rId87"/>
    <p:sldId id="644" r:id="rId88"/>
    <p:sldId id="645" r:id="rId89"/>
    <p:sldId id="646" r:id="rId90"/>
    <p:sldId id="647" r:id="rId91"/>
    <p:sldId id="648" r:id="rId92"/>
    <p:sldId id="649" r:id="rId93"/>
    <p:sldId id="650" r:id="rId94"/>
    <p:sldId id="651" r:id="rId95"/>
    <p:sldId id="652" r:id="rId96"/>
    <p:sldId id="653" r:id="rId97"/>
    <p:sldId id="654" r:id="rId98"/>
    <p:sldId id="655" r:id="rId99"/>
    <p:sldId id="656" r:id="rId100"/>
    <p:sldId id="657" r:id="rId101"/>
    <p:sldId id="658" r:id="rId102"/>
    <p:sldId id="659" r:id="rId103"/>
    <p:sldId id="660" r:id="rId104"/>
    <p:sldId id="691" r:id="rId10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C5EC"/>
    <a:srgbClr val="1ECED4"/>
    <a:srgbClr val="0000FF"/>
    <a:srgbClr val="FF3300"/>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5" autoAdjust="0"/>
    <p:restoredTop sz="84663" autoAdjust="0"/>
  </p:normalViewPr>
  <p:slideViewPr>
    <p:cSldViewPr>
      <p:cViewPr varScale="1">
        <p:scale>
          <a:sx n="120" d="100"/>
          <a:sy n="120" d="100"/>
        </p:scale>
        <p:origin x="-120" y="-360"/>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notesMaster" Target="notesMasters/notesMaster1.xml"/><Relationship Id="rId107"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Arial" charset="0"/>
                <a:cs typeface="Arial" charset="0"/>
              </a:defRPr>
            </a:lvl1pPr>
          </a:lstStyle>
          <a:p>
            <a:pPr>
              <a:defRPr/>
            </a:pPr>
            <a:endParaRPr lang="en-US"/>
          </a:p>
        </p:txBody>
      </p:sp>
      <p:sp>
        <p:nvSpPr>
          <p:cNvPr id="1576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Arial" charset="0"/>
                <a:cs typeface="Arial" charset="0"/>
              </a:defRPr>
            </a:lvl1pPr>
          </a:lstStyle>
          <a:p>
            <a:pPr>
              <a:defRPr/>
            </a:pPr>
            <a:endParaRPr lang="en-US"/>
          </a:p>
        </p:txBody>
      </p:sp>
      <p:sp>
        <p:nvSpPr>
          <p:cNvPr id="1577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Arial" charset="0"/>
                <a:cs typeface="Arial" charset="0"/>
              </a:defRPr>
            </a:lvl1pPr>
          </a:lstStyle>
          <a:p>
            <a:pPr>
              <a:defRPr/>
            </a:pPr>
            <a:endParaRPr lang="en-US"/>
          </a:p>
        </p:txBody>
      </p:sp>
      <p:sp>
        <p:nvSpPr>
          <p:cNvPr id="1577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35BB61A3-3196-A449-8EBF-0C4AB045E9E4}" type="slidenum">
              <a:rPr lang="en-US"/>
              <a:pPr>
                <a:defRPr/>
              </a:pPr>
              <a:t>‹#›</a:t>
            </a:fld>
            <a:endParaRPr lang="en-US"/>
          </a:p>
        </p:txBody>
      </p:sp>
    </p:spTree>
    <p:extLst>
      <p:ext uri="{BB962C8B-B14F-4D97-AF65-F5344CB8AC3E}">
        <p14:creationId xmlns:p14="http://schemas.microsoft.com/office/powerpoint/2010/main" val="608925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Arial" charset="0"/>
                <a:cs typeface="Arial" charset="0"/>
              </a:defRPr>
            </a:lvl1pPr>
          </a:lstStyle>
          <a:p>
            <a:pPr>
              <a:defRPr/>
            </a:pPr>
            <a:endParaRPr lang="en-US"/>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Arial" charset="0"/>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Arial" charset="0"/>
                <a:cs typeface="Arial" charset="0"/>
              </a:defRPr>
            </a:lvl1pPr>
          </a:lstStyle>
          <a:p>
            <a:pPr>
              <a:defRPr/>
            </a:pPr>
            <a:endParaRPr lang="en-US"/>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C4ADB8A5-6EE4-4744-B403-44F0725037DB}" type="slidenum">
              <a:rPr lang="en-US"/>
              <a:pPr>
                <a:defRPr/>
              </a:pPr>
              <a:t>‹#›</a:t>
            </a:fld>
            <a:endParaRPr lang="en-US"/>
          </a:p>
        </p:txBody>
      </p:sp>
    </p:spTree>
    <p:extLst>
      <p:ext uri="{BB962C8B-B14F-4D97-AF65-F5344CB8AC3E}">
        <p14:creationId xmlns:p14="http://schemas.microsoft.com/office/powerpoint/2010/main" val="13493715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0893EA-D9C6-0A49-8189-E360219BD242}" type="slidenum">
              <a:rPr lang="en-US" sz="1200"/>
              <a:pPr eaLnBrk="1" hangingPunct="1"/>
              <a:t>1</a:t>
            </a:fld>
            <a:endParaRPr lang="en-US" sz="1200"/>
          </a:p>
        </p:txBody>
      </p:sp>
      <p:sp>
        <p:nvSpPr>
          <p:cNvPr id="16386" name="Rectangle 2"/>
          <p:cNvSpPr>
            <a:spLocks noGrp="1" noRot="1" noChangeAspect="1" noChangeArrowheads="1" noTextEdit="1"/>
          </p:cNvSpPr>
          <p:nvPr>
            <p:ph type="sldImg"/>
          </p:nvPr>
        </p:nvSpPr>
        <p:spPr>
          <a:xfrm>
            <a:off x="381000" y="685800"/>
            <a:ext cx="6096000"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BC26CF-DF57-9D49-8E86-5797F67CCD96}" type="slidenum">
              <a:rPr lang="en-US" sz="1200">
                <a:cs typeface="Arial" charset="0"/>
              </a:rPr>
              <a:pPr eaLnBrk="1" hangingPunct="1"/>
              <a:t>18</a:t>
            </a:fld>
            <a:endParaRPr lang="en-US" sz="1200">
              <a:cs typeface="Arial" charset="0"/>
            </a:endParaRPr>
          </a:p>
        </p:txBody>
      </p:sp>
      <p:sp>
        <p:nvSpPr>
          <p:cNvPr id="81922" name="Rectangle 2"/>
          <p:cNvSpPr>
            <a:spLocks noGrp="1" noRot="1" noChangeAspect="1" noChangeArrowheads="1" noTextEdit="1"/>
          </p:cNvSpPr>
          <p:nvPr>
            <p:ph type="sldImg"/>
          </p:nvPr>
        </p:nvSpPr>
        <p:spPr>
          <a:xfrm>
            <a:off x="381000" y="685800"/>
            <a:ext cx="6096000" cy="3429000"/>
          </a:xfrm>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a:t>Dead interval</a:t>
            </a:r>
            <a:r>
              <a:rPr lang="en-US" i="1"/>
              <a:t> </a:t>
            </a:r>
            <a:r>
              <a:rPr lang="en-US"/>
              <a:t>-  Period, expressed in seconds, that the </a:t>
            </a:r>
            <a:r>
              <a:rPr lang="en-US" u="sng"/>
              <a:t>router will wait to receive a Hello packet before declaring the neighbor </a:t>
            </a:r>
            <a:r>
              <a:rPr lang="ja-JP" altLang="en-US" u="sng"/>
              <a:t>“</a:t>
            </a:r>
            <a:r>
              <a:rPr lang="en-US" altLang="ja-JP" u="sng"/>
              <a:t>down</a:t>
            </a:r>
            <a:r>
              <a:rPr lang="en-US" altLang="ja-JP"/>
              <a:t>.</a:t>
            </a:r>
            <a:r>
              <a:rPr lang="ja-JP" altLang="en-US"/>
              <a:t>”</a:t>
            </a:r>
            <a:r>
              <a:rPr lang="en-US" altLang="ja-JP"/>
              <a:t> </a:t>
            </a:r>
          </a:p>
          <a:p>
            <a:r>
              <a:rPr lang="en-US" b="1"/>
              <a:t>Cisco</a:t>
            </a:r>
            <a:r>
              <a:rPr lang="en-US"/>
              <a:t> uses a </a:t>
            </a:r>
            <a:r>
              <a:rPr lang="en-US" u="sng"/>
              <a:t>default of four times the Hello</a:t>
            </a:r>
            <a:r>
              <a:rPr lang="en-US"/>
              <a:t> interval. </a:t>
            </a:r>
          </a:p>
          <a:p>
            <a:pPr lvl="1"/>
            <a:r>
              <a:rPr lang="en-US" b="1"/>
              <a:t>40 seconds</a:t>
            </a:r>
            <a:r>
              <a:rPr lang="en-US"/>
              <a:t> - </a:t>
            </a:r>
            <a:r>
              <a:rPr lang="en-US" u="sng"/>
              <a:t>Multiaccess and point-to-point segments</a:t>
            </a:r>
            <a:r>
              <a:rPr lang="en-US"/>
              <a:t>. </a:t>
            </a:r>
          </a:p>
          <a:p>
            <a:pPr lvl="1"/>
            <a:r>
              <a:rPr lang="en-US" b="1"/>
              <a:t>120 seconds</a:t>
            </a:r>
            <a:r>
              <a:rPr lang="en-US"/>
              <a:t> - </a:t>
            </a:r>
            <a:r>
              <a:rPr lang="en-US" u="sng"/>
              <a:t>NBMA</a:t>
            </a:r>
            <a:r>
              <a:rPr lang="en-US"/>
              <a:t> networks.</a:t>
            </a:r>
          </a:p>
          <a:p>
            <a:r>
              <a:rPr lang="en-US"/>
              <a:t>Dead interval expires</a:t>
            </a:r>
          </a:p>
          <a:p>
            <a:pPr lvl="1"/>
            <a:r>
              <a:rPr lang="en-US"/>
              <a:t>OSPF </a:t>
            </a:r>
            <a:r>
              <a:rPr lang="en-US" u="sng"/>
              <a:t>removes that neighbor</a:t>
            </a:r>
            <a:r>
              <a:rPr lang="en-US"/>
              <a:t> from its </a:t>
            </a:r>
            <a:r>
              <a:rPr lang="en-US" u="sng"/>
              <a:t>link-state database</a:t>
            </a:r>
            <a:r>
              <a:rPr lang="en-US"/>
              <a:t>. </a:t>
            </a:r>
          </a:p>
          <a:p>
            <a:pPr lvl="1"/>
            <a:r>
              <a:rPr lang="en-US" u="sng"/>
              <a:t>Floods the link-state information</a:t>
            </a:r>
            <a:r>
              <a:rPr lang="en-US"/>
              <a:t> about the </a:t>
            </a:r>
            <a:r>
              <a:rPr lang="ja-JP" altLang="en-US"/>
              <a:t>“</a:t>
            </a:r>
            <a:r>
              <a:rPr lang="en-US" altLang="ja-JP"/>
              <a:t>down</a:t>
            </a:r>
            <a:r>
              <a:rPr lang="ja-JP" altLang="en-US"/>
              <a:t>”</a:t>
            </a:r>
            <a:r>
              <a:rPr lang="en-US" altLang="ja-JP"/>
              <a:t> neighbor out all OSPF-enabled interfaces.</a:t>
            </a:r>
          </a:p>
          <a:p>
            <a:r>
              <a:rPr lang="en-US" i="1"/>
              <a:t>Network types are discussed later in the chapter</a:t>
            </a:r>
            <a:r>
              <a:rPr lang="en-US"/>
              <a:t>.</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65E64C-AFE8-154E-8412-E3B5C0EFA0D5}" type="slidenum">
              <a:rPr lang="en-US" sz="1200">
                <a:cs typeface="Arial" charset="0"/>
              </a:rPr>
              <a:pPr eaLnBrk="1" hangingPunct="1"/>
              <a:t>19</a:t>
            </a:fld>
            <a:endParaRPr lang="en-US" sz="1200">
              <a:cs typeface="Arial" charset="0"/>
            </a:endParaRPr>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b="1" i="1"/>
              <a:t>process-id</a:t>
            </a:r>
            <a:r>
              <a:rPr lang="en-US" i="1"/>
              <a:t> </a:t>
            </a:r>
          </a:p>
          <a:p>
            <a:pPr lvl="1"/>
            <a:r>
              <a:rPr lang="en-US"/>
              <a:t>Between 1 and 65,535 </a:t>
            </a:r>
          </a:p>
          <a:p>
            <a:pPr lvl="1"/>
            <a:r>
              <a:rPr lang="en-US"/>
              <a:t>Chosen by the network administrator.</a:t>
            </a:r>
          </a:p>
          <a:p>
            <a:r>
              <a:rPr lang="en-US" u="sng"/>
              <a:t>Locally significant</a:t>
            </a:r>
            <a:r>
              <a:rPr lang="en-US"/>
              <a:t>:</a:t>
            </a:r>
          </a:p>
          <a:p>
            <a:pPr lvl="1"/>
            <a:r>
              <a:rPr lang="en-US" u="sng"/>
              <a:t>Does not have to match other OSPF routers</a:t>
            </a:r>
            <a:r>
              <a:rPr lang="en-US"/>
              <a:t>. </a:t>
            </a:r>
          </a:p>
          <a:p>
            <a:pPr lvl="1"/>
            <a:r>
              <a:rPr lang="en-US"/>
              <a:t>This </a:t>
            </a:r>
            <a:r>
              <a:rPr lang="en-US" u="sng"/>
              <a:t>differs from EIGRP</a:t>
            </a:r>
            <a:r>
              <a:rPr lang="en-US"/>
              <a:t>. </a:t>
            </a:r>
          </a:p>
          <a:p>
            <a:r>
              <a:rPr lang="en-US"/>
              <a:t>We are using the </a:t>
            </a:r>
            <a:r>
              <a:rPr lang="en-US" u="sng"/>
              <a:t>same process ID simply for consistency</a:t>
            </a:r>
            <a:r>
              <a:rPr lang="en-US"/>
              <a:t>.</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xfrm>
            <a:off x="381000" y="685800"/>
            <a:ext cx="6096000" cy="34290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4000"/>
              </a:lnSpc>
              <a:spcBef>
                <a:spcPts val="600"/>
              </a:spcBef>
              <a:spcAft>
                <a:spcPts val="600"/>
              </a:spcAft>
            </a:pPr>
            <a:r>
              <a:rPr lang="en-US">
                <a:latin typeface="Times New Roman" charset="0"/>
              </a:rPr>
              <a:t>The OSPF database uses the OSPF router ID to uniquely describe each router in the network. Remember that every router keeps a complete topology database of all routers and links in an area (or network); therefore each router should have a unique router ID.</a:t>
            </a:r>
          </a:p>
          <a:p>
            <a:pPr>
              <a:lnSpc>
                <a:spcPct val="104000"/>
              </a:lnSpc>
              <a:spcBef>
                <a:spcPts val="600"/>
              </a:spcBef>
              <a:spcAft>
                <a:spcPts val="600"/>
              </a:spcAft>
            </a:pPr>
            <a:r>
              <a:rPr lang="en-US">
                <a:latin typeface="Times New Roman" charset="0"/>
              </a:rPr>
              <a:t>As a review, remember that the router ID is a unique IP address that can be assigned in the following ways:</a:t>
            </a:r>
          </a:p>
          <a:p>
            <a:pPr lvl="1">
              <a:lnSpc>
                <a:spcPct val="104000"/>
              </a:lnSpc>
              <a:spcBef>
                <a:spcPts val="600"/>
              </a:spcBef>
              <a:spcAft>
                <a:spcPts val="600"/>
              </a:spcAft>
            </a:pPr>
            <a:r>
              <a:rPr lang="en-US">
                <a:latin typeface="Times New Roman" charset="0"/>
              </a:rPr>
              <a:t>By default, the highest IP address of any active physical interface when OSPF starts is chosen as the router ID. The interface does not have to be part of the OSPF process, but it has to be up. There must be at least one up IP interface on the router for OSPF to use as router ID. If no up interface with an IP address is available when the OSPF process starts, the “OSPF process cannot start” message occurs</a:t>
            </a:r>
          </a:p>
          <a:p>
            <a:pPr lvl="1">
              <a:lnSpc>
                <a:spcPct val="104000"/>
              </a:lnSpc>
              <a:spcAft>
                <a:spcPts val="600"/>
              </a:spcAft>
            </a:pPr>
            <a:r>
              <a:rPr lang="en-US">
                <a:latin typeface="Times New Roman" charset="0"/>
              </a:rPr>
              <a:t>If there is a loopback interface, its address will always be preferred as the router ID instead of a physical interface address, because a loopback interface never goes down. If there is more than one loopback interface, then the highest IP address on any active loopback interface becomes the router ID.</a:t>
            </a:r>
          </a:p>
          <a:p>
            <a:pPr lvl="1">
              <a:lnSpc>
                <a:spcPct val="104000"/>
              </a:lnSpc>
              <a:spcAft>
                <a:spcPts val="600"/>
              </a:spcAft>
            </a:pPr>
            <a:r>
              <a:rPr lang="en-US">
                <a:latin typeface="Times New Roman" charset="0"/>
              </a:rPr>
              <a:t>Finally, you can use the </a:t>
            </a:r>
            <a:r>
              <a:rPr lang="en-US" b="1">
                <a:latin typeface="Times New Roman" charset="0"/>
              </a:rPr>
              <a:t>router-id</a:t>
            </a:r>
            <a:r>
              <a:rPr lang="en-US">
                <a:latin typeface="Times New Roman" charset="0"/>
              </a:rPr>
              <a:t> command to set the router ID. This is the preferred way to establish a router ID and should always used in preference to the other two procedures.</a:t>
            </a:r>
          </a:p>
          <a:p>
            <a:pPr>
              <a:lnSpc>
                <a:spcPct val="104000"/>
              </a:lnSpc>
              <a:spcBef>
                <a:spcPts val="600"/>
              </a:spcBef>
              <a:spcAft>
                <a:spcPts val="600"/>
              </a:spcAft>
            </a:pPr>
            <a:r>
              <a:rPr lang="en-US">
                <a:latin typeface="Times New Roman" charset="0"/>
              </a:rPr>
              <a:t>Once the OSPF router ID is set, it does not change, even if the interface that the router is using for the router ID goes down. The OSPF router ID changes only if the router reloads or if the OSPF routing process restarts.</a:t>
            </a:r>
          </a:p>
          <a:p>
            <a:r>
              <a:rPr lang="en-US"/>
              <a:t>If no interface is up when the OSPF process starts, you will get the following error message:</a:t>
            </a:r>
            <a:br>
              <a:rPr lang="en-US"/>
            </a:br>
            <a:r>
              <a:rPr lang="en-US"/>
              <a:t>p5r2(config)#router ospf 1</a:t>
            </a:r>
          </a:p>
          <a:p>
            <a:pPr lvl="1"/>
            <a:r>
              <a:rPr lang="en-US"/>
              <a:t>2w1d: %OSPF-4-NORTRID: OSPF process 1 cannot start.</a:t>
            </a:r>
          </a:p>
          <a:p>
            <a:pPr>
              <a:lnSpc>
                <a:spcPct val="104000"/>
              </a:lnSpc>
              <a:spcBef>
                <a:spcPts val="600"/>
              </a:spcBef>
              <a:spcAft>
                <a:spcPts val="600"/>
              </a:spcAft>
            </a:pPr>
            <a:endParaRPr lang="en-US">
              <a:latin typeface="Times New Roman" charset="0"/>
            </a:endParaRPr>
          </a:p>
          <a:p>
            <a:endParaRPr lang="en-US"/>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A21323-7478-7B4F-86FA-65F36DA21904}" type="slidenum">
              <a:rPr lang="en-US" sz="1200">
                <a:cs typeface="Arial" charset="0"/>
              </a:rPr>
              <a:pPr eaLnBrk="1" hangingPunct="1"/>
              <a:t>20</a:t>
            </a:fld>
            <a:endParaRPr lang="en-US" sz="120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151400-DD6F-B64E-8829-53E64E8ABCB3}" type="slidenum">
              <a:rPr lang="en-US" sz="1200">
                <a:cs typeface="Arial" charset="0"/>
              </a:rPr>
              <a:pPr eaLnBrk="1" hangingPunct="1"/>
              <a:t>21</a:t>
            </a:fld>
            <a:endParaRPr lang="en-US" sz="1200">
              <a:cs typeface="Arial" charset="0"/>
            </a:endParaRPr>
          </a:p>
        </p:txBody>
      </p:sp>
      <p:sp>
        <p:nvSpPr>
          <p:cNvPr id="108546" name="Rectangle 2"/>
          <p:cNvSpPr>
            <a:spLocks noGrp="1" noRot="1" noChangeAspect="1" noChangeArrowheads="1" noTextEdit="1"/>
          </p:cNvSpPr>
          <p:nvPr>
            <p:ph type="sldImg"/>
          </p:nvPr>
        </p:nvSpPr>
        <p:spPr>
          <a:xfrm>
            <a:off x="381000" y="685800"/>
            <a:ext cx="6096000" cy="3429000"/>
          </a:xfrm>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sng"/>
              <a:t>Cisco routers</a:t>
            </a:r>
            <a:r>
              <a:rPr lang="en-US"/>
              <a:t> derive the </a:t>
            </a:r>
            <a:r>
              <a:rPr lang="en-US" u="sng"/>
              <a:t>router ID based on three criteria</a:t>
            </a:r>
            <a:r>
              <a:rPr lang="en-US"/>
              <a:t> and with the following </a:t>
            </a:r>
            <a:r>
              <a:rPr lang="en-US" u="sng"/>
              <a:t>precedence</a:t>
            </a:r>
            <a:r>
              <a:rPr lang="en-US"/>
              <a:t>:</a:t>
            </a:r>
          </a:p>
          <a:p>
            <a:pPr lvl="1"/>
            <a:r>
              <a:rPr lang="en-US" b="1"/>
              <a:t>1. </a:t>
            </a:r>
            <a:r>
              <a:rPr lang="en-US"/>
              <a:t>Use the IP address configured with the </a:t>
            </a:r>
            <a:r>
              <a:rPr lang="en-US" b="1"/>
              <a:t>OSPF </a:t>
            </a:r>
            <a:r>
              <a:rPr lang="en-US" b="1">
                <a:latin typeface="Courier New" charset="0"/>
              </a:rPr>
              <a:t>router-id </a:t>
            </a:r>
            <a:r>
              <a:rPr lang="en-US" b="1"/>
              <a:t>command</a:t>
            </a:r>
            <a:r>
              <a:rPr lang="en-US"/>
              <a:t>.</a:t>
            </a:r>
          </a:p>
          <a:p>
            <a:pPr lvl="1"/>
            <a:r>
              <a:rPr lang="en-US" b="1"/>
              <a:t>2. </a:t>
            </a:r>
            <a:r>
              <a:rPr lang="en-US"/>
              <a:t>If the router ID is not configured, the router chooses the </a:t>
            </a:r>
            <a:r>
              <a:rPr lang="en-US" b="1"/>
              <a:t>highest IP address </a:t>
            </a:r>
            <a:r>
              <a:rPr lang="en-US"/>
              <a:t>of any of its</a:t>
            </a:r>
            <a:r>
              <a:rPr lang="en-US" b="1"/>
              <a:t> loopback interfaces.</a:t>
            </a:r>
          </a:p>
          <a:p>
            <a:pPr lvl="1"/>
            <a:r>
              <a:rPr lang="en-US" b="1"/>
              <a:t>3. </a:t>
            </a:r>
            <a:r>
              <a:rPr lang="en-US"/>
              <a:t>If no loopback interfaces are configured, the router chooses the </a:t>
            </a:r>
            <a:r>
              <a:rPr lang="en-US" b="1"/>
              <a:t>highest </a:t>
            </a:r>
            <a:r>
              <a:rPr lang="en-US" b="1" i="1"/>
              <a:t>active</a:t>
            </a:r>
            <a:r>
              <a:rPr lang="en-US" b="1"/>
              <a:t> IP address</a:t>
            </a:r>
            <a:r>
              <a:rPr lang="en-US"/>
              <a:t> of any of its physical interfaces.</a:t>
            </a:r>
          </a:p>
          <a:p>
            <a:pPr lvl="2"/>
            <a:r>
              <a:rPr lang="en-US"/>
              <a:t>The interface </a:t>
            </a:r>
            <a:r>
              <a:rPr lang="en-US" u="sng"/>
              <a:t>does not need to be enabled for OSPF</a:t>
            </a:r>
            <a:r>
              <a:rPr lang="en-US"/>
              <a:t>, i.e. it does not need to be included in one of the OSPF </a:t>
            </a:r>
            <a:r>
              <a:rPr lang="en-US" b="1">
                <a:latin typeface="Courier New" charset="0"/>
              </a:rPr>
              <a:t>network</a:t>
            </a:r>
            <a:r>
              <a:rPr lang="en-US" b="1"/>
              <a:t> </a:t>
            </a:r>
            <a:r>
              <a:rPr lang="en-US"/>
              <a:t>commands.</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51D0BD-7B66-3C4A-8FC4-E0FD19BCF869}" type="slidenum">
              <a:rPr lang="en-US" sz="1200">
                <a:cs typeface="Arial" charset="0"/>
              </a:rPr>
              <a:pPr eaLnBrk="1" hangingPunct="1"/>
              <a:t>22</a:t>
            </a:fld>
            <a:endParaRPr lang="en-US" sz="1200">
              <a:cs typeface="Arial" charset="0"/>
            </a:endParaRPr>
          </a:p>
        </p:txBody>
      </p:sp>
      <p:sp>
        <p:nvSpPr>
          <p:cNvPr id="110594" name="Rectangle 2"/>
          <p:cNvSpPr>
            <a:spLocks noGrp="1" noRot="1" noChangeAspect="1" noChangeArrowheads="1" noTextEdit="1"/>
          </p:cNvSpPr>
          <p:nvPr>
            <p:ph type="sldImg"/>
          </p:nvPr>
        </p:nvSpPr>
        <p:spPr>
          <a:xfrm>
            <a:off x="381000" y="687388"/>
            <a:ext cx="6096000" cy="3429000"/>
          </a:xfrm>
          <a:ln/>
        </p:spPr>
      </p:sp>
      <p:sp>
        <p:nvSpPr>
          <p:cNvPr id="110595"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Use the OSPF </a:t>
            </a:r>
            <a:r>
              <a:rPr lang="en-US" b="1"/>
              <a:t>router-id </a:t>
            </a:r>
            <a:r>
              <a:rPr lang="en-US"/>
              <a:t>command to ensure that OSPF selects a specific router ID. The </a:t>
            </a:r>
            <a:r>
              <a:rPr lang="en-US" i="1"/>
              <a:t>ip-address</a:t>
            </a:r>
            <a:r>
              <a:rPr lang="en-US"/>
              <a:t> parameter can be any unique arbitrary 32-bit value in an IP address dotted decimal format.</a:t>
            </a:r>
          </a:p>
          <a:p>
            <a:r>
              <a:rPr lang="en-US"/>
              <a:t>After the </a:t>
            </a:r>
            <a:r>
              <a:rPr lang="en-US" b="1"/>
              <a:t>router-id</a:t>
            </a:r>
            <a:r>
              <a:rPr lang="en-US"/>
              <a:t> command is configured, use the </a:t>
            </a:r>
            <a:r>
              <a:rPr lang="en-US" b="1"/>
              <a:t>clear ip ospf process</a:t>
            </a:r>
            <a:r>
              <a:rPr lang="en-US"/>
              <a:t> command. This command restarts the OSPF routing process so that it will reselect the new IP address as its router ID.</a:t>
            </a:r>
          </a:p>
          <a:p>
            <a:pPr>
              <a:spcBef>
                <a:spcPct val="5000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CD546A9-1444-5546-8E2C-DF1E63990945}" type="slidenum">
              <a:rPr lang="en-US" sz="1200">
                <a:cs typeface="Arial" charset="0"/>
              </a:rPr>
              <a:pPr eaLnBrk="1" hangingPunct="1"/>
              <a:t>26</a:t>
            </a:fld>
            <a:endParaRPr lang="en-US" sz="1200">
              <a:cs typeface="Arial" charset="0"/>
            </a:endParaRPr>
          </a:p>
        </p:txBody>
      </p:sp>
      <p:sp>
        <p:nvSpPr>
          <p:cNvPr id="116738" name="Rectangle 2"/>
          <p:cNvSpPr>
            <a:spLocks noGrp="1" noRot="1" noChangeAspect="1" noChangeArrowheads="1" noTextEdit="1"/>
          </p:cNvSpPr>
          <p:nvPr>
            <p:ph type="sldImg"/>
          </p:nvPr>
        </p:nvSpPr>
        <p:spPr>
          <a:xfrm>
            <a:off x="381000" y="685800"/>
            <a:ext cx="6096000" cy="3429000"/>
          </a:xfrm>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b="1"/>
              <a:t>network </a:t>
            </a:r>
            <a:r>
              <a:rPr lang="en-US"/>
              <a:t>command (same function as when used with other IGP routing protocols):</a:t>
            </a:r>
          </a:p>
          <a:p>
            <a:pPr lvl="1"/>
            <a:r>
              <a:rPr lang="en-US"/>
              <a:t>Any interfaces on a router that match the network address in the </a:t>
            </a:r>
            <a:r>
              <a:rPr lang="en-US" b="1"/>
              <a:t>network </a:t>
            </a:r>
            <a:r>
              <a:rPr lang="en-US"/>
              <a:t>command will be enabled to send and receive OSPF packets.</a:t>
            </a:r>
          </a:p>
          <a:p>
            <a:pPr lvl="1"/>
            <a:r>
              <a:rPr lang="en-US"/>
              <a:t>This network (or subnet) will be included in OSPF routing updates.</a:t>
            </a:r>
          </a:p>
          <a:p>
            <a:endParaRPr lang="en-US"/>
          </a:p>
          <a:p>
            <a:r>
              <a:rPr lang="en-US" u="sng"/>
              <a:t>Requires the wildcard mask</a:t>
            </a:r>
            <a:r>
              <a:rPr lang="en-US"/>
              <a:t>. </a:t>
            </a:r>
          </a:p>
          <a:p>
            <a:r>
              <a:rPr lang="en-US"/>
              <a:t>Used to </a:t>
            </a:r>
            <a:r>
              <a:rPr lang="en-US" u="sng"/>
              <a:t>specify the interface or range of interfaces</a:t>
            </a:r>
            <a:r>
              <a:rPr lang="en-US"/>
              <a:t> that will be </a:t>
            </a:r>
            <a:r>
              <a:rPr lang="en-US" u="sng"/>
              <a:t>enabled for OSPF</a:t>
            </a:r>
            <a:r>
              <a:rPr lang="en-US"/>
              <a:t>.</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946E17-A1B2-8B4B-8C94-7B7AC6077107}" type="slidenum">
              <a:rPr lang="en-US" sz="1200">
                <a:cs typeface="Arial" charset="0"/>
              </a:rPr>
              <a:pPr eaLnBrk="1" hangingPunct="1"/>
              <a:t>27</a:t>
            </a:fld>
            <a:endParaRPr lang="en-US" sz="1200">
              <a:cs typeface="Arial" charset="0"/>
            </a:endParaRPr>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wildcard mask can be configured as the </a:t>
            </a:r>
            <a:r>
              <a:rPr lang="en-US" u="sng"/>
              <a:t>inverse of a subnet mask</a:t>
            </a:r>
            <a:r>
              <a:rPr lang="en-US"/>
              <a:t>. </a:t>
            </a:r>
          </a:p>
          <a:p>
            <a:r>
              <a:rPr lang="en-US"/>
              <a:t>R1</a:t>
            </a:r>
            <a:r>
              <a:rPr lang="ja-JP" altLang="en-US"/>
              <a:t>’</a:t>
            </a:r>
            <a:r>
              <a:rPr lang="en-US" altLang="ja-JP"/>
              <a:t>s FastEthernet 0/0 interface is on the 172.16.1.16/28 network. </a:t>
            </a:r>
          </a:p>
          <a:p>
            <a:r>
              <a:rPr lang="en-US"/>
              <a:t>The subnet mask for this interface is /28 or 255.255.255.240</a:t>
            </a:r>
          </a:p>
          <a:p>
            <a:r>
              <a:rPr lang="en-US"/>
              <a:t>The wildcard mask would be 0.0.0.15.</a:t>
            </a:r>
          </a:p>
          <a:p>
            <a:endParaRPr lang="en-US"/>
          </a:p>
          <a:p>
            <a:r>
              <a:rPr lang="en-US"/>
              <a:t>Note:</a:t>
            </a:r>
          </a:p>
          <a:p>
            <a:pPr lvl="1"/>
            <a:r>
              <a:rPr lang="en-US"/>
              <a:t>Like EIGRP, </a:t>
            </a:r>
            <a:r>
              <a:rPr lang="en-US" u="sng"/>
              <a:t>some Cisco IOS software versions allow you to simply enter the subnet mask instead of the wildcard mask</a:t>
            </a:r>
            <a:r>
              <a:rPr lang="en-US"/>
              <a:t>. </a:t>
            </a:r>
          </a:p>
          <a:p>
            <a:pPr lvl="1"/>
            <a:r>
              <a:rPr lang="en-US"/>
              <a:t>The Cisco IOS software then </a:t>
            </a:r>
            <a:r>
              <a:rPr lang="en-US" u="sng"/>
              <a:t>converts the subnet mask to the wildcard mask format.</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20444-BA3E-A044-A1A1-BA858FA7BB54}" type="slidenum">
              <a:rPr lang="en-US" sz="1200">
                <a:cs typeface="Arial" charset="0"/>
              </a:rPr>
              <a:pPr eaLnBrk="1" hangingPunct="1"/>
              <a:t>28</a:t>
            </a:fld>
            <a:endParaRPr lang="en-US" sz="1200">
              <a:cs typeface="Arial" charset="0"/>
            </a:endParaRPr>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b="1"/>
              <a:t>area </a:t>
            </a:r>
            <a:r>
              <a:rPr lang="en-US" i="1"/>
              <a:t>area-id </a:t>
            </a:r>
            <a:r>
              <a:rPr lang="en-US"/>
              <a:t>refers to the </a:t>
            </a:r>
            <a:r>
              <a:rPr lang="en-US" b="1" i="1"/>
              <a:t>OSPF area</a:t>
            </a:r>
            <a:r>
              <a:rPr lang="en-US"/>
              <a:t>. </a:t>
            </a:r>
          </a:p>
          <a:p>
            <a:pPr lvl="1"/>
            <a:r>
              <a:rPr lang="en-US"/>
              <a:t>A group of OSPF routers that </a:t>
            </a:r>
            <a:r>
              <a:rPr lang="en-US" u="sng"/>
              <a:t>share link-state information</a:t>
            </a:r>
            <a:r>
              <a:rPr lang="en-US"/>
              <a:t>. </a:t>
            </a:r>
          </a:p>
          <a:p>
            <a:pPr lvl="1"/>
            <a:r>
              <a:rPr lang="en-US"/>
              <a:t>All OSPF routers in the same area </a:t>
            </a:r>
            <a:r>
              <a:rPr lang="en-US" u="sng"/>
              <a:t>must have the same link-state information</a:t>
            </a:r>
            <a:r>
              <a:rPr lang="en-US"/>
              <a:t> in their link-state databases. </a:t>
            </a:r>
          </a:p>
          <a:p>
            <a:pPr lvl="1"/>
            <a:r>
              <a:rPr lang="en-US"/>
              <a:t>This is accomplished by </a:t>
            </a:r>
            <a:r>
              <a:rPr lang="en-US" u="sng"/>
              <a:t>routers flooding their individual link states to all other routers in the area</a:t>
            </a:r>
            <a:r>
              <a:rPr lang="en-US"/>
              <a:t>. </a:t>
            </a:r>
          </a:p>
          <a:p>
            <a:r>
              <a:rPr lang="en-US"/>
              <a:t>In this chapter, we configure all the OSPF routers within a single area. </a:t>
            </a:r>
          </a:p>
          <a:p>
            <a:pPr lvl="1"/>
            <a:r>
              <a:rPr lang="en-US"/>
              <a:t>This is known as </a:t>
            </a:r>
            <a:r>
              <a:rPr lang="en-US" b="1" i="1"/>
              <a:t>single-area OSPF</a:t>
            </a:r>
            <a:r>
              <a:rPr lang="en-US"/>
              <a:t>.</a:t>
            </a:r>
          </a:p>
          <a:p>
            <a:r>
              <a:rPr lang="en-US"/>
              <a:t>The </a:t>
            </a:r>
            <a:r>
              <a:rPr lang="en-US" b="1"/>
              <a:t>network </a:t>
            </a:r>
            <a:r>
              <a:rPr lang="en-US"/>
              <a:t>commands must be configured with the </a:t>
            </a:r>
            <a:r>
              <a:rPr lang="en-US" u="sng"/>
              <a:t>same area ID on all routers. </a:t>
            </a:r>
          </a:p>
          <a:p>
            <a:r>
              <a:rPr lang="en-US"/>
              <a:t>Although </a:t>
            </a:r>
            <a:r>
              <a:rPr lang="en-US" u="sng"/>
              <a:t>any area ID can be used</a:t>
            </a:r>
            <a:r>
              <a:rPr lang="en-US"/>
              <a:t>, it is </a:t>
            </a:r>
            <a:r>
              <a:rPr lang="en-US" u="sng"/>
              <a:t>good practice</a:t>
            </a:r>
            <a:r>
              <a:rPr lang="en-US"/>
              <a:t> to use an </a:t>
            </a:r>
            <a:r>
              <a:rPr lang="en-US" u="sng"/>
              <a:t>area ID of 0</a:t>
            </a:r>
            <a:r>
              <a:rPr lang="en-US"/>
              <a:t> with single-area OSPF. </a:t>
            </a:r>
          </a:p>
          <a:p>
            <a:r>
              <a:rPr lang="en-US"/>
              <a:t>This convention </a:t>
            </a:r>
            <a:r>
              <a:rPr lang="en-US" u="sng"/>
              <a:t>makes it easier if the network is later configured as multiple OSPF areas</a:t>
            </a:r>
            <a:r>
              <a:rPr lang="en-US"/>
              <a:t> where area 0 becomes the backbone area.</a:t>
            </a:r>
          </a:p>
          <a:p>
            <a:pPr lvl="1"/>
            <a:r>
              <a:rPr lang="en-US" b="1" i="1"/>
              <a:t>Mult-Area OSPF is discussed in CCNP</a:t>
            </a:r>
            <a:r>
              <a:rPr lang="en-US"/>
              <a:t>.</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A3B1353-F4CD-784C-8A91-7350D5B5F2BA}" type="slidenum">
              <a:rPr lang="en-US" sz="1200">
                <a:cs typeface="Arial" charset="0"/>
              </a:rPr>
              <a:pPr eaLnBrk="1" hangingPunct="1"/>
              <a:t>32</a:t>
            </a:fld>
            <a:endParaRPr lang="en-US" sz="1200">
              <a:cs typeface="Arial" charset="0"/>
            </a:endParaRPr>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It might be desirable to </a:t>
            </a:r>
            <a:r>
              <a:rPr lang="en-US" b="1"/>
              <a:t>change the OSPF timers</a:t>
            </a:r>
            <a:r>
              <a:rPr lang="en-US"/>
              <a:t> so that routers will detect network failures in less time. </a:t>
            </a:r>
          </a:p>
          <a:p>
            <a:r>
              <a:rPr lang="en-US"/>
              <a:t>Before changing any timer default values, be sure to give it careful consideration and </a:t>
            </a:r>
            <a:r>
              <a:rPr lang="en-US" u="sng"/>
              <a:t>understand the effects of making those changes</a:t>
            </a:r>
            <a:r>
              <a:rPr lang="en-US"/>
              <a: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xfrm>
            <a:off x="381000" y="685800"/>
            <a:ext cx="6096000" cy="34290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p:txBody>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E35D69-8D7A-174C-9634-0B888D29DF7C}" type="slidenum">
              <a:rPr lang="en-CA" sz="1200">
                <a:cs typeface="Arial" charset="0"/>
              </a:rPr>
              <a:pPr eaLnBrk="1" hangingPunct="1"/>
              <a:t>33</a:t>
            </a:fld>
            <a:endParaRPr lang="en-CA" sz="120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047DBA-EF13-6840-AF6A-21973FB5DB0C}" type="slidenum">
              <a:rPr lang="en-US" sz="1200">
                <a:cs typeface="Arial" charset="0"/>
              </a:rPr>
              <a:pPr eaLnBrk="1" hangingPunct="1"/>
              <a:t>4</a:t>
            </a:fld>
            <a:endParaRPr lang="en-US" sz="1200">
              <a:cs typeface="Arial" charset="0"/>
            </a:endParaRPr>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a:t>
            </a:r>
            <a:r>
              <a:rPr lang="en-US" b="1" i="1"/>
              <a:t>link</a:t>
            </a:r>
            <a:r>
              <a:rPr lang="en-US"/>
              <a:t> is an </a:t>
            </a:r>
            <a:r>
              <a:rPr lang="en-US" u="sng"/>
              <a:t>interface on a router</a:t>
            </a:r>
            <a:r>
              <a:rPr lang="en-US"/>
              <a:t>.</a:t>
            </a:r>
          </a:p>
          <a:p>
            <a:pPr eaLnBrk="1" hangingPunct="1"/>
            <a:r>
              <a:rPr lang="en-US" u="sng"/>
              <a:t>For the link participate in the link-state routing</a:t>
            </a:r>
            <a:r>
              <a:rPr lang="en-US"/>
              <a:t> process, it must be:</a:t>
            </a:r>
          </a:p>
          <a:p>
            <a:pPr lvl="1" eaLnBrk="1" hangingPunct="1"/>
            <a:r>
              <a:rPr lang="en-US"/>
              <a:t>In the</a:t>
            </a:r>
            <a:r>
              <a:rPr lang="en-US" u="sng"/>
              <a:t> up state</a:t>
            </a:r>
            <a:r>
              <a:rPr lang="en-US"/>
              <a:t>.</a:t>
            </a:r>
          </a:p>
          <a:p>
            <a:pPr lvl="1" eaLnBrk="1" hangingPunct="1"/>
            <a:r>
              <a:rPr lang="en-US" u="sng"/>
              <a:t>Included in one of the network statements</a:t>
            </a:r>
            <a:r>
              <a:rPr lang="en-US"/>
              <a:t>.</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a:xfrm>
            <a:off x="381000" y="685800"/>
            <a:ext cx="6096000" cy="3429000"/>
          </a:xfrm>
          <a:ln/>
        </p:spPr>
      </p:sp>
      <p:sp>
        <p:nvSpPr>
          <p:cNvPr id="1280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CA"/>
              <a:t>Inefficient Use of Bandwidth - Available bandwidth is consumed transporting unnecessary messages. Messages are multicasted; therefore, switches are also forwarding the messages out all ports.</a:t>
            </a:r>
          </a:p>
          <a:p>
            <a:pPr lvl="1"/>
            <a:r>
              <a:rPr lang="en-CA"/>
              <a:t>Inefficient Use of Resources - All devices on the LAN must process the message and eventually discard the message.</a:t>
            </a:r>
          </a:p>
          <a:p>
            <a:endParaRPr lang="en-CA"/>
          </a:p>
          <a:p>
            <a:r>
              <a:rPr lang="en-CA"/>
              <a:t>Increased Security Risk - Advertising updates on a broadcast network is a security risk. OSPF messages can be intercepted with packet sniffing software. Routing updates can be modified and sent back to the router, corrupting the routing table with false metrics that misdirect traffic.</a:t>
            </a:r>
          </a:p>
          <a:p>
            <a:endParaRPr lang="en-CA"/>
          </a:p>
          <a:p>
            <a:endParaRPr lang="en-CA"/>
          </a:p>
        </p:txBody>
      </p:sp>
      <p:sp>
        <p:nvSpPr>
          <p:cNvPr id="1280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8B3E86-1B2A-6E47-9671-A19ED8140B7F}" type="slidenum">
              <a:rPr lang="en-US" sz="1200">
                <a:cs typeface="Arial" charset="0"/>
              </a:rPr>
              <a:pPr eaLnBrk="1" hangingPunct="1"/>
              <a:t>37</a:t>
            </a:fld>
            <a:endParaRPr lang="en-US" sz="120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01D8632-BABD-E14C-8B62-832AC49A3E55}" type="slidenum">
              <a:rPr lang="en-US" sz="1200">
                <a:cs typeface="Arial" charset="0"/>
              </a:rPr>
              <a:pPr eaLnBrk="1" hangingPunct="1"/>
              <a:t>51</a:t>
            </a:fld>
            <a:endParaRPr lang="en-US" sz="1200">
              <a:cs typeface="Arial" charset="0"/>
            </a:endParaRPr>
          </a:p>
        </p:txBody>
      </p:sp>
      <p:sp>
        <p:nvSpPr>
          <p:cNvPr id="133122" name="Rectangle 2"/>
          <p:cNvSpPr>
            <a:spLocks noGrp="1" noRot="1" noChangeAspect="1" noChangeArrowheads="1" noTextEdit="1"/>
          </p:cNvSpPr>
          <p:nvPr>
            <p:ph type="sldImg"/>
          </p:nvPr>
        </p:nvSpPr>
        <p:spPr>
          <a:xfrm>
            <a:off x="381000" y="685800"/>
            <a:ext cx="6096000" cy="3429000"/>
          </a:xfrm>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u="sng"/>
              <a:t>OSPF metric</a:t>
            </a:r>
            <a:r>
              <a:rPr lang="en-US"/>
              <a:t> is called </a:t>
            </a:r>
            <a:r>
              <a:rPr lang="en-US" b="1"/>
              <a:t>cost</a:t>
            </a:r>
            <a:r>
              <a:rPr lang="en-US"/>
              <a:t>. The following passage is from RFC 2328:</a:t>
            </a:r>
          </a:p>
          <a:p>
            <a:pPr lvl="1"/>
            <a:r>
              <a:rPr lang="en-US" i="1"/>
              <a:t>A cost is associated with the output side of each router interface. This cost is configurable by the system administrator. The lower the cost, the more likely the interface is to be used to forward data traffic.</a:t>
            </a:r>
          </a:p>
          <a:p>
            <a:r>
              <a:rPr lang="en-US" u="sng"/>
              <a:t>RFC 2328 does not specify which values</a:t>
            </a:r>
            <a:r>
              <a:rPr lang="en-US"/>
              <a:t> should be used to determine the cost.</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8A1675-185D-5C41-A428-495A0156D722}" type="slidenum">
              <a:rPr lang="en-US" sz="1200">
                <a:cs typeface="Arial" charset="0"/>
              </a:rPr>
              <a:pPr eaLnBrk="1" hangingPunct="1"/>
              <a:t>52</a:t>
            </a:fld>
            <a:endParaRPr lang="en-US" sz="1200">
              <a:cs typeface="Arial" charset="0"/>
            </a:endParaRPr>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sng"/>
              <a:t>Cisco IOS</a:t>
            </a:r>
            <a:r>
              <a:rPr lang="en-US"/>
              <a:t> software uses the </a:t>
            </a:r>
            <a:r>
              <a:rPr lang="en-US" u="sng"/>
              <a:t>cumulative bandwidths</a:t>
            </a:r>
            <a:r>
              <a:rPr lang="en-US"/>
              <a:t> of the outgoing interfaces from the router to the destination network as the cost value.</a:t>
            </a:r>
          </a:p>
          <a:p>
            <a:r>
              <a:rPr lang="en-US" b="1"/>
              <a:t>10</a:t>
            </a:r>
            <a:r>
              <a:rPr lang="en-US" b="1" baseline="30000"/>
              <a:t>8</a:t>
            </a:r>
            <a:r>
              <a:rPr lang="en-US"/>
              <a:t> is known as the </a:t>
            </a:r>
            <a:r>
              <a:rPr lang="en-US" i="1" u="sng"/>
              <a:t>reference bandwidth</a:t>
            </a:r>
          </a:p>
          <a:p>
            <a:r>
              <a:rPr lang="en-US"/>
              <a:t>Dividing 10</a:t>
            </a:r>
            <a:r>
              <a:rPr lang="en-US" baseline="30000"/>
              <a:t>8</a:t>
            </a:r>
            <a:r>
              <a:rPr lang="en-US"/>
              <a:t> by the interface bandwidth is done so that </a:t>
            </a:r>
            <a:r>
              <a:rPr lang="en-US" u="sng"/>
              <a:t>interfaces with the higher bandwidth values will have a lower calculated cost</a:t>
            </a:r>
            <a:r>
              <a:rPr lang="en-US"/>
              <a:t>. </a:t>
            </a:r>
          </a:p>
          <a:p>
            <a:r>
              <a:rPr lang="en-US"/>
              <a:t>Remember, in routing metrics, the </a:t>
            </a:r>
            <a:r>
              <a:rPr lang="en-US" u="sng"/>
              <a:t>lowest-cost route is the preferred route</a:t>
            </a:r>
            <a:r>
              <a:rPr lang="en-US"/>
              <a:t>.</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91B9E8F-419B-4A4B-B789-EC675E2140F7}" type="slidenum">
              <a:rPr lang="en-US" sz="1200">
                <a:cs typeface="Arial" charset="0"/>
              </a:rPr>
              <a:pPr eaLnBrk="1" hangingPunct="1"/>
              <a:t>55</a:t>
            </a:fld>
            <a:endParaRPr lang="en-US" sz="1200">
              <a:cs typeface="Arial"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Both sides of the link should be configured to have the same value.</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9BAE92-5FB9-E14E-A106-4DA027E204FC}" type="slidenum">
              <a:rPr lang="en-US" sz="1200">
                <a:cs typeface="Arial" charset="0"/>
              </a:rPr>
              <a:pPr eaLnBrk="1" hangingPunct="1"/>
              <a:t>56</a:t>
            </a:fld>
            <a:endParaRPr lang="en-US" sz="1200">
              <a:cs typeface="Arial"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An </a:t>
            </a:r>
            <a:r>
              <a:rPr lang="en-US" u="sng"/>
              <a:t>alternative method to using the </a:t>
            </a:r>
            <a:r>
              <a:rPr lang="en-US" b="1" u="sng">
                <a:latin typeface="Courier New" charset="0"/>
              </a:rPr>
              <a:t>bandwidth</a:t>
            </a:r>
            <a:r>
              <a:rPr lang="en-US" b="1" u="sng"/>
              <a:t> </a:t>
            </a:r>
            <a:r>
              <a:rPr lang="en-US" u="sng"/>
              <a:t>command</a:t>
            </a:r>
            <a:r>
              <a:rPr lang="en-US"/>
              <a:t> is to use the </a:t>
            </a:r>
            <a:r>
              <a:rPr lang="en-US" b="1">
                <a:latin typeface="Courier New" charset="0"/>
              </a:rPr>
              <a:t>ip ospf cost</a:t>
            </a:r>
            <a:r>
              <a:rPr lang="en-US" b="1"/>
              <a:t> </a:t>
            </a:r>
            <a:r>
              <a:rPr lang="en-US"/>
              <a:t>command, which allows you to directly specify the cost of an interface.</a:t>
            </a:r>
          </a:p>
          <a:p>
            <a:r>
              <a:rPr lang="en-US"/>
              <a:t>This will not change the output of the </a:t>
            </a:r>
            <a:r>
              <a:rPr lang="en-US" b="1">
                <a:latin typeface="Courier New" charset="0"/>
              </a:rPr>
              <a:t>show ip ospf interface</a:t>
            </a:r>
            <a:r>
              <a:rPr lang="en-US" b="1"/>
              <a:t> </a:t>
            </a:r>
            <a:r>
              <a:rPr lang="en-US"/>
              <a:t>command,</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58</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http://</a:t>
            </a:r>
            <a:r>
              <a:rPr lang="en-US" dirty="0" err="1" smtClean="0"/>
              <a:t>www.potaroo.net</a:t>
            </a:r>
            <a:r>
              <a:rPr lang="en-US" dirty="0" smtClean="0"/>
              <a:t>/</a:t>
            </a:r>
            <a:r>
              <a:rPr lang="en-US" dirty="0" err="1" smtClean="0"/>
              <a:t>ispcol</a:t>
            </a:r>
            <a:r>
              <a:rPr lang="en-US" dirty="0" smtClean="0"/>
              <a:t>/2009-01/mtu6.html</a:t>
            </a:r>
          </a:p>
          <a:p>
            <a:pPr marL="0" indent="0">
              <a:buFont typeface="Arial" pitchFamily="34" charset="0"/>
              <a:buNone/>
            </a:pPr>
            <a:endParaRPr lang="en-US" dirty="0" smtClean="0"/>
          </a:p>
          <a:p>
            <a:pPr marL="0" indent="0">
              <a:buFont typeface="Arial" pitchFamily="34" charset="0"/>
              <a:buNone/>
            </a:pPr>
            <a:r>
              <a:rPr lang="en-US" dirty="0" smtClean="0"/>
              <a:t>RFC791:</a:t>
            </a:r>
          </a:p>
          <a:p>
            <a:pPr marL="0" indent="0">
              <a:buFont typeface="Arial" pitchFamily="34" charset="0"/>
              <a:buNone/>
            </a:pPr>
            <a:r>
              <a:rPr lang="en-US" dirty="0" smtClean="0"/>
              <a:t>Every internet module must be able to forward a datagram of 68 octets without further fragmentation. This is because an internet header may be up to 60 octets, and the minimum fragment is 8 octets.</a:t>
            </a:r>
          </a:p>
          <a:p>
            <a:pPr marL="0" indent="0">
              <a:buFont typeface="Arial" pitchFamily="34" charset="0"/>
              <a:buNone/>
            </a:pPr>
            <a:endParaRPr lang="en-US" dirty="0" smtClean="0"/>
          </a:p>
          <a:p>
            <a:pPr marL="0" indent="0">
              <a:buFont typeface="Arial" pitchFamily="34" charset="0"/>
              <a:buNone/>
            </a:pPr>
            <a:r>
              <a:rPr lang="en-US" dirty="0" smtClean="0"/>
              <a:t>Every internet destination must be able to receive a datagram of 576 octets either in one piece or in fragments to be reassembled.</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59</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381000" y="685800"/>
            <a:ext cx="6096000" cy="3429000"/>
          </a:xfrm>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91F452-F511-AB47-92E9-1D7BB8948EEA}" type="slidenum">
              <a:rPr lang="en-CA" sz="1200">
                <a:cs typeface="Arial" charset="0"/>
              </a:rPr>
              <a:pPr eaLnBrk="1" hangingPunct="1"/>
              <a:t>65</a:t>
            </a:fld>
            <a:endParaRPr lang="en-CA" sz="120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381000" y="685800"/>
            <a:ext cx="6096000" cy="3429000"/>
          </a:xfrm>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C39D51E-97CA-084B-A5FF-AEDB0D8162FB}" type="slidenum">
              <a:rPr lang="en-CA" sz="1200">
                <a:cs typeface="Arial" charset="0"/>
              </a:rPr>
              <a:pPr eaLnBrk="1" hangingPunct="1"/>
              <a:t>66</a:t>
            </a:fld>
            <a:endParaRPr lang="en-CA" sz="120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381000" y="685800"/>
            <a:ext cx="6096000" cy="3429000"/>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9A43AB-F18C-3843-A250-83C2B0980C0B}" type="slidenum">
              <a:rPr lang="en-CA" sz="1200">
                <a:cs typeface="Arial" charset="0"/>
              </a:rPr>
              <a:pPr eaLnBrk="1" hangingPunct="1"/>
              <a:t>67</a:t>
            </a:fld>
            <a:endParaRPr lang="en-CA" sz="120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B4475E-D707-CE40-8EE7-51525FC98E75}" type="slidenum">
              <a:rPr lang="en-US" sz="1200">
                <a:cs typeface="Arial" charset="0"/>
              </a:rPr>
              <a:pPr eaLnBrk="1" hangingPunct="1"/>
              <a:t>6</a:t>
            </a:fld>
            <a:endParaRPr lang="en-US" sz="1200">
              <a:cs typeface="Arial" charset="0"/>
            </a:endParaRPr>
          </a:p>
        </p:txBody>
      </p:sp>
      <p:sp>
        <p:nvSpPr>
          <p:cNvPr id="44034" name="Rectangle 2"/>
          <p:cNvSpPr>
            <a:spLocks noGrp="1" noRot="1" noChangeAspect="1" noChangeArrowheads="1" noTextEdit="1"/>
          </p:cNvSpPr>
          <p:nvPr>
            <p:ph type="sldImg"/>
          </p:nvPr>
        </p:nvSpPr>
        <p:spPr>
          <a:xfrm>
            <a:off x="381000" y="685800"/>
            <a:ext cx="6096000" cy="3429000"/>
          </a:xfrm>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SPF algorithm begins by </a:t>
            </a:r>
            <a:r>
              <a:rPr lang="en-US" u="sng"/>
              <a:t>processing the following LSP information from R2</a:t>
            </a:r>
            <a:r>
              <a:rPr lang="en-US"/>
              <a:t>:</a:t>
            </a:r>
          </a:p>
          <a:p>
            <a:pPr lvl="1" eaLnBrk="1" hangingPunct="1"/>
            <a:r>
              <a:rPr lang="en-US"/>
              <a:t>Connected to neighbor R1 on network 10.2.0.0/16, cost of 20</a:t>
            </a:r>
          </a:p>
          <a:p>
            <a:pPr lvl="1" eaLnBrk="1" hangingPunct="1"/>
            <a:r>
              <a:rPr lang="en-US"/>
              <a:t>Connected to neighbor R5 on network 10.9.0.0/16, cost of 10</a:t>
            </a:r>
          </a:p>
          <a:p>
            <a:pPr lvl="1" eaLnBrk="1" hangingPunct="1"/>
            <a:r>
              <a:rPr lang="en-US"/>
              <a:t>Has a network 10.5.0.0/16, cost of 2</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381000" y="685800"/>
            <a:ext cx="6096000" cy="3429000"/>
          </a:xfrm>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64DBDD-A350-DB4F-9BB9-CE062F7FFBD6}" type="slidenum">
              <a:rPr lang="en-CA" sz="1200">
                <a:cs typeface="Arial" charset="0"/>
              </a:rPr>
              <a:pPr eaLnBrk="1" hangingPunct="1"/>
              <a:t>68</a:t>
            </a:fld>
            <a:endParaRPr lang="en-CA" sz="120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381000" y="685800"/>
            <a:ext cx="6096000" cy="3429000"/>
          </a:xfrm>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Media Description:</a:t>
            </a:r>
          </a:p>
          <a:p>
            <a:r>
              <a:rPr lang="en-CA" dirty="0"/>
              <a:t>Create the media as indicated. </a:t>
            </a:r>
          </a:p>
          <a:p>
            <a:endParaRPr lang="en-CA" dirty="0"/>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D56E92-F8BB-6342-A971-6B785B6784F0}" type="slidenum">
              <a:rPr lang="en-CA" sz="1200">
                <a:cs typeface="Arial" charset="0"/>
              </a:rPr>
              <a:pPr eaLnBrk="1" hangingPunct="1"/>
              <a:t>69</a:t>
            </a:fld>
            <a:endParaRPr lang="en-CA" sz="120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381000" y="685800"/>
            <a:ext cx="6096000" cy="3429000"/>
          </a:xfrm>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CB867F-4FC2-DA47-ADB4-B89AFCE78544}" type="slidenum">
              <a:rPr lang="en-CA" sz="1200">
                <a:cs typeface="Arial" charset="0"/>
              </a:rPr>
              <a:pPr eaLnBrk="1" hangingPunct="1"/>
              <a:t>70</a:t>
            </a:fld>
            <a:endParaRPr lang="en-CA" sz="120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xfrm>
            <a:off x="381000" y="685800"/>
            <a:ext cx="6096000" cy="3429000"/>
          </a:xfrm>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358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AE6D44-9A5B-8F41-BE7E-7CF6595CB373}" type="slidenum">
              <a:rPr lang="en-CA" sz="1200">
                <a:cs typeface="Arial" charset="0"/>
              </a:rPr>
              <a:pPr eaLnBrk="1" hangingPunct="1"/>
              <a:t>71</a:t>
            </a:fld>
            <a:endParaRPr lang="en-CA" sz="120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xfrm>
            <a:off x="381000" y="685800"/>
            <a:ext cx="6096000" cy="3429000"/>
          </a:xfrm>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58DA6A-B6D2-2F43-986F-2E6F4671DF06}" type="slidenum">
              <a:rPr lang="en-CA" sz="1200">
                <a:cs typeface="Arial" charset="0"/>
              </a:rPr>
              <a:pPr eaLnBrk="1" hangingPunct="1"/>
              <a:t>73</a:t>
            </a:fld>
            <a:endParaRPr lang="en-CA" sz="120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381000" y="685800"/>
            <a:ext cx="6096000" cy="34290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4A27B3-3BCE-7A4B-934C-D77AF1A221F0}" type="slidenum">
              <a:rPr lang="en-CA" sz="1200">
                <a:cs typeface="Arial" charset="0"/>
              </a:rPr>
              <a:pPr eaLnBrk="1" hangingPunct="1"/>
              <a:t>74</a:t>
            </a:fld>
            <a:endParaRPr lang="en-CA" sz="120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xfrm>
            <a:off x="381000" y="685800"/>
            <a:ext cx="6096000" cy="3429000"/>
          </a:xfrm>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E0BD78-8AF1-604B-B36D-CB3E51DFA4AB}" type="slidenum">
              <a:rPr lang="en-CA" sz="1200">
                <a:cs typeface="Arial" charset="0"/>
              </a:rPr>
              <a:pPr eaLnBrk="1" hangingPunct="1"/>
              <a:t>75</a:t>
            </a:fld>
            <a:endParaRPr lang="en-CA" sz="1200">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xfrm>
            <a:off x="381000" y="685800"/>
            <a:ext cx="6096000" cy="3429000"/>
          </a:xfrm>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BDE16E-196B-1F48-9BD5-2F0A9E09C251}" type="slidenum">
              <a:rPr lang="en-CA" sz="1200">
                <a:cs typeface="Arial" charset="0"/>
              </a:rPr>
              <a:pPr eaLnBrk="1" hangingPunct="1"/>
              <a:t>76</a:t>
            </a:fld>
            <a:endParaRPr lang="en-CA" sz="120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xfrm>
            <a:off x="381000" y="685800"/>
            <a:ext cx="6096000" cy="3429000"/>
          </a:xfrm>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6C05E2-CF9E-BF4A-B01A-0DB08B2BA5F1}" type="slidenum">
              <a:rPr lang="en-CA" sz="1200">
                <a:cs typeface="Arial" charset="0"/>
              </a:rPr>
              <a:pPr eaLnBrk="1" hangingPunct="1"/>
              <a:t>77</a:t>
            </a:fld>
            <a:endParaRPr lang="en-CA" sz="120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xfrm>
            <a:off x="381000" y="685800"/>
            <a:ext cx="6096000" cy="3429000"/>
          </a:xfrm>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 </a:t>
            </a:r>
          </a:p>
          <a:p>
            <a:endParaRPr lang="en-CA"/>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529835-9624-C147-A890-B08BFA8C6B3A}" type="slidenum">
              <a:rPr lang="en-CA" sz="1200">
                <a:cs typeface="Arial" charset="0"/>
              </a:rPr>
              <a:pPr eaLnBrk="1" hangingPunct="1"/>
              <a:t>78</a:t>
            </a:fld>
            <a:endParaRPr lang="en-CA" sz="120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082FD0F-BA94-8C47-8BC1-CCEBAF5320B8}" type="slidenum">
              <a:rPr lang="en-US" sz="1200">
                <a:cs typeface="Arial" charset="0"/>
              </a:rPr>
              <a:pPr eaLnBrk="1" hangingPunct="1"/>
              <a:t>7</a:t>
            </a:fld>
            <a:endParaRPr lang="en-US" sz="1200">
              <a:cs typeface="Arial" charset="0"/>
            </a:endParaRPr>
          </a:p>
        </p:txBody>
      </p:sp>
      <p:sp>
        <p:nvSpPr>
          <p:cNvPr id="52226" name="Rectangle 2"/>
          <p:cNvSpPr>
            <a:spLocks noGrp="1" noRot="1" noChangeAspect="1" noChangeArrowheads="1" noTextEdit="1"/>
          </p:cNvSpPr>
          <p:nvPr>
            <p:ph type="sldImg"/>
          </p:nvPr>
        </p:nvSpPr>
        <p:spPr>
          <a:xfrm>
            <a:off x="381000" y="685800"/>
            <a:ext cx="6096000" cy="342900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R1 has now constructed the complete SPF tree.</a:t>
            </a:r>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xfrm>
            <a:off x="381000" y="685800"/>
            <a:ext cx="6096000" cy="34290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B67DEB-D49B-D647-9560-BE963C4BEEF1}" type="slidenum">
              <a:rPr lang="en-CA" sz="1200">
                <a:cs typeface="Arial" charset="0"/>
              </a:rPr>
              <a:pPr eaLnBrk="1" hangingPunct="1"/>
              <a:t>80</a:t>
            </a:fld>
            <a:endParaRPr lang="en-CA" sz="120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a:xfrm>
            <a:off x="381000" y="685800"/>
            <a:ext cx="6096000" cy="34290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8230BD-FC54-024D-9B50-DA2BB4694DAE}" type="slidenum">
              <a:rPr lang="en-CA" sz="1200">
                <a:cs typeface="Arial" charset="0"/>
              </a:rPr>
              <a:pPr eaLnBrk="1" hangingPunct="1"/>
              <a:t>81</a:t>
            </a:fld>
            <a:endParaRPr lang="en-CA" sz="1200">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a:xfrm>
            <a:off x="381000" y="685800"/>
            <a:ext cx="6096000" cy="34290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A839F6-7E57-824E-AD4C-F88A6DDF2FEB}" type="slidenum">
              <a:rPr lang="en-CA" sz="1200">
                <a:cs typeface="Arial" charset="0"/>
              </a:rPr>
              <a:pPr eaLnBrk="1" hangingPunct="1"/>
              <a:t>82</a:t>
            </a:fld>
            <a:endParaRPr lang="en-CA" sz="120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xfrm>
            <a:off x="381000" y="685800"/>
            <a:ext cx="6096000" cy="34290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BB9AC7-8875-FE40-B08A-6BBC6B441FF4}" type="slidenum">
              <a:rPr lang="en-CA" sz="1200">
                <a:cs typeface="Arial" charset="0"/>
              </a:rPr>
              <a:pPr eaLnBrk="1" hangingPunct="1"/>
              <a:t>83</a:t>
            </a:fld>
            <a:endParaRPr lang="en-CA" sz="120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xfrm>
            <a:off x="381000" y="685800"/>
            <a:ext cx="6096000" cy="34290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9F386F-FCD0-A644-B2F2-FCFB414FF95E}" type="slidenum">
              <a:rPr lang="en-CA" sz="1200">
                <a:cs typeface="Arial" charset="0"/>
              </a:rPr>
              <a:pPr eaLnBrk="1" hangingPunct="1"/>
              <a:t>84</a:t>
            </a:fld>
            <a:endParaRPr lang="en-CA" sz="1200">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xfrm>
            <a:off x="381000" y="685800"/>
            <a:ext cx="6096000" cy="34290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68DDEF-9F30-974D-A026-36D4BC1FF64C}" type="slidenum">
              <a:rPr lang="en-CA" sz="1200">
                <a:cs typeface="Arial" charset="0"/>
              </a:rPr>
              <a:pPr eaLnBrk="1" hangingPunct="1"/>
              <a:t>85</a:t>
            </a:fld>
            <a:endParaRPr lang="en-CA" sz="1200">
              <a:cs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xfrm>
            <a:off x="381000" y="685800"/>
            <a:ext cx="6096000" cy="34290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7439D7-FE86-A647-B568-D201D8C0FA20}" type="slidenum">
              <a:rPr lang="en-CA" sz="1200">
                <a:cs typeface="Arial" charset="0"/>
              </a:rPr>
              <a:pPr eaLnBrk="1" hangingPunct="1"/>
              <a:t>86</a:t>
            </a:fld>
            <a:endParaRPr lang="en-CA" sz="1200">
              <a:cs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xfrm>
            <a:off x="381000" y="685800"/>
            <a:ext cx="6096000" cy="34290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B0076D-3D07-FE46-B5D9-79435C4B2189}" type="slidenum">
              <a:rPr lang="en-CA" sz="1200">
                <a:cs typeface="Arial" charset="0"/>
              </a:rPr>
              <a:pPr eaLnBrk="1" hangingPunct="1"/>
              <a:t>87</a:t>
            </a:fld>
            <a:endParaRPr lang="en-CA" sz="1200">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xfrm>
            <a:off x="381000" y="685800"/>
            <a:ext cx="6096000" cy="34290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269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16D5DE-51E8-E243-AB90-8594EF3E67F7}" type="slidenum">
              <a:rPr lang="en-CA" sz="1200">
                <a:cs typeface="Arial" charset="0"/>
              </a:rPr>
              <a:pPr eaLnBrk="1" hangingPunct="1"/>
              <a:t>90</a:t>
            </a:fld>
            <a:endParaRPr lang="en-CA" sz="120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a:xfrm>
            <a:off x="381000" y="685800"/>
            <a:ext cx="6096000" cy="34290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290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1931764-ABA5-8445-81D6-FDCF5A3ED420}" type="slidenum">
              <a:rPr lang="en-CA" sz="1200">
                <a:cs typeface="Arial" charset="0"/>
              </a:rPr>
              <a:pPr eaLnBrk="1" hangingPunct="1"/>
              <a:t>91</a:t>
            </a:fld>
            <a:endParaRPr lang="en-CA" sz="120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F2273AD-6020-374D-91DA-EC17564354D1}" type="slidenum">
              <a:rPr lang="en-US" sz="1200">
                <a:cs typeface="Arial" charset="0"/>
              </a:rPr>
              <a:pPr eaLnBrk="1" hangingPunct="1"/>
              <a:t>8</a:t>
            </a:fld>
            <a:endParaRPr lang="en-US" sz="1200">
              <a:cs typeface="Arial" charset="0"/>
            </a:endParaRPr>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p:cNvSpPr>
          <p:nvPr>
            <p:ph type="sldImg"/>
          </p:nvPr>
        </p:nvSpPr>
        <p:spPr>
          <a:xfrm>
            <a:off x="381000" y="685800"/>
            <a:ext cx="6096000" cy="34290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41DCAE-B345-2141-81F9-E6CFC986F86B}" type="slidenum">
              <a:rPr lang="en-CA" sz="1200">
                <a:cs typeface="Arial" charset="0"/>
              </a:rPr>
              <a:pPr eaLnBrk="1" hangingPunct="1"/>
              <a:t>92</a:t>
            </a:fld>
            <a:endParaRPr lang="en-CA" sz="1200">
              <a:cs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a:xfrm>
            <a:off x="381000" y="685800"/>
            <a:ext cx="6096000" cy="34290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DB0959-05C2-F244-864B-F42FE25F91B6}" type="slidenum">
              <a:rPr lang="en-CA" sz="1200">
                <a:cs typeface="Arial" charset="0"/>
              </a:rPr>
              <a:pPr eaLnBrk="1" hangingPunct="1"/>
              <a:t>93</a:t>
            </a:fld>
            <a:endParaRPr lang="en-CA" sz="1200">
              <a:cs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p:cNvSpPr>
          <p:nvPr>
            <p:ph type="sldImg"/>
          </p:nvPr>
        </p:nvSpPr>
        <p:spPr>
          <a:xfrm>
            <a:off x="381000" y="685800"/>
            <a:ext cx="6096000" cy="34290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36655-3543-3E40-861E-BA96304A555E}" type="slidenum">
              <a:rPr lang="en-CA" sz="1200">
                <a:cs typeface="Arial" charset="0"/>
              </a:rPr>
              <a:pPr eaLnBrk="1" hangingPunct="1"/>
              <a:t>94</a:t>
            </a:fld>
            <a:endParaRPr lang="en-CA" sz="1200">
              <a:cs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xfrm>
            <a:off x="381000" y="685800"/>
            <a:ext cx="6096000" cy="34290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FC1A9B-6AF0-E54C-9EE9-7AF7DD90AB20}" type="slidenum">
              <a:rPr lang="en-CA" sz="1200">
                <a:cs typeface="Arial" charset="0"/>
              </a:rPr>
              <a:pPr eaLnBrk="1" hangingPunct="1"/>
              <a:t>95</a:t>
            </a:fld>
            <a:endParaRPr lang="en-CA" sz="1200">
              <a:cs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p:cNvSpPr>
          <p:nvPr>
            <p:ph type="sldImg"/>
          </p:nvPr>
        </p:nvSpPr>
        <p:spPr>
          <a:xfrm>
            <a:off x="381000" y="685800"/>
            <a:ext cx="6096000" cy="34290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9EC1E96-AD68-1E42-BC01-D409CBDC9D15}" type="slidenum">
              <a:rPr lang="en-CA" sz="1200">
                <a:cs typeface="Arial" charset="0"/>
              </a:rPr>
              <a:pPr eaLnBrk="1" hangingPunct="1"/>
              <a:t>96</a:t>
            </a:fld>
            <a:endParaRPr lang="en-CA" sz="1200">
              <a:cs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p:cNvSpPr>
          <p:nvPr>
            <p:ph type="sldImg"/>
          </p:nvPr>
        </p:nvSpPr>
        <p:spPr>
          <a:xfrm>
            <a:off x="381000" y="685800"/>
            <a:ext cx="6096000" cy="34290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8B82DA8-2FF8-D54C-B4DC-5EE1C5319ADF}" type="slidenum">
              <a:rPr lang="en-CA" sz="1200">
                <a:cs typeface="Arial" charset="0"/>
              </a:rPr>
              <a:pPr eaLnBrk="1" hangingPunct="1"/>
              <a:t>97</a:t>
            </a:fld>
            <a:endParaRPr lang="en-CA" sz="1200">
              <a:cs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p:cNvSpPr>
          <p:nvPr>
            <p:ph type="sldImg"/>
          </p:nvPr>
        </p:nvSpPr>
        <p:spPr>
          <a:xfrm>
            <a:off x="381000" y="685800"/>
            <a:ext cx="6096000" cy="34290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43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0A38B8-97BD-BD4E-B23D-C4DFFA1A2A43}" type="slidenum">
              <a:rPr lang="en-CA" sz="1200">
                <a:cs typeface="Arial" charset="0"/>
              </a:rPr>
              <a:pPr eaLnBrk="1" hangingPunct="1"/>
              <a:t>98</a:t>
            </a:fld>
            <a:endParaRPr lang="en-CA" sz="1200">
              <a:cs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a:xfrm>
            <a:off x="381000" y="685800"/>
            <a:ext cx="6096000" cy="34290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45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B2EDAA-55E5-FD41-B74B-A1F36705CF36}" type="slidenum">
              <a:rPr lang="en-CA" sz="1200">
                <a:cs typeface="Arial" charset="0"/>
              </a:rPr>
              <a:pPr eaLnBrk="1" hangingPunct="1"/>
              <a:t>99</a:t>
            </a:fld>
            <a:endParaRPr lang="en-CA" sz="1200">
              <a:cs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p:cNvSpPr>
          <p:nvPr>
            <p:ph type="sldImg"/>
          </p:nvPr>
        </p:nvSpPr>
        <p:spPr>
          <a:xfrm>
            <a:off x="381000" y="685800"/>
            <a:ext cx="6096000" cy="34290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47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940AF2-F041-C54A-B889-4229E54682E3}" type="slidenum">
              <a:rPr lang="en-CA" sz="1200">
                <a:cs typeface="Arial" charset="0"/>
              </a:rPr>
              <a:pPr eaLnBrk="1" hangingPunct="1"/>
              <a:t>100</a:t>
            </a:fld>
            <a:endParaRPr lang="en-CA" sz="1200">
              <a:cs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xfrm>
            <a:off x="381000" y="685800"/>
            <a:ext cx="6096000" cy="3429000"/>
          </a:xfrm>
          <a:ln/>
        </p:spPr>
      </p:sp>
      <p:sp>
        <p:nvSpPr>
          <p:cNvPr id="150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50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8C958B-73D0-2D40-A978-D5DF501333A0}" type="slidenum">
              <a:rPr lang="en-CA" sz="1200">
                <a:cs typeface="Arial" charset="0"/>
              </a:rPr>
              <a:pPr eaLnBrk="1" hangingPunct="1"/>
              <a:t>101</a:t>
            </a:fld>
            <a:endParaRPr lang="en-CA" sz="120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91F5AF-7C8D-C340-B447-B2BA85138A0D}" type="slidenum">
              <a:rPr lang="en-US" sz="1200">
                <a:cs typeface="Arial" charset="0"/>
              </a:rPr>
              <a:pPr eaLnBrk="1" hangingPunct="1"/>
              <a:t>9</a:t>
            </a:fld>
            <a:endParaRPr lang="en-US" sz="1200">
              <a:cs typeface="Arial" charset="0"/>
            </a:endParaRPr>
          </a:p>
        </p:txBody>
      </p:sp>
      <p:sp>
        <p:nvSpPr>
          <p:cNvPr id="62466" name="Rectangle 2"/>
          <p:cNvSpPr>
            <a:spLocks noGrp="1" noRot="1" noChangeAspect="1" noChangeArrowheads="1" noTextEdit="1"/>
          </p:cNvSpPr>
          <p:nvPr>
            <p:ph type="sldImg"/>
          </p:nvPr>
        </p:nvSpPr>
        <p:spPr>
          <a:xfrm>
            <a:off x="381000" y="685800"/>
            <a:ext cx="6096000" cy="3429000"/>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These paths listed previously can </a:t>
            </a:r>
            <a:r>
              <a:rPr lang="en-US" u="sng"/>
              <a:t>now be added to the routing table</a:t>
            </a:r>
            <a:r>
              <a:rPr lang="en-US"/>
              <a:t>.</a:t>
            </a:r>
          </a:p>
          <a:p>
            <a:pPr eaLnBrk="1" hangingPunct="1"/>
            <a:r>
              <a:rPr lang="en-US"/>
              <a:t>The routing table will also include</a:t>
            </a:r>
          </a:p>
          <a:p>
            <a:pPr lvl="1" eaLnBrk="1" hangingPunct="1"/>
            <a:r>
              <a:rPr lang="en-US" u="sng"/>
              <a:t>Directly connected networks</a:t>
            </a:r>
            <a:r>
              <a:rPr lang="en-US"/>
              <a:t> </a:t>
            </a:r>
          </a:p>
          <a:p>
            <a:pPr lvl="1" eaLnBrk="1" hangingPunct="1"/>
            <a:r>
              <a:rPr lang="en-US"/>
              <a:t>Routes from any </a:t>
            </a:r>
            <a:r>
              <a:rPr lang="en-US" u="sng"/>
              <a:t>other sources</a:t>
            </a:r>
            <a:r>
              <a:rPr lang="en-US"/>
              <a:t>, such as static routes. </a:t>
            </a:r>
          </a:p>
          <a:p>
            <a:pPr eaLnBrk="1" hangingPunct="1"/>
            <a:r>
              <a:rPr lang="en-US" u="sng"/>
              <a:t>Packets will now be forwarded</a:t>
            </a:r>
            <a:r>
              <a:rPr lang="en-US"/>
              <a:t> according to these entries in the routing table.</a:t>
            </a:r>
          </a:p>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a:xfrm>
            <a:off x="381000" y="685800"/>
            <a:ext cx="6096000" cy="3429000"/>
          </a:xfrm>
          <a:ln/>
        </p:spPr>
      </p:sp>
      <p:sp>
        <p:nvSpPr>
          <p:cNvPr id="152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52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D3D882-025B-1D4D-ABF7-063B4420EA6D}" type="slidenum">
              <a:rPr lang="en-CA" sz="1200">
                <a:cs typeface="Arial" charset="0"/>
              </a:rPr>
              <a:pPr eaLnBrk="1" hangingPunct="1"/>
              <a:t>102</a:t>
            </a:fld>
            <a:endParaRPr lang="en-CA" sz="1200">
              <a:cs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p:cNvSpPr>
          <p:nvPr>
            <p:ph type="sldImg"/>
          </p:nvPr>
        </p:nvSpPr>
        <p:spPr>
          <a:xfrm>
            <a:off x="381000" y="685800"/>
            <a:ext cx="6096000" cy="34290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54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BE4D2B-D115-E846-B74E-9FD0A2DBC19D}" type="slidenum">
              <a:rPr lang="en-CA" sz="1200">
                <a:cs typeface="Arial" charset="0"/>
              </a:rPr>
              <a:pPr eaLnBrk="1" hangingPunct="1"/>
              <a:t>103</a:t>
            </a:fld>
            <a:endParaRPr lang="en-CA" sz="1200">
              <a:cs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0893EA-D9C6-0A49-8189-E360219BD242}" type="slidenum">
              <a:rPr lang="en-US" sz="1200"/>
              <a:pPr eaLnBrk="1" hangingPunct="1"/>
              <a:t>104</a:t>
            </a:fld>
            <a:endParaRPr lang="en-US" sz="1200"/>
          </a:p>
        </p:txBody>
      </p:sp>
      <p:sp>
        <p:nvSpPr>
          <p:cNvPr id="16386" name="Rectangle 2"/>
          <p:cNvSpPr>
            <a:spLocks noGrp="1" noRot="1" noChangeAspect="1" noChangeArrowheads="1" noTextEdit="1"/>
          </p:cNvSpPr>
          <p:nvPr>
            <p:ph type="sldImg"/>
          </p:nvPr>
        </p:nvSpPr>
        <p:spPr>
          <a:xfrm>
            <a:off x="381000" y="685800"/>
            <a:ext cx="6096000" cy="34290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xfrm>
            <a:off x="381000" y="685800"/>
            <a:ext cx="6096000" cy="34290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t>Media Description:</a:t>
            </a:r>
          </a:p>
          <a:p>
            <a:r>
              <a:rPr lang="en-CA"/>
              <a:t>Create the media as indicated.</a:t>
            </a:r>
          </a:p>
          <a:p>
            <a:endParaRPr lang="en-CA"/>
          </a:p>
        </p:txBody>
      </p:sp>
      <p:sp>
        <p:nvSpPr>
          <p:cNvPr id="1024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72AE66-E637-4341-B7BD-4F3CA782CFBC}" type="slidenum">
              <a:rPr lang="en-CA" sz="1200">
                <a:cs typeface="Arial" charset="0"/>
              </a:rPr>
              <a:pPr eaLnBrk="1" hangingPunct="1"/>
              <a:t>15</a:t>
            </a:fld>
            <a:endParaRPr lang="en-CA" sz="120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FA7836-3AE7-AF48-9867-B59E24D4848B}" type="slidenum">
              <a:rPr lang="en-US" sz="1200">
                <a:cs typeface="Arial" charset="0"/>
              </a:rPr>
              <a:pPr eaLnBrk="1" hangingPunct="1"/>
              <a:t>16</a:t>
            </a:fld>
            <a:endParaRPr lang="en-US" sz="1200">
              <a:cs typeface="Arial" charset="0"/>
            </a:endParaRPr>
          </a:p>
        </p:txBody>
      </p:sp>
      <p:sp>
        <p:nvSpPr>
          <p:cNvPr id="77826" name="Rectangle 2"/>
          <p:cNvSpPr>
            <a:spLocks noGrp="1" noRot="1" noChangeAspect="1" noChangeArrowheads="1" noTextEdit="1"/>
          </p:cNvSpPr>
          <p:nvPr>
            <p:ph type="sldImg"/>
          </p:nvPr>
        </p:nvSpPr>
        <p:spPr>
          <a:xfrm>
            <a:off x="381000" y="685800"/>
            <a:ext cx="6096000" cy="3429000"/>
          </a:xfrm>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sng"/>
              <a:t>Before an OSPF router can flood its link states</a:t>
            </a:r>
            <a:r>
              <a:rPr lang="en-US"/>
              <a:t>, must </a:t>
            </a:r>
            <a:r>
              <a:rPr lang="en-US" u="sng"/>
              <a:t>discover neighbors</a:t>
            </a:r>
            <a:r>
              <a:rPr lang="en-US"/>
              <a:t>.</a:t>
            </a:r>
          </a:p>
          <a:p>
            <a:r>
              <a:rPr lang="en-US"/>
              <a:t>Receipt confirms there is </a:t>
            </a:r>
            <a:r>
              <a:rPr lang="en-US" u="sng"/>
              <a:t>another OSPF router on this link</a:t>
            </a:r>
            <a:r>
              <a:rPr lang="en-US"/>
              <a:t>. </a:t>
            </a:r>
          </a:p>
          <a:p>
            <a:r>
              <a:rPr lang="en-US" u="sng"/>
              <a:t>Adjacency</a:t>
            </a:r>
            <a:r>
              <a:rPr lang="en-US"/>
              <a:t> is now established. </a:t>
            </a:r>
          </a:p>
          <a:p>
            <a:r>
              <a:rPr lang="en-US"/>
              <a:t>Routers are </a:t>
            </a:r>
            <a:r>
              <a:rPr lang="en-US" u="sng"/>
              <a:t>not considered fully adjacent</a:t>
            </a:r>
            <a:r>
              <a:rPr lang="en-US"/>
              <a:t>, at this point each router is aware of the other OSPF router on the link.</a:t>
            </a:r>
          </a:p>
          <a:p>
            <a:endParaRPr lang="en-US"/>
          </a:p>
          <a:p>
            <a:r>
              <a:rPr lang="en-US"/>
              <a:t>Before two routers can form an OSPF neighbor adjacency, they must agree on three values:</a:t>
            </a:r>
          </a:p>
          <a:p>
            <a:pPr lvl="1"/>
            <a:r>
              <a:rPr lang="en-US" u="sng"/>
              <a:t>Hello interval</a:t>
            </a:r>
          </a:p>
          <a:p>
            <a:pPr lvl="1"/>
            <a:r>
              <a:rPr lang="en-US" u="sng"/>
              <a:t>Dead interval</a:t>
            </a:r>
          </a:p>
          <a:p>
            <a:pPr lvl="1"/>
            <a:r>
              <a:rPr lang="en-US" u="sng"/>
              <a:t>Network type</a:t>
            </a:r>
          </a:p>
          <a:p>
            <a:r>
              <a:rPr lang="en-US"/>
              <a:t>Both the interfaces must be part of the </a:t>
            </a:r>
            <a:r>
              <a:rPr lang="en-US" u="sng"/>
              <a:t>same network</a:t>
            </a:r>
            <a:r>
              <a:rPr lang="en-US"/>
              <a:t>, including having the </a:t>
            </a:r>
            <a:r>
              <a:rPr lang="en-US" u="sng"/>
              <a:t>same subnet mask</a:t>
            </a:r>
            <a:r>
              <a:rPr lang="en-US"/>
              <a:t>.</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5A2ABB0-5469-8F44-8EE1-E089019CF726}" type="slidenum">
              <a:rPr lang="en-US" sz="1200">
                <a:cs typeface="Arial" charset="0"/>
              </a:rPr>
              <a:pPr eaLnBrk="1" hangingPunct="1"/>
              <a:t>17</a:t>
            </a:fld>
            <a:endParaRPr lang="en-US" sz="1200">
              <a:cs typeface="Arial" charset="0"/>
            </a:endParaRPr>
          </a:p>
        </p:txBody>
      </p:sp>
      <p:sp>
        <p:nvSpPr>
          <p:cNvPr id="79874" name="Rectangle 2"/>
          <p:cNvSpPr>
            <a:spLocks noGrp="1" noRot="1" noChangeAspect="1" noChangeArrowheads="1" noTextEdit="1"/>
          </p:cNvSpPr>
          <p:nvPr>
            <p:ph type="sldImg"/>
          </p:nvPr>
        </p:nvSpPr>
        <p:spPr>
          <a:xfrm>
            <a:off x="381000" y="685800"/>
            <a:ext cx="6096000" cy="3429000"/>
          </a:xfrm>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By default, OSPF </a:t>
            </a:r>
            <a:r>
              <a:rPr lang="en-US" b="1"/>
              <a:t>Hello packets</a:t>
            </a:r>
            <a:r>
              <a:rPr lang="en-US"/>
              <a:t> are sent:</a:t>
            </a:r>
          </a:p>
          <a:p>
            <a:pPr lvl="1"/>
            <a:r>
              <a:rPr lang="en-US" b="1"/>
              <a:t>10 seconds</a:t>
            </a:r>
            <a:r>
              <a:rPr lang="en-US"/>
              <a:t> on </a:t>
            </a:r>
            <a:r>
              <a:rPr lang="en-US" u="sng"/>
              <a:t>multiaccess and point-to-point segments</a:t>
            </a:r>
            <a:r>
              <a:rPr lang="en-US"/>
              <a:t> </a:t>
            </a:r>
          </a:p>
          <a:p>
            <a:pPr lvl="1"/>
            <a:r>
              <a:rPr lang="en-US" b="1"/>
              <a:t>30 seconds</a:t>
            </a:r>
            <a:r>
              <a:rPr lang="en-US"/>
              <a:t> on </a:t>
            </a:r>
            <a:r>
              <a:rPr lang="en-US" i="1" u="sng"/>
              <a:t>nonbroadcast multiaccess (NBMA)</a:t>
            </a:r>
            <a:r>
              <a:rPr lang="en-US" b="1" i="1"/>
              <a:t> </a:t>
            </a:r>
            <a:r>
              <a:rPr lang="en-US"/>
              <a:t>segments (Frame Relay, X.25, ATM).</a:t>
            </a:r>
          </a:p>
          <a:p>
            <a:r>
              <a:rPr lang="en-US"/>
              <a:t>In most cases, OSPF Hello packets are sent as </a:t>
            </a:r>
            <a:r>
              <a:rPr lang="en-US" u="sng"/>
              <a:t>multicast</a:t>
            </a:r>
            <a:r>
              <a:rPr lang="en-US"/>
              <a:t> to an address reserved for </a:t>
            </a:r>
            <a:r>
              <a:rPr lang="en-US" i="1" u="sng"/>
              <a:t>ALLSPFRouters </a:t>
            </a:r>
            <a:r>
              <a:rPr lang="en-US" u="sng"/>
              <a:t>at 224.0.0.5</a:t>
            </a:r>
            <a:r>
              <a:rPr lang="en-US"/>
              <a:t>.</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RickGraziani"/>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13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7" name="Rectangle 19"/>
          <p:cNvSpPr>
            <a:spLocks noGrp="1" noChangeArrowheads="1"/>
          </p:cNvSpPr>
          <p:nvPr>
            <p:ph type="ctrTitle"/>
          </p:nvPr>
        </p:nvSpPr>
        <p:spPr>
          <a:xfrm>
            <a:off x="2057400" y="1371600"/>
            <a:ext cx="7086600" cy="1657350"/>
          </a:xfrm>
        </p:spPr>
        <p:txBody>
          <a:bodyPr/>
          <a:lstStyle>
            <a:lvl1pPr>
              <a:defRPr sz="3800"/>
            </a:lvl1pPr>
          </a:lstStyle>
          <a:p>
            <a:r>
              <a:rPr lang="en-US"/>
              <a:t>Title</a:t>
            </a:r>
          </a:p>
        </p:txBody>
      </p:sp>
      <p:sp>
        <p:nvSpPr>
          <p:cNvPr id="58388" name="Rectangle 20"/>
          <p:cNvSpPr>
            <a:spLocks noGrp="1" noChangeArrowheads="1"/>
          </p:cNvSpPr>
          <p:nvPr>
            <p:ph type="subTitle" idx="1"/>
          </p:nvPr>
        </p:nvSpPr>
        <p:spPr>
          <a:xfrm>
            <a:off x="2971800" y="3200400"/>
            <a:ext cx="6019800" cy="1314450"/>
          </a:xfrm>
        </p:spPr>
        <p:txBody>
          <a:bodyPr/>
          <a:lstStyle>
            <a:lvl1pPr marL="0" indent="0">
              <a:buFont typeface="Wingdings" charset="2"/>
              <a:buNone/>
              <a:defRPr sz="1800"/>
            </a:lvl1pPr>
          </a:lstStyle>
          <a:p>
            <a:r>
              <a:rPr lang="en-US"/>
              <a:t>Rick Graziani</a:t>
            </a:r>
          </a:p>
          <a:p>
            <a:r>
              <a:rPr lang="en-US"/>
              <a:t>Cabrillo College</a:t>
            </a:r>
          </a:p>
          <a:p>
            <a:r>
              <a:rPr lang="en-US"/>
              <a:t>Exploration 2</a:t>
            </a:r>
          </a:p>
          <a:p>
            <a:r>
              <a:rPr lang="en-US"/>
              <a:t>CIS </a:t>
            </a:r>
          </a:p>
          <a:p>
            <a:r>
              <a:rPr lang="en-US"/>
              <a:t>graziani@cabrillo.edu</a:t>
            </a:r>
          </a:p>
        </p:txBody>
      </p:sp>
    </p:spTree>
    <p:extLst>
      <p:ext uri="{BB962C8B-B14F-4D97-AF65-F5344CB8AC3E}">
        <p14:creationId xmlns:p14="http://schemas.microsoft.com/office/powerpoint/2010/main" val="299593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CB7FD4A6-9B44-3C43-A5D9-62A3731C0961}" type="slidenum">
              <a:rPr lang="en-US"/>
              <a:pPr>
                <a:defRPr/>
              </a:pPr>
              <a:t>‹#›</a:t>
            </a:fld>
            <a:endParaRPr lang="en-US"/>
          </a:p>
        </p:txBody>
      </p:sp>
    </p:spTree>
    <p:extLst>
      <p:ext uri="{BB962C8B-B14F-4D97-AF65-F5344CB8AC3E}">
        <p14:creationId xmlns:p14="http://schemas.microsoft.com/office/powerpoint/2010/main" val="87533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42900"/>
            <a:ext cx="20764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42900"/>
            <a:ext cx="60769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662ADA0-D40E-8848-B821-CAA4E23CF6E7}" type="slidenum">
              <a:rPr lang="en-US"/>
              <a:pPr>
                <a:defRPr/>
              </a:pPr>
              <a:t>‹#›</a:t>
            </a:fld>
            <a:endParaRPr lang="en-US"/>
          </a:p>
        </p:txBody>
      </p:sp>
    </p:spTree>
    <p:extLst>
      <p:ext uri="{BB962C8B-B14F-4D97-AF65-F5344CB8AC3E}">
        <p14:creationId xmlns:p14="http://schemas.microsoft.com/office/powerpoint/2010/main" val="42887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13" y="274034"/>
            <a:ext cx="9143999" cy="465534"/>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27" y="854674"/>
            <a:ext cx="8316913" cy="368996"/>
          </a:xfrm>
        </p:spPr>
        <p:txBody>
          <a:bodyPr/>
          <a:lstStyle/>
          <a:p>
            <a:pPr lvl="0"/>
            <a:r>
              <a:rPr lang="en-US" smtClean="0"/>
              <a:t>Click to edit Master text styles</a:t>
            </a:r>
          </a:p>
        </p:txBody>
      </p:sp>
      <p:sp>
        <p:nvSpPr>
          <p:cNvPr id="10" name="Text Placeholder 9"/>
          <p:cNvSpPr>
            <a:spLocks noGrp="1"/>
          </p:cNvSpPr>
          <p:nvPr>
            <p:ph type="body" sz="quarter" idx="10"/>
          </p:nvPr>
        </p:nvSpPr>
        <p:spPr>
          <a:xfrm>
            <a:off x="613533" y="1258217"/>
            <a:ext cx="7745412" cy="282809"/>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Click to edit Master text styles</a:t>
            </a:r>
          </a:p>
        </p:txBody>
      </p:sp>
      <p:sp>
        <p:nvSpPr>
          <p:cNvPr id="11" name="Text Placeholder 9"/>
          <p:cNvSpPr>
            <a:spLocks noGrp="1"/>
          </p:cNvSpPr>
          <p:nvPr>
            <p:ph type="body" sz="quarter" idx="11"/>
          </p:nvPr>
        </p:nvSpPr>
        <p:spPr>
          <a:xfrm>
            <a:off x="615326" y="1603132"/>
            <a:ext cx="7745412" cy="282809"/>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Click to edit Master text styles</a:t>
            </a:r>
          </a:p>
        </p:txBody>
      </p:sp>
    </p:spTree>
    <p:extLst>
      <p:ext uri="{BB962C8B-B14F-4D97-AF65-F5344CB8AC3E}">
        <p14:creationId xmlns:p14="http://schemas.microsoft.com/office/powerpoint/2010/main" val="344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3A2D9E6A-56A7-794A-A7BA-A6F003053ACC}" type="slidenum">
              <a:rPr lang="en-US"/>
              <a:pPr>
                <a:defRPr/>
              </a:pPr>
              <a:t>‹#›</a:t>
            </a:fld>
            <a:endParaRPr lang="en-US"/>
          </a:p>
        </p:txBody>
      </p:sp>
    </p:spTree>
    <p:extLst>
      <p:ext uri="{BB962C8B-B14F-4D97-AF65-F5344CB8AC3E}">
        <p14:creationId xmlns:p14="http://schemas.microsoft.com/office/powerpoint/2010/main" val="114019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C950850E-0F52-9549-8422-565884DDC611}" type="slidenum">
              <a:rPr lang="en-US"/>
              <a:pPr>
                <a:defRPr/>
              </a:pPr>
              <a:t>‹#›</a:t>
            </a:fld>
            <a:endParaRPr lang="en-US"/>
          </a:p>
        </p:txBody>
      </p:sp>
    </p:spTree>
    <p:extLst>
      <p:ext uri="{BB962C8B-B14F-4D97-AF65-F5344CB8AC3E}">
        <p14:creationId xmlns:p14="http://schemas.microsoft.com/office/powerpoint/2010/main" val="182086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2857500"/>
            <a:ext cx="4038600" cy="228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2857500"/>
            <a:ext cx="4038600" cy="228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C228F4E6-182E-CE42-AC44-A03B8773C666}" type="slidenum">
              <a:rPr lang="en-US"/>
              <a:pPr>
                <a:defRPr/>
              </a:pPr>
              <a:t>‹#›</a:t>
            </a:fld>
            <a:endParaRPr lang="en-US"/>
          </a:p>
        </p:txBody>
      </p:sp>
    </p:spTree>
    <p:extLst>
      <p:ext uri="{BB962C8B-B14F-4D97-AF65-F5344CB8AC3E}">
        <p14:creationId xmlns:p14="http://schemas.microsoft.com/office/powerpoint/2010/main" val="379974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BA567260-FC23-6241-9111-F34E2863C167}" type="slidenum">
              <a:rPr lang="en-US"/>
              <a:pPr>
                <a:defRPr/>
              </a:pPr>
              <a:t>‹#›</a:t>
            </a:fld>
            <a:endParaRPr lang="en-US"/>
          </a:p>
        </p:txBody>
      </p:sp>
    </p:spTree>
    <p:extLst>
      <p:ext uri="{BB962C8B-B14F-4D97-AF65-F5344CB8AC3E}">
        <p14:creationId xmlns:p14="http://schemas.microsoft.com/office/powerpoint/2010/main" val="14126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E72ABC8E-4B90-6841-894F-692A9CD2F44B}" type="slidenum">
              <a:rPr lang="en-US"/>
              <a:pPr>
                <a:defRPr/>
              </a:pPr>
              <a:t>‹#›</a:t>
            </a:fld>
            <a:endParaRPr lang="en-US"/>
          </a:p>
        </p:txBody>
      </p:sp>
    </p:spTree>
    <p:extLst>
      <p:ext uri="{BB962C8B-B14F-4D97-AF65-F5344CB8AC3E}">
        <p14:creationId xmlns:p14="http://schemas.microsoft.com/office/powerpoint/2010/main" val="394790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DB86A959-B9C7-2F4A-9A57-EB8E30809F19}" type="slidenum">
              <a:rPr lang="en-US"/>
              <a:pPr>
                <a:defRPr/>
              </a:pPr>
              <a:t>‹#›</a:t>
            </a:fld>
            <a:endParaRPr lang="en-US"/>
          </a:p>
        </p:txBody>
      </p:sp>
    </p:spTree>
    <p:extLst>
      <p:ext uri="{BB962C8B-B14F-4D97-AF65-F5344CB8AC3E}">
        <p14:creationId xmlns:p14="http://schemas.microsoft.com/office/powerpoint/2010/main" val="350382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1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ED8D4F87-9D0E-0F40-9A5B-F7285F3E978F}" type="slidenum">
              <a:rPr lang="en-US"/>
              <a:pPr>
                <a:defRPr/>
              </a:pPr>
              <a:t>‹#›</a:t>
            </a:fld>
            <a:endParaRPr lang="en-US"/>
          </a:p>
        </p:txBody>
      </p:sp>
    </p:spTree>
    <p:extLst>
      <p:ext uri="{BB962C8B-B14F-4D97-AF65-F5344CB8AC3E}">
        <p14:creationId xmlns:p14="http://schemas.microsoft.com/office/powerpoint/2010/main" val="6119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3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5385E742-1BE7-3941-ADD5-63068B5879FE}" type="slidenum">
              <a:rPr lang="en-US"/>
              <a:pPr>
                <a:defRPr/>
              </a:pPr>
              <a:t>‹#›</a:t>
            </a:fld>
            <a:endParaRPr lang="en-US"/>
          </a:p>
        </p:txBody>
      </p:sp>
    </p:spTree>
    <p:extLst>
      <p:ext uri="{BB962C8B-B14F-4D97-AF65-F5344CB8AC3E}">
        <p14:creationId xmlns:p14="http://schemas.microsoft.com/office/powerpoint/2010/main" val="1842814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p:cNvSpPr>
            <a:spLocks noGrp="1" noChangeArrowheads="1"/>
          </p:cNvSpPr>
          <p:nvPr>
            <p:ph type="title"/>
          </p:nvPr>
        </p:nvSpPr>
        <p:spPr bwMode="auto">
          <a:xfrm>
            <a:off x="457200" y="3429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5"/>
          <p:cNvSpPr>
            <a:spLocks noGrp="1" noChangeArrowheads="1"/>
          </p:cNvSpPr>
          <p:nvPr>
            <p:ph type="body" idx="1"/>
          </p:nvPr>
        </p:nvSpPr>
        <p:spPr bwMode="auto">
          <a:xfrm>
            <a:off x="381000" y="28575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18" descr="RickGraziani-CabrilloColleg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3" name="Rectangle 19"/>
          <p:cNvSpPr>
            <a:spLocks noGrp="1" noChangeArrowheads="1"/>
          </p:cNvSpPr>
          <p:nvPr>
            <p:ph type="sldNum" sz="quarter" idx="4"/>
          </p:nvPr>
        </p:nvSpPr>
        <p:spPr bwMode="auto">
          <a:xfrm>
            <a:off x="7010400" y="4786312"/>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pPr>
              <a:defRPr/>
            </a:pPr>
            <a:fld id="{B397E48F-1B97-A64F-8480-4D42522C26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7" r:id="rId12"/>
  </p:sldLayoutIdLst>
  <p:hf hdr="0" ftr="0" dt="0"/>
  <p:txStyles>
    <p:title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4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4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4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hyperlink" Target="mailto:graziani@cabrillo.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59.x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1.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1.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1.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wmf"/></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1.wmf"/><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1.wmf"/><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1.wmf"/><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1.wmf"/><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4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4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4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a:xfrm>
            <a:off x="228600" y="1371600"/>
            <a:ext cx="8915400" cy="1809750"/>
          </a:xfrm>
        </p:spPr>
        <p:txBody>
          <a:bodyPr/>
          <a:lstStyle/>
          <a:p>
            <a:pPr algn="ctr" eaLnBrk="1" hangingPunct="1"/>
            <a:r>
              <a:rPr lang="en-US" dirty="0">
                <a:latin typeface="Arial" charset="0"/>
              </a:rPr>
              <a:t>CIS 185 </a:t>
            </a:r>
            <a:r>
              <a:rPr lang="en-US" dirty="0" smtClean="0">
                <a:latin typeface="Arial" charset="0"/>
              </a:rPr>
              <a:t>CCNP ROUTE</a:t>
            </a:r>
            <a:br>
              <a:rPr lang="en-US" dirty="0" smtClean="0">
                <a:latin typeface="Arial" charset="0"/>
              </a:rPr>
            </a:br>
            <a:r>
              <a:rPr lang="en-US" dirty="0" smtClean="0">
                <a:latin typeface="Arial" charset="0"/>
              </a:rPr>
              <a:t>Chapter 3: Implementing OSPF</a:t>
            </a:r>
            <a:br>
              <a:rPr lang="en-US" dirty="0" smtClean="0">
                <a:latin typeface="Arial" charset="0"/>
              </a:rPr>
            </a:br>
            <a:r>
              <a:rPr lang="en-US" dirty="0" smtClean="0">
                <a:latin typeface="Arial" charset="0"/>
              </a:rPr>
              <a:t>Part 1</a:t>
            </a:r>
            <a:endParaRPr lang="en-US" dirty="0">
              <a:latin typeface="Arial" charset="0"/>
            </a:endParaRPr>
          </a:p>
        </p:txBody>
      </p:sp>
      <p:sp>
        <p:nvSpPr>
          <p:cNvPr id="15362" name="Rectangle 7"/>
          <p:cNvSpPr>
            <a:spLocks noGrp="1" noChangeArrowheads="1"/>
          </p:cNvSpPr>
          <p:nvPr>
            <p:ph type="subTitle" idx="1"/>
          </p:nvPr>
        </p:nvSpPr>
        <p:spPr>
          <a:xfrm>
            <a:off x="4114800" y="3200400"/>
            <a:ext cx="4876800" cy="1657350"/>
          </a:xfrm>
        </p:spPr>
        <p:txBody>
          <a:bodyPr/>
          <a:lstStyle/>
          <a:p>
            <a:pPr eaLnBrk="1" hangingPunct="1">
              <a:buFont typeface="Wingdings" charset="0"/>
              <a:buNone/>
            </a:pPr>
            <a:r>
              <a:rPr lang="en-US" dirty="0">
                <a:latin typeface="Arial" charset="0"/>
              </a:rPr>
              <a:t>Rick Graziani</a:t>
            </a:r>
          </a:p>
          <a:p>
            <a:pPr eaLnBrk="1" hangingPunct="1">
              <a:buFont typeface="Wingdings" charset="0"/>
              <a:buNone/>
            </a:pPr>
            <a:r>
              <a:rPr lang="en-US" dirty="0">
                <a:latin typeface="Arial" charset="0"/>
              </a:rPr>
              <a:t>Cabrillo College</a:t>
            </a:r>
          </a:p>
          <a:p>
            <a:pPr eaLnBrk="1" hangingPunct="1">
              <a:buFont typeface="Wingdings" charset="0"/>
              <a:buNone/>
            </a:pPr>
            <a:r>
              <a:rPr lang="en-US" dirty="0" err="1">
                <a:latin typeface="Arial" charset="0"/>
              </a:rPr>
              <a:t>graziani@cabrillo.edu</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2017</a:t>
            </a:r>
            <a:endParaRPr lang="en-U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10</a:t>
            </a:fld>
            <a:endParaRPr lang="en-US"/>
          </a:p>
        </p:txBody>
      </p:sp>
      <p:sp>
        <p:nvSpPr>
          <p:cNvPr id="4" name="Rectangle 2"/>
          <p:cNvSpPr txBox="1">
            <a:spLocks noChangeArrowheads="1"/>
          </p:cNvSpPr>
          <p:nvPr/>
        </p:nvSpPr>
        <p:spPr>
          <a:xfrm>
            <a:off x="0" y="0"/>
            <a:ext cx="7562850" cy="400050"/>
          </a:xfrm>
          <a:prstGeom prst="rect">
            <a:avLst/>
          </a:prstGeom>
          <a:solidFill>
            <a:srgbClr val="FFFFFF"/>
          </a:solidFill>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dirty="0" smtClean="0">
                <a:latin typeface="Arial" charset="0"/>
              </a:rPr>
              <a:t>OSPF packet types</a:t>
            </a:r>
            <a:endParaRPr lang="en-US" dirty="0">
              <a:latin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24074" r="40279" b="37964"/>
          <a:stretch>
            <a:fillRect/>
          </a:stretch>
        </p:blipFill>
        <p:spPr bwMode="auto">
          <a:xfrm>
            <a:off x="35384" y="514350"/>
            <a:ext cx="8355173"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bwMode="auto">
          <a:xfrm>
            <a:off x="1143000" y="1733550"/>
            <a:ext cx="7162800" cy="8382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3" name="Rectangle 12"/>
          <p:cNvSpPr/>
          <p:nvPr/>
        </p:nvSpPr>
        <p:spPr bwMode="auto">
          <a:xfrm>
            <a:off x="1143000" y="2571750"/>
            <a:ext cx="7124148" cy="8382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4" name="Rectangle 13"/>
          <p:cNvSpPr/>
          <p:nvPr/>
        </p:nvSpPr>
        <p:spPr bwMode="auto">
          <a:xfrm>
            <a:off x="1143000" y="3409950"/>
            <a:ext cx="7162800" cy="8382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5" name="Rectangle 14"/>
          <p:cNvSpPr/>
          <p:nvPr/>
        </p:nvSpPr>
        <p:spPr bwMode="auto">
          <a:xfrm>
            <a:off x="1143000" y="4171950"/>
            <a:ext cx="7162800" cy="8382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6"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7"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391710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400050"/>
          </a:xfrm>
        </p:spPr>
        <p:txBody>
          <a:bodyPr>
            <a:normAutofit fontScale="90000"/>
          </a:bodyPr>
          <a:lstStyle/>
          <a:p>
            <a:pPr>
              <a:defRPr/>
            </a:pPr>
            <a:r>
              <a:rPr lang="en-CA" dirty="0"/>
              <a:t>Summarizing Area </a:t>
            </a:r>
            <a:r>
              <a:rPr lang="en-CA" dirty="0" smtClean="0"/>
              <a:t>2 </a:t>
            </a:r>
            <a:r>
              <a:rPr lang="en-CA" dirty="0"/>
              <a:t>Routes on </a:t>
            </a:r>
            <a:r>
              <a:rPr lang="en-CA" dirty="0" smtClean="0"/>
              <a:t>R3</a:t>
            </a:r>
            <a:endParaRPr lang="en-CA" dirty="0"/>
          </a:p>
        </p:txBody>
      </p:sp>
      <p:sp>
        <p:nvSpPr>
          <p:cNvPr id="65" name="Rectangle 64"/>
          <p:cNvSpPr>
            <a:spLocks noChangeArrowheads="1"/>
          </p:cNvSpPr>
          <p:nvPr/>
        </p:nvSpPr>
        <p:spPr bwMode="auto">
          <a:xfrm>
            <a:off x="304800" y="2671615"/>
            <a:ext cx="8477250"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dirty="0">
                <a:solidFill>
                  <a:srgbClr val="000000"/>
                </a:solidFill>
                <a:latin typeface="Courier New" charset="0"/>
                <a:cs typeface="Courier New" charset="0"/>
              </a:rPr>
              <a:t>R3(</a:t>
            </a:r>
            <a:r>
              <a:rPr lang="en-CA" sz="1400" dirty="0" err="1">
                <a:solidFill>
                  <a:srgbClr val="000000"/>
                </a:solidFill>
                <a:latin typeface="Courier New" charset="0"/>
                <a:cs typeface="Courier New" charset="0"/>
              </a:rPr>
              <a:t>config</a:t>
            </a:r>
            <a:r>
              <a:rPr lang="en-CA" sz="1400" dirty="0">
                <a:solidFill>
                  <a:srgbClr val="000000"/>
                </a:solidFill>
                <a:latin typeface="Courier New" charset="0"/>
                <a:cs typeface="Courier New" charset="0"/>
              </a:rPr>
              <a:t>)# </a:t>
            </a:r>
            <a:r>
              <a:rPr lang="en-CA" sz="1400" b="1" dirty="0">
                <a:solidFill>
                  <a:srgbClr val="000000"/>
                </a:solidFill>
                <a:latin typeface="Courier New" charset="0"/>
                <a:cs typeface="Courier New" charset="0"/>
              </a:rPr>
              <a:t>router </a:t>
            </a:r>
            <a:r>
              <a:rPr lang="en-CA" sz="1400" b="1" dirty="0" err="1">
                <a:solidFill>
                  <a:srgbClr val="000000"/>
                </a:solidFill>
                <a:latin typeface="Courier New" charset="0"/>
                <a:cs typeface="Courier New" charset="0"/>
              </a:rPr>
              <a:t>ospf</a:t>
            </a:r>
            <a:r>
              <a:rPr lang="en-CA" sz="1400" b="1" dirty="0">
                <a:solidFill>
                  <a:srgbClr val="000000"/>
                </a:solidFill>
                <a:latin typeface="Courier New" charset="0"/>
                <a:cs typeface="Courier New" charset="0"/>
              </a:rPr>
              <a:t> 10</a:t>
            </a:r>
          </a:p>
          <a:p>
            <a:r>
              <a:rPr lang="en-CA" sz="1400" dirty="0">
                <a:solidFill>
                  <a:srgbClr val="000000"/>
                </a:solidFill>
                <a:latin typeface="Courier New" charset="0"/>
                <a:cs typeface="Courier New" charset="0"/>
              </a:rPr>
              <a:t>R3(</a:t>
            </a:r>
            <a:r>
              <a:rPr lang="en-CA" sz="1400" dirty="0" err="1">
                <a:solidFill>
                  <a:srgbClr val="000000"/>
                </a:solidFill>
                <a:latin typeface="Courier New" charset="0"/>
                <a:cs typeface="Courier New" charset="0"/>
              </a:rPr>
              <a:t>config</a:t>
            </a:r>
            <a:r>
              <a:rPr lang="en-CA" sz="1400" dirty="0">
                <a:solidFill>
                  <a:srgbClr val="000000"/>
                </a:solidFill>
                <a:latin typeface="Courier New" charset="0"/>
                <a:cs typeface="Courier New" charset="0"/>
              </a:rPr>
              <a:t>-router)# </a:t>
            </a:r>
            <a:r>
              <a:rPr lang="en-CA" sz="1400" b="1" dirty="0">
                <a:solidFill>
                  <a:srgbClr val="000000"/>
                </a:solidFill>
                <a:latin typeface="Courier New" charset="0"/>
                <a:cs typeface="Courier New" charset="0"/>
              </a:rPr>
              <a:t>area 2 range 192.168.0.0 255.255.252.0</a:t>
            </a:r>
          </a:p>
          <a:p>
            <a:r>
              <a:rPr lang="en-CA" sz="1400" dirty="0">
                <a:solidFill>
                  <a:srgbClr val="000000"/>
                </a:solidFill>
                <a:latin typeface="Courier New" charset="0"/>
                <a:cs typeface="Courier New" charset="0"/>
              </a:rPr>
              <a:t>R3(</a:t>
            </a:r>
            <a:r>
              <a:rPr lang="en-CA" sz="1400" dirty="0" err="1">
                <a:solidFill>
                  <a:srgbClr val="000000"/>
                </a:solidFill>
                <a:latin typeface="Courier New" charset="0"/>
                <a:cs typeface="Courier New" charset="0"/>
              </a:rPr>
              <a:t>config</a:t>
            </a:r>
            <a:r>
              <a:rPr lang="en-CA" sz="1400" dirty="0">
                <a:solidFill>
                  <a:srgbClr val="000000"/>
                </a:solidFill>
                <a:latin typeface="Courier New" charset="0"/>
                <a:cs typeface="Courier New" charset="0"/>
              </a:rPr>
              <a:t>-router)# </a:t>
            </a:r>
            <a:r>
              <a:rPr lang="en-CA" sz="1400" b="1" dirty="0">
                <a:solidFill>
                  <a:srgbClr val="000000"/>
                </a:solidFill>
                <a:latin typeface="Courier New" charset="0"/>
                <a:cs typeface="Courier New" charset="0"/>
              </a:rPr>
              <a:t>end</a:t>
            </a:r>
          </a:p>
          <a:p>
            <a:endParaRPr lang="en-CA" sz="1400" b="1" dirty="0">
              <a:solidFill>
                <a:srgbClr val="000000"/>
              </a:solidFill>
              <a:latin typeface="Courier New" charset="0"/>
              <a:cs typeface="Courier New" charset="0"/>
            </a:endParaRPr>
          </a:p>
          <a:p>
            <a:r>
              <a:rPr lang="en-CA" sz="1400" b="1" dirty="0" smtClean="0">
                <a:solidFill>
                  <a:srgbClr val="000000"/>
                </a:solidFill>
                <a:latin typeface="Courier New" charset="0"/>
                <a:cs typeface="Courier New" charset="0"/>
              </a:rPr>
              <a:t>SHOW R1’s routing table</a:t>
            </a:r>
            <a:endParaRPr lang="en-CA" sz="1400" dirty="0" smtClean="0">
              <a:solidFill>
                <a:srgbClr val="000000"/>
              </a:solidFill>
              <a:latin typeface="Courier New" charset="0"/>
              <a:cs typeface="Courier New" charset="0"/>
            </a:endParaRPr>
          </a:p>
        </p:txBody>
      </p:sp>
      <p:pic>
        <p:nvPicPr>
          <p:cNvPr id="1464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7"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rot="2400085" flipH="1">
            <a:off x="4358810" y="1236897"/>
            <a:ext cx="1569405" cy="486596"/>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Send summary route 192.168.0.0 /22</a:t>
            </a:r>
          </a:p>
        </p:txBody>
      </p:sp>
      <p:sp>
        <p:nvSpPr>
          <p:cNvPr id="14643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7BE4EA-EB2F-6E40-ADB3-DFB6C140AFB4}" type="slidenum">
              <a:rPr lang="en-US" sz="1400">
                <a:cs typeface="Arial" charset="0"/>
              </a:rPr>
              <a:pPr eaLnBrk="1" hangingPunct="1"/>
              <a:t>100</a:t>
            </a:fld>
            <a:endParaRPr lang="en-US" sz="1400">
              <a:cs typeface="Arial" charset="0"/>
            </a:endParaRPr>
          </a:p>
        </p:txBody>
      </p:sp>
      <p:sp>
        <p:nvSpPr>
          <p:cNvPr id="146440"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0"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46442" name="Oval 10"/>
          <p:cNvSpPr>
            <a:spLocks noChangeArrowheads="1"/>
          </p:cNvSpPr>
          <p:nvPr/>
        </p:nvSpPr>
        <p:spPr bwMode="auto">
          <a:xfrm>
            <a:off x="4953000" y="177165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294829160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xEl>
                                              <p:pRg st="0" end="0"/>
                                            </p:txEl>
                                          </p:spTgt>
                                        </p:tgtEl>
                                        <p:attrNameLst>
                                          <p:attrName>style.visibility</p:attrName>
                                        </p:attrNameLst>
                                      </p:cBhvr>
                                      <p:to>
                                        <p:strVal val="visible"/>
                                      </p:to>
                                    </p:set>
                                    <p:animEffect transition="in" filter="wipe(left)">
                                      <p:cBhvr>
                                        <p:cTn id="12" dur="500"/>
                                        <p:tgtEl>
                                          <p:spTgt spid="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
                                            <p:txEl>
                                              <p:pRg st="1" end="1"/>
                                            </p:txEl>
                                          </p:spTgt>
                                        </p:tgtEl>
                                        <p:attrNameLst>
                                          <p:attrName>style.visibility</p:attrName>
                                        </p:attrNameLst>
                                      </p:cBhvr>
                                      <p:to>
                                        <p:strVal val="visible"/>
                                      </p:to>
                                    </p:set>
                                    <p:animEffect transition="in" filter="wipe(left)">
                                      <p:cBhvr>
                                        <p:cTn id="17" dur="500"/>
                                        <p:tgtEl>
                                          <p:spTgt spid="65">
                                            <p:txEl>
                                              <p:pRg st="1" end="1"/>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5">
                                            <p:txEl>
                                              <p:pRg st="2" end="2"/>
                                            </p:txEl>
                                          </p:spTgt>
                                        </p:tgtEl>
                                        <p:attrNameLst>
                                          <p:attrName>style.visibility</p:attrName>
                                        </p:attrNameLst>
                                      </p:cBhvr>
                                      <p:to>
                                        <p:strVal val="visible"/>
                                      </p:to>
                                    </p:set>
                                    <p:animEffect transition="in" filter="wipe(left)">
                                      <p:cBhvr>
                                        <p:cTn id="21" dur="250"/>
                                        <p:tgtEl>
                                          <p:spTgt spid="65">
                                            <p:txEl>
                                              <p:pRg st="2" end="2"/>
                                            </p:txEl>
                                          </p:spTgt>
                                        </p:tgtEl>
                                      </p:cBhvr>
                                    </p:animEffect>
                                  </p:childTnLst>
                                </p:cTn>
                              </p:par>
                            </p:childTnLst>
                          </p:cTn>
                        </p:par>
                        <p:par>
                          <p:cTn id="22" fill="hold">
                            <p:stCondLst>
                              <p:cond delay="750"/>
                            </p:stCondLst>
                            <p:childTnLst>
                              <p:par>
                                <p:cTn id="23" presetID="22" presetClass="entr" presetSubtype="8" fill="hold" nodeType="afterEffect">
                                  <p:stCondLst>
                                    <p:cond delay="0"/>
                                  </p:stCondLst>
                                  <p:childTnLst>
                                    <p:set>
                                      <p:cBhvr>
                                        <p:cTn id="24" dur="1" fill="hold">
                                          <p:stCondLst>
                                            <p:cond delay="0"/>
                                          </p:stCondLst>
                                        </p:cTn>
                                        <p:tgtEl>
                                          <p:spTgt spid="65">
                                            <p:txEl>
                                              <p:pRg st="4" end="4"/>
                                            </p:txEl>
                                          </p:spTgt>
                                        </p:tgtEl>
                                        <p:attrNameLst>
                                          <p:attrName>style.visibility</p:attrName>
                                        </p:attrNameLst>
                                      </p:cBhvr>
                                      <p:to>
                                        <p:strVal val="visible"/>
                                      </p:to>
                                    </p:set>
                                    <p:animEffect transition="in" filter="wipe(left)">
                                      <p:cBhvr>
                                        <p:cTn id="25" dur="250"/>
                                        <p:tgtEl>
                                          <p:spTgt spid="6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Verifying OSPF </a:t>
            </a:r>
            <a:r>
              <a:rPr lang="en-CA" dirty="0" smtClean="0"/>
              <a:t>Status on </a:t>
            </a:r>
            <a:r>
              <a:rPr lang="en-CA" dirty="0"/>
              <a:t>R1</a:t>
            </a:r>
          </a:p>
        </p:txBody>
      </p:sp>
      <p:sp>
        <p:nvSpPr>
          <p:cNvPr id="65" name="Rectangle 64"/>
          <p:cNvSpPr/>
          <p:nvPr/>
        </p:nvSpPr>
        <p:spPr>
          <a:xfrm>
            <a:off x="76200" y="742296"/>
            <a:ext cx="7162800" cy="4401204"/>
          </a:xfrm>
          <a:prstGeom prst="rect">
            <a:avLst/>
          </a:prstGeom>
          <a:noFill/>
          <a:ln>
            <a:solidFill>
              <a:schemeClr val="tx1"/>
            </a:solidFill>
          </a:ln>
        </p:spPr>
        <p:txBody>
          <a:bodyPr wrap="square">
            <a:spAutoFit/>
          </a:bodyPr>
          <a:lstStyle/>
          <a:p>
            <a:pPr>
              <a:defRPr/>
            </a:pPr>
            <a:r>
              <a:rPr lang="en-CA" sz="1400" dirty="0">
                <a:solidFill>
                  <a:srgbClr val="000000"/>
                </a:solidFill>
                <a:latin typeface="Courier New" pitchFamily="49" charset="0"/>
                <a:cs typeface="Courier New" pitchFamily="49" charset="0"/>
              </a:rPr>
              <a:t>R1# </a:t>
            </a:r>
            <a:r>
              <a:rPr lang="en-CA" sz="1400" b="1" dirty="0">
                <a:solidFill>
                  <a:srgbClr val="000000"/>
                </a:solidFill>
                <a:latin typeface="Courier New" pitchFamily="49" charset="0"/>
                <a:cs typeface="Courier New" pitchFamily="49" charset="0"/>
              </a:rPr>
              <a:t>show ip protocols  </a:t>
            </a:r>
            <a:r>
              <a:rPr lang="en-CA" sz="1400" dirty="0">
                <a:solidFill>
                  <a:srgbClr val="000000"/>
                </a:solidFill>
                <a:latin typeface="Courier New" pitchFamily="49" charset="0"/>
                <a:cs typeface="Courier New" pitchFamily="49" charset="0"/>
              </a:rPr>
              <a:t>   </a:t>
            </a:r>
          </a:p>
          <a:p>
            <a:pPr>
              <a:defRPr/>
            </a:pPr>
            <a:r>
              <a:rPr lang="en-CA" sz="1400" dirty="0">
                <a:solidFill>
                  <a:srgbClr val="000000"/>
                </a:solidFill>
                <a:latin typeface="Courier New" pitchFamily="49" charset="0"/>
                <a:cs typeface="Courier New" pitchFamily="49" charset="0"/>
              </a:rPr>
              <a:t>*** IP Routing is NSF aware ***</a:t>
            </a:r>
          </a:p>
          <a:p>
            <a:pPr>
              <a:defRPr/>
            </a:pPr>
            <a:endParaRPr lang="en-CA" sz="1400" dirty="0">
              <a:solidFill>
                <a:srgbClr val="000000"/>
              </a:solidFill>
              <a:latin typeface="Courier New" pitchFamily="49" charset="0"/>
              <a:cs typeface="Courier New" pitchFamily="49" charset="0"/>
            </a:endParaRPr>
          </a:p>
          <a:p>
            <a:pPr>
              <a:defRPr/>
            </a:pPr>
            <a:r>
              <a:rPr lang="en-CA" sz="1400" dirty="0">
                <a:solidFill>
                  <a:srgbClr val="000000"/>
                </a:solidFill>
                <a:latin typeface="Courier New" pitchFamily="49" charset="0"/>
                <a:cs typeface="Courier New" pitchFamily="49" charset="0"/>
              </a:rPr>
              <a:t>Routing Protocol is "ospf 10"</a:t>
            </a:r>
          </a:p>
          <a:p>
            <a:pPr>
              <a:defRPr/>
            </a:pPr>
            <a:r>
              <a:rPr lang="en-CA" sz="1400" dirty="0">
                <a:solidFill>
                  <a:srgbClr val="000000"/>
                </a:solidFill>
                <a:latin typeface="Courier New" pitchFamily="49" charset="0"/>
                <a:cs typeface="Courier New" pitchFamily="49" charset="0"/>
              </a:rPr>
              <a:t>  Outgoing update filter list for all interfaces is not set</a:t>
            </a:r>
          </a:p>
          <a:p>
            <a:pPr>
              <a:defRPr/>
            </a:pPr>
            <a:r>
              <a:rPr lang="en-CA" sz="1400" dirty="0">
                <a:solidFill>
                  <a:srgbClr val="000000"/>
                </a:solidFill>
                <a:latin typeface="Courier New" pitchFamily="49" charset="0"/>
                <a:cs typeface="Courier New" pitchFamily="49" charset="0"/>
              </a:rPr>
              <a:t>  Incoming update filter list for all interfaces is not set</a:t>
            </a:r>
          </a:p>
          <a:p>
            <a:pPr>
              <a:defRPr/>
            </a:pPr>
            <a:r>
              <a:rPr lang="en-CA" sz="1400" dirty="0">
                <a:solidFill>
                  <a:srgbClr val="000000"/>
                </a:solidFill>
                <a:latin typeface="Courier New" pitchFamily="49" charset="0"/>
                <a:cs typeface="Courier New" pitchFamily="49" charset="0"/>
              </a:rPr>
              <a:t>  Router ID 1.1.1.1</a:t>
            </a:r>
          </a:p>
          <a:p>
            <a:pPr>
              <a:defRPr/>
            </a:pPr>
            <a:r>
              <a:rPr lang="en-CA" sz="1400" dirty="0">
                <a:solidFill>
                  <a:srgbClr val="000000"/>
                </a:solidFill>
                <a:latin typeface="Courier New" pitchFamily="49" charset="0"/>
                <a:cs typeface="Courier New" pitchFamily="49" charset="0"/>
              </a:rPr>
              <a:t>  It is an </a:t>
            </a:r>
            <a:r>
              <a:rPr lang="en-CA" sz="1400" b="1" dirty="0">
                <a:solidFill>
                  <a:srgbClr val="FF0000"/>
                </a:solidFill>
                <a:latin typeface="Courier New" pitchFamily="49" charset="0"/>
                <a:cs typeface="Courier New" pitchFamily="49" charset="0"/>
              </a:rPr>
              <a:t>area border router</a:t>
            </a:r>
          </a:p>
          <a:p>
            <a:pPr>
              <a:defRPr/>
            </a:pPr>
            <a:r>
              <a:rPr lang="en-CA" sz="1400" dirty="0">
                <a:solidFill>
                  <a:srgbClr val="000000"/>
                </a:solidFill>
                <a:latin typeface="Courier New" pitchFamily="49" charset="0"/>
                <a:cs typeface="Courier New" pitchFamily="49" charset="0"/>
              </a:rPr>
              <a:t>  </a:t>
            </a:r>
            <a:r>
              <a:rPr lang="en-CA" sz="1400" b="1" dirty="0">
                <a:solidFill>
                  <a:srgbClr val="FF0000"/>
                </a:solidFill>
                <a:latin typeface="Courier New" pitchFamily="49" charset="0"/>
                <a:cs typeface="Courier New" pitchFamily="49" charset="0"/>
              </a:rPr>
              <a:t>Number of areas in this router is 2. 2 normal 0 stub 0 nssa</a:t>
            </a:r>
          </a:p>
          <a:p>
            <a:pPr>
              <a:defRPr/>
            </a:pPr>
            <a:r>
              <a:rPr lang="en-CA" sz="1400" dirty="0">
                <a:solidFill>
                  <a:srgbClr val="000000"/>
                </a:solidFill>
                <a:latin typeface="Courier New" pitchFamily="49" charset="0"/>
                <a:cs typeface="Courier New" pitchFamily="49" charset="0"/>
              </a:rPr>
              <a:t>  Maximum path: 4</a:t>
            </a:r>
          </a:p>
          <a:p>
            <a:pPr>
              <a:defRPr/>
            </a:pPr>
            <a:r>
              <a:rPr lang="en-CA" sz="1400" dirty="0">
                <a:solidFill>
                  <a:srgbClr val="000000"/>
                </a:solidFill>
                <a:latin typeface="Courier New" pitchFamily="49" charset="0"/>
                <a:cs typeface="Courier New" pitchFamily="49" charset="0"/>
              </a:rPr>
              <a:t>  Routing for Networks:</a:t>
            </a:r>
          </a:p>
          <a:p>
            <a:pPr>
              <a:defRPr/>
            </a:pPr>
            <a:r>
              <a:rPr lang="en-CA" sz="1400" dirty="0">
                <a:solidFill>
                  <a:srgbClr val="000000"/>
                </a:solidFill>
                <a:latin typeface="Courier New" pitchFamily="49" charset="0"/>
                <a:cs typeface="Courier New" pitchFamily="49" charset="0"/>
              </a:rPr>
              <a:t>    10.1.1.1 0.0.0.0 area 1</a:t>
            </a:r>
          </a:p>
          <a:p>
            <a:pPr>
              <a:defRPr/>
            </a:pPr>
            <a:r>
              <a:rPr lang="en-CA" sz="1400" dirty="0">
                <a:solidFill>
                  <a:srgbClr val="000000"/>
                </a:solidFill>
                <a:latin typeface="Courier New" pitchFamily="49" charset="0"/>
                <a:cs typeface="Courier New" pitchFamily="49" charset="0"/>
              </a:rPr>
              <a:t>    10.1.2.1 0.0.0.0 area 1</a:t>
            </a:r>
          </a:p>
          <a:p>
            <a:pPr>
              <a:defRPr/>
            </a:pPr>
            <a:r>
              <a:rPr lang="en-CA" sz="1400" dirty="0">
                <a:solidFill>
                  <a:srgbClr val="000000"/>
                </a:solidFill>
                <a:latin typeface="Courier New" pitchFamily="49" charset="0"/>
                <a:cs typeface="Courier New" pitchFamily="49" charset="0"/>
              </a:rPr>
              <a:t>    192.168.10.1 0.0.0.0 area 0</a:t>
            </a:r>
          </a:p>
          <a:p>
            <a:pPr>
              <a:defRPr/>
            </a:pPr>
            <a:r>
              <a:rPr lang="en-CA" sz="1400" dirty="0">
                <a:solidFill>
                  <a:srgbClr val="000000"/>
                </a:solidFill>
                <a:latin typeface="Courier New" pitchFamily="49" charset="0"/>
                <a:cs typeface="Courier New" pitchFamily="49" charset="0"/>
              </a:rPr>
              <a:t>  Routing Information Sources:</a:t>
            </a:r>
          </a:p>
          <a:p>
            <a:pPr>
              <a:defRPr/>
            </a:pPr>
            <a:r>
              <a:rPr lang="en-CA" sz="1400" dirty="0">
                <a:solidFill>
                  <a:srgbClr val="000000"/>
                </a:solidFill>
                <a:latin typeface="Courier New" pitchFamily="49" charset="0"/>
                <a:cs typeface="Courier New" pitchFamily="49" charset="0"/>
              </a:rPr>
              <a:t>    Gateway         Distance      Last Update</a:t>
            </a:r>
          </a:p>
          <a:p>
            <a:pPr>
              <a:defRPr/>
            </a:pPr>
            <a:r>
              <a:rPr lang="en-CA" sz="1400" dirty="0">
                <a:solidFill>
                  <a:srgbClr val="000000"/>
                </a:solidFill>
                <a:latin typeface="Courier New" pitchFamily="49" charset="0"/>
                <a:cs typeface="Courier New" pitchFamily="49" charset="0"/>
              </a:rPr>
              <a:t>    3.3.3.3              110      02:20:36</a:t>
            </a:r>
          </a:p>
          <a:p>
            <a:pPr>
              <a:defRPr/>
            </a:pPr>
            <a:r>
              <a:rPr lang="en-CA" sz="1400" dirty="0">
                <a:solidFill>
                  <a:srgbClr val="000000"/>
                </a:solidFill>
                <a:latin typeface="Courier New" pitchFamily="49" charset="0"/>
                <a:cs typeface="Courier New" pitchFamily="49" charset="0"/>
              </a:rPr>
              <a:t>    2.2.2.2              110      02:20:39</a:t>
            </a:r>
          </a:p>
          <a:p>
            <a:pPr>
              <a:defRPr/>
            </a:pPr>
            <a:r>
              <a:rPr lang="en-CA" sz="1400" dirty="0">
                <a:solidFill>
                  <a:srgbClr val="000000"/>
                </a:solidFill>
                <a:latin typeface="Courier New" pitchFamily="49" charset="0"/>
                <a:cs typeface="Courier New" pitchFamily="49" charset="0"/>
              </a:rPr>
              <a:t>  Distance: (default is 110)</a:t>
            </a:r>
          </a:p>
          <a:p>
            <a:pPr>
              <a:defRPr/>
            </a:pPr>
            <a:r>
              <a:rPr lang="en-CA" sz="1400" dirty="0">
                <a:solidFill>
                  <a:srgbClr val="000000"/>
                </a:solidFill>
                <a:latin typeface="Courier New" pitchFamily="49" charset="0"/>
                <a:cs typeface="Courier New" pitchFamily="49" charset="0"/>
              </a:rPr>
              <a:t>R1# </a:t>
            </a:r>
          </a:p>
        </p:txBody>
      </p:sp>
      <p:pic>
        <p:nvPicPr>
          <p:cNvPr id="149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41" y="590552"/>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951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ADF4653-7B5F-A749-81A9-57F585F8CB87}" type="slidenum">
              <a:rPr lang="en-US" sz="1400">
                <a:cs typeface="Arial" charset="0"/>
              </a:rPr>
              <a:pPr eaLnBrk="1" hangingPunct="1"/>
              <a:t>101</a:t>
            </a:fld>
            <a:endParaRPr lang="en-US" sz="1400">
              <a:cs typeface="Arial" charset="0"/>
            </a:endParaRPr>
          </a:p>
        </p:txBody>
      </p:sp>
      <p:sp>
        <p:nvSpPr>
          <p:cNvPr id="149518"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0"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40794825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100"/>
                                        <p:tgtEl>
                                          <p:spTgt spid="65">
                                            <p:txEl>
                                              <p:pRg st="1" end="1"/>
                                            </p:txEl>
                                          </p:spTgt>
                                        </p:tgtEl>
                                      </p:cBhvr>
                                    </p:animEffect>
                                  </p:childTnLst>
                                </p:cTn>
                              </p:par>
                            </p:childTnLst>
                          </p:cTn>
                        </p:par>
                        <p:par>
                          <p:cTn id="12" fill="hold" nodeType="afterGroup">
                            <p:stCondLst>
                              <p:cond delay="60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100"/>
                                        <p:tgtEl>
                                          <p:spTgt spid="65">
                                            <p:txEl>
                                              <p:pRg st="3" end="3"/>
                                            </p:txEl>
                                          </p:spTgt>
                                        </p:tgtEl>
                                      </p:cBhvr>
                                    </p:animEffect>
                                  </p:childTnLst>
                                </p:cTn>
                              </p:par>
                            </p:childTnLst>
                          </p:cTn>
                        </p:par>
                        <p:par>
                          <p:cTn id="16" fill="hold" nodeType="afterGroup">
                            <p:stCondLst>
                              <p:cond delay="7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100"/>
                                        <p:tgtEl>
                                          <p:spTgt spid="65">
                                            <p:txEl>
                                              <p:pRg st="4" end="4"/>
                                            </p:txEl>
                                          </p:spTgt>
                                        </p:tgtEl>
                                      </p:cBhvr>
                                    </p:animEffect>
                                  </p:childTnLst>
                                </p:cTn>
                              </p:par>
                            </p:childTnLst>
                          </p:cTn>
                        </p:par>
                        <p:par>
                          <p:cTn id="20" fill="hold" nodeType="afterGroup">
                            <p:stCondLst>
                              <p:cond delay="80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100"/>
                                        <p:tgtEl>
                                          <p:spTgt spid="65">
                                            <p:txEl>
                                              <p:pRg st="5" end="5"/>
                                            </p:txEl>
                                          </p:spTgt>
                                        </p:tgtEl>
                                      </p:cBhvr>
                                    </p:animEffect>
                                  </p:childTnLst>
                                </p:cTn>
                              </p:par>
                            </p:childTnLst>
                          </p:cTn>
                        </p:par>
                        <p:par>
                          <p:cTn id="24" fill="hold" nodeType="afterGroup">
                            <p:stCondLst>
                              <p:cond delay="9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100"/>
                                        <p:tgtEl>
                                          <p:spTgt spid="65">
                                            <p:txEl>
                                              <p:pRg st="6" end="6"/>
                                            </p:txEl>
                                          </p:spTgt>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100"/>
                                        <p:tgtEl>
                                          <p:spTgt spid="65">
                                            <p:txEl>
                                              <p:pRg st="7" end="7"/>
                                            </p:txEl>
                                          </p:spTgt>
                                        </p:tgtEl>
                                      </p:cBhvr>
                                    </p:animEffect>
                                  </p:childTnLst>
                                </p:cTn>
                              </p:par>
                            </p:childTnLst>
                          </p:cTn>
                        </p:par>
                        <p:par>
                          <p:cTn id="32" fill="hold" nodeType="afterGroup">
                            <p:stCondLst>
                              <p:cond delay="11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100"/>
                                        <p:tgtEl>
                                          <p:spTgt spid="65">
                                            <p:txEl>
                                              <p:pRg st="8" end="8"/>
                                            </p:txEl>
                                          </p:spTgt>
                                        </p:tgtEl>
                                      </p:cBhvr>
                                    </p:animEffect>
                                  </p:childTnLst>
                                </p:cTn>
                              </p:par>
                            </p:childTnLst>
                          </p:cTn>
                        </p:par>
                        <p:par>
                          <p:cTn id="36" fill="hold" nodeType="afterGroup">
                            <p:stCondLst>
                              <p:cond delay="1200"/>
                            </p:stCondLst>
                            <p:childTnLst>
                              <p:par>
                                <p:cTn id="37" presetID="22" presetClass="entr" presetSubtype="8" fill="hold" nodeType="afterEffect">
                                  <p:stCondLst>
                                    <p:cond delay="0"/>
                                  </p:stCondLst>
                                  <p:childTnLst>
                                    <p:set>
                                      <p:cBhvr>
                                        <p:cTn id="38" dur="1" fill="hold">
                                          <p:stCondLst>
                                            <p:cond delay="0"/>
                                          </p:stCondLst>
                                        </p:cTn>
                                        <p:tgtEl>
                                          <p:spTgt spid="65">
                                            <p:txEl>
                                              <p:pRg st="9" end="9"/>
                                            </p:txEl>
                                          </p:spTgt>
                                        </p:tgtEl>
                                        <p:attrNameLst>
                                          <p:attrName>style.visibility</p:attrName>
                                        </p:attrNameLst>
                                      </p:cBhvr>
                                      <p:to>
                                        <p:strVal val="visible"/>
                                      </p:to>
                                    </p:set>
                                    <p:animEffect transition="in" filter="wipe(left)">
                                      <p:cBhvr>
                                        <p:cTn id="39" dur="100"/>
                                        <p:tgtEl>
                                          <p:spTgt spid="65">
                                            <p:txEl>
                                              <p:pRg st="9" end="9"/>
                                            </p:txEl>
                                          </p:spTgt>
                                        </p:tgtEl>
                                      </p:cBhvr>
                                    </p:animEffect>
                                  </p:childTnLst>
                                </p:cTn>
                              </p:par>
                            </p:childTnLst>
                          </p:cTn>
                        </p:par>
                        <p:par>
                          <p:cTn id="40" fill="hold" nodeType="afterGroup">
                            <p:stCondLst>
                              <p:cond delay="1300"/>
                            </p:stCondLst>
                            <p:childTnLst>
                              <p:par>
                                <p:cTn id="41" presetID="22" presetClass="entr" presetSubtype="8" fill="hold" nodeType="afterEffect">
                                  <p:stCondLst>
                                    <p:cond delay="0"/>
                                  </p:stCondLst>
                                  <p:childTnLst>
                                    <p:set>
                                      <p:cBhvr>
                                        <p:cTn id="42" dur="1" fill="hold">
                                          <p:stCondLst>
                                            <p:cond delay="0"/>
                                          </p:stCondLst>
                                        </p:cTn>
                                        <p:tgtEl>
                                          <p:spTgt spid="65">
                                            <p:txEl>
                                              <p:pRg st="10" end="10"/>
                                            </p:txEl>
                                          </p:spTgt>
                                        </p:tgtEl>
                                        <p:attrNameLst>
                                          <p:attrName>style.visibility</p:attrName>
                                        </p:attrNameLst>
                                      </p:cBhvr>
                                      <p:to>
                                        <p:strVal val="visible"/>
                                      </p:to>
                                    </p:set>
                                    <p:animEffect transition="in" filter="wipe(left)">
                                      <p:cBhvr>
                                        <p:cTn id="43" dur="100"/>
                                        <p:tgtEl>
                                          <p:spTgt spid="65">
                                            <p:txEl>
                                              <p:pRg st="10" end="10"/>
                                            </p:txEl>
                                          </p:spTgt>
                                        </p:tgtEl>
                                      </p:cBhvr>
                                    </p:animEffect>
                                  </p:childTnLst>
                                </p:cTn>
                              </p:par>
                            </p:childTnLst>
                          </p:cTn>
                        </p:par>
                        <p:par>
                          <p:cTn id="44" fill="hold" nodeType="afterGroup">
                            <p:stCondLst>
                              <p:cond delay="1400"/>
                            </p:stCondLst>
                            <p:childTnLst>
                              <p:par>
                                <p:cTn id="45" presetID="22" presetClass="entr" presetSubtype="8" fill="hold" nodeType="afterEffect">
                                  <p:stCondLst>
                                    <p:cond delay="0"/>
                                  </p:stCondLst>
                                  <p:childTnLst>
                                    <p:set>
                                      <p:cBhvr>
                                        <p:cTn id="46" dur="1" fill="hold">
                                          <p:stCondLst>
                                            <p:cond delay="0"/>
                                          </p:stCondLst>
                                        </p:cTn>
                                        <p:tgtEl>
                                          <p:spTgt spid="65">
                                            <p:txEl>
                                              <p:pRg st="11" end="11"/>
                                            </p:txEl>
                                          </p:spTgt>
                                        </p:tgtEl>
                                        <p:attrNameLst>
                                          <p:attrName>style.visibility</p:attrName>
                                        </p:attrNameLst>
                                      </p:cBhvr>
                                      <p:to>
                                        <p:strVal val="visible"/>
                                      </p:to>
                                    </p:set>
                                    <p:animEffect transition="in" filter="wipe(left)">
                                      <p:cBhvr>
                                        <p:cTn id="47" dur="100"/>
                                        <p:tgtEl>
                                          <p:spTgt spid="65">
                                            <p:txEl>
                                              <p:pRg st="11" end="11"/>
                                            </p:txEl>
                                          </p:spTgt>
                                        </p:tgtEl>
                                      </p:cBhvr>
                                    </p:animEffect>
                                  </p:childTnLst>
                                </p:cTn>
                              </p:par>
                            </p:childTnLst>
                          </p:cTn>
                        </p:par>
                        <p:par>
                          <p:cTn id="48" fill="hold" nodeType="afterGroup">
                            <p:stCondLst>
                              <p:cond delay="1500"/>
                            </p:stCondLst>
                            <p:childTnLst>
                              <p:par>
                                <p:cTn id="49" presetID="22" presetClass="entr" presetSubtype="8" fill="hold" nodeType="afterEffect">
                                  <p:stCondLst>
                                    <p:cond delay="0"/>
                                  </p:stCondLst>
                                  <p:childTnLst>
                                    <p:set>
                                      <p:cBhvr>
                                        <p:cTn id="50" dur="1" fill="hold">
                                          <p:stCondLst>
                                            <p:cond delay="0"/>
                                          </p:stCondLst>
                                        </p:cTn>
                                        <p:tgtEl>
                                          <p:spTgt spid="65">
                                            <p:txEl>
                                              <p:pRg st="12" end="12"/>
                                            </p:txEl>
                                          </p:spTgt>
                                        </p:tgtEl>
                                        <p:attrNameLst>
                                          <p:attrName>style.visibility</p:attrName>
                                        </p:attrNameLst>
                                      </p:cBhvr>
                                      <p:to>
                                        <p:strVal val="visible"/>
                                      </p:to>
                                    </p:set>
                                    <p:animEffect transition="in" filter="wipe(left)">
                                      <p:cBhvr>
                                        <p:cTn id="51" dur="100"/>
                                        <p:tgtEl>
                                          <p:spTgt spid="65">
                                            <p:txEl>
                                              <p:pRg st="12" end="12"/>
                                            </p:txEl>
                                          </p:spTgt>
                                        </p:tgtEl>
                                      </p:cBhvr>
                                    </p:animEffect>
                                  </p:childTnLst>
                                </p:cTn>
                              </p:par>
                            </p:childTnLst>
                          </p:cTn>
                        </p:par>
                        <p:par>
                          <p:cTn id="52" fill="hold" nodeType="afterGroup">
                            <p:stCondLst>
                              <p:cond delay="1600"/>
                            </p:stCondLst>
                            <p:childTnLst>
                              <p:par>
                                <p:cTn id="53" presetID="22" presetClass="entr" presetSubtype="8" fill="hold" nodeType="afterEffect">
                                  <p:stCondLst>
                                    <p:cond delay="0"/>
                                  </p:stCondLst>
                                  <p:childTnLst>
                                    <p:set>
                                      <p:cBhvr>
                                        <p:cTn id="54" dur="1" fill="hold">
                                          <p:stCondLst>
                                            <p:cond delay="0"/>
                                          </p:stCondLst>
                                        </p:cTn>
                                        <p:tgtEl>
                                          <p:spTgt spid="65">
                                            <p:txEl>
                                              <p:pRg st="13" end="13"/>
                                            </p:txEl>
                                          </p:spTgt>
                                        </p:tgtEl>
                                        <p:attrNameLst>
                                          <p:attrName>style.visibility</p:attrName>
                                        </p:attrNameLst>
                                      </p:cBhvr>
                                      <p:to>
                                        <p:strVal val="visible"/>
                                      </p:to>
                                    </p:set>
                                    <p:animEffect transition="in" filter="wipe(left)">
                                      <p:cBhvr>
                                        <p:cTn id="55" dur="100"/>
                                        <p:tgtEl>
                                          <p:spTgt spid="65">
                                            <p:txEl>
                                              <p:pRg st="13" end="13"/>
                                            </p:txEl>
                                          </p:spTgt>
                                        </p:tgtEl>
                                      </p:cBhvr>
                                    </p:animEffect>
                                  </p:childTnLst>
                                </p:cTn>
                              </p:par>
                            </p:childTnLst>
                          </p:cTn>
                        </p:par>
                        <p:par>
                          <p:cTn id="56" fill="hold" nodeType="afterGroup">
                            <p:stCondLst>
                              <p:cond delay="1700"/>
                            </p:stCondLst>
                            <p:childTnLst>
                              <p:par>
                                <p:cTn id="57" presetID="22" presetClass="entr" presetSubtype="8" fill="hold" nodeType="afterEffect">
                                  <p:stCondLst>
                                    <p:cond delay="0"/>
                                  </p:stCondLst>
                                  <p:childTnLst>
                                    <p:set>
                                      <p:cBhvr>
                                        <p:cTn id="58" dur="1" fill="hold">
                                          <p:stCondLst>
                                            <p:cond delay="0"/>
                                          </p:stCondLst>
                                        </p:cTn>
                                        <p:tgtEl>
                                          <p:spTgt spid="65">
                                            <p:txEl>
                                              <p:pRg st="14" end="14"/>
                                            </p:txEl>
                                          </p:spTgt>
                                        </p:tgtEl>
                                        <p:attrNameLst>
                                          <p:attrName>style.visibility</p:attrName>
                                        </p:attrNameLst>
                                      </p:cBhvr>
                                      <p:to>
                                        <p:strVal val="visible"/>
                                      </p:to>
                                    </p:set>
                                    <p:animEffect transition="in" filter="wipe(left)">
                                      <p:cBhvr>
                                        <p:cTn id="59" dur="100"/>
                                        <p:tgtEl>
                                          <p:spTgt spid="65">
                                            <p:txEl>
                                              <p:pRg st="14" end="14"/>
                                            </p:txEl>
                                          </p:spTgt>
                                        </p:tgtEl>
                                      </p:cBhvr>
                                    </p:animEffect>
                                  </p:childTnLst>
                                </p:cTn>
                              </p:par>
                            </p:childTnLst>
                          </p:cTn>
                        </p:par>
                        <p:par>
                          <p:cTn id="60" fill="hold" nodeType="afterGroup">
                            <p:stCondLst>
                              <p:cond delay="1800"/>
                            </p:stCondLst>
                            <p:childTnLst>
                              <p:par>
                                <p:cTn id="61" presetID="22" presetClass="entr" presetSubtype="8" fill="hold" nodeType="afterEffect">
                                  <p:stCondLst>
                                    <p:cond delay="0"/>
                                  </p:stCondLst>
                                  <p:childTnLst>
                                    <p:set>
                                      <p:cBhvr>
                                        <p:cTn id="62" dur="1" fill="hold">
                                          <p:stCondLst>
                                            <p:cond delay="0"/>
                                          </p:stCondLst>
                                        </p:cTn>
                                        <p:tgtEl>
                                          <p:spTgt spid="65">
                                            <p:txEl>
                                              <p:pRg st="15" end="15"/>
                                            </p:txEl>
                                          </p:spTgt>
                                        </p:tgtEl>
                                        <p:attrNameLst>
                                          <p:attrName>style.visibility</p:attrName>
                                        </p:attrNameLst>
                                      </p:cBhvr>
                                      <p:to>
                                        <p:strVal val="visible"/>
                                      </p:to>
                                    </p:set>
                                    <p:animEffect transition="in" filter="wipe(left)">
                                      <p:cBhvr>
                                        <p:cTn id="63" dur="100"/>
                                        <p:tgtEl>
                                          <p:spTgt spid="65">
                                            <p:txEl>
                                              <p:pRg st="15" end="15"/>
                                            </p:txEl>
                                          </p:spTgt>
                                        </p:tgtEl>
                                      </p:cBhvr>
                                    </p:animEffect>
                                  </p:childTnLst>
                                </p:cTn>
                              </p:par>
                            </p:childTnLst>
                          </p:cTn>
                        </p:par>
                        <p:par>
                          <p:cTn id="64" fill="hold" nodeType="afterGroup">
                            <p:stCondLst>
                              <p:cond delay="1900"/>
                            </p:stCondLst>
                            <p:childTnLst>
                              <p:par>
                                <p:cTn id="65" presetID="22" presetClass="entr" presetSubtype="8" fill="hold" nodeType="afterEffect">
                                  <p:stCondLst>
                                    <p:cond delay="0"/>
                                  </p:stCondLst>
                                  <p:childTnLst>
                                    <p:set>
                                      <p:cBhvr>
                                        <p:cTn id="66" dur="1" fill="hold">
                                          <p:stCondLst>
                                            <p:cond delay="0"/>
                                          </p:stCondLst>
                                        </p:cTn>
                                        <p:tgtEl>
                                          <p:spTgt spid="65">
                                            <p:txEl>
                                              <p:pRg st="16" end="16"/>
                                            </p:txEl>
                                          </p:spTgt>
                                        </p:tgtEl>
                                        <p:attrNameLst>
                                          <p:attrName>style.visibility</p:attrName>
                                        </p:attrNameLst>
                                      </p:cBhvr>
                                      <p:to>
                                        <p:strVal val="visible"/>
                                      </p:to>
                                    </p:set>
                                    <p:animEffect transition="in" filter="wipe(left)">
                                      <p:cBhvr>
                                        <p:cTn id="67" dur="100"/>
                                        <p:tgtEl>
                                          <p:spTgt spid="65">
                                            <p:txEl>
                                              <p:pRg st="16" end="16"/>
                                            </p:txEl>
                                          </p:spTgt>
                                        </p:tgtEl>
                                      </p:cBhvr>
                                    </p:animEffect>
                                  </p:childTnLst>
                                </p:cTn>
                              </p:par>
                            </p:childTnLst>
                          </p:cTn>
                        </p:par>
                        <p:par>
                          <p:cTn id="68" fill="hold" nodeType="afterGroup">
                            <p:stCondLst>
                              <p:cond delay="2000"/>
                            </p:stCondLst>
                            <p:childTnLst>
                              <p:par>
                                <p:cTn id="69" presetID="22" presetClass="entr" presetSubtype="8" fill="hold" nodeType="afterEffect">
                                  <p:stCondLst>
                                    <p:cond delay="0"/>
                                  </p:stCondLst>
                                  <p:childTnLst>
                                    <p:set>
                                      <p:cBhvr>
                                        <p:cTn id="70" dur="1" fill="hold">
                                          <p:stCondLst>
                                            <p:cond delay="0"/>
                                          </p:stCondLst>
                                        </p:cTn>
                                        <p:tgtEl>
                                          <p:spTgt spid="65">
                                            <p:txEl>
                                              <p:pRg st="17" end="17"/>
                                            </p:txEl>
                                          </p:spTgt>
                                        </p:tgtEl>
                                        <p:attrNameLst>
                                          <p:attrName>style.visibility</p:attrName>
                                        </p:attrNameLst>
                                      </p:cBhvr>
                                      <p:to>
                                        <p:strVal val="visible"/>
                                      </p:to>
                                    </p:set>
                                    <p:animEffect transition="in" filter="wipe(left)">
                                      <p:cBhvr>
                                        <p:cTn id="71" dur="100"/>
                                        <p:tgtEl>
                                          <p:spTgt spid="65">
                                            <p:txEl>
                                              <p:pRg st="17" end="17"/>
                                            </p:txEl>
                                          </p:spTgt>
                                        </p:tgtEl>
                                      </p:cBhvr>
                                    </p:animEffect>
                                  </p:childTnLst>
                                </p:cTn>
                              </p:par>
                            </p:childTnLst>
                          </p:cTn>
                        </p:par>
                        <p:par>
                          <p:cTn id="72" fill="hold" nodeType="afterGroup">
                            <p:stCondLst>
                              <p:cond delay="2100"/>
                            </p:stCondLst>
                            <p:childTnLst>
                              <p:par>
                                <p:cTn id="73" presetID="22" presetClass="entr" presetSubtype="8" fill="hold" nodeType="afterEffect">
                                  <p:stCondLst>
                                    <p:cond delay="0"/>
                                  </p:stCondLst>
                                  <p:childTnLst>
                                    <p:set>
                                      <p:cBhvr>
                                        <p:cTn id="74" dur="1" fill="hold">
                                          <p:stCondLst>
                                            <p:cond delay="0"/>
                                          </p:stCondLst>
                                        </p:cTn>
                                        <p:tgtEl>
                                          <p:spTgt spid="65">
                                            <p:txEl>
                                              <p:pRg st="18" end="18"/>
                                            </p:txEl>
                                          </p:spTgt>
                                        </p:tgtEl>
                                        <p:attrNameLst>
                                          <p:attrName>style.visibility</p:attrName>
                                        </p:attrNameLst>
                                      </p:cBhvr>
                                      <p:to>
                                        <p:strVal val="visible"/>
                                      </p:to>
                                    </p:set>
                                    <p:animEffect transition="in" filter="wipe(left)">
                                      <p:cBhvr>
                                        <p:cTn id="75" dur="100"/>
                                        <p:tgtEl>
                                          <p:spTgt spid="65">
                                            <p:txEl>
                                              <p:pRg st="18" end="18"/>
                                            </p:txEl>
                                          </p:spTgt>
                                        </p:tgtEl>
                                      </p:cBhvr>
                                    </p:animEffect>
                                  </p:childTnLst>
                                </p:cTn>
                              </p:par>
                            </p:childTnLst>
                          </p:cTn>
                        </p:par>
                        <p:par>
                          <p:cTn id="76" fill="hold" nodeType="afterGroup">
                            <p:stCondLst>
                              <p:cond delay="2200"/>
                            </p:stCondLst>
                            <p:childTnLst>
                              <p:par>
                                <p:cTn id="77" presetID="22" presetClass="entr" presetSubtype="8" fill="hold" nodeType="afterEffect">
                                  <p:stCondLst>
                                    <p:cond delay="0"/>
                                  </p:stCondLst>
                                  <p:childTnLst>
                                    <p:set>
                                      <p:cBhvr>
                                        <p:cTn id="78" dur="1" fill="hold">
                                          <p:stCondLst>
                                            <p:cond delay="0"/>
                                          </p:stCondLst>
                                        </p:cTn>
                                        <p:tgtEl>
                                          <p:spTgt spid="65">
                                            <p:txEl>
                                              <p:pRg st="19" end="19"/>
                                            </p:txEl>
                                          </p:spTgt>
                                        </p:tgtEl>
                                        <p:attrNameLst>
                                          <p:attrName>style.visibility</p:attrName>
                                        </p:attrNameLst>
                                      </p:cBhvr>
                                      <p:to>
                                        <p:strVal val="visible"/>
                                      </p:to>
                                    </p:set>
                                    <p:animEffect transition="in" filter="wipe(left)">
                                      <p:cBhvr>
                                        <p:cTn id="79" dur="100"/>
                                        <p:tgtEl>
                                          <p:spTgt spid="65">
                                            <p:txEl>
                                              <p:pRg st="19" end="19"/>
                                            </p:txEl>
                                          </p:spTgt>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linds(horizontal)">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Verifying OSPF Enabled Interface on R1</a:t>
            </a:r>
          </a:p>
        </p:txBody>
      </p:sp>
      <p:sp>
        <p:nvSpPr>
          <p:cNvPr id="65" name="Rectangle 64"/>
          <p:cNvSpPr>
            <a:spLocks noChangeArrowheads="1"/>
          </p:cNvSpPr>
          <p:nvPr/>
        </p:nvSpPr>
        <p:spPr bwMode="auto">
          <a:xfrm>
            <a:off x="323850" y="2571758"/>
            <a:ext cx="8667750" cy="13849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dirty="0">
                <a:solidFill>
                  <a:srgbClr val="000000"/>
                </a:solidFill>
                <a:latin typeface="Courier New" charset="0"/>
                <a:cs typeface="Courier New" charset="0"/>
              </a:rPr>
              <a:t>R1# </a:t>
            </a:r>
            <a:r>
              <a:rPr lang="en-CA" sz="1400" b="1" dirty="0">
                <a:solidFill>
                  <a:srgbClr val="000000"/>
                </a:solidFill>
                <a:latin typeface="Courier New" charset="0"/>
                <a:cs typeface="Courier New" charset="0"/>
              </a:rPr>
              <a:t>show </a:t>
            </a:r>
            <a:r>
              <a:rPr lang="en-CA" sz="1400" b="1" dirty="0" err="1">
                <a:solidFill>
                  <a:srgbClr val="000000"/>
                </a:solidFill>
                <a:latin typeface="Courier New" charset="0"/>
                <a:cs typeface="Courier New" charset="0"/>
              </a:rPr>
              <a:t>ip</a:t>
            </a:r>
            <a:r>
              <a:rPr lang="en-CA" sz="1400" b="1" dirty="0">
                <a:solidFill>
                  <a:srgbClr val="000000"/>
                </a:solidFill>
                <a:latin typeface="Courier New" charset="0"/>
                <a:cs typeface="Courier New" charset="0"/>
              </a:rPr>
              <a:t> </a:t>
            </a:r>
            <a:r>
              <a:rPr lang="en-CA" sz="1400" b="1" dirty="0" err="1">
                <a:solidFill>
                  <a:srgbClr val="000000"/>
                </a:solidFill>
                <a:latin typeface="Courier New" charset="0"/>
                <a:cs typeface="Courier New" charset="0"/>
              </a:rPr>
              <a:t>ospf</a:t>
            </a:r>
            <a:r>
              <a:rPr lang="en-CA" sz="1400" b="1" dirty="0">
                <a:solidFill>
                  <a:srgbClr val="000000"/>
                </a:solidFill>
                <a:latin typeface="Courier New" charset="0"/>
                <a:cs typeface="Courier New" charset="0"/>
              </a:rPr>
              <a:t> interface brief</a:t>
            </a:r>
          </a:p>
          <a:p>
            <a:r>
              <a:rPr lang="en-CA" sz="1400" dirty="0">
                <a:solidFill>
                  <a:srgbClr val="000000"/>
                </a:solidFill>
                <a:latin typeface="Courier New" charset="0"/>
                <a:cs typeface="Courier New" charset="0"/>
              </a:rPr>
              <a:t>Interface    PID   </a:t>
            </a:r>
            <a:r>
              <a:rPr lang="en-CA" sz="1400" b="1" dirty="0">
                <a:solidFill>
                  <a:srgbClr val="FF0000"/>
                </a:solidFill>
                <a:latin typeface="Courier New" charset="0"/>
                <a:cs typeface="Courier New" charset="0"/>
              </a:rPr>
              <a:t>Area</a:t>
            </a:r>
            <a:r>
              <a:rPr lang="en-CA" sz="1400" dirty="0">
                <a:solidFill>
                  <a:srgbClr val="000000"/>
                </a:solidFill>
                <a:latin typeface="Courier New" charset="0"/>
                <a:cs typeface="Courier New" charset="0"/>
              </a:rPr>
              <a:t>            IP Address/Mask    Cost  State </a:t>
            </a:r>
            <a:r>
              <a:rPr lang="en-CA" sz="1400" dirty="0" err="1">
                <a:solidFill>
                  <a:srgbClr val="000000"/>
                </a:solidFill>
                <a:latin typeface="Courier New" charset="0"/>
                <a:cs typeface="Courier New" charset="0"/>
              </a:rPr>
              <a:t>Nbrs</a:t>
            </a:r>
            <a:r>
              <a:rPr lang="en-CA" sz="1400" dirty="0">
                <a:solidFill>
                  <a:srgbClr val="000000"/>
                </a:solidFill>
                <a:latin typeface="Courier New" charset="0"/>
                <a:cs typeface="Courier New" charset="0"/>
              </a:rPr>
              <a:t> F/C</a:t>
            </a:r>
          </a:p>
          <a:p>
            <a:r>
              <a:rPr lang="en-CA" sz="1400" dirty="0">
                <a:solidFill>
                  <a:srgbClr val="000000"/>
                </a:solidFill>
                <a:latin typeface="Courier New" charset="0"/>
                <a:cs typeface="Courier New" charset="0"/>
              </a:rPr>
              <a:t>Se0/0/0      10    </a:t>
            </a:r>
            <a:r>
              <a:rPr lang="en-CA" sz="1400" b="1" dirty="0">
                <a:solidFill>
                  <a:srgbClr val="FF0000"/>
                </a:solidFill>
                <a:latin typeface="Courier New" charset="0"/>
                <a:cs typeface="Courier New" charset="0"/>
              </a:rPr>
              <a:t>0</a:t>
            </a:r>
            <a:r>
              <a:rPr lang="en-CA" sz="1400" dirty="0">
                <a:solidFill>
                  <a:srgbClr val="000000"/>
                </a:solidFill>
                <a:latin typeface="Courier New" charset="0"/>
                <a:cs typeface="Courier New" charset="0"/>
              </a:rPr>
              <a:t>               192.168.10.1/30    64    P2P   1/1</a:t>
            </a:r>
          </a:p>
          <a:p>
            <a:r>
              <a:rPr lang="en-CA" sz="1400" dirty="0">
                <a:solidFill>
                  <a:srgbClr val="000000"/>
                </a:solidFill>
                <a:latin typeface="Courier New" charset="0"/>
                <a:cs typeface="Courier New" charset="0"/>
              </a:rPr>
              <a:t>Gi0/1        10    </a:t>
            </a:r>
            <a:r>
              <a:rPr lang="en-CA" sz="1400" b="1" dirty="0">
                <a:solidFill>
                  <a:srgbClr val="FF0000"/>
                </a:solidFill>
                <a:latin typeface="Courier New" charset="0"/>
                <a:cs typeface="Courier New" charset="0"/>
              </a:rPr>
              <a:t>1 </a:t>
            </a:r>
            <a:r>
              <a:rPr lang="en-CA" sz="1400" dirty="0">
                <a:solidFill>
                  <a:srgbClr val="000000"/>
                </a:solidFill>
                <a:latin typeface="Courier New" charset="0"/>
                <a:cs typeface="Courier New" charset="0"/>
              </a:rPr>
              <a:t>              10.1.2.1/24        1     DR    0/0</a:t>
            </a:r>
          </a:p>
          <a:p>
            <a:r>
              <a:rPr lang="en-CA" sz="1400" dirty="0">
                <a:solidFill>
                  <a:srgbClr val="000000"/>
                </a:solidFill>
                <a:latin typeface="Courier New" charset="0"/>
                <a:cs typeface="Courier New" charset="0"/>
              </a:rPr>
              <a:t>Gi0/0        10    </a:t>
            </a:r>
            <a:r>
              <a:rPr lang="en-CA" sz="1400" b="1" dirty="0">
                <a:solidFill>
                  <a:srgbClr val="FF0000"/>
                </a:solidFill>
                <a:latin typeface="Courier New" charset="0"/>
                <a:cs typeface="Courier New" charset="0"/>
              </a:rPr>
              <a:t>1</a:t>
            </a:r>
            <a:r>
              <a:rPr lang="en-CA" sz="1400" dirty="0">
                <a:solidFill>
                  <a:srgbClr val="000000"/>
                </a:solidFill>
                <a:latin typeface="Courier New" charset="0"/>
                <a:cs typeface="Courier New" charset="0"/>
              </a:rPr>
              <a:t>               10.1.1.1/24        1     DR    0/0</a:t>
            </a:r>
          </a:p>
          <a:p>
            <a:r>
              <a:rPr lang="en-CA" sz="1400" dirty="0">
                <a:solidFill>
                  <a:srgbClr val="000000"/>
                </a:solidFill>
                <a:latin typeface="Courier New" charset="0"/>
                <a:cs typeface="Courier New" charset="0"/>
              </a:rPr>
              <a:t>R1# </a:t>
            </a:r>
          </a:p>
        </p:txBody>
      </p:sp>
      <p:pic>
        <p:nvPicPr>
          <p:cNvPr id="1515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5"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15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B96C89-5F15-264D-91A3-F184E0809173}" type="slidenum">
              <a:rPr lang="en-US" sz="1400">
                <a:cs typeface="Arial" charset="0"/>
              </a:rPr>
              <a:pPr eaLnBrk="1" hangingPunct="1"/>
              <a:t>102</a:t>
            </a:fld>
            <a:endParaRPr lang="en-US" sz="1400">
              <a:cs typeface="Arial" charset="0"/>
            </a:endParaRPr>
          </a:p>
        </p:txBody>
      </p:sp>
      <p:sp>
        <p:nvSpPr>
          <p:cNvPr id="151560"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9"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6528657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250"/>
                                        <p:tgtEl>
                                          <p:spTgt spid="65">
                                            <p:txEl>
                                              <p:pRg st="1" end="1"/>
                                            </p:txEl>
                                          </p:spTgt>
                                        </p:tgtEl>
                                      </p:cBhvr>
                                    </p:animEffect>
                                  </p:childTnLst>
                                </p:cTn>
                              </p:par>
                            </p:childTnLst>
                          </p:cTn>
                        </p:par>
                        <p:par>
                          <p:cTn id="12" fill="hold" nodeType="afterGroup">
                            <p:stCondLst>
                              <p:cond delay="750"/>
                            </p:stCondLst>
                            <p:childTnLst>
                              <p:par>
                                <p:cTn id="13" presetID="22" presetClass="entr" presetSubtype="8" fill="hold" nodeType="after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animEffect transition="in" filter="wipe(left)">
                                      <p:cBhvr>
                                        <p:cTn id="15" dur="250"/>
                                        <p:tgtEl>
                                          <p:spTgt spid="65">
                                            <p:txEl>
                                              <p:pRg st="2" end="2"/>
                                            </p:txEl>
                                          </p:spTgt>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Effect transition="in" filter="wipe(left)">
                                      <p:cBhvr>
                                        <p:cTn id="19" dur="250"/>
                                        <p:tgtEl>
                                          <p:spTgt spid="65">
                                            <p:txEl>
                                              <p:pRg st="3" end="3"/>
                                            </p:txEl>
                                          </p:spTgt>
                                        </p:tgtEl>
                                      </p:cBhvr>
                                    </p:animEffect>
                                  </p:childTnLst>
                                </p:cTn>
                              </p:par>
                            </p:childTnLst>
                          </p:cTn>
                        </p:par>
                        <p:par>
                          <p:cTn id="20" fill="hold" nodeType="afterGroup">
                            <p:stCondLst>
                              <p:cond delay="1250"/>
                            </p:stCondLst>
                            <p:childTnLst>
                              <p:par>
                                <p:cTn id="21" presetID="22" presetClass="entr" presetSubtype="8" fill="hold" nodeType="after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animEffect transition="in" filter="wipe(left)">
                                      <p:cBhvr>
                                        <p:cTn id="23" dur="250"/>
                                        <p:tgtEl>
                                          <p:spTgt spid="65">
                                            <p:txEl>
                                              <p:pRg st="4" end="4"/>
                                            </p:txEl>
                                          </p:spTgt>
                                        </p:tgtEl>
                                      </p:cBhvr>
                                    </p:animEffec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65">
                                            <p:txEl>
                                              <p:pRg st="5" end="5"/>
                                            </p:txEl>
                                          </p:spTgt>
                                        </p:tgtEl>
                                        <p:attrNameLst>
                                          <p:attrName>style.visibility</p:attrName>
                                        </p:attrNameLst>
                                      </p:cBhvr>
                                      <p:to>
                                        <p:strVal val="visible"/>
                                      </p:to>
                                    </p:set>
                                    <p:animEffect transition="in" filter="wipe(left)">
                                      <p:cBhvr>
                                        <p:cTn id="27" dur="250"/>
                                        <p:tgtEl>
                                          <p:spTgt spid="6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Verifying OSPF </a:t>
            </a:r>
            <a:r>
              <a:rPr lang="en-CA" dirty="0" smtClean="0"/>
              <a:t>Routes on </a:t>
            </a:r>
            <a:r>
              <a:rPr lang="en-CA" dirty="0"/>
              <a:t>R1</a:t>
            </a:r>
          </a:p>
        </p:txBody>
      </p:sp>
      <p:sp>
        <p:nvSpPr>
          <p:cNvPr id="65" name="Rectangle 64"/>
          <p:cNvSpPr>
            <a:spLocks noChangeArrowheads="1"/>
          </p:cNvSpPr>
          <p:nvPr/>
        </p:nvSpPr>
        <p:spPr bwMode="auto">
          <a:xfrm>
            <a:off x="323850" y="2571758"/>
            <a:ext cx="859155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a:solidFill>
                  <a:srgbClr val="000000"/>
                </a:solidFill>
                <a:latin typeface="Courier New" charset="0"/>
                <a:cs typeface="Courier New" charset="0"/>
              </a:rPr>
              <a:t>R1# </a:t>
            </a:r>
            <a:r>
              <a:rPr lang="en-CA" sz="1400" b="1">
                <a:solidFill>
                  <a:srgbClr val="000000"/>
                </a:solidFill>
                <a:latin typeface="Courier New" charset="0"/>
                <a:cs typeface="Courier New" charset="0"/>
              </a:rPr>
              <a:t>show ip route ospf | begin Gateway</a:t>
            </a:r>
          </a:p>
          <a:p>
            <a:r>
              <a:rPr lang="en-CA" sz="1400">
                <a:solidFill>
                  <a:srgbClr val="000000"/>
                </a:solidFill>
                <a:latin typeface="Courier New" charset="0"/>
                <a:cs typeface="Courier New" charset="0"/>
              </a:rPr>
              <a:t>Gateway of last resort is not set</a:t>
            </a:r>
          </a:p>
          <a:p>
            <a:endParaRPr lang="en-CA" sz="1400">
              <a:solidFill>
                <a:srgbClr val="000000"/>
              </a:solidFill>
              <a:latin typeface="Courier New" charset="0"/>
              <a:cs typeface="Courier New" charset="0"/>
            </a:endParaRPr>
          </a:p>
          <a:p>
            <a:r>
              <a:rPr lang="en-CA" sz="1400">
                <a:solidFill>
                  <a:srgbClr val="000000"/>
                </a:solidFill>
                <a:latin typeface="Courier New" charset="0"/>
                <a:cs typeface="Courier New" charset="0"/>
              </a:rPr>
              <a:t>      10.0.0.0/8 is variably subnetted, 5 subnets, 2 masks</a:t>
            </a:r>
          </a:p>
          <a:p>
            <a:r>
              <a:rPr lang="en-CA" sz="1400">
                <a:solidFill>
                  <a:srgbClr val="000000"/>
                </a:solidFill>
                <a:latin typeface="Courier New" charset="0"/>
                <a:cs typeface="Courier New" charset="0"/>
              </a:rPr>
              <a:t>O        10.2.1.0/24 [110/648] via 192.168.10.2, 00:26:03, Serial0/0/0</a:t>
            </a:r>
          </a:p>
          <a:p>
            <a:r>
              <a:rPr lang="en-CA" sz="1400">
                <a:solidFill>
                  <a:srgbClr val="000000"/>
                </a:solidFill>
                <a:latin typeface="Courier New" charset="0"/>
                <a:cs typeface="Courier New" charset="0"/>
              </a:rPr>
              <a:t>O IA  192.168.1.0/24 [110/1295] via 192.168.10.2, 00:26:03, Serial0/0/0</a:t>
            </a:r>
          </a:p>
          <a:p>
            <a:r>
              <a:rPr lang="en-CA" sz="1400">
                <a:solidFill>
                  <a:srgbClr val="000000"/>
                </a:solidFill>
                <a:latin typeface="Courier New" charset="0"/>
                <a:cs typeface="Courier New" charset="0"/>
              </a:rPr>
              <a:t>O IA  192.168.2.0/24 [110/1295] via 192.168.10.2, 00:26:03, Serial0/0/0</a:t>
            </a:r>
          </a:p>
          <a:p>
            <a:r>
              <a:rPr lang="en-CA" sz="1400">
                <a:solidFill>
                  <a:srgbClr val="000000"/>
                </a:solidFill>
                <a:latin typeface="Courier New" charset="0"/>
                <a:cs typeface="Courier New" charset="0"/>
              </a:rPr>
              <a:t>      192.168.10.0/24 is variably subnetted, 3 subnets, 2 masks</a:t>
            </a:r>
          </a:p>
          <a:p>
            <a:r>
              <a:rPr lang="en-CA" sz="1400">
                <a:solidFill>
                  <a:srgbClr val="000000"/>
                </a:solidFill>
                <a:latin typeface="Courier New" charset="0"/>
                <a:cs typeface="Courier New" charset="0"/>
              </a:rPr>
              <a:t>O        192.168.10.4/30 [110/1294] via 192.168.10.2, 00:26:03, Serial0/0/0</a:t>
            </a:r>
          </a:p>
          <a:p>
            <a:r>
              <a:rPr lang="en-CA" sz="1400">
                <a:solidFill>
                  <a:srgbClr val="000000"/>
                </a:solidFill>
                <a:latin typeface="Courier New" charset="0"/>
                <a:cs typeface="Courier New" charset="0"/>
              </a:rPr>
              <a:t>R1#</a:t>
            </a:r>
          </a:p>
        </p:txBody>
      </p:sp>
      <p:pic>
        <p:nvPicPr>
          <p:cNvPr id="153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5"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0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6E5CF7-69D5-B74A-BF18-E2AE6F0C0629}" type="slidenum">
              <a:rPr lang="en-US" sz="1400">
                <a:cs typeface="Arial" charset="0"/>
              </a:rPr>
              <a:pPr eaLnBrk="1" hangingPunct="1"/>
              <a:t>103</a:t>
            </a:fld>
            <a:endParaRPr lang="en-US" sz="1400">
              <a:cs typeface="Arial" charset="0"/>
            </a:endParaRPr>
          </a:p>
        </p:txBody>
      </p:sp>
      <p:sp>
        <p:nvSpPr>
          <p:cNvPr id="153605"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7"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195814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500"/>
                                        <p:tgtEl>
                                          <p:spTgt spid="6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500"/>
                                        <p:tgtEl>
                                          <p:spTgt spid="65">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500"/>
                                        <p:tgtEl>
                                          <p:spTgt spid="65">
                                            <p:txEl>
                                              <p:pRg st="4" end="4"/>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500"/>
                                        <p:tgtEl>
                                          <p:spTgt spid="65">
                                            <p:txEl>
                                              <p:pRg st="5" end="5"/>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500"/>
                                        <p:tgtEl>
                                          <p:spTgt spid="65">
                                            <p:txEl>
                                              <p:pRg st="6" end="6"/>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500"/>
                                        <p:tgtEl>
                                          <p:spTgt spid="65">
                                            <p:txEl>
                                              <p:pRg st="7" end="7"/>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500"/>
                                        <p:tgtEl>
                                          <p:spTgt spid="65">
                                            <p:txEl>
                                              <p:pRg st="8" end="8"/>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65">
                                            <p:txEl>
                                              <p:pRg st="9" end="9"/>
                                            </p:txEl>
                                          </p:spTgt>
                                        </p:tgtEl>
                                        <p:attrNameLst>
                                          <p:attrName>style.visibility</p:attrName>
                                        </p:attrNameLst>
                                      </p:cBhvr>
                                      <p:to>
                                        <p:strVal val="visible"/>
                                      </p:to>
                                    </p:set>
                                    <p:animEffect transition="in" filter="wipe(left)">
                                      <p:cBhvr>
                                        <p:cTn id="39" dur="500"/>
                                        <p:tgtEl>
                                          <p:spTgt spid="65">
                                            <p:txEl>
                                              <p:pRg st="9" end="9"/>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a:xfrm>
            <a:off x="228600" y="1371600"/>
            <a:ext cx="8915400" cy="1809750"/>
          </a:xfrm>
        </p:spPr>
        <p:txBody>
          <a:bodyPr/>
          <a:lstStyle/>
          <a:p>
            <a:pPr algn="ctr" eaLnBrk="1" hangingPunct="1"/>
            <a:r>
              <a:rPr lang="en-US" dirty="0">
                <a:latin typeface="Arial" charset="0"/>
              </a:rPr>
              <a:t>CIS 185 </a:t>
            </a:r>
            <a:r>
              <a:rPr lang="en-US" dirty="0" smtClean="0">
                <a:latin typeface="Arial" charset="0"/>
              </a:rPr>
              <a:t>CCNP ROUTE</a:t>
            </a:r>
            <a:br>
              <a:rPr lang="en-US" dirty="0" smtClean="0">
                <a:latin typeface="Arial" charset="0"/>
              </a:rPr>
            </a:br>
            <a:r>
              <a:rPr lang="en-US" dirty="0" smtClean="0">
                <a:latin typeface="Arial" charset="0"/>
              </a:rPr>
              <a:t>Chapter 3: Implementing OSPF</a:t>
            </a:r>
            <a:br>
              <a:rPr lang="en-US" dirty="0" smtClean="0">
                <a:latin typeface="Arial" charset="0"/>
              </a:rPr>
            </a:br>
            <a:r>
              <a:rPr lang="en-US" dirty="0" smtClean="0">
                <a:latin typeface="Arial" charset="0"/>
              </a:rPr>
              <a:t>Part 1</a:t>
            </a:r>
            <a:endParaRPr lang="en-US" dirty="0">
              <a:latin typeface="Arial" charset="0"/>
            </a:endParaRPr>
          </a:p>
        </p:txBody>
      </p:sp>
      <p:sp>
        <p:nvSpPr>
          <p:cNvPr id="15362" name="Rectangle 7"/>
          <p:cNvSpPr>
            <a:spLocks noGrp="1" noChangeArrowheads="1"/>
          </p:cNvSpPr>
          <p:nvPr>
            <p:ph type="subTitle" idx="1"/>
          </p:nvPr>
        </p:nvSpPr>
        <p:spPr>
          <a:xfrm>
            <a:off x="4114800" y="3200400"/>
            <a:ext cx="4876800" cy="1657350"/>
          </a:xfrm>
        </p:spPr>
        <p:txBody>
          <a:bodyPr/>
          <a:lstStyle/>
          <a:p>
            <a:pPr eaLnBrk="1" hangingPunct="1">
              <a:buFont typeface="Wingdings" charset="0"/>
              <a:buNone/>
            </a:pPr>
            <a:r>
              <a:rPr lang="en-US" dirty="0">
                <a:latin typeface="Arial" charset="0"/>
              </a:rPr>
              <a:t>Rick Graziani</a:t>
            </a:r>
          </a:p>
          <a:p>
            <a:pPr eaLnBrk="1" hangingPunct="1">
              <a:buFont typeface="Wingdings" charset="0"/>
              <a:buNone/>
            </a:pPr>
            <a:r>
              <a:rPr lang="en-US" dirty="0">
                <a:latin typeface="Arial" charset="0"/>
              </a:rPr>
              <a:t>Cabrillo College</a:t>
            </a:r>
          </a:p>
          <a:p>
            <a:pPr eaLnBrk="1" hangingPunct="1">
              <a:buFont typeface="Wingdings" charset="0"/>
              <a:buNone/>
            </a:pPr>
            <a:r>
              <a:rPr lang="en-US" dirty="0" err="1">
                <a:latin typeface="Arial" charset="0"/>
                <a:hlinkClick r:id="rId3"/>
              </a:rPr>
              <a:t>graziani@cabrillo.edu</a:t>
            </a:r>
            <a:endParaRPr lang="en-US" dirty="0">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3173068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11</a:t>
            </a:fld>
            <a:endParaRPr lang="en-US"/>
          </a:p>
        </p:txBody>
      </p:sp>
      <p:pic>
        <p:nvPicPr>
          <p:cNvPr id="3" name="Picture 3" descr="fig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
            <a:ext cx="70866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p:cNvSpPr>
            <a:spLocks noChangeShapeType="1"/>
          </p:cNvSpPr>
          <p:nvPr/>
        </p:nvSpPr>
        <p:spPr bwMode="auto">
          <a:xfrm flipH="1">
            <a:off x="4191000" y="819150"/>
            <a:ext cx="13716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Text Box 5"/>
          <p:cNvSpPr txBox="1">
            <a:spLocks noChangeArrowheads="1"/>
          </p:cNvSpPr>
          <p:nvPr/>
        </p:nvSpPr>
        <p:spPr bwMode="auto">
          <a:xfrm>
            <a:off x="4191000" y="438150"/>
            <a:ext cx="1600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0000FF"/>
                </a:solidFill>
              </a:rPr>
              <a:t>Hello 10.6.0.1</a:t>
            </a:r>
          </a:p>
        </p:txBody>
      </p:sp>
      <p:sp>
        <p:nvSpPr>
          <p:cNvPr id="6" name="Text Box 6"/>
          <p:cNvSpPr txBox="1">
            <a:spLocks noChangeArrowheads="1"/>
          </p:cNvSpPr>
          <p:nvPr/>
        </p:nvSpPr>
        <p:spPr bwMode="auto">
          <a:xfrm>
            <a:off x="3810000" y="1581150"/>
            <a:ext cx="1600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0000FF"/>
                </a:solidFill>
              </a:rPr>
              <a:t>Hello 10.5.0.1</a:t>
            </a:r>
          </a:p>
        </p:txBody>
      </p:sp>
      <p:sp>
        <p:nvSpPr>
          <p:cNvPr id="7" name="Line 7"/>
          <p:cNvSpPr>
            <a:spLocks noChangeShapeType="1"/>
          </p:cNvSpPr>
          <p:nvPr/>
        </p:nvSpPr>
        <p:spPr bwMode="auto">
          <a:xfrm>
            <a:off x="4191000" y="1504950"/>
            <a:ext cx="13716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8"/>
          <p:cNvSpPr txBox="1">
            <a:spLocks noChangeArrowheads="1"/>
          </p:cNvSpPr>
          <p:nvPr/>
        </p:nvSpPr>
        <p:spPr bwMode="auto">
          <a:xfrm>
            <a:off x="4038600" y="-19050"/>
            <a:ext cx="2438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CC0000"/>
                </a:solidFill>
              </a:rPr>
              <a:t>Hello 10.6.0.1 10.5.0.1</a:t>
            </a:r>
          </a:p>
        </p:txBody>
      </p:sp>
      <p:sp>
        <p:nvSpPr>
          <p:cNvPr id="9" name="Text Box 9"/>
          <p:cNvSpPr txBox="1">
            <a:spLocks noChangeArrowheads="1"/>
          </p:cNvSpPr>
          <p:nvPr/>
        </p:nvSpPr>
        <p:spPr bwMode="auto">
          <a:xfrm>
            <a:off x="3352800" y="2114550"/>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CC0000"/>
                </a:solidFill>
              </a:rPr>
              <a:t>Hello 10.5.0.1 10.6.0.1</a:t>
            </a:r>
          </a:p>
        </p:txBody>
      </p:sp>
      <p:sp>
        <p:nvSpPr>
          <p:cNvPr id="10" name="Line 10"/>
          <p:cNvSpPr>
            <a:spLocks noChangeShapeType="1"/>
          </p:cNvSpPr>
          <p:nvPr/>
        </p:nvSpPr>
        <p:spPr bwMode="auto">
          <a:xfrm flipH="1">
            <a:off x="4191000" y="361950"/>
            <a:ext cx="19812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1"/>
          <p:cNvSpPr>
            <a:spLocks noChangeShapeType="1"/>
          </p:cNvSpPr>
          <p:nvPr/>
        </p:nvSpPr>
        <p:spPr bwMode="auto">
          <a:xfrm>
            <a:off x="3810000" y="2038350"/>
            <a:ext cx="13716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2"/>
          <p:cNvSpPr txBox="1">
            <a:spLocks noChangeArrowheads="1"/>
          </p:cNvSpPr>
          <p:nvPr/>
        </p:nvSpPr>
        <p:spPr bwMode="auto">
          <a:xfrm>
            <a:off x="3276600" y="666750"/>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t>Down</a:t>
            </a:r>
          </a:p>
        </p:txBody>
      </p:sp>
      <p:sp>
        <p:nvSpPr>
          <p:cNvPr id="13" name="Text Box 13"/>
          <p:cNvSpPr txBox="1">
            <a:spLocks noChangeArrowheads="1"/>
          </p:cNvSpPr>
          <p:nvPr/>
        </p:nvSpPr>
        <p:spPr bwMode="auto">
          <a:xfrm>
            <a:off x="3352800" y="666750"/>
            <a:ext cx="6096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0000FF"/>
                </a:solidFill>
              </a:rPr>
              <a:t>Init</a:t>
            </a:r>
          </a:p>
        </p:txBody>
      </p:sp>
      <p:sp>
        <p:nvSpPr>
          <p:cNvPr id="14" name="Text Box 14"/>
          <p:cNvSpPr txBox="1">
            <a:spLocks noChangeArrowheads="1"/>
          </p:cNvSpPr>
          <p:nvPr/>
        </p:nvSpPr>
        <p:spPr bwMode="auto">
          <a:xfrm>
            <a:off x="5791200" y="666750"/>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t>Down</a:t>
            </a:r>
          </a:p>
        </p:txBody>
      </p:sp>
      <p:sp>
        <p:nvSpPr>
          <p:cNvPr id="15" name="Text Box 15"/>
          <p:cNvSpPr txBox="1">
            <a:spLocks noChangeArrowheads="1"/>
          </p:cNvSpPr>
          <p:nvPr/>
        </p:nvSpPr>
        <p:spPr bwMode="auto">
          <a:xfrm>
            <a:off x="5867400" y="666750"/>
            <a:ext cx="5334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0000FF"/>
                </a:solidFill>
              </a:rPr>
              <a:t>Init</a:t>
            </a:r>
          </a:p>
        </p:txBody>
      </p:sp>
      <p:sp>
        <p:nvSpPr>
          <p:cNvPr id="16" name="Text Box 16"/>
          <p:cNvSpPr txBox="1">
            <a:spLocks noChangeArrowheads="1"/>
          </p:cNvSpPr>
          <p:nvPr/>
        </p:nvSpPr>
        <p:spPr bwMode="auto">
          <a:xfrm>
            <a:off x="3200400" y="711200"/>
            <a:ext cx="7620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CC0000"/>
                </a:solidFill>
              </a:rPr>
              <a:t>2-way</a:t>
            </a:r>
          </a:p>
        </p:txBody>
      </p:sp>
      <p:sp>
        <p:nvSpPr>
          <p:cNvPr id="17" name="Text Box 17"/>
          <p:cNvSpPr txBox="1">
            <a:spLocks noChangeArrowheads="1"/>
          </p:cNvSpPr>
          <p:nvPr/>
        </p:nvSpPr>
        <p:spPr bwMode="auto">
          <a:xfrm>
            <a:off x="5715000" y="711200"/>
            <a:ext cx="7620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600">
                <a:solidFill>
                  <a:srgbClr val="CC0000"/>
                </a:solidFill>
              </a:rPr>
              <a:t>2-way</a:t>
            </a:r>
          </a:p>
        </p:txBody>
      </p:sp>
      <p:sp>
        <p:nvSpPr>
          <p:cNvPr id="18" name="Rectangle 18"/>
          <p:cNvSpPr txBox="1">
            <a:spLocks noChangeArrowheads="1"/>
          </p:cNvSpPr>
          <p:nvPr/>
        </p:nvSpPr>
        <p:spPr>
          <a:xfrm>
            <a:off x="457200" y="2647950"/>
            <a:ext cx="8686800" cy="2495550"/>
          </a:xfrm>
          <a:prstGeom prst="rect">
            <a:avLst/>
          </a:prstGeom>
          <a:noFill/>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buFont typeface="Wingdings" charset="0"/>
              <a:buNone/>
            </a:pPr>
            <a:r>
              <a:rPr lang="en-US" sz="1600" b="1" dirty="0" smtClean="0">
                <a:solidFill>
                  <a:srgbClr val="009999"/>
                </a:solidFill>
                <a:latin typeface="Arial" charset="0"/>
              </a:rPr>
              <a:t>Down State  - </a:t>
            </a:r>
            <a:r>
              <a:rPr lang="en-US" sz="1600" b="1" dirty="0" err="1" smtClean="0">
                <a:solidFill>
                  <a:srgbClr val="009999"/>
                </a:solidFill>
                <a:latin typeface="Arial" charset="0"/>
              </a:rPr>
              <a:t>Init</a:t>
            </a:r>
            <a:r>
              <a:rPr lang="en-US" sz="1600" b="1" dirty="0" smtClean="0">
                <a:solidFill>
                  <a:srgbClr val="009999"/>
                </a:solidFill>
                <a:latin typeface="Arial" charset="0"/>
              </a:rPr>
              <a:t> State – Two Way State</a:t>
            </a:r>
          </a:p>
          <a:p>
            <a:pPr eaLnBrk="1" hangingPunct="1"/>
            <a:r>
              <a:rPr lang="en-US" sz="1600" b="1" dirty="0" smtClean="0">
                <a:solidFill>
                  <a:srgbClr val="009999"/>
                </a:solidFill>
                <a:latin typeface="Arial" charset="0"/>
              </a:rPr>
              <a:t>Down State</a:t>
            </a:r>
            <a:r>
              <a:rPr lang="en-US" sz="1600" dirty="0" smtClean="0">
                <a:latin typeface="Arial" charset="0"/>
              </a:rPr>
              <a:t> - OSPF routers send Hello packets at regular intervals (10 sec.) to establish neighbors.</a:t>
            </a:r>
          </a:p>
          <a:p>
            <a:pPr eaLnBrk="1" hangingPunct="1"/>
            <a:r>
              <a:rPr lang="en-US" sz="1600" dirty="0" smtClean="0">
                <a:latin typeface="Arial" charset="0"/>
              </a:rPr>
              <a:t>When a router (sends or) receives its first </a:t>
            </a:r>
            <a:r>
              <a:rPr lang="en-US" sz="1600" b="1" dirty="0" smtClean="0">
                <a:latin typeface="Arial" charset="0"/>
              </a:rPr>
              <a:t>Hello packet</a:t>
            </a:r>
            <a:r>
              <a:rPr lang="en-US" sz="1600" dirty="0" smtClean="0">
                <a:latin typeface="Arial" charset="0"/>
              </a:rPr>
              <a:t>, it enters the </a:t>
            </a:r>
            <a:r>
              <a:rPr lang="en-US" sz="1600" b="1" dirty="0" err="1" smtClean="0">
                <a:solidFill>
                  <a:srgbClr val="009999"/>
                </a:solidFill>
                <a:latin typeface="Arial" charset="0"/>
              </a:rPr>
              <a:t>init</a:t>
            </a:r>
            <a:r>
              <a:rPr lang="en-US" sz="1600" b="1" dirty="0" smtClean="0">
                <a:solidFill>
                  <a:srgbClr val="009999"/>
                </a:solidFill>
                <a:latin typeface="Arial" charset="0"/>
              </a:rPr>
              <a:t> state</a:t>
            </a:r>
            <a:r>
              <a:rPr lang="en-US" sz="1600" dirty="0" smtClean="0">
                <a:latin typeface="Arial" charset="0"/>
              </a:rPr>
              <a:t>.</a:t>
            </a:r>
          </a:p>
          <a:p>
            <a:pPr lvl="1" eaLnBrk="1" hangingPunct="1"/>
            <a:r>
              <a:rPr lang="en-US" sz="1600" dirty="0" smtClean="0">
                <a:latin typeface="Arial" charset="0"/>
                <a:ea typeface="Arial" charset="0"/>
                <a:cs typeface="Arial" charset="0"/>
              </a:rPr>
              <a:t>Hello packet contains a list of known neighbors.</a:t>
            </a:r>
          </a:p>
          <a:p>
            <a:pPr eaLnBrk="1" hangingPunct="1"/>
            <a:r>
              <a:rPr lang="en-US" sz="1600" dirty="0" smtClean="0">
                <a:latin typeface="Arial" charset="0"/>
              </a:rPr>
              <a:t>When the router sends a Hello packet (unicast reply) to the neighbor with its </a:t>
            </a:r>
            <a:r>
              <a:rPr lang="en-US" sz="1600" dirty="0" err="1" smtClean="0">
                <a:latin typeface="Arial" charset="0"/>
              </a:rPr>
              <a:t>RouterID</a:t>
            </a:r>
            <a:r>
              <a:rPr lang="en-US" sz="1600" dirty="0" smtClean="0">
                <a:latin typeface="Arial" charset="0"/>
              </a:rPr>
              <a:t> and the neighbor sends a Hello packet packet back with that Router ID, the router</a:t>
            </a:r>
            <a:r>
              <a:rPr lang="ja-JP" altLang="en-US" sz="1600" dirty="0" smtClean="0">
                <a:latin typeface="Arial" charset="0"/>
              </a:rPr>
              <a:t>’</a:t>
            </a:r>
            <a:r>
              <a:rPr lang="en-US" altLang="ja-JP" sz="1600" dirty="0" smtClean="0">
                <a:latin typeface="Arial" charset="0"/>
              </a:rPr>
              <a:t>s interface will transition to the </a:t>
            </a:r>
            <a:r>
              <a:rPr lang="en-US" altLang="ja-JP" sz="1600" b="1" dirty="0" smtClean="0">
                <a:solidFill>
                  <a:srgbClr val="009999"/>
                </a:solidFill>
                <a:latin typeface="Arial" charset="0"/>
              </a:rPr>
              <a:t>two-way state</a:t>
            </a:r>
            <a:r>
              <a:rPr lang="en-US" altLang="ja-JP" sz="1600" dirty="0" smtClean="0">
                <a:latin typeface="Arial" charset="0"/>
              </a:rPr>
              <a:t>.</a:t>
            </a:r>
          </a:p>
          <a:p>
            <a:pPr eaLnBrk="1" hangingPunct="1"/>
            <a:r>
              <a:rPr lang="en-US" sz="1600" dirty="0" smtClean="0">
                <a:latin typeface="Arial" charset="0"/>
              </a:rPr>
              <a:t>Now, the router is ready to take the relationship to the next level.</a:t>
            </a:r>
          </a:p>
        </p:txBody>
      </p:sp>
      <p:sp>
        <p:nvSpPr>
          <p:cNvPr id="19" name="Rectangle 19"/>
          <p:cNvSpPr txBox="1">
            <a:spLocks noChangeArrowheads="1"/>
          </p:cNvSpPr>
          <p:nvPr/>
        </p:nvSpPr>
        <p:spPr>
          <a:xfrm>
            <a:off x="0" y="-3589"/>
            <a:ext cx="2743200" cy="609600"/>
          </a:xfrm>
          <a:prstGeom prst="rect">
            <a:avLst/>
          </a:prstGeom>
          <a:solidFill>
            <a:srgbClr val="FFFFFF"/>
          </a:solidFill>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sz="2800" b="1" dirty="0" smtClean="0">
                <a:latin typeface="Arial" charset="0"/>
              </a:rPr>
              <a:t>Establishing Adjacencies</a:t>
            </a:r>
            <a:endParaRPr lang="en-US" sz="2800" b="1" dirty="0">
              <a:latin typeface="Arial" charset="0"/>
            </a:endParaRPr>
          </a:p>
        </p:txBody>
      </p:sp>
      <p:sp>
        <p:nvSpPr>
          <p:cNvPr id="20" name="Oval 5"/>
          <p:cNvSpPr>
            <a:spLocks noChangeArrowheads="1"/>
          </p:cNvSpPr>
          <p:nvPr/>
        </p:nvSpPr>
        <p:spPr bwMode="auto">
          <a:xfrm>
            <a:off x="8915400" y="4629150"/>
            <a:ext cx="152400" cy="1524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21" name="Oval 6"/>
          <p:cNvSpPr>
            <a:spLocks noChangeArrowheads="1"/>
          </p:cNvSpPr>
          <p:nvPr/>
        </p:nvSpPr>
        <p:spPr bwMode="auto">
          <a:xfrm>
            <a:off x="8915400" y="4629150"/>
            <a:ext cx="152400" cy="1524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8776440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par>
                                <p:cTn id="20" presetID="3" presetClass="entr" presetSubtype="10" fill="hold" nodeType="with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linds(horizontal)">
                                      <p:cBhvr>
                                        <p:cTn id="22" dur="500"/>
                                        <p:tgtEl>
                                          <p:spTgt spid="18">
                                            <p:txEl>
                                              <p:pRg st="2" end="2"/>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18">
                                            <p:txEl>
                                              <p:pRg st="3" end="3"/>
                                            </p:txEl>
                                          </p:spTgt>
                                        </p:tgtEl>
                                        <p:attrNameLst>
                                          <p:attrName>style.visibility</p:attrName>
                                        </p:attrNameLst>
                                      </p:cBhvr>
                                      <p:to>
                                        <p:strVal val="visible"/>
                                      </p:to>
                                    </p:set>
                                    <p:animEffect transition="in" filter="blinds(horizontal)">
                                      <p:cBhvr>
                                        <p:cTn id="26" dur="500"/>
                                        <p:tgtEl>
                                          <p:spTgt spid="1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1+#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1+#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par>
                                <p:cTn id="63" presetID="3" presetClass="entr" presetSubtype="10" fill="hold" nodeType="withEffect">
                                  <p:stCondLst>
                                    <p:cond delay="0"/>
                                  </p:stCondLst>
                                  <p:childTnLst>
                                    <p:set>
                                      <p:cBhvr>
                                        <p:cTn id="64" dur="1" fill="hold">
                                          <p:stCondLst>
                                            <p:cond delay="0"/>
                                          </p:stCondLst>
                                        </p:cTn>
                                        <p:tgtEl>
                                          <p:spTgt spid="18">
                                            <p:txEl>
                                              <p:pRg st="4" end="4"/>
                                            </p:txEl>
                                          </p:spTgt>
                                        </p:tgtEl>
                                        <p:attrNameLst>
                                          <p:attrName>style.visibility</p:attrName>
                                        </p:attrNameLst>
                                      </p:cBhvr>
                                      <p:to>
                                        <p:strVal val="visible"/>
                                      </p:to>
                                    </p:set>
                                    <p:animEffect transition="in" filter="blinds(horizontal)">
                                      <p:cBhvr>
                                        <p:cTn id="65" dur="500"/>
                                        <p:tgtEl>
                                          <p:spTgt spid="1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tgtEl>
                                          <p:spTgt spid="11"/>
                                        </p:tgtEl>
                                        <p:attrNameLst>
                                          <p:attrName>ppt_x</p:attrName>
                                        </p:attrNameLst>
                                      </p:cBhvr>
                                      <p:tavLst>
                                        <p:tav tm="0">
                                          <p:val>
                                            <p:strVal val="0-#ppt_w/2"/>
                                          </p:val>
                                        </p:tav>
                                        <p:tav tm="100000">
                                          <p:val>
                                            <p:strVal val="#ppt_x"/>
                                          </p:val>
                                        </p:tav>
                                      </p:tavLst>
                                    </p:anim>
                                    <p:anim calcmode="lin" valueType="num">
                                      <p:cBhvr additive="base">
                                        <p:cTn id="7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additive="base">
                                        <p:cTn id="82" dur="500" fill="hold"/>
                                        <p:tgtEl>
                                          <p:spTgt spid="9"/>
                                        </p:tgtEl>
                                        <p:attrNameLst>
                                          <p:attrName>ppt_x</p:attrName>
                                        </p:attrNameLst>
                                      </p:cBhvr>
                                      <p:tavLst>
                                        <p:tav tm="0">
                                          <p:val>
                                            <p:strVal val="0-#ppt_w/2"/>
                                          </p:val>
                                        </p:tav>
                                        <p:tav tm="100000">
                                          <p:val>
                                            <p:strVal val="#ppt_x"/>
                                          </p:val>
                                        </p:tav>
                                      </p:tavLst>
                                    </p:anim>
                                    <p:anim calcmode="lin" valueType="num">
                                      <p:cBhvr additive="base">
                                        <p:cTn id="8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 calcmode="lin" valueType="num">
                                      <p:cBhvr additive="base">
                                        <p:cTn id="88" dur="500" fill="hold"/>
                                        <p:tgtEl>
                                          <p:spTgt spid="17"/>
                                        </p:tgtEl>
                                        <p:attrNameLst>
                                          <p:attrName>ppt_x</p:attrName>
                                        </p:attrNameLst>
                                      </p:cBhvr>
                                      <p:tavLst>
                                        <p:tav tm="0">
                                          <p:val>
                                            <p:strVal val="1+#ppt_w/2"/>
                                          </p:val>
                                        </p:tav>
                                        <p:tav tm="100000">
                                          <p:val>
                                            <p:strVal val="#ppt_x"/>
                                          </p:val>
                                        </p:tav>
                                      </p:tavLst>
                                    </p:anim>
                                    <p:anim calcmode="lin" valueType="num">
                                      <p:cBhvr additive="base">
                                        <p:cTn id="89" dur="500" fill="hold"/>
                                        <p:tgtEl>
                                          <p:spTgt spid="17"/>
                                        </p:tgtEl>
                                        <p:attrNameLst>
                                          <p:attrName>ppt_y</p:attrName>
                                        </p:attrNameLst>
                                      </p:cBhvr>
                                      <p:tavLst>
                                        <p:tav tm="0">
                                          <p:val>
                                            <p:strVal val="#ppt_y"/>
                                          </p:val>
                                        </p:tav>
                                        <p:tav tm="100000">
                                          <p:val>
                                            <p:strVal val="#ppt_y"/>
                                          </p:val>
                                        </p:tav>
                                      </p:tavLst>
                                    </p:anim>
                                  </p:childTnLst>
                                </p:cTn>
                              </p:par>
                              <p:par>
                                <p:cTn id="90" presetID="3" presetClass="entr" presetSubtype="10" fill="hold" nodeType="withEffect">
                                  <p:stCondLst>
                                    <p:cond delay="0"/>
                                  </p:stCondLst>
                                  <p:childTnLst>
                                    <p:set>
                                      <p:cBhvr>
                                        <p:cTn id="91" dur="1" fill="hold">
                                          <p:stCondLst>
                                            <p:cond delay="0"/>
                                          </p:stCondLst>
                                        </p:cTn>
                                        <p:tgtEl>
                                          <p:spTgt spid="18">
                                            <p:txEl>
                                              <p:pRg st="5" end="5"/>
                                            </p:txEl>
                                          </p:spTgt>
                                        </p:tgtEl>
                                        <p:attrNameLst>
                                          <p:attrName>style.visibility</p:attrName>
                                        </p:attrNameLst>
                                      </p:cBhvr>
                                      <p:to>
                                        <p:strVal val="visible"/>
                                      </p:to>
                                    </p:set>
                                    <p:animEffect transition="in" filter="blinds(horizontal)">
                                      <p:cBhvr>
                                        <p:cTn id="92" dur="500"/>
                                        <p:tgtEl>
                                          <p:spTgt spid="18">
                                            <p:txEl>
                                              <p:pRg st="5" end="5"/>
                                            </p:txEl>
                                          </p:spTgt>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blinds(horizontal)">
                                      <p:cBhvr>
                                        <p:cTn id="9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utoUpdateAnimBg="0"/>
      <p:bldP spid="7" grpId="0" animBg="1"/>
      <p:bldP spid="8" grpId="0" autoUpdateAnimBg="0"/>
      <p:bldP spid="9" grpId="0" autoUpdateAnimBg="0"/>
      <p:bldP spid="10" grpId="0" animBg="1"/>
      <p:bldP spid="11" grpId="0" animBg="1"/>
      <p:bldP spid="13" grpId="0" animBg="1" autoUpdateAnimBg="0"/>
      <p:bldP spid="15" grpId="0" animBg="1" autoUpdateAnimBg="0"/>
      <p:bldP spid="16" grpId="0" animBg="1" autoUpdateAnimBg="0"/>
      <p:bldP spid="17" grpId="0" animBg="1" autoUpdateAnimBg="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12</a:t>
            </a:fld>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
            <a:ext cx="6248400" cy="517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1371600" y="4095750"/>
            <a:ext cx="6553200" cy="3810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5" name="Rectangle 4"/>
          <p:cNvSpPr/>
          <p:nvPr/>
        </p:nvSpPr>
        <p:spPr bwMode="auto">
          <a:xfrm>
            <a:off x="1600200" y="3333752"/>
            <a:ext cx="6553200" cy="773043"/>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6" name="Rectangle 5"/>
          <p:cNvSpPr/>
          <p:nvPr/>
        </p:nvSpPr>
        <p:spPr bwMode="auto">
          <a:xfrm>
            <a:off x="1371600" y="3028950"/>
            <a:ext cx="6553200" cy="3048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7" name="Rectangle 6"/>
          <p:cNvSpPr/>
          <p:nvPr/>
        </p:nvSpPr>
        <p:spPr bwMode="auto">
          <a:xfrm>
            <a:off x="1524000" y="2647950"/>
            <a:ext cx="6553200" cy="371058"/>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8" name="Rectangle 7"/>
          <p:cNvSpPr/>
          <p:nvPr/>
        </p:nvSpPr>
        <p:spPr bwMode="auto">
          <a:xfrm>
            <a:off x="1524000" y="1885950"/>
            <a:ext cx="6553200" cy="828258"/>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9" name="Rectangle 8"/>
          <p:cNvSpPr/>
          <p:nvPr/>
        </p:nvSpPr>
        <p:spPr bwMode="auto">
          <a:xfrm>
            <a:off x="1524000" y="1581150"/>
            <a:ext cx="6553200" cy="294858"/>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0" name="Rectangle 9"/>
          <p:cNvSpPr/>
          <p:nvPr/>
        </p:nvSpPr>
        <p:spPr bwMode="auto">
          <a:xfrm>
            <a:off x="1447800" y="742950"/>
            <a:ext cx="6553200" cy="83820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1" name="Rectangle 10"/>
          <p:cNvSpPr/>
          <p:nvPr/>
        </p:nvSpPr>
        <p:spPr bwMode="auto">
          <a:xfrm>
            <a:off x="1447800" y="4476750"/>
            <a:ext cx="6553200" cy="666750"/>
          </a:xfrm>
          <a:prstGeom prst="rect">
            <a:avLst/>
          </a:prstGeom>
          <a:solidFill>
            <a:srgbClr val="FFFF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12"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3"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375530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13</a:t>
            </a:fld>
            <a:endParaRPr lang="en-US"/>
          </a:p>
        </p:txBody>
      </p:sp>
      <p:sp>
        <p:nvSpPr>
          <p:cNvPr id="4" name="Rectangle 2"/>
          <p:cNvSpPr txBox="1">
            <a:spLocks noChangeArrowheads="1"/>
          </p:cNvSpPr>
          <p:nvPr/>
        </p:nvSpPr>
        <p:spPr>
          <a:xfrm>
            <a:off x="76200" y="0"/>
            <a:ext cx="7562850" cy="400050"/>
          </a:xfrm>
          <a:prstGeom prst="rect">
            <a:avLst/>
          </a:prstGeom>
          <a:solidFill>
            <a:srgbClr val="FFFFFF"/>
          </a:solidFill>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dirty="0" smtClean="0">
                <a:latin typeface="Arial" charset="0"/>
              </a:rPr>
              <a:t>OSPF packet types</a:t>
            </a:r>
            <a:endParaRPr lang="en-US" dirty="0">
              <a:latin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24074" r="40279" b="37964"/>
          <a:stretch>
            <a:fillRect/>
          </a:stretch>
        </p:blipFill>
        <p:spPr bwMode="auto">
          <a:xfrm>
            <a:off x="35384" y="514350"/>
            <a:ext cx="8355173"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76200" y="3409950"/>
            <a:ext cx="8229600" cy="7620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8333" t="25000" r="40279" b="22223"/>
          <a:stretch>
            <a:fillRect/>
          </a:stretch>
        </p:blipFill>
        <p:spPr bwMode="auto">
          <a:xfrm>
            <a:off x="2472195" y="22144"/>
            <a:ext cx="6648304" cy="512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590804" y="2114550"/>
            <a:ext cx="2609083" cy="369332"/>
          </a:xfrm>
          <a:prstGeom prst="rect">
            <a:avLst/>
          </a:prstGeom>
          <a:noFill/>
        </p:spPr>
        <p:txBody>
          <a:bodyPr wrap="none" rtlCol="0">
            <a:spAutoFit/>
          </a:bodyPr>
          <a:lstStyle/>
          <a:p>
            <a:r>
              <a:rPr lang="en-US" b="1" dirty="0" smtClean="0">
                <a:solidFill>
                  <a:srgbClr val="FF0000"/>
                </a:solidFill>
              </a:rPr>
              <a:t>Partial list: More later!</a:t>
            </a:r>
            <a:endParaRPr lang="en-US" b="1" dirty="0">
              <a:solidFill>
                <a:srgbClr val="FF0000"/>
              </a:solidFill>
            </a:endParaRPr>
          </a:p>
        </p:txBody>
      </p:sp>
      <p:sp>
        <p:nvSpPr>
          <p:cNvPr id="9"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7763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OSPF Configuration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53274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OSPF Reference Topology</a:t>
            </a:r>
          </a:p>
        </p:txBody>
      </p:sp>
      <p:pic>
        <p:nvPicPr>
          <p:cNvPr id="10137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2"/>
            <a:ext cx="68834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653A77-D1EC-204F-A87D-65055D1F7142}" type="slidenum">
              <a:rPr lang="en-US" sz="1400">
                <a:cs typeface="Arial" charset="0"/>
              </a:rPr>
              <a:pPr eaLnBrk="1" hangingPunct="1"/>
              <a:t>15</a:t>
            </a:fld>
            <a:endParaRPr lang="en-US" sz="1400">
              <a:cs typeface="Arial" charset="0"/>
            </a:endParaRPr>
          </a:p>
        </p:txBody>
      </p:sp>
    </p:spTree>
    <p:extLst>
      <p:ext uri="{BB962C8B-B14F-4D97-AF65-F5344CB8AC3E}">
        <p14:creationId xmlns:p14="http://schemas.microsoft.com/office/powerpoint/2010/main" val="15226662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335F1E-F43C-7346-99AC-3BD0A8D1F4FD}" type="slidenum">
              <a:rPr lang="en-US" sz="1400">
                <a:cs typeface="Arial" charset="0"/>
              </a:rPr>
              <a:pPr eaLnBrk="1" hangingPunct="1"/>
              <a:t>16</a:t>
            </a:fld>
            <a:endParaRPr lang="en-US" sz="1400">
              <a:cs typeface="Arial" charset="0"/>
            </a:endParaRPr>
          </a:p>
        </p:txBody>
      </p:sp>
      <p:sp>
        <p:nvSpPr>
          <p:cNvPr id="1122307" name="Rectangle 3"/>
          <p:cNvSpPr>
            <a:spLocks noGrp="1" noChangeArrowheads="1"/>
          </p:cNvSpPr>
          <p:nvPr>
            <p:ph type="body" idx="1"/>
          </p:nvPr>
        </p:nvSpPr>
        <p:spPr>
          <a:xfrm>
            <a:off x="0" y="2876550"/>
            <a:ext cx="9144000" cy="2266950"/>
          </a:xfrm>
        </p:spPr>
        <p:txBody>
          <a:bodyPr/>
          <a:lstStyle/>
          <a:p>
            <a:r>
              <a:rPr lang="en-US" sz="1600" u="sng" dirty="0">
                <a:latin typeface="Arial" charset="0"/>
                <a:cs typeface="Arial" charset="0"/>
              </a:rPr>
              <a:t>Before an OSPF router can flood its link states</a:t>
            </a:r>
            <a:r>
              <a:rPr lang="en-US" sz="1600" dirty="0">
                <a:latin typeface="Arial" charset="0"/>
                <a:cs typeface="Arial" charset="0"/>
              </a:rPr>
              <a:t>, must </a:t>
            </a:r>
            <a:r>
              <a:rPr lang="en-US" sz="1600" u="sng" dirty="0">
                <a:latin typeface="Arial" charset="0"/>
                <a:cs typeface="Arial" charset="0"/>
              </a:rPr>
              <a:t>discover neighbors</a:t>
            </a:r>
            <a:r>
              <a:rPr lang="en-US" sz="1600" dirty="0">
                <a:latin typeface="Arial" charset="0"/>
                <a:cs typeface="Arial" charset="0"/>
              </a:rPr>
              <a:t>.</a:t>
            </a:r>
          </a:p>
          <a:p>
            <a:r>
              <a:rPr lang="en-US" sz="1600" b="1" dirty="0">
                <a:latin typeface="Arial" charset="0"/>
                <a:cs typeface="Arial" charset="0"/>
              </a:rPr>
              <a:t>Before two routers can form an OSPF neighbor adjacency, they must agree on three values:</a:t>
            </a:r>
          </a:p>
          <a:p>
            <a:pPr lvl="1"/>
            <a:r>
              <a:rPr lang="en-US" sz="1600" u="sng" dirty="0">
                <a:latin typeface="Arial" charset="0"/>
                <a:ea typeface="Arial" charset="0"/>
                <a:cs typeface="Arial" charset="0"/>
              </a:rPr>
              <a:t>Hello interval</a:t>
            </a:r>
          </a:p>
          <a:p>
            <a:pPr lvl="1"/>
            <a:r>
              <a:rPr lang="en-US" sz="1600" u="sng" dirty="0">
                <a:latin typeface="Arial" charset="0"/>
                <a:ea typeface="Arial" charset="0"/>
                <a:cs typeface="Arial" charset="0"/>
              </a:rPr>
              <a:t>Dead interval</a:t>
            </a:r>
          </a:p>
          <a:p>
            <a:pPr lvl="1"/>
            <a:r>
              <a:rPr lang="en-US" sz="1600" u="sng" dirty="0">
                <a:latin typeface="Arial" charset="0"/>
                <a:ea typeface="Arial" charset="0"/>
                <a:cs typeface="Arial" charset="0"/>
              </a:rPr>
              <a:t>Network </a:t>
            </a:r>
            <a:r>
              <a:rPr lang="en-US" sz="1600" u="sng" dirty="0" smtClean="0">
                <a:latin typeface="Arial" charset="0"/>
                <a:ea typeface="Arial" charset="0"/>
                <a:cs typeface="Arial" charset="0"/>
              </a:rPr>
              <a:t>type</a:t>
            </a:r>
          </a:p>
          <a:p>
            <a:pPr lvl="1"/>
            <a:r>
              <a:rPr lang="en-US" sz="1600" u="sng" dirty="0" smtClean="0">
                <a:latin typeface="Arial" charset="0"/>
                <a:ea typeface="Arial" charset="0"/>
                <a:cs typeface="Arial" charset="0"/>
              </a:rPr>
              <a:t>MTU</a:t>
            </a:r>
            <a:endParaRPr lang="en-US" sz="1600" u="sng" dirty="0">
              <a:latin typeface="Arial" charset="0"/>
              <a:ea typeface="Arial" charset="0"/>
              <a:cs typeface="Arial" charset="0"/>
            </a:endParaRPr>
          </a:p>
          <a:p>
            <a:r>
              <a:rPr lang="en-US" sz="1600" dirty="0">
                <a:latin typeface="Arial" charset="0"/>
                <a:cs typeface="Arial" charset="0"/>
              </a:rPr>
              <a:t>Both the interfaces must be part of the </a:t>
            </a:r>
            <a:r>
              <a:rPr lang="en-US" sz="1600" u="sng" dirty="0">
                <a:latin typeface="Arial" charset="0"/>
                <a:cs typeface="Arial" charset="0"/>
              </a:rPr>
              <a:t>same network</a:t>
            </a:r>
            <a:r>
              <a:rPr lang="en-US" sz="1600" dirty="0">
                <a:latin typeface="Arial" charset="0"/>
                <a:cs typeface="Arial" charset="0"/>
              </a:rPr>
              <a:t>, including having the </a:t>
            </a:r>
            <a:r>
              <a:rPr lang="en-US" sz="1600" u="sng" dirty="0">
                <a:latin typeface="Arial" charset="0"/>
                <a:cs typeface="Arial" charset="0"/>
              </a:rPr>
              <a:t>same subnet mask</a:t>
            </a:r>
            <a:r>
              <a:rPr lang="en-US" sz="1600" dirty="0">
                <a:latin typeface="Arial" charset="0"/>
                <a:cs typeface="Arial" charset="0"/>
              </a:rPr>
              <a:t>.</a:t>
            </a:r>
          </a:p>
        </p:txBody>
      </p:sp>
      <p:sp>
        <p:nvSpPr>
          <p:cNvPr id="1122311" name="Text Box 7"/>
          <p:cNvSpPr txBox="1">
            <a:spLocks noChangeArrowheads="1"/>
          </p:cNvSpPr>
          <p:nvPr/>
        </p:nvSpPr>
        <p:spPr bwMode="auto">
          <a:xfrm>
            <a:off x="0" y="1943100"/>
            <a:ext cx="2590800"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i="1">
                <a:solidFill>
                  <a:srgbClr val="FF3300"/>
                </a:solidFill>
              </a:rPr>
              <a:t>More later</a:t>
            </a:r>
          </a:p>
        </p:txBody>
      </p:sp>
      <p:pic>
        <p:nvPicPr>
          <p:cNvPr id="11223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
            <a:ext cx="7239000" cy="280392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6805" name="Rectangle 10"/>
          <p:cNvSpPr>
            <a:spLocks noGrp="1" noChangeArrowheads="1"/>
          </p:cNvSpPr>
          <p:nvPr>
            <p:ph type="title"/>
          </p:nvPr>
        </p:nvSpPr>
        <p:spPr>
          <a:xfrm>
            <a:off x="0" y="0"/>
            <a:ext cx="2590800" cy="1352550"/>
          </a:xfrm>
          <a:solidFill>
            <a:schemeClr val="bg1"/>
          </a:solidFill>
        </p:spPr>
        <p:txBody>
          <a:bodyPr/>
          <a:lstStyle/>
          <a:p>
            <a:r>
              <a:rPr lang="en-US" sz="2400" dirty="0">
                <a:latin typeface="Arial" charset="0"/>
                <a:cs typeface="Arial" charset="0"/>
              </a:rPr>
              <a:t>Neighbor Establishment, OSPF Hello and Dead Intervals</a:t>
            </a:r>
          </a:p>
        </p:txBody>
      </p:sp>
      <p:sp>
        <p:nvSpPr>
          <p:cNvPr id="1122315" name="Line 11"/>
          <p:cNvSpPr>
            <a:spLocks noChangeShapeType="1"/>
          </p:cNvSpPr>
          <p:nvPr/>
        </p:nvSpPr>
        <p:spPr bwMode="auto">
          <a:xfrm flipV="1">
            <a:off x="4114800" y="17145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16" name="Line 12"/>
          <p:cNvSpPr>
            <a:spLocks noChangeShapeType="1"/>
          </p:cNvSpPr>
          <p:nvPr/>
        </p:nvSpPr>
        <p:spPr bwMode="auto">
          <a:xfrm flipV="1">
            <a:off x="4267200" y="217170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17" name="Line 13"/>
          <p:cNvSpPr>
            <a:spLocks noChangeShapeType="1"/>
          </p:cNvSpPr>
          <p:nvPr/>
        </p:nvSpPr>
        <p:spPr bwMode="auto">
          <a:xfrm flipH="1">
            <a:off x="4724400" y="1028700"/>
            <a:ext cx="5334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18" name="Line 14"/>
          <p:cNvSpPr>
            <a:spLocks noChangeShapeType="1"/>
          </p:cNvSpPr>
          <p:nvPr/>
        </p:nvSpPr>
        <p:spPr bwMode="auto">
          <a:xfrm>
            <a:off x="5791200" y="10287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19" name="Line 15"/>
          <p:cNvSpPr>
            <a:spLocks noChangeShapeType="1"/>
          </p:cNvSpPr>
          <p:nvPr/>
        </p:nvSpPr>
        <p:spPr bwMode="auto">
          <a:xfrm flipH="1">
            <a:off x="6172200" y="234315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20" name="Line 16"/>
          <p:cNvSpPr>
            <a:spLocks noChangeShapeType="1"/>
          </p:cNvSpPr>
          <p:nvPr/>
        </p:nvSpPr>
        <p:spPr bwMode="auto">
          <a:xfrm flipH="1" flipV="1">
            <a:off x="6477000" y="1771650"/>
            <a:ext cx="457200" cy="28575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2321" name="AutoShape 17"/>
          <p:cNvSpPr>
            <a:spLocks noChangeArrowheads="1"/>
          </p:cNvSpPr>
          <p:nvPr/>
        </p:nvSpPr>
        <p:spPr bwMode="auto">
          <a:xfrm>
            <a:off x="1752600" y="1352550"/>
            <a:ext cx="1371600" cy="647700"/>
          </a:xfrm>
          <a:prstGeom prst="wedgeRectCallout">
            <a:avLst>
              <a:gd name="adj1" fmla="val 90625"/>
              <a:gd name="adj2" fmla="val 65972"/>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t>Hello, I</a:t>
            </a:r>
            <a:r>
              <a:rPr lang="ja-JP" altLang="en-US">
                <a:latin typeface="Arial"/>
              </a:rPr>
              <a:t>’</a:t>
            </a:r>
            <a:r>
              <a:rPr lang="en-US"/>
              <a:t>m R1</a:t>
            </a:r>
          </a:p>
        </p:txBody>
      </p:sp>
      <p:sp>
        <p:nvSpPr>
          <p:cNvPr id="1122322" name="AutoShape 18"/>
          <p:cNvSpPr>
            <a:spLocks noChangeArrowheads="1"/>
          </p:cNvSpPr>
          <p:nvPr/>
        </p:nvSpPr>
        <p:spPr bwMode="auto">
          <a:xfrm>
            <a:off x="3429000" y="57150"/>
            <a:ext cx="1371600" cy="647700"/>
          </a:xfrm>
          <a:prstGeom prst="wedgeRectCallout">
            <a:avLst>
              <a:gd name="adj1" fmla="val 86458"/>
              <a:gd name="adj2" fmla="val 86343"/>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R2</a:t>
            </a:r>
          </a:p>
        </p:txBody>
      </p:sp>
      <p:sp>
        <p:nvSpPr>
          <p:cNvPr id="1122323" name="AutoShape 19"/>
          <p:cNvSpPr>
            <a:spLocks noChangeArrowheads="1"/>
          </p:cNvSpPr>
          <p:nvPr/>
        </p:nvSpPr>
        <p:spPr bwMode="auto">
          <a:xfrm>
            <a:off x="7620000" y="1200150"/>
            <a:ext cx="1371600" cy="628650"/>
          </a:xfrm>
          <a:prstGeom prst="wedgeRectCallout">
            <a:avLst>
              <a:gd name="adj1" fmla="val -69676"/>
              <a:gd name="adj2" fmla="val 100694"/>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R3</a:t>
            </a:r>
          </a:p>
        </p:txBody>
      </p:sp>
      <p:pic>
        <p:nvPicPr>
          <p:cNvPr id="11223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787" y="1"/>
            <a:ext cx="2562225" cy="7572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6816"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278402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2321"/>
                                        </p:tgtEl>
                                        <p:attrNameLst>
                                          <p:attrName>style.visibility</p:attrName>
                                        </p:attrNameLst>
                                      </p:cBhvr>
                                      <p:to>
                                        <p:strVal val="visible"/>
                                      </p:to>
                                    </p:set>
                                    <p:animEffect transition="in" filter="blinds(horizontal)">
                                      <p:cBhvr>
                                        <p:cTn id="7" dur="500"/>
                                        <p:tgtEl>
                                          <p:spTgt spid="1122321"/>
                                        </p:tgtEl>
                                      </p:cBhvr>
                                    </p:animEffect>
                                  </p:childTnLst>
                                </p:cTn>
                              </p:par>
                              <p:par>
                                <p:cTn id="8" presetID="3" presetClass="entr" presetSubtype="10" fill="hold" nodeType="withEffect">
                                  <p:stCondLst>
                                    <p:cond delay="0"/>
                                  </p:stCondLst>
                                  <p:childTnLst>
                                    <p:set>
                                      <p:cBhvr>
                                        <p:cTn id="9" dur="1" fill="hold">
                                          <p:stCondLst>
                                            <p:cond delay="0"/>
                                          </p:stCondLst>
                                        </p:cTn>
                                        <p:tgtEl>
                                          <p:spTgt spid="1122316"/>
                                        </p:tgtEl>
                                        <p:attrNameLst>
                                          <p:attrName>style.visibility</p:attrName>
                                        </p:attrNameLst>
                                      </p:cBhvr>
                                      <p:to>
                                        <p:strVal val="visible"/>
                                      </p:to>
                                    </p:set>
                                    <p:animEffect transition="in" filter="blinds(horizontal)">
                                      <p:cBhvr>
                                        <p:cTn id="10" dur="500"/>
                                        <p:tgtEl>
                                          <p:spTgt spid="1122316"/>
                                        </p:tgtEl>
                                      </p:cBhvr>
                                    </p:animEffect>
                                  </p:childTnLst>
                                </p:cTn>
                              </p:par>
                              <p:par>
                                <p:cTn id="11" presetID="3" presetClass="entr" presetSubtype="10" fill="hold" nodeType="withEffect">
                                  <p:stCondLst>
                                    <p:cond delay="0"/>
                                  </p:stCondLst>
                                  <p:childTnLst>
                                    <p:set>
                                      <p:cBhvr>
                                        <p:cTn id="12" dur="1" fill="hold">
                                          <p:stCondLst>
                                            <p:cond delay="0"/>
                                          </p:stCondLst>
                                        </p:cTn>
                                        <p:tgtEl>
                                          <p:spTgt spid="1122315"/>
                                        </p:tgtEl>
                                        <p:attrNameLst>
                                          <p:attrName>style.visibility</p:attrName>
                                        </p:attrNameLst>
                                      </p:cBhvr>
                                      <p:to>
                                        <p:strVal val="visible"/>
                                      </p:to>
                                    </p:set>
                                    <p:animEffect transition="in" filter="blinds(horizontal)">
                                      <p:cBhvr>
                                        <p:cTn id="13" dur="500"/>
                                        <p:tgtEl>
                                          <p:spTgt spid="11223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2322"/>
                                        </p:tgtEl>
                                        <p:attrNameLst>
                                          <p:attrName>style.visibility</p:attrName>
                                        </p:attrNameLst>
                                      </p:cBhvr>
                                      <p:to>
                                        <p:strVal val="visible"/>
                                      </p:to>
                                    </p:set>
                                    <p:animEffect transition="in" filter="blinds(horizontal)">
                                      <p:cBhvr>
                                        <p:cTn id="18" dur="500"/>
                                        <p:tgtEl>
                                          <p:spTgt spid="1122322"/>
                                        </p:tgtEl>
                                      </p:cBhvr>
                                    </p:animEffect>
                                  </p:childTnLst>
                                </p:cTn>
                              </p:par>
                              <p:par>
                                <p:cTn id="19" presetID="3" presetClass="entr" presetSubtype="10" fill="hold" nodeType="withEffect">
                                  <p:stCondLst>
                                    <p:cond delay="0"/>
                                  </p:stCondLst>
                                  <p:childTnLst>
                                    <p:set>
                                      <p:cBhvr>
                                        <p:cTn id="20" dur="1" fill="hold">
                                          <p:stCondLst>
                                            <p:cond delay="0"/>
                                          </p:stCondLst>
                                        </p:cTn>
                                        <p:tgtEl>
                                          <p:spTgt spid="1122317"/>
                                        </p:tgtEl>
                                        <p:attrNameLst>
                                          <p:attrName>style.visibility</p:attrName>
                                        </p:attrNameLst>
                                      </p:cBhvr>
                                      <p:to>
                                        <p:strVal val="visible"/>
                                      </p:to>
                                    </p:set>
                                    <p:animEffect transition="in" filter="blinds(horizontal)">
                                      <p:cBhvr>
                                        <p:cTn id="21" dur="500"/>
                                        <p:tgtEl>
                                          <p:spTgt spid="1122317"/>
                                        </p:tgtEl>
                                      </p:cBhvr>
                                    </p:animEffect>
                                  </p:childTnLst>
                                </p:cTn>
                              </p:par>
                              <p:par>
                                <p:cTn id="22" presetID="3" presetClass="entr" presetSubtype="10" fill="hold" nodeType="withEffect">
                                  <p:stCondLst>
                                    <p:cond delay="0"/>
                                  </p:stCondLst>
                                  <p:childTnLst>
                                    <p:set>
                                      <p:cBhvr>
                                        <p:cTn id="23" dur="1" fill="hold">
                                          <p:stCondLst>
                                            <p:cond delay="0"/>
                                          </p:stCondLst>
                                        </p:cTn>
                                        <p:tgtEl>
                                          <p:spTgt spid="1122318"/>
                                        </p:tgtEl>
                                        <p:attrNameLst>
                                          <p:attrName>style.visibility</p:attrName>
                                        </p:attrNameLst>
                                      </p:cBhvr>
                                      <p:to>
                                        <p:strVal val="visible"/>
                                      </p:to>
                                    </p:set>
                                    <p:animEffect transition="in" filter="blinds(horizontal)">
                                      <p:cBhvr>
                                        <p:cTn id="24" dur="500"/>
                                        <p:tgtEl>
                                          <p:spTgt spid="11223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22323"/>
                                        </p:tgtEl>
                                        <p:attrNameLst>
                                          <p:attrName>style.visibility</p:attrName>
                                        </p:attrNameLst>
                                      </p:cBhvr>
                                      <p:to>
                                        <p:strVal val="visible"/>
                                      </p:to>
                                    </p:set>
                                    <p:animEffect transition="in" filter="blinds(horizontal)">
                                      <p:cBhvr>
                                        <p:cTn id="29" dur="500"/>
                                        <p:tgtEl>
                                          <p:spTgt spid="1122323"/>
                                        </p:tgtEl>
                                      </p:cBhvr>
                                    </p:animEffect>
                                  </p:childTnLst>
                                </p:cTn>
                              </p:par>
                              <p:par>
                                <p:cTn id="30" presetID="3" presetClass="entr" presetSubtype="10" fill="hold" nodeType="withEffect">
                                  <p:stCondLst>
                                    <p:cond delay="0"/>
                                  </p:stCondLst>
                                  <p:childTnLst>
                                    <p:set>
                                      <p:cBhvr>
                                        <p:cTn id="31" dur="1" fill="hold">
                                          <p:stCondLst>
                                            <p:cond delay="0"/>
                                          </p:stCondLst>
                                        </p:cTn>
                                        <p:tgtEl>
                                          <p:spTgt spid="1122319"/>
                                        </p:tgtEl>
                                        <p:attrNameLst>
                                          <p:attrName>style.visibility</p:attrName>
                                        </p:attrNameLst>
                                      </p:cBhvr>
                                      <p:to>
                                        <p:strVal val="visible"/>
                                      </p:to>
                                    </p:set>
                                    <p:animEffect transition="in" filter="blinds(horizontal)">
                                      <p:cBhvr>
                                        <p:cTn id="32" dur="500"/>
                                        <p:tgtEl>
                                          <p:spTgt spid="1122319"/>
                                        </p:tgtEl>
                                      </p:cBhvr>
                                    </p:animEffect>
                                  </p:childTnLst>
                                </p:cTn>
                              </p:par>
                              <p:par>
                                <p:cTn id="33" presetID="3" presetClass="entr" presetSubtype="10" fill="hold" nodeType="withEffect">
                                  <p:stCondLst>
                                    <p:cond delay="0"/>
                                  </p:stCondLst>
                                  <p:childTnLst>
                                    <p:set>
                                      <p:cBhvr>
                                        <p:cTn id="34" dur="1" fill="hold">
                                          <p:stCondLst>
                                            <p:cond delay="0"/>
                                          </p:stCondLst>
                                        </p:cTn>
                                        <p:tgtEl>
                                          <p:spTgt spid="1122320"/>
                                        </p:tgtEl>
                                        <p:attrNameLst>
                                          <p:attrName>style.visibility</p:attrName>
                                        </p:attrNameLst>
                                      </p:cBhvr>
                                      <p:to>
                                        <p:strVal val="visible"/>
                                      </p:to>
                                    </p:set>
                                    <p:animEffect transition="in" filter="blinds(horizontal)">
                                      <p:cBhvr>
                                        <p:cTn id="35" dur="500"/>
                                        <p:tgtEl>
                                          <p:spTgt spid="11223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122307">
                                            <p:txEl>
                                              <p:pRg st="1" end="1"/>
                                            </p:txEl>
                                          </p:spTgt>
                                        </p:tgtEl>
                                        <p:attrNameLst>
                                          <p:attrName>style.visibility</p:attrName>
                                        </p:attrNameLst>
                                      </p:cBhvr>
                                      <p:to>
                                        <p:strVal val="visible"/>
                                      </p:to>
                                    </p:set>
                                    <p:animEffect transition="in" filter="blinds(horizontal)">
                                      <p:cBhvr>
                                        <p:cTn id="40" dur="500"/>
                                        <p:tgtEl>
                                          <p:spTgt spid="1122307">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122307">
                                            <p:txEl>
                                              <p:pRg st="2" end="2"/>
                                            </p:txEl>
                                          </p:spTgt>
                                        </p:tgtEl>
                                        <p:attrNameLst>
                                          <p:attrName>style.visibility</p:attrName>
                                        </p:attrNameLst>
                                      </p:cBhvr>
                                      <p:to>
                                        <p:strVal val="visible"/>
                                      </p:to>
                                    </p:set>
                                    <p:animEffect transition="in" filter="blinds(horizontal)">
                                      <p:cBhvr>
                                        <p:cTn id="43" dur="500"/>
                                        <p:tgtEl>
                                          <p:spTgt spid="1122307">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122307">
                                            <p:txEl>
                                              <p:pRg st="3" end="3"/>
                                            </p:txEl>
                                          </p:spTgt>
                                        </p:tgtEl>
                                        <p:attrNameLst>
                                          <p:attrName>style.visibility</p:attrName>
                                        </p:attrNameLst>
                                      </p:cBhvr>
                                      <p:to>
                                        <p:strVal val="visible"/>
                                      </p:to>
                                    </p:set>
                                    <p:animEffect transition="in" filter="blinds(horizontal)">
                                      <p:cBhvr>
                                        <p:cTn id="46" dur="500"/>
                                        <p:tgtEl>
                                          <p:spTgt spid="1122307">
                                            <p:txEl>
                                              <p:pRg st="3" end="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122307">
                                            <p:txEl>
                                              <p:pRg st="4" end="4"/>
                                            </p:txEl>
                                          </p:spTgt>
                                        </p:tgtEl>
                                        <p:attrNameLst>
                                          <p:attrName>style.visibility</p:attrName>
                                        </p:attrNameLst>
                                      </p:cBhvr>
                                      <p:to>
                                        <p:strVal val="visible"/>
                                      </p:to>
                                    </p:set>
                                    <p:animEffect transition="in" filter="blinds(horizontal)">
                                      <p:cBhvr>
                                        <p:cTn id="49" dur="500"/>
                                        <p:tgtEl>
                                          <p:spTgt spid="1122307">
                                            <p:txEl>
                                              <p:pRg st="4" end="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122307">
                                            <p:txEl>
                                              <p:pRg st="5" end="5"/>
                                            </p:txEl>
                                          </p:spTgt>
                                        </p:tgtEl>
                                        <p:attrNameLst>
                                          <p:attrName>style.visibility</p:attrName>
                                        </p:attrNameLst>
                                      </p:cBhvr>
                                      <p:to>
                                        <p:strVal val="visible"/>
                                      </p:to>
                                    </p:set>
                                    <p:animEffect transition="in" filter="blinds(horizontal)">
                                      <p:cBhvr>
                                        <p:cTn id="52" dur="500"/>
                                        <p:tgtEl>
                                          <p:spTgt spid="1122307">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122324"/>
                                        </p:tgtEl>
                                        <p:attrNameLst>
                                          <p:attrName>style.visibility</p:attrName>
                                        </p:attrNameLst>
                                      </p:cBhvr>
                                      <p:to>
                                        <p:strVal val="visible"/>
                                      </p:to>
                                    </p:set>
                                    <p:animEffect transition="in" filter="blinds(horizontal)">
                                      <p:cBhvr>
                                        <p:cTn id="55" dur="500"/>
                                        <p:tgtEl>
                                          <p:spTgt spid="11223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22307">
                                            <p:txEl>
                                              <p:pRg st="6" end="6"/>
                                            </p:txEl>
                                          </p:spTgt>
                                        </p:tgtEl>
                                        <p:attrNameLst>
                                          <p:attrName>style.visibility</p:attrName>
                                        </p:attrNameLst>
                                      </p:cBhvr>
                                      <p:to>
                                        <p:strVal val="visible"/>
                                      </p:to>
                                    </p:set>
                                    <p:animEffect transition="in" filter="blinds(horizontal)">
                                      <p:cBhvr>
                                        <p:cTn id="60" dur="500"/>
                                        <p:tgtEl>
                                          <p:spTgt spid="1122307">
                                            <p:txEl>
                                              <p:pRg st="6" end="6"/>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21" grpId="0" animBg="1"/>
      <p:bldP spid="1122322" grpId="0" animBg="1"/>
      <p:bldP spid="1122323"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0FF7C4-A15B-4543-90FF-2A96BBC8E678}" type="slidenum">
              <a:rPr lang="en-US" sz="1400">
                <a:cs typeface="Arial" charset="0"/>
              </a:rPr>
              <a:pPr eaLnBrk="1" hangingPunct="1"/>
              <a:t>17</a:t>
            </a:fld>
            <a:endParaRPr lang="en-US" sz="1400">
              <a:cs typeface="Arial" charset="0"/>
            </a:endParaRPr>
          </a:p>
        </p:txBody>
      </p:sp>
      <p:sp>
        <p:nvSpPr>
          <p:cNvPr id="1123331" name="Rectangle 3"/>
          <p:cNvSpPr>
            <a:spLocks noGrp="1" noChangeArrowheads="1"/>
          </p:cNvSpPr>
          <p:nvPr>
            <p:ph type="body" idx="1"/>
          </p:nvPr>
        </p:nvSpPr>
        <p:spPr>
          <a:xfrm>
            <a:off x="381000" y="3200400"/>
            <a:ext cx="8229600" cy="1943100"/>
          </a:xfrm>
        </p:spPr>
        <p:txBody>
          <a:bodyPr/>
          <a:lstStyle/>
          <a:p>
            <a:r>
              <a:rPr lang="en-US" sz="1800">
                <a:latin typeface="Arial" charset="0"/>
                <a:cs typeface="Arial" charset="0"/>
              </a:rPr>
              <a:t>By default, OSPF </a:t>
            </a:r>
            <a:r>
              <a:rPr lang="en-US" sz="1800" b="1">
                <a:latin typeface="Arial" charset="0"/>
                <a:cs typeface="Arial" charset="0"/>
              </a:rPr>
              <a:t>Hello packets</a:t>
            </a:r>
            <a:r>
              <a:rPr lang="en-US" sz="1800">
                <a:latin typeface="Arial" charset="0"/>
                <a:cs typeface="Arial" charset="0"/>
              </a:rPr>
              <a:t> are sent:</a:t>
            </a:r>
          </a:p>
          <a:p>
            <a:pPr lvl="1"/>
            <a:r>
              <a:rPr lang="en-US" sz="1800" b="1">
                <a:latin typeface="Arial" charset="0"/>
                <a:ea typeface="Arial" charset="0"/>
                <a:cs typeface="Arial" charset="0"/>
              </a:rPr>
              <a:t>10 seconds</a:t>
            </a:r>
            <a:r>
              <a:rPr lang="en-US" sz="1800">
                <a:latin typeface="Arial" charset="0"/>
                <a:ea typeface="Arial" charset="0"/>
                <a:cs typeface="Arial" charset="0"/>
              </a:rPr>
              <a:t> on </a:t>
            </a:r>
            <a:r>
              <a:rPr lang="en-US" sz="1800" u="sng">
                <a:latin typeface="Arial" charset="0"/>
                <a:ea typeface="Arial" charset="0"/>
                <a:cs typeface="Arial" charset="0"/>
              </a:rPr>
              <a:t>multiaccess and point-to-point segments</a:t>
            </a:r>
            <a:r>
              <a:rPr lang="en-US" sz="1800">
                <a:latin typeface="Arial" charset="0"/>
                <a:ea typeface="Arial" charset="0"/>
                <a:cs typeface="Arial" charset="0"/>
              </a:rPr>
              <a:t> </a:t>
            </a:r>
          </a:p>
          <a:p>
            <a:pPr lvl="1"/>
            <a:r>
              <a:rPr lang="en-US" sz="1800" b="1">
                <a:latin typeface="Arial" charset="0"/>
                <a:ea typeface="Arial" charset="0"/>
                <a:cs typeface="Arial" charset="0"/>
              </a:rPr>
              <a:t>30 seconds</a:t>
            </a:r>
            <a:r>
              <a:rPr lang="en-US" sz="1800">
                <a:latin typeface="Arial" charset="0"/>
                <a:ea typeface="Arial" charset="0"/>
                <a:cs typeface="Arial" charset="0"/>
              </a:rPr>
              <a:t> on </a:t>
            </a:r>
            <a:r>
              <a:rPr lang="en-US" sz="1800" i="1" u="sng">
                <a:latin typeface="Arial" charset="0"/>
                <a:ea typeface="Arial" charset="0"/>
                <a:cs typeface="Arial" charset="0"/>
              </a:rPr>
              <a:t>nonbroadcast multiaccess (NBMA)</a:t>
            </a:r>
            <a:r>
              <a:rPr lang="en-US" sz="1800" b="1" i="1">
                <a:latin typeface="Arial" charset="0"/>
                <a:ea typeface="Arial" charset="0"/>
                <a:cs typeface="Arial" charset="0"/>
              </a:rPr>
              <a:t> </a:t>
            </a:r>
            <a:r>
              <a:rPr lang="en-US" sz="1800">
                <a:latin typeface="Arial" charset="0"/>
                <a:ea typeface="Arial" charset="0"/>
                <a:cs typeface="Arial" charset="0"/>
              </a:rPr>
              <a:t>segments (Frame Relay, X.25, ATM).</a:t>
            </a:r>
          </a:p>
          <a:p>
            <a:r>
              <a:rPr lang="en-US" sz="1800">
                <a:latin typeface="Arial" charset="0"/>
                <a:cs typeface="Arial" charset="0"/>
              </a:rPr>
              <a:t>Sent to </a:t>
            </a:r>
            <a:r>
              <a:rPr lang="en-US" sz="1800" i="1" u="sng">
                <a:latin typeface="Arial" charset="0"/>
                <a:cs typeface="Arial" charset="0"/>
              </a:rPr>
              <a:t>ALLSPFRouters </a:t>
            </a:r>
            <a:r>
              <a:rPr lang="en-US" sz="1800" u="sng">
                <a:latin typeface="Arial" charset="0"/>
                <a:cs typeface="Arial" charset="0"/>
              </a:rPr>
              <a:t>at 224.0.0.5</a:t>
            </a:r>
            <a:endParaRPr lang="en-US" sz="1800">
              <a:latin typeface="Arial" charset="0"/>
              <a:cs typeface="Arial" charset="0"/>
            </a:endParaRPr>
          </a:p>
        </p:txBody>
      </p:sp>
      <p:pic>
        <p:nvPicPr>
          <p:cNvPr id="1123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
            <a:ext cx="7239000" cy="280392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8852" name="Rectangle 8"/>
          <p:cNvSpPr>
            <a:spLocks noGrp="1" noChangeArrowheads="1"/>
          </p:cNvSpPr>
          <p:nvPr>
            <p:ph type="title"/>
          </p:nvPr>
        </p:nvSpPr>
        <p:spPr>
          <a:xfrm>
            <a:off x="0" y="0"/>
            <a:ext cx="2590800" cy="400050"/>
          </a:xfrm>
          <a:solidFill>
            <a:schemeClr val="bg1"/>
          </a:solidFill>
        </p:spPr>
        <p:txBody>
          <a:bodyPr/>
          <a:lstStyle/>
          <a:p>
            <a:r>
              <a:rPr lang="en-US" sz="2400">
                <a:latin typeface="Arial" charset="0"/>
                <a:cs typeface="Arial" charset="0"/>
              </a:rPr>
              <a:t>Hello Intervals</a:t>
            </a:r>
          </a:p>
        </p:txBody>
      </p:sp>
      <p:sp>
        <p:nvSpPr>
          <p:cNvPr id="1123337" name="Line 9"/>
          <p:cNvSpPr>
            <a:spLocks noChangeShapeType="1"/>
          </p:cNvSpPr>
          <p:nvPr/>
        </p:nvSpPr>
        <p:spPr bwMode="auto">
          <a:xfrm flipV="1">
            <a:off x="4114800" y="17145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38" name="Line 10"/>
          <p:cNvSpPr>
            <a:spLocks noChangeShapeType="1"/>
          </p:cNvSpPr>
          <p:nvPr/>
        </p:nvSpPr>
        <p:spPr bwMode="auto">
          <a:xfrm flipV="1">
            <a:off x="4267200" y="217170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39" name="Line 11"/>
          <p:cNvSpPr>
            <a:spLocks noChangeShapeType="1"/>
          </p:cNvSpPr>
          <p:nvPr/>
        </p:nvSpPr>
        <p:spPr bwMode="auto">
          <a:xfrm flipH="1">
            <a:off x="4724400" y="1028700"/>
            <a:ext cx="5334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40" name="Line 12"/>
          <p:cNvSpPr>
            <a:spLocks noChangeShapeType="1"/>
          </p:cNvSpPr>
          <p:nvPr/>
        </p:nvSpPr>
        <p:spPr bwMode="auto">
          <a:xfrm>
            <a:off x="5791200" y="10287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41" name="Line 13"/>
          <p:cNvSpPr>
            <a:spLocks noChangeShapeType="1"/>
          </p:cNvSpPr>
          <p:nvPr/>
        </p:nvSpPr>
        <p:spPr bwMode="auto">
          <a:xfrm flipH="1">
            <a:off x="6172200" y="234315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42" name="Line 14"/>
          <p:cNvSpPr>
            <a:spLocks noChangeShapeType="1"/>
          </p:cNvSpPr>
          <p:nvPr/>
        </p:nvSpPr>
        <p:spPr bwMode="auto">
          <a:xfrm flipH="1" flipV="1">
            <a:off x="6477000" y="1771650"/>
            <a:ext cx="457200" cy="28575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23343" name="AutoShape 15"/>
          <p:cNvSpPr>
            <a:spLocks noChangeArrowheads="1"/>
          </p:cNvSpPr>
          <p:nvPr/>
        </p:nvSpPr>
        <p:spPr bwMode="auto">
          <a:xfrm>
            <a:off x="1752600" y="1352550"/>
            <a:ext cx="1371600" cy="647700"/>
          </a:xfrm>
          <a:prstGeom prst="wedgeRectCallout">
            <a:avLst>
              <a:gd name="adj1" fmla="val 90625"/>
              <a:gd name="adj2" fmla="val 65972"/>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t>Hello, I</a:t>
            </a:r>
            <a:r>
              <a:rPr lang="ja-JP" altLang="en-US">
                <a:latin typeface="Arial"/>
              </a:rPr>
              <a:t>’</a:t>
            </a:r>
            <a:r>
              <a:rPr lang="en-US"/>
              <a:t>m R1</a:t>
            </a:r>
          </a:p>
        </p:txBody>
      </p:sp>
      <p:sp>
        <p:nvSpPr>
          <p:cNvPr id="1123344" name="AutoShape 16"/>
          <p:cNvSpPr>
            <a:spLocks noChangeArrowheads="1"/>
          </p:cNvSpPr>
          <p:nvPr/>
        </p:nvSpPr>
        <p:spPr bwMode="auto">
          <a:xfrm>
            <a:off x="3429000" y="57150"/>
            <a:ext cx="1371600" cy="628650"/>
          </a:xfrm>
          <a:prstGeom prst="wedgeRectCallout">
            <a:avLst>
              <a:gd name="adj1" fmla="val 86458"/>
              <a:gd name="adj2" fmla="val 86343"/>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R2</a:t>
            </a:r>
          </a:p>
        </p:txBody>
      </p:sp>
      <p:sp>
        <p:nvSpPr>
          <p:cNvPr id="1123345" name="AutoShape 17"/>
          <p:cNvSpPr>
            <a:spLocks noChangeArrowheads="1"/>
          </p:cNvSpPr>
          <p:nvPr/>
        </p:nvSpPr>
        <p:spPr bwMode="auto">
          <a:xfrm>
            <a:off x="7620000" y="1200150"/>
            <a:ext cx="1371600" cy="628650"/>
          </a:xfrm>
          <a:prstGeom prst="wedgeRectCallout">
            <a:avLst>
              <a:gd name="adj1" fmla="val -69676"/>
              <a:gd name="adj2" fmla="val 100694"/>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R3</a:t>
            </a:r>
          </a:p>
        </p:txBody>
      </p:sp>
      <p:pic>
        <p:nvPicPr>
          <p:cNvPr id="112334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787" y="1"/>
            <a:ext cx="2562225" cy="7572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8863"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667415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3331">
                                            <p:txEl>
                                              <p:pRg st="1" end="1"/>
                                            </p:txEl>
                                          </p:spTgt>
                                        </p:tgtEl>
                                        <p:attrNameLst>
                                          <p:attrName>style.visibility</p:attrName>
                                        </p:attrNameLst>
                                      </p:cBhvr>
                                      <p:to>
                                        <p:strVal val="visible"/>
                                      </p:to>
                                    </p:set>
                                    <p:animEffect transition="in" filter="blinds(horizontal)">
                                      <p:cBhvr>
                                        <p:cTn id="7" dur="500"/>
                                        <p:tgtEl>
                                          <p:spTgt spid="1123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3331">
                                            <p:txEl>
                                              <p:pRg st="2" end="2"/>
                                            </p:txEl>
                                          </p:spTgt>
                                        </p:tgtEl>
                                        <p:attrNameLst>
                                          <p:attrName>style.visibility</p:attrName>
                                        </p:attrNameLst>
                                      </p:cBhvr>
                                      <p:to>
                                        <p:strVal val="visible"/>
                                      </p:to>
                                    </p:set>
                                    <p:animEffect transition="in" filter="blinds(horizontal)">
                                      <p:cBhvr>
                                        <p:cTn id="12" dur="500"/>
                                        <p:tgtEl>
                                          <p:spTgt spid="1123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3331">
                                            <p:txEl>
                                              <p:pRg st="3" end="3"/>
                                            </p:txEl>
                                          </p:spTgt>
                                        </p:tgtEl>
                                        <p:attrNameLst>
                                          <p:attrName>style.visibility</p:attrName>
                                        </p:attrNameLst>
                                      </p:cBhvr>
                                      <p:to>
                                        <p:strVal val="visible"/>
                                      </p:to>
                                    </p:set>
                                    <p:animEffect transition="in" filter="blinds(horizontal)">
                                      <p:cBhvr>
                                        <p:cTn id="17" dur="500"/>
                                        <p:tgtEl>
                                          <p:spTgt spid="1123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CC5BBC3-4BBE-BC47-A760-94D9F683BE14}" type="slidenum">
              <a:rPr lang="en-US" sz="1400">
                <a:cs typeface="Arial" charset="0"/>
              </a:rPr>
              <a:pPr eaLnBrk="1" hangingPunct="1"/>
              <a:t>18</a:t>
            </a:fld>
            <a:endParaRPr lang="en-US" sz="1400">
              <a:cs typeface="Arial" charset="0"/>
            </a:endParaRPr>
          </a:p>
        </p:txBody>
      </p:sp>
      <p:sp>
        <p:nvSpPr>
          <p:cNvPr id="80898" name="Rectangle 2"/>
          <p:cNvSpPr>
            <a:spLocks noGrp="1" noChangeArrowheads="1"/>
          </p:cNvSpPr>
          <p:nvPr>
            <p:ph type="title"/>
          </p:nvPr>
        </p:nvSpPr>
        <p:spPr>
          <a:xfrm>
            <a:off x="0" y="0"/>
            <a:ext cx="1905000" cy="628650"/>
          </a:xfrm>
          <a:solidFill>
            <a:schemeClr val="bg1"/>
          </a:solidFill>
        </p:spPr>
        <p:txBody>
          <a:bodyPr/>
          <a:lstStyle/>
          <a:p>
            <a:r>
              <a:rPr lang="en-US" sz="2800">
                <a:latin typeface="Arial" charset="0"/>
                <a:cs typeface="Arial" charset="0"/>
              </a:rPr>
              <a:t>Dead Intervals</a:t>
            </a:r>
          </a:p>
        </p:txBody>
      </p:sp>
      <p:sp>
        <p:nvSpPr>
          <p:cNvPr id="1141763" name="Rectangle 3"/>
          <p:cNvSpPr>
            <a:spLocks noGrp="1" noChangeArrowheads="1"/>
          </p:cNvSpPr>
          <p:nvPr>
            <p:ph type="body" idx="1"/>
          </p:nvPr>
        </p:nvSpPr>
        <p:spPr>
          <a:xfrm>
            <a:off x="381000" y="2800350"/>
            <a:ext cx="8229600" cy="2343150"/>
          </a:xfrm>
        </p:spPr>
        <p:txBody>
          <a:bodyPr/>
          <a:lstStyle/>
          <a:p>
            <a:pPr>
              <a:lnSpc>
                <a:spcPct val="90000"/>
              </a:lnSpc>
            </a:pPr>
            <a:r>
              <a:rPr lang="en-US" sz="1600" b="1" dirty="0">
                <a:latin typeface="Arial" charset="0"/>
                <a:cs typeface="Arial" charset="0"/>
              </a:rPr>
              <a:t>Dead interval</a:t>
            </a:r>
            <a:r>
              <a:rPr lang="en-US" sz="1600" i="1" dirty="0">
                <a:latin typeface="Arial" charset="0"/>
                <a:cs typeface="Arial" charset="0"/>
              </a:rPr>
              <a:t> </a:t>
            </a:r>
            <a:r>
              <a:rPr lang="en-US" sz="1600" dirty="0">
                <a:latin typeface="Arial" charset="0"/>
                <a:cs typeface="Arial" charset="0"/>
              </a:rPr>
              <a:t>-  Period, expressed in seconds, that the </a:t>
            </a:r>
            <a:r>
              <a:rPr lang="en-US" sz="1600" u="sng" dirty="0">
                <a:latin typeface="Arial" charset="0"/>
                <a:cs typeface="Arial" charset="0"/>
              </a:rPr>
              <a:t>router will wait to receive a Hello packet before declaring the neighbor </a:t>
            </a:r>
            <a:r>
              <a:rPr lang="ja-JP" altLang="en-US" sz="1600" u="sng" dirty="0">
                <a:latin typeface="Arial" charset="0"/>
                <a:cs typeface="Arial" charset="0"/>
              </a:rPr>
              <a:t>“</a:t>
            </a:r>
            <a:r>
              <a:rPr lang="en-US" altLang="ja-JP" sz="1600" u="sng" dirty="0">
                <a:latin typeface="Arial" charset="0"/>
                <a:cs typeface="Arial" charset="0"/>
              </a:rPr>
              <a:t>down</a:t>
            </a:r>
            <a:r>
              <a:rPr lang="en-US" altLang="ja-JP" sz="1600" dirty="0">
                <a:latin typeface="Arial" charset="0"/>
                <a:cs typeface="Arial" charset="0"/>
              </a:rPr>
              <a:t>.</a:t>
            </a:r>
            <a:r>
              <a:rPr lang="ja-JP" altLang="en-US" sz="1600" dirty="0">
                <a:latin typeface="Arial" charset="0"/>
                <a:cs typeface="Arial" charset="0"/>
              </a:rPr>
              <a:t>”</a:t>
            </a:r>
            <a:r>
              <a:rPr lang="en-US" altLang="ja-JP" sz="1600" dirty="0">
                <a:latin typeface="Arial" charset="0"/>
                <a:cs typeface="Arial" charset="0"/>
              </a:rPr>
              <a:t> </a:t>
            </a:r>
          </a:p>
          <a:p>
            <a:pPr>
              <a:lnSpc>
                <a:spcPct val="90000"/>
              </a:lnSpc>
            </a:pPr>
            <a:r>
              <a:rPr lang="en-US" sz="1600" b="1" dirty="0">
                <a:latin typeface="Arial" charset="0"/>
                <a:cs typeface="Arial" charset="0"/>
              </a:rPr>
              <a:t>Cisco</a:t>
            </a:r>
            <a:r>
              <a:rPr lang="en-US" sz="1600" dirty="0">
                <a:latin typeface="Arial" charset="0"/>
                <a:cs typeface="Arial" charset="0"/>
              </a:rPr>
              <a:t> uses a </a:t>
            </a:r>
            <a:r>
              <a:rPr lang="en-US" sz="1600" u="sng" dirty="0">
                <a:latin typeface="Arial" charset="0"/>
                <a:cs typeface="Arial" charset="0"/>
              </a:rPr>
              <a:t>default of four times the Hello</a:t>
            </a:r>
            <a:r>
              <a:rPr lang="en-US" sz="1600" dirty="0">
                <a:latin typeface="Arial" charset="0"/>
                <a:cs typeface="Arial" charset="0"/>
              </a:rPr>
              <a:t> interval. </a:t>
            </a:r>
          </a:p>
          <a:p>
            <a:pPr lvl="1">
              <a:lnSpc>
                <a:spcPct val="90000"/>
              </a:lnSpc>
            </a:pPr>
            <a:r>
              <a:rPr lang="en-US" sz="1600" b="1" dirty="0">
                <a:latin typeface="Arial" charset="0"/>
                <a:ea typeface="Arial" charset="0"/>
                <a:cs typeface="Arial" charset="0"/>
              </a:rPr>
              <a:t>40 seconds</a:t>
            </a:r>
            <a:r>
              <a:rPr lang="en-US" sz="1600" dirty="0">
                <a:latin typeface="Arial" charset="0"/>
                <a:ea typeface="Arial" charset="0"/>
                <a:cs typeface="Arial" charset="0"/>
              </a:rPr>
              <a:t> - </a:t>
            </a:r>
            <a:r>
              <a:rPr lang="en-US" sz="1600" u="sng" dirty="0" err="1">
                <a:latin typeface="Arial" charset="0"/>
                <a:ea typeface="Arial" charset="0"/>
                <a:cs typeface="Arial" charset="0"/>
              </a:rPr>
              <a:t>Multiaccess</a:t>
            </a:r>
            <a:r>
              <a:rPr lang="en-US" sz="1600" u="sng" dirty="0">
                <a:latin typeface="Arial" charset="0"/>
                <a:ea typeface="Arial" charset="0"/>
                <a:cs typeface="Arial" charset="0"/>
              </a:rPr>
              <a:t> and point-to-point segments</a:t>
            </a:r>
            <a:r>
              <a:rPr lang="en-US" sz="1600" dirty="0">
                <a:latin typeface="Arial" charset="0"/>
                <a:ea typeface="Arial" charset="0"/>
                <a:cs typeface="Arial" charset="0"/>
              </a:rPr>
              <a:t>. </a:t>
            </a:r>
          </a:p>
          <a:p>
            <a:pPr lvl="1">
              <a:lnSpc>
                <a:spcPct val="90000"/>
              </a:lnSpc>
            </a:pPr>
            <a:r>
              <a:rPr lang="en-US" sz="1600" b="1" dirty="0">
                <a:latin typeface="Arial" charset="0"/>
                <a:ea typeface="Arial" charset="0"/>
                <a:cs typeface="Arial" charset="0"/>
              </a:rPr>
              <a:t>120 seconds</a:t>
            </a:r>
            <a:r>
              <a:rPr lang="en-US" sz="1600" dirty="0">
                <a:latin typeface="Arial" charset="0"/>
                <a:ea typeface="Arial" charset="0"/>
                <a:cs typeface="Arial" charset="0"/>
              </a:rPr>
              <a:t> - </a:t>
            </a:r>
            <a:r>
              <a:rPr lang="en-US" sz="1600" u="sng" dirty="0">
                <a:latin typeface="Arial" charset="0"/>
                <a:ea typeface="Arial" charset="0"/>
                <a:cs typeface="Arial" charset="0"/>
              </a:rPr>
              <a:t>NBMA</a:t>
            </a:r>
            <a:r>
              <a:rPr lang="en-US" sz="1600" dirty="0">
                <a:latin typeface="Arial" charset="0"/>
                <a:ea typeface="Arial" charset="0"/>
                <a:cs typeface="Arial" charset="0"/>
              </a:rPr>
              <a:t> networks.</a:t>
            </a:r>
          </a:p>
          <a:p>
            <a:pPr>
              <a:lnSpc>
                <a:spcPct val="90000"/>
              </a:lnSpc>
            </a:pPr>
            <a:r>
              <a:rPr lang="en-US" sz="1600" dirty="0">
                <a:latin typeface="Arial" charset="0"/>
                <a:cs typeface="Arial" charset="0"/>
              </a:rPr>
              <a:t>Dead interval expires</a:t>
            </a:r>
          </a:p>
          <a:p>
            <a:pPr lvl="1">
              <a:lnSpc>
                <a:spcPct val="90000"/>
              </a:lnSpc>
            </a:pPr>
            <a:r>
              <a:rPr lang="en-US" sz="1600" dirty="0">
                <a:latin typeface="Arial" charset="0"/>
                <a:ea typeface="Arial" charset="0"/>
                <a:cs typeface="Arial" charset="0"/>
              </a:rPr>
              <a:t>OSPF </a:t>
            </a:r>
            <a:r>
              <a:rPr lang="en-US" sz="1600" u="sng" dirty="0">
                <a:latin typeface="Arial" charset="0"/>
                <a:ea typeface="Arial" charset="0"/>
                <a:cs typeface="Arial" charset="0"/>
              </a:rPr>
              <a:t>removes that neighbor</a:t>
            </a:r>
            <a:r>
              <a:rPr lang="en-US" sz="1600" dirty="0">
                <a:latin typeface="Arial" charset="0"/>
                <a:ea typeface="Arial" charset="0"/>
                <a:cs typeface="Arial" charset="0"/>
              </a:rPr>
              <a:t> from its </a:t>
            </a:r>
            <a:r>
              <a:rPr lang="en-US" sz="1600" u="sng" dirty="0">
                <a:latin typeface="Arial" charset="0"/>
                <a:ea typeface="Arial" charset="0"/>
                <a:cs typeface="Arial" charset="0"/>
              </a:rPr>
              <a:t>link-state database</a:t>
            </a:r>
            <a:r>
              <a:rPr lang="en-US" sz="1600" dirty="0">
                <a:latin typeface="Arial" charset="0"/>
                <a:ea typeface="Arial" charset="0"/>
                <a:cs typeface="Arial" charset="0"/>
              </a:rPr>
              <a:t>. </a:t>
            </a:r>
          </a:p>
          <a:p>
            <a:pPr lvl="1">
              <a:lnSpc>
                <a:spcPct val="90000"/>
              </a:lnSpc>
            </a:pPr>
            <a:r>
              <a:rPr lang="en-US" sz="1600" u="sng" dirty="0">
                <a:latin typeface="Arial" charset="0"/>
                <a:ea typeface="Arial" charset="0"/>
                <a:cs typeface="Arial" charset="0"/>
              </a:rPr>
              <a:t>Floods the link-state information</a:t>
            </a:r>
            <a:r>
              <a:rPr lang="en-US" sz="1600" dirty="0">
                <a:latin typeface="Arial" charset="0"/>
                <a:ea typeface="Arial" charset="0"/>
                <a:cs typeface="Arial" charset="0"/>
              </a:rPr>
              <a:t> about the </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down</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 neighbor out all OSPF-enabled interfaces</a:t>
            </a:r>
            <a:r>
              <a:rPr lang="en-US" altLang="ja-JP" sz="1600" dirty="0" smtClean="0">
                <a:latin typeface="Arial" charset="0"/>
                <a:ea typeface="Arial" charset="0"/>
                <a:cs typeface="Arial" charset="0"/>
              </a:rPr>
              <a:t>.</a:t>
            </a:r>
            <a:endParaRPr lang="en-US" altLang="ja-JP" sz="1600" dirty="0">
              <a:latin typeface="Arial" charset="0"/>
              <a:ea typeface="Arial" charset="0"/>
              <a:cs typeface="Arial" charset="0"/>
            </a:endParaRPr>
          </a:p>
        </p:txBody>
      </p:sp>
      <p:pic>
        <p:nvPicPr>
          <p:cNvPr id="11417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
            <a:ext cx="7239000" cy="280392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41766" name="Line 6"/>
          <p:cNvSpPr>
            <a:spLocks noChangeShapeType="1"/>
          </p:cNvSpPr>
          <p:nvPr/>
        </p:nvSpPr>
        <p:spPr bwMode="auto">
          <a:xfrm flipV="1">
            <a:off x="4114800" y="17145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67" name="Line 7"/>
          <p:cNvSpPr>
            <a:spLocks noChangeShapeType="1"/>
          </p:cNvSpPr>
          <p:nvPr/>
        </p:nvSpPr>
        <p:spPr bwMode="auto">
          <a:xfrm flipV="1">
            <a:off x="4267200" y="217170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68" name="Line 8"/>
          <p:cNvSpPr>
            <a:spLocks noChangeShapeType="1"/>
          </p:cNvSpPr>
          <p:nvPr/>
        </p:nvSpPr>
        <p:spPr bwMode="auto">
          <a:xfrm flipH="1">
            <a:off x="4724400" y="1028700"/>
            <a:ext cx="5334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69" name="Line 9"/>
          <p:cNvSpPr>
            <a:spLocks noChangeShapeType="1"/>
          </p:cNvSpPr>
          <p:nvPr/>
        </p:nvSpPr>
        <p:spPr bwMode="auto">
          <a:xfrm>
            <a:off x="5791200" y="1028700"/>
            <a:ext cx="457200" cy="3429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70" name="Line 10"/>
          <p:cNvSpPr>
            <a:spLocks noChangeShapeType="1"/>
          </p:cNvSpPr>
          <p:nvPr/>
        </p:nvSpPr>
        <p:spPr bwMode="auto">
          <a:xfrm flipH="1">
            <a:off x="6172200" y="2343150"/>
            <a:ext cx="685800"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71" name="Line 11"/>
          <p:cNvSpPr>
            <a:spLocks noChangeShapeType="1"/>
          </p:cNvSpPr>
          <p:nvPr/>
        </p:nvSpPr>
        <p:spPr bwMode="auto">
          <a:xfrm flipH="1" flipV="1">
            <a:off x="6477000" y="1771650"/>
            <a:ext cx="457200" cy="28575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41772" name="AutoShape 12"/>
          <p:cNvSpPr>
            <a:spLocks noChangeArrowheads="1"/>
          </p:cNvSpPr>
          <p:nvPr/>
        </p:nvSpPr>
        <p:spPr bwMode="auto">
          <a:xfrm>
            <a:off x="1752600" y="1352550"/>
            <a:ext cx="1371600" cy="647700"/>
          </a:xfrm>
          <a:prstGeom prst="wedgeRectCallout">
            <a:avLst>
              <a:gd name="adj1" fmla="val 90625"/>
              <a:gd name="adj2" fmla="val 65972"/>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R1</a:t>
            </a:r>
          </a:p>
        </p:txBody>
      </p:sp>
      <p:sp>
        <p:nvSpPr>
          <p:cNvPr id="1141773" name="AutoShape 13"/>
          <p:cNvSpPr>
            <a:spLocks noChangeArrowheads="1"/>
          </p:cNvSpPr>
          <p:nvPr/>
        </p:nvSpPr>
        <p:spPr bwMode="auto">
          <a:xfrm>
            <a:off x="3429000" y="57150"/>
            <a:ext cx="1371600" cy="628650"/>
          </a:xfrm>
          <a:prstGeom prst="wedgeRectCallout">
            <a:avLst>
              <a:gd name="adj1" fmla="val 86458"/>
              <a:gd name="adj2" fmla="val 86343"/>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R2</a:t>
            </a:r>
          </a:p>
        </p:txBody>
      </p:sp>
      <p:sp>
        <p:nvSpPr>
          <p:cNvPr id="1141774" name="AutoShape 14"/>
          <p:cNvSpPr>
            <a:spLocks noChangeArrowheads="1"/>
          </p:cNvSpPr>
          <p:nvPr/>
        </p:nvSpPr>
        <p:spPr bwMode="auto">
          <a:xfrm>
            <a:off x="7620000" y="1200150"/>
            <a:ext cx="1371600" cy="628650"/>
          </a:xfrm>
          <a:prstGeom prst="wedgeRectCallout">
            <a:avLst>
              <a:gd name="adj1" fmla="val -69676"/>
              <a:gd name="adj2" fmla="val 100694"/>
            </a:avLst>
          </a:prstGeom>
          <a:noFill/>
          <a:ln w="25400">
            <a:solidFill>
              <a:schemeClr val="bg2"/>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Hello, I</a:t>
            </a:r>
            <a:r>
              <a:rPr lang="ja-JP" altLang="en-US" dirty="0">
                <a:latin typeface="Arial"/>
              </a:rPr>
              <a:t>’</a:t>
            </a:r>
            <a:r>
              <a:rPr lang="en-US" dirty="0"/>
              <a:t>m R3</a:t>
            </a:r>
          </a:p>
        </p:txBody>
      </p:sp>
      <p:pic>
        <p:nvPicPr>
          <p:cNvPr id="114177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787" y="1"/>
            <a:ext cx="2562225" cy="7572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0911"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527613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xEl>
                                              <p:pRg st="1" end="1"/>
                                            </p:txEl>
                                          </p:spTgt>
                                        </p:tgtEl>
                                        <p:attrNameLst>
                                          <p:attrName>style.visibility</p:attrName>
                                        </p:attrNameLst>
                                      </p:cBhvr>
                                      <p:to>
                                        <p:strVal val="visible"/>
                                      </p:to>
                                    </p:set>
                                    <p:animEffect transition="in" filter="blinds(horizontal)">
                                      <p:cBhvr>
                                        <p:cTn id="7" dur="500"/>
                                        <p:tgtEl>
                                          <p:spTgt spid="1141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1763">
                                            <p:txEl>
                                              <p:pRg st="2" end="2"/>
                                            </p:txEl>
                                          </p:spTgt>
                                        </p:tgtEl>
                                        <p:attrNameLst>
                                          <p:attrName>style.visibility</p:attrName>
                                        </p:attrNameLst>
                                      </p:cBhvr>
                                      <p:to>
                                        <p:strVal val="visible"/>
                                      </p:to>
                                    </p:set>
                                    <p:animEffect transition="in" filter="blinds(horizontal)">
                                      <p:cBhvr>
                                        <p:cTn id="10" dur="500"/>
                                        <p:tgtEl>
                                          <p:spTgt spid="11417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41763">
                                            <p:txEl>
                                              <p:pRg st="3" end="3"/>
                                            </p:txEl>
                                          </p:spTgt>
                                        </p:tgtEl>
                                        <p:attrNameLst>
                                          <p:attrName>style.visibility</p:attrName>
                                        </p:attrNameLst>
                                      </p:cBhvr>
                                      <p:to>
                                        <p:strVal val="visible"/>
                                      </p:to>
                                    </p:set>
                                    <p:animEffect transition="in" filter="blinds(horizontal)">
                                      <p:cBhvr>
                                        <p:cTn id="13" dur="500"/>
                                        <p:tgtEl>
                                          <p:spTgt spid="114176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141763">
                                            <p:txEl>
                                              <p:pRg st="4" end="4"/>
                                            </p:txEl>
                                          </p:spTgt>
                                        </p:tgtEl>
                                        <p:attrNameLst>
                                          <p:attrName>style.visibility</p:attrName>
                                        </p:attrNameLst>
                                      </p:cBhvr>
                                      <p:to>
                                        <p:strVal val="visible"/>
                                      </p:to>
                                    </p:set>
                                    <p:animEffect transition="in" filter="blinds(horizontal)">
                                      <p:cBhvr>
                                        <p:cTn id="18" dur="500"/>
                                        <p:tgtEl>
                                          <p:spTgt spid="114176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141763">
                                            <p:txEl>
                                              <p:pRg st="5" end="5"/>
                                            </p:txEl>
                                          </p:spTgt>
                                        </p:tgtEl>
                                        <p:attrNameLst>
                                          <p:attrName>style.visibility</p:attrName>
                                        </p:attrNameLst>
                                      </p:cBhvr>
                                      <p:to>
                                        <p:strVal val="visible"/>
                                      </p:to>
                                    </p:set>
                                    <p:animEffect transition="in" filter="blinds(horizontal)">
                                      <p:cBhvr>
                                        <p:cTn id="21" dur="500"/>
                                        <p:tgtEl>
                                          <p:spTgt spid="114176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41763">
                                            <p:txEl>
                                              <p:pRg st="6" end="6"/>
                                            </p:txEl>
                                          </p:spTgt>
                                        </p:tgtEl>
                                        <p:attrNameLst>
                                          <p:attrName>style.visibility</p:attrName>
                                        </p:attrNameLst>
                                      </p:cBhvr>
                                      <p:to>
                                        <p:strVal val="visible"/>
                                      </p:to>
                                    </p:set>
                                    <p:animEffect transition="in" filter="blinds(horizontal)">
                                      <p:cBhvr>
                                        <p:cTn id="24" dur="500"/>
                                        <p:tgtEl>
                                          <p:spTgt spid="11417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FDB689-9B0A-C04A-A02A-3350003ECCE3}" type="slidenum">
              <a:rPr lang="en-US" sz="1400">
                <a:cs typeface="Arial" charset="0"/>
              </a:rPr>
              <a:pPr eaLnBrk="1" hangingPunct="1"/>
              <a:t>19</a:t>
            </a:fld>
            <a:endParaRPr lang="en-US" sz="1400">
              <a:cs typeface="Arial" charset="0"/>
            </a:endParaRPr>
          </a:p>
        </p:txBody>
      </p:sp>
      <p:sp>
        <p:nvSpPr>
          <p:cNvPr id="103426" name="Rectangle 2"/>
          <p:cNvSpPr>
            <a:spLocks noGrp="1" noChangeArrowheads="1"/>
          </p:cNvSpPr>
          <p:nvPr>
            <p:ph type="title"/>
          </p:nvPr>
        </p:nvSpPr>
        <p:spPr/>
        <p:txBody>
          <a:bodyPr/>
          <a:lstStyle/>
          <a:p>
            <a:r>
              <a:rPr lang="en-US" sz="2800" b="1">
                <a:latin typeface="Arial" charset="0"/>
                <a:cs typeface="Arial" charset="0"/>
              </a:rPr>
              <a:t>The router ospf Command</a:t>
            </a:r>
          </a:p>
        </p:txBody>
      </p:sp>
      <p:sp>
        <p:nvSpPr>
          <p:cNvPr id="1143811" name="Rectangle 3"/>
          <p:cNvSpPr>
            <a:spLocks noGrp="1" noChangeArrowheads="1"/>
          </p:cNvSpPr>
          <p:nvPr>
            <p:ph type="body" idx="1"/>
          </p:nvPr>
        </p:nvSpPr>
        <p:spPr>
          <a:xfrm>
            <a:off x="381000" y="2000250"/>
            <a:ext cx="8229600" cy="3143250"/>
          </a:xfrm>
        </p:spPr>
        <p:txBody>
          <a:bodyPr/>
          <a:lstStyle/>
          <a:p>
            <a:r>
              <a:rPr lang="en-US" sz="1800">
                <a:latin typeface="Arial" charset="0"/>
                <a:cs typeface="Arial" charset="0"/>
              </a:rPr>
              <a:t>The </a:t>
            </a:r>
            <a:r>
              <a:rPr lang="en-US" sz="1800" b="1" i="1">
                <a:latin typeface="Arial" charset="0"/>
                <a:cs typeface="Arial" charset="0"/>
              </a:rPr>
              <a:t>process-id</a:t>
            </a:r>
            <a:r>
              <a:rPr lang="en-US" sz="1800" i="1">
                <a:latin typeface="Arial" charset="0"/>
                <a:cs typeface="Arial" charset="0"/>
              </a:rPr>
              <a:t> </a:t>
            </a:r>
          </a:p>
          <a:p>
            <a:pPr lvl="1"/>
            <a:r>
              <a:rPr lang="en-US" sz="1800">
                <a:latin typeface="Arial" charset="0"/>
                <a:ea typeface="Arial" charset="0"/>
                <a:cs typeface="Arial" charset="0"/>
              </a:rPr>
              <a:t>Between 1 and 65,535 </a:t>
            </a:r>
          </a:p>
          <a:p>
            <a:pPr lvl="1"/>
            <a:r>
              <a:rPr lang="en-US" sz="1800">
                <a:latin typeface="Arial" charset="0"/>
                <a:ea typeface="Arial" charset="0"/>
                <a:cs typeface="Arial" charset="0"/>
              </a:rPr>
              <a:t>Chosen by the network administrator.</a:t>
            </a:r>
          </a:p>
          <a:p>
            <a:r>
              <a:rPr lang="en-US" sz="1800" u="sng">
                <a:latin typeface="Arial" charset="0"/>
                <a:cs typeface="Arial" charset="0"/>
              </a:rPr>
              <a:t>Locally significant</a:t>
            </a:r>
            <a:r>
              <a:rPr lang="en-US" sz="1800">
                <a:latin typeface="Arial" charset="0"/>
                <a:cs typeface="Arial" charset="0"/>
              </a:rPr>
              <a:t>:</a:t>
            </a:r>
          </a:p>
          <a:p>
            <a:pPr lvl="1"/>
            <a:r>
              <a:rPr lang="en-US" sz="1800" u="sng">
                <a:latin typeface="Arial" charset="0"/>
                <a:ea typeface="Arial" charset="0"/>
                <a:cs typeface="Arial" charset="0"/>
              </a:rPr>
              <a:t>Does not have to match other OSPF routers</a:t>
            </a:r>
            <a:r>
              <a:rPr lang="en-US" sz="1800">
                <a:latin typeface="Arial" charset="0"/>
                <a:ea typeface="Arial" charset="0"/>
                <a:cs typeface="Arial" charset="0"/>
              </a:rPr>
              <a:t>. </a:t>
            </a:r>
          </a:p>
          <a:p>
            <a:pPr lvl="1"/>
            <a:r>
              <a:rPr lang="en-US" sz="1800">
                <a:latin typeface="Arial" charset="0"/>
                <a:ea typeface="Arial" charset="0"/>
                <a:cs typeface="Arial" charset="0"/>
              </a:rPr>
              <a:t>This </a:t>
            </a:r>
            <a:r>
              <a:rPr lang="en-US" sz="1800" u="sng">
                <a:latin typeface="Arial" charset="0"/>
                <a:ea typeface="Arial" charset="0"/>
                <a:cs typeface="Arial" charset="0"/>
              </a:rPr>
              <a:t>differs from EIGRP</a:t>
            </a:r>
            <a:r>
              <a:rPr lang="en-US" sz="1800">
                <a:latin typeface="Arial" charset="0"/>
                <a:ea typeface="Arial" charset="0"/>
                <a:cs typeface="Arial" charset="0"/>
              </a:rPr>
              <a:t>. </a:t>
            </a:r>
          </a:p>
          <a:p>
            <a:r>
              <a:rPr lang="en-US" sz="1800">
                <a:latin typeface="Arial" charset="0"/>
                <a:cs typeface="Arial" charset="0"/>
              </a:rPr>
              <a:t>We are using the </a:t>
            </a:r>
            <a:r>
              <a:rPr lang="en-US" sz="1800" u="sng">
                <a:latin typeface="Arial" charset="0"/>
                <a:cs typeface="Arial" charset="0"/>
              </a:rPr>
              <a:t>same process ID simply for consistency</a:t>
            </a:r>
            <a:r>
              <a:rPr lang="en-US" sz="1800">
                <a:latin typeface="Arial" charset="0"/>
                <a:cs typeface="Arial" charset="0"/>
              </a:rPr>
              <a:t>.</a:t>
            </a:r>
          </a:p>
        </p:txBody>
      </p:sp>
      <p:sp>
        <p:nvSpPr>
          <p:cNvPr id="1143812" name="Rectangle 4"/>
          <p:cNvSpPr>
            <a:spLocks noChangeArrowheads="1"/>
          </p:cNvSpPr>
          <p:nvPr/>
        </p:nvSpPr>
        <p:spPr bwMode="auto">
          <a:xfrm>
            <a:off x="381000" y="914400"/>
            <a:ext cx="8229600" cy="819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pt-BR" sz="2000" dirty="0">
                <a:latin typeface="Courier New" charset="0"/>
              </a:rPr>
              <a:t>R1(</a:t>
            </a:r>
            <a:r>
              <a:rPr lang="pt-BR" sz="2000" dirty="0" err="1">
                <a:latin typeface="Courier New" charset="0"/>
              </a:rPr>
              <a:t>config</a:t>
            </a:r>
            <a:r>
              <a:rPr lang="pt-BR" sz="2000" dirty="0">
                <a:latin typeface="Courier New" charset="0"/>
              </a:rPr>
              <a:t>)# </a:t>
            </a:r>
            <a:r>
              <a:rPr lang="pt-BR" sz="2000" b="1" dirty="0" err="1">
                <a:latin typeface="Courier New" charset="0"/>
              </a:rPr>
              <a:t>router</a:t>
            </a:r>
            <a:r>
              <a:rPr lang="pt-BR" sz="2000" b="1" dirty="0">
                <a:latin typeface="Courier New" charset="0"/>
              </a:rPr>
              <a:t> </a:t>
            </a:r>
            <a:r>
              <a:rPr lang="pt-BR" sz="2000" b="1" dirty="0" err="1">
                <a:latin typeface="Courier New" charset="0"/>
              </a:rPr>
              <a:t>ospf</a:t>
            </a:r>
            <a:r>
              <a:rPr lang="pt-BR" sz="2000" b="1" dirty="0">
                <a:latin typeface="Courier New" charset="0"/>
              </a:rPr>
              <a:t> 10</a:t>
            </a:r>
          </a:p>
          <a:p>
            <a:pPr marL="342900" indent="-342900">
              <a:spcBef>
                <a:spcPct val="20000"/>
              </a:spcBef>
              <a:buClr>
                <a:schemeClr val="bg2"/>
              </a:buClr>
              <a:buFont typeface="Wingdings" charset="0"/>
              <a:buNone/>
              <a:defRPr/>
            </a:pPr>
            <a:r>
              <a:rPr lang="pt-BR" sz="2000" dirty="0">
                <a:latin typeface="Courier New" charset="0"/>
              </a:rPr>
              <a:t>R1(</a:t>
            </a:r>
            <a:r>
              <a:rPr lang="pt-BR" sz="2000" dirty="0" err="1">
                <a:latin typeface="Courier New" charset="0"/>
              </a:rPr>
              <a:t>config-router</a:t>
            </a:r>
            <a:r>
              <a:rPr lang="pt-BR" sz="2000" dirty="0">
                <a:latin typeface="Courier New" charset="0"/>
              </a:rPr>
              <a:t>)#</a:t>
            </a:r>
            <a:endParaRPr lang="en-US" sz="2000" dirty="0">
              <a:latin typeface="Courier New" charset="0"/>
            </a:endParaRPr>
          </a:p>
        </p:txBody>
      </p:sp>
      <p:sp>
        <p:nvSpPr>
          <p:cNvPr id="103429"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9"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964657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animEffect transition="in" filter="blinds(horizontal)">
                                      <p:cBhvr>
                                        <p:cTn id="7" dur="500"/>
                                        <p:tgtEl>
                                          <p:spTgt spid="11438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3811">
                                            <p:txEl>
                                              <p:pRg st="4" end="4"/>
                                            </p:txEl>
                                          </p:spTgt>
                                        </p:tgtEl>
                                        <p:attrNameLst>
                                          <p:attrName>style.visibility</p:attrName>
                                        </p:attrNameLst>
                                      </p:cBhvr>
                                      <p:to>
                                        <p:strVal val="visible"/>
                                      </p:to>
                                    </p:set>
                                    <p:animEffect transition="in" filter="blinds(horizontal)">
                                      <p:cBhvr>
                                        <p:cTn id="10" dur="500"/>
                                        <p:tgtEl>
                                          <p:spTgt spid="114381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43811">
                                            <p:txEl>
                                              <p:pRg st="5" end="5"/>
                                            </p:txEl>
                                          </p:spTgt>
                                        </p:tgtEl>
                                        <p:attrNameLst>
                                          <p:attrName>style.visibility</p:attrName>
                                        </p:attrNameLst>
                                      </p:cBhvr>
                                      <p:to>
                                        <p:strVal val="visible"/>
                                      </p:to>
                                    </p:set>
                                    <p:animEffect transition="in" filter="blinds(horizontal)">
                                      <p:cBhvr>
                                        <p:cTn id="13" dur="500"/>
                                        <p:tgtEl>
                                          <p:spTgt spid="1143811">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43811">
                                            <p:txEl>
                                              <p:pRg st="6" end="6"/>
                                            </p:txEl>
                                          </p:spTgt>
                                        </p:tgtEl>
                                        <p:attrNameLst>
                                          <p:attrName>style.visibility</p:attrName>
                                        </p:attrNameLst>
                                      </p:cBhvr>
                                      <p:to>
                                        <p:strVal val="visible"/>
                                      </p:to>
                                    </p:set>
                                    <p:animEffect transition="in" filter="blinds(horizontal)">
                                      <p:cBhvr>
                                        <p:cTn id="16" dur="500"/>
                                        <p:tgtEl>
                                          <p:spTgt spid="1143811">
                                            <p:txEl>
                                              <p:pRg st="6" end="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OSPF</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68431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5" name="Rectangle 7"/>
          <p:cNvSpPr>
            <a:spLocks noGrp="1" noChangeArrowheads="1"/>
          </p:cNvSpPr>
          <p:nvPr>
            <p:ph idx="1"/>
          </p:nvPr>
        </p:nvSpPr>
        <p:spPr>
          <a:xfrm>
            <a:off x="304800" y="2647950"/>
            <a:ext cx="8229600" cy="2286000"/>
          </a:xfrm>
        </p:spPr>
        <p:txBody>
          <a:bodyPr/>
          <a:lstStyle/>
          <a:p>
            <a:r>
              <a:rPr lang="en-US" dirty="0">
                <a:latin typeface="Arial" charset="0"/>
                <a:cs typeface="Arial" charset="0"/>
              </a:rPr>
              <a:t>A router is known to OSPF by the OSPF router ID number.</a:t>
            </a:r>
          </a:p>
          <a:p>
            <a:pPr lvl="1"/>
            <a:r>
              <a:rPr lang="en-US" dirty="0">
                <a:latin typeface="Arial" charset="0"/>
                <a:ea typeface="Arial" charset="0"/>
                <a:cs typeface="Arial" charset="0"/>
              </a:rPr>
              <a:t>LSDBs use the OSPF router ID to differentiate one router from the next.</a:t>
            </a:r>
          </a:p>
          <a:p>
            <a:r>
              <a:rPr lang="en-US" dirty="0">
                <a:latin typeface="Arial" charset="0"/>
                <a:cs typeface="Arial" charset="0"/>
              </a:rPr>
              <a:t>By default, the router ID is the </a:t>
            </a:r>
            <a:r>
              <a:rPr lang="en-US" u="sng" dirty="0">
                <a:latin typeface="Arial" charset="0"/>
                <a:cs typeface="Arial" charset="0"/>
              </a:rPr>
              <a:t>highest IP address on an active interface</a:t>
            </a:r>
            <a:r>
              <a:rPr lang="en-US" dirty="0">
                <a:latin typeface="Arial" charset="0"/>
                <a:cs typeface="Arial" charset="0"/>
              </a:rPr>
              <a:t> at the moment of OSPF process startup.</a:t>
            </a:r>
          </a:p>
          <a:p>
            <a:r>
              <a:rPr lang="en-US" dirty="0">
                <a:latin typeface="Arial" charset="0"/>
                <a:cs typeface="Arial" charset="0"/>
              </a:rPr>
              <a:t>However, for stability reason, it is recommended that  the</a:t>
            </a:r>
            <a:r>
              <a:rPr lang="en-US" b="1" dirty="0">
                <a:latin typeface="Courier New" charset="0"/>
                <a:cs typeface="Courier New" charset="0"/>
              </a:rPr>
              <a:t> </a:t>
            </a:r>
            <a:r>
              <a:rPr lang="en-US" b="1" dirty="0">
                <a:solidFill>
                  <a:srgbClr val="0000CC"/>
                </a:solidFill>
                <a:latin typeface="Courier New" charset="0"/>
                <a:cs typeface="Courier New" charset="0"/>
              </a:rPr>
              <a:t>router-id</a:t>
            </a:r>
            <a:r>
              <a:rPr lang="en-US" b="1" dirty="0">
                <a:latin typeface="Courier New" charset="0"/>
                <a:cs typeface="Courier New" charset="0"/>
              </a:rPr>
              <a:t> </a:t>
            </a:r>
            <a:r>
              <a:rPr lang="en-US" dirty="0">
                <a:latin typeface="Arial" charset="0"/>
                <a:cs typeface="Arial" charset="0"/>
              </a:rPr>
              <a:t>command or a loopback interface be configured.</a:t>
            </a:r>
          </a:p>
        </p:txBody>
      </p:sp>
      <p:sp>
        <p:nvSpPr>
          <p:cNvPr id="105474" name="Rectangle 6"/>
          <p:cNvSpPr>
            <a:spLocks noGrp="1" noChangeArrowheads="1"/>
          </p:cNvSpPr>
          <p:nvPr>
            <p:ph type="title"/>
          </p:nvPr>
        </p:nvSpPr>
        <p:spPr/>
        <p:txBody>
          <a:bodyPr/>
          <a:lstStyle/>
          <a:p>
            <a:r>
              <a:rPr lang="en-US">
                <a:latin typeface="Arial" charset="0"/>
                <a:cs typeface="Arial" charset="0"/>
              </a:rPr>
              <a:t>OSPF Router ID</a:t>
            </a:r>
          </a:p>
        </p:txBody>
      </p:sp>
      <p:pic>
        <p:nvPicPr>
          <p:cNvPr id="1054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
            <a:ext cx="4876800"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6"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054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F6564E-2455-B045-87A6-CFF67481BCEE}" type="slidenum">
              <a:rPr lang="en-US" sz="1400">
                <a:cs typeface="Arial" charset="0"/>
              </a:rPr>
              <a:pPr eaLnBrk="1" hangingPunct="1"/>
              <a:t>20</a:t>
            </a:fld>
            <a:endParaRPr lang="en-US" sz="1400">
              <a:cs typeface="Arial" charset="0"/>
            </a:endParaRPr>
          </a:p>
        </p:txBody>
      </p:sp>
    </p:spTree>
    <p:extLst>
      <p:ext uri="{BB962C8B-B14F-4D97-AF65-F5344CB8AC3E}">
        <p14:creationId xmlns:p14="http://schemas.microsoft.com/office/powerpoint/2010/main" val="2688527313"/>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6695">
                                            <p:txEl>
                                              <p:pRg st="0" end="0"/>
                                            </p:txEl>
                                          </p:spTgt>
                                        </p:tgtEl>
                                        <p:attrNameLst>
                                          <p:attrName>style.visibility</p:attrName>
                                        </p:attrNameLst>
                                      </p:cBhvr>
                                      <p:to>
                                        <p:strVal val="visible"/>
                                      </p:to>
                                    </p:set>
                                    <p:animEffect transition="in" filter="wipe(left)">
                                      <p:cBhvr>
                                        <p:cTn id="7" dur="500"/>
                                        <p:tgtEl>
                                          <p:spTgt spid="126669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6695">
                                            <p:txEl>
                                              <p:pRg st="1" end="1"/>
                                            </p:txEl>
                                          </p:spTgt>
                                        </p:tgtEl>
                                        <p:attrNameLst>
                                          <p:attrName>style.visibility</p:attrName>
                                        </p:attrNameLst>
                                      </p:cBhvr>
                                      <p:to>
                                        <p:strVal val="visible"/>
                                      </p:to>
                                    </p:set>
                                    <p:animEffect transition="in" filter="wipe(left)">
                                      <p:cBhvr>
                                        <p:cTn id="11" dur="500"/>
                                        <p:tgtEl>
                                          <p:spTgt spid="126669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66695">
                                            <p:txEl>
                                              <p:pRg st="2" end="2"/>
                                            </p:txEl>
                                          </p:spTgt>
                                        </p:tgtEl>
                                        <p:attrNameLst>
                                          <p:attrName>style.visibility</p:attrName>
                                        </p:attrNameLst>
                                      </p:cBhvr>
                                      <p:to>
                                        <p:strVal val="visible"/>
                                      </p:to>
                                    </p:set>
                                    <p:animEffect transition="in" filter="wipe(left)">
                                      <p:cBhvr>
                                        <p:cTn id="16" dur="500"/>
                                        <p:tgtEl>
                                          <p:spTgt spid="12666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66695">
                                            <p:txEl>
                                              <p:pRg st="3" end="3"/>
                                            </p:txEl>
                                          </p:spTgt>
                                        </p:tgtEl>
                                        <p:attrNameLst>
                                          <p:attrName>style.visibility</p:attrName>
                                        </p:attrNameLst>
                                      </p:cBhvr>
                                      <p:to>
                                        <p:strVal val="visible"/>
                                      </p:to>
                                    </p:set>
                                    <p:animEffect transition="in" filter="wipe(left)">
                                      <p:cBhvr>
                                        <p:cTn id="21" dur="500"/>
                                        <p:tgtEl>
                                          <p:spTgt spid="126669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AF76B3-C091-3B4D-A317-91A8FA7D4663}" type="slidenum">
              <a:rPr lang="en-US" sz="1400">
                <a:cs typeface="Arial" charset="0"/>
              </a:rPr>
              <a:pPr eaLnBrk="1" hangingPunct="1"/>
              <a:t>21</a:t>
            </a:fld>
            <a:endParaRPr lang="en-US" sz="1400">
              <a:cs typeface="Arial" charset="0"/>
            </a:endParaRPr>
          </a:p>
        </p:txBody>
      </p:sp>
      <p:sp>
        <p:nvSpPr>
          <p:cNvPr id="1201154" name="Rectangle 2"/>
          <p:cNvSpPr>
            <a:spLocks noGrp="1" noChangeArrowheads="1"/>
          </p:cNvSpPr>
          <p:nvPr>
            <p:ph type="body" idx="1"/>
          </p:nvPr>
        </p:nvSpPr>
        <p:spPr>
          <a:xfrm>
            <a:off x="381000" y="3028950"/>
            <a:ext cx="8229600" cy="2114550"/>
          </a:xfrm>
        </p:spPr>
        <p:txBody>
          <a:bodyPr/>
          <a:lstStyle/>
          <a:p>
            <a:r>
              <a:rPr lang="en-US" sz="1600" u="sng" dirty="0">
                <a:latin typeface="Arial" charset="0"/>
                <a:cs typeface="Arial" charset="0"/>
              </a:rPr>
              <a:t>Cisco routers</a:t>
            </a:r>
            <a:r>
              <a:rPr lang="en-US" sz="1600" dirty="0">
                <a:latin typeface="Arial" charset="0"/>
                <a:cs typeface="Arial" charset="0"/>
              </a:rPr>
              <a:t> derive the </a:t>
            </a:r>
            <a:r>
              <a:rPr lang="en-US" sz="1600" u="sng" dirty="0">
                <a:latin typeface="Arial" charset="0"/>
                <a:cs typeface="Arial" charset="0"/>
              </a:rPr>
              <a:t>router ID based on three criteria</a:t>
            </a:r>
            <a:r>
              <a:rPr lang="en-US" sz="1600" dirty="0">
                <a:latin typeface="Arial" charset="0"/>
                <a:cs typeface="Arial" charset="0"/>
              </a:rPr>
              <a:t> and with the following </a:t>
            </a:r>
            <a:r>
              <a:rPr lang="en-US" sz="1600" u="sng" dirty="0">
                <a:latin typeface="Arial" charset="0"/>
                <a:cs typeface="Arial" charset="0"/>
              </a:rPr>
              <a:t>precedence</a:t>
            </a:r>
            <a:r>
              <a:rPr lang="en-US" sz="1600" dirty="0">
                <a:latin typeface="Arial" charset="0"/>
                <a:cs typeface="Arial" charset="0"/>
              </a:rPr>
              <a:t>:</a:t>
            </a:r>
          </a:p>
          <a:p>
            <a:pPr lvl="1">
              <a:buFont typeface="Wingdings" charset="0"/>
              <a:buNone/>
            </a:pPr>
            <a:r>
              <a:rPr lang="en-US" sz="1600" b="1" dirty="0">
                <a:latin typeface="Arial" charset="0"/>
                <a:ea typeface="Arial" charset="0"/>
                <a:cs typeface="Arial" charset="0"/>
              </a:rPr>
              <a:t>1. </a:t>
            </a:r>
            <a:r>
              <a:rPr lang="en-US" sz="1600" dirty="0">
                <a:latin typeface="Arial" charset="0"/>
                <a:ea typeface="Arial" charset="0"/>
                <a:cs typeface="Arial" charset="0"/>
              </a:rPr>
              <a:t>IP address configured with the </a:t>
            </a:r>
            <a:r>
              <a:rPr lang="en-US" sz="1600" b="1" dirty="0">
                <a:latin typeface="Arial" charset="0"/>
                <a:ea typeface="Arial" charset="0"/>
                <a:cs typeface="Arial" charset="0"/>
              </a:rPr>
              <a:t>OSPF </a:t>
            </a:r>
            <a:r>
              <a:rPr lang="en-US" sz="1600" b="1" dirty="0">
                <a:latin typeface="Courier New" charset="0"/>
                <a:ea typeface="Arial" charset="0"/>
                <a:cs typeface="Arial" charset="0"/>
              </a:rPr>
              <a:t>router-id </a:t>
            </a:r>
            <a:r>
              <a:rPr lang="en-US" sz="1600" b="1" dirty="0">
                <a:latin typeface="Arial" charset="0"/>
                <a:ea typeface="Arial" charset="0"/>
                <a:cs typeface="Arial" charset="0"/>
              </a:rPr>
              <a:t>command</a:t>
            </a:r>
            <a:r>
              <a:rPr lang="en-US" sz="1600" dirty="0">
                <a:latin typeface="Arial" charset="0"/>
                <a:ea typeface="Arial" charset="0"/>
                <a:cs typeface="Arial" charset="0"/>
              </a:rPr>
              <a:t>.</a:t>
            </a:r>
          </a:p>
          <a:p>
            <a:pPr lvl="1">
              <a:buFont typeface="Wingdings" charset="0"/>
              <a:buNone/>
            </a:pPr>
            <a:r>
              <a:rPr lang="en-US" sz="1600" b="1" dirty="0">
                <a:latin typeface="Arial" charset="0"/>
                <a:ea typeface="Arial" charset="0"/>
                <a:cs typeface="Arial" charset="0"/>
              </a:rPr>
              <a:t>2. Highest IP address </a:t>
            </a:r>
            <a:r>
              <a:rPr lang="en-US" sz="1600" dirty="0">
                <a:latin typeface="Arial" charset="0"/>
                <a:ea typeface="Arial" charset="0"/>
                <a:cs typeface="Arial" charset="0"/>
              </a:rPr>
              <a:t>of any of its</a:t>
            </a:r>
            <a:r>
              <a:rPr lang="en-US" sz="1600" b="1" dirty="0">
                <a:latin typeface="Arial" charset="0"/>
                <a:ea typeface="Arial" charset="0"/>
                <a:cs typeface="Arial" charset="0"/>
              </a:rPr>
              <a:t> loopback interfaces.</a:t>
            </a:r>
          </a:p>
          <a:p>
            <a:pPr lvl="1">
              <a:buFont typeface="Wingdings" charset="0"/>
              <a:buNone/>
            </a:pPr>
            <a:r>
              <a:rPr lang="en-US" sz="1600" b="1" dirty="0">
                <a:latin typeface="Arial" charset="0"/>
                <a:ea typeface="Arial" charset="0"/>
                <a:cs typeface="Arial" charset="0"/>
              </a:rPr>
              <a:t>3. Highest </a:t>
            </a:r>
            <a:r>
              <a:rPr lang="en-US" sz="1600" b="1" i="1" dirty="0">
                <a:latin typeface="Arial" charset="0"/>
                <a:ea typeface="Arial" charset="0"/>
                <a:cs typeface="Arial" charset="0"/>
              </a:rPr>
              <a:t>active</a:t>
            </a:r>
            <a:r>
              <a:rPr lang="en-US" sz="1600" b="1" dirty="0">
                <a:latin typeface="Arial" charset="0"/>
                <a:ea typeface="Arial" charset="0"/>
                <a:cs typeface="Arial" charset="0"/>
              </a:rPr>
              <a:t> IP address</a:t>
            </a:r>
            <a:r>
              <a:rPr lang="en-US" sz="1600" dirty="0">
                <a:latin typeface="Arial" charset="0"/>
                <a:ea typeface="Arial" charset="0"/>
                <a:cs typeface="Arial" charset="0"/>
              </a:rPr>
              <a:t> of any of its physical interfaces.</a:t>
            </a:r>
          </a:p>
          <a:p>
            <a:pPr lvl="2"/>
            <a:r>
              <a:rPr lang="en-US" sz="1600" dirty="0">
                <a:latin typeface="Arial" charset="0"/>
                <a:ea typeface="Arial" charset="0"/>
                <a:cs typeface="Arial" charset="0"/>
              </a:rPr>
              <a:t>The interface </a:t>
            </a:r>
            <a:r>
              <a:rPr lang="en-US" sz="1600" u="sng" dirty="0">
                <a:latin typeface="Arial" charset="0"/>
                <a:ea typeface="Arial" charset="0"/>
                <a:cs typeface="Arial" charset="0"/>
              </a:rPr>
              <a:t>does not need to be enabled for OSPF</a:t>
            </a:r>
            <a:r>
              <a:rPr lang="en-US" sz="1600" dirty="0">
                <a:latin typeface="Arial" charset="0"/>
                <a:ea typeface="Arial" charset="0"/>
                <a:cs typeface="Arial" charset="0"/>
              </a:rPr>
              <a:t>, i.e. it does not need to be included in one of the OSPF </a:t>
            </a:r>
            <a:r>
              <a:rPr lang="en-US" sz="1600" b="1" dirty="0">
                <a:latin typeface="Courier New" charset="0"/>
                <a:ea typeface="Arial" charset="0"/>
                <a:cs typeface="Arial" charset="0"/>
              </a:rPr>
              <a:t>network</a:t>
            </a:r>
            <a:r>
              <a:rPr lang="en-US" sz="1600" b="1" dirty="0">
                <a:latin typeface="Arial" charset="0"/>
                <a:ea typeface="Arial" charset="0"/>
                <a:cs typeface="Arial" charset="0"/>
              </a:rPr>
              <a:t> </a:t>
            </a:r>
            <a:r>
              <a:rPr lang="en-US" sz="1600" dirty="0">
                <a:latin typeface="Arial" charset="0"/>
                <a:ea typeface="Arial" charset="0"/>
                <a:cs typeface="Arial" charset="0"/>
              </a:rPr>
              <a:t>commands.</a:t>
            </a:r>
          </a:p>
        </p:txBody>
      </p:sp>
      <p:sp>
        <p:nvSpPr>
          <p:cNvPr id="1201165" name="Rectangle 13"/>
          <p:cNvSpPr>
            <a:spLocks noChangeArrowheads="1"/>
          </p:cNvSpPr>
          <p:nvPr/>
        </p:nvSpPr>
        <p:spPr bwMode="auto">
          <a:xfrm>
            <a:off x="0" y="0"/>
            <a:ext cx="31242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2400"/>
              <a:t>OSPF Router ID</a:t>
            </a:r>
          </a:p>
        </p:txBody>
      </p:sp>
      <p:pic>
        <p:nvPicPr>
          <p:cNvPr id="10752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7147"/>
            <a:ext cx="55626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7"/>
          <p:cNvSpPr>
            <a:spLocks noChangeArrowheads="1"/>
          </p:cNvSpPr>
          <p:nvPr/>
        </p:nvSpPr>
        <p:spPr bwMode="auto">
          <a:xfrm>
            <a:off x="1676400" y="1123950"/>
            <a:ext cx="1676400" cy="647700"/>
          </a:xfrm>
          <a:prstGeom prst="wedgeRectCallout">
            <a:avLst>
              <a:gd name="adj1" fmla="val 69412"/>
              <a:gd name="adj2" fmla="val 114583"/>
            </a:avLst>
          </a:prstGeom>
          <a:noFill/>
          <a:ln w="254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t>What</a:t>
            </a:r>
            <a:r>
              <a:rPr lang="ja-JP" altLang="en-US" dirty="0">
                <a:latin typeface="Arial"/>
              </a:rPr>
              <a:t>’</a:t>
            </a:r>
            <a:r>
              <a:rPr lang="en-US" dirty="0"/>
              <a:t>s my Router ID?</a:t>
            </a:r>
          </a:p>
        </p:txBody>
      </p:sp>
      <p:sp>
        <p:nvSpPr>
          <p:cNvPr id="107526" name="AutoShape 18"/>
          <p:cNvSpPr>
            <a:spLocks noChangeArrowheads="1"/>
          </p:cNvSpPr>
          <p:nvPr/>
        </p:nvSpPr>
        <p:spPr bwMode="auto">
          <a:xfrm>
            <a:off x="3200400" y="0"/>
            <a:ext cx="1676400" cy="666750"/>
          </a:xfrm>
          <a:prstGeom prst="wedgeRectCallout">
            <a:avLst>
              <a:gd name="adj1" fmla="val 91729"/>
              <a:gd name="adj2" fmla="val 73243"/>
            </a:avLst>
          </a:prstGeom>
          <a:solidFill>
            <a:schemeClr val="bg1"/>
          </a:solidFill>
          <a:ln w="25400">
            <a:solidFill>
              <a:srgbClr val="FF0000"/>
            </a:solidFill>
            <a:miter lim="800000"/>
            <a:headEnd/>
            <a:tailEnd/>
          </a:ln>
        </p:spPr>
        <p:txBody>
          <a:bodyPr/>
          <a:lstStyle/>
          <a:p>
            <a:pPr algn="ctr"/>
            <a:r>
              <a:rPr lang="en-US" dirty="0"/>
              <a:t>What</a:t>
            </a:r>
            <a:r>
              <a:rPr lang="ja-JP" altLang="en-US" dirty="0"/>
              <a:t>’</a:t>
            </a:r>
            <a:r>
              <a:rPr lang="en-US" altLang="ja-JP" dirty="0"/>
              <a:t>s my Router ID?</a:t>
            </a:r>
            <a:endParaRPr lang="en-US" dirty="0"/>
          </a:p>
        </p:txBody>
      </p:sp>
      <p:sp>
        <p:nvSpPr>
          <p:cNvPr id="107527" name="AutoShape 19"/>
          <p:cNvSpPr>
            <a:spLocks noChangeArrowheads="1"/>
          </p:cNvSpPr>
          <p:nvPr/>
        </p:nvSpPr>
        <p:spPr bwMode="auto">
          <a:xfrm>
            <a:off x="5562600" y="2419350"/>
            <a:ext cx="1676400" cy="666750"/>
          </a:xfrm>
          <a:prstGeom prst="wedgeRectCallout">
            <a:avLst>
              <a:gd name="adj1" fmla="val 68855"/>
              <a:gd name="adj2" fmla="val -75345"/>
            </a:avLst>
          </a:prstGeom>
          <a:solidFill>
            <a:srgbClr val="FFFFFF"/>
          </a:solidFill>
          <a:ln w="25400">
            <a:solidFill>
              <a:srgbClr val="FF0000"/>
            </a:solidFill>
            <a:miter lim="800000"/>
            <a:headEnd/>
            <a:tailEnd/>
          </a:ln>
        </p:spPr>
        <p:txBody>
          <a:bodyPr/>
          <a:lstStyle/>
          <a:p>
            <a:pPr algn="ctr"/>
            <a:r>
              <a:rPr lang="en-US" dirty="0"/>
              <a:t>What</a:t>
            </a:r>
            <a:r>
              <a:rPr lang="ja-JP" altLang="en-US" dirty="0"/>
              <a:t>’</a:t>
            </a:r>
            <a:r>
              <a:rPr lang="en-US" altLang="ja-JP" dirty="0"/>
              <a:t>s my Router ID?</a:t>
            </a:r>
            <a:endParaRPr lang="en-US" dirty="0"/>
          </a:p>
        </p:txBody>
      </p:sp>
      <p:sp>
        <p:nvSpPr>
          <p:cNvPr id="107528"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2"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902036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1154">
                                            <p:txEl>
                                              <p:pRg st="1" end="1"/>
                                            </p:txEl>
                                          </p:spTgt>
                                        </p:tgtEl>
                                        <p:attrNameLst>
                                          <p:attrName>style.visibility</p:attrName>
                                        </p:attrNameLst>
                                      </p:cBhvr>
                                      <p:to>
                                        <p:strVal val="visible"/>
                                      </p:to>
                                    </p:set>
                                    <p:animEffect transition="in" filter="blinds(horizontal)">
                                      <p:cBhvr>
                                        <p:cTn id="7" dur="500"/>
                                        <p:tgtEl>
                                          <p:spTgt spid="12011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1154">
                                            <p:txEl>
                                              <p:pRg st="2" end="2"/>
                                            </p:txEl>
                                          </p:spTgt>
                                        </p:tgtEl>
                                        <p:attrNameLst>
                                          <p:attrName>style.visibility</p:attrName>
                                        </p:attrNameLst>
                                      </p:cBhvr>
                                      <p:to>
                                        <p:strVal val="visible"/>
                                      </p:to>
                                    </p:set>
                                    <p:animEffect transition="in" filter="blinds(horizontal)">
                                      <p:cBhvr>
                                        <p:cTn id="12" dur="500"/>
                                        <p:tgtEl>
                                          <p:spTgt spid="12011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1154">
                                            <p:txEl>
                                              <p:pRg st="3" end="3"/>
                                            </p:txEl>
                                          </p:spTgt>
                                        </p:tgtEl>
                                        <p:attrNameLst>
                                          <p:attrName>style.visibility</p:attrName>
                                        </p:attrNameLst>
                                      </p:cBhvr>
                                      <p:to>
                                        <p:strVal val="visible"/>
                                      </p:to>
                                    </p:set>
                                    <p:animEffect transition="in" filter="blinds(horizontal)">
                                      <p:cBhvr>
                                        <p:cTn id="17" dur="500"/>
                                        <p:tgtEl>
                                          <p:spTgt spid="120115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01154">
                                            <p:txEl>
                                              <p:pRg st="4" end="4"/>
                                            </p:txEl>
                                          </p:spTgt>
                                        </p:tgtEl>
                                        <p:attrNameLst>
                                          <p:attrName>style.visibility</p:attrName>
                                        </p:attrNameLst>
                                      </p:cBhvr>
                                      <p:to>
                                        <p:strVal val="visible"/>
                                      </p:to>
                                    </p:set>
                                    <p:animEffect transition="in" filter="blinds(horizontal)">
                                      <p:cBhvr>
                                        <p:cTn id="20" dur="500"/>
                                        <p:tgtEl>
                                          <p:spTgt spid="1201154">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Content Placeholder 12"/>
          <p:cNvSpPr>
            <a:spLocks noGrp="1"/>
          </p:cNvSpPr>
          <p:nvPr>
            <p:ph idx="1"/>
          </p:nvPr>
        </p:nvSpPr>
        <p:spPr>
          <a:xfrm>
            <a:off x="279427" y="854871"/>
            <a:ext cx="8316913" cy="369094"/>
          </a:xfrm>
        </p:spPr>
        <p:txBody>
          <a:bodyPr/>
          <a:lstStyle/>
          <a:p>
            <a:r>
              <a:rPr lang="en-US">
                <a:latin typeface="Arial" charset="0"/>
                <a:cs typeface="Arial" charset="0"/>
              </a:rPr>
              <a:t>Assign a specific router ID to the router.</a:t>
            </a:r>
          </a:p>
        </p:txBody>
      </p:sp>
      <p:sp>
        <p:nvSpPr>
          <p:cNvPr id="14" name="Text Placeholder 13"/>
          <p:cNvSpPr>
            <a:spLocks noGrp="1"/>
          </p:cNvSpPr>
          <p:nvPr>
            <p:ph type="body" sz="quarter" idx="10"/>
          </p:nvPr>
        </p:nvSpPr>
        <p:spPr>
          <a:xfrm>
            <a:off x="612802" y="1258493"/>
            <a:ext cx="7745413" cy="513159"/>
          </a:xfrm>
          <a:ln>
            <a:solidFill>
              <a:schemeClr val="tx1"/>
            </a:solidFill>
          </a:ln>
        </p:spPr>
        <p:txBody>
          <a:bodyPr>
            <a:normAutofit fontScale="85000" lnSpcReduction="20000"/>
          </a:bodyPr>
          <a:lstStyle/>
          <a:p>
            <a:pPr>
              <a:defRPr/>
            </a:pPr>
            <a:r>
              <a:rPr lang="en-US" sz="1800" dirty="0"/>
              <a:t>Router(</a:t>
            </a:r>
            <a:r>
              <a:rPr lang="en-US" sz="1800" dirty="0" err="1" smtClean="0"/>
              <a:t>config</a:t>
            </a:r>
            <a:r>
              <a:rPr lang="en-US" sz="1800" dirty="0" smtClean="0"/>
              <a:t>)</a:t>
            </a:r>
            <a:r>
              <a:rPr lang="en-US" sz="1800" dirty="0"/>
              <a:t># </a:t>
            </a:r>
            <a:r>
              <a:rPr lang="en-US" sz="1800" b="1" dirty="0" smtClean="0"/>
              <a:t>router </a:t>
            </a:r>
            <a:r>
              <a:rPr lang="en-US" sz="1800" b="1" dirty="0" err="1" smtClean="0"/>
              <a:t>ospf</a:t>
            </a:r>
            <a:r>
              <a:rPr lang="en-US" sz="1800" b="1" dirty="0" smtClean="0"/>
              <a:t> </a:t>
            </a:r>
            <a:r>
              <a:rPr lang="en-US" sz="1800" i="1" dirty="0" smtClean="0"/>
              <a:t>process-id</a:t>
            </a:r>
            <a:endParaRPr lang="en-US" sz="1800" dirty="0" smtClean="0"/>
          </a:p>
          <a:p>
            <a:pPr>
              <a:defRPr/>
            </a:pPr>
            <a:r>
              <a:rPr lang="en-US" sz="1800" dirty="0" smtClean="0"/>
              <a:t>Router(config-router)# </a:t>
            </a:r>
            <a:r>
              <a:rPr lang="en-US" sz="1800" b="1" dirty="0"/>
              <a:t>router-id </a:t>
            </a:r>
            <a:r>
              <a:rPr lang="en-US" sz="1800" i="1" dirty="0" err="1"/>
              <a:t>ip</a:t>
            </a:r>
            <a:r>
              <a:rPr lang="en-US" sz="1800" i="1" dirty="0"/>
              <a:t>-address</a:t>
            </a:r>
            <a:endParaRPr lang="en-US" sz="1800" dirty="0"/>
          </a:p>
          <a:p>
            <a:pPr>
              <a:defRPr/>
            </a:pPr>
            <a:endParaRPr lang="en-US" sz="1800" dirty="0"/>
          </a:p>
        </p:txBody>
      </p:sp>
      <p:sp>
        <p:nvSpPr>
          <p:cNvPr id="7" name="Rectangle 6"/>
          <p:cNvSpPr/>
          <p:nvPr/>
        </p:nvSpPr>
        <p:spPr>
          <a:xfrm>
            <a:off x="228627" y="1828813"/>
            <a:ext cx="8486775" cy="3049553"/>
          </a:xfrm>
          <a:prstGeom prst="rect">
            <a:avLst/>
          </a:prstGeom>
        </p:spPr>
        <p:txBody>
          <a:bodyPr>
            <a:spAutoFit/>
          </a:bodyPr>
          <a:lstStyle/>
          <a:p>
            <a:pPr marL="236538" indent="-236538" defTabSz="814388">
              <a:lnSpc>
                <a:spcPct val="95000"/>
              </a:lnSpc>
              <a:spcBef>
                <a:spcPct val="50000"/>
              </a:spcBef>
              <a:buClr>
                <a:srgbClr val="708CA1"/>
              </a:buClr>
              <a:buFont typeface="Wingdings" pitchFamily="2" charset="2"/>
              <a:buChar char="§"/>
              <a:defRPr/>
            </a:pPr>
            <a:r>
              <a:rPr lang="en-US" sz="2000" dirty="0">
                <a:latin typeface="+mn-lt"/>
              </a:rPr>
              <a:t>Any unique arbitrary 32-bit value in an IP address format (dotted decimal) can be used.</a:t>
            </a:r>
          </a:p>
          <a:p>
            <a:pPr marL="236538" lvl="1" indent="-236538" defTabSz="814388">
              <a:lnSpc>
                <a:spcPct val="95000"/>
              </a:lnSpc>
              <a:spcBef>
                <a:spcPct val="50000"/>
              </a:spcBef>
              <a:buClr>
                <a:srgbClr val="708CA1"/>
              </a:buClr>
              <a:buFont typeface="Wingdings" pitchFamily="2" charset="2"/>
              <a:buChar char="§"/>
              <a:defRPr/>
            </a:pPr>
            <a:r>
              <a:rPr lang="en-US" sz="2000" dirty="0"/>
              <a:t>If this command is used on an OSPF process that is already active, then the new router ID takes effect:</a:t>
            </a:r>
          </a:p>
          <a:p>
            <a:pPr marL="693738" lvl="2" indent="-236538" defTabSz="814388">
              <a:lnSpc>
                <a:spcPct val="95000"/>
              </a:lnSpc>
              <a:spcBef>
                <a:spcPct val="50000"/>
              </a:spcBef>
              <a:buClr>
                <a:srgbClr val="708CA1"/>
              </a:buClr>
              <a:buFont typeface="Wingdings" pitchFamily="2" charset="2"/>
              <a:buChar char="§"/>
              <a:defRPr/>
            </a:pPr>
            <a:r>
              <a:rPr lang="en-US" sz="2000" dirty="0"/>
              <a:t>After the next router reload.</a:t>
            </a:r>
          </a:p>
          <a:p>
            <a:pPr marL="693738" lvl="2" indent="-236538" defTabSz="814388">
              <a:lnSpc>
                <a:spcPct val="95000"/>
              </a:lnSpc>
              <a:spcBef>
                <a:spcPct val="50000"/>
              </a:spcBef>
              <a:buClr>
                <a:srgbClr val="708CA1"/>
              </a:buClr>
              <a:buFont typeface="Wingdings" pitchFamily="2" charset="2"/>
              <a:buChar char="§"/>
              <a:defRPr/>
            </a:pPr>
            <a:r>
              <a:rPr lang="en-US" sz="2000" dirty="0"/>
              <a:t>After a manual restarting of the OSPF process using the</a:t>
            </a:r>
            <a:r>
              <a:rPr lang="en-US" sz="2000" dirty="0">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clear</a:t>
            </a:r>
            <a:r>
              <a:rPr lang="en-US" sz="2000" b="1" dirty="0">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ip ospf process </a:t>
            </a:r>
            <a:r>
              <a:rPr lang="en-US" sz="2000" dirty="0"/>
              <a:t>privileged EXEC command.</a:t>
            </a:r>
          </a:p>
          <a:p>
            <a:pPr marL="236538" indent="-236538" defTabSz="814388">
              <a:lnSpc>
                <a:spcPct val="95000"/>
              </a:lnSpc>
              <a:spcBef>
                <a:spcPct val="50000"/>
              </a:spcBef>
              <a:buClr>
                <a:srgbClr val="708CA1"/>
              </a:buClr>
              <a:buFont typeface="Wingdings" pitchFamily="2" charset="2"/>
              <a:buChar char="§"/>
              <a:defRPr/>
            </a:pPr>
            <a:endParaRPr lang="en-US" sz="2000" dirty="0">
              <a:latin typeface="+mn-lt"/>
            </a:endParaRPr>
          </a:p>
        </p:txBody>
      </p:sp>
      <p:sp>
        <p:nvSpPr>
          <p:cNvPr id="109572" name="Rectangle 2"/>
          <p:cNvSpPr>
            <a:spLocks noGrp="1" noChangeArrowheads="1"/>
          </p:cNvSpPr>
          <p:nvPr>
            <p:ph type="title"/>
          </p:nvPr>
        </p:nvSpPr>
        <p:spPr>
          <a:xfrm>
            <a:off x="223838" y="264321"/>
            <a:ext cx="8655050" cy="426244"/>
          </a:xfrm>
        </p:spPr>
        <p:txBody>
          <a:bodyPr/>
          <a:lstStyle/>
          <a:p>
            <a:pPr eaLnBrk="1" hangingPunct="1"/>
            <a:r>
              <a:rPr lang="en-US">
                <a:latin typeface="Arial" charset="0"/>
                <a:cs typeface="Arial" charset="0"/>
              </a:rPr>
              <a:t>Define the Router ID</a:t>
            </a:r>
          </a:p>
        </p:txBody>
      </p:sp>
      <p:sp>
        <p:nvSpPr>
          <p:cNvPr id="9" name="Text Placeholder 13"/>
          <p:cNvSpPr>
            <a:spLocks noGrp="1"/>
          </p:cNvSpPr>
          <p:nvPr>
            <p:ph type="body" sz="quarter" idx="10"/>
          </p:nvPr>
        </p:nvSpPr>
        <p:spPr>
          <a:xfrm>
            <a:off x="685827" y="4514850"/>
            <a:ext cx="7745413" cy="342900"/>
          </a:xfrm>
          <a:ln>
            <a:solidFill>
              <a:schemeClr val="tx1"/>
            </a:solidFill>
            <a:miter lim="800000"/>
            <a:headEnd/>
            <a:tailEnd/>
          </a:ln>
        </p:spPr>
        <p:txBody>
          <a:bodyPr/>
          <a:lstStyle/>
          <a:p>
            <a:r>
              <a:rPr lang="en-US" sz="1800" dirty="0">
                <a:latin typeface="Courier New" charset="0"/>
                <a:cs typeface="Courier New" charset="0"/>
              </a:rPr>
              <a:t>Router# </a:t>
            </a:r>
            <a:r>
              <a:rPr lang="en-US" sz="1800" b="1" dirty="0">
                <a:latin typeface="Courier New" charset="0"/>
                <a:cs typeface="Courier New" charset="0"/>
              </a:rPr>
              <a:t>clear </a:t>
            </a:r>
            <a:r>
              <a:rPr lang="en-US" sz="1800" b="1" dirty="0" err="1">
                <a:latin typeface="Courier New" charset="0"/>
                <a:cs typeface="Courier New" charset="0"/>
              </a:rPr>
              <a:t>ip</a:t>
            </a:r>
            <a:r>
              <a:rPr lang="en-US" sz="1800" b="1" dirty="0">
                <a:latin typeface="Courier New" charset="0"/>
                <a:cs typeface="Courier New" charset="0"/>
              </a:rPr>
              <a:t> </a:t>
            </a:r>
            <a:r>
              <a:rPr lang="en-US" sz="1800" b="1" dirty="0" err="1">
                <a:latin typeface="Courier New" charset="0"/>
                <a:cs typeface="Courier New" charset="0"/>
              </a:rPr>
              <a:t>ospf</a:t>
            </a:r>
            <a:r>
              <a:rPr lang="en-US" sz="1800" b="1" dirty="0">
                <a:latin typeface="Courier New" charset="0"/>
                <a:cs typeface="Courier New" charset="0"/>
              </a:rPr>
              <a:t> process</a:t>
            </a:r>
          </a:p>
          <a:p>
            <a:endParaRPr lang="en-US" sz="1800" dirty="0">
              <a:latin typeface="Courier New" charset="0"/>
              <a:cs typeface="Courier New" charset="0"/>
            </a:endParaRPr>
          </a:p>
        </p:txBody>
      </p:sp>
      <p:sp>
        <p:nvSpPr>
          <p:cNvPr id="11"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771744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bg/>
                                          </p:spTgt>
                                        </p:tgtEl>
                                        <p:attrNameLst>
                                          <p:attrName>style.visibility</p:attrName>
                                        </p:attrNameLst>
                                      </p:cBhvr>
                                      <p:to>
                                        <p:strVal val="visible"/>
                                      </p:to>
                                    </p:set>
                                    <p:animEffect transition="in" filter="blinds(horizontal)">
                                      <p:cBhvr>
                                        <p:cTn id="25" dur="500"/>
                                        <p:tgtEl>
                                          <p:spTgt spid="9">
                                            <p:bg/>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blinds(horizontal)">
                                      <p:cBhvr>
                                        <p:cTn id="28" dur="500"/>
                                        <p:tgtEl>
                                          <p:spTgt spid="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5"/>
          <p:cNvSpPr>
            <a:spLocks noGrp="1"/>
          </p:cNvSpPr>
          <p:nvPr>
            <p:ph type="title"/>
          </p:nvPr>
        </p:nvSpPr>
        <p:spPr/>
        <p:txBody>
          <a:bodyPr/>
          <a:lstStyle/>
          <a:p>
            <a:r>
              <a:rPr lang="en-US">
                <a:latin typeface="Arial" charset="0"/>
                <a:cs typeface="Arial" charset="0"/>
              </a:rPr>
              <a:t>Define the Router ID</a:t>
            </a:r>
            <a:endParaRPr lang="en-CA">
              <a:latin typeface="Arial" charset="0"/>
              <a:cs typeface="Arial" charset="0"/>
            </a:endParaRPr>
          </a:p>
        </p:txBody>
      </p:sp>
      <p:sp>
        <p:nvSpPr>
          <p:cNvPr id="111618" name="Rectangle 7"/>
          <p:cNvSpPr>
            <a:spLocks noChangeArrowheads="1"/>
          </p:cNvSpPr>
          <p:nvPr/>
        </p:nvSpPr>
        <p:spPr bwMode="auto">
          <a:xfrm>
            <a:off x="304800" y="2857513"/>
            <a:ext cx="88392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2000">
                <a:latin typeface="Courier New" charset="0"/>
                <a:cs typeface="Courier New" charset="0"/>
              </a:rPr>
              <a:t>R1(config)# </a:t>
            </a:r>
            <a:r>
              <a:rPr lang="en-CA" sz="2000" b="1">
                <a:latin typeface="Courier New" charset="0"/>
                <a:cs typeface="Courier New" charset="0"/>
              </a:rPr>
              <a:t>router ospf 10</a:t>
            </a:r>
          </a:p>
          <a:p>
            <a:r>
              <a:rPr lang="en-CA" sz="2000">
                <a:latin typeface="Courier New" charset="0"/>
                <a:cs typeface="Courier New" charset="0"/>
              </a:rPr>
              <a:t>R1(config-router)# </a:t>
            </a:r>
            <a:r>
              <a:rPr lang="en-CA" sz="2000" b="1">
                <a:latin typeface="Courier New" charset="0"/>
                <a:cs typeface="Courier New" charset="0"/>
              </a:rPr>
              <a:t>router-id 1.1.1.1</a:t>
            </a:r>
          </a:p>
          <a:p>
            <a:r>
              <a:rPr lang="en-CA" sz="2000">
                <a:latin typeface="Courier New" charset="0"/>
                <a:cs typeface="Courier New" charset="0"/>
              </a:rPr>
              <a:t>R1(config-router)# </a:t>
            </a:r>
            <a:r>
              <a:rPr lang="en-CA" sz="2000" b="1">
                <a:latin typeface="Courier New" charset="0"/>
                <a:cs typeface="Courier New" charset="0"/>
              </a:rPr>
              <a:t>end</a:t>
            </a:r>
          </a:p>
          <a:p>
            <a:r>
              <a:rPr lang="en-CA" sz="2000">
                <a:latin typeface="Courier New" charset="0"/>
                <a:cs typeface="Courier New" charset="0"/>
              </a:rPr>
              <a:t>R1#</a:t>
            </a:r>
          </a:p>
          <a:p>
            <a:r>
              <a:rPr lang="en-CA" sz="2000">
                <a:latin typeface="Courier New" charset="0"/>
                <a:cs typeface="Courier New" charset="0"/>
              </a:rPr>
              <a:t>*Mar 25 19:50:36.595: %SYS-5-CONFIG_I: Configured from console by console</a:t>
            </a:r>
          </a:p>
          <a:p>
            <a:r>
              <a:rPr lang="en-CA" sz="2000">
                <a:latin typeface="Courier New" charset="0"/>
                <a:cs typeface="Courier New" charset="0"/>
              </a:rPr>
              <a:t>R1#</a:t>
            </a:r>
          </a:p>
        </p:txBody>
      </p:sp>
      <p:pic>
        <p:nvPicPr>
          <p:cNvPr id="11161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
            <a:ext cx="4876800"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bwMode="auto">
          <a:xfrm>
            <a:off x="4572000" y="1714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116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46AEEB-32FE-FF48-8786-347E432DBA32}" type="slidenum">
              <a:rPr lang="en-US" sz="1400">
                <a:cs typeface="Arial" charset="0"/>
              </a:rPr>
              <a:pPr eaLnBrk="1" hangingPunct="1"/>
              <a:t>23</a:t>
            </a:fld>
            <a:endParaRPr lang="en-US" sz="1400">
              <a:cs typeface="Arial" charset="0"/>
            </a:endParaRPr>
          </a:p>
        </p:txBody>
      </p:sp>
    </p:spTree>
    <p:extLst>
      <p:ext uri="{BB962C8B-B14F-4D97-AF65-F5344CB8AC3E}">
        <p14:creationId xmlns:p14="http://schemas.microsoft.com/office/powerpoint/2010/main" val="330799124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5"/>
          <p:cNvSpPr>
            <a:spLocks noGrp="1"/>
          </p:cNvSpPr>
          <p:nvPr>
            <p:ph type="title"/>
          </p:nvPr>
        </p:nvSpPr>
        <p:spPr/>
        <p:txBody>
          <a:bodyPr/>
          <a:lstStyle/>
          <a:p>
            <a:r>
              <a:rPr lang="en-US">
                <a:latin typeface="Arial" charset="0"/>
                <a:cs typeface="Arial" charset="0"/>
              </a:rPr>
              <a:t>Define the Router ID</a:t>
            </a:r>
            <a:endParaRPr lang="en-CA">
              <a:latin typeface="Arial" charset="0"/>
              <a:cs typeface="Arial" charset="0"/>
            </a:endParaRPr>
          </a:p>
        </p:txBody>
      </p:sp>
      <p:sp>
        <p:nvSpPr>
          <p:cNvPr id="8" name="Rectangle 7"/>
          <p:cNvSpPr>
            <a:spLocks noChangeArrowheads="1"/>
          </p:cNvSpPr>
          <p:nvPr/>
        </p:nvSpPr>
        <p:spPr bwMode="auto">
          <a:xfrm>
            <a:off x="152400" y="2588877"/>
            <a:ext cx="860425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600" dirty="0">
                <a:latin typeface="Courier New" charset="0"/>
                <a:cs typeface="Courier New" charset="0"/>
              </a:rPr>
              <a:t>R1# </a:t>
            </a:r>
            <a:r>
              <a:rPr lang="en-CA" sz="1600" b="1" dirty="0">
                <a:latin typeface="Courier New" charset="0"/>
                <a:cs typeface="Courier New" charset="0"/>
              </a:rPr>
              <a:t>show </a:t>
            </a:r>
            <a:r>
              <a:rPr lang="en-CA" sz="1600" b="1" dirty="0" err="1">
                <a:latin typeface="Courier New" charset="0"/>
                <a:cs typeface="Courier New" charset="0"/>
              </a:rPr>
              <a:t>ip</a:t>
            </a:r>
            <a:r>
              <a:rPr lang="en-CA" sz="1600" b="1" dirty="0">
                <a:latin typeface="Courier New" charset="0"/>
                <a:cs typeface="Courier New" charset="0"/>
              </a:rPr>
              <a:t> protocols </a:t>
            </a:r>
          </a:p>
          <a:p>
            <a:r>
              <a:rPr lang="en-CA" sz="1600" dirty="0">
                <a:latin typeface="Courier New" charset="0"/>
                <a:cs typeface="Courier New" charset="0"/>
              </a:rPr>
              <a:t>*** IP Routing is NSF aware ***</a:t>
            </a:r>
          </a:p>
          <a:p>
            <a:endParaRPr lang="en-CA" sz="1600" dirty="0">
              <a:latin typeface="Courier New" charset="0"/>
              <a:cs typeface="Courier New" charset="0"/>
            </a:endParaRPr>
          </a:p>
          <a:p>
            <a:r>
              <a:rPr lang="en-CA" sz="1600" dirty="0">
                <a:latin typeface="Courier New" charset="0"/>
                <a:cs typeface="Courier New" charset="0"/>
              </a:rPr>
              <a:t>Routing Protocol is "</a:t>
            </a:r>
            <a:r>
              <a:rPr lang="en-CA" sz="1600" dirty="0" err="1">
                <a:latin typeface="Courier New" charset="0"/>
                <a:cs typeface="Courier New" charset="0"/>
              </a:rPr>
              <a:t>ospf</a:t>
            </a:r>
            <a:r>
              <a:rPr lang="en-CA" sz="1600" dirty="0">
                <a:latin typeface="Courier New" charset="0"/>
                <a:cs typeface="Courier New" charset="0"/>
              </a:rPr>
              <a:t> 10"</a:t>
            </a:r>
          </a:p>
          <a:p>
            <a:r>
              <a:rPr lang="en-CA" sz="1600" dirty="0">
                <a:latin typeface="Courier New" charset="0"/>
                <a:cs typeface="Courier New" charset="0"/>
              </a:rPr>
              <a:t>  Outgoing update filter list for all interfaces is not set</a:t>
            </a:r>
          </a:p>
          <a:p>
            <a:r>
              <a:rPr lang="en-CA" sz="1600" dirty="0">
                <a:latin typeface="Courier New" charset="0"/>
                <a:cs typeface="Courier New" charset="0"/>
              </a:rPr>
              <a:t>  Incoming update filter list for all interfaces is not set</a:t>
            </a:r>
          </a:p>
          <a:p>
            <a:r>
              <a:rPr lang="en-CA" sz="1600" dirty="0">
                <a:latin typeface="Courier New" charset="0"/>
                <a:cs typeface="Courier New" charset="0"/>
              </a:rPr>
              <a:t>  </a:t>
            </a:r>
            <a:r>
              <a:rPr lang="en-CA" sz="1600" b="1" dirty="0">
                <a:solidFill>
                  <a:srgbClr val="FF0000"/>
                </a:solidFill>
                <a:latin typeface="Courier New" charset="0"/>
                <a:cs typeface="Courier New" charset="0"/>
              </a:rPr>
              <a:t>Router ID 1.1.1.1</a:t>
            </a:r>
          </a:p>
          <a:p>
            <a:r>
              <a:rPr lang="en-CA" sz="1600" dirty="0">
                <a:latin typeface="Courier New" charset="0"/>
                <a:cs typeface="Courier New" charset="0"/>
              </a:rPr>
              <a:t>  Number of areas in this router is 0. 0 normal 0 stub 0 </a:t>
            </a:r>
            <a:r>
              <a:rPr lang="en-CA" sz="1600" dirty="0" err="1">
                <a:latin typeface="Courier New" charset="0"/>
                <a:cs typeface="Courier New" charset="0"/>
              </a:rPr>
              <a:t>nssa</a:t>
            </a:r>
            <a:endParaRPr lang="en-CA" sz="1600" dirty="0">
              <a:latin typeface="Courier New" charset="0"/>
              <a:cs typeface="Courier New" charset="0"/>
            </a:endParaRPr>
          </a:p>
          <a:p>
            <a:r>
              <a:rPr lang="en-CA" sz="1600" dirty="0">
                <a:latin typeface="Courier New" charset="0"/>
                <a:cs typeface="Courier New" charset="0"/>
              </a:rPr>
              <a:t>  Maximum path: 4</a:t>
            </a:r>
          </a:p>
          <a:p>
            <a:r>
              <a:rPr lang="en-CA" sz="1600" dirty="0">
                <a:latin typeface="Courier New" charset="0"/>
                <a:cs typeface="Courier New" charset="0"/>
              </a:rPr>
              <a:t> &lt;Output omitted&gt;</a:t>
            </a:r>
          </a:p>
        </p:txBody>
      </p:sp>
      <p:pic>
        <p:nvPicPr>
          <p:cNvPr id="11264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
            <a:ext cx="4876800"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bwMode="auto">
          <a:xfrm>
            <a:off x="4572000" y="1714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12645"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7"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1264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E57910-BC99-9A48-A756-5C11FE5862EC}" type="slidenum">
              <a:rPr lang="en-US" sz="1400">
                <a:cs typeface="Arial" charset="0"/>
              </a:rPr>
              <a:pPr eaLnBrk="1" hangingPunct="1"/>
              <a:t>24</a:t>
            </a:fld>
            <a:endParaRPr lang="en-US" sz="1400">
              <a:cs typeface="Arial" charset="0"/>
            </a:endParaRPr>
          </a:p>
        </p:txBody>
      </p:sp>
    </p:spTree>
    <p:extLst>
      <p:ext uri="{BB962C8B-B14F-4D97-AF65-F5344CB8AC3E}">
        <p14:creationId xmlns:p14="http://schemas.microsoft.com/office/powerpoint/2010/main" val="4614282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100"/>
                                        <p:tgtEl>
                                          <p:spTgt spid="8">
                                            <p:txEl>
                                              <p:pRg st="1" end="1"/>
                                            </p:txEl>
                                          </p:spTgt>
                                        </p:tgtEl>
                                      </p:cBhvr>
                                    </p:animEffect>
                                  </p:childTnLst>
                                </p:cTn>
                              </p:par>
                            </p:childTnLst>
                          </p:cTn>
                        </p:par>
                        <p:par>
                          <p:cTn id="13" fill="hold" nodeType="afterGroup">
                            <p:stCondLst>
                              <p:cond delay="100"/>
                            </p:stCondLst>
                            <p:childTnLst>
                              <p:par>
                                <p:cTn id="14" presetID="22" presetClass="entr" presetSubtype="8" fill="hold" nodeType="after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100"/>
                                        <p:tgtEl>
                                          <p:spTgt spid="8">
                                            <p:txEl>
                                              <p:pRg st="3" end="3"/>
                                            </p:txEl>
                                          </p:spTgt>
                                        </p:tgtEl>
                                      </p:cBhvr>
                                    </p:animEffect>
                                  </p:childTnLst>
                                </p:cTn>
                              </p:par>
                            </p:childTnLst>
                          </p:cTn>
                        </p:par>
                        <p:par>
                          <p:cTn id="17" fill="hold" nodeType="afterGroup">
                            <p:stCondLst>
                              <p:cond delay="200"/>
                            </p:stCondLst>
                            <p:childTnLst>
                              <p:par>
                                <p:cTn id="18" presetID="22" presetClass="entr" presetSubtype="8" fill="hold" nodeType="after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left)">
                                      <p:cBhvr>
                                        <p:cTn id="20" dur="100"/>
                                        <p:tgtEl>
                                          <p:spTgt spid="8">
                                            <p:txEl>
                                              <p:pRg st="4" end="4"/>
                                            </p:txEl>
                                          </p:spTgt>
                                        </p:tgtEl>
                                      </p:cBhvr>
                                    </p:animEffect>
                                  </p:childTnLst>
                                </p:cTn>
                              </p:par>
                            </p:childTnLst>
                          </p:cTn>
                        </p:par>
                        <p:par>
                          <p:cTn id="21" fill="hold" nodeType="afterGroup">
                            <p:stCondLst>
                              <p:cond delay="300"/>
                            </p:stCondLst>
                            <p:childTnLst>
                              <p:par>
                                <p:cTn id="22" presetID="22" presetClass="entr" presetSubtype="8" fill="hold" nodeType="after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left)">
                                      <p:cBhvr>
                                        <p:cTn id="24" dur="100"/>
                                        <p:tgtEl>
                                          <p:spTgt spid="8">
                                            <p:txEl>
                                              <p:pRg st="5" end="5"/>
                                            </p:txEl>
                                          </p:spTgt>
                                        </p:tgtEl>
                                      </p:cBhvr>
                                    </p:animEffect>
                                  </p:childTnLst>
                                </p:cTn>
                              </p:par>
                            </p:childTnLst>
                          </p:cTn>
                        </p:par>
                        <p:par>
                          <p:cTn id="25" fill="hold" nodeType="afterGroup">
                            <p:stCondLst>
                              <p:cond delay="400"/>
                            </p:stCondLst>
                            <p:childTnLst>
                              <p:par>
                                <p:cTn id="26" presetID="22" presetClass="entr" presetSubtype="8" fill="hold" nodeType="after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100"/>
                                        <p:tgtEl>
                                          <p:spTgt spid="8">
                                            <p:txEl>
                                              <p:pRg st="6" end="6"/>
                                            </p:txEl>
                                          </p:spTgt>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wipe(left)">
                                      <p:cBhvr>
                                        <p:cTn id="32" dur="100"/>
                                        <p:tgtEl>
                                          <p:spTgt spid="8">
                                            <p:txEl>
                                              <p:pRg st="7" end="7"/>
                                            </p:txEl>
                                          </p:spTgt>
                                        </p:tgtEl>
                                      </p:cBhvr>
                                    </p:animEffect>
                                  </p:childTnLst>
                                </p:cTn>
                              </p:par>
                            </p:childTnLst>
                          </p:cTn>
                        </p:par>
                        <p:par>
                          <p:cTn id="33" fill="hold" nodeType="afterGroup">
                            <p:stCondLst>
                              <p:cond delay="600"/>
                            </p:stCondLst>
                            <p:childTnLst>
                              <p:par>
                                <p:cTn id="34" presetID="22" presetClass="entr" presetSubtype="8" fill="hold" nodeType="after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left)">
                                      <p:cBhvr>
                                        <p:cTn id="36" dur="100"/>
                                        <p:tgtEl>
                                          <p:spTgt spid="8">
                                            <p:txEl>
                                              <p:pRg st="8" end="8"/>
                                            </p:txEl>
                                          </p:spTgt>
                                        </p:tgtEl>
                                      </p:cBhvr>
                                    </p:animEffect>
                                  </p:childTnLst>
                                </p:cTn>
                              </p:par>
                            </p:childTnLst>
                          </p:cTn>
                        </p:par>
                        <p:par>
                          <p:cTn id="37" fill="hold" nodeType="afterGroup">
                            <p:stCondLst>
                              <p:cond delay="700"/>
                            </p:stCondLst>
                            <p:childTnLst>
                              <p:par>
                                <p:cTn id="38" presetID="22" presetClass="entr" presetSubtype="8" fill="hold" nodeType="afterEffect">
                                  <p:stCondLst>
                                    <p:cond delay="0"/>
                                  </p:stCondLst>
                                  <p:childTnLst>
                                    <p:set>
                                      <p:cBhvr>
                                        <p:cTn id="39" dur="1" fill="hold">
                                          <p:stCondLst>
                                            <p:cond delay="0"/>
                                          </p:stCondLst>
                                        </p:cTn>
                                        <p:tgtEl>
                                          <p:spTgt spid="8">
                                            <p:txEl>
                                              <p:pRg st="9" end="9"/>
                                            </p:txEl>
                                          </p:spTgt>
                                        </p:tgtEl>
                                        <p:attrNameLst>
                                          <p:attrName>style.visibility</p:attrName>
                                        </p:attrNameLst>
                                      </p:cBhvr>
                                      <p:to>
                                        <p:strVal val="visible"/>
                                      </p:to>
                                    </p:set>
                                    <p:animEffect transition="in" filter="wipe(left)">
                                      <p:cBhvr>
                                        <p:cTn id="40" dur="100"/>
                                        <p:tgtEl>
                                          <p:spTgt spid="8">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5"/>
          <p:cNvSpPr>
            <a:spLocks noGrp="1"/>
          </p:cNvSpPr>
          <p:nvPr>
            <p:ph type="title"/>
          </p:nvPr>
        </p:nvSpPr>
        <p:spPr>
          <a:xfrm>
            <a:off x="16819" y="0"/>
            <a:ext cx="8229600" cy="514350"/>
          </a:xfrm>
          <a:solidFill>
            <a:srgbClr val="FFFFFF"/>
          </a:solidFill>
        </p:spPr>
        <p:txBody>
          <a:bodyPr/>
          <a:lstStyle/>
          <a:p>
            <a:r>
              <a:rPr lang="en-US" sz="2800" dirty="0">
                <a:latin typeface="Arial" charset="0"/>
                <a:cs typeface="Arial" charset="0"/>
              </a:rPr>
              <a:t>Changing </a:t>
            </a:r>
            <a:r>
              <a:rPr lang="en-US" sz="2800" dirty="0" smtClean="0">
                <a:latin typeface="Arial" charset="0"/>
                <a:cs typeface="Arial" charset="0"/>
              </a:rPr>
              <a:t>the </a:t>
            </a:r>
            <a:r>
              <a:rPr lang="en-US" sz="2800" dirty="0">
                <a:latin typeface="Arial" charset="0"/>
                <a:cs typeface="Arial" charset="0"/>
              </a:rPr>
              <a:t>OSPF Router-ID </a:t>
            </a:r>
            <a:endParaRPr lang="en-CA" sz="2800" dirty="0">
              <a:latin typeface="Arial" charset="0"/>
              <a:cs typeface="Arial" charset="0"/>
            </a:endParaRPr>
          </a:p>
        </p:txBody>
      </p:sp>
      <p:sp>
        <p:nvSpPr>
          <p:cNvPr id="8" name="Rectangle 7"/>
          <p:cNvSpPr>
            <a:spLocks noChangeArrowheads="1"/>
          </p:cNvSpPr>
          <p:nvPr/>
        </p:nvSpPr>
        <p:spPr bwMode="auto">
          <a:xfrm>
            <a:off x="381000" y="526852"/>
            <a:ext cx="8382000" cy="46166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 </a:t>
            </a:r>
            <a:r>
              <a:rPr lang="en-CA" sz="1400" b="1" dirty="0">
                <a:latin typeface="Courier New" charset="0"/>
                <a:cs typeface="Courier New" charset="0"/>
              </a:rPr>
              <a:t>router </a:t>
            </a:r>
            <a:r>
              <a:rPr lang="en-CA" sz="1400" b="1" dirty="0" err="1">
                <a:latin typeface="Courier New" charset="0"/>
                <a:cs typeface="Courier New" charset="0"/>
              </a:rPr>
              <a:t>ospf</a:t>
            </a:r>
            <a:r>
              <a:rPr lang="en-CA" sz="1400" b="1" dirty="0">
                <a:latin typeface="Courier New" charset="0"/>
                <a:cs typeface="Courier New" charset="0"/>
              </a:rPr>
              <a:t> 10</a:t>
            </a:r>
          </a:p>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-router)# </a:t>
            </a:r>
            <a:r>
              <a:rPr lang="en-CA" sz="1400" b="1" dirty="0">
                <a:latin typeface="Courier New" charset="0"/>
                <a:cs typeface="Courier New" charset="0"/>
              </a:rPr>
              <a:t>router-id 1.1.1.1</a:t>
            </a:r>
          </a:p>
          <a:p>
            <a:r>
              <a:rPr lang="en-CA" sz="1400" dirty="0">
                <a:latin typeface="Courier New" charset="0"/>
                <a:cs typeface="Courier New" charset="0"/>
              </a:rPr>
              <a:t>% OSPF: Reload or use "clear </a:t>
            </a:r>
            <a:r>
              <a:rPr lang="en-CA" sz="1400" dirty="0" err="1">
                <a:latin typeface="Courier New" charset="0"/>
                <a:cs typeface="Courier New" charset="0"/>
              </a:rPr>
              <a:t>ip</a:t>
            </a:r>
            <a:r>
              <a:rPr lang="en-CA" sz="1400" dirty="0">
                <a:latin typeface="Courier New" charset="0"/>
                <a:cs typeface="Courier New" charset="0"/>
              </a:rPr>
              <a:t> </a:t>
            </a:r>
            <a:r>
              <a:rPr lang="en-CA" sz="1400" dirty="0" err="1">
                <a:latin typeface="Courier New" charset="0"/>
                <a:cs typeface="Courier New" charset="0"/>
              </a:rPr>
              <a:t>ospf</a:t>
            </a:r>
            <a:r>
              <a:rPr lang="en-CA" sz="1400" dirty="0">
                <a:latin typeface="Courier New" charset="0"/>
                <a:cs typeface="Courier New" charset="0"/>
              </a:rPr>
              <a:t> process" command, for this to take effect</a:t>
            </a:r>
          </a:p>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-router)# </a:t>
            </a:r>
            <a:r>
              <a:rPr lang="en-CA" sz="1400" b="1" dirty="0">
                <a:latin typeface="Courier New" charset="0"/>
                <a:cs typeface="Courier New" charset="0"/>
              </a:rPr>
              <a:t>end</a:t>
            </a:r>
          </a:p>
          <a:p>
            <a:r>
              <a:rPr lang="en-CA" sz="1400" dirty="0">
                <a:latin typeface="Courier New" charset="0"/>
                <a:cs typeface="Courier New" charset="0"/>
              </a:rPr>
              <a:t>R1#</a:t>
            </a:r>
          </a:p>
          <a:p>
            <a:r>
              <a:rPr lang="en-CA" sz="1400" dirty="0">
                <a:latin typeface="Courier New" charset="0"/>
                <a:cs typeface="Courier New" charset="0"/>
              </a:rPr>
              <a:t>R1# </a:t>
            </a:r>
            <a:r>
              <a:rPr lang="en-CA" sz="1400" b="1" dirty="0">
                <a:latin typeface="Courier New" charset="0"/>
                <a:cs typeface="Courier New" charset="0"/>
              </a:rPr>
              <a:t>clear </a:t>
            </a:r>
            <a:r>
              <a:rPr lang="en-CA" sz="1400" b="1" dirty="0" err="1">
                <a:latin typeface="Courier New" charset="0"/>
                <a:cs typeface="Courier New" charset="0"/>
              </a:rPr>
              <a:t>ip</a:t>
            </a:r>
            <a:r>
              <a:rPr lang="en-CA" sz="1400" b="1" dirty="0">
                <a:latin typeface="Courier New" charset="0"/>
                <a:cs typeface="Courier New" charset="0"/>
              </a:rPr>
              <a:t> </a:t>
            </a:r>
            <a:r>
              <a:rPr lang="en-CA" sz="1400" b="1" dirty="0" err="1">
                <a:latin typeface="Courier New" charset="0"/>
                <a:cs typeface="Courier New" charset="0"/>
              </a:rPr>
              <a:t>ospf</a:t>
            </a:r>
            <a:r>
              <a:rPr lang="en-CA" sz="1400" b="1" dirty="0">
                <a:latin typeface="Courier New" charset="0"/>
                <a:cs typeface="Courier New" charset="0"/>
              </a:rPr>
              <a:t> process</a:t>
            </a:r>
          </a:p>
          <a:p>
            <a:r>
              <a:rPr lang="en-CA" sz="1400" dirty="0">
                <a:latin typeface="Courier New" charset="0"/>
                <a:cs typeface="Courier New" charset="0"/>
              </a:rPr>
              <a:t>Reset ALL OSPF processes? [no]: </a:t>
            </a:r>
            <a:r>
              <a:rPr lang="en-CA" sz="1400" b="1" dirty="0">
                <a:latin typeface="Courier New" charset="0"/>
                <a:cs typeface="Courier New" charset="0"/>
              </a:rPr>
              <a:t>y</a:t>
            </a:r>
          </a:p>
          <a:p>
            <a:r>
              <a:rPr lang="en-CA" sz="1400" dirty="0">
                <a:latin typeface="Courier New" charset="0"/>
                <a:cs typeface="Courier New" charset="0"/>
              </a:rPr>
              <a:t>R1#</a:t>
            </a:r>
          </a:p>
          <a:p>
            <a:r>
              <a:rPr lang="en-CA" sz="1400" dirty="0">
                <a:latin typeface="Courier New" charset="0"/>
                <a:cs typeface="Courier New" charset="0"/>
              </a:rPr>
              <a:t>*Mar 25 19:46:22.423: %OSPF-5-ADJCHG: Process 10, </a:t>
            </a:r>
            <a:r>
              <a:rPr lang="en-CA" sz="1400" dirty="0" err="1">
                <a:latin typeface="Courier New" charset="0"/>
                <a:cs typeface="Courier New" charset="0"/>
              </a:rPr>
              <a:t>Nbr</a:t>
            </a:r>
            <a:r>
              <a:rPr lang="en-CA" sz="1400" dirty="0">
                <a:latin typeface="Courier New" charset="0"/>
                <a:cs typeface="Courier New" charset="0"/>
              </a:rPr>
              <a:t> 3.3.3.3 on Serial0/0/1 from FULL to DOWN, </a:t>
            </a:r>
            <a:r>
              <a:rPr lang="en-CA" sz="1400" dirty="0" err="1">
                <a:latin typeface="Courier New" charset="0"/>
                <a:cs typeface="Courier New" charset="0"/>
              </a:rPr>
              <a:t>Neighbor</a:t>
            </a:r>
            <a:r>
              <a:rPr lang="en-CA" sz="1400" dirty="0">
                <a:latin typeface="Courier New" charset="0"/>
                <a:cs typeface="Courier New" charset="0"/>
              </a:rPr>
              <a:t> Down: Interface down or detached</a:t>
            </a:r>
          </a:p>
          <a:p>
            <a:r>
              <a:rPr lang="en-CA" sz="1400" dirty="0">
                <a:latin typeface="Courier New" charset="0"/>
                <a:cs typeface="Courier New" charset="0"/>
              </a:rPr>
              <a:t>*Mar 25 19:46:22.423: %OSPF-5-ADJCHG: Process 10, </a:t>
            </a:r>
            <a:r>
              <a:rPr lang="en-CA" sz="1400" dirty="0" err="1">
                <a:latin typeface="Courier New" charset="0"/>
                <a:cs typeface="Courier New" charset="0"/>
              </a:rPr>
              <a:t>Nbr</a:t>
            </a:r>
            <a:r>
              <a:rPr lang="en-CA" sz="1400" dirty="0">
                <a:latin typeface="Courier New" charset="0"/>
                <a:cs typeface="Courier New" charset="0"/>
              </a:rPr>
              <a:t> 2.2.2.2 on Serial0/0/0 from FULL to DOWN, </a:t>
            </a:r>
            <a:r>
              <a:rPr lang="en-CA" sz="1400" dirty="0" err="1">
                <a:latin typeface="Courier New" charset="0"/>
                <a:cs typeface="Courier New" charset="0"/>
              </a:rPr>
              <a:t>Neighbor</a:t>
            </a:r>
            <a:r>
              <a:rPr lang="en-CA" sz="1400" dirty="0">
                <a:latin typeface="Courier New" charset="0"/>
                <a:cs typeface="Courier New" charset="0"/>
              </a:rPr>
              <a:t> Down: Interface down or detached</a:t>
            </a:r>
          </a:p>
          <a:p>
            <a:r>
              <a:rPr lang="en-CA" sz="1400" dirty="0">
                <a:latin typeface="Courier New" charset="0"/>
                <a:cs typeface="Courier New" charset="0"/>
              </a:rPr>
              <a:t>*Mar 25 19:46:22.475: %OSPF-5-ADJCHG: Process 10, </a:t>
            </a:r>
            <a:r>
              <a:rPr lang="en-CA" sz="1400" dirty="0" err="1">
                <a:latin typeface="Courier New" charset="0"/>
                <a:cs typeface="Courier New" charset="0"/>
              </a:rPr>
              <a:t>Nbr</a:t>
            </a:r>
            <a:r>
              <a:rPr lang="en-CA" sz="1400" dirty="0">
                <a:latin typeface="Courier New" charset="0"/>
                <a:cs typeface="Courier New" charset="0"/>
              </a:rPr>
              <a:t> 3.3.3.3 on Serial0/0/1 from LOADING to FULL, Loading Done</a:t>
            </a:r>
          </a:p>
          <a:p>
            <a:r>
              <a:rPr lang="en-CA" sz="1400" dirty="0">
                <a:latin typeface="Courier New" charset="0"/>
                <a:cs typeface="Courier New" charset="0"/>
              </a:rPr>
              <a:t>*Mar 25 19:46:22.475: %OSPF-5-ADJCHG: Process 10, </a:t>
            </a:r>
            <a:r>
              <a:rPr lang="en-CA" sz="1400" dirty="0" err="1">
                <a:latin typeface="Courier New" charset="0"/>
                <a:cs typeface="Courier New" charset="0"/>
              </a:rPr>
              <a:t>Nbr</a:t>
            </a:r>
            <a:r>
              <a:rPr lang="en-CA" sz="1400" dirty="0">
                <a:latin typeface="Courier New" charset="0"/>
                <a:cs typeface="Courier New" charset="0"/>
              </a:rPr>
              <a:t> 2.2.2.2 on Serial0/0/0 from LOADING to FULL, Loading Done</a:t>
            </a:r>
          </a:p>
          <a:p>
            <a:r>
              <a:rPr lang="en-CA" sz="1400" dirty="0">
                <a:latin typeface="Courier New" charset="0"/>
                <a:cs typeface="Courier New" charset="0"/>
              </a:rPr>
              <a:t>R1#</a:t>
            </a:r>
          </a:p>
          <a:p>
            <a:r>
              <a:rPr lang="en-CA" sz="1400" dirty="0">
                <a:latin typeface="Courier New" charset="0"/>
                <a:cs typeface="Courier New" charset="0"/>
              </a:rPr>
              <a:t>R1# </a:t>
            </a:r>
            <a:r>
              <a:rPr lang="en-CA" sz="1400" b="1" dirty="0">
                <a:latin typeface="Courier New" charset="0"/>
                <a:cs typeface="Courier New" charset="0"/>
              </a:rPr>
              <a:t>show </a:t>
            </a:r>
            <a:r>
              <a:rPr lang="en-CA" sz="1400" b="1" dirty="0" err="1">
                <a:latin typeface="Courier New" charset="0"/>
                <a:cs typeface="Courier New" charset="0"/>
              </a:rPr>
              <a:t>ip</a:t>
            </a:r>
            <a:r>
              <a:rPr lang="en-CA" sz="1400" b="1" dirty="0">
                <a:latin typeface="Courier New" charset="0"/>
                <a:cs typeface="Courier New" charset="0"/>
              </a:rPr>
              <a:t> protocols | section Router ID</a:t>
            </a:r>
          </a:p>
          <a:p>
            <a:r>
              <a:rPr lang="en-CA" sz="1400" dirty="0">
                <a:latin typeface="Courier New" charset="0"/>
                <a:cs typeface="Courier New" charset="0"/>
              </a:rPr>
              <a:t>  </a:t>
            </a:r>
            <a:r>
              <a:rPr lang="en-CA" sz="1400" b="1" dirty="0">
                <a:solidFill>
                  <a:srgbClr val="FF0000"/>
                </a:solidFill>
                <a:latin typeface="Courier New" charset="0"/>
                <a:cs typeface="Courier New" charset="0"/>
              </a:rPr>
              <a:t>Router ID 1.1.1.1</a:t>
            </a:r>
          </a:p>
          <a:p>
            <a:r>
              <a:rPr lang="en-CA" sz="1400" dirty="0">
                <a:latin typeface="Courier New" charset="0"/>
                <a:cs typeface="Courier New" charset="0"/>
              </a:rPr>
              <a:t>R1#</a:t>
            </a:r>
          </a:p>
        </p:txBody>
      </p:sp>
      <p:sp>
        <p:nvSpPr>
          <p:cNvPr id="11366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5"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1366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3A0C49-1C50-E64B-83A1-7C362984E2E4}" type="slidenum">
              <a:rPr lang="en-US" sz="1400">
                <a:cs typeface="Arial" charset="0"/>
              </a:rPr>
              <a:pPr eaLnBrk="1" hangingPunct="1"/>
              <a:t>25</a:t>
            </a:fld>
            <a:endParaRPr lang="en-US" sz="1400">
              <a:cs typeface="Arial" charset="0"/>
            </a:endParaRPr>
          </a:p>
        </p:txBody>
      </p:sp>
    </p:spTree>
    <p:extLst>
      <p:ext uri="{BB962C8B-B14F-4D97-AF65-F5344CB8AC3E}">
        <p14:creationId xmlns:p14="http://schemas.microsoft.com/office/powerpoint/2010/main" val="33250151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left)">
                                      <p:cBhvr>
                                        <p:cTn id="33" dur="500"/>
                                        <p:tgtEl>
                                          <p:spTgt spid="8">
                                            <p:txEl>
                                              <p:pRg st="6" end="6"/>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left)">
                                      <p:cBhvr>
                                        <p:cTn id="36" dur="250"/>
                                        <p:tgtEl>
                                          <p:spTgt spid="8">
                                            <p:txEl>
                                              <p:pRg st="7" end="7"/>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wipe(left)">
                                      <p:cBhvr>
                                        <p:cTn id="40" dur="250"/>
                                        <p:tgtEl>
                                          <p:spTgt spid="8">
                                            <p:txEl>
                                              <p:pRg st="8" end="8"/>
                                            </p:txEl>
                                          </p:spTgt>
                                        </p:tgtEl>
                                      </p:cBhvr>
                                    </p:animEffect>
                                  </p:childTnLst>
                                </p:cTn>
                              </p:par>
                            </p:childTnLst>
                          </p:cTn>
                        </p:par>
                        <p:par>
                          <p:cTn id="41" fill="hold" nodeType="afterGroup">
                            <p:stCondLst>
                              <p:cond delay="750"/>
                            </p:stCondLst>
                            <p:childTnLst>
                              <p:par>
                                <p:cTn id="42" presetID="22" presetClass="entr" presetSubtype="8" fill="hold" nodeType="after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Effect transition="in" filter="wipe(left)">
                                      <p:cBhvr>
                                        <p:cTn id="44" dur="250"/>
                                        <p:tgtEl>
                                          <p:spTgt spid="8">
                                            <p:txEl>
                                              <p:pRg st="9" end="9"/>
                                            </p:txEl>
                                          </p:spTgt>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8">
                                            <p:txEl>
                                              <p:pRg st="10" end="10"/>
                                            </p:txEl>
                                          </p:spTgt>
                                        </p:tgtEl>
                                        <p:attrNameLst>
                                          <p:attrName>style.visibility</p:attrName>
                                        </p:attrNameLst>
                                      </p:cBhvr>
                                      <p:to>
                                        <p:strVal val="visible"/>
                                      </p:to>
                                    </p:set>
                                    <p:animEffect transition="in" filter="wipe(left)">
                                      <p:cBhvr>
                                        <p:cTn id="48" dur="250"/>
                                        <p:tgtEl>
                                          <p:spTgt spid="8">
                                            <p:txEl>
                                              <p:pRg st="10" end="10"/>
                                            </p:txEl>
                                          </p:spTgt>
                                        </p:tgtEl>
                                      </p:cBhvr>
                                    </p:animEffect>
                                  </p:childTnLst>
                                </p:cTn>
                              </p:par>
                            </p:childTnLst>
                          </p:cTn>
                        </p:par>
                        <p:par>
                          <p:cTn id="49" fill="hold" nodeType="afterGroup">
                            <p:stCondLst>
                              <p:cond delay="1250"/>
                            </p:stCondLst>
                            <p:childTnLst>
                              <p:par>
                                <p:cTn id="50" presetID="22" presetClass="entr" presetSubtype="8" fill="hold" nodeType="afterEffect">
                                  <p:stCondLst>
                                    <p:cond delay="0"/>
                                  </p:stCondLst>
                                  <p:childTnLst>
                                    <p:set>
                                      <p:cBhvr>
                                        <p:cTn id="51" dur="1" fill="hold">
                                          <p:stCondLst>
                                            <p:cond delay="0"/>
                                          </p:stCondLst>
                                        </p:cTn>
                                        <p:tgtEl>
                                          <p:spTgt spid="8">
                                            <p:txEl>
                                              <p:pRg st="11" end="11"/>
                                            </p:txEl>
                                          </p:spTgt>
                                        </p:tgtEl>
                                        <p:attrNameLst>
                                          <p:attrName>style.visibility</p:attrName>
                                        </p:attrNameLst>
                                      </p:cBhvr>
                                      <p:to>
                                        <p:strVal val="visible"/>
                                      </p:to>
                                    </p:set>
                                    <p:animEffect transition="in" filter="wipe(left)">
                                      <p:cBhvr>
                                        <p:cTn id="52" dur="250"/>
                                        <p:tgtEl>
                                          <p:spTgt spid="8">
                                            <p:txEl>
                                              <p:pRg st="11" end="11"/>
                                            </p:txEl>
                                          </p:spTgt>
                                        </p:tgtEl>
                                      </p:cBhvr>
                                    </p:animEffect>
                                  </p:childTnLst>
                                </p:cTn>
                              </p:par>
                            </p:childTnLst>
                          </p:cTn>
                        </p:par>
                        <p:par>
                          <p:cTn id="53" fill="hold" nodeType="afterGroup">
                            <p:stCondLst>
                              <p:cond delay="1500"/>
                            </p:stCondLst>
                            <p:childTnLst>
                              <p:par>
                                <p:cTn id="54" presetID="22" presetClass="entr" presetSubtype="8" fill="hold" nodeType="afterEffect">
                                  <p:stCondLst>
                                    <p:cond delay="0"/>
                                  </p:stCondLst>
                                  <p:childTnLst>
                                    <p:set>
                                      <p:cBhvr>
                                        <p:cTn id="55" dur="1" fill="hold">
                                          <p:stCondLst>
                                            <p:cond delay="0"/>
                                          </p:stCondLst>
                                        </p:cTn>
                                        <p:tgtEl>
                                          <p:spTgt spid="8">
                                            <p:txEl>
                                              <p:pRg st="12" end="12"/>
                                            </p:txEl>
                                          </p:spTgt>
                                        </p:tgtEl>
                                        <p:attrNameLst>
                                          <p:attrName>style.visibility</p:attrName>
                                        </p:attrNameLst>
                                      </p:cBhvr>
                                      <p:to>
                                        <p:strVal val="visible"/>
                                      </p:to>
                                    </p:set>
                                    <p:animEffect transition="in" filter="wipe(left)">
                                      <p:cBhvr>
                                        <p:cTn id="56" dur="250"/>
                                        <p:tgtEl>
                                          <p:spTgt spid="8">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8">
                                            <p:txEl>
                                              <p:pRg st="13" end="13"/>
                                            </p:txEl>
                                          </p:spTgt>
                                        </p:tgtEl>
                                        <p:attrNameLst>
                                          <p:attrName>style.visibility</p:attrName>
                                        </p:attrNameLst>
                                      </p:cBhvr>
                                      <p:to>
                                        <p:strVal val="visible"/>
                                      </p:to>
                                    </p:set>
                                    <p:animEffect transition="in" filter="wipe(left)">
                                      <p:cBhvr>
                                        <p:cTn id="61" dur="100"/>
                                        <p:tgtEl>
                                          <p:spTgt spid="8">
                                            <p:txEl>
                                              <p:pRg st="13" end="13"/>
                                            </p:txEl>
                                          </p:spTgt>
                                        </p:tgtEl>
                                      </p:cBhvr>
                                    </p:animEffect>
                                  </p:childTnLst>
                                </p:cTn>
                              </p:par>
                            </p:childTnLst>
                          </p:cTn>
                        </p:par>
                        <p:par>
                          <p:cTn id="62" fill="hold" nodeType="afterGroup">
                            <p:stCondLst>
                              <p:cond delay="100"/>
                            </p:stCondLst>
                            <p:childTnLst>
                              <p:par>
                                <p:cTn id="63" presetID="22" presetClass="entr" presetSubtype="8" fill="hold" nodeType="afterEffect">
                                  <p:stCondLst>
                                    <p:cond delay="0"/>
                                  </p:stCondLst>
                                  <p:childTnLst>
                                    <p:set>
                                      <p:cBhvr>
                                        <p:cTn id="64" dur="1" fill="hold">
                                          <p:stCondLst>
                                            <p:cond delay="0"/>
                                          </p:stCondLst>
                                        </p:cTn>
                                        <p:tgtEl>
                                          <p:spTgt spid="8">
                                            <p:txEl>
                                              <p:pRg st="14" end="14"/>
                                            </p:txEl>
                                          </p:spTgt>
                                        </p:tgtEl>
                                        <p:attrNameLst>
                                          <p:attrName>style.visibility</p:attrName>
                                        </p:attrNameLst>
                                      </p:cBhvr>
                                      <p:to>
                                        <p:strVal val="visible"/>
                                      </p:to>
                                    </p:set>
                                    <p:animEffect transition="in" filter="wipe(left)">
                                      <p:cBhvr>
                                        <p:cTn id="65" dur="250"/>
                                        <p:tgtEl>
                                          <p:spTgt spid="8">
                                            <p:txEl>
                                              <p:pRg st="14" end="14"/>
                                            </p:txEl>
                                          </p:spTgt>
                                        </p:tgtEl>
                                      </p:cBhvr>
                                    </p:animEffect>
                                  </p:childTnLst>
                                </p:cTn>
                              </p:par>
                            </p:childTnLst>
                          </p:cTn>
                        </p:par>
                        <p:par>
                          <p:cTn id="66" fill="hold" nodeType="afterGroup">
                            <p:stCondLst>
                              <p:cond delay="350"/>
                            </p:stCondLst>
                            <p:childTnLst>
                              <p:par>
                                <p:cTn id="67" presetID="22" presetClass="entr" presetSubtype="8" fill="hold" nodeType="after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animEffect transition="in" filter="wipe(left)">
                                      <p:cBhvr>
                                        <p:cTn id="69" dur="250"/>
                                        <p:tgtEl>
                                          <p:spTgt spid="8">
                                            <p:txEl>
                                              <p:pRg st="15" end="15"/>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blinds(horizontal)">
                                      <p:cBhvr>
                                        <p:cTn id="7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9E95E96-2D68-6B43-8BBF-28CCCF479E1C}" type="slidenum">
              <a:rPr lang="en-US" sz="1400">
                <a:cs typeface="Arial" charset="0"/>
              </a:rPr>
              <a:pPr eaLnBrk="1" hangingPunct="1"/>
              <a:t>26</a:t>
            </a:fld>
            <a:endParaRPr lang="en-US" sz="1400">
              <a:cs typeface="Arial" charset="0"/>
            </a:endParaRPr>
          </a:p>
        </p:txBody>
      </p:sp>
      <p:sp>
        <p:nvSpPr>
          <p:cNvPr id="115714" name="Rectangle 2"/>
          <p:cNvSpPr>
            <a:spLocks noGrp="1" noChangeArrowheads="1"/>
          </p:cNvSpPr>
          <p:nvPr>
            <p:ph type="title"/>
          </p:nvPr>
        </p:nvSpPr>
        <p:spPr/>
        <p:txBody>
          <a:bodyPr/>
          <a:lstStyle/>
          <a:p>
            <a:r>
              <a:rPr lang="en-US" sz="2800" b="1">
                <a:latin typeface="Arial" charset="0"/>
                <a:cs typeface="Arial" charset="0"/>
              </a:rPr>
              <a:t>The network Command</a:t>
            </a:r>
          </a:p>
        </p:txBody>
      </p:sp>
      <p:sp>
        <p:nvSpPr>
          <p:cNvPr id="1144835" name="Rectangle 3"/>
          <p:cNvSpPr>
            <a:spLocks noGrp="1" noChangeArrowheads="1"/>
          </p:cNvSpPr>
          <p:nvPr>
            <p:ph type="body" idx="1"/>
          </p:nvPr>
        </p:nvSpPr>
        <p:spPr>
          <a:xfrm>
            <a:off x="304800" y="1543050"/>
            <a:ext cx="8229600" cy="2914650"/>
          </a:xfrm>
        </p:spPr>
        <p:txBody>
          <a:bodyPr/>
          <a:lstStyle/>
          <a:p>
            <a:r>
              <a:rPr lang="en-US" sz="1800">
                <a:latin typeface="Arial" charset="0"/>
                <a:cs typeface="Arial" charset="0"/>
              </a:rPr>
              <a:t>The </a:t>
            </a:r>
            <a:r>
              <a:rPr lang="en-US" sz="1800" b="1">
                <a:latin typeface="Arial" charset="0"/>
                <a:cs typeface="Arial" charset="0"/>
              </a:rPr>
              <a:t>network </a:t>
            </a:r>
            <a:r>
              <a:rPr lang="en-US" sz="1800">
                <a:latin typeface="Arial" charset="0"/>
                <a:cs typeface="Arial" charset="0"/>
              </a:rPr>
              <a:t>command (same function as when used with other IGP routing protocols)</a:t>
            </a:r>
          </a:p>
          <a:p>
            <a:pPr lvl="1"/>
            <a:r>
              <a:rPr lang="en-US" sz="1800">
                <a:latin typeface="Arial" charset="0"/>
                <a:ea typeface="Arial" charset="0"/>
                <a:cs typeface="Arial" charset="0"/>
              </a:rPr>
              <a:t>Any interfaces on a router that match the network address in the </a:t>
            </a:r>
            <a:r>
              <a:rPr lang="en-US" sz="1800" b="1">
                <a:latin typeface="Arial" charset="0"/>
                <a:ea typeface="Arial" charset="0"/>
                <a:cs typeface="Arial" charset="0"/>
              </a:rPr>
              <a:t>network </a:t>
            </a:r>
            <a:r>
              <a:rPr lang="en-US" sz="1800">
                <a:latin typeface="Arial" charset="0"/>
                <a:ea typeface="Arial" charset="0"/>
                <a:cs typeface="Arial" charset="0"/>
              </a:rPr>
              <a:t>command will be enabled to send and receive OSPF packets.</a:t>
            </a:r>
          </a:p>
          <a:p>
            <a:pPr lvl="1"/>
            <a:r>
              <a:rPr lang="en-US" sz="1800">
                <a:latin typeface="Arial" charset="0"/>
                <a:ea typeface="Arial" charset="0"/>
                <a:cs typeface="Arial" charset="0"/>
              </a:rPr>
              <a:t>This network (or subnet) will be included in OSPF routing updates.</a:t>
            </a:r>
          </a:p>
          <a:p>
            <a:endParaRPr lang="en-US" sz="1800">
              <a:latin typeface="Arial" charset="0"/>
              <a:cs typeface="Arial" charset="0"/>
            </a:endParaRPr>
          </a:p>
          <a:p>
            <a:r>
              <a:rPr lang="en-US" sz="1800">
                <a:latin typeface="Arial" charset="0"/>
                <a:cs typeface="Arial" charset="0"/>
              </a:rPr>
              <a:t>Requires the wildcard mask. </a:t>
            </a:r>
          </a:p>
          <a:p>
            <a:pPr lvl="1"/>
            <a:r>
              <a:rPr lang="en-US" sz="1800">
                <a:latin typeface="Arial" charset="0"/>
                <a:ea typeface="Arial" charset="0"/>
                <a:cs typeface="Arial" charset="0"/>
              </a:rPr>
              <a:t>Used to specify the interface or range of interfaces that will be enabled for OSPF.</a:t>
            </a:r>
          </a:p>
        </p:txBody>
      </p:sp>
      <p:sp>
        <p:nvSpPr>
          <p:cNvPr id="1144836" name="Rectangle 4"/>
          <p:cNvSpPr>
            <a:spLocks noChangeArrowheads="1"/>
          </p:cNvSpPr>
          <p:nvPr/>
        </p:nvSpPr>
        <p:spPr bwMode="auto">
          <a:xfrm>
            <a:off x="0" y="857250"/>
            <a:ext cx="9144000" cy="342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Router(</a:t>
            </a:r>
            <a:r>
              <a:rPr lang="en-US" sz="1600" dirty="0" err="1">
                <a:latin typeface="Courier New" charset="0"/>
              </a:rPr>
              <a:t>config</a:t>
            </a:r>
            <a:r>
              <a:rPr lang="en-US" sz="1600" dirty="0">
                <a:latin typeface="Courier New" charset="0"/>
              </a:rPr>
              <a:t>-router)# </a:t>
            </a:r>
            <a:r>
              <a:rPr lang="en-US" sz="1600" b="1" dirty="0">
                <a:latin typeface="Courier New" charset="0"/>
              </a:rPr>
              <a:t>network</a:t>
            </a:r>
            <a:r>
              <a:rPr lang="en-US" sz="1600" dirty="0">
                <a:latin typeface="Courier New" charset="0"/>
              </a:rPr>
              <a:t> </a:t>
            </a:r>
            <a:r>
              <a:rPr lang="en-US" sz="1600" i="1" dirty="0">
                <a:latin typeface="Courier New" charset="0"/>
              </a:rPr>
              <a:t>network-address wildcard-mask </a:t>
            </a:r>
            <a:r>
              <a:rPr lang="en-US" sz="1600" b="1" dirty="0">
                <a:latin typeface="Courier New" charset="0"/>
              </a:rPr>
              <a:t>area</a:t>
            </a:r>
            <a:r>
              <a:rPr lang="en-US" sz="1600" i="1" dirty="0">
                <a:latin typeface="Courier New" charset="0"/>
              </a:rPr>
              <a:t> area-id</a:t>
            </a:r>
          </a:p>
        </p:txBody>
      </p:sp>
      <p:sp>
        <p:nvSpPr>
          <p:cNvPr id="115718"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609640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4835">
                                            <p:txEl>
                                              <p:pRg st="4" end="4"/>
                                            </p:txEl>
                                          </p:spTgt>
                                        </p:tgtEl>
                                        <p:attrNameLst>
                                          <p:attrName>style.visibility</p:attrName>
                                        </p:attrNameLst>
                                      </p:cBhvr>
                                      <p:to>
                                        <p:strVal val="visible"/>
                                      </p:to>
                                    </p:set>
                                    <p:animEffect transition="in" filter="blinds(horizontal)">
                                      <p:cBhvr>
                                        <p:cTn id="7" dur="500"/>
                                        <p:tgtEl>
                                          <p:spTgt spid="114483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4835">
                                            <p:txEl>
                                              <p:pRg st="5" end="5"/>
                                            </p:txEl>
                                          </p:spTgt>
                                        </p:tgtEl>
                                        <p:attrNameLst>
                                          <p:attrName>style.visibility</p:attrName>
                                        </p:attrNameLst>
                                      </p:cBhvr>
                                      <p:to>
                                        <p:strVal val="visible"/>
                                      </p:to>
                                    </p:set>
                                    <p:animEffect transition="in" filter="blinds(horizontal)">
                                      <p:cBhvr>
                                        <p:cTn id="10" dur="500"/>
                                        <p:tgtEl>
                                          <p:spTgt spid="114483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0E8679-9BFA-F942-B4C0-D0EB9044EC5E}" type="slidenum">
              <a:rPr lang="en-US" sz="1400">
                <a:cs typeface="Arial" charset="0"/>
              </a:rPr>
              <a:pPr eaLnBrk="1" hangingPunct="1"/>
              <a:t>27</a:t>
            </a:fld>
            <a:endParaRPr lang="en-US" sz="1400">
              <a:cs typeface="Arial" charset="0"/>
            </a:endParaRPr>
          </a:p>
        </p:txBody>
      </p:sp>
      <p:sp>
        <p:nvSpPr>
          <p:cNvPr id="117762" name="Rectangle 2"/>
          <p:cNvSpPr>
            <a:spLocks noGrp="1" noChangeArrowheads="1"/>
          </p:cNvSpPr>
          <p:nvPr>
            <p:ph type="title"/>
          </p:nvPr>
        </p:nvSpPr>
        <p:spPr/>
        <p:txBody>
          <a:bodyPr/>
          <a:lstStyle/>
          <a:p>
            <a:r>
              <a:rPr lang="en-US" sz="2800">
                <a:latin typeface="Arial" charset="0"/>
                <a:cs typeface="Arial" charset="0"/>
              </a:rPr>
              <a:t>The network Command</a:t>
            </a:r>
          </a:p>
        </p:txBody>
      </p:sp>
      <p:sp>
        <p:nvSpPr>
          <p:cNvPr id="117763" name="Rectangle 3"/>
          <p:cNvSpPr>
            <a:spLocks noGrp="1" noChangeArrowheads="1"/>
          </p:cNvSpPr>
          <p:nvPr>
            <p:ph type="body" idx="1"/>
          </p:nvPr>
        </p:nvSpPr>
        <p:spPr>
          <a:xfrm>
            <a:off x="381000" y="2800350"/>
            <a:ext cx="8229600" cy="2343150"/>
          </a:xfrm>
        </p:spPr>
        <p:txBody>
          <a:bodyPr/>
          <a:lstStyle/>
          <a:p>
            <a:r>
              <a:rPr lang="en-US" sz="1800">
                <a:latin typeface="Arial" charset="0"/>
                <a:cs typeface="Arial" charset="0"/>
              </a:rPr>
              <a:t>The wildcard mask can be configured as the </a:t>
            </a:r>
            <a:r>
              <a:rPr lang="en-US" sz="1800" u="sng">
                <a:latin typeface="Arial" charset="0"/>
                <a:cs typeface="Arial" charset="0"/>
              </a:rPr>
              <a:t>inverse of a subnet mask</a:t>
            </a:r>
            <a:r>
              <a:rPr lang="en-US" sz="1800">
                <a:latin typeface="Arial" charset="0"/>
                <a:cs typeface="Arial" charset="0"/>
              </a:rPr>
              <a:t>. </a:t>
            </a:r>
          </a:p>
          <a:p>
            <a:endParaRPr lang="en-US" sz="1800">
              <a:latin typeface="Arial" charset="0"/>
              <a:cs typeface="Arial" charset="0"/>
            </a:endParaRPr>
          </a:p>
          <a:p>
            <a:r>
              <a:rPr lang="en-US" sz="1800">
                <a:latin typeface="Arial" charset="0"/>
                <a:cs typeface="Arial" charset="0"/>
              </a:rPr>
              <a:t>Note:</a:t>
            </a:r>
          </a:p>
          <a:p>
            <a:pPr lvl="1"/>
            <a:r>
              <a:rPr lang="en-US" sz="1800">
                <a:latin typeface="Arial" charset="0"/>
                <a:ea typeface="Arial" charset="0"/>
                <a:cs typeface="Arial" charset="0"/>
              </a:rPr>
              <a:t>Like EIGRP, </a:t>
            </a:r>
            <a:r>
              <a:rPr lang="en-US" sz="1800" u="sng">
                <a:latin typeface="Arial" charset="0"/>
                <a:ea typeface="Arial" charset="0"/>
                <a:cs typeface="Arial" charset="0"/>
              </a:rPr>
              <a:t>some Cisco IOS software versions allow you to simply enter the subnet mask instead of the wildcard mask</a:t>
            </a:r>
            <a:r>
              <a:rPr lang="en-US" sz="1800">
                <a:latin typeface="Arial" charset="0"/>
                <a:ea typeface="Arial" charset="0"/>
                <a:cs typeface="Arial" charset="0"/>
              </a:rPr>
              <a:t>. </a:t>
            </a:r>
          </a:p>
          <a:p>
            <a:pPr lvl="1"/>
            <a:r>
              <a:rPr lang="en-US" sz="1800">
                <a:latin typeface="Arial" charset="0"/>
                <a:ea typeface="Arial" charset="0"/>
                <a:cs typeface="Arial" charset="0"/>
              </a:rPr>
              <a:t>The Cisco IOS software then </a:t>
            </a:r>
            <a:r>
              <a:rPr lang="en-US" sz="1800" u="sng">
                <a:latin typeface="Arial" charset="0"/>
                <a:ea typeface="Arial" charset="0"/>
                <a:cs typeface="Arial" charset="0"/>
              </a:rPr>
              <a:t>converts the subnet mask to the wildcard mask format.</a:t>
            </a:r>
          </a:p>
        </p:txBody>
      </p:sp>
      <p:sp>
        <p:nvSpPr>
          <p:cNvPr id="1145860" name="Rectangle 4"/>
          <p:cNvSpPr>
            <a:spLocks noChangeArrowheads="1"/>
          </p:cNvSpPr>
          <p:nvPr/>
        </p:nvSpPr>
        <p:spPr bwMode="auto">
          <a:xfrm>
            <a:off x="381000" y="1485900"/>
            <a:ext cx="8229600" cy="1238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  255.255.255.255</a:t>
            </a:r>
          </a:p>
          <a:p>
            <a:pPr marL="342900" indent="-342900">
              <a:spcBef>
                <a:spcPct val="20000"/>
              </a:spcBef>
              <a:buClr>
                <a:schemeClr val="bg2"/>
              </a:buClr>
              <a:buFont typeface="Wingdings" charset="0"/>
              <a:buNone/>
              <a:defRPr/>
            </a:pPr>
            <a:r>
              <a:rPr lang="en-US" sz="1600" dirty="0">
                <a:latin typeface="Courier New" charset="0"/>
              </a:rPr>
              <a:t>- 255.255.255.240 Subtract the subnet mask</a:t>
            </a:r>
          </a:p>
          <a:p>
            <a:pPr marL="342900" indent="-342900">
              <a:spcBef>
                <a:spcPct val="20000"/>
              </a:spcBef>
              <a:buClr>
                <a:schemeClr val="bg2"/>
              </a:buClr>
              <a:buFont typeface="Wingdings" charset="0"/>
              <a:buNone/>
              <a:defRPr/>
            </a:pPr>
            <a:r>
              <a:rPr lang="en-US" sz="1600" dirty="0">
                <a:latin typeface="Courier New" charset="0"/>
              </a:rPr>
              <a:t>---------------</a:t>
            </a:r>
          </a:p>
          <a:p>
            <a:pPr marL="342900" indent="-342900">
              <a:spcBef>
                <a:spcPct val="20000"/>
              </a:spcBef>
              <a:buClr>
                <a:schemeClr val="bg2"/>
              </a:buClr>
              <a:buFont typeface="Wingdings" charset="0"/>
              <a:buNone/>
              <a:defRPr/>
            </a:pPr>
            <a:r>
              <a:rPr lang="en-US" sz="1600" dirty="0">
                <a:latin typeface="Courier New" charset="0"/>
              </a:rPr>
              <a:t>    0.  0.  0. 15 Wildcard mask</a:t>
            </a:r>
          </a:p>
        </p:txBody>
      </p:sp>
      <p:sp>
        <p:nvSpPr>
          <p:cNvPr id="1145861" name="Rectangle 5"/>
          <p:cNvSpPr>
            <a:spLocks noChangeArrowheads="1"/>
          </p:cNvSpPr>
          <p:nvPr/>
        </p:nvSpPr>
        <p:spPr bwMode="auto">
          <a:xfrm>
            <a:off x="0" y="857250"/>
            <a:ext cx="9144000" cy="342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Router(</a:t>
            </a:r>
            <a:r>
              <a:rPr lang="en-US" sz="1600" dirty="0" err="1">
                <a:latin typeface="Courier New" charset="0"/>
              </a:rPr>
              <a:t>config</a:t>
            </a:r>
            <a:r>
              <a:rPr lang="en-US" sz="1600" dirty="0">
                <a:latin typeface="Courier New" charset="0"/>
              </a:rPr>
              <a:t>-router)# </a:t>
            </a:r>
            <a:r>
              <a:rPr lang="en-US" sz="1600" b="1" dirty="0">
                <a:latin typeface="Courier New" charset="0"/>
              </a:rPr>
              <a:t>network</a:t>
            </a:r>
            <a:r>
              <a:rPr lang="en-US" sz="1600" dirty="0">
                <a:latin typeface="Courier New" charset="0"/>
              </a:rPr>
              <a:t> </a:t>
            </a:r>
            <a:r>
              <a:rPr lang="en-US" sz="1600" i="1" dirty="0">
                <a:latin typeface="Courier New" charset="0"/>
              </a:rPr>
              <a:t>network-address wildcard-mask </a:t>
            </a:r>
            <a:r>
              <a:rPr lang="en-US" sz="1600" b="1" dirty="0">
                <a:latin typeface="Courier New" charset="0"/>
              </a:rPr>
              <a:t>area</a:t>
            </a:r>
            <a:r>
              <a:rPr lang="en-US" sz="1600" i="1" dirty="0">
                <a:latin typeface="Courier New" charset="0"/>
              </a:rPr>
              <a:t> area-id</a:t>
            </a:r>
          </a:p>
        </p:txBody>
      </p:sp>
      <p:sp>
        <p:nvSpPr>
          <p:cNvPr id="11776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1"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936896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5860">
                                            <p:txEl>
                                              <p:pRg st="1" end="1"/>
                                            </p:txEl>
                                          </p:spTgt>
                                        </p:tgtEl>
                                        <p:attrNameLst>
                                          <p:attrName>style.visibility</p:attrName>
                                        </p:attrNameLst>
                                      </p:cBhvr>
                                      <p:to>
                                        <p:strVal val="visible"/>
                                      </p:to>
                                    </p:set>
                                    <p:animEffect transition="in" filter="blinds(horizontal)">
                                      <p:cBhvr>
                                        <p:cTn id="7" dur="500"/>
                                        <p:tgtEl>
                                          <p:spTgt spid="114586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5860">
                                            <p:txEl>
                                              <p:pRg st="2" end="2"/>
                                            </p:txEl>
                                          </p:spTgt>
                                        </p:tgtEl>
                                        <p:attrNameLst>
                                          <p:attrName>style.visibility</p:attrName>
                                        </p:attrNameLst>
                                      </p:cBhvr>
                                      <p:to>
                                        <p:strVal val="visible"/>
                                      </p:to>
                                    </p:set>
                                    <p:animEffect transition="in" filter="blinds(horizontal)">
                                      <p:cBhvr>
                                        <p:cTn id="10" dur="500"/>
                                        <p:tgtEl>
                                          <p:spTgt spid="114586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5860">
                                            <p:txEl>
                                              <p:pRg st="3" end="3"/>
                                            </p:txEl>
                                          </p:spTgt>
                                        </p:tgtEl>
                                        <p:attrNameLst>
                                          <p:attrName>style.visibility</p:attrName>
                                        </p:attrNameLst>
                                      </p:cBhvr>
                                      <p:to>
                                        <p:strVal val="visible"/>
                                      </p:to>
                                    </p:set>
                                    <p:animEffect transition="in" filter="blinds(horizontal)">
                                      <p:cBhvr>
                                        <p:cTn id="15" dur="500"/>
                                        <p:tgtEl>
                                          <p:spTgt spid="1145860">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1E80D5-A3AC-5243-BC64-FB23AF00F1E1}" type="slidenum">
              <a:rPr lang="en-US" sz="1400">
                <a:cs typeface="Arial" charset="0"/>
              </a:rPr>
              <a:pPr eaLnBrk="1" hangingPunct="1"/>
              <a:t>28</a:t>
            </a:fld>
            <a:endParaRPr lang="en-US" sz="1400">
              <a:cs typeface="Arial" charset="0"/>
            </a:endParaRPr>
          </a:p>
        </p:txBody>
      </p:sp>
      <p:sp>
        <p:nvSpPr>
          <p:cNvPr id="119810" name="Rectangle 2"/>
          <p:cNvSpPr>
            <a:spLocks noGrp="1" noChangeArrowheads="1"/>
          </p:cNvSpPr>
          <p:nvPr>
            <p:ph type="title"/>
          </p:nvPr>
        </p:nvSpPr>
        <p:spPr/>
        <p:txBody>
          <a:bodyPr/>
          <a:lstStyle/>
          <a:p>
            <a:r>
              <a:rPr lang="en-US" sz="2800">
                <a:latin typeface="Arial" charset="0"/>
                <a:cs typeface="Arial" charset="0"/>
              </a:rPr>
              <a:t>The network Command</a:t>
            </a:r>
          </a:p>
        </p:txBody>
      </p:sp>
      <p:sp>
        <p:nvSpPr>
          <p:cNvPr id="1146883" name="Rectangle 3"/>
          <p:cNvSpPr>
            <a:spLocks noGrp="1" noChangeArrowheads="1"/>
          </p:cNvSpPr>
          <p:nvPr>
            <p:ph type="body" idx="1"/>
          </p:nvPr>
        </p:nvSpPr>
        <p:spPr>
          <a:xfrm>
            <a:off x="381000" y="1371600"/>
            <a:ext cx="8229600" cy="3771900"/>
          </a:xfrm>
        </p:spPr>
        <p:txBody>
          <a:bodyPr/>
          <a:lstStyle/>
          <a:p>
            <a:r>
              <a:rPr lang="en-US">
                <a:latin typeface="Arial" charset="0"/>
                <a:cs typeface="Arial" charset="0"/>
              </a:rPr>
              <a:t>The </a:t>
            </a:r>
            <a:r>
              <a:rPr lang="en-US" b="1">
                <a:latin typeface="Arial" charset="0"/>
                <a:cs typeface="Arial" charset="0"/>
              </a:rPr>
              <a:t>area </a:t>
            </a:r>
            <a:r>
              <a:rPr lang="en-US" i="1">
                <a:latin typeface="Arial" charset="0"/>
                <a:cs typeface="Arial" charset="0"/>
              </a:rPr>
              <a:t>area-id </a:t>
            </a:r>
            <a:r>
              <a:rPr lang="en-US">
                <a:latin typeface="Arial" charset="0"/>
                <a:cs typeface="Arial" charset="0"/>
              </a:rPr>
              <a:t>refers to the </a:t>
            </a:r>
            <a:r>
              <a:rPr lang="en-US" b="1" i="1">
                <a:latin typeface="Arial" charset="0"/>
                <a:cs typeface="Arial" charset="0"/>
              </a:rPr>
              <a:t>OSPF area</a:t>
            </a:r>
            <a:r>
              <a:rPr lang="en-US">
                <a:latin typeface="Arial" charset="0"/>
                <a:cs typeface="Arial" charset="0"/>
              </a:rPr>
              <a:t>. </a:t>
            </a:r>
          </a:p>
          <a:p>
            <a:r>
              <a:rPr lang="en-US">
                <a:latin typeface="Arial" charset="0"/>
                <a:cs typeface="Arial" charset="0"/>
              </a:rPr>
              <a:t>A group of routers that </a:t>
            </a:r>
            <a:r>
              <a:rPr lang="en-US" u="sng">
                <a:latin typeface="Arial" charset="0"/>
                <a:cs typeface="Arial" charset="0"/>
              </a:rPr>
              <a:t>share link-state information</a:t>
            </a:r>
            <a:r>
              <a:rPr lang="en-US">
                <a:latin typeface="Arial" charset="0"/>
                <a:cs typeface="Arial" charset="0"/>
              </a:rPr>
              <a:t>. </a:t>
            </a:r>
          </a:p>
          <a:p>
            <a:pPr lvl="1"/>
            <a:r>
              <a:rPr lang="en-US">
                <a:latin typeface="Arial" charset="0"/>
                <a:ea typeface="Arial" charset="0"/>
                <a:cs typeface="Arial" charset="0"/>
              </a:rPr>
              <a:t>Identical </a:t>
            </a:r>
            <a:r>
              <a:rPr lang="en-US" u="sng">
                <a:latin typeface="Arial" charset="0"/>
                <a:ea typeface="Arial" charset="0"/>
                <a:cs typeface="Arial" charset="0"/>
              </a:rPr>
              <a:t>link-state databases</a:t>
            </a:r>
            <a:r>
              <a:rPr lang="en-US">
                <a:latin typeface="Arial" charset="0"/>
                <a:ea typeface="Arial" charset="0"/>
                <a:cs typeface="Arial" charset="0"/>
              </a:rPr>
              <a:t>. </a:t>
            </a:r>
          </a:p>
          <a:p>
            <a:r>
              <a:rPr lang="en-US">
                <a:latin typeface="Arial" charset="0"/>
                <a:cs typeface="Arial" charset="0"/>
              </a:rPr>
              <a:t>In this chapter, we configure all the OSPF routers within a single area. </a:t>
            </a:r>
          </a:p>
          <a:p>
            <a:pPr lvl="1"/>
            <a:r>
              <a:rPr lang="en-US">
                <a:latin typeface="Arial" charset="0"/>
                <a:ea typeface="Arial" charset="0"/>
                <a:cs typeface="Arial" charset="0"/>
              </a:rPr>
              <a:t>This is known as </a:t>
            </a:r>
            <a:r>
              <a:rPr lang="en-US" b="1" i="1">
                <a:latin typeface="Arial" charset="0"/>
                <a:ea typeface="Arial" charset="0"/>
                <a:cs typeface="Arial" charset="0"/>
              </a:rPr>
              <a:t>single-area OSPF</a:t>
            </a:r>
            <a:r>
              <a:rPr lang="en-US">
                <a:latin typeface="Arial" charset="0"/>
                <a:ea typeface="Arial" charset="0"/>
                <a:cs typeface="Arial" charset="0"/>
              </a:rPr>
              <a:t>.</a:t>
            </a:r>
          </a:p>
          <a:p>
            <a:r>
              <a:rPr lang="en-US">
                <a:latin typeface="Arial" charset="0"/>
                <a:cs typeface="Arial" charset="0"/>
              </a:rPr>
              <a:t>The </a:t>
            </a:r>
            <a:r>
              <a:rPr lang="en-US" b="1">
                <a:latin typeface="Arial" charset="0"/>
                <a:cs typeface="Arial" charset="0"/>
              </a:rPr>
              <a:t>network </a:t>
            </a:r>
            <a:r>
              <a:rPr lang="en-US">
                <a:latin typeface="Arial" charset="0"/>
                <a:cs typeface="Arial" charset="0"/>
              </a:rPr>
              <a:t>commands must be configured with the </a:t>
            </a:r>
            <a:r>
              <a:rPr lang="en-US" u="sng">
                <a:latin typeface="Arial" charset="0"/>
                <a:cs typeface="Arial" charset="0"/>
              </a:rPr>
              <a:t>same area ID on all routers. </a:t>
            </a:r>
          </a:p>
          <a:p>
            <a:pPr lvl="1"/>
            <a:r>
              <a:rPr lang="en-US" u="sng">
                <a:latin typeface="Arial" charset="0"/>
                <a:ea typeface="Arial" charset="0"/>
                <a:cs typeface="Arial" charset="0"/>
              </a:rPr>
              <a:t>Good practice</a:t>
            </a:r>
            <a:r>
              <a:rPr lang="en-US">
                <a:latin typeface="Arial" charset="0"/>
                <a:ea typeface="Arial" charset="0"/>
                <a:cs typeface="Arial" charset="0"/>
              </a:rPr>
              <a:t> to use an </a:t>
            </a:r>
            <a:r>
              <a:rPr lang="en-US" u="sng">
                <a:latin typeface="Arial" charset="0"/>
                <a:ea typeface="Arial" charset="0"/>
                <a:cs typeface="Arial" charset="0"/>
              </a:rPr>
              <a:t>area ID of 0</a:t>
            </a:r>
            <a:r>
              <a:rPr lang="en-US">
                <a:latin typeface="Arial" charset="0"/>
                <a:ea typeface="Arial" charset="0"/>
                <a:cs typeface="Arial" charset="0"/>
              </a:rPr>
              <a:t> with single-area OSPF. </a:t>
            </a:r>
          </a:p>
        </p:txBody>
      </p:sp>
      <p:sp>
        <p:nvSpPr>
          <p:cNvPr id="1146885" name="Rectangle 5"/>
          <p:cNvSpPr>
            <a:spLocks noChangeArrowheads="1"/>
          </p:cNvSpPr>
          <p:nvPr/>
        </p:nvSpPr>
        <p:spPr bwMode="auto">
          <a:xfrm>
            <a:off x="0" y="857250"/>
            <a:ext cx="9144000" cy="342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Router(</a:t>
            </a:r>
            <a:r>
              <a:rPr lang="en-US" sz="1600" dirty="0" err="1">
                <a:latin typeface="Courier New" charset="0"/>
              </a:rPr>
              <a:t>config</a:t>
            </a:r>
            <a:r>
              <a:rPr lang="en-US" sz="1600" dirty="0">
                <a:latin typeface="Courier New" charset="0"/>
              </a:rPr>
              <a:t>-router)# </a:t>
            </a:r>
            <a:r>
              <a:rPr lang="en-US" sz="1600" b="1" dirty="0">
                <a:latin typeface="Courier New" charset="0"/>
              </a:rPr>
              <a:t>network</a:t>
            </a:r>
            <a:r>
              <a:rPr lang="en-US" sz="1600" dirty="0">
                <a:latin typeface="Courier New" charset="0"/>
              </a:rPr>
              <a:t> </a:t>
            </a:r>
            <a:r>
              <a:rPr lang="en-US" sz="1600" i="1" dirty="0">
                <a:latin typeface="Courier New" charset="0"/>
              </a:rPr>
              <a:t>network-address wildcard-mask </a:t>
            </a:r>
            <a:r>
              <a:rPr lang="en-US" sz="1600" b="1" dirty="0">
                <a:latin typeface="Courier New" charset="0"/>
              </a:rPr>
              <a:t>area</a:t>
            </a:r>
            <a:r>
              <a:rPr lang="en-US" sz="1600" i="1" dirty="0">
                <a:latin typeface="Courier New" charset="0"/>
              </a:rPr>
              <a:t> area-id</a:t>
            </a:r>
          </a:p>
        </p:txBody>
      </p:sp>
      <p:sp>
        <p:nvSpPr>
          <p:cNvPr id="1146886" name="Line 6"/>
          <p:cNvSpPr>
            <a:spLocks noChangeShapeType="1"/>
          </p:cNvSpPr>
          <p:nvPr/>
        </p:nvSpPr>
        <p:spPr bwMode="auto">
          <a:xfrm>
            <a:off x="7467600" y="1200150"/>
            <a:ext cx="1600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9814"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080754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883">
                                            <p:txEl>
                                              <p:pRg st="3" end="3"/>
                                            </p:txEl>
                                          </p:spTgt>
                                        </p:tgtEl>
                                        <p:attrNameLst>
                                          <p:attrName>style.visibility</p:attrName>
                                        </p:attrNameLst>
                                      </p:cBhvr>
                                      <p:to>
                                        <p:strVal val="visible"/>
                                      </p:to>
                                    </p:set>
                                    <p:animEffect transition="in" filter="blinds(horizontal)">
                                      <p:cBhvr>
                                        <p:cTn id="7" dur="500"/>
                                        <p:tgtEl>
                                          <p:spTgt spid="11468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883">
                                            <p:txEl>
                                              <p:pRg st="4" end="4"/>
                                            </p:txEl>
                                          </p:spTgt>
                                        </p:tgtEl>
                                        <p:attrNameLst>
                                          <p:attrName>style.visibility</p:attrName>
                                        </p:attrNameLst>
                                      </p:cBhvr>
                                      <p:to>
                                        <p:strVal val="visible"/>
                                      </p:to>
                                    </p:set>
                                    <p:animEffect transition="in" filter="blinds(horizontal)">
                                      <p:cBhvr>
                                        <p:cTn id="10" dur="500"/>
                                        <p:tgtEl>
                                          <p:spTgt spid="114688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883">
                                            <p:txEl>
                                              <p:pRg st="5" end="5"/>
                                            </p:txEl>
                                          </p:spTgt>
                                        </p:tgtEl>
                                        <p:attrNameLst>
                                          <p:attrName>style.visibility</p:attrName>
                                        </p:attrNameLst>
                                      </p:cBhvr>
                                      <p:to>
                                        <p:strVal val="visible"/>
                                      </p:to>
                                    </p:set>
                                    <p:animEffect transition="in" filter="blinds(horizontal)">
                                      <p:cBhvr>
                                        <p:cTn id="15" dur="500"/>
                                        <p:tgtEl>
                                          <p:spTgt spid="114688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46883">
                                            <p:txEl>
                                              <p:pRg st="6" end="6"/>
                                            </p:txEl>
                                          </p:spTgt>
                                        </p:tgtEl>
                                        <p:attrNameLst>
                                          <p:attrName>style.visibility</p:attrName>
                                        </p:attrNameLst>
                                      </p:cBhvr>
                                      <p:to>
                                        <p:strVal val="visible"/>
                                      </p:to>
                                    </p:set>
                                    <p:animEffect transition="in" filter="blinds(horizontal)">
                                      <p:cBhvr>
                                        <p:cTn id="18" dur="500"/>
                                        <p:tgtEl>
                                          <p:spTgt spid="1146883">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5"/>
          <p:cNvSpPr>
            <a:spLocks noGrp="1"/>
          </p:cNvSpPr>
          <p:nvPr>
            <p:ph type="title"/>
          </p:nvPr>
        </p:nvSpPr>
        <p:spPr>
          <a:xfrm>
            <a:off x="457200" y="342900"/>
            <a:ext cx="3352800" cy="628650"/>
          </a:xfrm>
        </p:spPr>
        <p:txBody>
          <a:bodyPr/>
          <a:lstStyle/>
          <a:p>
            <a:r>
              <a:rPr lang="en-US">
                <a:latin typeface="Arial" charset="0"/>
                <a:cs typeface="Arial" charset="0"/>
              </a:rPr>
              <a:t>Advertising OSPF Networks</a:t>
            </a:r>
            <a:endParaRPr lang="en-CA">
              <a:latin typeface="Arial" charset="0"/>
              <a:cs typeface="Arial" charset="0"/>
            </a:endParaRPr>
          </a:p>
        </p:txBody>
      </p:sp>
      <p:sp>
        <p:nvSpPr>
          <p:cNvPr id="8" name="Rectangle 7"/>
          <p:cNvSpPr>
            <a:spLocks noChangeArrowheads="1"/>
          </p:cNvSpPr>
          <p:nvPr/>
        </p:nvSpPr>
        <p:spPr bwMode="auto">
          <a:xfrm>
            <a:off x="381000" y="2914663"/>
            <a:ext cx="8604250" cy="203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 </a:t>
            </a:r>
            <a:r>
              <a:rPr lang="en-CA" b="1" dirty="0">
                <a:latin typeface="Courier New" charset="0"/>
                <a:cs typeface="Courier New" charset="0"/>
              </a:rPr>
              <a:t>router </a:t>
            </a:r>
            <a:r>
              <a:rPr lang="en-CA" b="1" dirty="0" err="1">
                <a:latin typeface="Courier New" charset="0"/>
                <a:cs typeface="Courier New" charset="0"/>
              </a:rPr>
              <a:t>ospf</a:t>
            </a:r>
            <a:r>
              <a:rPr lang="en-CA" b="1" dirty="0">
                <a:latin typeface="Courier New" charset="0"/>
                <a:cs typeface="Courier New" charset="0"/>
              </a:rPr>
              <a:t> 10</a:t>
            </a:r>
          </a:p>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smtClean="0">
                <a:latin typeface="Courier New" charset="0"/>
                <a:cs typeface="Courier New" charset="0"/>
              </a:rPr>
              <a:t>router-</a:t>
            </a:r>
            <a:r>
              <a:rPr lang="en-CA" b="1" dirty="0">
                <a:latin typeface="Courier New" charset="0"/>
                <a:cs typeface="Courier New" charset="0"/>
              </a:rPr>
              <a:t>id 1.1.1.1</a:t>
            </a:r>
          </a:p>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a:latin typeface="Courier New" charset="0"/>
                <a:cs typeface="Courier New" charset="0"/>
              </a:rPr>
              <a:t>network </a:t>
            </a:r>
            <a:r>
              <a:rPr lang="en-CA" b="1" dirty="0">
                <a:solidFill>
                  <a:srgbClr val="0000FF"/>
                </a:solidFill>
                <a:latin typeface="Courier New" charset="0"/>
                <a:cs typeface="Courier New" charset="0"/>
              </a:rPr>
              <a:t>172.16.1.0 0.0.0.255 </a:t>
            </a:r>
            <a:r>
              <a:rPr lang="en-CA" b="1" dirty="0">
                <a:latin typeface="Courier New" charset="0"/>
                <a:cs typeface="Courier New" charset="0"/>
              </a:rPr>
              <a:t>area 0</a:t>
            </a:r>
          </a:p>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a:latin typeface="Courier New" charset="0"/>
                <a:cs typeface="Courier New" charset="0"/>
              </a:rPr>
              <a:t>network </a:t>
            </a:r>
            <a:r>
              <a:rPr lang="en-CA" b="1" dirty="0">
                <a:solidFill>
                  <a:srgbClr val="0000FF"/>
                </a:solidFill>
                <a:latin typeface="Courier New" charset="0"/>
                <a:cs typeface="Courier New" charset="0"/>
              </a:rPr>
              <a:t>172.16.3.0 0.0.0.3 </a:t>
            </a:r>
            <a:r>
              <a:rPr lang="en-CA" b="1" dirty="0">
                <a:latin typeface="Courier New" charset="0"/>
                <a:cs typeface="Courier New" charset="0"/>
              </a:rPr>
              <a:t>area 0</a:t>
            </a:r>
          </a:p>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a:latin typeface="Courier New" charset="0"/>
                <a:cs typeface="Courier New" charset="0"/>
              </a:rPr>
              <a:t>network </a:t>
            </a:r>
            <a:r>
              <a:rPr lang="en-CA" b="1" dirty="0">
                <a:solidFill>
                  <a:srgbClr val="0000FF"/>
                </a:solidFill>
                <a:latin typeface="Courier New" charset="0"/>
                <a:cs typeface="Courier New" charset="0"/>
              </a:rPr>
              <a:t>192.168.10.4 0.0.0.3 </a:t>
            </a:r>
            <a:r>
              <a:rPr lang="en-CA" b="1" dirty="0">
                <a:latin typeface="Courier New" charset="0"/>
                <a:cs typeface="Courier New" charset="0"/>
              </a:rPr>
              <a:t>area 0</a:t>
            </a:r>
          </a:p>
          <a:p>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a:latin typeface="Courier New" charset="0"/>
                <a:cs typeface="Courier New" charset="0"/>
              </a:rPr>
              <a:t>end</a:t>
            </a:r>
          </a:p>
          <a:p>
            <a:r>
              <a:rPr lang="en-CA" dirty="0">
                <a:latin typeface="Courier New" charset="0"/>
                <a:cs typeface="Courier New" charset="0"/>
              </a:rPr>
              <a:t>R1#</a:t>
            </a:r>
          </a:p>
        </p:txBody>
      </p:sp>
      <p:pic>
        <p:nvPicPr>
          <p:cNvPr id="12185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
            <a:ext cx="4876800"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bwMode="auto">
          <a:xfrm>
            <a:off x="4572000" y="1714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21861" name="Oval 1"/>
          <p:cNvSpPr>
            <a:spLocks noChangeArrowheads="1"/>
          </p:cNvSpPr>
          <p:nvPr/>
        </p:nvSpPr>
        <p:spPr bwMode="auto">
          <a:xfrm>
            <a:off x="4648200" y="12001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1862" name="Oval 13"/>
          <p:cNvSpPr>
            <a:spLocks noChangeArrowheads="1"/>
          </p:cNvSpPr>
          <p:nvPr/>
        </p:nvSpPr>
        <p:spPr bwMode="auto">
          <a:xfrm>
            <a:off x="5867400" y="20002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1863" name="Oval 14"/>
          <p:cNvSpPr>
            <a:spLocks noChangeArrowheads="1"/>
          </p:cNvSpPr>
          <p:nvPr/>
        </p:nvSpPr>
        <p:spPr bwMode="auto">
          <a:xfrm>
            <a:off x="4419600" y="24574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1864"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1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1E7153-53C6-1248-96B6-9D9F60FE16C9}" type="slidenum">
              <a:rPr lang="en-US" sz="1400">
                <a:cs typeface="Arial" charset="0"/>
              </a:rPr>
              <a:pPr eaLnBrk="1" hangingPunct="1"/>
              <a:t>29</a:t>
            </a:fld>
            <a:endParaRPr lang="en-US" sz="1400">
              <a:cs typeface="Arial" charset="0"/>
            </a:endParaRPr>
          </a:p>
        </p:txBody>
      </p:sp>
    </p:spTree>
    <p:extLst>
      <p:ext uri="{BB962C8B-B14F-4D97-AF65-F5344CB8AC3E}">
        <p14:creationId xmlns:p14="http://schemas.microsoft.com/office/powerpoint/2010/main" val="41821595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wipe(left)">
                                      <p:cBhvr>
                                        <p:cTn id="31" dur="500"/>
                                        <p:tgtEl>
                                          <p:spTgt spid="8">
                                            <p:txEl>
                                              <p:pRg st="5" end="5"/>
                                            </p:txEl>
                                          </p:spTgt>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wipe(left)">
                                      <p:cBhvr>
                                        <p:cTn id="35" dur="500"/>
                                        <p:tgtEl>
                                          <p:spTgt spid="8">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Routing Protocols </a:t>
            </a:r>
          </a:p>
        </p:txBody>
      </p:sp>
      <p:sp>
        <p:nvSpPr>
          <p:cNvPr id="5" name="TextBox 4"/>
          <p:cNvSpPr txBox="1"/>
          <p:nvPr/>
        </p:nvSpPr>
        <p:spPr>
          <a:xfrm>
            <a:off x="3810000" y="3864202"/>
            <a:ext cx="4495800" cy="307777"/>
          </a:xfrm>
          <a:prstGeom prst="rect">
            <a:avLst/>
          </a:prstGeom>
          <a:noFill/>
        </p:spPr>
        <p:txBody>
          <a:bodyPr wrap="square" rtlCol="0">
            <a:spAutoFit/>
          </a:bodyPr>
          <a:lstStyle/>
          <a:p>
            <a:r>
              <a:rPr lang="en-US" sz="1400" dirty="0" smtClean="0"/>
              <a:t>* OSPFv3 supports routing both IPv4 and IPv6.</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4044716180"/>
              </p:ext>
            </p:extLst>
          </p:nvPr>
        </p:nvGraphicFramePr>
        <p:xfrm>
          <a:off x="990600" y="2012515"/>
          <a:ext cx="7391400" cy="2125980"/>
        </p:xfrm>
        <a:graphic>
          <a:graphicData uri="http://schemas.openxmlformats.org/drawingml/2006/table">
            <a:tbl>
              <a:tblPr firstRow="1" bandRow="1">
                <a:tableStyleId>{21E4AEA4-8DFA-4A89-87EB-49C32662AFE0}</a:tableStyleId>
              </a:tblPr>
              <a:tblGrid>
                <a:gridCol w="1478280"/>
                <a:gridCol w="1478280"/>
                <a:gridCol w="1478280"/>
                <a:gridCol w="1478280"/>
                <a:gridCol w="1478280"/>
              </a:tblGrid>
              <a:tr h="617220">
                <a:tc gridSpan="2">
                  <a:txBody>
                    <a:bodyPr/>
                    <a:lstStyle/>
                    <a:p>
                      <a:pPr algn="ctr"/>
                      <a:r>
                        <a:rPr lang="en-US" sz="1800" dirty="0" smtClean="0">
                          <a:latin typeface="Arial"/>
                          <a:cs typeface="Arial"/>
                        </a:rPr>
                        <a:t>Distanc</a:t>
                      </a:r>
                      <a:r>
                        <a:rPr lang="en-US" sz="1800" baseline="0" dirty="0" smtClean="0">
                          <a:latin typeface="Arial"/>
                          <a:cs typeface="Arial"/>
                        </a:rPr>
                        <a:t>e Vector Routing Protocols</a:t>
                      </a:r>
                      <a:endParaRPr lang="en-US" sz="1800" dirty="0">
                        <a:latin typeface="Arial"/>
                        <a:cs typeface="Arial"/>
                      </a:endParaRPr>
                    </a:p>
                  </a:txBody>
                  <a:tcPr marT="34290" marB="34290"/>
                </a:tc>
                <a:tc hMerge="1">
                  <a:txBody>
                    <a:bodyPr/>
                    <a:lstStyle/>
                    <a:p>
                      <a:endParaRPr lang="en-US" dirty="0"/>
                    </a:p>
                  </a:txBody>
                  <a:tcPr/>
                </a:tc>
                <a:tc gridSpan="2">
                  <a:txBody>
                    <a:bodyPr/>
                    <a:lstStyle/>
                    <a:p>
                      <a:pPr algn="ctr"/>
                      <a:r>
                        <a:rPr lang="en-US" sz="1800" dirty="0" smtClean="0">
                          <a:latin typeface="Arial"/>
                          <a:cs typeface="Arial"/>
                        </a:rPr>
                        <a:t>Link State Routing Protocols</a:t>
                      </a:r>
                      <a:endParaRPr lang="en-US" sz="1800" dirty="0">
                        <a:latin typeface="Arial"/>
                        <a:cs typeface="Arial"/>
                      </a:endParaRPr>
                    </a:p>
                  </a:txBody>
                  <a:tcPr marT="34290" marB="34290"/>
                </a:tc>
                <a:tc hMerge="1">
                  <a:txBody>
                    <a:bodyPr/>
                    <a:lstStyle/>
                    <a:p>
                      <a:endParaRPr lang="en-US" dirty="0"/>
                    </a:p>
                  </a:txBody>
                  <a:tcPr/>
                </a:tc>
                <a:tc>
                  <a:txBody>
                    <a:bodyPr/>
                    <a:lstStyle/>
                    <a:p>
                      <a:pPr algn="ctr"/>
                      <a:r>
                        <a:rPr lang="en-US" sz="1800" dirty="0" smtClean="0">
                          <a:latin typeface="Arial"/>
                          <a:cs typeface="Arial"/>
                        </a:rPr>
                        <a:t>Path</a:t>
                      </a:r>
                      <a:r>
                        <a:rPr lang="en-US" sz="1800" baseline="0" dirty="0" smtClean="0">
                          <a:latin typeface="Arial"/>
                          <a:cs typeface="Arial"/>
                        </a:rPr>
                        <a:t> Vector</a:t>
                      </a:r>
                      <a:endParaRPr lang="en-US" sz="1800" dirty="0">
                        <a:latin typeface="Arial"/>
                        <a:cs typeface="Arial"/>
                      </a:endParaRPr>
                    </a:p>
                  </a:txBody>
                  <a:tcPr marT="34290" marB="34290"/>
                </a:tc>
              </a:tr>
              <a:tr h="342900">
                <a:tc>
                  <a:txBody>
                    <a:bodyPr/>
                    <a:lstStyle/>
                    <a:p>
                      <a:pPr algn="ctr"/>
                      <a:r>
                        <a:rPr lang="en-US" sz="1800" dirty="0" smtClean="0">
                          <a:latin typeface="Arial"/>
                          <a:cs typeface="Arial"/>
                        </a:rPr>
                        <a:t>RIPv2</a:t>
                      </a:r>
                      <a:endParaRPr lang="en-US" sz="1800" dirty="0">
                        <a:latin typeface="Arial"/>
                        <a:cs typeface="Arial"/>
                      </a:endParaRPr>
                    </a:p>
                  </a:txBody>
                  <a:tcPr marT="34290" marB="34290"/>
                </a:tc>
                <a:tc>
                  <a:txBody>
                    <a:bodyPr/>
                    <a:lstStyle/>
                    <a:p>
                      <a:pPr algn="ctr"/>
                      <a:r>
                        <a:rPr lang="en-US" sz="1800" dirty="0" smtClean="0">
                          <a:latin typeface="Arial"/>
                          <a:cs typeface="Arial"/>
                        </a:rPr>
                        <a:t>EIGRP</a:t>
                      </a:r>
                      <a:endParaRPr lang="en-US" sz="1800" dirty="0">
                        <a:latin typeface="Arial"/>
                        <a:cs typeface="Arial"/>
                      </a:endParaRPr>
                    </a:p>
                  </a:txBody>
                  <a:tcPr marT="34290" marB="34290"/>
                </a:tc>
                <a:tc>
                  <a:txBody>
                    <a:bodyPr/>
                    <a:lstStyle/>
                    <a:p>
                      <a:pPr algn="ctr"/>
                      <a:r>
                        <a:rPr lang="en-US" sz="1800" dirty="0" smtClean="0">
                          <a:latin typeface="Arial"/>
                          <a:cs typeface="Arial"/>
                        </a:rPr>
                        <a:t>OSPFv2</a:t>
                      </a:r>
                      <a:endParaRPr lang="en-US" sz="1800" dirty="0">
                        <a:latin typeface="Arial"/>
                        <a:cs typeface="Arial"/>
                      </a:endParaRPr>
                    </a:p>
                  </a:txBody>
                  <a:tcPr marT="34290" marB="34290"/>
                </a:tc>
                <a:tc>
                  <a:txBody>
                    <a:bodyPr/>
                    <a:lstStyle/>
                    <a:p>
                      <a:pPr algn="ctr"/>
                      <a:r>
                        <a:rPr lang="en-US" sz="1800" dirty="0" smtClean="0">
                          <a:latin typeface="Arial"/>
                          <a:cs typeface="Arial"/>
                        </a:rPr>
                        <a:t>IS-IS</a:t>
                      </a:r>
                      <a:endParaRPr lang="en-US" sz="1800" dirty="0">
                        <a:latin typeface="Arial"/>
                        <a:cs typeface="Arial"/>
                      </a:endParaRPr>
                    </a:p>
                  </a:txBody>
                  <a:tcPr marT="34290" marB="34290"/>
                </a:tc>
                <a:tc>
                  <a:txBody>
                    <a:bodyPr/>
                    <a:lstStyle/>
                    <a:p>
                      <a:pPr algn="ctr"/>
                      <a:r>
                        <a:rPr lang="en-US" sz="1800" dirty="0" smtClean="0">
                          <a:latin typeface="Arial"/>
                          <a:cs typeface="Arial"/>
                        </a:rPr>
                        <a:t>BGP-4</a:t>
                      </a:r>
                      <a:endParaRPr lang="en-US" sz="1800" dirty="0">
                        <a:latin typeface="Arial"/>
                        <a:cs typeface="Arial"/>
                      </a:endParaRPr>
                    </a:p>
                  </a:txBody>
                  <a:tcPr marT="34290" marB="34290"/>
                </a:tc>
              </a:tr>
              <a:tr h="1165860">
                <a:tc>
                  <a:txBody>
                    <a:bodyPr/>
                    <a:lstStyle/>
                    <a:p>
                      <a:pPr algn="ctr"/>
                      <a:r>
                        <a:rPr lang="en-US" sz="1800" dirty="0" err="1" smtClean="0">
                          <a:latin typeface="Arial"/>
                          <a:cs typeface="Arial"/>
                        </a:rPr>
                        <a:t>RIPng</a:t>
                      </a:r>
                      <a:endParaRPr lang="en-US" sz="1800" dirty="0">
                        <a:latin typeface="Arial"/>
                        <a:cs typeface="Arial"/>
                      </a:endParaRPr>
                    </a:p>
                  </a:txBody>
                  <a:tcPr marT="34290" marB="34290"/>
                </a:tc>
                <a:tc>
                  <a:txBody>
                    <a:bodyPr/>
                    <a:lstStyle/>
                    <a:p>
                      <a:pPr algn="ctr"/>
                      <a:r>
                        <a:rPr lang="en-US" sz="1800" dirty="0" smtClean="0">
                          <a:latin typeface="Arial"/>
                          <a:cs typeface="Arial"/>
                        </a:rPr>
                        <a:t>EIGRP for IPv6</a:t>
                      </a:r>
                      <a:endParaRPr lang="en-US" sz="1800" dirty="0">
                        <a:latin typeface="Arial"/>
                        <a:cs typeface="Arial"/>
                      </a:endParaRPr>
                    </a:p>
                  </a:txBody>
                  <a:tcPr marT="34290" marB="34290"/>
                </a:tc>
                <a:tc>
                  <a:txBody>
                    <a:bodyPr/>
                    <a:lstStyle/>
                    <a:p>
                      <a:pPr algn="ctr"/>
                      <a:r>
                        <a:rPr lang="en-US" sz="1800" dirty="0" smtClean="0">
                          <a:latin typeface="Arial"/>
                          <a:cs typeface="Arial"/>
                        </a:rPr>
                        <a:t>OSPFv3 *</a:t>
                      </a:r>
                      <a:endParaRPr lang="en-US" sz="1800" dirty="0">
                        <a:latin typeface="Arial"/>
                        <a:cs typeface="Arial"/>
                      </a:endParaRPr>
                    </a:p>
                  </a:txBody>
                  <a:tcPr marT="34290" marB="34290"/>
                </a:tc>
                <a:tc>
                  <a:txBody>
                    <a:bodyPr/>
                    <a:lstStyle/>
                    <a:p>
                      <a:pPr algn="ctr"/>
                      <a:r>
                        <a:rPr lang="en-US" sz="1800" dirty="0" smtClean="0">
                          <a:latin typeface="Arial"/>
                          <a:cs typeface="Arial"/>
                        </a:rPr>
                        <a:t>IS-IS for IPv6</a:t>
                      </a:r>
                      <a:endParaRPr lang="en-US" sz="1800" dirty="0">
                        <a:latin typeface="Arial"/>
                        <a:cs typeface="Arial"/>
                      </a:endParaRPr>
                    </a:p>
                  </a:txBody>
                  <a:tcPr marT="34290" marB="34290"/>
                </a:tc>
                <a:tc>
                  <a:txBody>
                    <a:bodyPr/>
                    <a:lstStyle/>
                    <a:p>
                      <a:pPr algn="ctr"/>
                      <a:r>
                        <a:rPr lang="en-US" sz="1800" dirty="0" smtClean="0">
                          <a:latin typeface="Arial"/>
                          <a:cs typeface="Arial"/>
                        </a:rPr>
                        <a:t>BGP-4 for IPv6 or </a:t>
                      </a:r>
                    </a:p>
                    <a:p>
                      <a:pPr algn="ctr"/>
                      <a:r>
                        <a:rPr lang="en-US" sz="1800" dirty="0" smtClean="0">
                          <a:latin typeface="Arial"/>
                          <a:cs typeface="Arial"/>
                        </a:rPr>
                        <a:t>MP-BGP</a:t>
                      </a:r>
                      <a:endParaRPr lang="en-US" sz="1800" dirty="0">
                        <a:latin typeface="Arial"/>
                        <a:cs typeface="Arial"/>
                      </a:endParaRPr>
                    </a:p>
                  </a:txBody>
                  <a:tcPr marT="34290" marB="34290"/>
                </a:tc>
              </a:tr>
            </a:tbl>
          </a:graphicData>
        </a:graphic>
      </p:graphicFrame>
      <p:sp>
        <p:nvSpPr>
          <p:cNvPr id="7" name="TextBox 6"/>
          <p:cNvSpPr txBox="1"/>
          <p:nvPr/>
        </p:nvSpPr>
        <p:spPr>
          <a:xfrm>
            <a:off x="1597666" y="1707743"/>
            <a:ext cx="1755134" cy="346259"/>
          </a:xfrm>
          <a:prstGeom prst="rect">
            <a:avLst/>
          </a:prstGeom>
          <a:noFill/>
        </p:spPr>
        <p:txBody>
          <a:bodyPr wrap="none" lIns="68589" tIns="34295" rIns="68589" bIns="34295" rtlCol="0">
            <a:spAutoFit/>
          </a:bodyPr>
          <a:lstStyle/>
          <a:p>
            <a:r>
              <a:rPr lang="en-US" sz="1800" dirty="0" smtClean="0">
                <a:solidFill>
                  <a:srgbClr val="000090"/>
                </a:solidFill>
                <a:latin typeface="Arial" pitchFamily="34" charset="0"/>
                <a:cs typeface="Arial" pitchFamily="34" charset="0"/>
              </a:rPr>
              <a:t>Distance Vector</a:t>
            </a:r>
            <a:endParaRPr lang="en-US" sz="1800" dirty="0">
              <a:solidFill>
                <a:srgbClr val="000090"/>
              </a:solidFill>
              <a:latin typeface="Arial" pitchFamily="34" charset="0"/>
              <a:cs typeface="Arial" pitchFamily="34" charset="0"/>
            </a:endParaRPr>
          </a:p>
        </p:txBody>
      </p:sp>
      <p:sp>
        <p:nvSpPr>
          <p:cNvPr id="8" name="TextBox 7"/>
          <p:cNvSpPr txBox="1"/>
          <p:nvPr/>
        </p:nvSpPr>
        <p:spPr>
          <a:xfrm>
            <a:off x="4854726" y="1707743"/>
            <a:ext cx="1165091" cy="346259"/>
          </a:xfrm>
          <a:prstGeom prst="rect">
            <a:avLst/>
          </a:prstGeom>
          <a:noFill/>
        </p:spPr>
        <p:txBody>
          <a:bodyPr wrap="none" lIns="68589" tIns="34295" rIns="68589" bIns="34295" rtlCol="0">
            <a:spAutoFit/>
          </a:bodyPr>
          <a:lstStyle/>
          <a:p>
            <a:r>
              <a:rPr lang="en-US" sz="1800" dirty="0" smtClean="0">
                <a:solidFill>
                  <a:srgbClr val="000090"/>
                </a:solidFill>
                <a:latin typeface="Arial" pitchFamily="34" charset="0"/>
                <a:cs typeface="Arial" pitchFamily="34" charset="0"/>
              </a:rPr>
              <a:t>Link State</a:t>
            </a:r>
            <a:endParaRPr lang="en-US" sz="1800" dirty="0">
              <a:solidFill>
                <a:srgbClr val="000090"/>
              </a:solidFill>
              <a:latin typeface="Arial" pitchFamily="34" charset="0"/>
              <a:cs typeface="Arial" pitchFamily="34" charset="0"/>
            </a:endParaRPr>
          </a:p>
        </p:txBody>
      </p:sp>
      <p:sp>
        <p:nvSpPr>
          <p:cNvPr id="9" name="TextBox 8"/>
          <p:cNvSpPr txBox="1"/>
          <p:nvPr/>
        </p:nvSpPr>
        <p:spPr>
          <a:xfrm>
            <a:off x="6934229" y="1707743"/>
            <a:ext cx="1331903" cy="346259"/>
          </a:xfrm>
          <a:prstGeom prst="rect">
            <a:avLst/>
          </a:prstGeom>
          <a:noFill/>
        </p:spPr>
        <p:txBody>
          <a:bodyPr wrap="none" lIns="68589" tIns="34295" rIns="68589" bIns="34295" rtlCol="0">
            <a:spAutoFit/>
          </a:bodyPr>
          <a:lstStyle/>
          <a:p>
            <a:r>
              <a:rPr lang="en-US" sz="1800" dirty="0" smtClean="0">
                <a:solidFill>
                  <a:srgbClr val="000090"/>
                </a:solidFill>
                <a:latin typeface="Arial" pitchFamily="34" charset="0"/>
                <a:cs typeface="Arial" pitchFamily="34" charset="0"/>
              </a:rPr>
              <a:t>Path Vector</a:t>
            </a:r>
            <a:endParaRPr lang="en-US" sz="1800" dirty="0">
              <a:solidFill>
                <a:srgbClr val="000090"/>
              </a:solidFill>
              <a:latin typeface="Arial" pitchFamily="34" charset="0"/>
              <a:cs typeface="Arial" pitchFamily="34" charset="0"/>
            </a:endParaRPr>
          </a:p>
        </p:txBody>
      </p:sp>
      <p:sp>
        <p:nvSpPr>
          <p:cNvPr id="10" name="TextBox 9"/>
          <p:cNvSpPr txBox="1"/>
          <p:nvPr/>
        </p:nvSpPr>
        <p:spPr>
          <a:xfrm>
            <a:off x="2438400" y="1250543"/>
            <a:ext cx="3075996" cy="346259"/>
          </a:xfrm>
          <a:prstGeom prst="rect">
            <a:avLst/>
          </a:prstGeom>
          <a:noFill/>
        </p:spPr>
        <p:txBody>
          <a:bodyPr wrap="none" lIns="68589" tIns="34295" rIns="68589" bIns="34295" rtlCol="0">
            <a:spAutoFit/>
          </a:bodyPr>
          <a:lstStyle/>
          <a:p>
            <a:r>
              <a:rPr lang="en-US" sz="1800" b="1" dirty="0" smtClean="0">
                <a:solidFill>
                  <a:srgbClr val="000090"/>
                </a:solidFill>
                <a:latin typeface="Arial" pitchFamily="34" charset="0"/>
                <a:cs typeface="Arial" pitchFamily="34" charset="0"/>
              </a:rPr>
              <a:t>Interior Gateway Protocols</a:t>
            </a:r>
            <a:endParaRPr lang="en-US" sz="1800" b="1" dirty="0">
              <a:solidFill>
                <a:srgbClr val="000090"/>
              </a:solidFill>
              <a:latin typeface="Arial" pitchFamily="34" charset="0"/>
              <a:cs typeface="Arial" pitchFamily="34" charset="0"/>
            </a:endParaRPr>
          </a:p>
        </p:txBody>
      </p:sp>
      <p:sp>
        <p:nvSpPr>
          <p:cNvPr id="11" name="TextBox 10"/>
          <p:cNvSpPr txBox="1"/>
          <p:nvPr/>
        </p:nvSpPr>
        <p:spPr>
          <a:xfrm>
            <a:off x="6934200" y="793343"/>
            <a:ext cx="1347192" cy="900257"/>
          </a:xfrm>
          <a:prstGeom prst="rect">
            <a:avLst/>
          </a:prstGeom>
          <a:noFill/>
        </p:spPr>
        <p:txBody>
          <a:bodyPr wrap="square" lIns="68589" tIns="34295" rIns="68589" bIns="34295" rtlCol="0">
            <a:spAutoFit/>
          </a:bodyPr>
          <a:lstStyle/>
          <a:p>
            <a:r>
              <a:rPr lang="en-US" sz="1800" b="1" dirty="0" smtClean="0">
                <a:solidFill>
                  <a:srgbClr val="000090"/>
                </a:solidFill>
                <a:latin typeface="Arial" pitchFamily="34" charset="0"/>
                <a:cs typeface="Arial" pitchFamily="34" charset="0"/>
              </a:rPr>
              <a:t>Exterior Gateway Protocols</a:t>
            </a:r>
            <a:endParaRPr lang="en-US" sz="1800" b="1" dirty="0">
              <a:solidFill>
                <a:srgbClr val="000090"/>
              </a:solidFill>
              <a:latin typeface="Arial" pitchFamily="34" charset="0"/>
              <a:cs typeface="Arial" pitchFamily="34" charset="0"/>
            </a:endParaRPr>
          </a:p>
        </p:txBody>
      </p:sp>
      <p:sp>
        <p:nvSpPr>
          <p:cNvPr id="13" name="Rectangle 12"/>
          <p:cNvSpPr/>
          <p:nvPr/>
        </p:nvSpPr>
        <p:spPr bwMode="auto">
          <a:xfrm>
            <a:off x="3962400" y="2571773"/>
            <a:ext cx="1524000" cy="1241837"/>
          </a:xfrm>
          <a:prstGeom prst="rect">
            <a:avLst/>
          </a:prstGeom>
          <a:noFill/>
          <a:ln w="38100" cap="flat" cmpd="sng" algn="ctr">
            <a:solidFill>
              <a:srgbClr val="FF4C5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4" name="TextBox 13"/>
          <p:cNvSpPr txBox="1"/>
          <p:nvPr/>
        </p:nvSpPr>
        <p:spPr>
          <a:xfrm>
            <a:off x="381000" y="2622143"/>
            <a:ext cx="600408" cy="346259"/>
          </a:xfrm>
          <a:prstGeom prst="rect">
            <a:avLst/>
          </a:prstGeom>
          <a:noFill/>
        </p:spPr>
        <p:txBody>
          <a:bodyPr wrap="none" lIns="68589" tIns="34295" rIns="68589" bIns="34295" rtlCol="0">
            <a:spAutoFit/>
          </a:bodyPr>
          <a:lstStyle/>
          <a:p>
            <a:r>
              <a:rPr lang="en-US" sz="1800" dirty="0" smtClean="0">
                <a:solidFill>
                  <a:srgbClr val="000090"/>
                </a:solidFill>
                <a:latin typeface="Arial" pitchFamily="34" charset="0"/>
                <a:cs typeface="Arial" pitchFamily="34" charset="0"/>
              </a:rPr>
              <a:t>IPv4</a:t>
            </a:r>
            <a:endParaRPr lang="en-US" sz="1800" dirty="0">
              <a:solidFill>
                <a:srgbClr val="000090"/>
              </a:solidFill>
              <a:latin typeface="Arial" pitchFamily="34" charset="0"/>
              <a:cs typeface="Arial" pitchFamily="34" charset="0"/>
            </a:endParaRPr>
          </a:p>
        </p:txBody>
      </p:sp>
      <p:sp>
        <p:nvSpPr>
          <p:cNvPr id="15" name="TextBox 14"/>
          <p:cNvSpPr txBox="1"/>
          <p:nvPr/>
        </p:nvSpPr>
        <p:spPr>
          <a:xfrm>
            <a:off x="381000" y="3231743"/>
            <a:ext cx="600408" cy="346259"/>
          </a:xfrm>
          <a:prstGeom prst="rect">
            <a:avLst/>
          </a:prstGeom>
          <a:noFill/>
        </p:spPr>
        <p:txBody>
          <a:bodyPr wrap="none" lIns="68589" tIns="34295" rIns="68589" bIns="34295" rtlCol="0">
            <a:spAutoFit/>
          </a:bodyPr>
          <a:lstStyle/>
          <a:p>
            <a:r>
              <a:rPr lang="en-US" sz="1800" dirty="0" smtClean="0">
                <a:solidFill>
                  <a:srgbClr val="000090"/>
                </a:solidFill>
                <a:latin typeface="Arial" pitchFamily="34" charset="0"/>
                <a:cs typeface="Arial" pitchFamily="34" charset="0"/>
              </a:rPr>
              <a:t>IPv6</a:t>
            </a:r>
            <a:endParaRPr lang="en-US" sz="1800" dirty="0">
              <a:solidFill>
                <a:srgbClr val="000090"/>
              </a:solidFill>
              <a:latin typeface="Arial" pitchFamily="34" charset="0"/>
              <a:cs typeface="Arial" pitchFamily="34" charset="0"/>
            </a:endParaRPr>
          </a:p>
        </p:txBody>
      </p:sp>
      <p:sp>
        <p:nvSpPr>
          <p:cNvPr id="20"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1"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 name="Slide Number Placeholder 2"/>
          <p:cNvSpPr>
            <a:spLocks noGrp="1"/>
          </p:cNvSpPr>
          <p:nvPr>
            <p:ph type="sldNum" sz="quarter" idx="10"/>
          </p:nvPr>
        </p:nvSpPr>
        <p:spPr/>
        <p:txBody>
          <a:bodyPr/>
          <a:lstStyle/>
          <a:p>
            <a:pPr>
              <a:defRPr/>
            </a:pPr>
            <a:fld id="{3A2D9E6A-56A7-794A-A7BA-A6F003053ACC}" type="slidenum">
              <a:rPr lang="en-US" smtClean="0"/>
              <a:pPr>
                <a:defRPr/>
              </a:pPr>
              <a:t>3</a:t>
            </a:fld>
            <a:endParaRPr lang="en-US"/>
          </a:p>
        </p:txBody>
      </p:sp>
    </p:spTree>
    <p:extLst>
      <p:ext uri="{BB962C8B-B14F-4D97-AF65-F5344CB8AC3E}">
        <p14:creationId xmlns:p14="http://schemas.microsoft.com/office/powerpoint/2010/main" val="1200489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26" presetClass="emph" presetSubtype="0" repeatCount="2000" fill="hold" grpId="0" nodeType="afterEffect">
                                  <p:stCondLst>
                                    <p:cond delay="0"/>
                                  </p:stCondLst>
                                  <p:childTnLst>
                                    <p:animEffect transition="out" filter="fade">
                                      <p:cBhvr>
                                        <p:cTn id="10" dur="500" tmFilter="0, 0; .2, .5; .8, .5; 1, 0"/>
                                        <p:tgtEl>
                                          <p:spTgt spid="13"/>
                                        </p:tgtEl>
                                      </p:cBhvr>
                                    </p:animEffect>
                                    <p:animScale>
                                      <p:cBhvr>
                                        <p:cTn id="11" dur="250" autoRev="1" fill="hold"/>
                                        <p:tgtEl>
                                          <p:spTgt spid="1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5"/>
          <p:cNvSpPr>
            <a:spLocks noGrp="1"/>
          </p:cNvSpPr>
          <p:nvPr>
            <p:ph type="title"/>
          </p:nvPr>
        </p:nvSpPr>
        <p:spPr>
          <a:xfrm>
            <a:off x="457200" y="342900"/>
            <a:ext cx="3352800" cy="1085850"/>
          </a:xfrm>
        </p:spPr>
        <p:txBody>
          <a:bodyPr/>
          <a:lstStyle/>
          <a:p>
            <a:r>
              <a:rPr lang="en-US">
                <a:latin typeface="Arial" charset="0"/>
                <a:cs typeface="Arial" charset="0"/>
              </a:rPr>
              <a:t>Optional Method: Identify OSPF Networks</a:t>
            </a:r>
            <a:endParaRPr lang="en-CA">
              <a:latin typeface="Arial" charset="0"/>
              <a:cs typeface="Arial" charset="0"/>
            </a:endParaRPr>
          </a:p>
        </p:txBody>
      </p:sp>
      <p:sp>
        <p:nvSpPr>
          <p:cNvPr id="8" name="Rectangle 7"/>
          <p:cNvSpPr>
            <a:spLocks noChangeArrowheads="1"/>
          </p:cNvSpPr>
          <p:nvPr/>
        </p:nvSpPr>
        <p:spPr bwMode="auto">
          <a:xfrm>
            <a:off x="381000" y="2914652"/>
            <a:ext cx="860425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 </a:t>
            </a:r>
            <a:r>
              <a:rPr lang="en-CA" sz="1600" b="1" dirty="0">
                <a:latin typeface="Courier New" charset="0"/>
                <a:cs typeface="Courier New" charset="0"/>
              </a:rPr>
              <a:t>interface gig 0/0</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err="1">
                <a:latin typeface="Courier New" charset="0"/>
                <a:cs typeface="Courier New" charset="0"/>
              </a:rPr>
              <a:t>ip</a:t>
            </a:r>
            <a:r>
              <a:rPr lang="en-CA" sz="1600" b="1" dirty="0">
                <a:latin typeface="Courier New" charset="0"/>
                <a:cs typeface="Courier New" charset="0"/>
              </a:rPr>
              <a:t> </a:t>
            </a:r>
            <a:r>
              <a:rPr lang="en-CA" sz="1600" b="1" dirty="0" err="1">
                <a:latin typeface="Courier New" charset="0"/>
                <a:cs typeface="Courier New" charset="0"/>
              </a:rPr>
              <a:t>ospf</a:t>
            </a:r>
            <a:r>
              <a:rPr lang="en-CA" sz="1600" b="1" dirty="0">
                <a:latin typeface="Courier New" charset="0"/>
                <a:cs typeface="Courier New" charset="0"/>
              </a:rPr>
              <a:t> 10 area 0</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a:latin typeface="Courier New" charset="0"/>
                <a:cs typeface="Courier New" charset="0"/>
              </a:rPr>
              <a:t>exit</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 </a:t>
            </a:r>
            <a:r>
              <a:rPr lang="en-CA" sz="1600" b="1" dirty="0">
                <a:latin typeface="Courier New" charset="0"/>
                <a:cs typeface="Courier New" charset="0"/>
              </a:rPr>
              <a:t>interface serial 0/0/0</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err="1">
                <a:latin typeface="Courier New" charset="0"/>
                <a:cs typeface="Courier New" charset="0"/>
              </a:rPr>
              <a:t>ip</a:t>
            </a:r>
            <a:r>
              <a:rPr lang="en-CA" sz="1600" b="1" dirty="0">
                <a:latin typeface="Courier New" charset="0"/>
                <a:cs typeface="Courier New" charset="0"/>
              </a:rPr>
              <a:t> </a:t>
            </a:r>
            <a:r>
              <a:rPr lang="en-CA" sz="1600" b="1" dirty="0" err="1">
                <a:latin typeface="Courier New" charset="0"/>
                <a:cs typeface="Courier New" charset="0"/>
              </a:rPr>
              <a:t>ospf</a:t>
            </a:r>
            <a:r>
              <a:rPr lang="en-CA" sz="1600" b="1" dirty="0">
                <a:latin typeface="Courier New" charset="0"/>
                <a:cs typeface="Courier New" charset="0"/>
              </a:rPr>
              <a:t> 10 area 0</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a:latin typeface="Courier New" charset="0"/>
                <a:cs typeface="Courier New" charset="0"/>
              </a:rPr>
              <a:t>exit</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 </a:t>
            </a:r>
            <a:r>
              <a:rPr lang="en-CA" sz="1600" b="1" dirty="0">
                <a:latin typeface="Courier New" charset="0"/>
                <a:cs typeface="Courier New" charset="0"/>
              </a:rPr>
              <a:t>interface serial 0/0/1</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err="1">
                <a:latin typeface="Courier New" charset="0"/>
                <a:cs typeface="Courier New" charset="0"/>
              </a:rPr>
              <a:t>ip</a:t>
            </a:r>
            <a:r>
              <a:rPr lang="en-CA" sz="1600" b="1" dirty="0">
                <a:latin typeface="Courier New" charset="0"/>
                <a:cs typeface="Courier New" charset="0"/>
              </a:rPr>
              <a:t> </a:t>
            </a:r>
            <a:r>
              <a:rPr lang="en-CA" sz="1600" b="1" dirty="0" err="1">
                <a:latin typeface="Courier New" charset="0"/>
                <a:cs typeface="Courier New" charset="0"/>
              </a:rPr>
              <a:t>ospf</a:t>
            </a:r>
            <a:r>
              <a:rPr lang="en-CA" sz="1600" b="1" dirty="0">
                <a:latin typeface="Courier New" charset="0"/>
                <a:cs typeface="Courier New" charset="0"/>
              </a:rPr>
              <a:t> 10 area 0</a:t>
            </a:r>
          </a:p>
          <a:p>
            <a:r>
              <a:rPr lang="en-CA" sz="1600" dirty="0">
                <a:latin typeface="Courier New" charset="0"/>
                <a:cs typeface="Courier New" charset="0"/>
              </a:rPr>
              <a:t>R1(</a:t>
            </a:r>
            <a:r>
              <a:rPr lang="en-CA" sz="1600" dirty="0" err="1">
                <a:latin typeface="Courier New" charset="0"/>
                <a:cs typeface="Courier New" charset="0"/>
              </a:rPr>
              <a:t>config</a:t>
            </a:r>
            <a:r>
              <a:rPr lang="en-CA" sz="1600" dirty="0">
                <a:latin typeface="Courier New" charset="0"/>
                <a:cs typeface="Courier New" charset="0"/>
              </a:rPr>
              <a:t>-router)# </a:t>
            </a:r>
            <a:r>
              <a:rPr lang="en-CA" sz="1600" b="1" dirty="0" smtClean="0">
                <a:latin typeface="Courier New" charset="0"/>
                <a:cs typeface="Courier New" charset="0"/>
              </a:rPr>
              <a:t>end</a:t>
            </a:r>
            <a:endParaRPr lang="en-CA" sz="1600" b="1" dirty="0">
              <a:latin typeface="Courier New" charset="0"/>
              <a:cs typeface="Courier New" charset="0"/>
            </a:endParaRPr>
          </a:p>
        </p:txBody>
      </p:sp>
      <p:pic>
        <p:nvPicPr>
          <p:cNvPr id="124931"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
            <a:ext cx="4876800"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bwMode="auto">
          <a:xfrm>
            <a:off x="4572000" y="1714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24933" name="Oval 1"/>
          <p:cNvSpPr>
            <a:spLocks noChangeArrowheads="1"/>
          </p:cNvSpPr>
          <p:nvPr/>
        </p:nvSpPr>
        <p:spPr bwMode="auto">
          <a:xfrm>
            <a:off x="4648200" y="12001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4934" name="Oval 13"/>
          <p:cNvSpPr>
            <a:spLocks noChangeArrowheads="1"/>
          </p:cNvSpPr>
          <p:nvPr/>
        </p:nvSpPr>
        <p:spPr bwMode="auto">
          <a:xfrm>
            <a:off x="5867400" y="20002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4935" name="Oval 14"/>
          <p:cNvSpPr>
            <a:spLocks noChangeArrowheads="1"/>
          </p:cNvSpPr>
          <p:nvPr/>
        </p:nvSpPr>
        <p:spPr bwMode="auto">
          <a:xfrm>
            <a:off x="4419600" y="2457450"/>
            <a:ext cx="1066800" cy="3429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0" name="Rectangle 9"/>
          <p:cNvSpPr/>
          <p:nvPr/>
        </p:nvSpPr>
        <p:spPr>
          <a:xfrm>
            <a:off x="0" y="1600214"/>
            <a:ext cx="4419600" cy="1387047"/>
          </a:xfrm>
          <a:prstGeom prst="rect">
            <a:avLst/>
          </a:prstGeom>
        </p:spPr>
        <p:txBody>
          <a:bodyPr wrap="square">
            <a:spAutoFit/>
          </a:bodyPr>
          <a:lstStyle/>
          <a:p>
            <a:pPr marL="236538" indent="-236538" defTabSz="814388">
              <a:lnSpc>
                <a:spcPct val="95000"/>
              </a:lnSpc>
              <a:spcBef>
                <a:spcPct val="50000"/>
              </a:spcBef>
              <a:buClr>
                <a:srgbClr val="708CA1"/>
              </a:buClr>
              <a:buFont typeface="Arial" pitchFamily="34" charset="0"/>
              <a:buChar char="•"/>
              <a:defRPr/>
            </a:pPr>
            <a:r>
              <a:rPr lang="en-US" sz="1600" dirty="0"/>
              <a:t>No network command needed.</a:t>
            </a:r>
          </a:p>
          <a:p>
            <a:pPr marL="236538" indent="-236538" defTabSz="814388">
              <a:lnSpc>
                <a:spcPct val="95000"/>
              </a:lnSpc>
              <a:spcBef>
                <a:spcPct val="50000"/>
              </a:spcBef>
              <a:buClr>
                <a:srgbClr val="708CA1"/>
              </a:buClr>
              <a:buFont typeface="Arial" pitchFamily="34" charset="0"/>
              <a:buChar char="•"/>
              <a:defRPr/>
            </a:pPr>
            <a:r>
              <a:rPr lang="en-US" sz="1600" dirty="0"/>
              <a:t>Because this command is configured explicitly for the interface, it takes precedence over the</a:t>
            </a:r>
            <a:r>
              <a:rPr lang="en-US" sz="1600" dirty="0">
                <a:latin typeface="Courier New" pitchFamily="49" charset="0"/>
                <a:cs typeface="Courier New" pitchFamily="49" charset="0"/>
              </a:rPr>
              <a:t> </a:t>
            </a:r>
            <a:r>
              <a:rPr lang="en-US" sz="1600" b="1" dirty="0">
                <a:solidFill>
                  <a:srgbClr val="0000CC"/>
                </a:solidFill>
                <a:latin typeface="Courier New" pitchFamily="49" charset="0"/>
                <a:cs typeface="Courier New" pitchFamily="49" charset="0"/>
              </a:rPr>
              <a:t>network area</a:t>
            </a:r>
            <a:r>
              <a:rPr lang="en-US" sz="1600" dirty="0">
                <a:solidFill>
                  <a:srgbClr val="0000CC"/>
                </a:solidFill>
                <a:latin typeface="Courier New" pitchFamily="49" charset="0"/>
                <a:cs typeface="Courier New" pitchFamily="49" charset="0"/>
              </a:rPr>
              <a:t> </a:t>
            </a:r>
            <a:r>
              <a:rPr lang="en-US" sz="1600" dirty="0"/>
              <a:t>command.</a:t>
            </a:r>
            <a:endParaRPr lang="en-US" sz="1600" dirty="0">
              <a:latin typeface="+mn-lt"/>
            </a:endParaRPr>
          </a:p>
        </p:txBody>
      </p:sp>
      <p:sp>
        <p:nvSpPr>
          <p:cNvPr id="12493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49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278383-A531-3B4C-9AA3-3D6C29047851}" type="slidenum">
              <a:rPr lang="en-US" sz="1400">
                <a:cs typeface="Arial" charset="0"/>
              </a:rPr>
              <a:pPr eaLnBrk="1" hangingPunct="1"/>
              <a:t>30</a:t>
            </a:fld>
            <a:endParaRPr lang="en-US" sz="1400">
              <a:cs typeface="Arial" charset="0"/>
            </a:endParaRPr>
          </a:p>
        </p:txBody>
      </p:sp>
    </p:spTree>
    <p:extLst>
      <p:ext uri="{BB962C8B-B14F-4D97-AF65-F5344CB8AC3E}">
        <p14:creationId xmlns:p14="http://schemas.microsoft.com/office/powerpoint/2010/main" val="31001539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Effect transition="in" filter="wipe(left)">
                                      <p:cBhvr>
                                        <p:cTn id="21" dur="500"/>
                                        <p:tgtEl>
                                          <p:spTgt spid="8">
                                            <p:txEl>
                                              <p:pRg st="6" end="6"/>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wipe(left)">
                                      <p:cBhvr>
                                        <p:cTn id="25" dur="500"/>
                                        <p:tgtEl>
                                          <p:spTgt spid="8">
                                            <p:txEl>
                                              <p:pRg st="7" end="7"/>
                                            </p:txEl>
                                          </p:spTgt>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Effect transition="in" filter="wipe(left)">
                                      <p:cBhvr>
                                        <p:cTn id="29" dur="500"/>
                                        <p:tgtEl>
                                          <p:spTgt spid="8">
                                            <p:txEl>
                                              <p:pRg st="8" end="8"/>
                                            </p:txEl>
                                          </p:spTgt>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wipe(left)">
                                      <p:cBhvr>
                                        <p:cTn id="33" dur="500"/>
                                        <p:tgtEl>
                                          <p:spTgt spid="8">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wipe(left)">
                                      <p:cBhvr>
                                        <p:cTn id="38" dur="500"/>
                                        <p:tgtEl>
                                          <p:spTgt spid="8">
                                            <p:txEl>
                                              <p:pRg st="4" end="4"/>
                                            </p:txEl>
                                          </p:spTgt>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wipe(left)">
                                      <p:cBhvr>
                                        <p:cTn id="42" dur="500"/>
                                        <p:tgtEl>
                                          <p:spTgt spid="8">
                                            <p:txEl>
                                              <p:pRg st="5" end="5"/>
                                            </p:txEl>
                                          </p:spTgt>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linds(horizontal)">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2"/>
          <p:cNvSpPr>
            <a:spLocks noGrp="1"/>
          </p:cNvSpPr>
          <p:nvPr>
            <p:ph type="ctrTitle"/>
          </p:nvPr>
        </p:nvSpPr>
        <p:spPr/>
        <p:txBody>
          <a:bodyPr/>
          <a:lstStyle/>
          <a:p>
            <a:r>
              <a:rPr lang="en-CA">
                <a:latin typeface="Arial" charset="0"/>
                <a:cs typeface="Arial" charset="0"/>
              </a:rPr>
              <a:t>Fine Tuning OSPF Interfaces</a:t>
            </a:r>
          </a:p>
        </p:txBody>
      </p:sp>
      <p:sp>
        <p:nvSpPr>
          <p:cNvPr id="97282" name="Subtitle 3"/>
          <p:cNvSpPr>
            <a:spLocks noGrp="1"/>
          </p:cNvSpPr>
          <p:nvPr>
            <p:ph type="subTitle" idx="1"/>
          </p:nvPr>
        </p:nvSpPr>
        <p:spPr/>
        <p:txBody>
          <a:bodyPr/>
          <a:lstStyle/>
          <a:p>
            <a:pPr>
              <a:buFont typeface="Wingdings" charset="0"/>
              <a:buNone/>
            </a:pPr>
            <a:endParaRPr lang="en-CA">
              <a:latin typeface="Arial" charset="0"/>
              <a:cs typeface="Arial" charset="0"/>
            </a:endParaRPr>
          </a:p>
        </p:txBody>
      </p:sp>
    </p:spTree>
    <p:extLst>
      <p:ext uri="{BB962C8B-B14F-4D97-AF65-F5344CB8AC3E}">
        <p14:creationId xmlns:p14="http://schemas.microsoft.com/office/powerpoint/2010/main" val="2023360395"/>
      </p:ext>
    </p:extLst>
  </p:cSld>
  <p:clrMapOvr>
    <a:masterClrMapping/>
  </p:clrMapOvr>
  <p:transition xmlns:p14="http://schemas.microsoft.com/office/powerpoint/2010/main" spd="slow">
    <p:blinds dir="ver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sz="2800">
                <a:latin typeface="Arial" charset="0"/>
                <a:cs typeface="Arial" charset="0"/>
              </a:rPr>
              <a:t>Modifying OSPF Intervals</a:t>
            </a:r>
          </a:p>
        </p:txBody>
      </p:sp>
      <p:sp>
        <p:nvSpPr>
          <p:cNvPr id="1222659" name="Rectangle 3"/>
          <p:cNvSpPr>
            <a:spLocks noGrp="1" noChangeArrowheads="1"/>
          </p:cNvSpPr>
          <p:nvPr>
            <p:ph type="body" idx="1"/>
          </p:nvPr>
        </p:nvSpPr>
        <p:spPr>
          <a:xfrm>
            <a:off x="381000" y="1657350"/>
            <a:ext cx="8229600" cy="2514600"/>
          </a:xfrm>
        </p:spPr>
        <p:txBody>
          <a:bodyPr/>
          <a:lstStyle/>
          <a:p>
            <a:r>
              <a:rPr lang="en-US">
                <a:latin typeface="Arial" charset="0"/>
                <a:cs typeface="Arial" charset="0"/>
              </a:rPr>
              <a:t>It might be desirable to </a:t>
            </a:r>
            <a:r>
              <a:rPr lang="en-US" b="1">
                <a:latin typeface="Arial" charset="0"/>
                <a:cs typeface="Arial" charset="0"/>
              </a:rPr>
              <a:t>change the OSPF timers</a:t>
            </a:r>
            <a:r>
              <a:rPr lang="en-US">
                <a:latin typeface="Arial" charset="0"/>
                <a:cs typeface="Arial" charset="0"/>
              </a:rPr>
              <a:t> so that routers will detect network failures in less time. </a:t>
            </a:r>
          </a:p>
          <a:p>
            <a:r>
              <a:rPr lang="en-US">
                <a:latin typeface="Arial" charset="0"/>
                <a:cs typeface="Arial" charset="0"/>
              </a:rPr>
              <a:t>Before changing any timer default values, be sure to give it careful consideration and </a:t>
            </a:r>
            <a:r>
              <a:rPr lang="en-US" u="sng">
                <a:latin typeface="Arial" charset="0"/>
                <a:cs typeface="Arial" charset="0"/>
              </a:rPr>
              <a:t>understand the effects of making those changes</a:t>
            </a:r>
            <a:r>
              <a:rPr lang="en-US">
                <a:latin typeface="Arial" charset="0"/>
                <a:cs typeface="Arial" charset="0"/>
              </a:rPr>
              <a:t>.</a:t>
            </a:r>
          </a:p>
          <a:p>
            <a:r>
              <a:rPr lang="en-CA">
                <a:latin typeface="Arial" charset="0"/>
                <a:cs typeface="Arial" charset="0"/>
              </a:rPr>
              <a:t>The OSPF Hello and Dead intervals are configurable on a per-interface basis. </a:t>
            </a:r>
          </a:p>
          <a:p>
            <a:r>
              <a:rPr lang="en-CA" b="1">
                <a:latin typeface="Arial" charset="0"/>
                <a:cs typeface="Arial" charset="0"/>
              </a:rPr>
              <a:t>NOTE</a:t>
            </a:r>
            <a:r>
              <a:rPr lang="en-CA">
                <a:latin typeface="Arial" charset="0"/>
                <a:cs typeface="Arial" charset="0"/>
              </a:rPr>
              <a:t>:</a:t>
            </a:r>
          </a:p>
          <a:p>
            <a:pPr lvl="1"/>
            <a:r>
              <a:rPr lang="en-CA" b="1" u="sng">
                <a:latin typeface="Arial" charset="0"/>
                <a:ea typeface="Arial" charset="0"/>
                <a:cs typeface="Arial" charset="0"/>
              </a:rPr>
              <a:t>OSPF intervals must match</a:t>
            </a:r>
            <a:r>
              <a:rPr lang="en-CA" b="1">
                <a:latin typeface="Arial" charset="0"/>
                <a:ea typeface="Arial" charset="0"/>
                <a:cs typeface="Arial" charset="0"/>
              </a:rPr>
              <a:t> </a:t>
            </a:r>
            <a:r>
              <a:rPr lang="en-CA">
                <a:latin typeface="Arial" charset="0"/>
                <a:ea typeface="Arial" charset="0"/>
                <a:cs typeface="Arial" charset="0"/>
              </a:rPr>
              <a:t>or a neighbor adjacency does not occur.</a:t>
            </a:r>
          </a:p>
          <a:p>
            <a:pPr lvl="1"/>
            <a:r>
              <a:rPr lang="en-CA">
                <a:latin typeface="Arial" charset="0"/>
                <a:ea typeface="Arial" charset="0"/>
                <a:cs typeface="Arial" charset="0"/>
              </a:rPr>
              <a:t>EIGRP hello and hold timers do NOT have to match.</a:t>
            </a:r>
          </a:p>
        </p:txBody>
      </p:sp>
      <p:sp>
        <p:nvSpPr>
          <p:cNvPr id="1222660" name="Rectangle 4"/>
          <p:cNvSpPr>
            <a:spLocks noChangeArrowheads="1"/>
          </p:cNvSpPr>
          <p:nvPr/>
        </p:nvSpPr>
        <p:spPr bwMode="auto">
          <a:xfrm>
            <a:off x="457200" y="800100"/>
            <a:ext cx="82296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Router(</a:t>
            </a:r>
            <a:r>
              <a:rPr lang="en-US" sz="1600" dirty="0" err="1">
                <a:latin typeface="Courier New" charset="0"/>
              </a:rPr>
              <a:t>config</a:t>
            </a:r>
            <a:r>
              <a:rPr lang="en-US" sz="160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hello-interval</a:t>
            </a:r>
            <a:r>
              <a:rPr lang="en-US" sz="1600" dirty="0">
                <a:latin typeface="Courier New" charset="0"/>
              </a:rPr>
              <a:t> </a:t>
            </a:r>
            <a:r>
              <a:rPr lang="en-US" sz="1600" i="1" dirty="0">
                <a:latin typeface="Courier New" charset="0"/>
              </a:rPr>
              <a:t>seconds</a:t>
            </a:r>
          </a:p>
          <a:p>
            <a:pPr marL="342900" indent="-342900">
              <a:spcBef>
                <a:spcPct val="20000"/>
              </a:spcBef>
              <a:buClr>
                <a:schemeClr val="bg2"/>
              </a:buClr>
              <a:buFont typeface="Wingdings" charset="0"/>
              <a:buNone/>
              <a:defRPr/>
            </a:pPr>
            <a:r>
              <a:rPr lang="en-US" sz="1600" dirty="0">
                <a:latin typeface="Courier New" charset="0"/>
              </a:rPr>
              <a:t>Router(</a:t>
            </a:r>
            <a:r>
              <a:rPr lang="en-US" sz="1600" dirty="0" err="1">
                <a:latin typeface="Courier New" charset="0"/>
              </a:rPr>
              <a:t>config</a:t>
            </a:r>
            <a:r>
              <a:rPr lang="en-US" sz="160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dead-interval </a:t>
            </a:r>
            <a:r>
              <a:rPr lang="en-US" sz="1600" i="1" dirty="0">
                <a:latin typeface="Courier New" charset="0"/>
              </a:rPr>
              <a:t>seconds</a:t>
            </a:r>
          </a:p>
        </p:txBody>
      </p:sp>
      <p:sp>
        <p:nvSpPr>
          <p:cNvPr id="9830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34BACA-F705-7B41-97FA-23D685A3479B}" type="slidenum">
              <a:rPr lang="en-US" sz="1400">
                <a:cs typeface="Arial" charset="0"/>
              </a:rPr>
              <a:pPr eaLnBrk="1" hangingPunct="1"/>
              <a:t>32</a:t>
            </a:fld>
            <a:endParaRPr lang="en-US" sz="1400">
              <a:cs typeface="Arial" charset="0"/>
            </a:endParaRPr>
          </a:p>
        </p:txBody>
      </p:sp>
      <p:sp>
        <p:nvSpPr>
          <p:cNvPr id="98309"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8"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3605507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2659">
                                            <p:txEl>
                                              <p:pRg st="1" end="1"/>
                                            </p:txEl>
                                          </p:spTgt>
                                        </p:tgtEl>
                                        <p:attrNameLst>
                                          <p:attrName>style.visibility</p:attrName>
                                        </p:attrNameLst>
                                      </p:cBhvr>
                                      <p:to>
                                        <p:strVal val="visible"/>
                                      </p:to>
                                    </p:set>
                                    <p:animEffect transition="in" filter="blinds(horizontal)">
                                      <p:cBhvr>
                                        <p:cTn id="7" dur="500"/>
                                        <p:tgtEl>
                                          <p:spTgt spid="1222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2659">
                                            <p:txEl>
                                              <p:pRg st="2" end="2"/>
                                            </p:txEl>
                                          </p:spTgt>
                                        </p:tgtEl>
                                        <p:attrNameLst>
                                          <p:attrName>style.visibility</p:attrName>
                                        </p:attrNameLst>
                                      </p:cBhvr>
                                      <p:to>
                                        <p:strVal val="visible"/>
                                      </p:to>
                                    </p:set>
                                    <p:animEffect transition="in" filter="blinds(horizontal)">
                                      <p:cBhvr>
                                        <p:cTn id="12" dur="500"/>
                                        <p:tgtEl>
                                          <p:spTgt spid="12226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2659">
                                            <p:txEl>
                                              <p:pRg st="3" end="3"/>
                                            </p:txEl>
                                          </p:spTgt>
                                        </p:tgtEl>
                                        <p:attrNameLst>
                                          <p:attrName>style.visibility</p:attrName>
                                        </p:attrNameLst>
                                      </p:cBhvr>
                                      <p:to>
                                        <p:strVal val="visible"/>
                                      </p:to>
                                    </p:set>
                                    <p:animEffect transition="in" filter="blinds(horizontal)">
                                      <p:cBhvr>
                                        <p:cTn id="17" dur="500"/>
                                        <p:tgtEl>
                                          <p:spTgt spid="12226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2659">
                                            <p:txEl>
                                              <p:pRg st="4" end="4"/>
                                            </p:txEl>
                                          </p:spTgt>
                                        </p:tgtEl>
                                        <p:attrNameLst>
                                          <p:attrName>style.visibility</p:attrName>
                                        </p:attrNameLst>
                                      </p:cBhvr>
                                      <p:to>
                                        <p:strVal val="visible"/>
                                      </p:to>
                                    </p:set>
                                    <p:animEffect transition="in" filter="blinds(horizontal)">
                                      <p:cBhvr>
                                        <p:cTn id="22" dur="500"/>
                                        <p:tgtEl>
                                          <p:spTgt spid="12226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22659">
                                            <p:txEl>
                                              <p:pRg st="5" end="5"/>
                                            </p:txEl>
                                          </p:spTgt>
                                        </p:tgtEl>
                                        <p:attrNameLst>
                                          <p:attrName>style.visibility</p:attrName>
                                        </p:attrNameLst>
                                      </p:cBhvr>
                                      <p:to>
                                        <p:strVal val="visible"/>
                                      </p:to>
                                    </p:set>
                                    <p:animEffect transition="in" filter="blinds(horizontal)">
                                      <p:cBhvr>
                                        <p:cTn id="27" dur="500"/>
                                        <p:tgtEl>
                                          <p:spTgt spid="12226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0"/>
            <a:ext cx="4038600" cy="400050"/>
          </a:xfrm>
        </p:spPr>
        <p:txBody>
          <a:bodyPr>
            <a:normAutofit fontScale="90000"/>
          </a:bodyPr>
          <a:lstStyle/>
          <a:p>
            <a:pPr>
              <a:defRPr/>
            </a:pPr>
            <a:r>
              <a:rPr lang="en-CA" dirty="0"/>
              <a:t>Verifying the OSPF Intervals on R1</a:t>
            </a:r>
          </a:p>
        </p:txBody>
      </p:sp>
      <p:sp>
        <p:nvSpPr>
          <p:cNvPr id="100354" name="Rectangle 15"/>
          <p:cNvSpPr>
            <a:spLocks noChangeArrowheads="1"/>
          </p:cNvSpPr>
          <p:nvPr/>
        </p:nvSpPr>
        <p:spPr bwMode="auto">
          <a:xfrm>
            <a:off x="34143" y="2250400"/>
            <a:ext cx="9144000" cy="289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dirty="0">
                <a:latin typeface="Courier New" charset="0"/>
                <a:cs typeface="Courier New" charset="0"/>
              </a:rPr>
              <a:t>R1# </a:t>
            </a:r>
            <a:r>
              <a:rPr lang="en-CA" sz="1400" b="1" dirty="0">
                <a:latin typeface="Courier New" charset="0"/>
                <a:cs typeface="Courier New" charset="0"/>
              </a:rPr>
              <a:t>show </a:t>
            </a:r>
            <a:r>
              <a:rPr lang="en-CA" sz="1400" b="1" dirty="0" err="1">
                <a:latin typeface="Courier New" charset="0"/>
                <a:cs typeface="Courier New" charset="0"/>
              </a:rPr>
              <a:t>ip</a:t>
            </a:r>
            <a:r>
              <a:rPr lang="en-CA" sz="1400" b="1" dirty="0">
                <a:latin typeface="Courier New" charset="0"/>
                <a:cs typeface="Courier New" charset="0"/>
              </a:rPr>
              <a:t> </a:t>
            </a:r>
            <a:r>
              <a:rPr lang="en-CA" sz="1400" b="1" dirty="0" err="1">
                <a:latin typeface="Courier New" charset="0"/>
                <a:cs typeface="Courier New" charset="0"/>
              </a:rPr>
              <a:t>ospf</a:t>
            </a:r>
            <a:r>
              <a:rPr lang="en-CA" sz="1400" b="1" dirty="0">
                <a:latin typeface="Courier New" charset="0"/>
                <a:cs typeface="Courier New" charset="0"/>
              </a:rPr>
              <a:t> interface serial 0/0/0</a:t>
            </a:r>
          </a:p>
          <a:p>
            <a:r>
              <a:rPr lang="en-CA" sz="1400" dirty="0">
                <a:latin typeface="Courier New" charset="0"/>
                <a:cs typeface="Courier New" charset="0"/>
              </a:rPr>
              <a:t>Serial0/0/0 is up, line protocol is up </a:t>
            </a:r>
          </a:p>
          <a:p>
            <a:r>
              <a:rPr lang="en-CA" sz="1400" dirty="0">
                <a:latin typeface="Courier New" charset="0"/>
                <a:cs typeface="Courier New" charset="0"/>
              </a:rPr>
              <a:t>  Internet Address 172.16.3.1/30, Area 0, Attached via Network Statement</a:t>
            </a:r>
          </a:p>
          <a:p>
            <a:r>
              <a:rPr lang="en-CA" sz="1400" dirty="0">
                <a:latin typeface="Courier New" charset="0"/>
                <a:cs typeface="Courier New" charset="0"/>
              </a:rPr>
              <a:t>  Process ID 10, Router ID 1.1.1.1, Network Type POINT_TO_POINT, Cost: 64</a:t>
            </a:r>
          </a:p>
          <a:p>
            <a:r>
              <a:rPr lang="en-CA" sz="1400" dirty="0">
                <a:latin typeface="Courier New" charset="0"/>
                <a:cs typeface="Courier New" charset="0"/>
              </a:rPr>
              <a:t>  Topology-MTID    Cost    Disabled    Shutdown      Topology Name</a:t>
            </a:r>
          </a:p>
          <a:p>
            <a:r>
              <a:rPr lang="en-CA" sz="1400" dirty="0">
                <a:latin typeface="Courier New" charset="0"/>
                <a:cs typeface="Courier New" charset="0"/>
              </a:rPr>
              <a:t>        0           64        no          no            Base</a:t>
            </a:r>
          </a:p>
          <a:p>
            <a:r>
              <a:rPr lang="en-CA" sz="1400" dirty="0">
                <a:latin typeface="Courier New" charset="0"/>
                <a:cs typeface="Courier New" charset="0"/>
              </a:rPr>
              <a:t>  Transmit Delay is 1 sec, State POINT_TO_POINT</a:t>
            </a:r>
          </a:p>
          <a:p>
            <a:r>
              <a:rPr lang="en-CA" sz="1400" dirty="0">
                <a:latin typeface="Courier New" charset="0"/>
                <a:cs typeface="Courier New" charset="0"/>
              </a:rPr>
              <a:t>  Timer intervals configured, </a:t>
            </a:r>
            <a:r>
              <a:rPr lang="en-CA" sz="1400" b="1" dirty="0">
                <a:solidFill>
                  <a:srgbClr val="FF0000"/>
                </a:solidFill>
                <a:latin typeface="Courier New" charset="0"/>
                <a:cs typeface="Courier New" charset="0"/>
              </a:rPr>
              <a:t>Hello 10, Dead 40</a:t>
            </a:r>
            <a:r>
              <a:rPr lang="en-CA" sz="1400" dirty="0">
                <a:latin typeface="Courier New" charset="0"/>
                <a:cs typeface="Courier New" charset="0"/>
              </a:rPr>
              <a:t>, Wait 40, Retransmit 5</a:t>
            </a:r>
          </a:p>
          <a:p>
            <a:r>
              <a:rPr lang="en-CA" sz="1400" dirty="0">
                <a:latin typeface="Courier New" charset="0"/>
                <a:cs typeface="Courier New" charset="0"/>
              </a:rPr>
              <a:t>    </a:t>
            </a:r>
            <a:r>
              <a:rPr lang="en-CA" sz="1400" dirty="0" err="1">
                <a:latin typeface="Courier New" charset="0"/>
                <a:cs typeface="Courier New" charset="0"/>
              </a:rPr>
              <a:t>oob-resync</a:t>
            </a:r>
            <a:r>
              <a:rPr lang="en-CA" sz="1400" dirty="0">
                <a:latin typeface="Courier New" charset="0"/>
                <a:cs typeface="Courier New" charset="0"/>
              </a:rPr>
              <a:t> timeout 40</a:t>
            </a:r>
          </a:p>
          <a:p>
            <a:r>
              <a:rPr lang="en-CA" sz="1400" dirty="0">
                <a:latin typeface="Courier New" charset="0"/>
                <a:cs typeface="Courier New" charset="0"/>
              </a:rPr>
              <a:t>    Hello due in 00:00:03</a:t>
            </a:r>
          </a:p>
          <a:p>
            <a:r>
              <a:rPr lang="en-CA" sz="1400" dirty="0">
                <a:latin typeface="Courier New" charset="0"/>
                <a:cs typeface="Courier New" charset="0"/>
              </a:rPr>
              <a:t>&lt;Output omitted&gt;</a:t>
            </a:r>
          </a:p>
          <a:p>
            <a:r>
              <a:rPr lang="en-CA" sz="1400" dirty="0">
                <a:latin typeface="Courier New" charset="0"/>
                <a:cs typeface="Courier New" charset="0"/>
              </a:rPr>
              <a:t>R1# </a:t>
            </a:r>
          </a:p>
          <a:p>
            <a:endParaRPr lang="en-CA" sz="1400" dirty="0">
              <a:latin typeface="Courier New" charset="0"/>
              <a:cs typeface="Courier New" charset="0"/>
            </a:endParaRPr>
          </a:p>
        </p:txBody>
      </p:sp>
      <p:pic>
        <p:nvPicPr>
          <p:cNvPr id="10035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3099"/>
            <a:ext cx="46482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Oval 2"/>
          <p:cNvSpPr>
            <a:spLocks noChangeArrowheads="1"/>
          </p:cNvSpPr>
          <p:nvPr/>
        </p:nvSpPr>
        <p:spPr bwMode="auto">
          <a:xfrm>
            <a:off x="5105400" y="1600200"/>
            <a:ext cx="457200" cy="3429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0035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FD9DA-ADDC-5042-B683-A0CFCC0C30F5}" type="slidenum">
              <a:rPr lang="en-US" sz="1400">
                <a:cs typeface="Arial" charset="0"/>
              </a:rPr>
              <a:pPr eaLnBrk="1" hangingPunct="1"/>
              <a:t>33</a:t>
            </a:fld>
            <a:endParaRPr lang="en-US" sz="1400">
              <a:cs typeface="Arial" charset="0"/>
            </a:endParaRPr>
          </a:p>
        </p:txBody>
      </p:sp>
    </p:spTree>
    <p:extLst>
      <p:ext uri="{BB962C8B-B14F-4D97-AF65-F5344CB8AC3E}">
        <p14:creationId xmlns:p14="http://schemas.microsoft.com/office/powerpoint/2010/main" val="29899889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0" y="0"/>
            <a:ext cx="4114800" cy="742950"/>
          </a:xfrm>
          <a:solidFill>
            <a:schemeClr val="bg1"/>
          </a:solidFill>
        </p:spPr>
        <p:txBody>
          <a:bodyPr/>
          <a:lstStyle/>
          <a:p>
            <a:r>
              <a:rPr lang="en-CA" dirty="0">
                <a:latin typeface="Arial" charset="0"/>
                <a:cs typeface="Arial" charset="0"/>
              </a:rPr>
              <a:t>Changing the OSPF Intervals on R1</a:t>
            </a:r>
          </a:p>
        </p:txBody>
      </p:sp>
      <p:sp>
        <p:nvSpPr>
          <p:cNvPr id="6" name="Rectangle 5"/>
          <p:cNvSpPr>
            <a:spLocks noChangeArrowheads="1"/>
          </p:cNvSpPr>
          <p:nvPr/>
        </p:nvSpPr>
        <p:spPr bwMode="auto">
          <a:xfrm>
            <a:off x="9122" y="2419350"/>
            <a:ext cx="9144000" cy="2677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 </a:t>
            </a:r>
            <a:r>
              <a:rPr lang="en-CA" sz="1400" b="1" dirty="0">
                <a:latin typeface="Courier New" charset="0"/>
                <a:cs typeface="Courier New" charset="0"/>
              </a:rPr>
              <a:t>interface Serial 0/0/0</a:t>
            </a:r>
          </a:p>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-if)# </a:t>
            </a:r>
            <a:r>
              <a:rPr lang="en-CA" sz="1400" b="1" dirty="0" err="1">
                <a:latin typeface="Courier New" charset="0"/>
                <a:cs typeface="Courier New" charset="0"/>
              </a:rPr>
              <a:t>ip</a:t>
            </a:r>
            <a:r>
              <a:rPr lang="en-CA" sz="1400" b="1" dirty="0">
                <a:latin typeface="Courier New" charset="0"/>
                <a:cs typeface="Courier New" charset="0"/>
              </a:rPr>
              <a:t> </a:t>
            </a:r>
            <a:r>
              <a:rPr lang="en-CA" sz="1400" b="1" dirty="0" err="1">
                <a:latin typeface="Courier New" charset="0"/>
                <a:cs typeface="Courier New" charset="0"/>
              </a:rPr>
              <a:t>ospf</a:t>
            </a:r>
            <a:r>
              <a:rPr lang="en-CA" sz="1400" b="1" dirty="0">
                <a:latin typeface="Courier New" charset="0"/>
                <a:cs typeface="Courier New" charset="0"/>
              </a:rPr>
              <a:t> hello-interval 5</a:t>
            </a:r>
          </a:p>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-if)# </a:t>
            </a:r>
            <a:r>
              <a:rPr lang="en-CA" sz="1400" b="1" dirty="0" err="1">
                <a:latin typeface="Courier New" charset="0"/>
                <a:cs typeface="Courier New" charset="0"/>
              </a:rPr>
              <a:t>ip</a:t>
            </a:r>
            <a:r>
              <a:rPr lang="en-CA" sz="1400" b="1" dirty="0">
                <a:latin typeface="Courier New" charset="0"/>
                <a:cs typeface="Courier New" charset="0"/>
              </a:rPr>
              <a:t> </a:t>
            </a:r>
            <a:r>
              <a:rPr lang="en-CA" sz="1400" b="1" dirty="0" err="1">
                <a:latin typeface="Courier New" charset="0"/>
                <a:cs typeface="Courier New" charset="0"/>
              </a:rPr>
              <a:t>ospf</a:t>
            </a:r>
            <a:r>
              <a:rPr lang="en-CA" sz="1400" b="1" dirty="0">
                <a:latin typeface="Courier New" charset="0"/>
                <a:cs typeface="Courier New" charset="0"/>
              </a:rPr>
              <a:t> dead-interval 20</a:t>
            </a:r>
          </a:p>
          <a:p>
            <a:r>
              <a:rPr lang="en-CA" sz="1400" dirty="0">
                <a:latin typeface="Courier New" charset="0"/>
                <a:cs typeface="Courier New" charset="0"/>
              </a:rPr>
              <a:t>R1(</a:t>
            </a:r>
            <a:r>
              <a:rPr lang="en-CA" sz="1400" dirty="0" err="1">
                <a:latin typeface="Courier New" charset="0"/>
                <a:cs typeface="Courier New" charset="0"/>
              </a:rPr>
              <a:t>config</a:t>
            </a:r>
            <a:r>
              <a:rPr lang="en-CA" sz="1400" dirty="0">
                <a:latin typeface="Courier New" charset="0"/>
                <a:cs typeface="Courier New" charset="0"/>
              </a:rPr>
              <a:t>-if)# </a:t>
            </a:r>
            <a:r>
              <a:rPr lang="en-CA" sz="1400" b="1" dirty="0">
                <a:latin typeface="Courier New" charset="0"/>
                <a:cs typeface="Courier New" charset="0"/>
              </a:rPr>
              <a:t>end</a:t>
            </a:r>
          </a:p>
          <a:p>
            <a:r>
              <a:rPr lang="en-CA" sz="1400" dirty="0">
                <a:latin typeface="Courier New" charset="0"/>
                <a:cs typeface="Courier New" charset="0"/>
              </a:rPr>
              <a:t>R1# </a:t>
            </a:r>
          </a:p>
          <a:p>
            <a:r>
              <a:rPr lang="en-CA" sz="1400" dirty="0">
                <a:latin typeface="Courier New" charset="0"/>
                <a:cs typeface="Courier New" charset="0"/>
              </a:rPr>
              <a:t>*Apr  7 17:28:21.529: </a:t>
            </a:r>
            <a:r>
              <a:rPr lang="en-CA" sz="1400" b="1" dirty="0">
                <a:solidFill>
                  <a:srgbClr val="0000FF"/>
                </a:solidFill>
                <a:latin typeface="Courier New" charset="0"/>
                <a:cs typeface="Courier New" charset="0"/>
              </a:rPr>
              <a:t>%OSPF-5-ADJCHG: Process 10, </a:t>
            </a:r>
            <a:r>
              <a:rPr lang="en-CA" sz="1400" b="1" dirty="0" err="1">
                <a:solidFill>
                  <a:srgbClr val="0000FF"/>
                </a:solidFill>
                <a:latin typeface="Courier New" charset="0"/>
                <a:cs typeface="Courier New" charset="0"/>
              </a:rPr>
              <a:t>Nbr</a:t>
            </a:r>
            <a:r>
              <a:rPr lang="en-CA" sz="1400" b="1" dirty="0">
                <a:solidFill>
                  <a:srgbClr val="0000FF"/>
                </a:solidFill>
                <a:latin typeface="Courier New" charset="0"/>
                <a:cs typeface="Courier New" charset="0"/>
              </a:rPr>
              <a:t> 2.2.2.2 on Serial0/0/0 from FULL to DOWN, </a:t>
            </a:r>
            <a:r>
              <a:rPr lang="en-CA" sz="1400" b="1" dirty="0" err="1">
                <a:solidFill>
                  <a:srgbClr val="0000FF"/>
                </a:solidFill>
                <a:latin typeface="Courier New" charset="0"/>
                <a:cs typeface="Courier New" charset="0"/>
              </a:rPr>
              <a:t>Neighbor</a:t>
            </a:r>
            <a:r>
              <a:rPr lang="en-CA" sz="1400" b="1" dirty="0">
                <a:solidFill>
                  <a:srgbClr val="0000FF"/>
                </a:solidFill>
                <a:latin typeface="Courier New" charset="0"/>
                <a:cs typeface="Courier New" charset="0"/>
              </a:rPr>
              <a:t> Down: Dead timer expired</a:t>
            </a:r>
          </a:p>
          <a:p>
            <a:r>
              <a:rPr lang="en-CA" sz="1400" dirty="0" smtClean="0">
                <a:latin typeface="Courier New" charset="0"/>
                <a:cs typeface="Courier New" charset="0"/>
              </a:rPr>
              <a:t>R1</a:t>
            </a:r>
            <a:r>
              <a:rPr lang="en-CA" sz="1400" dirty="0">
                <a:latin typeface="Courier New" charset="0"/>
                <a:cs typeface="Courier New" charset="0"/>
              </a:rPr>
              <a:t># </a:t>
            </a:r>
            <a:r>
              <a:rPr lang="en-CA" sz="1400" b="1" dirty="0">
                <a:latin typeface="Courier New" charset="0"/>
                <a:cs typeface="Courier New" charset="0"/>
              </a:rPr>
              <a:t>show </a:t>
            </a:r>
            <a:r>
              <a:rPr lang="en-CA" sz="1400" b="1" dirty="0" err="1">
                <a:latin typeface="Courier New" charset="0"/>
                <a:cs typeface="Courier New" charset="0"/>
              </a:rPr>
              <a:t>ip</a:t>
            </a:r>
            <a:r>
              <a:rPr lang="en-CA" sz="1400" b="1" dirty="0">
                <a:latin typeface="Courier New" charset="0"/>
                <a:cs typeface="Courier New" charset="0"/>
              </a:rPr>
              <a:t> </a:t>
            </a:r>
            <a:r>
              <a:rPr lang="en-CA" sz="1400" b="1" dirty="0" err="1">
                <a:latin typeface="Courier New" charset="0"/>
                <a:cs typeface="Courier New" charset="0"/>
              </a:rPr>
              <a:t>ospf</a:t>
            </a:r>
            <a:r>
              <a:rPr lang="en-CA" sz="1400" b="1" dirty="0">
                <a:latin typeface="Courier New" charset="0"/>
                <a:cs typeface="Courier New" charset="0"/>
              </a:rPr>
              <a:t> </a:t>
            </a:r>
            <a:r>
              <a:rPr lang="en-CA" sz="1400" b="1" dirty="0" err="1">
                <a:latin typeface="Courier New" charset="0"/>
                <a:cs typeface="Courier New" charset="0"/>
              </a:rPr>
              <a:t>neighbor</a:t>
            </a:r>
            <a:r>
              <a:rPr lang="en-CA" sz="1400" b="1" dirty="0">
                <a:latin typeface="Courier New" charset="0"/>
                <a:cs typeface="Courier New" charset="0"/>
              </a:rPr>
              <a:t>   </a:t>
            </a:r>
            <a:r>
              <a:rPr lang="en-CA" sz="1400" dirty="0">
                <a:latin typeface="Courier New" charset="0"/>
                <a:cs typeface="Courier New" charset="0"/>
              </a:rPr>
              <a:t>           </a:t>
            </a:r>
          </a:p>
          <a:p>
            <a:endParaRPr lang="en-CA" sz="1400" dirty="0">
              <a:latin typeface="Courier New" charset="0"/>
              <a:cs typeface="Courier New" charset="0"/>
            </a:endParaRPr>
          </a:p>
          <a:p>
            <a:r>
              <a:rPr lang="en-CA" sz="1400" dirty="0" err="1">
                <a:latin typeface="Courier New" charset="0"/>
                <a:cs typeface="Courier New" charset="0"/>
              </a:rPr>
              <a:t>Neighbor</a:t>
            </a:r>
            <a:r>
              <a:rPr lang="en-CA" sz="1400" dirty="0">
                <a:latin typeface="Courier New" charset="0"/>
                <a:cs typeface="Courier New" charset="0"/>
              </a:rPr>
              <a:t> ID     </a:t>
            </a:r>
            <a:r>
              <a:rPr lang="en-CA" sz="1400" dirty="0" err="1">
                <a:latin typeface="Courier New" charset="0"/>
                <a:cs typeface="Courier New" charset="0"/>
              </a:rPr>
              <a:t>Pri</a:t>
            </a:r>
            <a:r>
              <a:rPr lang="en-CA" sz="1400" dirty="0">
                <a:latin typeface="Courier New" charset="0"/>
                <a:cs typeface="Courier New" charset="0"/>
              </a:rPr>
              <a:t>   State           Dead Time   Address         Interface</a:t>
            </a:r>
          </a:p>
          <a:p>
            <a:r>
              <a:rPr lang="en-CA" sz="1400" dirty="0">
                <a:latin typeface="Courier New" charset="0"/>
                <a:cs typeface="Courier New" charset="0"/>
              </a:rPr>
              <a:t>3.3.3.3           0   FULL/  -        00:00:37    192.168.10.6    Serial0/0/1</a:t>
            </a:r>
          </a:p>
          <a:p>
            <a:r>
              <a:rPr lang="en-CA" sz="1400" dirty="0">
                <a:latin typeface="Courier New" charset="0"/>
                <a:cs typeface="Courier New" charset="0"/>
              </a:rPr>
              <a:t>R1# </a:t>
            </a:r>
            <a:endParaRPr lang="en-CA" sz="1400" b="1" dirty="0">
              <a:latin typeface="Courier New" charset="0"/>
              <a:cs typeface="Courier New" charset="0"/>
            </a:endParaRPr>
          </a:p>
        </p:txBody>
      </p:sp>
      <p:pic>
        <p:nvPicPr>
          <p:cNvPr id="10240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3099"/>
            <a:ext cx="46482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3124200" y="1143006"/>
            <a:ext cx="1752600"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3300"/>
                </a:solidFill>
              </a:rPr>
              <a:t>Hello = 5 sec Dead = 20 sec</a:t>
            </a:r>
          </a:p>
        </p:txBody>
      </p:sp>
      <p:sp>
        <p:nvSpPr>
          <p:cNvPr id="10" name="Line 7"/>
          <p:cNvSpPr>
            <a:spLocks noChangeShapeType="1"/>
          </p:cNvSpPr>
          <p:nvPr/>
        </p:nvSpPr>
        <p:spPr bwMode="auto">
          <a:xfrm>
            <a:off x="4267200" y="1600200"/>
            <a:ext cx="838200" cy="228600"/>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 name="Oval 8"/>
          <p:cNvSpPr>
            <a:spLocks noChangeArrowheads="1"/>
          </p:cNvSpPr>
          <p:nvPr/>
        </p:nvSpPr>
        <p:spPr bwMode="auto">
          <a:xfrm>
            <a:off x="5105400" y="1657350"/>
            <a:ext cx="457200" cy="3429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 name="Oval 9"/>
          <p:cNvSpPr>
            <a:spLocks noChangeArrowheads="1"/>
          </p:cNvSpPr>
          <p:nvPr/>
        </p:nvSpPr>
        <p:spPr bwMode="auto">
          <a:xfrm>
            <a:off x="6172200" y="857250"/>
            <a:ext cx="457200" cy="3429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 name="Text Box 10"/>
          <p:cNvSpPr txBox="1">
            <a:spLocks noChangeArrowheads="1"/>
          </p:cNvSpPr>
          <p:nvPr/>
        </p:nvSpPr>
        <p:spPr bwMode="auto">
          <a:xfrm>
            <a:off x="4038600" y="285756"/>
            <a:ext cx="1752600"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3300"/>
                </a:solidFill>
              </a:rPr>
              <a:t>Hello = 10 sec Dead = 40 sec</a:t>
            </a:r>
          </a:p>
        </p:txBody>
      </p:sp>
      <p:sp>
        <p:nvSpPr>
          <p:cNvPr id="14" name="Line 11"/>
          <p:cNvSpPr>
            <a:spLocks noChangeShapeType="1"/>
          </p:cNvSpPr>
          <p:nvPr/>
        </p:nvSpPr>
        <p:spPr bwMode="auto">
          <a:xfrm>
            <a:off x="5638800" y="685800"/>
            <a:ext cx="609600" cy="228600"/>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5" name="Rectangle 3"/>
          <p:cNvSpPr txBox="1">
            <a:spLocks noChangeArrowheads="1"/>
          </p:cNvSpPr>
          <p:nvPr/>
        </p:nvSpPr>
        <p:spPr bwMode="auto">
          <a:xfrm>
            <a:off x="0" y="819150"/>
            <a:ext cx="3048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Clr>
                <a:schemeClr val="bg2"/>
              </a:buClr>
              <a:buFont typeface="Wingdings" charset="0"/>
              <a:buChar char="l"/>
            </a:pPr>
            <a:r>
              <a:rPr lang="en-US" sz="1600" dirty="0">
                <a:cs typeface="Arial" charset="0"/>
              </a:rPr>
              <a:t>Remember, </a:t>
            </a:r>
            <a:r>
              <a:rPr lang="en-US" sz="1600" b="1" i="1" dirty="0">
                <a:cs typeface="Arial" charset="0"/>
              </a:rPr>
              <a:t>OSPF Hello and Dead intervals must be equivalent between neighbors.</a:t>
            </a:r>
          </a:p>
          <a:p>
            <a:pPr>
              <a:spcBef>
                <a:spcPct val="20000"/>
              </a:spcBef>
              <a:buClr>
                <a:schemeClr val="bg2"/>
              </a:buClr>
              <a:buFont typeface="Wingdings" charset="0"/>
              <a:buChar char="l"/>
            </a:pPr>
            <a:r>
              <a:rPr lang="en-US" sz="1600" dirty="0">
                <a:cs typeface="Arial" charset="0"/>
              </a:rPr>
              <a:t>Loss of adjacency with R2 but R3 is still a neighbor.</a:t>
            </a:r>
          </a:p>
        </p:txBody>
      </p:sp>
      <p:sp>
        <p:nvSpPr>
          <p:cNvPr id="10241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34D75F-24DA-4742-A398-86A0D78E5F15}" type="slidenum">
              <a:rPr lang="en-US" sz="1400">
                <a:cs typeface="Arial" charset="0"/>
              </a:rPr>
              <a:pPr eaLnBrk="1" hangingPunct="1"/>
              <a:t>34</a:t>
            </a:fld>
            <a:endParaRPr lang="en-US" sz="1400">
              <a:cs typeface="Arial" charset="0"/>
            </a:endParaRPr>
          </a:p>
        </p:txBody>
      </p:sp>
      <p:sp>
        <p:nvSpPr>
          <p:cNvPr id="102412"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7"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6936261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blinds(horizontal)">
                                      <p:cBhvr>
                                        <p:cTn id="39" dur="500"/>
                                        <p:tgtEl>
                                          <p:spTgt spid="6">
                                            <p:txEl>
                                              <p:pRg st="3" end="3"/>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500"/>
                                        <p:tgtEl>
                                          <p:spTgt spid="6">
                                            <p:txEl>
                                              <p:pRg st="4" end="4"/>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blinds(horizontal)">
                                      <p:cBhvr>
                                        <p:cTn id="45" dur="500"/>
                                        <p:tgtEl>
                                          <p:spTgt spid="6">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blinds(horizontal)">
                                      <p:cBhvr>
                                        <p:cTn id="50" dur="500"/>
                                        <p:tgtEl>
                                          <p:spTgt spid="6">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blinds(horizontal)">
                                      <p:cBhvr>
                                        <p:cTn id="55" dur="500"/>
                                        <p:tgtEl>
                                          <p:spTgt spid="6">
                                            <p:txEl>
                                              <p:pRg st="8" end="8"/>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blinds(horizontal)">
                                      <p:cBhvr>
                                        <p:cTn id="58" dur="500"/>
                                        <p:tgtEl>
                                          <p:spTgt spid="6">
                                            <p:txEl>
                                              <p:pRg st="9" end="9"/>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blinds(horizontal)">
                                      <p:cBhvr>
                                        <p:cTn id="61" dur="500"/>
                                        <p:tgtEl>
                                          <p:spTgt spid="6">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15">
                                            <p:txEl>
                                              <p:pRg st="1" end="1"/>
                                            </p:txEl>
                                          </p:spTgt>
                                        </p:tgtEl>
                                        <p:attrNameLst>
                                          <p:attrName>style.visibility</p:attrName>
                                        </p:attrNameLst>
                                      </p:cBhvr>
                                      <p:to>
                                        <p:strVal val="visible"/>
                                      </p:to>
                                    </p:set>
                                    <p:animEffect transition="in" filter="blinds(horizontal)">
                                      <p:cBhvr>
                                        <p:cTn id="66" dur="500"/>
                                        <p:tgtEl>
                                          <p:spTgt spid="15">
                                            <p:txEl>
                                              <p:pRg st="1" end="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0" y="342900"/>
            <a:ext cx="3962400" cy="1028700"/>
          </a:xfrm>
        </p:spPr>
        <p:txBody>
          <a:bodyPr/>
          <a:lstStyle/>
          <a:p>
            <a:r>
              <a:rPr lang="en-CA" dirty="0">
                <a:latin typeface="Arial" charset="0"/>
                <a:cs typeface="Arial" charset="0"/>
              </a:rPr>
              <a:t>Changing the OSPF Intervals on R2</a:t>
            </a:r>
          </a:p>
        </p:txBody>
      </p:sp>
      <p:sp>
        <p:nvSpPr>
          <p:cNvPr id="6" name="Rectangle 5"/>
          <p:cNvSpPr/>
          <p:nvPr/>
        </p:nvSpPr>
        <p:spPr>
          <a:xfrm>
            <a:off x="-11113" y="2266950"/>
            <a:ext cx="9155113" cy="2893100"/>
          </a:xfrm>
          <a:prstGeom prst="rect">
            <a:avLst/>
          </a:prstGeom>
          <a:noFill/>
          <a:ln>
            <a:solidFill>
              <a:schemeClr val="tx1"/>
            </a:solidFill>
          </a:ln>
        </p:spPr>
        <p:txBody>
          <a:bodyPr>
            <a:spAutoFit/>
          </a:bodyPr>
          <a:lstStyle/>
          <a:p>
            <a:pPr>
              <a:defRPr/>
            </a:pPr>
            <a:r>
              <a:rPr lang="en-CA" sz="1400" dirty="0">
                <a:latin typeface="Courier New" pitchFamily="49" charset="0"/>
                <a:cs typeface="Courier New" pitchFamily="49" charset="0"/>
              </a:rPr>
              <a:t>R2(config)# </a:t>
            </a:r>
            <a:r>
              <a:rPr lang="en-CA" sz="1400" b="1" dirty="0">
                <a:latin typeface="Courier New" pitchFamily="49" charset="0"/>
                <a:cs typeface="Courier New" pitchFamily="49" charset="0"/>
              </a:rPr>
              <a:t>interface serial 0/0/0</a:t>
            </a:r>
          </a:p>
          <a:p>
            <a:pPr>
              <a:defRPr/>
            </a:pPr>
            <a:r>
              <a:rPr lang="en-CA" sz="1400" dirty="0">
                <a:latin typeface="Courier New" pitchFamily="49" charset="0"/>
                <a:cs typeface="Courier New" pitchFamily="49" charset="0"/>
              </a:rPr>
              <a:t>R2(config-if)# </a:t>
            </a:r>
            <a:r>
              <a:rPr lang="en-CA" sz="1400" b="1" dirty="0">
                <a:latin typeface="Courier New" pitchFamily="49" charset="0"/>
                <a:cs typeface="Courier New" pitchFamily="49" charset="0"/>
              </a:rPr>
              <a:t>ip ospf hello-interval 5</a:t>
            </a:r>
          </a:p>
          <a:p>
            <a:pPr>
              <a:defRPr/>
            </a:pPr>
            <a:r>
              <a:rPr lang="en-CA" sz="1400" dirty="0">
                <a:latin typeface="Courier New" pitchFamily="49" charset="0"/>
                <a:cs typeface="Courier New" pitchFamily="49" charset="0"/>
              </a:rPr>
              <a:t>R2(config-if)# </a:t>
            </a:r>
          </a:p>
          <a:p>
            <a:pPr>
              <a:defRPr/>
            </a:pPr>
            <a:r>
              <a:rPr lang="en-CA" sz="1400" dirty="0">
                <a:latin typeface="Courier New" pitchFamily="49" charset="0"/>
                <a:cs typeface="Courier New" pitchFamily="49" charset="0"/>
              </a:rPr>
              <a:t>*Apr  7 17:41:49.001: </a:t>
            </a:r>
            <a:r>
              <a:rPr lang="en-CA" sz="1400" b="1" dirty="0">
                <a:solidFill>
                  <a:srgbClr val="0000FF"/>
                </a:solidFill>
                <a:latin typeface="Courier New" pitchFamily="49" charset="0"/>
                <a:cs typeface="Courier New" pitchFamily="49" charset="0"/>
              </a:rPr>
              <a:t>%OSPF-5-ADJCHG: Process 10, Nbr 1.1.1.1 on Serial0/0/0 from LOADING to FULL, Loading Done</a:t>
            </a:r>
          </a:p>
          <a:p>
            <a:pPr>
              <a:defRPr/>
            </a:pPr>
            <a:r>
              <a:rPr lang="en-CA" sz="1400" dirty="0">
                <a:latin typeface="Courier New" pitchFamily="49" charset="0"/>
                <a:cs typeface="Courier New" pitchFamily="49" charset="0"/>
              </a:rPr>
              <a:t>R2(config-if)# </a:t>
            </a:r>
            <a:r>
              <a:rPr lang="en-CA" sz="1400" b="1" dirty="0">
                <a:latin typeface="Courier New" pitchFamily="49" charset="0"/>
                <a:cs typeface="Courier New" pitchFamily="49" charset="0"/>
              </a:rPr>
              <a:t>end                     </a:t>
            </a:r>
          </a:p>
          <a:p>
            <a:pPr>
              <a:defRPr/>
            </a:pPr>
            <a:r>
              <a:rPr lang="en-CA" sz="1400" dirty="0">
                <a:latin typeface="Courier New" pitchFamily="49" charset="0"/>
                <a:cs typeface="Courier New" pitchFamily="49" charset="0"/>
              </a:rPr>
              <a:t>R2# </a:t>
            </a:r>
          </a:p>
          <a:p>
            <a:pPr>
              <a:defRPr/>
            </a:pPr>
            <a:r>
              <a:rPr lang="en-CA" sz="1400" dirty="0">
                <a:latin typeface="Courier New" pitchFamily="49" charset="0"/>
                <a:cs typeface="Courier New" pitchFamily="49" charset="0"/>
              </a:rPr>
              <a:t>R2# </a:t>
            </a:r>
            <a:r>
              <a:rPr lang="en-CA" sz="1400" b="1" dirty="0">
                <a:latin typeface="Courier New" pitchFamily="49" charset="0"/>
                <a:cs typeface="Courier New" pitchFamily="49" charset="0"/>
              </a:rPr>
              <a:t>show ip ospf neighbor</a:t>
            </a:r>
            <a:r>
              <a:rPr lang="en-CA" sz="1400" dirty="0">
                <a:latin typeface="Courier New" pitchFamily="49" charset="0"/>
                <a:cs typeface="Courier New" pitchFamily="49" charset="0"/>
              </a:rPr>
              <a:t> </a:t>
            </a:r>
          </a:p>
          <a:p>
            <a:pPr>
              <a:defRPr/>
            </a:pPr>
            <a:endParaRPr lang="en-CA" sz="1400" dirty="0">
              <a:latin typeface="Courier New" pitchFamily="49" charset="0"/>
              <a:cs typeface="Courier New" pitchFamily="49" charset="0"/>
            </a:endParaRPr>
          </a:p>
          <a:p>
            <a:pPr>
              <a:defRPr/>
            </a:pPr>
            <a:r>
              <a:rPr lang="en-CA" sz="1400" dirty="0">
                <a:latin typeface="Courier New" pitchFamily="49" charset="0"/>
                <a:cs typeface="Courier New" pitchFamily="49" charset="0"/>
              </a:rPr>
              <a:t>Neighbor ID     Pri   State           Dead Time   Address         Interface</a:t>
            </a:r>
          </a:p>
          <a:p>
            <a:pPr>
              <a:defRPr/>
            </a:pPr>
            <a:r>
              <a:rPr lang="en-CA" sz="1400" dirty="0">
                <a:latin typeface="Courier New" pitchFamily="49" charset="0"/>
                <a:cs typeface="Courier New" pitchFamily="49" charset="0"/>
              </a:rPr>
              <a:t>3.3.3.3           0   FULL/  -        00:00:35    192.168.10.10   Serial0/0/1</a:t>
            </a:r>
          </a:p>
          <a:p>
            <a:pPr>
              <a:defRPr/>
            </a:pPr>
            <a:r>
              <a:rPr lang="en-CA" sz="1400" dirty="0">
                <a:latin typeface="Courier New" pitchFamily="49" charset="0"/>
                <a:cs typeface="Courier New" pitchFamily="49" charset="0"/>
              </a:rPr>
              <a:t>1.1.1.1           0   FULL/  -        00:00:17    172.16.3.1      Serial0/0/0</a:t>
            </a:r>
          </a:p>
          <a:p>
            <a:pPr>
              <a:defRPr/>
            </a:pPr>
            <a:r>
              <a:rPr lang="en-CA" sz="1400" dirty="0">
                <a:latin typeface="Courier New" pitchFamily="49" charset="0"/>
                <a:cs typeface="Courier New" pitchFamily="49" charset="0"/>
              </a:rPr>
              <a:t>R2# </a:t>
            </a:r>
            <a:endParaRPr lang="en-CA" sz="1400" b="1" dirty="0">
              <a:latin typeface="Courier New" pitchFamily="49" charset="0"/>
              <a:cs typeface="Courier New" pitchFamily="49" charset="0"/>
            </a:endParaRPr>
          </a:p>
        </p:txBody>
      </p:sp>
      <p:pic>
        <p:nvPicPr>
          <p:cNvPr id="1034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3099"/>
            <a:ext cx="46482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124200" y="1143006"/>
            <a:ext cx="1752600"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3300"/>
                </a:solidFill>
              </a:rPr>
              <a:t>Hello = 5 sec Dead = 20 sec</a:t>
            </a:r>
          </a:p>
        </p:txBody>
      </p:sp>
      <p:sp>
        <p:nvSpPr>
          <p:cNvPr id="9" name="Line 7"/>
          <p:cNvSpPr>
            <a:spLocks noChangeShapeType="1"/>
          </p:cNvSpPr>
          <p:nvPr/>
        </p:nvSpPr>
        <p:spPr bwMode="auto">
          <a:xfrm>
            <a:off x="4267200" y="1600200"/>
            <a:ext cx="838200" cy="228600"/>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0" name="Oval 8"/>
          <p:cNvSpPr>
            <a:spLocks noChangeArrowheads="1"/>
          </p:cNvSpPr>
          <p:nvPr/>
        </p:nvSpPr>
        <p:spPr bwMode="auto">
          <a:xfrm>
            <a:off x="5105400" y="1657350"/>
            <a:ext cx="457200" cy="3429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1" name="Oval 9"/>
          <p:cNvSpPr>
            <a:spLocks noChangeArrowheads="1"/>
          </p:cNvSpPr>
          <p:nvPr/>
        </p:nvSpPr>
        <p:spPr bwMode="auto">
          <a:xfrm>
            <a:off x="6172200" y="857250"/>
            <a:ext cx="457200" cy="34290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 name="Text Box 10"/>
          <p:cNvSpPr txBox="1">
            <a:spLocks noChangeArrowheads="1"/>
          </p:cNvSpPr>
          <p:nvPr/>
        </p:nvSpPr>
        <p:spPr bwMode="auto">
          <a:xfrm>
            <a:off x="4038600" y="285756"/>
            <a:ext cx="1752600"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3300"/>
                </a:solidFill>
              </a:rPr>
              <a:t>Hello = 5 sec Dead = 20 sec</a:t>
            </a:r>
          </a:p>
        </p:txBody>
      </p:sp>
      <p:sp>
        <p:nvSpPr>
          <p:cNvPr id="13" name="Line 11"/>
          <p:cNvSpPr>
            <a:spLocks noChangeShapeType="1"/>
          </p:cNvSpPr>
          <p:nvPr/>
        </p:nvSpPr>
        <p:spPr bwMode="auto">
          <a:xfrm>
            <a:off x="5638800" y="685800"/>
            <a:ext cx="609600" cy="228600"/>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03434" name="Rectangle 3"/>
          <p:cNvSpPr txBox="1">
            <a:spLocks noChangeArrowheads="1"/>
          </p:cNvSpPr>
          <p:nvPr/>
        </p:nvSpPr>
        <p:spPr bwMode="auto">
          <a:xfrm>
            <a:off x="29733" y="1352550"/>
            <a:ext cx="3048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Clr>
                <a:schemeClr val="bg2"/>
              </a:buClr>
              <a:buFont typeface="Wingdings" charset="0"/>
              <a:buChar char="l"/>
            </a:pPr>
            <a:r>
              <a:rPr lang="en-US" sz="1800" dirty="0">
                <a:cs typeface="Arial" charset="0"/>
              </a:rPr>
              <a:t>OSPF automatically adjusts Dead timer to 4 times the Hello timer.</a:t>
            </a:r>
          </a:p>
        </p:txBody>
      </p:sp>
      <p:sp>
        <p:nvSpPr>
          <p:cNvPr id="10343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C5AC2B7-A7E4-6F4B-A462-1BBC1ECFB7F1}" type="slidenum">
              <a:rPr lang="en-US" sz="1400">
                <a:cs typeface="Arial" charset="0"/>
              </a:rPr>
              <a:pPr eaLnBrk="1" hangingPunct="1"/>
              <a:t>35</a:t>
            </a:fld>
            <a:endParaRPr lang="en-US" sz="1400">
              <a:cs typeface="Arial" charset="0"/>
            </a:endParaRPr>
          </a:p>
        </p:txBody>
      </p:sp>
      <p:sp>
        <p:nvSpPr>
          <p:cNvPr id="103436"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6"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846107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blinds(horizontal)">
                                      <p:cBhvr>
                                        <p:cTn id="18" dur="500"/>
                                        <p:tgtEl>
                                          <p:spTgt spid="6">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blinds(horizontal)">
                                      <p:cBhvr>
                                        <p:cTn id="21" dur="500"/>
                                        <p:tgtEl>
                                          <p:spTgt spid="6">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blinds(horizontal)">
                                      <p:cBhvr>
                                        <p:cTn id="24" dur="500"/>
                                        <p:tgtEl>
                                          <p:spTgt spid="6">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blinds(horizontal)">
                                      <p:cBhvr>
                                        <p:cTn id="27" dur="500"/>
                                        <p:tgtEl>
                                          <p:spTgt spid="6">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blinds(horizontal)">
                                      <p:cBhvr>
                                        <p:cTn id="30" dur="500"/>
                                        <p:tgtEl>
                                          <p:spTgt spid="6">
                                            <p:txEl>
                                              <p:pRg st="11" end="1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Passive Interfaces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31193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CA">
                <a:latin typeface="Arial" charset="0"/>
                <a:cs typeface="Arial" charset="0"/>
              </a:rPr>
              <a:t>Passive Interface</a:t>
            </a:r>
          </a:p>
        </p:txBody>
      </p:sp>
      <p:sp>
        <p:nvSpPr>
          <p:cNvPr id="3" name="Content Placeholder 2"/>
          <p:cNvSpPr>
            <a:spLocks noGrp="1"/>
          </p:cNvSpPr>
          <p:nvPr>
            <p:ph idx="1"/>
          </p:nvPr>
        </p:nvSpPr>
        <p:spPr>
          <a:xfrm>
            <a:off x="609600" y="2876550"/>
            <a:ext cx="8229600" cy="1428750"/>
          </a:xfrm>
        </p:spPr>
        <p:txBody>
          <a:bodyPr/>
          <a:lstStyle/>
          <a:p>
            <a:r>
              <a:rPr lang="en-CA" dirty="0">
                <a:latin typeface="Arial" charset="0"/>
                <a:cs typeface="Arial" charset="0"/>
              </a:rPr>
              <a:t>By default, OSPF messages are forwarded out all OSPF-enabled interfaces. </a:t>
            </a:r>
          </a:p>
        </p:txBody>
      </p:sp>
      <p:pic>
        <p:nvPicPr>
          <p:cNvPr id="1269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7"/>
            <a:ext cx="4191000" cy="23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bwMode="auto">
          <a:xfrm>
            <a:off x="5181600" y="142875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26981" name="Rectangle 1"/>
          <p:cNvSpPr>
            <a:spLocks noChangeArrowheads="1"/>
          </p:cNvSpPr>
          <p:nvPr/>
        </p:nvSpPr>
        <p:spPr bwMode="auto">
          <a:xfrm>
            <a:off x="5105400" y="182880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6982"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8"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69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844151-0CF8-DA48-9DF7-4BF81DD9529B}" type="slidenum">
              <a:rPr lang="en-US" sz="1400">
                <a:cs typeface="Arial" charset="0"/>
              </a:rPr>
              <a:pPr eaLnBrk="1" hangingPunct="1"/>
              <a:t>37</a:t>
            </a:fld>
            <a:endParaRPr lang="en-US" sz="1400">
              <a:cs typeface="Arial" charset="0"/>
            </a:endParaRPr>
          </a:p>
        </p:txBody>
      </p:sp>
    </p:spTree>
    <p:extLst>
      <p:ext uri="{BB962C8B-B14F-4D97-AF65-F5344CB8AC3E}">
        <p14:creationId xmlns:p14="http://schemas.microsoft.com/office/powerpoint/2010/main" val="20340950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5"/>
          <p:cNvSpPr>
            <a:spLocks noGrp="1"/>
          </p:cNvSpPr>
          <p:nvPr>
            <p:ph type="title"/>
          </p:nvPr>
        </p:nvSpPr>
        <p:spPr>
          <a:xfrm>
            <a:off x="457200" y="342900"/>
            <a:ext cx="4495800" cy="971550"/>
          </a:xfrm>
        </p:spPr>
        <p:txBody>
          <a:bodyPr/>
          <a:lstStyle/>
          <a:p>
            <a:r>
              <a:rPr lang="en-US" dirty="0">
                <a:latin typeface="Arial" charset="0"/>
                <a:cs typeface="Arial" charset="0"/>
              </a:rPr>
              <a:t>Configuring Passive Interfaces on R1 &amp; R2</a:t>
            </a:r>
            <a:endParaRPr lang="en-CA" dirty="0">
              <a:latin typeface="Arial" charset="0"/>
              <a:cs typeface="Arial" charset="0"/>
            </a:endParaRPr>
          </a:p>
        </p:txBody>
      </p:sp>
      <p:sp>
        <p:nvSpPr>
          <p:cNvPr id="8" name="Rectangle 7"/>
          <p:cNvSpPr>
            <a:spLocks noChangeArrowheads="1"/>
          </p:cNvSpPr>
          <p:nvPr/>
        </p:nvSpPr>
        <p:spPr bwMode="auto">
          <a:xfrm>
            <a:off x="36513" y="2457457"/>
            <a:ext cx="860425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a:latin typeface="Courier New" charset="0"/>
                <a:cs typeface="Courier New" charset="0"/>
              </a:rPr>
              <a:t>R1(config)# </a:t>
            </a:r>
            <a:r>
              <a:rPr lang="pt-BR" b="1">
                <a:latin typeface="Courier New" charset="0"/>
                <a:cs typeface="Courier New" charset="0"/>
              </a:rPr>
              <a:t>router ospf 10               </a:t>
            </a:r>
          </a:p>
          <a:p>
            <a:r>
              <a:rPr lang="pt-BR">
                <a:latin typeface="Courier New" charset="0"/>
                <a:cs typeface="Courier New" charset="0"/>
              </a:rPr>
              <a:t>R1(config-router)# </a:t>
            </a:r>
            <a:r>
              <a:rPr lang="pt-BR" b="1">
                <a:latin typeface="Courier New" charset="0"/>
                <a:cs typeface="Courier New" charset="0"/>
              </a:rPr>
              <a:t>passive-interface GigabitEthernet 0/0</a:t>
            </a:r>
          </a:p>
          <a:p>
            <a:r>
              <a:rPr lang="pt-BR">
                <a:latin typeface="Courier New" charset="0"/>
                <a:cs typeface="Courier New" charset="0"/>
              </a:rPr>
              <a:t>R1(config-router)# </a:t>
            </a:r>
            <a:r>
              <a:rPr lang="pt-BR" b="1">
                <a:latin typeface="Courier New" charset="0"/>
                <a:cs typeface="Courier New" charset="0"/>
              </a:rPr>
              <a:t>end</a:t>
            </a:r>
          </a:p>
          <a:p>
            <a:r>
              <a:rPr lang="pt-BR">
                <a:latin typeface="Courier New" charset="0"/>
                <a:cs typeface="Courier New" charset="0"/>
              </a:rPr>
              <a:t>R1#</a:t>
            </a:r>
          </a:p>
        </p:txBody>
      </p:sp>
      <p:sp>
        <p:nvSpPr>
          <p:cNvPr id="9" name="Rectangle 8"/>
          <p:cNvSpPr>
            <a:spLocks noChangeArrowheads="1"/>
          </p:cNvSpPr>
          <p:nvPr/>
        </p:nvSpPr>
        <p:spPr bwMode="auto">
          <a:xfrm>
            <a:off x="685800" y="3570689"/>
            <a:ext cx="794385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a:latin typeface="Courier New" charset="0"/>
                <a:cs typeface="Courier New" charset="0"/>
              </a:rPr>
              <a:t>R2(config)# </a:t>
            </a:r>
            <a:r>
              <a:rPr lang="pt-BR" b="1">
                <a:latin typeface="Courier New" charset="0"/>
                <a:cs typeface="Courier New" charset="0"/>
              </a:rPr>
              <a:t>router ospf 10               </a:t>
            </a:r>
          </a:p>
          <a:p>
            <a:r>
              <a:rPr lang="pt-BR">
                <a:latin typeface="Courier New" charset="0"/>
                <a:cs typeface="Courier New" charset="0"/>
              </a:rPr>
              <a:t>R2(config-router)# </a:t>
            </a:r>
            <a:r>
              <a:rPr lang="pt-BR" b="1">
                <a:latin typeface="Courier New" charset="0"/>
                <a:cs typeface="Courier New" charset="0"/>
              </a:rPr>
              <a:t>passive-interface GigabitEthernet 0/0</a:t>
            </a:r>
          </a:p>
          <a:p>
            <a:r>
              <a:rPr lang="pt-BR">
                <a:latin typeface="Courier New" charset="0"/>
                <a:cs typeface="Courier New" charset="0"/>
              </a:rPr>
              <a:t>R2(config-router)# </a:t>
            </a:r>
            <a:r>
              <a:rPr lang="pt-BR" b="1">
                <a:latin typeface="Courier New" charset="0"/>
                <a:cs typeface="Courier New" charset="0"/>
              </a:rPr>
              <a:t>end</a:t>
            </a:r>
          </a:p>
          <a:p>
            <a:r>
              <a:rPr lang="pt-BR">
                <a:latin typeface="Courier New" charset="0"/>
                <a:cs typeface="Courier New" charset="0"/>
              </a:rPr>
              <a:t>R2#</a:t>
            </a:r>
          </a:p>
        </p:txBody>
      </p:sp>
      <p:pic>
        <p:nvPicPr>
          <p:cNvPr id="12902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
            <a:ext cx="4191000" cy="23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bwMode="auto">
          <a:xfrm>
            <a:off x="5181600" y="142875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4" name="Oval 13"/>
          <p:cNvSpPr/>
          <p:nvPr/>
        </p:nvSpPr>
        <p:spPr bwMode="auto">
          <a:xfrm>
            <a:off x="6477000" y="571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29031" name="Rectangle 9"/>
          <p:cNvSpPr>
            <a:spLocks noChangeArrowheads="1"/>
          </p:cNvSpPr>
          <p:nvPr/>
        </p:nvSpPr>
        <p:spPr bwMode="auto">
          <a:xfrm>
            <a:off x="5105400" y="182880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9032" name="Rectangle 10"/>
          <p:cNvSpPr>
            <a:spLocks noChangeArrowheads="1"/>
          </p:cNvSpPr>
          <p:nvPr/>
        </p:nvSpPr>
        <p:spPr bwMode="auto">
          <a:xfrm>
            <a:off x="6400800" y="22860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9033"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5"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903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FF45C2-A360-B046-A3E1-4C0B7CB86A9D}" type="slidenum">
              <a:rPr lang="en-US" sz="1400">
                <a:cs typeface="Arial" charset="0"/>
              </a:rPr>
              <a:pPr eaLnBrk="1" hangingPunct="1"/>
              <a:t>38</a:t>
            </a:fld>
            <a:endParaRPr lang="en-US" sz="1400">
              <a:cs typeface="Arial" charset="0"/>
            </a:endParaRPr>
          </a:p>
        </p:txBody>
      </p:sp>
    </p:spTree>
    <p:extLst>
      <p:ext uri="{BB962C8B-B14F-4D97-AF65-F5344CB8AC3E}">
        <p14:creationId xmlns:p14="http://schemas.microsoft.com/office/powerpoint/2010/main" val="35927861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500"/>
                                        <p:tgtEl>
                                          <p:spTgt spid="8">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wipe(left)">
                                      <p:cBhvr>
                                        <p:cTn id="29" dur="500"/>
                                        <p:tgtEl>
                                          <p:spTgt spid="9">
                                            <p:txEl>
                                              <p:pRg st="1" end="1"/>
                                            </p:txEl>
                                          </p:spTgt>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wipe(left)">
                                      <p:cBhvr>
                                        <p:cTn id="33" dur="500"/>
                                        <p:tgtEl>
                                          <p:spTgt spid="9">
                                            <p:txEl>
                                              <p:pRg st="2" end="2"/>
                                            </p:txEl>
                                          </p:spTgt>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wipe(left)">
                                      <p:cBhvr>
                                        <p:cTn id="37" dur="500"/>
                                        <p:tgtEl>
                                          <p:spTgt spid="9">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5"/>
          <p:cNvSpPr>
            <a:spLocks noGrp="1"/>
          </p:cNvSpPr>
          <p:nvPr>
            <p:ph type="title"/>
          </p:nvPr>
        </p:nvSpPr>
        <p:spPr>
          <a:xfrm>
            <a:off x="457200" y="342900"/>
            <a:ext cx="4267200" cy="1085850"/>
          </a:xfrm>
        </p:spPr>
        <p:txBody>
          <a:bodyPr/>
          <a:lstStyle/>
          <a:p>
            <a:r>
              <a:rPr lang="en-US" dirty="0">
                <a:latin typeface="Arial" charset="0"/>
                <a:cs typeface="Arial" charset="0"/>
              </a:rPr>
              <a:t>Verifying Passive Interfaces on R1 and R2</a:t>
            </a:r>
            <a:endParaRPr lang="en-CA" dirty="0">
              <a:latin typeface="Arial" charset="0"/>
              <a:cs typeface="Arial" charset="0"/>
            </a:endParaRPr>
          </a:p>
        </p:txBody>
      </p:sp>
      <p:sp>
        <p:nvSpPr>
          <p:cNvPr id="8" name="Rectangle 7"/>
          <p:cNvSpPr>
            <a:spLocks noChangeArrowheads="1"/>
          </p:cNvSpPr>
          <p:nvPr/>
        </p:nvSpPr>
        <p:spPr bwMode="auto">
          <a:xfrm>
            <a:off x="533400" y="2457457"/>
            <a:ext cx="75438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dirty="0">
                <a:latin typeface="Courier New" charset="0"/>
                <a:cs typeface="Courier New" charset="0"/>
              </a:rPr>
              <a:t>R1# </a:t>
            </a:r>
            <a:r>
              <a:rPr lang="pt-BR" b="1" dirty="0">
                <a:latin typeface="Courier New" charset="0"/>
                <a:cs typeface="Courier New" charset="0"/>
              </a:rPr>
              <a:t>show </a:t>
            </a:r>
            <a:r>
              <a:rPr lang="pt-BR" b="1" dirty="0" err="1">
                <a:latin typeface="Courier New" charset="0"/>
                <a:cs typeface="Courier New" charset="0"/>
              </a:rPr>
              <a:t>ip</a:t>
            </a:r>
            <a:r>
              <a:rPr lang="pt-BR" b="1" dirty="0">
                <a:latin typeface="Courier New" charset="0"/>
                <a:cs typeface="Courier New" charset="0"/>
              </a:rPr>
              <a:t> </a:t>
            </a:r>
            <a:r>
              <a:rPr lang="pt-BR" b="1" dirty="0" err="1">
                <a:latin typeface="Courier New" charset="0"/>
                <a:cs typeface="Courier New" charset="0"/>
              </a:rPr>
              <a:t>protocols</a:t>
            </a:r>
            <a:r>
              <a:rPr lang="pt-BR" b="1" dirty="0">
                <a:latin typeface="Courier New" charset="0"/>
                <a:cs typeface="Courier New" charset="0"/>
              </a:rPr>
              <a:t> | </a:t>
            </a:r>
            <a:r>
              <a:rPr lang="pt-BR" b="1" dirty="0" err="1">
                <a:latin typeface="Courier New" charset="0"/>
                <a:cs typeface="Courier New" charset="0"/>
              </a:rPr>
              <a:t>section</a:t>
            </a:r>
            <a:r>
              <a:rPr lang="pt-BR" b="1" dirty="0">
                <a:latin typeface="Courier New" charset="0"/>
                <a:cs typeface="Courier New" charset="0"/>
              </a:rPr>
              <a:t> Passive</a:t>
            </a:r>
          </a:p>
          <a:p>
            <a:r>
              <a:rPr lang="pt-BR" b="1" dirty="0">
                <a:solidFill>
                  <a:srgbClr val="FF0000"/>
                </a:solidFill>
                <a:latin typeface="Courier New" charset="0"/>
                <a:cs typeface="Courier New" charset="0"/>
              </a:rPr>
              <a:t>Passive Interface(</a:t>
            </a:r>
            <a:r>
              <a:rPr lang="pt-BR" b="1" dirty="0" err="1">
                <a:solidFill>
                  <a:srgbClr val="FF0000"/>
                </a:solidFill>
                <a:latin typeface="Courier New" charset="0"/>
                <a:cs typeface="Courier New" charset="0"/>
              </a:rPr>
              <a:t>s</a:t>
            </a:r>
            <a:r>
              <a:rPr lang="pt-BR" b="1" dirty="0">
                <a:solidFill>
                  <a:srgbClr val="FF0000"/>
                </a:solidFill>
                <a:latin typeface="Courier New" charset="0"/>
                <a:cs typeface="Courier New" charset="0"/>
              </a:rPr>
              <a:t>):</a:t>
            </a:r>
          </a:p>
          <a:p>
            <a:r>
              <a:rPr lang="pt-BR" b="1" dirty="0">
                <a:solidFill>
                  <a:srgbClr val="FF0000"/>
                </a:solidFill>
                <a:latin typeface="Courier New" charset="0"/>
                <a:cs typeface="Courier New" charset="0"/>
              </a:rPr>
              <a:t>    GigabitEthernet0/</a:t>
            </a:r>
            <a:r>
              <a:rPr lang="pt-BR" b="1" dirty="0" smtClean="0">
                <a:solidFill>
                  <a:srgbClr val="FF0000"/>
                </a:solidFill>
                <a:latin typeface="Courier New" charset="0"/>
                <a:cs typeface="Courier New" charset="0"/>
              </a:rPr>
              <a:t>0</a:t>
            </a:r>
            <a:endParaRPr lang="pt-BR" dirty="0">
              <a:latin typeface="Courier New" charset="0"/>
              <a:cs typeface="Courier New" charset="0"/>
            </a:endParaRPr>
          </a:p>
          <a:p>
            <a:r>
              <a:rPr lang="pt-BR" dirty="0">
                <a:latin typeface="Courier New" charset="0"/>
                <a:cs typeface="Courier New" charset="0"/>
              </a:rPr>
              <a:t>R1#</a:t>
            </a:r>
          </a:p>
        </p:txBody>
      </p:sp>
      <p:sp>
        <p:nvSpPr>
          <p:cNvPr id="7" name="Rectangle 6"/>
          <p:cNvSpPr>
            <a:spLocks noChangeArrowheads="1"/>
          </p:cNvSpPr>
          <p:nvPr/>
        </p:nvSpPr>
        <p:spPr bwMode="auto">
          <a:xfrm>
            <a:off x="1676400" y="3843345"/>
            <a:ext cx="74676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dirty="0">
                <a:latin typeface="Courier New" charset="0"/>
                <a:cs typeface="Courier New" charset="0"/>
              </a:rPr>
              <a:t>R2# </a:t>
            </a:r>
            <a:r>
              <a:rPr lang="pt-BR" b="1" dirty="0">
                <a:latin typeface="Courier New" charset="0"/>
                <a:cs typeface="Courier New" charset="0"/>
              </a:rPr>
              <a:t>show </a:t>
            </a:r>
            <a:r>
              <a:rPr lang="pt-BR" b="1" dirty="0" err="1">
                <a:latin typeface="Courier New" charset="0"/>
                <a:cs typeface="Courier New" charset="0"/>
              </a:rPr>
              <a:t>ip</a:t>
            </a:r>
            <a:r>
              <a:rPr lang="pt-BR" b="1" dirty="0">
                <a:latin typeface="Courier New" charset="0"/>
                <a:cs typeface="Courier New" charset="0"/>
              </a:rPr>
              <a:t> </a:t>
            </a:r>
            <a:r>
              <a:rPr lang="pt-BR" b="1" dirty="0" err="1">
                <a:latin typeface="Courier New" charset="0"/>
                <a:cs typeface="Courier New" charset="0"/>
              </a:rPr>
              <a:t>protocols</a:t>
            </a:r>
            <a:r>
              <a:rPr lang="pt-BR" b="1" dirty="0">
                <a:latin typeface="Courier New" charset="0"/>
                <a:cs typeface="Courier New" charset="0"/>
              </a:rPr>
              <a:t> | </a:t>
            </a:r>
            <a:r>
              <a:rPr lang="pt-BR" b="1" dirty="0" err="1">
                <a:latin typeface="Courier New" charset="0"/>
                <a:cs typeface="Courier New" charset="0"/>
              </a:rPr>
              <a:t>section</a:t>
            </a:r>
            <a:r>
              <a:rPr lang="pt-BR" b="1" dirty="0">
                <a:latin typeface="Courier New" charset="0"/>
                <a:cs typeface="Courier New" charset="0"/>
              </a:rPr>
              <a:t> Passive</a:t>
            </a:r>
          </a:p>
          <a:p>
            <a:r>
              <a:rPr lang="pt-BR" b="1" dirty="0">
                <a:solidFill>
                  <a:srgbClr val="FF0000"/>
                </a:solidFill>
                <a:latin typeface="Courier New" charset="0"/>
                <a:cs typeface="Courier New" charset="0"/>
              </a:rPr>
              <a:t>Passive Interface(</a:t>
            </a:r>
            <a:r>
              <a:rPr lang="pt-BR" b="1" dirty="0" err="1">
                <a:solidFill>
                  <a:srgbClr val="FF0000"/>
                </a:solidFill>
                <a:latin typeface="Courier New" charset="0"/>
                <a:cs typeface="Courier New" charset="0"/>
              </a:rPr>
              <a:t>s</a:t>
            </a:r>
            <a:r>
              <a:rPr lang="pt-BR" b="1" dirty="0">
                <a:solidFill>
                  <a:srgbClr val="FF0000"/>
                </a:solidFill>
                <a:latin typeface="Courier New" charset="0"/>
                <a:cs typeface="Courier New" charset="0"/>
              </a:rPr>
              <a:t>):</a:t>
            </a:r>
          </a:p>
          <a:p>
            <a:r>
              <a:rPr lang="pt-BR" b="1" dirty="0">
                <a:solidFill>
                  <a:srgbClr val="FF0000"/>
                </a:solidFill>
                <a:latin typeface="Courier New" charset="0"/>
                <a:cs typeface="Courier New" charset="0"/>
              </a:rPr>
              <a:t>    GigabitEthernet0/</a:t>
            </a:r>
            <a:r>
              <a:rPr lang="pt-BR" b="1" dirty="0" smtClean="0">
                <a:solidFill>
                  <a:srgbClr val="FF0000"/>
                </a:solidFill>
                <a:latin typeface="Courier New" charset="0"/>
                <a:cs typeface="Courier New" charset="0"/>
              </a:rPr>
              <a:t>0</a:t>
            </a:r>
            <a:endParaRPr lang="pt-BR" dirty="0">
              <a:latin typeface="Courier New" charset="0"/>
              <a:cs typeface="Courier New" charset="0"/>
            </a:endParaRPr>
          </a:p>
          <a:p>
            <a:r>
              <a:rPr lang="pt-BR" dirty="0">
                <a:latin typeface="Courier New" charset="0"/>
                <a:cs typeface="Courier New" charset="0"/>
              </a:rPr>
              <a:t>R2#</a:t>
            </a:r>
          </a:p>
        </p:txBody>
      </p:sp>
      <p:pic>
        <p:nvPicPr>
          <p:cNvPr id="130052"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
            <a:ext cx="4191000" cy="23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bwMode="auto">
          <a:xfrm>
            <a:off x="5181600" y="142875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3" name="Oval 12"/>
          <p:cNvSpPr/>
          <p:nvPr/>
        </p:nvSpPr>
        <p:spPr bwMode="auto">
          <a:xfrm>
            <a:off x="6477000" y="57150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30055" name="Rectangle 8"/>
          <p:cNvSpPr>
            <a:spLocks noChangeArrowheads="1"/>
          </p:cNvSpPr>
          <p:nvPr/>
        </p:nvSpPr>
        <p:spPr bwMode="auto">
          <a:xfrm>
            <a:off x="5105400" y="182880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0056" name="Rectangle 9"/>
          <p:cNvSpPr>
            <a:spLocks noChangeArrowheads="1"/>
          </p:cNvSpPr>
          <p:nvPr/>
        </p:nvSpPr>
        <p:spPr bwMode="auto">
          <a:xfrm>
            <a:off x="6400800" y="22860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005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4"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3005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D498C7-444E-DE42-93CB-274BB7BEAAAA}" type="slidenum">
              <a:rPr lang="en-US" sz="1400">
                <a:cs typeface="Arial" charset="0"/>
              </a:rPr>
              <a:pPr eaLnBrk="1" hangingPunct="1"/>
              <a:t>39</a:t>
            </a:fld>
            <a:endParaRPr lang="en-US" sz="1400">
              <a:cs typeface="Arial" charset="0"/>
            </a:endParaRPr>
          </a:p>
        </p:txBody>
      </p:sp>
    </p:spTree>
    <p:extLst>
      <p:ext uri="{BB962C8B-B14F-4D97-AF65-F5344CB8AC3E}">
        <p14:creationId xmlns:p14="http://schemas.microsoft.com/office/powerpoint/2010/main" val="3935029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left)">
                                      <p:cBhvr>
                                        <p:cTn id="28" dur="500"/>
                                        <p:tgtEl>
                                          <p:spTgt spid="7">
                                            <p:txEl>
                                              <p:pRg st="1" end="1"/>
                                            </p:txEl>
                                          </p:spTgt>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par>
                          <p:cTn id="33" fill="hold" nodeType="afterGroup">
                            <p:stCondLst>
                              <p:cond delay="1500"/>
                            </p:stCondLst>
                            <p:childTnLst>
                              <p:par>
                                <p:cTn id="34" presetID="22" presetClass="entr" presetSubtype="8" fill="hold" nodeType="after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wipe(left)">
                                      <p:cBhvr>
                                        <p:cTn id="36" dur="500"/>
                                        <p:tgtEl>
                                          <p:spTgt spid="7">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5AE4A8-F13A-F64D-AFBB-AE633AC79646}" type="slidenum">
              <a:rPr lang="en-US" sz="1400">
                <a:cs typeface="Arial" charset="0"/>
              </a:rPr>
              <a:pPr eaLnBrk="1" hangingPunct="1"/>
              <a:t>4</a:t>
            </a:fld>
            <a:endParaRPr lang="en-US" sz="1400">
              <a:cs typeface="Arial" charset="0"/>
            </a:endParaRPr>
          </a:p>
        </p:txBody>
      </p:sp>
      <p:sp>
        <p:nvSpPr>
          <p:cNvPr id="1123331" name="Rectangle 3"/>
          <p:cNvSpPr>
            <a:spLocks noGrp="1" noChangeArrowheads="1"/>
          </p:cNvSpPr>
          <p:nvPr>
            <p:ph type="body" idx="1"/>
          </p:nvPr>
        </p:nvSpPr>
        <p:spPr>
          <a:xfrm>
            <a:off x="381000" y="2800350"/>
            <a:ext cx="5867400" cy="2343150"/>
          </a:xfrm>
        </p:spPr>
        <p:txBody>
          <a:bodyPr/>
          <a:lstStyle/>
          <a:p>
            <a:pPr eaLnBrk="1" hangingPunct="1">
              <a:lnSpc>
                <a:spcPct val="90000"/>
              </a:lnSpc>
            </a:pPr>
            <a:r>
              <a:rPr lang="en-US" sz="1600" b="1" i="1" dirty="0">
                <a:latin typeface="Arial" charset="0"/>
                <a:cs typeface="Arial" charset="0"/>
              </a:rPr>
              <a:t>Link states - </a:t>
            </a:r>
            <a:r>
              <a:rPr lang="en-US" sz="1600" u="sng" dirty="0">
                <a:latin typeface="Arial" charset="0"/>
                <a:cs typeface="Arial" charset="0"/>
              </a:rPr>
              <a:t>Information about the state of a router</a:t>
            </a:r>
            <a:r>
              <a:rPr lang="ja-JP" altLang="en-US" sz="1600" u="sng" dirty="0">
                <a:latin typeface="Arial" charset="0"/>
                <a:cs typeface="Arial" charset="0"/>
              </a:rPr>
              <a:t>’</a:t>
            </a:r>
            <a:r>
              <a:rPr lang="en-US" altLang="ja-JP" sz="1600" u="sng" dirty="0">
                <a:latin typeface="Arial" charset="0"/>
                <a:cs typeface="Arial" charset="0"/>
              </a:rPr>
              <a:t>s links</a:t>
            </a:r>
            <a:endParaRPr lang="en-US" altLang="ja-JP" sz="1600" dirty="0">
              <a:latin typeface="Arial" charset="0"/>
              <a:cs typeface="Arial" charset="0"/>
            </a:endParaRPr>
          </a:p>
          <a:p>
            <a:pPr eaLnBrk="1" hangingPunct="1">
              <a:lnSpc>
                <a:spcPct val="90000"/>
              </a:lnSpc>
            </a:pPr>
            <a:r>
              <a:rPr lang="en-US" sz="1600" dirty="0">
                <a:latin typeface="Arial" charset="0"/>
                <a:cs typeface="Arial" charset="0"/>
              </a:rPr>
              <a:t>This information includes interface</a:t>
            </a:r>
            <a:r>
              <a:rPr lang="ja-JP" altLang="en-US" sz="1600" dirty="0">
                <a:latin typeface="Arial" charset="0"/>
                <a:cs typeface="Arial" charset="0"/>
              </a:rPr>
              <a:t>’</a:t>
            </a:r>
            <a:r>
              <a:rPr lang="en-US" altLang="ja-JP" sz="1600" dirty="0">
                <a:latin typeface="Arial" charset="0"/>
                <a:cs typeface="Arial" charset="0"/>
              </a:rPr>
              <a:t>s:</a:t>
            </a:r>
          </a:p>
          <a:p>
            <a:pPr lvl="1" eaLnBrk="1" hangingPunct="1">
              <a:lnSpc>
                <a:spcPct val="90000"/>
              </a:lnSpc>
            </a:pPr>
            <a:r>
              <a:rPr lang="en-US" sz="1600" u="sng" dirty="0">
                <a:latin typeface="Arial" charset="0"/>
                <a:ea typeface="Arial" charset="0"/>
                <a:cs typeface="Arial" charset="0"/>
              </a:rPr>
              <a:t>IP address/mask</a:t>
            </a:r>
          </a:p>
          <a:p>
            <a:pPr lvl="1" eaLnBrk="1" hangingPunct="1">
              <a:lnSpc>
                <a:spcPct val="90000"/>
              </a:lnSpc>
            </a:pPr>
            <a:r>
              <a:rPr lang="en-US" sz="1600" u="sng" dirty="0">
                <a:latin typeface="Arial" charset="0"/>
                <a:ea typeface="Arial" charset="0"/>
                <a:cs typeface="Arial" charset="0"/>
              </a:rPr>
              <a:t>Type of network</a:t>
            </a:r>
          </a:p>
          <a:p>
            <a:pPr lvl="2" eaLnBrk="1" hangingPunct="1">
              <a:lnSpc>
                <a:spcPct val="90000"/>
              </a:lnSpc>
            </a:pPr>
            <a:r>
              <a:rPr lang="en-US" sz="1600" dirty="0">
                <a:latin typeface="Arial" charset="0"/>
                <a:ea typeface="Arial" charset="0"/>
                <a:cs typeface="Arial" charset="0"/>
              </a:rPr>
              <a:t>Ethernet (broadcast) or serial point-to-point link</a:t>
            </a:r>
          </a:p>
          <a:p>
            <a:pPr lvl="1" eaLnBrk="1" hangingPunct="1">
              <a:lnSpc>
                <a:spcPct val="90000"/>
              </a:lnSpc>
            </a:pPr>
            <a:r>
              <a:rPr lang="en-US" sz="1600" u="sng" dirty="0">
                <a:latin typeface="Arial" charset="0"/>
                <a:ea typeface="Arial" charset="0"/>
                <a:cs typeface="Arial" charset="0"/>
              </a:rPr>
              <a:t>Cost</a:t>
            </a:r>
            <a:r>
              <a:rPr lang="en-US" sz="1600" dirty="0">
                <a:latin typeface="Arial" charset="0"/>
                <a:ea typeface="Arial" charset="0"/>
                <a:cs typeface="Arial" charset="0"/>
              </a:rPr>
              <a:t> of that link</a:t>
            </a:r>
          </a:p>
          <a:p>
            <a:pPr lvl="1" eaLnBrk="1" hangingPunct="1">
              <a:lnSpc>
                <a:spcPct val="90000"/>
              </a:lnSpc>
            </a:pPr>
            <a:r>
              <a:rPr lang="en-US" sz="1600" dirty="0">
                <a:latin typeface="Arial" charset="0"/>
                <a:ea typeface="Arial" charset="0"/>
                <a:cs typeface="Arial" charset="0"/>
              </a:rPr>
              <a:t>Any </a:t>
            </a:r>
            <a:r>
              <a:rPr lang="en-US" sz="1600" u="sng" dirty="0">
                <a:latin typeface="Arial" charset="0"/>
                <a:ea typeface="Arial" charset="0"/>
                <a:cs typeface="Arial" charset="0"/>
              </a:rPr>
              <a:t>neighbor routers</a:t>
            </a:r>
            <a:r>
              <a:rPr lang="en-US" sz="1600" dirty="0">
                <a:latin typeface="Arial" charset="0"/>
                <a:ea typeface="Arial" charset="0"/>
                <a:cs typeface="Arial" charset="0"/>
              </a:rPr>
              <a:t> on that link</a:t>
            </a: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314325"/>
            <a:ext cx="39878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326410" y="0"/>
            <a:ext cx="2808312" cy="1276350"/>
          </a:xfrm>
          <a:prstGeom prst="rect">
            <a:avLst/>
          </a:prstGeom>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CA" sz="1600" b="1" dirty="0">
                <a:solidFill>
                  <a:schemeClr val="tx1"/>
                </a:solidFill>
              </a:rPr>
              <a:t>Link 2</a:t>
            </a:r>
          </a:p>
          <a:p>
            <a:pPr marL="174625" indent="-174625">
              <a:buFont typeface="Arial" pitchFamily="34" charset="0"/>
              <a:buChar char="•"/>
              <a:tabLst>
                <a:tab pos="1611313" algn="l"/>
              </a:tabLst>
              <a:defRPr/>
            </a:pPr>
            <a:r>
              <a:rPr lang="en-CA" sz="1400" dirty="0">
                <a:solidFill>
                  <a:schemeClr val="tx1"/>
                </a:solidFill>
              </a:rPr>
              <a:t>Network:	</a:t>
            </a:r>
            <a:r>
              <a:rPr lang="en-CA" sz="1400" b="1" dirty="0">
                <a:solidFill>
                  <a:schemeClr val="tx1"/>
                </a:solidFill>
              </a:rPr>
              <a:t>10.2.0.0/16</a:t>
            </a:r>
          </a:p>
          <a:p>
            <a:pPr marL="174625" indent="-174625">
              <a:buFont typeface="Arial" pitchFamily="34" charset="0"/>
              <a:buChar char="•"/>
              <a:tabLst>
                <a:tab pos="1611313" algn="l"/>
              </a:tabLst>
              <a:defRPr/>
            </a:pPr>
            <a:r>
              <a:rPr lang="en-CA" sz="1400" dirty="0">
                <a:solidFill>
                  <a:schemeClr val="tx1"/>
                </a:solidFill>
              </a:rPr>
              <a:t>IP address:	</a:t>
            </a:r>
            <a:r>
              <a:rPr lang="en-CA" sz="1400" b="1" dirty="0">
                <a:solidFill>
                  <a:schemeClr val="tx1"/>
                </a:solidFill>
              </a:rPr>
              <a:t>10.2.0.1</a:t>
            </a:r>
          </a:p>
          <a:p>
            <a:pPr marL="174625" indent="-174625">
              <a:buFont typeface="Arial" pitchFamily="34" charset="0"/>
              <a:buChar char="•"/>
              <a:tabLst>
                <a:tab pos="1611313" algn="l"/>
              </a:tabLst>
              <a:defRPr/>
            </a:pPr>
            <a:r>
              <a:rPr lang="en-CA" sz="1400" dirty="0">
                <a:solidFill>
                  <a:schemeClr val="tx1"/>
                </a:solidFill>
              </a:rPr>
              <a:t>Type of network: 	</a:t>
            </a:r>
            <a:r>
              <a:rPr lang="en-CA" sz="1400" b="1" dirty="0">
                <a:solidFill>
                  <a:schemeClr val="tx1"/>
                </a:solidFill>
              </a:rPr>
              <a:t>Serial</a:t>
            </a:r>
          </a:p>
          <a:p>
            <a:pPr marL="174625" indent="-174625">
              <a:buFont typeface="Arial" pitchFamily="34" charset="0"/>
              <a:buChar char="•"/>
              <a:tabLst>
                <a:tab pos="1611313" algn="l"/>
              </a:tabLst>
              <a:defRPr/>
            </a:pPr>
            <a:r>
              <a:rPr lang="en-CA" sz="1400" dirty="0">
                <a:solidFill>
                  <a:schemeClr val="tx1"/>
                </a:solidFill>
              </a:rPr>
              <a:t>Cost of that link: 	</a:t>
            </a:r>
            <a:r>
              <a:rPr lang="en-CA" sz="1400" b="1" dirty="0">
                <a:solidFill>
                  <a:schemeClr val="tx1"/>
                </a:solidFill>
              </a:rPr>
              <a:t>20</a:t>
            </a:r>
          </a:p>
          <a:p>
            <a:pPr marL="174625" indent="-174625">
              <a:buFont typeface="Arial" pitchFamily="34" charset="0"/>
              <a:buChar char="•"/>
              <a:tabLst>
                <a:tab pos="1611313" algn="l"/>
              </a:tabLst>
              <a:defRPr/>
            </a:pPr>
            <a:r>
              <a:rPr lang="en-CA" sz="1400" dirty="0">
                <a:solidFill>
                  <a:schemeClr val="tx1"/>
                </a:solidFill>
              </a:rPr>
              <a:t>Neighbors:	</a:t>
            </a:r>
            <a:r>
              <a:rPr lang="en-CA" sz="1400" b="1" dirty="0">
                <a:solidFill>
                  <a:schemeClr val="tx1"/>
                </a:solidFill>
              </a:rPr>
              <a:t>R2</a:t>
            </a:r>
          </a:p>
        </p:txBody>
      </p:sp>
      <p:sp>
        <p:nvSpPr>
          <p:cNvPr id="15" name="Oval 14"/>
          <p:cNvSpPr/>
          <p:nvPr/>
        </p:nvSpPr>
        <p:spPr>
          <a:xfrm rot="19729546">
            <a:off x="4148138" y="382193"/>
            <a:ext cx="2057400" cy="779859"/>
          </a:xfrm>
          <a:prstGeom prst="ellipse">
            <a:avLst/>
          </a:prstGeom>
          <a:solidFill>
            <a:srgbClr val="FFC0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16" name="TextBox 15"/>
          <p:cNvSpPr txBox="1"/>
          <p:nvPr/>
        </p:nvSpPr>
        <p:spPr>
          <a:xfrm>
            <a:off x="6335688" y="1490498"/>
            <a:ext cx="2808312" cy="1309871"/>
          </a:xfrm>
          <a:prstGeom prst="rect">
            <a:avLst/>
          </a:prstGeom>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CA" sz="1600" b="1" dirty="0">
                <a:solidFill>
                  <a:schemeClr val="tx1"/>
                </a:solidFill>
              </a:rPr>
              <a:t>Link 3</a:t>
            </a:r>
          </a:p>
          <a:p>
            <a:pPr marL="174625" indent="-174625">
              <a:buFont typeface="Arial" pitchFamily="34" charset="0"/>
              <a:buChar char="•"/>
              <a:tabLst>
                <a:tab pos="1611313" algn="l"/>
              </a:tabLst>
              <a:defRPr/>
            </a:pPr>
            <a:r>
              <a:rPr lang="en-CA" sz="1400" dirty="0">
                <a:solidFill>
                  <a:schemeClr val="tx1"/>
                </a:solidFill>
              </a:rPr>
              <a:t>Network:	</a:t>
            </a:r>
            <a:r>
              <a:rPr lang="en-CA" sz="1400" b="1" dirty="0">
                <a:solidFill>
                  <a:schemeClr val="tx1"/>
                </a:solidFill>
              </a:rPr>
              <a:t>10.3.0.0/16</a:t>
            </a:r>
          </a:p>
          <a:p>
            <a:pPr marL="174625" indent="-174625">
              <a:buFont typeface="Arial" pitchFamily="34" charset="0"/>
              <a:buChar char="•"/>
              <a:tabLst>
                <a:tab pos="1611313" algn="l"/>
              </a:tabLst>
              <a:defRPr/>
            </a:pPr>
            <a:r>
              <a:rPr lang="en-CA" sz="1400" dirty="0">
                <a:solidFill>
                  <a:schemeClr val="tx1"/>
                </a:solidFill>
              </a:rPr>
              <a:t>IP address:	</a:t>
            </a:r>
            <a:r>
              <a:rPr lang="en-CA" sz="1400" b="1" dirty="0">
                <a:solidFill>
                  <a:schemeClr val="tx1"/>
                </a:solidFill>
              </a:rPr>
              <a:t>10.3.0.1</a:t>
            </a:r>
          </a:p>
          <a:p>
            <a:pPr marL="174625" indent="-174625">
              <a:buFont typeface="Arial" pitchFamily="34" charset="0"/>
              <a:buChar char="•"/>
              <a:tabLst>
                <a:tab pos="1611313" algn="l"/>
              </a:tabLst>
              <a:defRPr/>
            </a:pPr>
            <a:r>
              <a:rPr lang="en-CA" sz="1400" dirty="0">
                <a:solidFill>
                  <a:schemeClr val="tx1"/>
                </a:solidFill>
              </a:rPr>
              <a:t>Type of network: 	</a:t>
            </a:r>
            <a:r>
              <a:rPr lang="en-CA" sz="1400" b="1" dirty="0">
                <a:solidFill>
                  <a:schemeClr val="tx1"/>
                </a:solidFill>
              </a:rPr>
              <a:t>Serial</a:t>
            </a:r>
          </a:p>
          <a:p>
            <a:pPr marL="174625" indent="-174625">
              <a:buFont typeface="Arial" pitchFamily="34" charset="0"/>
              <a:buChar char="•"/>
              <a:tabLst>
                <a:tab pos="1611313" algn="l"/>
              </a:tabLst>
              <a:defRPr/>
            </a:pPr>
            <a:r>
              <a:rPr lang="en-CA" sz="1400" dirty="0">
                <a:solidFill>
                  <a:schemeClr val="tx1"/>
                </a:solidFill>
              </a:rPr>
              <a:t>Cost of that link: 	</a:t>
            </a:r>
            <a:r>
              <a:rPr lang="en-CA" sz="1400" b="1" dirty="0">
                <a:solidFill>
                  <a:schemeClr val="tx1"/>
                </a:solidFill>
              </a:rPr>
              <a:t>5</a:t>
            </a:r>
          </a:p>
          <a:p>
            <a:pPr marL="174625" indent="-174625">
              <a:buFont typeface="Arial" pitchFamily="34" charset="0"/>
              <a:buChar char="•"/>
              <a:tabLst>
                <a:tab pos="1611313" algn="l"/>
              </a:tabLst>
              <a:defRPr/>
            </a:pPr>
            <a:r>
              <a:rPr lang="en-CA" sz="1400" dirty="0">
                <a:solidFill>
                  <a:schemeClr val="tx1"/>
                </a:solidFill>
              </a:rPr>
              <a:t>Neighbors:	</a:t>
            </a:r>
            <a:r>
              <a:rPr lang="en-CA" sz="1400" b="1" dirty="0">
                <a:solidFill>
                  <a:schemeClr val="tx1"/>
                </a:solidFill>
              </a:rPr>
              <a:t>R3</a:t>
            </a:r>
          </a:p>
        </p:txBody>
      </p:sp>
      <p:sp>
        <p:nvSpPr>
          <p:cNvPr id="17" name="TextBox 16"/>
          <p:cNvSpPr txBox="1"/>
          <p:nvPr/>
        </p:nvSpPr>
        <p:spPr>
          <a:xfrm>
            <a:off x="6303836" y="2938298"/>
            <a:ext cx="2808312" cy="1309871"/>
          </a:xfrm>
          <a:prstGeom prst="rect">
            <a:avLst/>
          </a:prstGeom>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CA" sz="1600" b="1" dirty="0">
                <a:solidFill>
                  <a:schemeClr val="tx1"/>
                </a:solidFill>
              </a:rPr>
              <a:t>Link 4</a:t>
            </a:r>
          </a:p>
          <a:p>
            <a:pPr marL="174625" indent="-174625">
              <a:buFont typeface="Arial" pitchFamily="34" charset="0"/>
              <a:buChar char="•"/>
              <a:tabLst>
                <a:tab pos="1611313" algn="l"/>
              </a:tabLst>
              <a:defRPr/>
            </a:pPr>
            <a:r>
              <a:rPr lang="en-CA" sz="1400" dirty="0">
                <a:solidFill>
                  <a:schemeClr val="tx1"/>
                </a:solidFill>
              </a:rPr>
              <a:t>Network:	</a:t>
            </a:r>
            <a:r>
              <a:rPr lang="en-CA" sz="1400" b="1" dirty="0">
                <a:solidFill>
                  <a:schemeClr val="tx1"/>
                </a:solidFill>
              </a:rPr>
              <a:t>10.4.0.0/16</a:t>
            </a:r>
          </a:p>
          <a:p>
            <a:pPr marL="174625" indent="-174625">
              <a:buFont typeface="Arial" pitchFamily="34" charset="0"/>
              <a:buChar char="•"/>
              <a:tabLst>
                <a:tab pos="1611313" algn="l"/>
              </a:tabLst>
              <a:defRPr/>
            </a:pPr>
            <a:r>
              <a:rPr lang="en-CA" sz="1400" dirty="0">
                <a:solidFill>
                  <a:schemeClr val="tx1"/>
                </a:solidFill>
              </a:rPr>
              <a:t>IP address:	</a:t>
            </a:r>
            <a:r>
              <a:rPr lang="en-CA" sz="1400" b="1" dirty="0">
                <a:solidFill>
                  <a:schemeClr val="tx1"/>
                </a:solidFill>
              </a:rPr>
              <a:t>10.4.0.1</a:t>
            </a:r>
          </a:p>
          <a:p>
            <a:pPr marL="174625" indent="-174625">
              <a:buFont typeface="Arial" pitchFamily="34" charset="0"/>
              <a:buChar char="•"/>
              <a:tabLst>
                <a:tab pos="1611313" algn="l"/>
              </a:tabLst>
              <a:defRPr/>
            </a:pPr>
            <a:r>
              <a:rPr lang="en-CA" sz="1400" dirty="0">
                <a:solidFill>
                  <a:schemeClr val="tx1"/>
                </a:solidFill>
              </a:rPr>
              <a:t>Type of network: 	</a:t>
            </a:r>
            <a:r>
              <a:rPr lang="en-CA" sz="1400" b="1" dirty="0">
                <a:solidFill>
                  <a:schemeClr val="tx1"/>
                </a:solidFill>
              </a:rPr>
              <a:t>Serial</a:t>
            </a:r>
          </a:p>
          <a:p>
            <a:pPr marL="174625" indent="-174625">
              <a:buFont typeface="Arial" pitchFamily="34" charset="0"/>
              <a:buChar char="•"/>
              <a:tabLst>
                <a:tab pos="1611313" algn="l"/>
              </a:tabLst>
              <a:defRPr/>
            </a:pPr>
            <a:r>
              <a:rPr lang="en-CA" sz="1400" dirty="0">
                <a:solidFill>
                  <a:schemeClr val="tx1"/>
                </a:solidFill>
              </a:rPr>
              <a:t>Cost of that link: 	</a:t>
            </a:r>
            <a:r>
              <a:rPr lang="en-CA" sz="1400" b="1" dirty="0">
                <a:solidFill>
                  <a:schemeClr val="tx1"/>
                </a:solidFill>
              </a:rPr>
              <a:t>20</a:t>
            </a:r>
          </a:p>
          <a:p>
            <a:pPr marL="174625" indent="-174625">
              <a:buFont typeface="Arial" pitchFamily="34" charset="0"/>
              <a:buChar char="•"/>
              <a:tabLst>
                <a:tab pos="1611313" algn="l"/>
              </a:tabLst>
              <a:defRPr/>
            </a:pPr>
            <a:r>
              <a:rPr lang="en-CA" sz="1400" dirty="0">
                <a:solidFill>
                  <a:schemeClr val="tx1"/>
                </a:solidFill>
              </a:rPr>
              <a:t>Neighbors:	</a:t>
            </a:r>
            <a:r>
              <a:rPr lang="en-CA" sz="1400" b="1" dirty="0">
                <a:solidFill>
                  <a:schemeClr val="tx1"/>
                </a:solidFill>
              </a:rPr>
              <a:t>R4</a:t>
            </a:r>
          </a:p>
        </p:txBody>
      </p:sp>
      <p:sp>
        <p:nvSpPr>
          <p:cNvPr id="18" name="Oval 17"/>
          <p:cNvSpPr/>
          <p:nvPr/>
        </p:nvSpPr>
        <p:spPr>
          <a:xfrm rot="2375301">
            <a:off x="4127500" y="1702595"/>
            <a:ext cx="2292350" cy="953691"/>
          </a:xfrm>
          <a:prstGeom prst="ellipse">
            <a:avLst/>
          </a:prstGeom>
          <a:solidFill>
            <a:srgbClr val="FFC0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19" name="Oval 18"/>
          <p:cNvSpPr/>
          <p:nvPr/>
        </p:nvSpPr>
        <p:spPr>
          <a:xfrm>
            <a:off x="4664075" y="1041797"/>
            <a:ext cx="1625600" cy="781050"/>
          </a:xfrm>
          <a:prstGeom prst="ellipse">
            <a:avLst/>
          </a:prstGeom>
          <a:solidFill>
            <a:srgbClr val="FFC0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20" name="TextBox 19"/>
          <p:cNvSpPr txBox="1"/>
          <p:nvPr/>
        </p:nvSpPr>
        <p:spPr>
          <a:xfrm>
            <a:off x="152400" y="1028700"/>
            <a:ext cx="2808312" cy="1314450"/>
          </a:xfrm>
          <a:prstGeom prst="rect">
            <a:avLst/>
          </a:prstGeom>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CA" sz="1600" b="1" dirty="0">
                <a:solidFill>
                  <a:schemeClr val="tx1"/>
                </a:solidFill>
              </a:rPr>
              <a:t>Link 1</a:t>
            </a:r>
          </a:p>
          <a:p>
            <a:pPr marL="174625" indent="-174625">
              <a:buFont typeface="Arial" pitchFamily="34" charset="0"/>
              <a:buChar char="•"/>
              <a:tabLst>
                <a:tab pos="1611313" algn="l"/>
              </a:tabLst>
              <a:defRPr/>
            </a:pPr>
            <a:r>
              <a:rPr lang="en-CA" sz="1400" dirty="0">
                <a:solidFill>
                  <a:schemeClr val="tx1"/>
                </a:solidFill>
              </a:rPr>
              <a:t>Network:	</a:t>
            </a:r>
            <a:r>
              <a:rPr lang="en-CA" sz="1400" b="1" dirty="0">
                <a:solidFill>
                  <a:schemeClr val="tx1"/>
                </a:solidFill>
              </a:rPr>
              <a:t>10.1.0.0/16</a:t>
            </a:r>
          </a:p>
          <a:p>
            <a:pPr marL="174625" indent="-174625">
              <a:buFont typeface="Arial" pitchFamily="34" charset="0"/>
              <a:buChar char="•"/>
              <a:tabLst>
                <a:tab pos="1611313" algn="l"/>
              </a:tabLst>
              <a:defRPr/>
            </a:pPr>
            <a:r>
              <a:rPr lang="en-CA" sz="1400" dirty="0">
                <a:solidFill>
                  <a:schemeClr val="tx1"/>
                </a:solidFill>
              </a:rPr>
              <a:t>IP address:	</a:t>
            </a:r>
            <a:r>
              <a:rPr lang="en-CA" sz="1400" b="1" dirty="0">
                <a:solidFill>
                  <a:schemeClr val="tx1"/>
                </a:solidFill>
              </a:rPr>
              <a:t>10.1.0.1</a:t>
            </a:r>
          </a:p>
          <a:p>
            <a:pPr marL="174625" indent="-174625">
              <a:buFont typeface="Arial" pitchFamily="34" charset="0"/>
              <a:buChar char="•"/>
              <a:tabLst>
                <a:tab pos="1611313" algn="l"/>
              </a:tabLst>
              <a:defRPr/>
            </a:pPr>
            <a:r>
              <a:rPr lang="en-CA" sz="1400" dirty="0">
                <a:solidFill>
                  <a:schemeClr val="tx1"/>
                </a:solidFill>
              </a:rPr>
              <a:t>Type of network: 	</a:t>
            </a:r>
            <a:r>
              <a:rPr lang="en-CA" sz="1400" b="1" dirty="0">
                <a:solidFill>
                  <a:schemeClr val="tx1"/>
                </a:solidFill>
              </a:rPr>
              <a:t>Ethernet</a:t>
            </a:r>
          </a:p>
          <a:p>
            <a:pPr marL="174625" indent="-174625">
              <a:buFont typeface="Arial" pitchFamily="34" charset="0"/>
              <a:buChar char="•"/>
              <a:tabLst>
                <a:tab pos="1611313" algn="l"/>
              </a:tabLst>
              <a:defRPr/>
            </a:pPr>
            <a:r>
              <a:rPr lang="en-CA" sz="1400" dirty="0">
                <a:solidFill>
                  <a:schemeClr val="tx1"/>
                </a:solidFill>
              </a:rPr>
              <a:t>Cost of that link: 	</a:t>
            </a:r>
            <a:r>
              <a:rPr lang="en-CA" sz="1400" b="1" dirty="0">
                <a:solidFill>
                  <a:schemeClr val="tx1"/>
                </a:solidFill>
              </a:rPr>
              <a:t>2</a:t>
            </a:r>
          </a:p>
          <a:p>
            <a:pPr marL="174625" indent="-174625">
              <a:buFont typeface="Arial" pitchFamily="34" charset="0"/>
              <a:buChar char="•"/>
              <a:tabLst>
                <a:tab pos="1611313" algn="l"/>
              </a:tabLst>
              <a:defRPr/>
            </a:pPr>
            <a:r>
              <a:rPr lang="en-CA" sz="1400" dirty="0">
                <a:solidFill>
                  <a:schemeClr val="tx1"/>
                </a:solidFill>
              </a:rPr>
              <a:t>Neighbors:	</a:t>
            </a:r>
            <a:r>
              <a:rPr lang="en-CA" sz="1400" b="1" dirty="0">
                <a:solidFill>
                  <a:schemeClr val="tx1"/>
                </a:solidFill>
              </a:rPr>
              <a:t>None</a:t>
            </a:r>
          </a:p>
        </p:txBody>
      </p:sp>
      <p:sp>
        <p:nvSpPr>
          <p:cNvPr id="21" name="Oval 20"/>
          <p:cNvSpPr/>
          <p:nvPr/>
        </p:nvSpPr>
        <p:spPr>
          <a:xfrm>
            <a:off x="2617823" y="826294"/>
            <a:ext cx="1336675" cy="1252538"/>
          </a:xfrm>
          <a:prstGeom prst="ellipse">
            <a:avLst/>
          </a:prstGeom>
          <a:solidFill>
            <a:srgbClr val="FFC0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38932"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3"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2" name="Title 1"/>
          <p:cNvSpPr>
            <a:spLocks noGrp="1"/>
          </p:cNvSpPr>
          <p:nvPr>
            <p:ph type="title"/>
          </p:nvPr>
        </p:nvSpPr>
        <p:spPr>
          <a:xfrm>
            <a:off x="457200" y="342900"/>
            <a:ext cx="8229600" cy="400050"/>
          </a:xfrm>
        </p:spPr>
        <p:txBody>
          <a:bodyPr/>
          <a:lstStyle/>
          <a:p>
            <a:r>
              <a:rPr lang="en-US" dirty="0" smtClean="0"/>
              <a:t>Link State Concepts</a:t>
            </a:r>
            <a:endParaRPr lang="en-US" dirty="0"/>
          </a:p>
        </p:txBody>
      </p:sp>
    </p:spTree>
    <p:extLst>
      <p:ext uri="{BB962C8B-B14F-4D97-AF65-F5344CB8AC3E}">
        <p14:creationId xmlns:p14="http://schemas.microsoft.com/office/powerpoint/2010/main" val="2780737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123331">
                                            <p:txEl>
                                              <p:pRg st="0" end="0"/>
                                            </p:txEl>
                                          </p:spTgt>
                                        </p:tgtEl>
                                        <p:attrNameLst>
                                          <p:attrName>style.visibility</p:attrName>
                                        </p:attrNameLst>
                                      </p:cBhvr>
                                      <p:to>
                                        <p:strVal val="visible"/>
                                      </p:to>
                                    </p:set>
                                    <p:animEffect transition="in" filter="blinds(horizontal)">
                                      <p:cBhvr>
                                        <p:cTn id="7" dur="500"/>
                                        <p:tgtEl>
                                          <p:spTgt spid="1123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3331">
                                            <p:txEl>
                                              <p:pRg st="1" end="1"/>
                                            </p:txEl>
                                          </p:spTgt>
                                        </p:tgtEl>
                                        <p:attrNameLst>
                                          <p:attrName>style.visibility</p:attrName>
                                        </p:attrNameLst>
                                      </p:cBhvr>
                                      <p:to>
                                        <p:strVal val="visible"/>
                                      </p:to>
                                    </p:set>
                                    <p:animEffect transition="in" filter="blinds(horizontal)">
                                      <p:cBhvr>
                                        <p:cTn id="10" dur="500"/>
                                        <p:tgtEl>
                                          <p:spTgt spid="11233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3331">
                                            <p:txEl>
                                              <p:pRg st="2" end="2"/>
                                            </p:txEl>
                                          </p:spTgt>
                                        </p:tgtEl>
                                        <p:attrNameLst>
                                          <p:attrName>style.visibility</p:attrName>
                                        </p:attrNameLst>
                                      </p:cBhvr>
                                      <p:to>
                                        <p:strVal val="visible"/>
                                      </p:to>
                                    </p:set>
                                    <p:animEffect transition="in" filter="blinds(horizontal)">
                                      <p:cBhvr>
                                        <p:cTn id="13" dur="500"/>
                                        <p:tgtEl>
                                          <p:spTgt spid="11233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3331">
                                            <p:txEl>
                                              <p:pRg st="3" end="3"/>
                                            </p:txEl>
                                          </p:spTgt>
                                        </p:tgtEl>
                                        <p:attrNameLst>
                                          <p:attrName>style.visibility</p:attrName>
                                        </p:attrNameLst>
                                      </p:cBhvr>
                                      <p:to>
                                        <p:strVal val="visible"/>
                                      </p:to>
                                    </p:set>
                                    <p:animEffect transition="in" filter="blinds(horizontal)">
                                      <p:cBhvr>
                                        <p:cTn id="16" dur="500"/>
                                        <p:tgtEl>
                                          <p:spTgt spid="11233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23331">
                                            <p:txEl>
                                              <p:pRg st="4" end="4"/>
                                            </p:txEl>
                                          </p:spTgt>
                                        </p:tgtEl>
                                        <p:attrNameLst>
                                          <p:attrName>style.visibility</p:attrName>
                                        </p:attrNameLst>
                                      </p:cBhvr>
                                      <p:to>
                                        <p:strVal val="visible"/>
                                      </p:to>
                                    </p:set>
                                    <p:animEffect transition="in" filter="blinds(horizontal)">
                                      <p:cBhvr>
                                        <p:cTn id="19" dur="500"/>
                                        <p:tgtEl>
                                          <p:spTgt spid="112333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23331">
                                            <p:txEl>
                                              <p:pRg st="5" end="5"/>
                                            </p:txEl>
                                          </p:spTgt>
                                        </p:tgtEl>
                                        <p:attrNameLst>
                                          <p:attrName>style.visibility</p:attrName>
                                        </p:attrNameLst>
                                      </p:cBhvr>
                                      <p:to>
                                        <p:strVal val="visible"/>
                                      </p:to>
                                    </p:set>
                                    <p:animEffect transition="in" filter="blinds(horizontal)">
                                      <p:cBhvr>
                                        <p:cTn id="22" dur="500"/>
                                        <p:tgtEl>
                                          <p:spTgt spid="112333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23331">
                                            <p:txEl>
                                              <p:pRg st="6" end="6"/>
                                            </p:txEl>
                                          </p:spTgt>
                                        </p:tgtEl>
                                        <p:attrNameLst>
                                          <p:attrName>style.visibility</p:attrName>
                                        </p:attrNameLst>
                                      </p:cBhvr>
                                      <p:to>
                                        <p:strVal val="visible"/>
                                      </p:to>
                                    </p:set>
                                    <p:animEffect transition="in" filter="blinds(horizontal)">
                                      <p:cBhvr>
                                        <p:cTn id="25" dur="500"/>
                                        <p:tgtEl>
                                          <p:spTgt spid="1123331">
                                            <p:txEl>
                                              <p:pRg st="6" end="6"/>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down)">
                                      <p:cBhvr>
                                        <p:cTn id="64" dur="500"/>
                                        <p:tgtEl>
                                          <p:spTgt spid="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linds(horizontal)">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5"/>
          <p:cNvSpPr>
            <a:spLocks noGrp="1"/>
          </p:cNvSpPr>
          <p:nvPr>
            <p:ph type="title"/>
          </p:nvPr>
        </p:nvSpPr>
        <p:spPr>
          <a:xfrm>
            <a:off x="36191" y="666750"/>
            <a:ext cx="4267200" cy="400050"/>
          </a:xfrm>
        </p:spPr>
        <p:txBody>
          <a:bodyPr/>
          <a:lstStyle/>
          <a:p>
            <a:r>
              <a:rPr lang="en-US" dirty="0">
                <a:latin typeface="Arial" charset="0"/>
                <a:cs typeface="Arial" charset="0"/>
              </a:rPr>
              <a:t>Configuring Passive Interfaces on R3</a:t>
            </a:r>
            <a:endParaRPr lang="en-CA" dirty="0">
              <a:latin typeface="Arial" charset="0"/>
              <a:cs typeface="Arial" charset="0"/>
            </a:endParaRPr>
          </a:p>
        </p:txBody>
      </p:sp>
      <p:sp>
        <p:nvSpPr>
          <p:cNvPr id="8" name="Rectangle 7"/>
          <p:cNvSpPr>
            <a:spLocks noChangeArrowheads="1"/>
          </p:cNvSpPr>
          <p:nvPr/>
        </p:nvSpPr>
        <p:spPr bwMode="auto">
          <a:xfrm>
            <a:off x="5646" y="1604078"/>
            <a:ext cx="8686800" cy="35394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sz="1400" dirty="0">
                <a:latin typeface="Courier New" charset="0"/>
                <a:cs typeface="Courier New" charset="0"/>
              </a:rPr>
              <a:t>R3(</a:t>
            </a:r>
            <a:r>
              <a:rPr lang="pt-BR" sz="1400" dirty="0" err="1">
                <a:latin typeface="Courier New" charset="0"/>
                <a:cs typeface="Courier New" charset="0"/>
              </a:rPr>
              <a:t>config</a:t>
            </a:r>
            <a:r>
              <a:rPr lang="pt-BR" sz="1400" dirty="0">
                <a:latin typeface="Courier New" charset="0"/>
                <a:cs typeface="Courier New" charset="0"/>
              </a:rPr>
              <a:t>)# </a:t>
            </a:r>
            <a:r>
              <a:rPr lang="pt-BR" sz="1400" b="1" dirty="0" err="1">
                <a:latin typeface="Courier New" charset="0"/>
                <a:cs typeface="Courier New" charset="0"/>
              </a:rPr>
              <a:t>router</a:t>
            </a:r>
            <a:r>
              <a:rPr lang="pt-BR" sz="1400" b="1" dirty="0">
                <a:latin typeface="Courier New" charset="0"/>
                <a:cs typeface="Courier New" charset="0"/>
              </a:rPr>
              <a:t> </a:t>
            </a:r>
            <a:r>
              <a:rPr lang="pt-BR" sz="1400" b="1" dirty="0" err="1">
                <a:latin typeface="Courier New" charset="0"/>
                <a:cs typeface="Courier New" charset="0"/>
              </a:rPr>
              <a:t>ospf</a:t>
            </a:r>
            <a:r>
              <a:rPr lang="pt-BR" sz="1400" b="1" dirty="0">
                <a:latin typeface="Courier New" charset="0"/>
                <a:cs typeface="Courier New" charset="0"/>
              </a:rPr>
              <a:t> 10</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 </a:t>
            </a:r>
            <a:r>
              <a:rPr lang="pt-BR" sz="1400" b="1" dirty="0">
                <a:latin typeface="Courier New" charset="0"/>
                <a:cs typeface="Courier New" charset="0"/>
              </a:rPr>
              <a:t>passive-interface default</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a:t>
            </a:r>
          </a:p>
          <a:p>
            <a:r>
              <a:rPr lang="pt-BR" sz="1400" dirty="0">
                <a:latin typeface="Courier New" charset="0"/>
                <a:cs typeface="Courier New" charset="0"/>
              </a:rPr>
              <a:t>*</a:t>
            </a:r>
            <a:r>
              <a:rPr lang="pt-BR" sz="1400" dirty="0" err="1">
                <a:latin typeface="Courier New" charset="0"/>
                <a:cs typeface="Courier New" charset="0"/>
              </a:rPr>
              <a:t>Apr</a:t>
            </a:r>
            <a:r>
              <a:rPr lang="pt-BR" sz="1400" dirty="0">
                <a:latin typeface="Courier New" charset="0"/>
                <a:cs typeface="Courier New" charset="0"/>
              </a:rPr>
              <a:t>  7 16:22:58.090: %OSPF-5-ADJCHG: </a:t>
            </a:r>
            <a:r>
              <a:rPr lang="pt-BR" sz="1400" dirty="0" err="1">
                <a:latin typeface="Courier New" charset="0"/>
                <a:cs typeface="Courier New" charset="0"/>
              </a:rPr>
              <a:t>Process</a:t>
            </a:r>
            <a:r>
              <a:rPr lang="pt-BR" sz="1400" dirty="0">
                <a:latin typeface="Courier New" charset="0"/>
                <a:cs typeface="Courier New" charset="0"/>
              </a:rPr>
              <a:t> 10, </a:t>
            </a:r>
            <a:r>
              <a:rPr lang="pt-BR" sz="1400" dirty="0" err="1">
                <a:latin typeface="Courier New" charset="0"/>
                <a:cs typeface="Courier New" charset="0"/>
              </a:rPr>
              <a:t>Nbr</a:t>
            </a:r>
            <a:r>
              <a:rPr lang="pt-BR" sz="1400" dirty="0">
                <a:latin typeface="Courier New" charset="0"/>
                <a:cs typeface="Courier New" charset="0"/>
              </a:rPr>
              <a:t> 1.1.1.1 </a:t>
            </a:r>
            <a:r>
              <a:rPr lang="pt-BR" sz="1400" dirty="0" err="1">
                <a:latin typeface="Courier New" charset="0"/>
                <a:cs typeface="Courier New" charset="0"/>
              </a:rPr>
              <a:t>on</a:t>
            </a:r>
            <a:r>
              <a:rPr lang="pt-BR" sz="1400" dirty="0">
                <a:latin typeface="Courier New" charset="0"/>
                <a:cs typeface="Courier New" charset="0"/>
              </a:rPr>
              <a:t> Serial0/0/0 </a:t>
            </a:r>
            <a:r>
              <a:rPr lang="pt-BR" sz="1400" dirty="0" err="1">
                <a:latin typeface="Courier New" charset="0"/>
                <a:cs typeface="Courier New" charset="0"/>
              </a:rPr>
              <a:t>from</a:t>
            </a:r>
            <a:r>
              <a:rPr lang="pt-BR" sz="1400" dirty="0">
                <a:latin typeface="Courier New" charset="0"/>
                <a:cs typeface="Courier New" charset="0"/>
              </a:rPr>
              <a:t> FULL </a:t>
            </a:r>
            <a:r>
              <a:rPr lang="pt-BR" sz="1400" dirty="0" err="1">
                <a:latin typeface="Courier New" charset="0"/>
                <a:cs typeface="Courier New" charset="0"/>
              </a:rPr>
              <a:t>to</a:t>
            </a:r>
            <a:r>
              <a:rPr lang="pt-BR" sz="1400" dirty="0">
                <a:latin typeface="Courier New" charset="0"/>
                <a:cs typeface="Courier New" charset="0"/>
              </a:rPr>
              <a:t> DOWN, </a:t>
            </a:r>
            <a:r>
              <a:rPr lang="pt-BR" sz="1400" dirty="0" err="1">
                <a:latin typeface="Courier New" charset="0"/>
                <a:cs typeface="Courier New" charset="0"/>
              </a:rPr>
              <a:t>Neighbor</a:t>
            </a:r>
            <a:r>
              <a:rPr lang="pt-BR" sz="1400" dirty="0">
                <a:latin typeface="Courier New" charset="0"/>
                <a:cs typeface="Courier New" charset="0"/>
              </a:rPr>
              <a:t> Down: Interface </a:t>
            </a:r>
            <a:r>
              <a:rPr lang="pt-BR" sz="1400" dirty="0" err="1">
                <a:latin typeface="Courier New" charset="0"/>
                <a:cs typeface="Courier New" charset="0"/>
              </a:rPr>
              <a:t>down</a:t>
            </a:r>
            <a:r>
              <a:rPr lang="pt-BR" sz="1400" dirty="0">
                <a:latin typeface="Courier New" charset="0"/>
                <a:cs typeface="Courier New" charset="0"/>
              </a:rPr>
              <a:t> </a:t>
            </a:r>
            <a:r>
              <a:rPr lang="pt-BR" sz="1400" dirty="0" err="1">
                <a:latin typeface="Courier New" charset="0"/>
                <a:cs typeface="Courier New" charset="0"/>
              </a:rPr>
              <a:t>or</a:t>
            </a:r>
            <a:r>
              <a:rPr lang="pt-BR" sz="1400" dirty="0">
                <a:latin typeface="Courier New" charset="0"/>
                <a:cs typeface="Courier New" charset="0"/>
              </a:rPr>
              <a:t> </a:t>
            </a:r>
            <a:r>
              <a:rPr lang="pt-BR" sz="1400" dirty="0" err="1">
                <a:latin typeface="Courier New" charset="0"/>
                <a:cs typeface="Courier New" charset="0"/>
              </a:rPr>
              <a:t>detached</a:t>
            </a:r>
            <a:endParaRPr lang="pt-BR" sz="1400" dirty="0">
              <a:latin typeface="Courier New" charset="0"/>
              <a:cs typeface="Courier New" charset="0"/>
            </a:endParaRPr>
          </a:p>
          <a:p>
            <a:r>
              <a:rPr lang="pt-BR" sz="1400" dirty="0">
                <a:latin typeface="Courier New" charset="0"/>
                <a:cs typeface="Courier New" charset="0"/>
              </a:rPr>
              <a:t>*</a:t>
            </a:r>
            <a:r>
              <a:rPr lang="pt-BR" sz="1400" dirty="0" err="1">
                <a:latin typeface="Courier New" charset="0"/>
                <a:cs typeface="Courier New" charset="0"/>
              </a:rPr>
              <a:t>Apr</a:t>
            </a:r>
            <a:r>
              <a:rPr lang="pt-BR" sz="1400" dirty="0">
                <a:latin typeface="Courier New" charset="0"/>
                <a:cs typeface="Courier New" charset="0"/>
              </a:rPr>
              <a:t>  7 16:22:58.090: %OSPF-5-ADJCHG: </a:t>
            </a:r>
            <a:r>
              <a:rPr lang="pt-BR" sz="1400" dirty="0" err="1">
                <a:latin typeface="Courier New" charset="0"/>
                <a:cs typeface="Courier New" charset="0"/>
              </a:rPr>
              <a:t>Process</a:t>
            </a:r>
            <a:r>
              <a:rPr lang="pt-BR" sz="1400" dirty="0">
                <a:latin typeface="Courier New" charset="0"/>
                <a:cs typeface="Courier New" charset="0"/>
              </a:rPr>
              <a:t> 10, </a:t>
            </a:r>
            <a:r>
              <a:rPr lang="pt-BR" sz="1400" dirty="0" err="1">
                <a:latin typeface="Courier New" charset="0"/>
                <a:cs typeface="Courier New" charset="0"/>
              </a:rPr>
              <a:t>Nbr</a:t>
            </a:r>
            <a:r>
              <a:rPr lang="pt-BR" sz="1400" dirty="0">
                <a:latin typeface="Courier New" charset="0"/>
                <a:cs typeface="Courier New" charset="0"/>
              </a:rPr>
              <a:t> 2.2.2.2 </a:t>
            </a:r>
            <a:r>
              <a:rPr lang="pt-BR" sz="1400" dirty="0" err="1">
                <a:latin typeface="Courier New" charset="0"/>
                <a:cs typeface="Courier New" charset="0"/>
              </a:rPr>
              <a:t>on</a:t>
            </a:r>
            <a:r>
              <a:rPr lang="pt-BR" sz="1400" dirty="0">
                <a:latin typeface="Courier New" charset="0"/>
                <a:cs typeface="Courier New" charset="0"/>
              </a:rPr>
              <a:t> Serial0/0/1 </a:t>
            </a:r>
            <a:r>
              <a:rPr lang="pt-BR" sz="1400" dirty="0" err="1">
                <a:latin typeface="Courier New" charset="0"/>
                <a:cs typeface="Courier New" charset="0"/>
              </a:rPr>
              <a:t>from</a:t>
            </a:r>
            <a:r>
              <a:rPr lang="pt-BR" sz="1400" dirty="0">
                <a:latin typeface="Courier New" charset="0"/>
                <a:cs typeface="Courier New" charset="0"/>
              </a:rPr>
              <a:t> FULL </a:t>
            </a:r>
            <a:r>
              <a:rPr lang="pt-BR" sz="1400" dirty="0" err="1">
                <a:latin typeface="Courier New" charset="0"/>
                <a:cs typeface="Courier New" charset="0"/>
              </a:rPr>
              <a:t>to</a:t>
            </a:r>
            <a:r>
              <a:rPr lang="pt-BR" sz="1400" dirty="0">
                <a:latin typeface="Courier New" charset="0"/>
                <a:cs typeface="Courier New" charset="0"/>
              </a:rPr>
              <a:t> DOWN, </a:t>
            </a:r>
            <a:r>
              <a:rPr lang="pt-BR" sz="1400" dirty="0" err="1">
                <a:latin typeface="Courier New" charset="0"/>
                <a:cs typeface="Courier New" charset="0"/>
              </a:rPr>
              <a:t>Neighbor</a:t>
            </a:r>
            <a:r>
              <a:rPr lang="pt-BR" sz="1400" dirty="0">
                <a:latin typeface="Courier New" charset="0"/>
                <a:cs typeface="Courier New" charset="0"/>
              </a:rPr>
              <a:t> Down: Interface </a:t>
            </a:r>
            <a:r>
              <a:rPr lang="pt-BR" sz="1400" dirty="0" err="1">
                <a:latin typeface="Courier New" charset="0"/>
                <a:cs typeface="Courier New" charset="0"/>
              </a:rPr>
              <a:t>down</a:t>
            </a:r>
            <a:r>
              <a:rPr lang="pt-BR" sz="1400" dirty="0">
                <a:latin typeface="Courier New" charset="0"/>
                <a:cs typeface="Courier New" charset="0"/>
              </a:rPr>
              <a:t> </a:t>
            </a:r>
            <a:r>
              <a:rPr lang="pt-BR" sz="1400" dirty="0" err="1">
                <a:latin typeface="Courier New" charset="0"/>
                <a:cs typeface="Courier New" charset="0"/>
              </a:rPr>
              <a:t>or</a:t>
            </a:r>
            <a:r>
              <a:rPr lang="pt-BR" sz="1400" dirty="0">
                <a:latin typeface="Courier New" charset="0"/>
                <a:cs typeface="Courier New" charset="0"/>
              </a:rPr>
              <a:t> </a:t>
            </a:r>
            <a:r>
              <a:rPr lang="pt-BR" sz="1400" dirty="0" err="1">
                <a:latin typeface="Courier New" charset="0"/>
                <a:cs typeface="Courier New" charset="0"/>
              </a:rPr>
              <a:t>detached</a:t>
            </a:r>
            <a:endParaRPr lang="pt-BR" sz="1400" dirty="0">
              <a:latin typeface="Courier New" charset="0"/>
              <a:cs typeface="Courier New" charset="0"/>
            </a:endParaRP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 </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 </a:t>
            </a:r>
            <a:r>
              <a:rPr lang="pt-BR" sz="1400" b="1" dirty="0">
                <a:latin typeface="Courier New" charset="0"/>
                <a:cs typeface="Courier New" charset="0"/>
              </a:rPr>
              <a:t>no passive-interface serial 0/0/0</a:t>
            </a:r>
          </a:p>
          <a:p>
            <a:r>
              <a:rPr lang="pt-BR" sz="1400" dirty="0">
                <a:latin typeface="Courier New" charset="0"/>
                <a:cs typeface="Courier New" charset="0"/>
              </a:rPr>
              <a:t>*</a:t>
            </a:r>
            <a:r>
              <a:rPr lang="pt-BR" sz="1400" dirty="0" err="1">
                <a:latin typeface="Courier New" charset="0"/>
                <a:cs typeface="Courier New" charset="0"/>
              </a:rPr>
              <a:t>Apr</a:t>
            </a:r>
            <a:r>
              <a:rPr lang="pt-BR" sz="1400" dirty="0">
                <a:latin typeface="Courier New" charset="0"/>
                <a:cs typeface="Courier New" charset="0"/>
              </a:rPr>
              <a:t>  7 16:23:18.590: %OSPF-5-ADJCHG: </a:t>
            </a:r>
            <a:r>
              <a:rPr lang="pt-BR" sz="1400" dirty="0" err="1">
                <a:latin typeface="Courier New" charset="0"/>
                <a:cs typeface="Courier New" charset="0"/>
              </a:rPr>
              <a:t>Process</a:t>
            </a:r>
            <a:r>
              <a:rPr lang="pt-BR" sz="1400" dirty="0">
                <a:latin typeface="Courier New" charset="0"/>
                <a:cs typeface="Courier New" charset="0"/>
              </a:rPr>
              <a:t> 10, </a:t>
            </a:r>
            <a:r>
              <a:rPr lang="pt-BR" sz="1400" dirty="0" err="1">
                <a:latin typeface="Courier New" charset="0"/>
                <a:cs typeface="Courier New" charset="0"/>
              </a:rPr>
              <a:t>Nbr</a:t>
            </a:r>
            <a:r>
              <a:rPr lang="pt-BR" sz="1400" dirty="0">
                <a:latin typeface="Courier New" charset="0"/>
                <a:cs typeface="Courier New" charset="0"/>
              </a:rPr>
              <a:t> 1.1.1.1 </a:t>
            </a:r>
            <a:r>
              <a:rPr lang="pt-BR" sz="1400" dirty="0" err="1">
                <a:latin typeface="Courier New" charset="0"/>
                <a:cs typeface="Courier New" charset="0"/>
              </a:rPr>
              <a:t>on</a:t>
            </a:r>
            <a:r>
              <a:rPr lang="pt-BR" sz="1400" dirty="0">
                <a:latin typeface="Courier New" charset="0"/>
                <a:cs typeface="Courier New" charset="0"/>
              </a:rPr>
              <a:t> Serial0/0/0 </a:t>
            </a:r>
            <a:r>
              <a:rPr lang="pt-BR" sz="1400" dirty="0" err="1">
                <a:latin typeface="Courier New" charset="0"/>
                <a:cs typeface="Courier New" charset="0"/>
              </a:rPr>
              <a:t>from</a:t>
            </a:r>
            <a:r>
              <a:rPr lang="pt-BR" sz="1400" dirty="0">
                <a:latin typeface="Courier New" charset="0"/>
                <a:cs typeface="Courier New" charset="0"/>
              </a:rPr>
              <a:t> LOADING </a:t>
            </a:r>
            <a:r>
              <a:rPr lang="pt-BR" sz="1400" dirty="0" err="1">
                <a:latin typeface="Courier New" charset="0"/>
                <a:cs typeface="Courier New" charset="0"/>
              </a:rPr>
              <a:t>to</a:t>
            </a:r>
            <a:r>
              <a:rPr lang="pt-BR" sz="1400" dirty="0">
                <a:latin typeface="Courier New" charset="0"/>
                <a:cs typeface="Courier New" charset="0"/>
              </a:rPr>
              <a:t> FULL, </a:t>
            </a:r>
            <a:r>
              <a:rPr lang="pt-BR" sz="1400" dirty="0" err="1">
                <a:latin typeface="Courier New" charset="0"/>
                <a:cs typeface="Courier New" charset="0"/>
              </a:rPr>
              <a:t>Loading</a:t>
            </a:r>
            <a:r>
              <a:rPr lang="pt-BR" sz="1400" dirty="0">
                <a:latin typeface="Courier New" charset="0"/>
                <a:cs typeface="Courier New" charset="0"/>
              </a:rPr>
              <a:t> </a:t>
            </a:r>
            <a:r>
              <a:rPr lang="pt-BR" sz="1400" dirty="0" err="1">
                <a:latin typeface="Courier New" charset="0"/>
                <a:cs typeface="Courier New" charset="0"/>
              </a:rPr>
              <a:t>Done</a:t>
            </a:r>
            <a:r>
              <a:rPr lang="pt-BR" sz="1400" dirty="0">
                <a:latin typeface="Courier New" charset="0"/>
                <a:cs typeface="Courier New" charset="0"/>
              </a:rPr>
              <a:t> </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 </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 </a:t>
            </a:r>
            <a:r>
              <a:rPr lang="pt-BR" sz="1400" b="1" dirty="0">
                <a:latin typeface="Courier New" charset="0"/>
                <a:cs typeface="Courier New" charset="0"/>
              </a:rPr>
              <a:t>no passive-interface serial 0/0/1</a:t>
            </a:r>
          </a:p>
          <a:p>
            <a:r>
              <a:rPr lang="pt-BR" sz="1400" dirty="0">
                <a:latin typeface="Courier New" charset="0"/>
                <a:cs typeface="Courier New" charset="0"/>
              </a:rPr>
              <a:t>R3(</a:t>
            </a:r>
            <a:r>
              <a:rPr lang="pt-BR" sz="1400" dirty="0" err="1">
                <a:latin typeface="Courier New" charset="0"/>
                <a:cs typeface="Courier New" charset="0"/>
              </a:rPr>
              <a:t>config-router</a:t>
            </a:r>
            <a:r>
              <a:rPr lang="pt-BR" sz="1400" dirty="0">
                <a:latin typeface="Courier New" charset="0"/>
                <a:cs typeface="Courier New" charset="0"/>
              </a:rPr>
              <a:t>)#</a:t>
            </a:r>
          </a:p>
          <a:p>
            <a:r>
              <a:rPr lang="pt-BR" sz="1400" dirty="0">
                <a:latin typeface="Courier New" charset="0"/>
                <a:cs typeface="Courier New" charset="0"/>
              </a:rPr>
              <a:t>*</a:t>
            </a:r>
            <a:r>
              <a:rPr lang="pt-BR" sz="1400" dirty="0" err="1">
                <a:latin typeface="Courier New" charset="0"/>
                <a:cs typeface="Courier New" charset="0"/>
              </a:rPr>
              <a:t>Apr</a:t>
            </a:r>
            <a:r>
              <a:rPr lang="pt-BR" sz="1400" dirty="0">
                <a:latin typeface="Courier New" charset="0"/>
                <a:cs typeface="Courier New" charset="0"/>
              </a:rPr>
              <a:t>  7 16:23:24.462: %OSPF-5-ADJCHG: </a:t>
            </a:r>
            <a:r>
              <a:rPr lang="pt-BR" sz="1400" dirty="0" err="1">
                <a:latin typeface="Courier New" charset="0"/>
                <a:cs typeface="Courier New" charset="0"/>
              </a:rPr>
              <a:t>Process</a:t>
            </a:r>
            <a:r>
              <a:rPr lang="pt-BR" sz="1400" dirty="0">
                <a:latin typeface="Courier New" charset="0"/>
                <a:cs typeface="Courier New" charset="0"/>
              </a:rPr>
              <a:t> 10, </a:t>
            </a:r>
            <a:r>
              <a:rPr lang="pt-BR" sz="1400" dirty="0" err="1">
                <a:latin typeface="Courier New" charset="0"/>
                <a:cs typeface="Courier New" charset="0"/>
              </a:rPr>
              <a:t>Nbr</a:t>
            </a:r>
            <a:r>
              <a:rPr lang="pt-BR" sz="1400" dirty="0">
                <a:latin typeface="Courier New" charset="0"/>
                <a:cs typeface="Courier New" charset="0"/>
              </a:rPr>
              <a:t> 2.2.2.2 </a:t>
            </a:r>
            <a:r>
              <a:rPr lang="pt-BR" sz="1400" dirty="0" err="1">
                <a:latin typeface="Courier New" charset="0"/>
                <a:cs typeface="Courier New" charset="0"/>
              </a:rPr>
              <a:t>on</a:t>
            </a:r>
            <a:r>
              <a:rPr lang="pt-BR" sz="1400" dirty="0">
                <a:latin typeface="Courier New" charset="0"/>
                <a:cs typeface="Courier New" charset="0"/>
              </a:rPr>
              <a:t> Serial0/0/1 </a:t>
            </a:r>
            <a:r>
              <a:rPr lang="pt-BR" sz="1400" dirty="0" err="1">
                <a:latin typeface="Courier New" charset="0"/>
                <a:cs typeface="Courier New" charset="0"/>
              </a:rPr>
              <a:t>from</a:t>
            </a:r>
            <a:r>
              <a:rPr lang="pt-BR" sz="1400" dirty="0">
                <a:latin typeface="Courier New" charset="0"/>
                <a:cs typeface="Courier New" charset="0"/>
              </a:rPr>
              <a:t> LOADING </a:t>
            </a:r>
            <a:r>
              <a:rPr lang="pt-BR" sz="1400" dirty="0" err="1">
                <a:latin typeface="Courier New" charset="0"/>
                <a:cs typeface="Courier New" charset="0"/>
              </a:rPr>
              <a:t>to</a:t>
            </a:r>
            <a:r>
              <a:rPr lang="pt-BR" sz="1400" dirty="0">
                <a:latin typeface="Courier New" charset="0"/>
                <a:cs typeface="Courier New" charset="0"/>
              </a:rPr>
              <a:t> FULL, </a:t>
            </a:r>
            <a:r>
              <a:rPr lang="pt-BR" sz="1400" dirty="0" err="1">
                <a:latin typeface="Courier New" charset="0"/>
                <a:cs typeface="Courier New" charset="0"/>
              </a:rPr>
              <a:t>Loading</a:t>
            </a:r>
            <a:r>
              <a:rPr lang="pt-BR" sz="1400" dirty="0">
                <a:latin typeface="Courier New" charset="0"/>
                <a:cs typeface="Courier New" charset="0"/>
              </a:rPr>
              <a:t> </a:t>
            </a:r>
            <a:r>
              <a:rPr lang="pt-BR" sz="1400" dirty="0" err="1">
                <a:latin typeface="Courier New" charset="0"/>
                <a:cs typeface="Courier New" charset="0"/>
              </a:rPr>
              <a:t>Done</a:t>
            </a:r>
            <a:endParaRPr lang="pt-BR" sz="1400" dirty="0">
              <a:latin typeface="Courier New" charset="0"/>
              <a:cs typeface="Courier New" charset="0"/>
            </a:endParaRPr>
          </a:p>
        </p:txBody>
      </p:sp>
      <p:pic>
        <p:nvPicPr>
          <p:cNvPr id="13107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7"/>
            <a:ext cx="3581400" cy="19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bwMode="auto">
          <a:xfrm>
            <a:off x="7848600" y="1200151"/>
            <a:ext cx="774700" cy="566738"/>
          </a:xfrm>
          <a:prstGeom prst="ellipse">
            <a:avLst/>
          </a:prstGeom>
          <a:solidFill>
            <a:schemeClr val="accent6">
              <a:alpha val="41000"/>
            </a:schemeClr>
          </a:solidFill>
          <a:ln w="57150" algn="ctr">
            <a:noFill/>
            <a:miter lim="800000"/>
            <a:headEnd/>
            <a:tailEnd/>
          </a:ln>
        </p:spPr>
        <p:txBody>
          <a:bodyPr wrap="none" lIns="82124" tIns="41061" rIns="82124" bIns="41061" anchor="ctr"/>
          <a:lstStyle/>
          <a:p>
            <a:pPr algn="ctr">
              <a:defRPr/>
            </a:pPr>
            <a:endParaRPr lang="en-CA"/>
          </a:p>
        </p:txBody>
      </p:sp>
      <p:sp>
        <p:nvSpPr>
          <p:cNvPr id="131077" name="Rectangle 5"/>
          <p:cNvSpPr>
            <a:spLocks noChangeArrowheads="1"/>
          </p:cNvSpPr>
          <p:nvPr/>
        </p:nvSpPr>
        <p:spPr bwMode="auto">
          <a:xfrm>
            <a:off x="7848600" y="1543050"/>
            <a:ext cx="914400" cy="4572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1078"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3108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E84AAD-81E4-1A46-B04D-0797C6D19455}" type="slidenum">
              <a:rPr lang="en-US" sz="1400">
                <a:cs typeface="Arial" charset="0"/>
              </a:rPr>
              <a:pPr eaLnBrk="1" hangingPunct="1"/>
              <a:t>40</a:t>
            </a:fld>
            <a:endParaRPr lang="en-US" sz="1400">
              <a:cs typeface="Arial" charset="0"/>
            </a:endParaRPr>
          </a:p>
        </p:txBody>
      </p:sp>
    </p:spTree>
    <p:extLst>
      <p:ext uri="{BB962C8B-B14F-4D97-AF65-F5344CB8AC3E}">
        <p14:creationId xmlns:p14="http://schemas.microsoft.com/office/powerpoint/2010/main" val="4128562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500"/>
                                        <p:tgtEl>
                                          <p:spTgt spid="8">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wipe(left)">
                                      <p:cBhvr>
                                        <p:cTn id="24" dur="500"/>
                                        <p:tgtEl>
                                          <p:spTgt spid="8">
                                            <p:txEl>
                                              <p:pRg st="4" end="4"/>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left)">
                                      <p:cBhvr>
                                        <p:cTn id="33" dur="500"/>
                                        <p:tgtEl>
                                          <p:spTgt spid="8">
                                            <p:txEl>
                                              <p:pRg st="6" end="6"/>
                                            </p:txEl>
                                          </p:spTgt>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left)">
                                      <p:cBhvr>
                                        <p:cTn id="37" dur="500"/>
                                        <p:tgtEl>
                                          <p:spTgt spid="8">
                                            <p:txEl>
                                              <p:pRg st="7" end="7"/>
                                            </p:txEl>
                                          </p:spTgt>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wipe(left)">
                                      <p:cBhvr>
                                        <p:cTn id="41" dur="500"/>
                                        <p:tgtEl>
                                          <p:spTgt spid="8">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
                                            <p:txEl>
                                              <p:pRg st="9" end="9"/>
                                            </p:txEl>
                                          </p:spTgt>
                                        </p:tgtEl>
                                        <p:attrNameLst>
                                          <p:attrName>style.visibility</p:attrName>
                                        </p:attrNameLst>
                                      </p:cBhvr>
                                      <p:to>
                                        <p:strVal val="visible"/>
                                      </p:to>
                                    </p:set>
                                    <p:animEffect transition="in" filter="wipe(left)">
                                      <p:cBhvr>
                                        <p:cTn id="46" dur="500"/>
                                        <p:tgtEl>
                                          <p:spTgt spid="8">
                                            <p:txEl>
                                              <p:pRg st="9" end="9"/>
                                            </p:txEl>
                                          </p:spTgt>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wipe(left)">
                                      <p:cBhvr>
                                        <p:cTn id="50" dur="500"/>
                                        <p:tgtEl>
                                          <p:spTgt spid="8">
                                            <p:txEl>
                                              <p:pRg st="10" end="10"/>
                                            </p:txEl>
                                          </p:spTgt>
                                        </p:tgtEl>
                                      </p:cBhvr>
                                    </p:animEffect>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8">
                                            <p:txEl>
                                              <p:pRg st="11" end="11"/>
                                            </p:txEl>
                                          </p:spTgt>
                                        </p:tgtEl>
                                        <p:attrNameLst>
                                          <p:attrName>style.visibility</p:attrName>
                                        </p:attrNameLst>
                                      </p:cBhvr>
                                      <p:to>
                                        <p:strVal val="visible"/>
                                      </p:to>
                                    </p:set>
                                    <p:animEffect transition="in" filter="wipe(left)">
                                      <p:cBhvr>
                                        <p:cTn id="54" dur="500"/>
                                        <p:tgtEl>
                                          <p:spTgt spid="8">
                                            <p:txEl>
                                              <p:pRg st="11" end="1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blinds(horizontal)">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DR/BDR </a:t>
            </a:r>
            <a:r>
              <a:rPr lang="en-US" dirty="0" err="1" smtClean="0"/>
              <a:t>Multiaccess</a:t>
            </a:r>
            <a:r>
              <a:rPr lang="en-US" dirty="0" smtClean="0"/>
              <a:t> Networks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43842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42</a:t>
            </a:fld>
            <a:endParaRPr lang="en-US"/>
          </a:p>
        </p:txBody>
      </p:sp>
      <p:sp>
        <p:nvSpPr>
          <p:cNvPr id="3" name="Rectangle 2"/>
          <p:cNvSpPr txBox="1">
            <a:spLocks noChangeArrowheads="1"/>
          </p:cNvSpPr>
          <p:nvPr/>
        </p:nvSpPr>
        <p:spPr>
          <a:xfrm>
            <a:off x="457200" y="57150"/>
            <a:ext cx="8229600" cy="533400"/>
          </a:xfrm>
          <a:prstGeom prst="rect">
            <a:avLst/>
          </a:prstGeom>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sz="2800" smtClean="0">
                <a:latin typeface="Arial" charset="0"/>
              </a:rPr>
              <a:t>Solution: Designated Router</a:t>
            </a:r>
            <a:endParaRPr lang="en-US" sz="2800">
              <a:latin typeface="Arial" charset="0"/>
            </a:endParaRPr>
          </a:p>
        </p:txBody>
      </p:sp>
      <p:sp>
        <p:nvSpPr>
          <p:cNvPr id="4" name="Rectangle 3"/>
          <p:cNvSpPr txBox="1">
            <a:spLocks noChangeArrowheads="1"/>
          </p:cNvSpPr>
          <p:nvPr/>
        </p:nvSpPr>
        <p:spPr>
          <a:xfrm>
            <a:off x="381000" y="3867150"/>
            <a:ext cx="8229600" cy="127635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800" u="sng" dirty="0" smtClean="0">
                <a:latin typeface="Arial" charset="0"/>
              </a:rPr>
              <a:t>OSPF elects a </a:t>
            </a:r>
            <a:r>
              <a:rPr lang="en-US" sz="1800" b="1" dirty="0" smtClean="0">
                <a:latin typeface="Arial" charset="0"/>
              </a:rPr>
              <a:t>Designated Router (DR) </a:t>
            </a:r>
            <a:r>
              <a:rPr lang="en-US" sz="1800" u="sng" dirty="0" smtClean="0">
                <a:latin typeface="Arial" charset="0"/>
              </a:rPr>
              <a:t>to be the collection and distribution point for LSAs sent and received</a:t>
            </a:r>
            <a:r>
              <a:rPr lang="en-US" sz="1800" dirty="0" smtClean="0">
                <a:latin typeface="Arial" charset="0"/>
              </a:rPr>
              <a:t>. </a:t>
            </a:r>
          </a:p>
          <a:p>
            <a:pPr eaLnBrk="1" hangingPunct="1"/>
            <a:r>
              <a:rPr lang="en-US" sz="1800" dirty="0" smtClean="0">
                <a:latin typeface="Arial" charset="0"/>
              </a:rPr>
              <a:t>A </a:t>
            </a:r>
            <a:r>
              <a:rPr lang="en-US" sz="1800" b="1" dirty="0" smtClean="0">
                <a:latin typeface="Arial" charset="0"/>
              </a:rPr>
              <a:t>Backup Designated Router (BDR)</a:t>
            </a:r>
            <a:r>
              <a:rPr lang="en-US" sz="1800" dirty="0" smtClean="0">
                <a:latin typeface="Arial" charset="0"/>
              </a:rPr>
              <a:t> is also </a:t>
            </a:r>
            <a:r>
              <a:rPr lang="en-US" sz="1800" u="sng" dirty="0" smtClean="0">
                <a:latin typeface="Arial" charset="0"/>
              </a:rPr>
              <a:t>elected in case the DR fails</a:t>
            </a:r>
            <a:r>
              <a:rPr lang="en-US" sz="1800" dirty="0" smtClean="0">
                <a:latin typeface="Arial" charset="0"/>
              </a:rPr>
              <a:t>. </a:t>
            </a:r>
          </a:p>
          <a:p>
            <a:pPr eaLnBrk="1" hangingPunct="1"/>
            <a:r>
              <a:rPr lang="en-US" sz="1800" u="sng" dirty="0" smtClean="0">
                <a:latin typeface="Arial" charset="0"/>
              </a:rPr>
              <a:t>All other routers</a:t>
            </a:r>
            <a:r>
              <a:rPr lang="en-US" sz="1800" dirty="0" smtClean="0">
                <a:latin typeface="Arial" charset="0"/>
              </a:rPr>
              <a:t> become </a:t>
            </a:r>
            <a:r>
              <a:rPr lang="en-US" sz="1800" b="1" dirty="0" err="1" smtClean="0">
                <a:latin typeface="Arial" charset="0"/>
              </a:rPr>
              <a:t>DROthers</a:t>
            </a:r>
            <a:r>
              <a:rPr lang="en-US" sz="1800" dirty="0" smtClean="0">
                <a:latin typeface="Arial" charset="0"/>
              </a:rPr>
              <a:t>.</a:t>
            </a:r>
            <a:endParaRPr lang="en-US" sz="1800" dirty="0">
              <a:latin typeface="Arial"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37338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66750"/>
            <a:ext cx="424815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966791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43</a:t>
            </a:fld>
            <a:endParaRPr lang="en-US"/>
          </a:p>
        </p:txBody>
      </p:sp>
      <p:sp>
        <p:nvSpPr>
          <p:cNvPr id="3" name="Rectangle 3"/>
          <p:cNvSpPr txBox="1">
            <a:spLocks noChangeArrowheads="1"/>
          </p:cNvSpPr>
          <p:nvPr/>
        </p:nvSpPr>
        <p:spPr>
          <a:xfrm>
            <a:off x="363362" y="3409950"/>
            <a:ext cx="8763000" cy="173355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600" b="1" dirty="0" err="1" smtClean="0">
                <a:latin typeface="Arial" charset="0"/>
              </a:rPr>
              <a:t>DROthers</a:t>
            </a:r>
            <a:r>
              <a:rPr lang="en-US" sz="1600" b="1" dirty="0" smtClean="0">
                <a:latin typeface="Arial" charset="0"/>
              </a:rPr>
              <a:t> </a:t>
            </a:r>
            <a:r>
              <a:rPr lang="en-US" sz="1600" dirty="0" smtClean="0">
                <a:latin typeface="Arial" charset="0"/>
              </a:rPr>
              <a:t>only </a:t>
            </a:r>
            <a:r>
              <a:rPr lang="en-US" sz="1600" u="sng" dirty="0" smtClean="0">
                <a:latin typeface="Arial" charset="0"/>
              </a:rPr>
              <a:t>form full adjacencies with the DR and BDR</a:t>
            </a:r>
            <a:r>
              <a:rPr lang="en-US" sz="1600" dirty="0" smtClean="0">
                <a:latin typeface="Arial" charset="0"/>
              </a:rPr>
              <a:t> in the network. </a:t>
            </a:r>
          </a:p>
          <a:p>
            <a:pPr lvl="1" eaLnBrk="1" hangingPunct="1"/>
            <a:r>
              <a:rPr lang="en-US" sz="1600" u="sng" dirty="0" smtClean="0">
                <a:latin typeface="Arial" charset="0"/>
                <a:ea typeface="Arial" charset="0"/>
                <a:cs typeface="Arial" charset="0"/>
              </a:rPr>
              <a:t>send their LSAs to the DR and BDR</a:t>
            </a:r>
            <a:r>
              <a:rPr lang="en-US" sz="1600" dirty="0" smtClean="0">
                <a:latin typeface="Arial" charset="0"/>
                <a:ea typeface="Arial" charset="0"/>
                <a:cs typeface="Arial" charset="0"/>
              </a:rPr>
              <a:t>, </a:t>
            </a:r>
            <a:r>
              <a:rPr lang="en-US" sz="1600" u="sng" dirty="0" smtClean="0">
                <a:latin typeface="Arial" charset="0"/>
                <a:ea typeface="Arial" charset="0"/>
                <a:cs typeface="Arial" charset="0"/>
              </a:rPr>
              <a:t>multicast address </a:t>
            </a:r>
            <a:r>
              <a:rPr lang="en-US" sz="1600" b="1" u="sng" dirty="0" smtClean="0">
                <a:solidFill>
                  <a:srgbClr val="FF3300"/>
                </a:solidFill>
                <a:latin typeface="Arial" charset="0"/>
                <a:ea typeface="Arial" charset="0"/>
                <a:cs typeface="Arial" charset="0"/>
              </a:rPr>
              <a:t>224.0.0.6</a:t>
            </a:r>
            <a:r>
              <a:rPr lang="en-US" sz="1600" dirty="0" smtClean="0">
                <a:latin typeface="Arial" charset="0"/>
                <a:ea typeface="Arial" charset="0"/>
                <a:cs typeface="Arial" charset="0"/>
              </a:rPr>
              <a:t> (</a:t>
            </a:r>
            <a:r>
              <a:rPr lang="en-US" sz="1600" u="sng" dirty="0" err="1" smtClean="0">
                <a:solidFill>
                  <a:srgbClr val="FF3300"/>
                </a:solidFill>
                <a:latin typeface="Arial" charset="0"/>
                <a:ea typeface="Arial" charset="0"/>
                <a:cs typeface="Arial" charset="0"/>
              </a:rPr>
              <a:t>ALLDRouters</a:t>
            </a:r>
            <a:r>
              <a:rPr lang="en-US" sz="1600" dirty="0" smtClean="0">
                <a:latin typeface="Arial" charset="0"/>
                <a:ea typeface="Arial" charset="0"/>
                <a:cs typeface="Arial" charset="0"/>
              </a:rPr>
              <a:t>)</a:t>
            </a:r>
          </a:p>
          <a:p>
            <a:pPr eaLnBrk="1" hangingPunct="1"/>
            <a:r>
              <a:rPr lang="en-US" sz="1600" dirty="0" smtClean="0">
                <a:latin typeface="Arial" charset="0"/>
              </a:rPr>
              <a:t>R1 sends LSAs to the DR (</a:t>
            </a:r>
            <a:r>
              <a:rPr lang="en-US" sz="1600" dirty="0" smtClean="0">
                <a:latin typeface="Arial" charset="0"/>
                <a:ea typeface="Arial" charset="0"/>
                <a:cs typeface="Arial" charset="0"/>
              </a:rPr>
              <a:t>The </a:t>
            </a:r>
            <a:r>
              <a:rPr lang="en-US" sz="1600" u="sng" dirty="0" smtClean="0">
                <a:latin typeface="Arial" charset="0"/>
                <a:ea typeface="Arial" charset="0"/>
                <a:cs typeface="Arial" charset="0"/>
              </a:rPr>
              <a:t>BDR listens, too</a:t>
            </a:r>
            <a:r>
              <a:rPr lang="en-US" sz="1600" dirty="0" smtClean="0">
                <a:latin typeface="Arial" charset="0"/>
                <a:ea typeface="Arial" charset="0"/>
                <a:cs typeface="Arial" charset="0"/>
              </a:rPr>
              <a:t>.)</a:t>
            </a:r>
          </a:p>
          <a:p>
            <a:pPr eaLnBrk="1" hangingPunct="1"/>
            <a:r>
              <a:rPr lang="en-US" sz="1600" dirty="0" smtClean="0">
                <a:latin typeface="Arial" charset="0"/>
              </a:rPr>
              <a:t>The </a:t>
            </a:r>
            <a:r>
              <a:rPr lang="en-US" sz="1600" u="sng" dirty="0" smtClean="0">
                <a:latin typeface="Arial" charset="0"/>
              </a:rPr>
              <a:t>DR is responsible</a:t>
            </a:r>
            <a:r>
              <a:rPr lang="en-US" sz="1600" dirty="0" smtClean="0">
                <a:latin typeface="Arial" charset="0"/>
              </a:rPr>
              <a:t> for forwarding the LSAs from R1 </a:t>
            </a:r>
            <a:r>
              <a:rPr lang="en-US" sz="1600" u="sng" dirty="0" smtClean="0">
                <a:latin typeface="Arial" charset="0"/>
              </a:rPr>
              <a:t>to all other routers</a:t>
            </a:r>
            <a:r>
              <a:rPr lang="en-US" sz="1600" dirty="0" smtClean="0">
                <a:latin typeface="Arial" charset="0"/>
              </a:rPr>
              <a:t>. </a:t>
            </a:r>
          </a:p>
          <a:p>
            <a:pPr lvl="1" eaLnBrk="1" hangingPunct="1"/>
            <a:r>
              <a:rPr lang="en-US" sz="1600" u="sng" dirty="0" smtClean="0">
                <a:latin typeface="Arial" charset="0"/>
                <a:ea typeface="Arial" charset="0"/>
                <a:cs typeface="Arial" charset="0"/>
              </a:rPr>
              <a:t>DR uses the multicast address </a:t>
            </a:r>
            <a:r>
              <a:rPr lang="en-US" sz="1600" b="1" u="sng" dirty="0" smtClean="0">
                <a:solidFill>
                  <a:srgbClr val="0000FF"/>
                </a:solidFill>
                <a:latin typeface="Arial" charset="0"/>
                <a:ea typeface="Arial" charset="0"/>
                <a:cs typeface="Arial" charset="0"/>
              </a:rPr>
              <a:t>224.0.0.5</a:t>
            </a:r>
            <a:r>
              <a:rPr lang="en-US" sz="1600" b="1" dirty="0" smtClean="0">
                <a:solidFill>
                  <a:srgbClr val="0000FF"/>
                </a:solidFill>
                <a:latin typeface="Arial" charset="0"/>
                <a:ea typeface="Arial" charset="0"/>
                <a:cs typeface="Arial" charset="0"/>
              </a:rPr>
              <a:t> </a:t>
            </a:r>
            <a:r>
              <a:rPr lang="en-US" sz="1600" dirty="0" smtClean="0">
                <a:latin typeface="Arial" charset="0"/>
                <a:ea typeface="Arial" charset="0"/>
                <a:cs typeface="Arial" charset="0"/>
              </a:rPr>
              <a:t>(</a:t>
            </a:r>
            <a:r>
              <a:rPr lang="en-US" sz="1600" u="sng" dirty="0" err="1" smtClean="0">
                <a:solidFill>
                  <a:srgbClr val="0000FF"/>
                </a:solidFill>
                <a:latin typeface="Arial" charset="0"/>
                <a:ea typeface="Arial" charset="0"/>
                <a:cs typeface="Arial" charset="0"/>
              </a:rPr>
              <a:t>AllSPFRouters</a:t>
            </a:r>
            <a:r>
              <a:rPr lang="en-US" sz="1600" dirty="0" smtClean="0">
                <a:latin typeface="Arial" charset="0"/>
                <a:ea typeface="Arial" charset="0"/>
                <a:cs typeface="Arial" charset="0"/>
              </a:rPr>
              <a:t>, all OSPF routers). </a:t>
            </a:r>
          </a:p>
          <a:p>
            <a:pPr lvl="1" eaLnBrk="1" hangingPunct="1"/>
            <a:r>
              <a:rPr lang="en-US" sz="1600" u="sng" dirty="0" smtClean="0">
                <a:latin typeface="Arial" charset="0"/>
                <a:ea typeface="Arial" charset="0"/>
                <a:cs typeface="Arial" charset="0"/>
              </a:rPr>
              <a:t>Only one router doing all the flooding</a:t>
            </a:r>
            <a:r>
              <a:rPr lang="en-US" sz="1600" dirty="0" smtClean="0">
                <a:latin typeface="Arial" charset="0"/>
                <a:ea typeface="Arial" charset="0"/>
                <a:cs typeface="Arial" charset="0"/>
              </a:rPr>
              <a:t>.</a:t>
            </a:r>
            <a:endParaRPr lang="en-US" sz="1600" dirty="0">
              <a:latin typeface="Arial" charset="0"/>
              <a:ea typeface="Arial" charset="0"/>
              <a:cs typeface="Arial"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419600"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3"/>
            <a:ext cx="4800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Text Box 7"/>
          <p:cNvSpPr txBox="1">
            <a:spLocks noChangeArrowheads="1"/>
          </p:cNvSpPr>
          <p:nvPr/>
        </p:nvSpPr>
        <p:spPr bwMode="auto">
          <a:xfrm>
            <a:off x="2590800" y="31242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b="0"/>
              <a:t>DROther</a:t>
            </a:r>
          </a:p>
        </p:txBody>
      </p:sp>
      <p:sp>
        <p:nvSpPr>
          <p:cNvPr id="7" name="Text Box 8"/>
          <p:cNvSpPr txBox="1">
            <a:spLocks noChangeArrowheads="1"/>
          </p:cNvSpPr>
          <p:nvPr/>
        </p:nvSpPr>
        <p:spPr bwMode="auto">
          <a:xfrm>
            <a:off x="228600" y="24384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b="0"/>
              <a:t>DROther</a:t>
            </a:r>
          </a:p>
        </p:txBody>
      </p:sp>
      <p:sp>
        <p:nvSpPr>
          <p:cNvPr id="8" name="Text Box 9"/>
          <p:cNvSpPr txBox="1">
            <a:spLocks noChangeArrowheads="1"/>
          </p:cNvSpPr>
          <p:nvPr/>
        </p:nvSpPr>
        <p:spPr bwMode="auto">
          <a:xfrm>
            <a:off x="3505200" y="24384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b="0"/>
              <a:t>DROther</a:t>
            </a:r>
          </a:p>
        </p:txBody>
      </p:sp>
      <p:sp>
        <p:nvSpPr>
          <p:cNvPr id="9" name="Text Box 10"/>
          <p:cNvSpPr txBox="1">
            <a:spLocks noChangeArrowheads="1"/>
          </p:cNvSpPr>
          <p:nvPr/>
        </p:nvSpPr>
        <p:spPr bwMode="auto">
          <a:xfrm>
            <a:off x="5105400" y="24384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b="0"/>
              <a:t>DROther</a:t>
            </a:r>
          </a:p>
        </p:txBody>
      </p:sp>
      <p:sp>
        <p:nvSpPr>
          <p:cNvPr id="10" name="Text Box 11"/>
          <p:cNvSpPr txBox="1">
            <a:spLocks noChangeArrowheads="1"/>
          </p:cNvSpPr>
          <p:nvPr/>
        </p:nvSpPr>
        <p:spPr bwMode="auto">
          <a:xfrm>
            <a:off x="7467600" y="30480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b="0"/>
              <a:t>DROther</a:t>
            </a:r>
          </a:p>
        </p:txBody>
      </p:sp>
      <p:sp>
        <p:nvSpPr>
          <p:cNvPr id="11" name="Text Box 12"/>
          <p:cNvSpPr txBox="1">
            <a:spLocks noChangeArrowheads="1"/>
          </p:cNvSpPr>
          <p:nvPr/>
        </p:nvSpPr>
        <p:spPr bwMode="auto">
          <a:xfrm>
            <a:off x="8153400" y="24384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spcBef>
                <a:spcPct val="50000"/>
              </a:spcBef>
            </a:pPr>
            <a:r>
              <a:rPr lang="en-US" sz="1400" b="0"/>
              <a:t>DROther</a:t>
            </a:r>
          </a:p>
        </p:txBody>
      </p:sp>
      <p:sp>
        <p:nvSpPr>
          <p:cNvPr id="12" name="Text Box 13"/>
          <p:cNvSpPr txBox="1">
            <a:spLocks noChangeArrowheads="1"/>
          </p:cNvSpPr>
          <p:nvPr/>
        </p:nvSpPr>
        <p:spPr bwMode="auto">
          <a:xfrm>
            <a:off x="533400" y="12954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a:solidFill>
                  <a:srgbClr val="FF3300"/>
                </a:solidFill>
              </a:rPr>
              <a:t>224.0.0.6</a:t>
            </a:r>
          </a:p>
        </p:txBody>
      </p:sp>
      <p:sp>
        <p:nvSpPr>
          <p:cNvPr id="13" name="Text Box 14"/>
          <p:cNvSpPr txBox="1">
            <a:spLocks noChangeArrowheads="1"/>
          </p:cNvSpPr>
          <p:nvPr/>
        </p:nvSpPr>
        <p:spPr bwMode="auto">
          <a:xfrm>
            <a:off x="6400800" y="304822"/>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400">
                <a:solidFill>
                  <a:srgbClr val="0000FF"/>
                </a:solidFill>
              </a:rPr>
              <a:t>224.0.0.5</a:t>
            </a:r>
          </a:p>
        </p:txBody>
      </p:sp>
      <p:sp>
        <p:nvSpPr>
          <p:cNvPr id="14" name="Line 15"/>
          <p:cNvSpPr>
            <a:spLocks noChangeShapeType="1"/>
          </p:cNvSpPr>
          <p:nvPr/>
        </p:nvSpPr>
        <p:spPr bwMode="auto">
          <a:xfrm flipV="1">
            <a:off x="990600" y="1371600"/>
            <a:ext cx="762000" cy="4572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flipV="1">
            <a:off x="2590800" y="381000"/>
            <a:ext cx="838200" cy="533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7"/>
          <p:cNvSpPr>
            <a:spLocks noChangeShapeType="1"/>
          </p:cNvSpPr>
          <p:nvPr/>
        </p:nvSpPr>
        <p:spPr bwMode="auto">
          <a:xfrm flipH="1" flipV="1">
            <a:off x="1219200" y="381000"/>
            <a:ext cx="914400" cy="533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6172200" y="381000"/>
            <a:ext cx="838200" cy="5334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9"/>
          <p:cNvSpPr>
            <a:spLocks noChangeShapeType="1"/>
          </p:cNvSpPr>
          <p:nvPr/>
        </p:nvSpPr>
        <p:spPr bwMode="auto">
          <a:xfrm>
            <a:off x="7772400" y="1371600"/>
            <a:ext cx="838200" cy="5334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0"/>
          <p:cNvSpPr>
            <a:spLocks noChangeShapeType="1"/>
          </p:cNvSpPr>
          <p:nvPr/>
        </p:nvSpPr>
        <p:spPr bwMode="auto">
          <a:xfrm flipV="1">
            <a:off x="7391400" y="381000"/>
            <a:ext cx="838200" cy="5334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21"/>
          <p:cNvSpPr>
            <a:spLocks noChangeShapeType="1"/>
          </p:cNvSpPr>
          <p:nvPr/>
        </p:nvSpPr>
        <p:spPr bwMode="auto">
          <a:xfrm flipH="1">
            <a:off x="5791200" y="1371600"/>
            <a:ext cx="838200" cy="457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2"/>
          <p:cNvSpPr>
            <a:spLocks noChangeShapeType="1"/>
          </p:cNvSpPr>
          <p:nvPr/>
        </p:nvSpPr>
        <p:spPr bwMode="auto">
          <a:xfrm>
            <a:off x="6934200" y="1752600"/>
            <a:ext cx="0" cy="9906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99774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44</a:t>
            </a:fld>
            <a:endParaRPr lang="en-US"/>
          </a:p>
        </p:txBody>
      </p:sp>
      <p:sp>
        <p:nvSpPr>
          <p:cNvPr id="3" name="Rectangle 2"/>
          <p:cNvSpPr txBox="1">
            <a:spLocks noChangeArrowheads="1"/>
          </p:cNvSpPr>
          <p:nvPr/>
        </p:nvSpPr>
        <p:spPr>
          <a:xfrm>
            <a:off x="-35492" y="-15799"/>
            <a:ext cx="3124200" cy="533400"/>
          </a:xfrm>
          <a:prstGeom prst="rect">
            <a:avLst/>
          </a:prstGeom>
          <a:solidFill>
            <a:schemeClr val="bg1"/>
          </a:solidFill>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sz="2800" smtClean="0">
                <a:latin typeface="Arial" charset="0"/>
              </a:rPr>
              <a:t>DR/BDR Election</a:t>
            </a:r>
            <a:endParaRPr lang="en-US" sz="2800">
              <a:latin typeface="Arial" charset="0"/>
            </a:endParaRPr>
          </a:p>
        </p:txBody>
      </p:sp>
      <p:sp>
        <p:nvSpPr>
          <p:cNvPr id="4" name="Rectangle 3"/>
          <p:cNvSpPr txBox="1">
            <a:spLocks noChangeArrowheads="1"/>
          </p:cNvSpPr>
          <p:nvPr/>
        </p:nvSpPr>
        <p:spPr>
          <a:xfrm>
            <a:off x="304800" y="3181350"/>
            <a:ext cx="8229600" cy="196215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600" dirty="0" smtClean="0">
                <a:latin typeface="Arial" charset="0"/>
              </a:rPr>
              <a:t>The following criteria are applied:</a:t>
            </a:r>
          </a:p>
          <a:p>
            <a:pPr lvl="1" eaLnBrk="1" hangingPunct="1">
              <a:buFont typeface="Wingdings" charset="0"/>
              <a:buNone/>
            </a:pPr>
            <a:r>
              <a:rPr lang="en-US" sz="1600" b="1" dirty="0" smtClean="0">
                <a:latin typeface="Arial" charset="0"/>
                <a:ea typeface="Arial" charset="0"/>
                <a:cs typeface="Arial" charset="0"/>
              </a:rPr>
              <a:t>1. DR</a:t>
            </a:r>
            <a:r>
              <a:rPr lang="en-US" sz="1600" dirty="0" smtClean="0">
                <a:latin typeface="Arial" charset="0"/>
                <a:ea typeface="Arial" charset="0"/>
                <a:cs typeface="Arial" charset="0"/>
              </a:rPr>
              <a:t>: Router with the </a:t>
            </a:r>
            <a:r>
              <a:rPr lang="en-US" sz="1600" u="sng" dirty="0" smtClean="0">
                <a:latin typeface="Arial" charset="0"/>
                <a:ea typeface="Arial" charset="0"/>
                <a:cs typeface="Arial" charset="0"/>
              </a:rPr>
              <a:t>highest OSPF interface priority</a:t>
            </a:r>
            <a:r>
              <a:rPr lang="en-US" sz="1600" dirty="0" smtClean="0">
                <a:latin typeface="Arial" charset="0"/>
                <a:ea typeface="Arial" charset="0"/>
                <a:cs typeface="Arial" charset="0"/>
              </a:rPr>
              <a:t>.</a:t>
            </a:r>
          </a:p>
          <a:p>
            <a:pPr lvl="1" eaLnBrk="1" hangingPunct="1">
              <a:buFont typeface="Wingdings" charset="0"/>
              <a:buNone/>
            </a:pPr>
            <a:r>
              <a:rPr lang="en-US" sz="1600" b="1" dirty="0" smtClean="0">
                <a:latin typeface="Arial" charset="0"/>
                <a:ea typeface="Arial" charset="0"/>
                <a:cs typeface="Arial" charset="0"/>
              </a:rPr>
              <a:t>2. BDR</a:t>
            </a:r>
            <a:r>
              <a:rPr lang="en-US" sz="1600" dirty="0" smtClean="0">
                <a:latin typeface="Arial" charset="0"/>
                <a:ea typeface="Arial" charset="0"/>
                <a:cs typeface="Arial" charset="0"/>
              </a:rPr>
              <a:t>: Router with the </a:t>
            </a:r>
            <a:r>
              <a:rPr lang="en-US" sz="1600" u="sng" dirty="0" smtClean="0">
                <a:latin typeface="Arial" charset="0"/>
                <a:ea typeface="Arial" charset="0"/>
                <a:cs typeface="Arial" charset="0"/>
              </a:rPr>
              <a:t>second highest OSPF interface priority</a:t>
            </a:r>
            <a:r>
              <a:rPr lang="en-US" sz="1600" dirty="0" smtClean="0">
                <a:latin typeface="Arial" charset="0"/>
                <a:ea typeface="Arial" charset="0"/>
                <a:cs typeface="Arial" charset="0"/>
              </a:rPr>
              <a:t>.</a:t>
            </a:r>
          </a:p>
          <a:p>
            <a:pPr lvl="1" eaLnBrk="1" hangingPunct="1">
              <a:buFont typeface="Wingdings" charset="0"/>
              <a:buNone/>
            </a:pPr>
            <a:r>
              <a:rPr lang="en-US" sz="1600" b="1" dirty="0" smtClean="0">
                <a:latin typeface="Arial" charset="0"/>
                <a:ea typeface="Arial" charset="0"/>
                <a:cs typeface="Arial" charset="0"/>
              </a:rPr>
              <a:t>3. </a:t>
            </a:r>
            <a:r>
              <a:rPr lang="en-US" sz="1600" u="sng" dirty="0" smtClean="0">
                <a:latin typeface="Arial" charset="0"/>
                <a:ea typeface="Arial" charset="0"/>
                <a:cs typeface="Arial" charset="0"/>
              </a:rPr>
              <a:t>If OSPF interface priorities are equal</a:t>
            </a:r>
            <a:r>
              <a:rPr lang="en-US" sz="1600" dirty="0" smtClean="0">
                <a:latin typeface="Arial" charset="0"/>
                <a:ea typeface="Arial" charset="0"/>
                <a:cs typeface="Arial" charset="0"/>
              </a:rPr>
              <a:t>, the </a:t>
            </a:r>
            <a:r>
              <a:rPr lang="en-US" sz="1600" u="sng" dirty="0" smtClean="0">
                <a:latin typeface="Arial" charset="0"/>
                <a:ea typeface="Arial" charset="0"/>
                <a:cs typeface="Arial" charset="0"/>
              </a:rPr>
              <a:t>highest router ID</a:t>
            </a:r>
            <a:r>
              <a:rPr lang="en-US" sz="1600" dirty="0" smtClean="0">
                <a:latin typeface="Arial" charset="0"/>
                <a:ea typeface="Arial" charset="0"/>
                <a:cs typeface="Arial" charset="0"/>
              </a:rPr>
              <a:t> is used to break the tie.</a:t>
            </a:r>
          </a:p>
          <a:p>
            <a:pPr eaLnBrk="1" hangingPunct="1"/>
            <a:r>
              <a:rPr lang="en-US" sz="1600" u="sng" dirty="0" smtClean="0">
                <a:latin typeface="Arial" charset="0"/>
              </a:rPr>
              <a:t>Default OSPF interface priority is </a:t>
            </a:r>
            <a:r>
              <a:rPr lang="en-US" sz="1600" b="1" u="sng" dirty="0" smtClean="0">
                <a:latin typeface="Arial" charset="0"/>
              </a:rPr>
              <a:t>1</a:t>
            </a:r>
            <a:r>
              <a:rPr lang="en-US" sz="1600" dirty="0" smtClean="0">
                <a:latin typeface="Arial" charset="0"/>
              </a:rPr>
              <a:t>. </a:t>
            </a:r>
          </a:p>
          <a:p>
            <a:pPr eaLnBrk="1" hangingPunct="1"/>
            <a:r>
              <a:rPr lang="en-US" sz="1600" dirty="0" smtClean="0">
                <a:latin typeface="Arial" charset="0"/>
              </a:rPr>
              <a:t>Current configuration, the </a:t>
            </a:r>
            <a:r>
              <a:rPr lang="en-US" sz="1600" b="1" u="sng" dirty="0" smtClean="0">
                <a:latin typeface="Arial" charset="0"/>
              </a:rPr>
              <a:t>OSPF router ID</a:t>
            </a:r>
            <a:r>
              <a:rPr lang="en-US" sz="1600" u="sng" dirty="0" smtClean="0">
                <a:latin typeface="Arial" charset="0"/>
              </a:rPr>
              <a:t> is used to elect the DR and BDR.</a:t>
            </a:r>
            <a:endParaRPr lang="en-US" sz="1600" u="sng" dirty="0">
              <a:latin typeface="Arial"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194"/>
            <a:ext cx="71056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Text Box 7"/>
          <p:cNvSpPr txBox="1">
            <a:spLocks noChangeArrowheads="1"/>
          </p:cNvSpPr>
          <p:nvPr/>
        </p:nvSpPr>
        <p:spPr bwMode="auto">
          <a:xfrm>
            <a:off x="7543800" y="2742795"/>
            <a:ext cx="533400" cy="36933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a:t>DR</a:t>
            </a:r>
          </a:p>
        </p:txBody>
      </p:sp>
      <p:sp>
        <p:nvSpPr>
          <p:cNvPr id="7" name="Text Box 8"/>
          <p:cNvSpPr txBox="1">
            <a:spLocks noChangeArrowheads="1"/>
          </p:cNvSpPr>
          <p:nvPr/>
        </p:nvSpPr>
        <p:spPr bwMode="auto">
          <a:xfrm>
            <a:off x="4876800" y="990195"/>
            <a:ext cx="685800" cy="36933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a:t>BDR</a:t>
            </a:r>
          </a:p>
        </p:txBody>
      </p:sp>
      <p:sp>
        <p:nvSpPr>
          <p:cNvPr id="8" name="Text Box 9"/>
          <p:cNvSpPr txBox="1">
            <a:spLocks noChangeArrowheads="1"/>
          </p:cNvSpPr>
          <p:nvPr/>
        </p:nvSpPr>
        <p:spPr bwMode="auto">
          <a:xfrm>
            <a:off x="228600" y="2742795"/>
            <a:ext cx="1219200" cy="36933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r" eaLnBrk="1" hangingPunct="1">
              <a:spcBef>
                <a:spcPct val="50000"/>
              </a:spcBef>
            </a:pPr>
            <a:r>
              <a:rPr lang="en-US" sz="1800"/>
              <a:t>DROther</a:t>
            </a:r>
          </a:p>
        </p:txBody>
      </p:sp>
      <p:sp>
        <p:nvSpPr>
          <p:cNvPr id="9" name="Line 10"/>
          <p:cNvSpPr>
            <a:spLocks noChangeShapeType="1"/>
          </p:cNvSpPr>
          <p:nvPr/>
        </p:nvSpPr>
        <p:spPr bwMode="auto">
          <a:xfrm>
            <a:off x="6553200" y="1980794"/>
            <a:ext cx="11430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1"/>
          <p:cNvSpPr>
            <a:spLocks noChangeShapeType="1"/>
          </p:cNvSpPr>
          <p:nvPr/>
        </p:nvSpPr>
        <p:spPr bwMode="auto">
          <a:xfrm>
            <a:off x="1905000" y="837794"/>
            <a:ext cx="1447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997745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45</a:t>
            </a:fld>
            <a:endParaRPr lang="en-US"/>
          </a:p>
        </p:txBody>
      </p:sp>
      <p:sp>
        <p:nvSpPr>
          <p:cNvPr id="3" name="Rectangle 4"/>
          <p:cNvSpPr>
            <a:spLocks noChangeArrowheads="1"/>
          </p:cNvSpPr>
          <p:nvPr/>
        </p:nvSpPr>
        <p:spPr bwMode="auto">
          <a:xfrm>
            <a:off x="0" y="762000"/>
            <a:ext cx="9144000" cy="2419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bg2"/>
              </a:buClr>
              <a:buFont typeface="Wingdings" charset="0"/>
              <a:buNone/>
            </a:pPr>
            <a:r>
              <a:rPr lang="en-US" sz="1400" b="0" dirty="0" err="1">
                <a:latin typeface="Courier New" charset="0"/>
              </a:rPr>
              <a:t>RouterA</a:t>
            </a:r>
            <a:r>
              <a:rPr lang="en-US" sz="1400" b="0" dirty="0">
                <a:latin typeface="Courier New" charset="0"/>
              </a:rPr>
              <a:t># </a:t>
            </a:r>
            <a:r>
              <a:rPr lang="en-US" sz="1400" b="1" dirty="0">
                <a:latin typeface="Courier New" charset="0"/>
              </a:rPr>
              <a:t>show </a:t>
            </a:r>
            <a:r>
              <a:rPr lang="en-US" sz="1400" b="1" dirty="0" err="1">
                <a:latin typeface="Courier New" charset="0"/>
              </a:rPr>
              <a:t>ip</a:t>
            </a:r>
            <a:r>
              <a:rPr lang="en-US" sz="1400" b="1" dirty="0">
                <a:latin typeface="Courier New" charset="0"/>
              </a:rPr>
              <a:t> </a:t>
            </a:r>
            <a:r>
              <a:rPr lang="en-US" sz="1400" b="1" dirty="0" err="1">
                <a:latin typeface="Courier New" charset="0"/>
              </a:rPr>
              <a:t>ospf</a:t>
            </a:r>
            <a:r>
              <a:rPr lang="en-US" sz="1400" b="1" dirty="0">
                <a:latin typeface="Courier New" charset="0"/>
              </a:rPr>
              <a:t> interface </a:t>
            </a:r>
            <a:r>
              <a:rPr lang="en-US" sz="1400" b="1" dirty="0" err="1">
                <a:latin typeface="Courier New" charset="0"/>
              </a:rPr>
              <a:t>fastethernet</a:t>
            </a:r>
            <a:r>
              <a:rPr lang="en-US" sz="1400" b="1" dirty="0">
                <a:latin typeface="Courier New" charset="0"/>
              </a:rPr>
              <a:t> 0/0</a:t>
            </a:r>
          </a:p>
          <a:p>
            <a:pPr marL="342900" indent="-342900">
              <a:spcBef>
                <a:spcPct val="20000"/>
              </a:spcBef>
              <a:buClr>
                <a:schemeClr val="bg2"/>
              </a:buClr>
              <a:buFont typeface="Wingdings" charset="0"/>
              <a:buNone/>
            </a:pPr>
            <a:r>
              <a:rPr lang="en-US" sz="1400" b="0" dirty="0">
                <a:latin typeface="Courier New" charset="0"/>
              </a:rPr>
              <a:t>FastEthernet0/0 is up, line protocol is up</a:t>
            </a:r>
          </a:p>
          <a:p>
            <a:pPr marL="342900" indent="-342900">
              <a:spcBef>
                <a:spcPct val="20000"/>
              </a:spcBef>
              <a:buClr>
                <a:schemeClr val="bg2"/>
              </a:buClr>
              <a:buFont typeface="Wingdings" charset="0"/>
              <a:buNone/>
            </a:pPr>
            <a:r>
              <a:rPr lang="en-US" sz="1400" b="0" dirty="0">
                <a:latin typeface="Courier New" charset="0"/>
              </a:rPr>
              <a:t>  Internet Address 192.168.1.1/24, Area 0</a:t>
            </a:r>
          </a:p>
          <a:p>
            <a:pPr marL="342900" indent="-342900">
              <a:spcBef>
                <a:spcPct val="20000"/>
              </a:spcBef>
              <a:buClr>
                <a:schemeClr val="bg2"/>
              </a:buClr>
              <a:buFont typeface="Wingdings" charset="0"/>
              <a:buNone/>
            </a:pPr>
            <a:r>
              <a:rPr lang="en-US" sz="1400" b="0" dirty="0">
                <a:latin typeface="Courier New" charset="0"/>
              </a:rPr>
              <a:t>  Process ID 1, </a:t>
            </a:r>
            <a:r>
              <a:rPr lang="en-US" sz="1400" b="1" dirty="0">
                <a:solidFill>
                  <a:srgbClr val="FF3300"/>
                </a:solidFill>
                <a:latin typeface="Courier New" charset="0"/>
              </a:rPr>
              <a:t>Router ID 192.168.31.11</a:t>
            </a:r>
            <a:r>
              <a:rPr lang="en-US" sz="1400" b="0" dirty="0">
                <a:latin typeface="Courier New" charset="0"/>
              </a:rPr>
              <a:t>, Network Type BROADCAST, Cost: 1</a:t>
            </a:r>
          </a:p>
          <a:p>
            <a:pPr marL="342900" indent="-342900">
              <a:spcBef>
                <a:spcPct val="20000"/>
              </a:spcBef>
              <a:buClr>
                <a:schemeClr val="bg2"/>
              </a:buClr>
              <a:buFont typeface="Wingdings" charset="0"/>
              <a:buNone/>
            </a:pPr>
            <a:r>
              <a:rPr lang="en-US" sz="1400" b="0" dirty="0">
                <a:latin typeface="Courier New" charset="0"/>
              </a:rPr>
              <a:t>  Transmit Delay is 1 sec, </a:t>
            </a:r>
            <a:r>
              <a:rPr lang="en-US" sz="1400" b="1" dirty="0">
                <a:solidFill>
                  <a:srgbClr val="FF3300"/>
                </a:solidFill>
                <a:latin typeface="Courier New" charset="0"/>
              </a:rPr>
              <a:t>State DROTHER</a:t>
            </a:r>
            <a:r>
              <a:rPr lang="en-US" sz="1400" b="0" dirty="0">
                <a:latin typeface="Courier New" charset="0"/>
              </a:rPr>
              <a:t>, Priority 1</a:t>
            </a:r>
          </a:p>
          <a:p>
            <a:pPr marL="342900" indent="-342900">
              <a:spcBef>
                <a:spcPct val="20000"/>
              </a:spcBef>
              <a:buClr>
                <a:schemeClr val="bg2"/>
              </a:buClr>
              <a:buFont typeface="Wingdings" charset="0"/>
              <a:buNone/>
            </a:pPr>
            <a:r>
              <a:rPr lang="en-US" sz="1400" b="0" dirty="0">
                <a:latin typeface="Courier New" charset="0"/>
              </a:rPr>
              <a:t>  </a:t>
            </a:r>
            <a:r>
              <a:rPr lang="en-US" sz="1400" b="1" dirty="0">
                <a:solidFill>
                  <a:srgbClr val="FF3300"/>
                </a:solidFill>
                <a:latin typeface="Courier New" charset="0"/>
              </a:rPr>
              <a:t>Designated Router (ID) 192.168.31.33</a:t>
            </a:r>
            <a:r>
              <a:rPr lang="en-US" sz="1400" b="0" dirty="0">
                <a:latin typeface="Courier New" charset="0"/>
              </a:rPr>
              <a:t>, Interface address 192.168.1.3</a:t>
            </a:r>
          </a:p>
          <a:p>
            <a:pPr marL="342900" indent="-342900">
              <a:spcBef>
                <a:spcPct val="20000"/>
              </a:spcBef>
              <a:buClr>
                <a:schemeClr val="bg2"/>
              </a:buClr>
              <a:buFont typeface="Wingdings" charset="0"/>
              <a:buNone/>
            </a:pPr>
            <a:r>
              <a:rPr lang="en-US" sz="1400" b="0" dirty="0">
                <a:latin typeface="Courier New" charset="0"/>
              </a:rPr>
              <a:t>  </a:t>
            </a:r>
            <a:r>
              <a:rPr lang="en-US" sz="1400" b="1" dirty="0">
                <a:solidFill>
                  <a:srgbClr val="FF3300"/>
                </a:solidFill>
                <a:latin typeface="Courier New" charset="0"/>
              </a:rPr>
              <a:t>Backup Designated router (ID) 192.168.31.22</a:t>
            </a:r>
            <a:r>
              <a:rPr lang="en-US" sz="1400" b="0" dirty="0">
                <a:latin typeface="Courier New" charset="0"/>
              </a:rPr>
              <a:t>, Interface address 192.168.1.2</a:t>
            </a:r>
          </a:p>
          <a:p>
            <a:pPr marL="342900" indent="-342900">
              <a:spcBef>
                <a:spcPct val="20000"/>
              </a:spcBef>
              <a:buClr>
                <a:schemeClr val="bg2"/>
              </a:buClr>
              <a:buFont typeface="Wingdings" charset="0"/>
              <a:buNone/>
            </a:pPr>
            <a:r>
              <a:rPr lang="en-US" sz="1400" b="0" dirty="0">
                <a:latin typeface="Courier New" charset="0"/>
              </a:rPr>
              <a:t>  Timer intervals configured, Hello 10, Dead 40, Wait 40, Retransmit 5</a:t>
            </a:r>
          </a:p>
          <a:p>
            <a:pPr marL="342900" indent="-342900">
              <a:spcBef>
                <a:spcPct val="20000"/>
              </a:spcBef>
              <a:buClr>
                <a:schemeClr val="bg2"/>
              </a:buClr>
              <a:buFont typeface="Wingdings" charset="0"/>
              <a:buNone/>
            </a:pPr>
            <a:r>
              <a:rPr lang="en-US" sz="1400" b="0" dirty="0">
                <a:latin typeface="Courier New" charset="0"/>
              </a:rPr>
              <a:t>&lt;output omitted&gt;</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6" y="2876551"/>
            <a:ext cx="6753225" cy="220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 name="Rectangle 8"/>
          <p:cNvSpPr txBox="1">
            <a:spLocks noChangeArrowheads="1"/>
          </p:cNvSpPr>
          <p:nvPr/>
        </p:nvSpPr>
        <p:spPr>
          <a:xfrm>
            <a:off x="304800" y="209550"/>
            <a:ext cx="8229600" cy="533400"/>
          </a:xfrm>
          <a:prstGeom prst="rect">
            <a:avLst/>
          </a:prstGeom>
          <a:noFill/>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sz="2800" dirty="0" smtClean="0">
                <a:latin typeface="Arial" charset="0"/>
              </a:rPr>
              <a:t>Verifying Router States</a:t>
            </a:r>
            <a:endParaRPr lang="en-US" sz="2800" dirty="0">
              <a:latin typeface="Arial" charset="0"/>
            </a:endParaRPr>
          </a:p>
        </p:txBody>
      </p:sp>
      <p:sp>
        <p:nvSpPr>
          <p:cNvPr id="6" name="Oval 9"/>
          <p:cNvSpPr>
            <a:spLocks noChangeArrowheads="1"/>
          </p:cNvSpPr>
          <p:nvPr/>
        </p:nvSpPr>
        <p:spPr bwMode="auto">
          <a:xfrm>
            <a:off x="2819400" y="4533900"/>
            <a:ext cx="914400" cy="609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9997745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46</a:t>
            </a:fld>
            <a:endParaRPr lang="en-US"/>
          </a:p>
        </p:txBody>
      </p:sp>
      <p:sp>
        <p:nvSpPr>
          <p:cNvPr id="3" name="TextBox 2"/>
          <p:cNvSpPr txBox="1"/>
          <p:nvPr/>
        </p:nvSpPr>
        <p:spPr>
          <a:xfrm>
            <a:off x="5027232" y="1973424"/>
            <a:ext cx="184666" cy="369332"/>
          </a:xfrm>
          <a:prstGeom prst="rect">
            <a:avLst/>
          </a:prstGeom>
          <a:noFill/>
        </p:spPr>
        <p:txBody>
          <a:bodyPr wrap="none" rtlCol="0">
            <a:spAutoFit/>
          </a:bodyPr>
          <a:lstStyle/>
          <a:p>
            <a:endParaRPr lang="en-US" dirty="0"/>
          </a:p>
        </p:txBody>
      </p:sp>
      <p:sp>
        <p:nvSpPr>
          <p:cNvPr id="4" name="Rectangle 3"/>
          <p:cNvSpPr txBox="1">
            <a:spLocks noChangeArrowheads="1"/>
          </p:cNvSpPr>
          <p:nvPr/>
        </p:nvSpPr>
        <p:spPr>
          <a:xfrm>
            <a:off x="381000" y="1276350"/>
            <a:ext cx="8229600" cy="327660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800" smtClean="0">
                <a:latin typeface="Arial" charset="0"/>
              </a:rPr>
              <a:t>Control the election of these routers with the </a:t>
            </a:r>
            <a:r>
              <a:rPr lang="en-US" sz="1800" b="1" u="sng" smtClean="0">
                <a:latin typeface="Courier New" charset="0"/>
              </a:rPr>
              <a:t>ip ospf priority</a:t>
            </a:r>
            <a:r>
              <a:rPr lang="en-US" sz="1800" b="1" smtClean="0">
                <a:latin typeface="Arial" charset="0"/>
              </a:rPr>
              <a:t> </a:t>
            </a:r>
            <a:r>
              <a:rPr lang="en-US" sz="1800" smtClean="0">
                <a:latin typeface="Arial" charset="0"/>
              </a:rPr>
              <a:t>interface command.</a:t>
            </a:r>
          </a:p>
          <a:p>
            <a:pPr eaLnBrk="1" hangingPunct="1"/>
            <a:r>
              <a:rPr lang="en-US" sz="1800" smtClean="0">
                <a:latin typeface="Arial" charset="0"/>
              </a:rPr>
              <a:t>Priority (Highest priority wins):</a:t>
            </a:r>
          </a:p>
          <a:p>
            <a:pPr lvl="1" eaLnBrk="1" hangingPunct="1"/>
            <a:r>
              <a:rPr lang="en-US" sz="1800" b="1" smtClean="0">
                <a:latin typeface="Arial" charset="0"/>
                <a:ea typeface="Arial" charset="0"/>
                <a:cs typeface="Arial" charset="0"/>
              </a:rPr>
              <a:t>0</a:t>
            </a:r>
            <a:r>
              <a:rPr lang="en-US" sz="1800" smtClean="0">
                <a:latin typeface="Arial" charset="0"/>
                <a:ea typeface="Arial" charset="0"/>
                <a:cs typeface="Arial" charset="0"/>
              </a:rPr>
              <a:t> = </a:t>
            </a:r>
            <a:r>
              <a:rPr lang="en-US" sz="1800" u="sng" smtClean="0">
                <a:latin typeface="Arial" charset="0"/>
                <a:ea typeface="Arial" charset="0"/>
                <a:cs typeface="Arial" charset="0"/>
              </a:rPr>
              <a:t>Cannot become DR or BDR</a:t>
            </a:r>
          </a:p>
          <a:p>
            <a:pPr lvl="1" eaLnBrk="1" hangingPunct="1"/>
            <a:r>
              <a:rPr lang="en-US" sz="1800" b="1" smtClean="0">
                <a:latin typeface="Arial" charset="0"/>
                <a:ea typeface="Arial" charset="0"/>
                <a:cs typeface="Arial" charset="0"/>
              </a:rPr>
              <a:t>1</a:t>
            </a:r>
            <a:r>
              <a:rPr lang="en-US" sz="1800" smtClean="0">
                <a:latin typeface="Arial" charset="0"/>
                <a:ea typeface="Arial" charset="0"/>
                <a:cs typeface="Arial" charset="0"/>
              </a:rPr>
              <a:t> = </a:t>
            </a:r>
            <a:r>
              <a:rPr lang="en-US" sz="1800" u="sng" smtClean="0">
                <a:latin typeface="Arial" charset="0"/>
                <a:ea typeface="Arial" charset="0"/>
                <a:cs typeface="Arial" charset="0"/>
              </a:rPr>
              <a:t>Default</a:t>
            </a:r>
          </a:p>
          <a:p>
            <a:pPr lvl="2" eaLnBrk="1" hangingPunct="1"/>
            <a:r>
              <a:rPr lang="en-US" sz="1800" smtClean="0">
                <a:latin typeface="Arial" charset="0"/>
                <a:ea typeface="Arial" charset="0"/>
                <a:cs typeface="Arial" charset="0"/>
              </a:rPr>
              <a:t>Therefore, the </a:t>
            </a:r>
            <a:r>
              <a:rPr lang="en-US" sz="1800" u="sng" smtClean="0">
                <a:latin typeface="Arial" charset="0"/>
                <a:ea typeface="Arial" charset="0"/>
                <a:cs typeface="Arial" charset="0"/>
              </a:rPr>
              <a:t>router ID determines</a:t>
            </a:r>
            <a:r>
              <a:rPr lang="en-US" sz="1800" smtClean="0">
                <a:latin typeface="Arial" charset="0"/>
                <a:ea typeface="Arial" charset="0"/>
                <a:cs typeface="Arial" charset="0"/>
              </a:rPr>
              <a:t> the DR and BDR.</a:t>
            </a:r>
          </a:p>
          <a:p>
            <a:pPr eaLnBrk="1" hangingPunct="1"/>
            <a:r>
              <a:rPr lang="en-US" sz="1800" u="sng" smtClean="0">
                <a:latin typeface="Arial" charset="0"/>
              </a:rPr>
              <a:t>Priorities are an interface-specific</a:t>
            </a:r>
            <a:r>
              <a:rPr lang="en-US" sz="1800" smtClean="0">
                <a:latin typeface="Arial" charset="0"/>
              </a:rPr>
              <a:t> value, they provide better control of the OSPF multiaccess networks. </a:t>
            </a:r>
          </a:p>
          <a:p>
            <a:pPr eaLnBrk="1" hangingPunct="1"/>
            <a:r>
              <a:rPr lang="en-US" sz="1800" smtClean="0">
                <a:latin typeface="Arial" charset="0"/>
              </a:rPr>
              <a:t>They also allow a router to be the DR in one network and a DROther in another.</a:t>
            </a:r>
            <a:endParaRPr lang="en-US" sz="1800" dirty="0">
              <a:latin typeface="Arial" charset="0"/>
            </a:endParaRPr>
          </a:p>
        </p:txBody>
      </p:sp>
      <p:sp>
        <p:nvSpPr>
          <p:cNvPr id="5" name="Rectangle 4"/>
          <p:cNvSpPr>
            <a:spLocks noChangeArrowheads="1"/>
          </p:cNvSpPr>
          <p:nvPr/>
        </p:nvSpPr>
        <p:spPr bwMode="auto">
          <a:xfrm>
            <a:off x="381000" y="361950"/>
            <a:ext cx="822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bg2"/>
              </a:buClr>
              <a:buFont typeface="Wingdings" charset="0"/>
              <a:buNone/>
            </a:pPr>
            <a:r>
              <a:rPr lang="en-US" sz="1600" b="0" dirty="0">
                <a:latin typeface="Courier New" charset="0"/>
              </a:rPr>
              <a:t>Router(</a:t>
            </a:r>
            <a:r>
              <a:rPr lang="en-US" sz="1600" b="0" dirty="0" err="1">
                <a:latin typeface="Courier New" charset="0"/>
              </a:rPr>
              <a:t>config</a:t>
            </a:r>
            <a:r>
              <a:rPr lang="en-US" sz="1600" b="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priority {0 - 255}</a:t>
            </a:r>
          </a:p>
        </p:txBody>
      </p:sp>
    </p:spTree>
    <p:extLst>
      <p:ext uri="{BB962C8B-B14F-4D97-AF65-F5344CB8AC3E}">
        <p14:creationId xmlns:p14="http://schemas.microsoft.com/office/powerpoint/2010/main" val="1792742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47</a:t>
            </a:fld>
            <a:endParaRPr lang="en-US"/>
          </a:p>
        </p:txBody>
      </p:sp>
      <p:sp>
        <p:nvSpPr>
          <p:cNvPr id="3" name="Rectangle 2"/>
          <p:cNvSpPr txBox="1">
            <a:spLocks noChangeArrowheads="1"/>
          </p:cNvSpPr>
          <p:nvPr/>
        </p:nvSpPr>
        <p:spPr>
          <a:xfrm>
            <a:off x="457200" y="457200"/>
            <a:ext cx="8229600" cy="533400"/>
          </a:xfrm>
          <a:prstGeom prst="rect">
            <a:avLst/>
          </a:prstGeom>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sz="2800" dirty="0" smtClean="0">
                <a:latin typeface="Arial" charset="0"/>
              </a:rPr>
              <a:t>OSPF Interface Priority</a:t>
            </a:r>
            <a:endParaRPr lang="en-US" sz="2800" dirty="0">
              <a:latin typeface="Arial" charset="0"/>
            </a:endParaRPr>
          </a:p>
        </p:txBody>
      </p:sp>
      <p:sp>
        <p:nvSpPr>
          <p:cNvPr id="4" name="Rectangle 3"/>
          <p:cNvSpPr txBox="1">
            <a:spLocks noChangeArrowheads="1"/>
          </p:cNvSpPr>
          <p:nvPr/>
        </p:nvSpPr>
        <p:spPr>
          <a:xfrm>
            <a:off x="381000" y="4343400"/>
            <a:ext cx="8229600" cy="74295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800" dirty="0" smtClean="0">
                <a:latin typeface="Arial" charset="0"/>
              </a:rPr>
              <a:t>The OSPF interface priority can be viewed using the </a:t>
            </a:r>
            <a:r>
              <a:rPr lang="en-US" sz="1800" b="1" dirty="0" smtClean="0">
                <a:latin typeface="Courier New" charset="0"/>
              </a:rPr>
              <a:t>show </a:t>
            </a:r>
            <a:r>
              <a:rPr lang="en-US" sz="1800" b="1" dirty="0" err="1" smtClean="0">
                <a:latin typeface="Courier New" charset="0"/>
              </a:rPr>
              <a:t>ip</a:t>
            </a:r>
            <a:r>
              <a:rPr lang="en-US" sz="1800" b="1" dirty="0" smtClean="0">
                <a:latin typeface="Courier New" charset="0"/>
              </a:rPr>
              <a:t> </a:t>
            </a:r>
            <a:r>
              <a:rPr lang="en-US" sz="1800" b="1" dirty="0" err="1" smtClean="0">
                <a:latin typeface="Courier New" charset="0"/>
              </a:rPr>
              <a:t>ospf</a:t>
            </a:r>
            <a:r>
              <a:rPr lang="en-US" sz="1800" b="1" dirty="0" smtClean="0">
                <a:latin typeface="Courier New" charset="0"/>
              </a:rPr>
              <a:t> interface</a:t>
            </a:r>
            <a:r>
              <a:rPr lang="en-US" sz="1800" b="1" dirty="0" smtClean="0">
                <a:latin typeface="Arial" charset="0"/>
              </a:rPr>
              <a:t> </a:t>
            </a:r>
            <a:r>
              <a:rPr lang="en-US" sz="1800" dirty="0" smtClean="0">
                <a:latin typeface="Arial" charset="0"/>
              </a:rPr>
              <a:t>command.</a:t>
            </a:r>
            <a:endParaRPr lang="en-US" sz="1800" dirty="0">
              <a:latin typeface="Arial" charset="0"/>
            </a:endParaRPr>
          </a:p>
        </p:txBody>
      </p:sp>
      <p:sp>
        <p:nvSpPr>
          <p:cNvPr id="5" name="Rectangle 4"/>
          <p:cNvSpPr>
            <a:spLocks noChangeArrowheads="1"/>
          </p:cNvSpPr>
          <p:nvPr/>
        </p:nvSpPr>
        <p:spPr bwMode="auto">
          <a:xfrm>
            <a:off x="0" y="1219200"/>
            <a:ext cx="91440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bg2"/>
              </a:buClr>
              <a:buFont typeface="Wingdings" charset="0"/>
              <a:buNone/>
            </a:pPr>
            <a:r>
              <a:rPr lang="en-US" sz="1600" b="0" dirty="0" err="1">
                <a:latin typeface="Courier New" charset="0"/>
              </a:rPr>
              <a:t>RouterA</a:t>
            </a:r>
            <a:r>
              <a:rPr lang="en-US" sz="1600" b="0" dirty="0">
                <a:latin typeface="Courier New" charset="0"/>
              </a:rPr>
              <a:t># </a:t>
            </a:r>
            <a:r>
              <a:rPr lang="en-US" sz="1600" b="1" dirty="0">
                <a:latin typeface="Courier New" charset="0"/>
              </a:rPr>
              <a:t>show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interface </a:t>
            </a:r>
            <a:r>
              <a:rPr lang="en-US" sz="1600" b="1" dirty="0" err="1">
                <a:latin typeface="Courier New" charset="0"/>
              </a:rPr>
              <a:t>fastethernet</a:t>
            </a:r>
            <a:r>
              <a:rPr lang="en-US" sz="1600" b="1" dirty="0">
                <a:latin typeface="Courier New" charset="0"/>
              </a:rPr>
              <a:t> 0/0</a:t>
            </a:r>
          </a:p>
          <a:p>
            <a:pPr marL="342900" indent="-342900">
              <a:spcBef>
                <a:spcPct val="20000"/>
              </a:spcBef>
              <a:buClr>
                <a:schemeClr val="bg2"/>
              </a:buClr>
              <a:buFont typeface="Wingdings" charset="0"/>
              <a:buNone/>
            </a:pPr>
            <a:r>
              <a:rPr lang="en-US" sz="1600" b="0" dirty="0">
                <a:latin typeface="Courier New" charset="0"/>
              </a:rPr>
              <a:t>FastEthernet0/0 is up, line protocol is up</a:t>
            </a:r>
          </a:p>
          <a:p>
            <a:pPr marL="342900" indent="-342900">
              <a:spcBef>
                <a:spcPct val="20000"/>
              </a:spcBef>
              <a:buClr>
                <a:schemeClr val="bg2"/>
              </a:buClr>
              <a:buFont typeface="Wingdings" charset="0"/>
              <a:buNone/>
            </a:pPr>
            <a:r>
              <a:rPr lang="en-US" sz="1600" b="0" dirty="0">
                <a:latin typeface="Courier New" charset="0"/>
              </a:rPr>
              <a:t>  Internet Address 192.168.1.1/24, Area 0</a:t>
            </a:r>
          </a:p>
          <a:p>
            <a:pPr marL="342900" indent="-342900">
              <a:spcBef>
                <a:spcPct val="20000"/>
              </a:spcBef>
              <a:buClr>
                <a:schemeClr val="bg2"/>
              </a:buClr>
              <a:buFont typeface="Wingdings" charset="0"/>
              <a:buNone/>
            </a:pPr>
            <a:r>
              <a:rPr lang="en-US" sz="1600" b="0" dirty="0">
                <a:latin typeface="Courier New" charset="0"/>
              </a:rPr>
              <a:t>  Process ID 1, Router ID 192.168.31.11, Network Type BROADCAST, Cost: 1</a:t>
            </a:r>
          </a:p>
          <a:p>
            <a:pPr marL="342900" indent="-342900">
              <a:spcBef>
                <a:spcPct val="20000"/>
              </a:spcBef>
              <a:buClr>
                <a:schemeClr val="bg2"/>
              </a:buClr>
              <a:buFont typeface="Wingdings" charset="0"/>
              <a:buNone/>
            </a:pPr>
            <a:r>
              <a:rPr lang="en-US" sz="1600" b="0" dirty="0">
                <a:latin typeface="Courier New" charset="0"/>
              </a:rPr>
              <a:t>  Transmit Delay is 1 sec, State DROTHER, </a:t>
            </a:r>
            <a:r>
              <a:rPr lang="en-US" sz="1600" b="1" dirty="0">
                <a:solidFill>
                  <a:srgbClr val="FF3300"/>
                </a:solidFill>
                <a:latin typeface="Courier New" charset="0"/>
              </a:rPr>
              <a:t>Priority 1</a:t>
            </a:r>
          </a:p>
          <a:p>
            <a:pPr marL="342900" indent="-342900">
              <a:spcBef>
                <a:spcPct val="20000"/>
              </a:spcBef>
              <a:buClr>
                <a:schemeClr val="bg2"/>
              </a:buClr>
              <a:buFont typeface="Wingdings" charset="0"/>
              <a:buNone/>
            </a:pPr>
            <a:r>
              <a:rPr lang="en-US" sz="1600" b="0" dirty="0">
                <a:latin typeface="Courier New" charset="0"/>
              </a:rPr>
              <a:t>  Designated Router (ID) 192.168.31.33, Interface address 192.168.1.3</a:t>
            </a:r>
          </a:p>
          <a:p>
            <a:pPr marL="342900" indent="-342900">
              <a:spcBef>
                <a:spcPct val="20000"/>
              </a:spcBef>
              <a:buClr>
                <a:schemeClr val="bg2"/>
              </a:buClr>
              <a:buFont typeface="Wingdings" charset="0"/>
              <a:buNone/>
            </a:pPr>
            <a:r>
              <a:rPr lang="en-US" sz="1600" b="0" dirty="0">
                <a:latin typeface="Courier New" charset="0"/>
              </a:rPr>
              <a:t>  Backup Designated router (ID) 192.168.31.22, Interface address 192.168.1.2</a:t>
            </a:r>
          </a:p>
          <a:p>
            <a:pPr marL="342900" indent="-342900">
              <a:spcBef>
                <a:spcPct val="20000"/>
              </a:spcBef>
              <a:buClr>
                <a:schemeClr val="bg2"/>
              </a:buClr>
              <a:buFont typeface="Wingdings" charset="0"/>
              <a:buNone/>
            </a:pPr>
            <a:r>
              <a:rPr lang="en-US" sz="1600" b="0" dirty="0">
                <a:latin typeface="Courier New" charset="0"/>
              </a:rPr>
              <a:t>  Timer intervals configured, Hello 10, Dead 40, Wait 40, Retransmit 5</a:t>
            </a:r>
          </a:p>
          <a:p>
            <a:pPr marL="342900" indent="-342900">
              <a:spcBef>
                <a:spcPct val="20000"/>
              </a:spcBef>
              <a:buClr>
                <a:schemeClr val="bg2"/>
              </a:buClr>
              <a:buFont typeface="Wingdings" charset="0"/>
              <a:buNone/>
            </a:pPr>
            <a:r>
              <a:rPr lang="en-US" sz="1600" b="0" dirty="0">
                <a:latin typeface="Courier New" charset="0"/>
              </a:rPr>
              <a:t>  &lt;output omitted&gt;</a:t>
            </a:r>
          </a:p>
        </p:txBody>
      </p:sp>
    </p:spTree>
    <p:extLst>
      <p:ext uri="{BB962C8B-B14F-4D97-AF65-F5344CB8AC3E}">
        <p14:creationId xmlns:p14="http://schemas.microsoft.com/office/powerpoint/2010/main" val="14282521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48</a:t>
            </a:fld>
            <a:endParaRPr lang="en-US"/>
          </a:p>
        </p:txBody>
      </p:sp>
      <p:sp>
        <p:nvSpPr>
          <p:cNvPr id="4" name="Rectangle 4"/>
          <p:cNvSpPr>
            <a:spLocks noChangeArrowheads="1"/>
          </p:cNvSpPr>
          <p:nvPr/>
        </p:nvSpPr>
        <p:spPr bwMode="auto">
          <a:xfrm>
            <a:off x="457200" y="3429000"/>
            <a:ext cx="82296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bg2"/>
              </a:buClr>
              <a:buFont typeface="Wingdings" charset="0"/>
              <a:buNone/>
            </a:pPr>
            <a:r>
              <a:rPr lang="en-US" sz="1600" b="0" dirty="0" err="1">
                <a:latin typeface="Courier New" charset="0"/>
              </a:rPr>
              <a:t>RouterA</a:t>
            </a:r>
            <a:r>
              <a:rPr lang="en-US" sz="1600" b="0" dirty="0">
                <a:latin typeface="Courier New" charset="0"/>
              </a:rPr>
              <a:t>(</a:t>
            </a:r>
            <a:r>
              <a:rPr lang="en-US" sz="1600" b="0" dirty="0" err="1">
                <a:latin typeface="Courier New" charset="0"/>
              </a:rPr>
              <a:t>config</a:t>
            </a:r>
            <a:r>
              <a:rPr lang="en-US" sz="1600" b="0" dirty="0">
                <a:latin typeface="Courier New" charset="0"/>
              </a:rPr>
              <a:t>)# </a:t>
            </a:r>
            <a:r>
              <a:rPr lang="en-US" sz="1600" b="1" dirty="0">
                <a:latin typeface="Courier New" charset="0"/>
              </a:rPr>
              <a:t>interface </a:t>
            </a:r>
            <a:r>
              <a:rPr lang="en-US" sz="1600" b="1" dirty="0" err="1">
                <a:latin typeface="Courier New" charset="0"/>
              </a:rPr>
              <a:t>fastethernet</a:t>
            </a:r>
            <a:r>
              <a:rPr lang="en-US" sz="1600" b="1" dirty="0">
                <a:latin typeface="Courier New" charset="0"/>
              </a:rPr>
              <a:t> 0/0</a:t>
            </a:r>
          </a:p>
          <a:p>
            <a:pPr marL="342900" indent="-342900">
              <a:spcBef>
                <a:spcPct val="20000"/>
              </a:spcBef>
              <a:buClr>
                <a:schemeClr val="bg2"/>
              </a:buClr>
              <a:buFont typeface="Wingdings" charset="0"/>
              <a:buNone/>
            </a:pPr>
            <a:r>
              <a:rPr lang="en-US" sz="1600" b="0" dirty="0" err="1">
                <a:latin typeface="Courier New" charset="0"/>
              </a:rPr>
              <a:t>RouterA</a:t>
            </a:r>
            <a:r>
              <a:rPr lang="en-US" sz="1600" b="0" dirty="0">
                <a:latin typeface="Courier New" charset="0"/>
              </a:rPr>
              <a:t>(</a:t>
            </a:r>
            <a:r>
              <a:rPr lang="en-US" sz="1600" b="0" dirty="0" err="1">
                <a:latin typeface="Courier New" charset="0"/>
              </a:rPr>
              <a:t>config</a:t>
            </a:r>
            <a:r>
              <a:rPr lang="en-US" sz="1600" b="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priority 200</a:t>
            </a:r>
          </a:p>
          <a:p>
            <a:pPr marL="342900" indent="-342900">
              <a:spcBef>
                <a:spcPct val="20000"/>
              </a:spcBef>
              <a:buClr>
                <a:schemeClr val="bg2"/>
              </a:buClr>
              <a:buFont typeface="Wingdings" charset="0"/>
              <a:buNone/>
            </a:pPr>
            <a:endParaRPr lang="en-US" sz="1600" b="1" dirty="0">
              <a:latin typeface="Courier New" charset="0"/>
            </a:endParaRPr>
          </a:p>
          <a:p>
            <a:pPr marL="342900" indent="-342900">
              <a:spcBef>
                <a:spcPct val="20000"/>
              </a:spcBef>
              <a:buClr>
                <a:schemeClr val="bg2"/>
              </a:buClr>
              <a:buFont typeface="Wingdings" charset="0"/>
              <a:buNone/>
            </a:pPr>
            <a:r>
              <a:rPr lang="en-US" sz="1600" b="0" dirty="0" err="1">
                <a:latin typeface="Courier New" charset="0"/>
              </a:rPr>
              <a:t>RouterB</a:t>
            </a:r>
            <a:r>
              <a:rPr lang="en-US" sz="1600" b="0" dirty="0">
                <a:latin typeface="Courier New" charset="0"/>
              </a:rPr>
              <a:t>(</a:t>
            </a:r>
            <a:r>
              <a:rPr lang="en-US" sz="1600" b="0" dirty="0" err="1">
                <a:latin typeface="Courier New" charset="0"/>
              </a:rPr>
              <a:t>config</a:t>
            </a:r>
            <a:r>
              <a:rPr lang="en-US" sz="1600" b="0" dirty="0">
                <a:latin typeface="Courier New" charset="0"/>
              </a:rPr>
              <a:t>)# </a:t>
            </a:r>
            <a:r>
              <a:rPr lang="en-US" sz="1600" b="1" dirty="0">
                <a:latin typeface="Courier New" charset="0"/>
              </a:rPr>
              <a:t>interface </a:t>
            </a:r>
            <a:r>
              <a:rPr lang="en-US" sz="1600" b="1" dirty="0" err="1">
                <a:latin typeface="Courier New" charset="0"/>
              </a:rPr>
              <a:t>fastethernet</a:t>
            </a:r>
            <a:r>
              <a:rPr lang="en-US" sz="1600" b="1" dirty="0">
                <a:latin typeface="Courier New" charset="0"/>
              </a:rPr>
              <a:t> 0/0</a:t>
            </a:r>
          </a:p>
          <a:p>
            <a:pPr marL="342900" indent="-342900">
              <a:spcBef>
                <a:spcPct val="20000"/>
              </a:spcBef>
              <a:buClr>
                <a:schemeClr val="bg2"/>
              </a:buClr>
              <a:buFont typeface="Wingdings" charset="0"/>
              <a:buNone/>
            </a:pPr>
            <a:r>
              <a:rPr lang="en-US" sz="1600" b="0" dirty="0" err="1">
                <a:latin typeface="Courier New" charset="0"/>
              </a:rPr>
              <a:t>RouterB</a:t>
            </a:r>
            <a:r>
              <a:rPr lang="en-US" sz="1600" b="0" dirty="0">
                <a:latin typeface="Courier New" charset="0"/>
              </a:rPr>
              <a:t>(</a:t>
            </a:r>
            <a:r>
              <a:rPr lang="en-US" sz="1600" b="0" dirty="0" err="1">
                <a:latin typeface="Courier New" charset="0"/>
              </a:rPr>
              <a:t>config</a:t>
            </a:r>
            <a:r>
              <a:rPr lang="en-US" sz="1600" b="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priority 100</a:t>
            </a:r>
          </a:p>
        </p:txBody>
      </p:sp>
      <p:sp>
        <p:nvSpPr>
          <p:cNvPr id="5" name="Line 5"/>
          <p:cNvSpPr>
            <a:spLocks noChangeShapeType="1"/>
          </p:cNvSpPr>
          <p:nvPr/>
        </p:nvSpPr>
        <p:spPr bwMode="auto">
          <a:xfrm>
            <a:off x="457200" y="419100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7467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7" name="Text Box 7"/>
          <p:cNvSpPr txBox="1">
            <a:spLocks noChangeArrowheads="1"/>
          </p:cNvSpPr>
          <p:nvPr/>
        </p:nvSpPr>
        <p:spPr bwMode="auto">
          <a:xfrm>
            <a:off x="2209800" y="2209800"/>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00">
                <a:solidFill>
                  <a:srgbClr val="FF3300"/>
                </a:solidFill>
              </a:rPr>
              <a:t>Pri = 200</a:t>
            </a:r>
          </a:p>
        </p:txBody>
      </p:sp>
      <p:sp>
        <p:nvSpPr>
          <p:cNvPr id="8" name="Text Box 8"/>
          <p:cNvSpPr txBox="1">
            <a:spLocks noChangeArrowheads="1"/>
          </p:cNvSpPr>
          <p:nvPr/>
        </p:nvSpPr>
        <p:spPr bwMode="auto">
          <a:xfrm>
            <a:off x="2819400" y="1143000"/>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00">
                <a:solidFill>
                  <a:srgbClr val="FF3300"/>
                </a:solidFill>
              </a:rPr>
              <a:t>Pri = 100</a:t>
            </a:r>
          </a:p>
        </p:txBody>
      </p:sp>
      <p:sp>
        <p:nvSpPr>
          <p:cNvPr id="9" name="Oval 9"/>
          <p:cNvSpPr>
            <a:spLocks noChangeArrowheads="1"/>
          </p:cNvSpPr>
          <p:nvPr/>
        </p:nvSpPr>
        <p:spPr bwMode="auto">
          <a:xfrm>
            <a:off x="3810000" y="1143000"/>
            <a:ext cx="16764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10"/>
          <p:cNvSpPr>
            <a:spLocks noChangeArrowheads="1"/>
          </p:cNvSpPr>
          <p:nvPr/>
        </p:nvSpPr>
        <p:spPr bwMode="auto">
          <a:xfrm>
            <a:off x="1676400" y="2590800"/>
            <a:ext cx="1371600" cy="6858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Text Box 11"/>
          <p:cNvSpPr txBox="1">
            <a:spLocks noChangeArrowheads="1"/>
          </p:cNvSpPr>
          <p:nvPr/>
        </p:nvSpPr>
        <p:spPr bwMode="auto">
          <a:xfrm>
            <a:off x="304800" y="762001"/>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b="0" i="1"/>
              <a:t>Highest priority wins</a:t>
            </a:r>
          </a:p>
        </p:txBody>
      </p:sp>
      <p:sp>
        <p:nvSpPr>
          <p:cNvPr id="3" name="Rectangle 3"/>
          <p:cNvSpPr txBox="1">
            <a:spLocks noChangeArrowheads="1"/>
          </p:cNvSpPr>
          <p:nvPr/>
        </p:nvSpPr>
        <p:spPr>
          <a:xfrm>
            <a:off x="5791200" y="514350"/>
            <a:ext cx="3352800" cy="144780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600" dirty="0" smtClean="0">
                <a:latin typeface="Arial" charset="0"/>
              </a:rPr>
              <a:t>After doing a </a:t>
            </a:r>
            <a:r>
              <a:rPr lang="en-US" sz="1600" b="1" u="sng" dirty="0" smtClean="0">
                <a:latin typeface="Courier New" charset="0"/>
              </a:rPr>
              <a:t>shutdown</a:t>
            </a:r>
            <a:r>
              <a:rPr lang="en-US" sz="1600" b="1" u="sng" dirty="0" smtClean="0">
                <a:latin typeface="Arial" charset="0"/>
              </a:rPr>
              <a:t> </a:t>
            </a:r>
            <a:r>
              <a:rPr lang="en-US" sz="1600" u="sng" dirty="0" smtClean="0">
                <a:latin typeface="Arial" charset="0"/>
              </a:rPr>
              <a:t>and a </a:t>
            </a:r>
            <a:r>
              <a:rPr lang="en-US" sz="1600" b="1" u="sng" dirty="0" smtClean="0">
                <a:latin typeface="Courier New" charset="0"/>
              </a:rPr>
              <a:t>no shutdown</a:t>
            </a:r>
            <a:r>
              <a:rPr lang="en-US" sz="1600" b="1" dirty="0" smtClean="0">
                <a:latin typeface="Arial" charset="0"/>
              </a:rPr>
              <a:t> </a:t>
            </a:r>
            <a:r>
              <a:rPr lang="en-US" sz="1600" dirty="0" smtClean="0">
                <a:latin typeface="Arial" charset="0"/>
              </a:rPr>
              <a:t>on the Fast Ethernet 0/0 interfaces of all three routers, we see the result of the change of OSPF interface priorities.</a:t>
            </a:r>
            <a:endParaRPr lang="en-US" sz="1600" dirty="0">
              <a:latin typeface="Arial" charset="0"/>
            </a:endParaRPr>
          </a:p>
        </p:txBody>
      </p:sp>
    </p:spTree>
    <p:extLst>
      <p:ext uri="{BB962C8B-B14F-4D97-AF65-F5344CB8AC3E}">
        <p14:creationId xmlns:p14="http://schemas.microsoft.com/office/powerpoint/2010/main" val="1428252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86A959-B9C7-2F4A-9A57-EB8E30809F19}" type="slidenum">
              <a:rPr lang="en-US" smtClean="0"/>
              <a:pPr>
                <a:defRPr/>
              </a:pPr>
              <a:t>49</a:t>
            </a:fld>
            <a:endParaRPr lang="en-US"/>
          </a:p>
        </p:txBody>
      </p:sp>
      <p:sp>
        <p:nvSpPr>
          <p:cNvPr id="3" name="Rectangle 2"/>
          <p:cNvSpPr txBox="1">
            <a:spLocks noChangeArrowheads="1"/>
          </p:cNvSpPr>
          <p:nvPr/>
        </p:nvSpPr>
        <p:spPr>
          <a:xfrm>
            <a:off x="457200" y="285750"/>
            <a:ext cx="8229600" cy="533400"/>
          </a:xfrm>
          <a:prstGeom prst="rect">
            <a:avLst/>
          </a:prstGeom>
        </p:spPr>
        <p:txBody>
          <a:bodyPr/>
          <a:lstStyle>
            <a:lvl1pPr algn="l" rtl="0" eaLnBrk="0" fontAlgn="base" hangingPunct="0">
              <a:spcBef>
                <a:spcPct val="0"/>
              </a:spcBef>
              <a:spcAft>
                <a:spcPct val="0"/>
              </a:spcAft>
              <a:defRPr sz="3200">
                <a:solidFill>
                  <a:schemeClr val="tx1"/>
                </a:solidFill>
                <a:latin typeface="+mj-lt"/>
                <a:ea typeface="ＭＳ Ｐゴシック" charset="0"/>
                <a:cs typeface="+mj-cs"/>
              </a:defRPr>
            </a:lvl1pPr>
            <a:lvl2pPr algn="l" rtl="0" eaLnBrk="0" fontAlgn="base" hangingPunct="0">
              <a:spcBef>
                <a:spcPct val="0"/>
              </a:spcBef>
              <a:spcAft>
                <a:spcPct val="0"/>
              </a:spcAft>
              <a:defRPr sz="3200">
                <a:solidFill>
                  <a:schemeClr val="tx1"/>
                </a:solidFill>
                <a:latin typeface="Arial" charset="0"/>
                <a:ea typeface="ＭＳ Ｐゴシック" charset="0"/>
                <a:cs typeface="Arial" charset="0"/>
              </a:defRPr>
            </a:lvl2pPr>
            <a:lvl3pPr algn="l" rtl="0" eaLnBrk="0" fontAlgn="base" hangingPunct="0">
              <a:spcBef>
                <a:spcPct val="0"/>
              </a:spcBef>
              <a:spcAft>
                <a:spcPct val="0"/>
              </a:spcAft>
              <a:defRPr sz="3200">
                <a:solidFill>
                  <a:schemeClr val="tx1"/>
                </a:solidFill>
                <a:latin typeface="Arial" charset="0"/>
                <a:ea typeface="ＭＳ Ｐゴシック" charset="0"/>
                <a:cs typeface="Arial" charset="0"/>
              </a:defRPr>
            </a:lvl3pPr>
            <a:lvl4pPr algn="l" rtl="0" eaLnBrk="0" fontAlgn="base" hangingPunct="0">
              <a:spcBef>
                <a:spcPct val="0"/>
              </a:spcBef>
              <a:spcAft>
                <a:spcPct val="0"/>
              </a:spcAft>
              <a:defRPr sz="3200">
                <a:solidFill>
                  <a:schemeClr val="tx1"/>
                </a:solidFill>
                <a:latin typeface="Arial" charset="0"/>
                <a:ea typeface="ＭＳ Ｐゴシック" charset="0"/>
                <a:cs typeface="Arial" charset="0"/>
              </a:defRPr>
            </a:lvl4pPr>
            <a:lvl5pPr algn="l" rtl="0" eaLnBrk="0" fontAlgn="base" hangingPunct="0">
              <a:spcBef>
                <a:spcPct val="0"/>
              </a:spcBef>
              <a:spcAft>
                <a:spcPct val="0"/>
              </a:spcAft>
              <a:defRPr sz="3200">
                <a:solidFill>
                  <a:schemeClr val="tx1"/>
                </a:solidFill>
                <a:latin typeface="Arial" charset="0"/>
                <a:ea typeface="ＭＳ Ｐゴシック" charset="0"/>
                <a:cs typeface="Arial" charset="0"/>
              </a:defRPr>
            </a:lvl5pPr>
            <a:lvl6pPr marL="457200" algn="l" rtl="0" fontAlgn="base">
              <a:spcBef>
                <a:spcPct val="0"/>
              </a:spcBef>
              <a:spcAft>
                <a:spcPct val="0"/>
              </a:spcAft>
              <a:defRPr sz="3200">
                <a:solidFill>
                  <a:schemeClr val="tx1"/>
                </a:solidFill>
                <a:latin typeface="Arial" charset="0"/>
                <a:ea typeface="Arial" charset="0"/>
                <a:cs typeface="Arial" charset="0"/>
              </a:defRPr>
            </a:lvl6pPr>
            <a:lvl7pPr marL="914400" algn="l" rtl="0" fontAlgn="base">
              <a:spcBef>
                <a:spcPct val="0"/>
              </a:spcBef>
              <a:spcAft>
                <a:spcPct val="0"/>
              </a:spcAft>
              <a:defRPr sz="3200">
                <a:solidFill>
                  <a:schemeClr val="tx1"/>
                </a:solidFill>
                <a:latin typeface="Arial" charset="0"/>
                <a:ea typeface="Arial" charset="0"/>
                <a:cs typeface="Arial" charset="0"/>
              </a:defRPr>
            </a:lvl7pPr>
            <a:lvl8pPr marL="1371600" algn="l" rtl="0" fontAlgn="base">
              <a:spcBef>
                <a:spcPct val="0"/>
              </a:spcBef>
              <a:spcAft>
                <a:spcPct val="0"/>
              </a:spcAft>
              <a:defRPr sz="3200">
                <a:solidFill>
                  <a:schemeClr val="tx1"/>
                </a:solidFill>
                <a:latin typeface="Arial" charset="0"/>
                <a:ea typeface="Arial" charset="0"/>
                <a:cs typeface="Arial" charset="0"/>
              </a:defRPr>
            </a:lvl8pPr>
            <a:lvl9pPr marL="1828800" algn="l" rtl="0" fontAlgn="base">
              <a:spcBef>
                <a:spcPct val="0"/>
              </a:spcBef>
              <a:spcAft>
                <a:spcPct val="0"/>
              </a:spcAft>
              <a:defRPr sz="3200">
                <a:solidFill>
                  <a:schemeClr val="tx1"/>
                </a:solidFill>
                <a:latin typeface="Arial" charset="0"/>
                <a:ea typeface="Arial" charset="0"/>
                <a:cs typeface="Arial" charset="0"/>
              </a:defRPr>
            </a:lvl9pPr>
          </a:lstStyle>
          <a:p>
            <a:pPr eaLnBrk="1" hangingPunct="1"/>
            <a:r>
              <a:rPr lang="en-US" dirty="0" smtClean="0">
                <a:latin typeface="Arial" charset="0"/>
              </a:rPr>
              <a:t>Clarifications regarding DR/BDR</a:t>
            </a:r>
            <a:endParaRPr lang="en-US" dirty="0">
              <a:latin typeface="Arial" charset="0"/>
            </a:endParaRPr>
          </a:p>
        </p:txBody>
      </p:sp>
      <p:sp>
        <p:nvSpPr>
          <p:cNvPr id="4" name="Rectangle 3"/>
          <p:cNvSpPr txBox="1">
            <a:spLocks noChangeArrowheads="1"/>
          </p:cNvSpPr>
          <p:nvPr/>
        </p:nvSpPr>
        <p:spPr>
          <a:xfrm>
            <a:off x="381000" y="3028950"/>
            <a:ext cx="8229600" cy="2019300"/>
          </a:xfrm>
          <a:prstGeom prst="rect">
            <a:avLst/>
          </a:prstGeom>
        </p:spPr>
        <p:txBody>
          <a:bodyPr/>
          <a:lstStyle>
            <a:lvl1pPr marL="342900" indent="-342900" algn="l" rtl="0" eaLnBrk="0" fontAlgn="base" hangingPunct="0">
              <a:spcBef>
                <a:spcPct val="20000"/>
              </a:spcBef>
              <a:spcAft>
                <a:spcPct val="0"/>
              </a:spcAft>
              <a:buClr>
                <a:schemeClr val="bg2"/>
              </a:buClr>
              <a:buFont typeface="Wingdings" charset="0"/>
              <a:buChar char="l"/>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charset="0"/>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mn-ea"/>
                <a:cs typeface="+mn-cs"/>
              </a:defRPr>
            </a:lvl9pPr>
          </a:lstStyle>
          <a:p>
            <a:pPr eaLnBrk="1" hangingPunct="1"/>
            <a:r>
              <a:rPr lang="en-US" sz="1800" b="1" dirty="0" smtClean="0">
                <a:solidFill>
                  <a:srgbClr val="009999"/>
                </a:solidFill>
                <a:latin typeface="Arial" charset="0"/>
              </a:rPr>
              <a:t>Hello packets</a:t>
            </a:r>
            <a:r>
              <a:rPr lang="en-US" sz="1800" dirty="0" smtClean="0">
                <a:latin typeface="Arial" charset="0"/>
              </a:rPr>
              <a:t> are still exchanged between all routers on a multi-access segment (DR, BDR, </a:t>
            </a:r>
            <a:r>
              <a:rPr lang="en-US" sz="1800" dirty="0" err="1" smtClean="0">
                <a:latin typeface="Arial" charset="0"/>
              </a:rPr>
              <a:t>DROthers</a:t>
            </a:r>
            <a:r>
              <a:rPr lang="en-US" sz="1800" dirty="0" smtClean="0">
                <a:latin typeface="Arial" charset="0"/>
              </a:rPr>
              <a:t>,….) to maintain neighbor adjacencies.</a:t>
            </a:r>
          </a:p>
          <a:p>
            <a:pPr eaLnBrk="1" hangingPunct="1"/>
            <a:r>
              <a:rPr lang="en-US" sz="1800" b="1" dirty="0" smtClean="0">
                <a:solidFill>
                  <a:srgbClr val="009999"/>
                </a:solidFill>
                <a:latin typeface="Arial" charset="0"/>
              </a:rPr>
              <a:t>OSPF LSA packets</a:t>
            </a:r>
            <a:r>
              <a:rPr lang="en-US" sz="1800" dirty="0" smtClean="0">
                <a:latin typeface="Arial" charset="0"/>
              </a:rPr>
              <a:t> (coming) are packets which are sent from the BDR/</a:t>
            </a:r>
            <a:r>
              <a:rPr lang="en-US" sz="1800" dirty="0" err="1" smtClean="0">
                <a:latin typeface="Arial" charset="0"/>
              </a:rPr>
              <a:t>DROthers</a:t>
            </a:r>
            <a:r>
              <a:rPr lang="en-US" sz="1800" dirty="0" smtClean="0">
                <a:latin typeface="Arial" charset="0"/>
              </a:rPr>
              <a:t> to the DR, and then from the DR to the BDR/</a:t>
            </a:r>
            <a:r>
              <a:rPr lang="en-US" sz="1800" dirty="0" err="1" smtClean="0">
                <a:latin typeface="Arial" charset="0"/>
              </a:rPr>
              <a:t>DROthers</a:t>
            </a:r>
            <a:r>
              <a:rPr lang="en-US" sz="1800" dirty="0" smtClean="0">
                <a:latin typeface="Arial" charset="0"/>
              </a:rPr>
              <a:t>. (The reason for a DR/BDR.)</a:t>
            </a:r>
          </a:p>
          <a:p>
            <a:pPr eaLnBrk="1" hangingPunct="1"/>
            <a:r>
              <a:rPr lang="en-US" sz="1800" dirty="0" smtClean="0">
                <a:latin typeface="Arial" charset="0"/>
              </a:rPr>
              <a:t>Normal routing of </a:t>
            </a:r>
            <a:r>
              <a:rPr lang="en-US" sz="1800" b="1" dirty="0" smtClean="0">
                <a:solidFill>
                  <a:srgbClr val="009999"/>
                </a:solidFill>
                <a:latin typeface="Arial" charset="0"/>
              </a:rPr>
              <a:t>IP packets</a:t>
            </a:r>
            <a:r>
              <a:rPr lang="en-US" sz="1800" dirty="0" smtClean="0">
                <a:latin typeface="Arial" charset="0"/>
              </a:rPr>
              <a:t> still takes the lowest cost route, which might be between two </a:t>
            </a:r>
            <a:r>
              <a:rPr lang="en-US" sz="1800" dirty="0" err="1" smtClean="0">
                <a:latin typeface="Arial" charset="0"/>
              </a:rPr>
              <a:t>DROthers</a:t>
            </a:r>
            <a:r>
              <a:rPr lang="en-US" sz="1800" dirty="0" smtClean="0">
                <a:latin typeface="Arial" charset="0"/>
              </a:rPr>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895370"/>
            <a:ext cx="26670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6562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Concepts</a:t>
            </a:r>
            <a:endParaRPr lang="en-US" dirty="0"/>
          </a:p>
        </p:txBody>
      </p:sp>
      <p:sp>
        <p:nvSpPr>
          <p:cNvPr id="3" name="Slide Number Placeholder 2"/>
          <p:cNvSpPr>
            <a:spLocks noGrp="1"/>
          </p:cNvSpPr>
          <p:nvPr>
            <p:ph type="sldNum" sz="quarter" idx="10"/>
          </p:nvPr>
        </p:nvSpPr>
        <p:spPr/>
        <p:txBody>
          <a:bodyPr/>
          <a:lstStyle/>
          <a:p>
            <a:pPr>
              <a:defRPr/>
            </a:pPr>
            <a:fld id="{E72ABC8E-4B90-6841-894F-692A9CD2F44B}" type="slidenum">
              <a:rPr lang="en-US" smtClean="0"/>
              <a:pPr>
                <a:defRPr/>
              </a:pPr>
              <a:t>5</a:t>
            </a:fld>
            <a:endParaRPr lang="en-US"/>
          </a:p>
        </p:txBody>
      </p:sp>
      <p:pic>
        <p:nvPicPr>
          <p:cNvPr id="10" name="Picture 9"/>
          <p:cNvPicPr>
            <a:picLocks noChangeAspect="1"/>
          </p:cNvPicPr>
          <p:nvPr/>
        </p:nvPicPr>
        <p:blipFill>
          <a:blip r:embed="rId2"/>
          <a:stretch>
            <a:fillRect/>
          </a:stretch>
        </p:blipFill>
        <p:spPr>
          <a:xfrm>
            <a:off x="2057400" y="971550"/>
            <a:ext cx="4394200" cy="1790700"/>
          </a:xfrm>
          <a:prstGeom prst="rect">
            <a:avLst/>
          </a:prstGeom>
        </p:spPr>
      </p:pic>
      <p:pic>
        <p:nvPicPr>
          <p:cNvPr id="11" name="Picture 10"/>
          <p:cNvPicPr>
            <a:picLocks noChangeAspect="1"/>
          </p:cNvPicPr>
          <p:nvPr/>
        </p:nvPicPr>
        <p:blipFill>
          <a:blip r:embed="rId3"/>
          <a:stretch>
            <a:fillRect/>
          </a:stretch>
        </p:blipFill>
        <p:spPr>
          <a:xfrm>
            <a:off x="1447800" y="2895600"/>
            <a:ext cx="1282700" cy="2247900"/>
          </a:xfrm>
          <a:prstGeom prst="rect">
            <a:avLst/>
          </a:prstGeom>
        </p:spPr>
      </p:pic>
      <p:pic>
        <p:nvPicPr>
          <p:cNvPr id="12" name="Picture 11"/>
          <p:cNvPicPr>
            <a:picLocks noChangeAspect="1"/>
          </p:cNvPicPr>
          <p:nvPr/>
        </p:nvPicPr>
        <p:blipFill>
          <a:blip r:embed="rId4"/>
          <a:stretch>
            <a:fillRect/>
          </a:stretch>
        </p:blipFill>
        <p:spPr>
          <a:xfrm>
            <a:off x="3657600" y="3257551"/>
            <a:ext cx="1397000" cy="1549400"/>
          </a:xfrm>
          <a:prstGeom prst="rect">
            <a:avLst/>
          </a:prstGeom>
        </p:spPr>
      </p:pic>
      <p:pic>
        <p:nvPicPr>
          <p:cNvPr id="13" name="Picture 12"/>
          <p:cNvPicPr>
            <a:picLocks noChangeAspect="1"/>
          </p:cNvPicPr>
          <p:nvPr/>
        </p:nvPicPr>
        <p:blipFill>
          <a:blip r:embed="rId5"/>
          <a:stretch>
            <a:fillRect/>
          </a:stretch>
        </p:blipFill>
        <p:spPr>
          <a:xfrm>
            <a:off x="5562600" y="2800350"/>
            <a:ext cx="1955800" cy="1612900"/>
          </a:xfrm>
          <a:prstGeom prst="rect">
            <a:avLst/>
          </a:prstGeom>
        </p:spPr>
      </p:pic>
      <p:sp>
        <p:nvSpPr>
          <p:cNvPr id="15" name="Rectangle 14"/>
          <p:cNvSpPr/>
          <p:nvPr/>
        </p:nvSpPr>
        <p:spPr bwMode="auto">
          <a:xfrm>
            <a:off x="7086600" y="2647950"/>
            <a:ext cx="762000" cy="914400"/>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pic>
        <p:nvPicPr>
          <p:cNvPr id="14" name="Picture 13"/>
          <p:cNvPicPr>
            <a:picLocks noChangeAspect="1"/>
          </p:cNvPicPr>
          <p:nvPr/>
        </p:nvPicPr>
        <p:blipFill>
          <a:blip r:embed="rId6"/>
          <a:stretch>
            <a:fillRect/>
          </a:stretch>
        </p:blipFill>
        <p:spPr>
          <a:xfrm>
            <a:off x="7086600" y="2266950"/>
            <a:ext cx="1003300" cy="1270000"/>
          </a:xfrm>
          <a:prstGeom prst="rect">
            <a:avLst/>
          </a:prstGeom>
        </p:spPr>
      </p:pic>
      <p:sp>
        <p:nvSpPr>
          <p:cNvPr id="16" name="Oval 9"/>
          <p:cNvSpPr>
            <a:spLocks noChangeArrowheads="1"/>
          </p:cNvSpPr>
          <p:nvPr/>
        </p:nvSpPr>
        <p:spPr bwMode="auto">
          <a:xfrm>
            <a:off x="8763000" y="4933950"/>
            <a:ext cx="177800" cy="1651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7" name="Oval 10"/>
          <p:cNvSpPr>
            <a:spLocks noChangeArrowheads="1"/>
          </p:cNvSpPr>
          <p:nvPr/>
        </p:nvSpPr>
        <p:spPr bwMode="auto">
          <a:xfrm>
            <a:off x="8763000" y="4933950"/>
            <a:ext cx="177800" cy="1651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555841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3"/>
          <p:cNvSpPr>
            <a:spLocks noGrp="1"/>
          </p:cNvSpPr>
          <p:nvPr>
            <p:ph type="ctrTitle"/>
          </p:nvPr>
        </p:nvSpPr>
        <p:spPr/>
        <p:txBody>
          <a:bodyPr/>
          <a:lstStyle/>
          <a:p>
            <a:r>
              <a:rPr lang="en-CA" dirty="0" smtClean="0">
                <a:latin typeface="Arial" charset="0"/>
                <a:cs typeface="Arial" charset="0"/>
              </a:rPr>
              <a:t>OSPF </a:t>
            </a:r>
            <a:r>
              <a:rPr lang="en-CA" dirty="0">
                <a:latin typeface="Arial" charset="0"/>
                <a:cs typeface="Arial" charset="0"/>
              </a:rPr>
              <a:t>Metric (Cost)</a:t>
            </a:r>
          </a:p>
        </p:txBody>
      </p:sp>
      <p:sp>
        <p:nvSpPr>
          <p:cNvPr id="125954" name="Subtitle 4"/>
          <p:cNvSpPr>
            <a:spLocks noGrp="1"/>
          </p:cNvSpPr>
          <p:nvPr>
            <p:ph type="subTitle" idx="1"/>
          </p:nvPr>
        </p:nvSpPr>
        <p:spPr/>
        <p:txBody>
          <a:bodyPr/>
          <a:lstStyle/>
          <a:p>
            <a:pPr>
              <a:buFont typeface="Wingdings" charset="0"/>
              <a:buNone/>
            </a:pPr>
            <a:endParaRPr lang="en-CA">
              <a:latin typeface="Arial" charset="0"/>
              <a:cs typeface="Arial" charset="0"/>
            </a:endParaRPr>
          </a:p>
        </p:txBody>
      </p:sp>
    </p:spTree>
    <p:extLst>
      <p:ext uri="{BB962C8B-B14F-4D97-AF65-F5344CB8AC3E}">
        <p14:creationId xmlns:p14="http://schemas.microsoft.com/office/powerpoint/2010/main" val="1186442436"/>
      </p:ext>
    </p:extLst>
  </p:cSld>
  <p:clrMapOvr>
    <a:masterClrMapping/>
  </p:clrMapOvr>
  <p:transition xmlns:p14="http://schemas.microsoft.com/office/powerpoint/2010/main" spd="slow">
    <p:blinds dir="vert"/>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0DF714-2168-F842-B83F-B1DC96506D9C}" type="slidenum">
              <a:rPr lang="en-US" sz="1400">
                <a:cs typeface="Arial" charset="0"/>
              </a:rPr>
              <a:pPr eaLnBrk="1" hangingPunct="1"/>
              <a:t>51</a:t>
            </a:fld>
            <a:endParaRPr lang="en-US" sz="1400">
              <a:cs typeface="Arial" charset="0"/>
            </a:endParaRPr>
          </a:p>
        </p:txBody>
      </p:sp>
      <p:sp>
        <p:nvSpPr>
          <p:cNvPr id="132098" name="Rectangle 2"/>
          <p:cNvSpPr>
            <a:spLocks noGrp="1" noChangeArrowheads="1"/>
          </p:cNvSpPr>
          <p:nvPr>
            <p:ph type="title"/>
          </p:nvPr>
        </p:nvSpPr>
        <p:spPr/>
        <p:txBody>
          <a:bodyPr/>
          <a:lstStyle/>
          <a:p>
            <a:r>
              <a:rPr lang="en-US" sz="2800">
                <a:latin typeface="Arial" charset="0"/>
                <a:cs typeface="Arial" charset="0"/>
              </a:rPr>
              <a:t>OSPF Metric</a:t>
            </a:r>
          </a:p>
        </p:txBody>
      </p:sp>
      <p:sp>
        <p:nvSpPr>
          <p:cNvPr id="132099" name="Rectangle 3"/>
          <p:cNvSpPr>
            <a:spLocks noGrp="1" noChangeArrowheads="1"/>
          </p:cNvSpPr>
          <p:nvPr>
            <p:ph type="body" idx="1"/>
          </p:nvPr>
        </p:nvSpPr>
        <p:spPr>
          <a:xfrm>
            <a:off x="381000" y="3600450"/>
            <a:ext cx="8229600" cy="1543050"/>
          </a:xfrm>
        </p:spPr>
        <p:txBody>
          <a:bodyPr/>
          <a:lstStyle/>
          <a:p>
            <a:r>
              <a:rPr lang="en-US" sz="1600" dirty="0">
                <a:latin typeface="Arial" charset="0"/>
                <a:cs typeface="Arial" charset="0"/>
              </a:rPr>
              <a:t>The </a:t>
            </a:r>
            <a:r>
              <a:rPr lang="en-US" sz="1600" u="sng" dirty="0">
                <a:latin typeface="Arial" charset="0"/>
                <a:cs typeface="Arial" charset="0"/>
              </a:rPr>
              <a:t>OSPF metric</a:t>
            </a:r>
            <a:r>
              <a:rPr lang="en-US" sz="1600" dirty="0">
                <a:latin typeface="Arial" charset="0"/>
                <a:cs typeface="Arial" charset="0"/>
              </a:rPr>
              <a:t> is called </a:t>
            </a:r>
            <a:r>
              <a:rPr lang="en-US" sz="1600" b="1" dirty="0">
                <a:latin typeface="Arial" charset="0"/>
                <a:cs typeface="Arial" charset="0"/>
              </a:rPr>
              <a:t>cost</a:t>
            </a:r>
            <a:r>
              <a:rPr lang="en-US" sz="1600" dirty="0">
                <a:latin typeface="Arial" charset="0"/>
                <a:cs typeface="Arial" charset="0"/>
              </a:rPr>
              <a:t>. The following passage is from RFC 2328:</a:t>
            </a:r>
          </a:p>
          <a:p>
            <a:pPr lvl="1"/>
            <a:r>
              <a:rPr lang="en-US" sz="1600" i="1" dirty="0">
                <a:latin typeface="Arial" charset="0"/>
                <a:ea typeface="Arial" charset="0"/>
                <a:cs typeface="Arial" charset="0"/>
              </a:rPr>
              <a:t>A cost is associated with the output side of each router interface. This cost is configurable by the system administrator. The lower the cost, the more likely the interface is to be used to forward data traffic.</a:t>
            </a:r>
          </a:p>
          <a:p>
            <a:r>
              <a:rPr lang="en-US" sz="1600" u="sng" dirty="0">
                <a:latin typeface="Arial" charset="0"/>
                <a:cs typeface="Arial" charset="0"/>
              </a:rPr>
              <a:t>RFC 2328 does not specify which values</a:t>
            </a:r>
            <a:r>
              <a:rPr lang="en-US" sz="1600" dirty="0">
                <a:latin typeface="Arial" charset="0"/>
                <a:cs typeface="Arial" charset="0"/>
              </a:rPr>
              <a:t> should be used to determine the cost.</a:t>
            </a:r>
          </a:p>
        </p:txBody>
      </p:sp>
      <p:pic>
        <p:nvPicPr>
          <p:cNvPr id="1164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
            <a:ext cx="4800600" cy="356354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3299823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8FBCBB-1F7E-CF44-B592-AF5A673B33FE}" type="slidenum">
              <a:rPr lang="en-US" sz="1400">
                <a:cs typeface="Arial" charset="0"/>
              </a:rPr>
              <a:pPr eaLnBrk="1" hangingPunct="1"/>
              <a:t>52</a:t>
            </a:fld>
            <a:endParaRPr lang="en-US" sz="1400">
              <a:cs typeface="Arial" charset="0"/>
            </a:endParaRPr>
          </a:p>
        </p:txBody>
      </p:sp>
      <p:sp>
        <p:nvSpPr>
          <p:cNvPr id="134146" name="Rectangle 2"/>
          <p:cNvSpPr>
            <a:spLocks noGrp="1" noChangeArrowheads="1"/>
          </p:cNvSpPr>
          <p:nvPr>
            <p:ph type="title"/>
          </p:nvPr>
        </p:nvSpPr>
        <p:spPr>
          <a:xfrm>
            <a:off x="457200" y="342900"/>
            <a:ext cx="2667000" cy="400050"/>
          </a:xfrm>
        </p:spPr>
        <p:txBody>
          <a:bodyPr/>
          <a:lstStyle/>
          <a:p>
            <a:r>
              <a:rPr lang="en-US" sz="2800" b="1">
                <a:latin typeface="Arial" charset="0"/>
                <a:cs typeface="Arial" charset="0"/>
              </a:rPr>
              <a:t>OSPF Metric</a:t>
            </a:r>
          </a:p>
        </p:txBody>
      </p:sp>
      <p:sp>
        <p:nvSpPr>
          <p:cNvPr id="1165315" name="Rectangle 3"/>
          <p:cNvSpPr>
            <a:spLocks noGrp="1" noChangeArrowheads="1"/>
          </p:cNvSpPr>
          <p:nvPr>
            <p:ph type="body" idx="1"/>
          </p:nvPr>
        </p:nvSpPr>
        <p:spPr>
          <a:xfrm>
            <a:off x="381000" y="3562350"/>
            <a:ext cx="8229600" cy="1485900"/>
          </a:xfrm>
        </p:spPr>
        <p:txBody>
          <a:bodyPr/>
          <a:lstStyle/>
          <a:p>
            <a:r>
              <a:rPr lang="en-US" sz="1800" u="sng" dirty="0">
                <a:latin typeface="Arial" charset="0"/>
                <a:cs typeface="Arial" charset="0"/>
              </a:rPr>
              <a:t>Cisco IOS</a:t>
            </a:r>
            <a:r>
              <a:rPr lang="en-US" sz="1800" dirty="0">
                <a:latin typeface="Arial" charset="0"/>
                <a:cs typeface="Arial" charset="0"/>
              </a:rPr>
              <a:t> software uses the </a:t>
            </a:r>
            <a:r>
              <a:rPr lang="en-US" sz="1800" u="sng" dirty="0">
                <a:latin typeface="Arial" charset="0"/>
                <a:cs typeface="Arial" charset="0"/>
              </a:rPr>
              <a:t>cumulative bandwidths</a:t>
            </a:r>
            <a:r>
              <a:rPr lang="en-US" sz="1800" dirty="0">
                <a:latin typeface="Arial" charset="0"/>
                <a:cs typeface="Arial" charset="0"/>
              </a:rPr>
              <a:t> of the outgoing interfaces from the router to the destination network as the cost value.</a:t>
            </a:r>
          </a:p>
          <a:p>
            <a:r>
              <a:rPr lang="en-US" sz="1800" b="1" dirty="0">
                <a:latin typeface="Arial" charset="0"/>
                <a:cs typeface="Arial" charset="0"/>
              </a:rPr>
              <a:t>10</a:t>
            </a:r>
            <a:r>
              <a:rPr lang="en-US" sz="1800" b="1" baseline="30000" dirty="0">
                <a:latin typeface="Arial" charset="0"/>
                <a:cs typeface="Arial" charset="0"/>
              </a:rPr>
              <a:t>8</a:t>
            </a:r>
            <a:r>
              <a:rPr lang="en-US" sz="1800" dirty="0">
                <a:latin typeface="Arial" charset="0"/>
                <a:cs typeface="Arial" charset="0"/>
              </a:rPr>
              <a:t> is known as the </a:t>
            </a:r>
            <a:r>
              <a:rPr lang="en-US" sz="1800" i="1" u="sng" dirty="0">
                <a:latin typeface="Arial" charset="0"/>
                <a:cs typeface="Arial" charset="0"/>
              </a:rPr>
              <a:t>reference bandwidth</a:t>
            </a:r>
          </a:p>
          <a:p>
            <a:pPr lvl="1"/>
            <a:r>
              <a:rPr lang="en-US" sz="1800" dirty="0">
                <a:latin typeface="Arial" charset="0"/>
                <a:ea typeface="Arial" charset="0"/>
                <a:cs typeface="Arial" charset="0"/>
              </a:rPr>
              <a:t>So that </a:t>
            </a:r>
            <a:r>
              <a:rPr lang="en-US" sz="1800" u="sng" dirty="0">
                <a:latin typeface="Arial" charset="0"/>
                <a:ea typeface="Arial" charset="0"/>
                <a:cs typeface="Arial" charset="0"/>
              </a:rPr>
              <a:t>interfaces with the higher bandwidth values will have a lower calculated cost</a:t>
            </a:r>
            <a:r>
              <a:rPr lang="en-US" sz="1800" dirty="0">
                <a:latin typeface="Arial" charset="0"/>
                <a:ea typeface="Arial" charset="0"/>
                <a:cs typeface="Arial" charset="0"/>
              </a:rPr>
              <a:t>. </a:t>
            </a:r>
          </a:p>
        </p:txBody>
      </p:sp>
      <p:sp>
        <p:nvSpPr>
          <p:cNvPr id="1165318" name="Text Box 6"/>
          <p:cNvSpPr txBox="1">
            <a:spLocks noChangeArrowheads="1"/>
          </p:cNvSpPr>
          <p:nvPr/>
        </p:nvSpPr>
        <p:spPr bwMode="auto">
          <a:xfrm>
            <a:off x="1143000" y="3257550"/>
            <a:ext cx="6096000"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t>Cisco IOS Cost for OSPF = 10</a:t>
            </a:r>
            <a:r>
              <a:rPr lang="en-US" baseline="30000" dirty="0"/>
              <a:t>8</a:t>
            </a:r>
            <a:r>
              <a:rPr lang="en-US" dirty="0"/>
              <a:t>/bandwidth in bps</a:t>
            </a:r>
          </a:p>
        </p:txBody>
      </p:sp>
      <p:pic>
        <p:nvPicPr>
          <p:cNvPr id="134149"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91"/>
            <a:ext cx="4800600" cy="312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4419600" y="51435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8" name="Rectangle 7"/>
          <p:cNvSpPr>
            <a:spLocks noChangeArrowheads="1"/>
          </p:cNvSpPr>
          <p:nvPr/>
        </p:nvSpPr>
        <p:spPr bwMode="auto">
          <a:xfrm>
            <a:off x="4419600" y="85725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9" name="Rectangle 7"/>
          <p:cNvSpPr>
            <a:spLocks noChangeArrowheads="1"/>
          </p:cNvSpPr>
          <p:nvPr/>
        </p:nvSpPr>
        <p:spPr bwMode="auto">
          <a:xfrm>
            <a:off x="4424363" y="125730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0" name="Rectangle 7"/>
          <p:cNvSpPr>
            <a:spLocks noChangeArrowheads="1"/>
          </p:cNvSpPr>
          <p:nvPr/>
        </p:nvSpPr>
        <p:spPr bwMode="auto">
          <a:xfrm>
            <a:off x="4419600" y="160020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1" name="Rectangle 7"/>
          <p:cNvSpPr>
            <a:spLocks noChangeArrowheads="1"/>
          </p:cNvSpPr>
          <p:nvPr/>
        </p:nvSpPr>
        <p:spPr bwMode="auto">
          <a:xfrm>
            <a:off x="4419600" y="200025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2" name="Rectangle 7"/>
          <p:cNvSpPr>
            <a:spLocks noChangeArrowheads="1"/>
          </p:cNvSpPr>
          <p:nvPr/>
        </p:nvSpPr>
        <p:spPr bwMode="auto">
          <a:xfrm>
            <a:off x="4419600" y="240030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3" name="Rectangle 7"/>
          <p:cNvSpPr>
            <a:spLocks noChangeArrowheads="1"/>
          </p:cNvSpPr>
          <p:nvPr/>
        </p:nvSpPr>
        <p:spPr bwMode="auto">
          <a:xfrm>
            <a:off x="4419600" y="2800350"/>
            <a:ext cx="47244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415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4"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868397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5315">
                                            <p:txEl>
                                              <p:pRg st="1" end="1"/>
                                            </p:txEl>
                                          </p:spTgt>
                                        </p:tgtEl>
                                        <p:attrNameLst>
                                          <p:attrName>style.visibility</p:attrName>
                                        </p:attrNameLst>
                                      </p:cBhvr>
                                      <p:to>
                                        <p:strVal val="visible"/>
                                      </p:to>
                                    </p:set>
                                    <p:animEffect transition="in" filter="blinds(horizontal)">
                                      <p:cBhvr>
                                        <p:cTn id="7" dur="500"/>
                                        <p:tgtEl>
                                          <p:spTgt spid="1165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65315">
                                            <p:txEl>
                                              <p:pRg st="2" end="2"/>
                                            </p:txEl>
                                          </p:spTgt>
                                        </p:tgtEl>
                                        <p:attrNameLst>
                                          <p:attrName>style.visibility</p:attrName>
                                        </p:attrNameLst>
                                      </p:cBhvr>
                                      <p:to>
                                        <p:strVal val="visible"/>
                                      </p:to>
                                    </p:set>
                                    <p:animEffect transition="in" filter="blinds(horizontal)">
                                      <p:cBhvr>
                                        <p:cTn id="10" dur="500"/>
                                        <p:tgtEl>
                                          <p:spTgt spid="11653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0" nodeType="clickEffect">
                                  <p:stCondLst>
                                    <p:cond delay="0"/>
                                  </p:stCondLst>
                                  <p:childTnLst>
                                    <p:animEffect transition="out" filter="blinds(horizontal)">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0" nodeType="clickEffect">
                                  <p:stCondLst>
                                    <p:cond delay="0"/>
                                  </p:stCondLst>
                                  <p:childTnLst>
                                    <p:animEffect transition="out" filter="blinds(horizontal)">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grpId="0" nodeType="clickEffect">
                                  <p:stCondLst>
                                    <p:cond delay="0"/>
                                  </p:stCondLst>
                                  <p:childTnLst>
                                    <p:animEffect transition="out" filter="blinds(horizontal)">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xit" presetSubtype="10" fill="hold" grpId="0" nodeType="clickEffect">
                                  <p:stCondLst>
                                    <p:cond delay="0"/>
                                  </p:stCondLst>
                                  <p:childTnLst>
                                    <p:animEffect transition="out" filter="blinds(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grpId="0" nodeType="clickEffect">
                                  <p:stCondLst>
                                    <p:cond delay="0"/>
                                  </p:stCondLst>
                                  <p:childTnLst>
                                    <p:animEffect transition="out" filter="blinds(horizontal)">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4457700"/>
            <a:ext cx="8763000" cy="457200"/>
          </a:xfrm>
          <a:ln>
            <a:solidFill>
              <a:schemeClr val="tx1"/>
            </a:solidFill>
            <a:miter lim="800000"/>
            <a:headEnd/>
            <a:tailEnd/>
          </a:ln>
        </p:spPr>
        <p:txBody>
          <a:bodyPr/>
          <a:lstStyle/>
          <a:p>
            <a:pPr marL="0" indent="0">
              <a:buFont typeface="Wingdings" charset="0"/>
              <a:buNone/>
            </a:pPr>
            <a:r>
              <a:rPr lang="en-CA" dirty="0">
                <a:latin typeface="Courier New" charset="0"/>
                <a:cs typeface="Courier New" charset="0"/>
              </a:rPr>
              <a:t>R1(</a:t>
            </a:r>
            <a:r>
              <a:rPr lang="en-CA" dirty="0" err="1">
                <a:latin typeface="Courier New" charset="0"/>
                <a:cs typeface="Courier New" charset="0"/>
              </a:rPr>
              <a:t>config</a:t>
            </a:r>
            <a:r>
              <a:rPr lang="en-CA" dirty="0">
                <a:latin typeface="Courier New" charset="0"/>
                <a:cs typeface="Courier New" charset="0"/>
              </a:rPr>
              <a:t>-router)# </a:t>
            </a:r>
            <a:r>
              <a:rPr lang="en-CA" b="1" dirty="0">
                <a:latin typeface="Courier New" charset="0"/>
                <a:cs typeface="Courier New" charset="0"/>
              </a:rPr>
              <a:t>auto-cost reference-bandwidth 10000 </a:t>
            </a:r>
          </a:p>
        </p:txBody>
      </p:sp>
      <p:sp>
        <p:nvSpPr>
          <p:cNvPr id="138242" name="Title 6"/>
          <p:cNvSpPr>
            <a:spLocks noGrp="1"/>
          </p:cNvSpPr>
          <p:nvPr>
            <p:ph type="title"/>
          </p:nvPr>
        </p:nvSpPr>
        <p:spPr/>
        <p:txBody>
          <a:bodyPr/>
          <a:lstStyle/>
          <a:p>
            <a:r>
              <a:rPr lang="en-CA">
                <a:latin typeface="Arial" charset="0"/>
                <a:cs typeface="Arial" charset="0"/>
              </a:rPr>
              <a:t>Accommodating 10Gig Interfaces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5" y="800101"/>
            <a:ext cx="5521325" cy="354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6"/>
          <p:cNvSpPr>
            <a:spLocks noChangeArrowheads="1"/>
          </p:cNvSpPr>
          <p:nvPr/>
        </p:nvSpPr>
        <p:spPr bwMode="auto">
          <a:xfrm>
            <a:off x="3810000" y="1314450"/>
            <a:ext cx="2743200" cy="2971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245" name="TextBox 1"/>
          <p:cNvSpPr txBox="1">
            <a:spLocks noChangeArrowheads="1"/>
          </p:cNvSpPr>
          <p:nvPr/>
        </p:nvSpPr>
        <p:spPr bwMode="auto">
          <a:xfrm>
            <a:off x="7772400" y="3886200"/>
            <a:ext cx="979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In Mb/s</a:t>
            </a:r>
          </a:p>
        </p:txBody>
      </p:sp>
      <p:cxnSp>
        <p:nvCxnSpPr>
          <p:cNvPr id="138246" name="Straight Arrow Connector 3"/>
          <p:cNvCxnSpPr>
            <a:cxnSpLocks noChangeShapeType="1"/>
          </p:cNvCxnSpPr>
          <p:nvPr/>
        </p:nvCxnSpPr>
        <p:spPr bwMode="auto">
          <a:xfrm>
            <a:off x="8077200" y="4171950"/>
            <a:ext cx="0" cy="3429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3824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0"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382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B8EA467-8527-1245-A1EF-617FCCCBEE43}" type="slidenum">
              <a:rPr lang="en-US" sz="1400">
                <a:cs typeface="Arial" charset="0"/>
              </a:rPr>
              <a:pPr eaLnBrk="1" hangingPunct="1"/>
              <a:t>53</a:t>
            </a:fld>
            <a:endParaRPr lang="en-US" sz="1400">
              <a:cs typeface="Arial" charset="0"/>
            </a:endParaRPr>
          </a:p>
        </p:txBody>
      </p:sp>
    </p:spTree>
    <p:extLst>
      <p:ext uri="{BB962C8B-B14F-4D97-AF65-F5344CB8AC3E}">
        <p14:creationId xmlns:p14="http://schemas.microsoft.com/office/powerpoint/2010/main" val="32010510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85801"/>
            <a:ext cx="3581400" cy="19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6" name="Title 5"/>
          <p:cNvSpPr>
            <a:spLocks noGrp="1"/>
          </p:cNvSpPr>
          <p:nvPr>
            <p:ph type="title"/>
          </p:nvPr>
        </p:nvSpPr>
        <p:spPr>
          <a:xfrm>
            <a:off x="457200" y="285750"/>
            <a:ext cx="8229600" cy="400050"/>
          </a:xfrm>
        </p:spPr>
        <p:txBody>
          <a:bodyPr/>
          <a:lstStyle/>
          <a:p>
            <a:r>
              <a:rPr lang="en-US" dirty="0">
                <a:latin typeface="Arial" charset="0"/>
                <a:cs typeface="Arial" charset="0"/>
              </a:rPr>
              <a:t>Adjusting to Reference Bandwidth for Gig</a:t>
            </a:r>
            <a:endParaRPr lang="en-CA" dirty="0">
              <a:latin typeface="Arial" charset="0"/>
              <a:cs typeface="Arial" charset="0"/>
            </a:endParaRPr>
          </a:p>
        </p:txBody>
      </p:sp>
      <p:sp>
        <p:nvSpPr>
          <p:cNvPr id="8" name="Rectangle 7"/>
          <p:cNvSpPr>
            <a:spLocks noChangeArrowheads="1"/>
          </p:cNvSpPr>
          <p:nvPr/>
        </p:nvSpPr>
        <p:spPr bwMode="auto">
          <a:xfrm>
            <a:off x="533400" y="2724150"/>
            <a:ext cx="7994650"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dirty="0">
                <a:latin typeface="Courier New" charset="0"/>
                <a:cs typeface="Courier New" charset="0"/>
              </a:rPr>
              <a:t>R1(</a:t>
            </a:r>
            <a:r>
              <a:rPr lang="pt-BR" dirty="0" err="1">
                <a:latin typeface="Courier New" charset="0"/>
                <a:cs typeface="Courier New" charset="0"/>
              </a:rPr>
              <a:t>config</a:t>
            </a:r>
            <a:r>
              <a:rPr lang="pt-BR" dirty="0">
                <a:latin typeface="Courier New" charset="0"/>
                <a:cs typeface="Courier New" charset="0"/>
              </a:rPr>
              <a:t>)# </a:t>
            </a:r>
            <a:r>
              <a:rPr lang="pt-BR" b="1" dirty="0" err="1">
                <a:latin typeface="Courier New" charset="0"/>
                <a:cs typeface="Courier New" charset="0"/>
              </a:rPr>
              <a:t>router</a:t>
            </a:r>
            <a:r>
              <a:rPr lang="pt-BR" b="1" dirty="0">
                <a:latin typeface="Courier New" charset="0"/>
                <a:cs typeface="Courier New" charset="0"/>
              </a:rPr>
              <a:t> </a:t>
            </a:r>
            <a:r>
              <a:rPr lang="pt-BR" b="1" dirty="0" err="1">
                <a:latin typeface="Courier New" charset="0"/>
                <a:cs typeface="Courier New" charset="0"/>
              </a:rPr>
              <a:t>ospf</a:t>
            </a:r>
            <a:r>
              <a:rPr lang="pt-BR" b="1" dirty="0">
                <a:latin typeface="Courier New" charset="0"/>
                <a:cs typeface="Courier New" charset="0"/>
              </a:rPr>
              <a:t> 10</a:t>
            </a:r>
          </a:p>
          <a:p>
            <a:r>
              <a:rPr lang="pt-BR" dirty="0">
                <a:latin typeface="Courier New" charset="0"/>
                <a:cs typeface="Courier New" charset="0"/>
              </a:rPr>
              <a:t>R1(</a:t>
            </a:r>
            <a:r>
              <a:rPr lang="pt-BR" dirty="0" err="1">
                <a:latin typeface="Courier New" charset="0"/>
                <a:cs typeface="Courier New" charset="0"/>
              </a:rPr>
              <a:t>config-router</a:t>
            </a:r>
            <a:r>
              <a:rPr lang="pt-BR" dirty="0">
                <a:latin typeface="Courier New" charset="0"/>
                <a:cs typeface="Courier New" charset="0"/>
              </a:rPr>
              <a:t>)# </a:t>
            </a:r>
            <a:r>
              <a:rPr lang="pt-BR" b="1" dirty="0">
                <a:latin typeface="Courier New" charset="0"/>
                <a:cs typeface="Courier New" charset="0"/>
              </a:rPr>
              <a:t>auto-</a:t>
            </a:r>
            <a:r>
              <a:rPr lang="pt-BR" b="1" dirty="0" err="1">
                <a:latin typeface="Courier New" charset="0"/>
                <a:cs typeface="Courier New" charset="0"/>
              </a:rPr>
              <a:t>cost</a:t>
            </a:r>
            <a:r>
              <a:rPr lang="pt-BR" b="1" dirty="0">
                <a:latin typeface="Courier New" charset="0"/>
                <a:cs typeface="Courier New" charset="0"/>
              </a:rPr>
              <a:t> </a:t>
            </a:r>
            <a:r>
              <a:rPr lang="pt-BR" b="1" dirty="0" err="1">
                <a:latin typeface="Courier New" charset="0"/>
                <a:cs typeface="Courier New" charset="0"/>
              </a:rPr>
              <a:t>reference</a:t>
            </a:r>
            <a:r>
              <a:rPr lang="pt-BR" b="1" dirty="0">
                <a:latin typeface="Courier New" charset="0"/>
                <a:cs typeface="Courier New" charset="0"/>
              </a:rPr>
              <a:t>-bandwidth </a:t>
            </a:r>
            <a:r>
              <a:rPr lang="pt-BR" b="1" dirty="0" smtClean="0">
                <a:latin typeface="Courier New" charset="0"/>
                <a:cs typeface="Courier New" charset="0"/>
              </a:rPr>
              <a:t>1000</a:t>
            </a:r>
            <a:endParaRPr lang="pt-BR" b="1" dirty="0">
              <a:latin typeface="Courier New" charset="0"/>
              <a:cs typeface="Courier New" charset="0"/>
            </a:endParaRPr>
          </a:p>
        </p:txBody>
      </p:sp>
      <p:sp>
        <p:nvSpPr>
          <p:cNvPr id="10" name="Rectangle 9"/>
          <p:cNvSpPr>
            <a:spLocks noChangeArrowheads="1"/>
          </p:cNvSpPr>
          <p:nvPr/>
        </p:nvSpPr>
        <p:spPr bwMode="auto">
          <a:xfrm>
            <a:off x="533400" y="3486150"/>
            <a:ext cx="8001000"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dirty="0">
                <a:latin typeface="Courier New" charset="0"/>
                <a:cs typeface="Courier New" charset="0"/>
              </a:rPr>
              <a:t>R2(</a:t>
            </a:r>
            <a:r>
              <a:rPr lang="pt-BR" dirty="0" err="1">
                <a:latin typeface="Courier New" charset="0"/>
                <a:cs typeface="Courier New" charset="0"/>
              </a:rPr>
              <a:t>config</a:t>
            </a:r>
            <a:r>
              <a:rPr lang="pt-BR" dirty="0">
                <a:latin typeface="Courier New" charset="0"/>
                <a:cs typeface="Courier New" charset="0"/>
              </a:rPr>
              <a:t>)# </a:t>
            </a:r>
            <a:r>
              <a:rPr lang="pt-BR" b="1" dirty="0" err="1">
                <a:latin typeface="Courier New" charset="0"/>
                <a:cs typeface="Courier New" charset="0"/>
              </a:rPr>
              <a:t>router</a:t>
            </a:r>
            <a:r>
              <a:rPr lang="pt-BR" b="1" dirty="0">
                <a:latin typeface="Courier New" charset="0"/>
                <a:cs typeface="Courier New" charset="0"/>
              </a:rPr>
              <a:t> </a:t>
            </a:r>
            <a:r>
              <a:rPr lang="pt-BR" b="1" dirty="0" err="1">
                <a:latin typeface="Courier New" charset="0"/>
                <a:cs typeface="Courier New" charset="0"/>
              </a:rPr>
              <a:t>ospf</a:t>
            </a:r>
            <a:r>
              <a:rPr lang="pt-BR" b="1" dirty="0">
                <a:latin typeface="Courier New" charset="0"/>
                <a:cs typeface="Courier New" charset="0"/>
              </a:rPr>
              <a:t> 10</a:t>
            </a:r>
          </a:p>
          <a:p>
            <a:r>
              <a:rPr lang="pt-BR" dirty="0">
                <a:latin typeface="Courier New" charset="0"/>
                <a:cs typeface="Courier New" charset="0"/>
              </a:rPr>
              <a:t>R2(</a:t>
            </a:r>
            <a:r>
              <a:rPr lang="pt-BR" dirty="0" err="1">
                <a:latin typeface="Courier New" charset="0"/>
                <a:cs typeface="Courier New" charset="0"/>
              </a:rPr>
              <a:t>config-router</a:t>
            </a:r>
            <a:r>
              <a:rPr lang="pt-BR" dirty="0">
                <a:latin typeface="Courier New" charset="0"/>
                <a:cs typeface="Courier New" charset="0"/>
              </a:rPr>
              <a:t>)# </a:t>
            </a:r>
            <a:r>
              <a:rPr lang="pt-BR" b="1" dirty="0">
                <a:latin typeface="Courier New" charset="0"/>
                <a:cs typeface="Courier New" charset="0"/>
              </a:rPr>
              <a:t>auto-</a:t>
            </a:r>
            <a:r>
              <a:rPr lang="pt-BR" b="1" dirty="0" err="1">
                <a:latin typeface="Courier New" charset="0"/>
                <a:cs typeface="Courier New" charset="0"/>
              </a:rPr>
              <a:t>cost</a:t>
            </a:r>
            <a:r>
              <a:rPr lang="pt-BR" b="1" dirty="0">
                <a:latin typeface="Courier New" charset="0"/>
                <a:cs typeface="Courier New" charset="0"/>
              </a:rPr>
              <a:t> </a:t>
            </a:r>
            <a:r>
              <a:rPr lang="pt-BR" b="1" dirty="0" err="1">
                <a:latin typeface="Courier New" charset="0"/>
                <a:cs typeface="Courier New" charset="0"/>
              </a:rPr>
              <a:t>reference</a:t>
            </a:r>
            <a:r>
              <a:rPr lang="pt-BR" b="1" dirty="0">
                <a:latin typeface="Courier New" charset="0"/>
                <a:cs typeface="Courier New" charset="0"/>
              </a:rPr>
              <a:t>-bandwidth </a:t>
            </a:r>
            <a:r>
              <a:rPr lang="pt-BR" b="1" dirty="0" smtClean="0">
                <a:latin typeface="Courier New" charset="0"/>
                <a:cs typeface="Courier New" charset="0"/>
              </a:rPr>
              <a:t>1000</a:t>
            </a:r>
            <a:endParaRPr lang="pt-BR" b="1" dirty="0">
              <a:latin typeface="Courier New" charset="0"/>
              <a:cs typeface="Courier New" charset="0"/>
            </a:endParaRPr>
          </a:p>
        </p:txBody>
      </p:sp>
      <p:sp>
        <p:nvSpPr>
          <p:cNvPr id="11" name="Rectangle 10"/>
          <p:cNvSpPr>
            <a:spLocks noChangeArrowheads="1"/>
          </p:cNvSpPr>
          <p:nvPr/>
        </p:nvSpPr>
        <p:spPr bwMode="auto">
          <a:xfrm>
            <a:off x="533400" y="4220170"/>
            <a:ext cx="8001000"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dirty="0">
                <a:latin typeface="Courier New" charset="0"/>
                <a:cs typeface="Courier New" charset="0"/>
              </a:rPr>
              <a:t>R3(</a:t>
            </a:r>
            <a:r>
              <a:rPr lang="pt-BR" dirty="0" err="1">
                <a:latin typeface="Courier New" charset="0"/>
                <a:cs typeface="Courier New" charset="0"/>
              </a:rPr>
              <a:t>config</a:t>
            </a:r>
            <a:r>
              <a:rPr lang="pt-BR" dirty="0">
                <a:latin typeface="Courier New" charset="0"/>
                <a:cs typeface="Courier New" charset="0"/>
              </a:rPr>
              <a:t>)# </a:t>
            </a:r>
            <a:r>
              <a:rPr lang="pt-BR" b="1" dirty="0" err="1">
                <a:latin typeface="Courier New" charset="0"/>
                <a:cs typeface="Courier New" charset="0"/>
              </a:rPr>
              <a:t>router</a:t>
            </a:r>
            <a:r>
              <a:rPr lang="pt-BR" b="1" dirty="0">
                <a:latin typeface="Courier New" charset="0"/>
                <a:cs typeface="Courier New" charset="0"/>
              </a:rPr>
              <a:t> </a:t>
            </a:r>
            <a:r>
              <a:rPr lang="pt-BR" b="1" dirty="0" err="1">
                <a:latin typeface="Courier New" charset="0"/>
                <a:cs typeface="Courier New" charset="0"/>
              </a:rPr>
              <a:t>ospf</a:t>
            </a:r>
            <a:r>
              <a:rPr lang="pt-BR" b="1" dirty="0">
                <a:latin typeface="Courier New" charset="0"/>
                <a:cs typeface="Courier New" charset="0"/>
              </a:rPr>
              <a:t> 10</a:t>
            </a:r>
          </a:p>
          <a:p>
            <a:r>
              <a:rPr lang="pt-BR" dirty="0">
                <a:latin typeface="Courier New" charset="0"/>
                <a:cs typeface="Courier New" charset="0"/>
              </a:rPr>
              <a:t>R3(</a:t>
            </a:r>
            <a:r>
              <a:rPr lang="pt-BR" dirty="0" err="1">
                <a:latin typeface="Courier New" charset="0"/>
                <a:cs typeface="Courier New" charset="0"/>
              </a:rPr>
              <a:t>config-router</a:t>
            </a:r>
            <a:r>
              <a:rPr lang="pt-BR" dirty="0">
                <a:latin typeface="Courier New" charset="0"/>
                <a:cs typeface="Courier New" charset="0"/>
              </a:rPr>
              <a:t>)# </a:t>
            </a:r>
            <a:r>
              <a:rPr lang="pt-BR" b="1" dirty="0">
                <a:latin typeface="Courier New" charset="0"/>
                <a:cs typeface="Courier New" charset="0"/>
              </a:rPr>
              <a:t>auto-</a:t>
            </a:r>
            <a:r>
              <a:rPr lang="pt-BR" b="1" dirty="0" err="1">
                <a:latin typeface="Courier New" charset="0"/>
                <a:cs typeface="Courier New" charset="0"/>
              </a:rPr>
              <a:t>cost</a:t>
            </a:r>
            <a:r>
              <a:rPr lang="pt-BR" b="1" dirty="0">
                <a:latin typeface="Courier New" charset="0"/>
                <a:cs typeface="Courier New" charset="0"/>
              </a:rPr>
              <a:t> </a:t>
            </a:r>
            <a:r>
              <a:rPr lang="pt-BR" b="1" dirty="0" err="1">
                <a:latin typeface="Courier New" charset="0"/>
                <a:cs typeface="Courier New" charset="0"/>
              </a:rPr>
              <a:t>reference</a:t>
            </a:r>
            <a:r>
              <a:rPr lang="pt-BR" b="1" dirty="0">
                <a:latin typeface="Courier New" charset="0"/>
                <a:cs typeface="Courier New" charset="0"/>
              </a:rPr>
              <a:t>-bandwidth </a:t>
            </a:r>
            <a:r>
              <a:rPr lang="pt-BR" b="1" dirty="0" smtClean="0">
                <a:latin typeface="Courier New" charset="0"/>
                <a:cs typeface="Courier New" charset="0"/>
              </a:rPr>
              <a:t>1000</a:t>
            </a:r>
            <a:endParaRPr lang="pt-BR" b="1" dirty="0">
              <a:latin typeface="Courier New" charset="0"/>
              <a:cs typeface="Courier New" charset="0"/>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8" y="765574"/>
            <a:ext cx="2881312" cy="186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6262688" y="1238250"/>
            <a:ext cx="2881312" cy="247650"/>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pPr algn="ctr"/>
            <a:endParaRPr lang="en-CA"/>
          </a:p>
        </p:txBody>
      </p:sp>
      <p:sp>
        <p:nvSpPr>
          <p:cNvPr id="17" name="Rectangle 16"/>
          <p:cNvSpPr>
            <a:spLocks noChangeArrowheads="1"/>
          </p:cNvSpPr>
          <p:nvPr/>
        </p:nvSpPr>
        <p:spPr bwMode="auto">
          <a:xfrm>
            <a:off x="6262688" y="1914525"/>
            <a:ext cx="2881312" cy="247650"/>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pPr algn="ctr"/>
            <a:endParaRPr lang="en-CA"/>
          </a:p>
        </p:txBody>
      </p:sp>
      <p:cxnSp>
        <p:nvCxnSpPr>
          <p:cNvPr id="18" name="Straight Arrow Connector 17"/>
          <p:cNvCxnSpPr/>
          <p:nvPr/>
        </p:nvCxnSpPr>
        <p:spPr>
          <a:xfrm>
            <a:off x="2200278" y="1006079"/>
            <a:ext cx="16859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95478" y="1553766"/>
            <a:ext cx="16859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22205" y="857251"/>
            <a:ext cx="787595" cy="353943"/>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algn="r">
              <a:lnSpc>
                <a:spcPct val="150000"/>
              </a:lnSpc>
              <a:defRPr sz="1100" b="1"/>
            </a:lvl1pPr>
          </a:lstStyle>
          <a:p>
            <a:pPr>
              <a:defRPr/>
            </a:pPr>
            <a:r>
              <a:rPr lang="en-US" sz="1200" dirty="0" smtClean="0">
                <a:solidFill>
                  <a:schemeClr val="tx1"/>
                </a:solidFill>
              </a:rPr>
              <a:t>Cost = 1</a:t>
            </a:r>
            <a:endParaRPr lang="en-US" sz="1200" dirty="0">
              <a:solidFill>
                <a:schemeClr val="tx1"/>
              </a:solidFill>
            </a:endParaRPr>
          </a:p>
        </p:txBody>
      </p:sp>
      <p:sp>
        <p:nvSpPr>
          <p:cNvPr id="21" name="TextBox 20"/>
          <p:cNvSpPr txBox="1"/>
          <p:nvPr/>
        </p:nvSpPr>
        <p:spPr>
          <a:xfrm>
            <a:off x="1251032" y="1405464"/>
            <a:ext cx="958766" cy="353943"/>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algn="r">
              <a:lnSpc>
                <a:spcPct val="150000"/>
              </a:lnSpc>
              <a:defRPr sz="1100" b="1"/>
            </a:lvl1pPr>
          </a:lstStyle>
          <a:p>
            <a:pPr>
              <a:defRPr/>
            </a:pPr>
            <a:r>
              <a:rPr lang="en-US" sz="1200" dirty="0" smtClean="0">
                <a:solidFill>
                  <a:schemeClr val="tx1"/>
                </a:solidFill>
              </a:rPr>
              <a:t>Cost = 647</a:t>
            </a:r>
            <a:endParaRPr lang="en-US" sz="1200" dirty="0">
              <a:solidFill>
                <a:schemeClr val="tx1"/>
              </a:solidFill>
            </a:endParaRPr>
          </a:p>
        </p:txBody>
      </p:sp>
      <p:sp>
        <p:nvSpPr>
          <p:cNvPr id="139281" name="Oval 9"/>
          <p:cNvSpPr>
            <a:spLocks noChangeArrowheads="1"/>
          </p:cNvSpPr>
          <p:nvPr/>
        </p:nvSpPr>
        <p:spPr bwMode="auto">
          <a:xfrm>
            <a:off x="8915400" y="4962526"/>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5" name="Oval 10"/>
          <p:cNvSpPr>
            <a:spLocks noChangeArrowheads="1"/>
          </p:cNvSpPr>
          <p:nvPr/>
        </p:nvSpPr>
        <p:spPr bwMode="auto">
          <a:xfrm>
            <a:off x="8915400" y="4962526"/>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39283"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4CD904-39C0-B24A-AB74-2C96E016366A}" type="slidenum">
              <a:rPr lang="en-US" sz="1400">
                <a:cs typeface="Arial" charset="0"/>
              </a:rPr>
              <a:pPr eaLnBrk="1" hangingPunct="1"/>
              <a:t>54</a:t>
            </a:fld>
            <a:endParaRPr lang="en-US" sz="1400">
              <a:cs typeface="Arial" charset="0"/>
            </a:endParaRPr>
          </a:p>
        </p:txBody>
      </p:sp>
    </p:spTree>
    <p:extLst>
      <p:ext uri="{BB962C8B-B14F-4D97-AF65-F5344CB8AC3E}">
        <p14:creationId xmlns:p14="http://schemas.microsoft.com/office/powerpoint/2010/main" val="1397803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500"/>
                                        <p:tgtEl>
                                          <p:spTgt spid="10">
                                            <p:bg/>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left)">
                                      <p:cBhvr>
                                        <p:cTn id="25" dur="500"/>
                                        <p:tgtEl>
                                          <p:spTgt spid="10">
                                            <p:txEl>
                                              <p:pRg st="1" end="1"/>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bg/>
                                          </p:spTgt>
                                        </p:tgtEl>
                                        <p:attrNameLst>
                                          <p:attrName>style.visibility</p:attrName>
                                        </p:attrNameLst>
                                      </p:cBhvr>
                                      <p:to>
                                        <p:strVal val="visible"/>
                                      </p:to>
                                    </p:set>
                                    <p:animEffect transition="in" filter="fade">
                                      <p:cBhvr>
                                        <p:cTn id="29" dur="500"/>
                                        <p:tgtEl>
                                          <p:spTgt spid="11">
                                            <p:bg/>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blinds(horizontal)">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nimBg="1"/>
      <p:bldP spid="11" grpId="0" build="p" bldLvl="2" animBg="1"/>
      <p:bldP spid="2" grpId="0" animBg="1"/>
      <p:bldP spid="17"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1"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5004"/>
            <a:ext cx="4891087" cy="260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2" name="Oval 17"/>
          <p:cNvSpPr>
            <a:spLocks noChangeArrowheads="1"/>
          </p:cNvSpPr>
          <p:nvPr/>
        </p:nvSpPr>
        <p:spPr bwMode="auto">
          <a:xfrm>
            <a:off x="6386513" y="1225154"/>
            <a:ext cx="914400" cy="285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48483" name="Oval 18"/>
          <p:cNvSpPr>
            <a:spLocks noChangeArrowheads="1"/>
          </p:cNvSpPr>
          <p:nvPr/>
        </p:nvSpPr>
        <p:spPr bwMode="auto">
          <a:xfrm>
            <a:off x="6081713" y="1625204"/>
            <a:ext cx="914400" cy="285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48484" name="Oval 19"/>
          <p:cNvSpPr>
            <a:spLocks noChangeArrowheads="1"/>
          </p:cNvSpPr>
          <p:nvPr/>
        </p:nvSpPr>
        <p:spPr bwMode="auto">
          <a:xfrm>
            <a:off x="6615113" y="825104"/>
            <a:ext cx="381000" cy="228600"/>
          </a:xfrm>
          <a:prstGeom prst="ellipse">
            <a:avLst/>
          </a:prstGeom>
          <a:solidFill>
            <a:srgbClr val="FF3300">
              <a:alpha val="58823"/>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n-US">
              <a:cs typeface="Arial" charset="0"/>
            </a:endParaRPr>
          </a:p>
        </p:txBody>
      </p:sp>
      <p:sp>
        <p:nvSpPr>
          <p:cNvPr id="148485" name="Oval 20"/>
          <p:cNvSpPr>
            <a:spLocks noChangeArrowheads="1"/>
          </p:cNvSpPr>
          <p:nvPr/>
        </p:nvSpPr>
        <p:spPr bwMode="auto">
          <a:xfrm>
            <a:off x="7605713" y="1568054"/>
            <a:ext cx="381000" cy="228600"/>
          </a:xfrm>
          <a:prstGeom prst="ellipse">
            <a:avLst/>
          </a:prstGeom>
          <a:solidFill>
            <a:srgbClr val="FF3300">
              <a:alpha val="58823"/>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n-US">
              <a:cs typeface="Arial" charset="0"/>
            </a:endParaRPr>
          </a:p>
        </p:txBody>
      </p:sp>
      <p:sp>
        <p:nvSpPr>
          <p:cNvPr id="148486" name="Oval 21"/>
          <p:cNvSpPr>
            <a:spLocks noChangeArrowheads="1"/>
          </p:cNvSpPr>
          <p:nvPr/>
        </p:nvSpPr>
        <p:spPr bwMode="auto">
          <a:xfrm>
            <a:off x="7529513" y="1910954"/>
            <a:ext cx="381000" cy="228600"/>
          </a:xfrm>
          <a:prstGeom prst="ellipse">
            <a:avLst/>
          </a:prstGeom>
          <a:solidFill>
            <a:srgbClr val="FF3300">
              <a:alpha val="58823"/>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n-US">
              <a:cs typeface="Arial" charset="0"/>
            </a:endParaRPr>
          </a:p>
        </p:txBody>
      </p:sp>
      <p:sp>
        <p:nvSpPr>
          <p:cNvPr id="148487" name="Oval 22"/>
          <p:cNvSpPr>
            <a:spLocks noChangeArrowheads="1"/>
          </p:cNvSpPr>
          <p:nvPr/>
        </p:nvSpPr>
        <p:spPr bwMode="auto">
          <a:xfrm>
            <a:off x="5167313" y="1796654"/>
            <a:ext cx="381000" cy="228600"/>
          </a:xfrm>
          <a:prstGeom prst="ellipse">
            <a:avLst/>
          </a:prstGeom>
          <a:solidFill>
            <a:srgbClr val="FF3300">
              <a:alpha val="58823"/>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n-US">
              <a:cs typeface="Arial" charset="0"/>
            </a:endParaRPr>
          </a:p>
        </p:txBody>
      </p:sp>
      <p:sp>
        <p:nvSpPr>
          <p:cNvPr id="1484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8711D1-127E-B34D-8E5E-BDBC4221C02D}" type="slidenum">
              <a:rPr lang="en-US" sz="1400">
                <a:cs typeface="Arial" charset="0"/>
              </a:rPr>
              <a:pPr eaLnBrk="1" hangingPunct="1"/>
              <a:t>55</a:t>
            </a:fld>
            <a:endParaRPr lang="en-US" sz="1400">
              <a:cs typeface="Arial" charset="0"/>
            </a:endParaRPr>
          </a:p>
        </p:txBody>
      </p:sp>
      <p:sp>
        <p:nvSpPr>
          <p:cNvPr id="148489" name="Rectangle 2"/>
          <p:cNvSpPr>
            <a:spLocks noGrp="1" noChangeArrowheads="1"/>
          </p:cNvSpPr>
          <p:nvPr>
            <p:ph type="title"/>
          </p:nvPr>
        </p:nvSpPr>
        <p:spPr>
          <a:xfrm>
            <a:off x="457200" y="342900"/>
            <a:ext cx="3886200" cy="704850"/>
          </a:xfrm>
        </p:spPr>
        <p:txBody>
          <a:bodyPr/>
          <a:lstStyle/>
          <a:p>
            <a:r>
              <a:rPr lang="en-US" sz="2800" dirty="0">
                <a:latin typeface="Arial" charset="0"/>
                <a:cs typeface="Arial" charset="0"/>
              </a:rPr>
              <a:t>Modifying the Cost of the Link</a:t>
            </a:r>
          </a:p>
        </p:txBody>
      </p:sp>
      <p:sp>
        <p:nvSpPr>
          <p:cNvPr id="148490" name="Rectangle 3"/>
          <p:cNvSpPr>
            <a:spLocks noGrp="1" noChangeArrowheads="1"/>
          </p:cNvSpPr>
          <p:nvPr>
            <p:ph type="body" idx="1"/>
          </p:nvPr>
        </p:nvSpPr>
        <p:spPr>
          <a:xfrm>
            <a:off x="152400" y="1371600"/>
            <a:ext cx="3733800" cy="285750"/>
          </a:xfrm>
        </p:spPr>
        <p:txBody>
          <a:bodyPr/>
          <a:lstStyle/>
          <a:p>
            <a:r>
              <a:rPr lang="en-US" sz="1800">
                <a:latin typeface="Arial" charset="0"/>
                <a:cs typeface="Arial" charset="0"/>
              </a:rPr>
              <a:t>Both sides of the link should be configured to have the same value.</a:t>
            </a:r>
          </a:p>
        </p:txBody>
      </p:sp>
      <p:sp>
        <p:nvSpPr>
          <p:cNvPr id="1172484" name="Rectangle 4"/>
          <p:cNvSpPr>
            <a:spLocks noChangeArrowheads="1"/>
          </p:cNvSpPr>
          <p:nvPr/>
        </p:nvSpPr>
        <p:spPr bwMode="auto">
          <a:xfrm>
            <a:off x="152400" y="2457450"/>
            <a:ext cx="8229600" cy="2686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 </a:t>
            </a:r>
            <a:r>
              <a:rPr lang="en-US" sz="1600" b="1" dirty="0">
                <a:latin typeface="Courier New" charset="0"/>
              </a:rPr>
              <a:t>inter serial 0/0/1</a:t>
            </a:r>
          </a:p>
          <a:p>
            <a:pPr marL="342900" indent="-342900">
              <a:spcBef>
                <a:spcPct val="20000"/>
              </a:spcBef>
              <a:buClr>
                <a:schemeClr val="bg2"/>
              </a:buClr>
              <a:buFont typeface="Wingdings" charset="0"/>
              <a:buNone/>
              <a:defRPr/>
            </a:pPr>
            <a:r>
              <a:rPr lang="en-US" sz="1600" dirty="0">
                <a:latin typeface="Courier New" charset="0"/>
              </a:rPr>
              <a:t>R2(</a:t>
            </a:r>
            <a:r>
              <a:rPr lang="en-US" sz="1600" dirty="0" err="1">
                <a:latin typeface="Courier New" charset="0"/>
              </a:rPr>
              <a:t>config</a:t>
            </a:r>
            <a:r>
              <a:rPr lang="en-US" sz="1600" dirty="0">
                <a:latin typeface="Courier New" charset="0"/>
              </a:rPr>
              <a:t>-if)# </a:t>
            </a:r>
            <a:r>
              <a:rPr lang="en-US" sz="1600" b="1" dirty="0">
                <a:solidFill>
                  <a:srgbClr val="0000FF"/>
                </a:solidFill>
                <a:latin typeface="Courier New" charset="0"/>
              </a:rPr>
              <a:t>bandwidth </a:t>
            </a:r>
            <a:r>
              <a:rPr lang="en-US" sz="1600" b="1" dirty="0" smtClean="0">
                <a:solidFill>
                  <a:srgbClr val="0000FF"/>
                </a:solidFill>
                <a:latin typeface="Courier New" charset="0"/>
              </a:rPr>
              <a:t>64</a:t>
            </a:r>
            <a:endParaRPr lang="en-US" sz="1600" dirty="0">
              <a:latin typeface="Courier New" charset="0"/>
            </a:endParaRPr>
          </a:p>
          <a:p>
            <a:pPr marL="342900" indent="-342900">
              <a:spcBef>
                <a:spcPct val="20000"/>
              </a:spcBef>
              <a:buClr>
                <a:schemeClr val="bg2"/>
              </a:buClr>
              <a:buFont typeface="Wingdings" charset="0"/>
              <a:buNone/>
              <a:defRPr/>
            </a:pPr>
            <a:r>
              <a:rPr lang="en-US" sz="1600" dirty="0">
                <a:latin typeface="Courier New" charset="0"/>
              </a:rPr>
              <a:t>R2(</a:t>
            </a:r>
            <a:r>
              <a:rPr lang="en-US" sz="1600" dirty="0" err="1">
                <a:latin typeface="Courier New" charset="0"/>
              </a:rPr>
              <a:t>config</a:t>
            </a:r>
            <a:r>
              <a:rPr lang="en-US" sz="1600" dirty="0">
                <a:latin typeface="Courier New" charset="0"/>
              </a:rPr>
              <a:t>-if)# </a:t>
            </a:r>
            <a:r>
              <a:rPr lang="en-US" sz="1600" b="1" dirty="0">
                <a:latin typeface="Courier New" charset="0"/>
              </a:rPr>
              <a:t>inter serial 0/0/1</a:t>
            </a:r>
          </a:p>
          <a:p>
            <a:pPr marL="342900" indent="-342900">
              <a:spcBef>
                <a:spcPct val="20000"/>
              </a:spcBef>
              <a:buClr>
                <a:schemeClr val="bg2"/>
              </a:buClr>
              <a:buFont typeface="Wingdings" charset="0"/>
              <a:buNone/>
              <a:defRPr/>
            </a:pPr>
            <a:r>
              <a:rPr lang="en-US" sz="1600" dirty="0">
                <a:latin typeface="Courier New" charset="0"/>
              </a:rPr>
              <a:t>R2(</a:t>
            </a:r>
            <a:r>
              <a:rPr lang="en-US" sz="1600" dirty="0" err="1">
                <a:latin typeface="Courier New" charset="0"/>
              </a:rPr>
              <a:t>config</a:t>
            </a:r>
            <a:r>
              <a:rPr lang="en-US" sz="1600" dirty="0">
                <a:latin typeface="Courier New" charset="0"/>
              </a:rPr>
              <a:t>-if)# </a:t>
            </a:r>
            <a:r>
              <a:rPr lang="en-US" sz="1600" b="1" dirty="0">
                <a:solidFill>
                  <a:srgbClr val="0000FF"/>
                </a:solidFill>
                <a:latin typeface="Courier New" charset="0"/>
              </a:rPr>
              <a:t>bandwidth </a:t>
            </a:r>
            <a:r>
              <a:rPr lang="en-US" sz="1600" b="1" dirty="0" smtClean="0">
                <a:solidFill>
                  <a:srgbClr val="0000FF"/>
                </a:solidFill>
                <a:latin typeface="Courier New" charset="0"/>
              </a:rPr>
              <a:t>1024</a:t>
            </a:r>
            <a:endParaRPr lang="en-US" sz="1600" b="1" dirty="0">
              <a:solidFill>
                <a:srgbClr val="0000FF"/>
              </a:solidFill>
              <a:latin typeface="Courier New" charset="0"/>
            </a:endParaRPr>
          </a:p>
          <a:p>
            <a:pPr marL="342900" indent="-342900">
              <a:spcBef>
                <a:spcPct val="20000"/>
              </a:spcBef>
              <a:buClr>
                <a:schemeClr val="bg2"/>
              </a:buClr>
              <a:buFont typeface="Wingdings" charset="0"/>
              <a:buNone/>
              <a:defRPr/>
            </a:pPr>
            <a:r>
              <a:rPr lang="en-US" sz="1600" dirty="0">
                <a:latin typeface="Courier New" charset="0"/>
              </a:rPr>
              <a:t>R3(</a:t>
            </a:r>
            <a:r>
              <a:rPr lang="en-US" sz="1600" dirty="0" err="1">
                <a:latin typeface="Courier New" charset="0"/>
              </a:rPr>
              <a:t>config</a:t>
            </a:r>
            <a:r>
              <a:rPr lang="en-US" sz="1600" dirty="0">
                <a:latin typeface="Courier New" charset="0"/>
              </a:rPr>
              <a:t>)# </a:t>
            </a:r>
            <a:r>
              <a:rPr lang="en-US" sz="1600" b="1" dirty="0">
                <a:latin typeface="Courier New" charset="0"/>
              </a:rPr>
              <a:t>inter serial 0/0/1</a:t>
            </a:r>
          </a:p>
          <a:p>
            <a:pPr marL="342900" indent="-342900">
              <a:spcBef>
                <a:spcPct val="20000"/>
              </a:spcBef>
              <a:buClr>
                <a:schemeClr val="bg2"/>
              </a:buClr>
              <a:buFont typeface="Wingdings" charset="0"/>
              <a:buNone/>
              <a:defRPr/>
            </a:pPr>
            <a:r>
              <a:rPr lang="en-US" sz="1600" dirty="0">
                <a:latin typeface="Courier New" charset="0"/>
              </a:rPr>
              <a:t>R2(</a:t>
            </a:r>
            <a:r>
              <a:rPr lang="en-US" sz="1600" dirty="0" err="1">
                <a:latin typeface="Courier New" charset="0"/>
              </a:rPr>
              <a:t>config</a:t>
            </a:r>
            <a:r>
              <a:rPr lang="en-US" sz="1600" dirty="0">
                <a:latin typeface="Courier New" charset="0"/>
              </a:rPr>
              <a:t>-if)# </a:t>
            </a:r>
            <a:r>
              <a:rPr lang="en-US" sz="1600" b="1" dirty="0">
                <a:solidFill>
                  <a:srgbClr val="0000FF"/>
                </a:solidFill>
                <a:latin typeface="Courier New" charset="0"/>
              </a:rPr>
              <a:t>bandwidth 1024</a:t>
            </a:r>
          </a:p>
          <a:p>
            <a:pPr marL="342900" indent="-342900">
              <a:spcBef>
                <a:spcPct val="20000"/>
              </a:spcBef>
              <a:buClr>
                <a:schemeClr val="bg2"/>
              </a:buClr>
              <a:buFont typeface="Wingdings" charset="0"/>
              <a:buNone/>
              <a:defRPr/>
            </a:pPr>
            <a:r>
              <a:rPr lang="en-US" sz="1600" dirty="0">
                <a:latin typeface="Courier New" charset="0"/>
              </a:rPr>
              <a:t>R3(</a:t>
            </a:r>
            <a:r>
              <a:rPr lang="en-US" sz="1600" dirty="0" err="1">
                <a:latin typeface="Courier New" charset="0"/>
              </a:rPr>
              <a:t>config</a:t>
            </a:r>
            <a:r>
              <a:rPr lang="en-US" sz="1600" dirty="0">
                <a:latin typeface="Courier New" charset="0"/>
              </a:rPr>
              <a:t>-if)# </a:t>
            </a:r>
            <a:r>
              <a:rPr lang="en-US" sz="1600" b="1" dirty="0">
                <a:latin typeface="Courier New" charset="0"/>
              </a:rPr>
              <a:t>inter serial 0/0/0</a:t>
            </a:r>
          </a:p>
          <a:p>
            <a:pPr marL="342900" indent="-342900">
              <a:spcBef>
                <a:spcPct val="20000"/>
              </a:spcBef>
              <a:buClr>
                <a:schemeClr val="bg2"/>
              </a:buClr>
              <a:buFont typeface="Wingdings" charset="0"/>
              <a:buNone/>
              <a:defRPr/>
            </a:pPr>
            <a:r>
              <a:rPr lang="en-US" sz="1600" dirty="0">
                <a:latin typeface="Courier New" charset="0"/>
              </a:rPr>
              <a:t>R3(</a:t>
            </a:r>
            <a:r>
              <a:rPr lang="en-US" sz="1600" dirty="0" err="1">
                <a:latin typeface="Courier New" charset="0"/>
              </a:rPr>
              <a:t>config</a:t>
            </a:r>
            <a:r>
              <a:rPr lang="en-US" sz="1600" dirty="0">
                <a:latin typeface="Courier New" charset="0"/>
              </a:rPr>
              <a:t>-if)# </a:t>
            </a:r>
            <a:r>
              <a:rPr lang="en-US" sz="1600" b="1" dirty="0">
                <a:solidFill>
                  <a:srgbClr val="0000FF"/>
                </a:solidFill>
                <a:latin typeface="Courier New" charset="0"/>
              </a:rPr>
              <a:t>bandwidth 64</a:t>
            </a:r>
          </a:p>
        </p:txBody>
      </p:sp>
      <p:sp>
        <p:nvSpPr>
          <p:cNvPr id="1172485" name="Line 5"/>
          <p:cNvSpPr>
            <a:spLocks noChangeShapeType="1"/>
          </p:cNvSpPr>
          <p:nvPr/>
        </p:nvSpPr>
        <p:spPr bwMode="auto">
          <a:xfrm>
            <a:off x="152400" y="3714750"/>
            <a:ext cx="822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2510" name="Line 30"/>
          <p:cNvSpPr>
            <a:spLocks noChangeShapeType="1"/>
          </p:cNvSpPr>
          <p:nvPr/>
        </p:nvSpPr>
        <p:spPr bwMode="auto">
          <a:xfrm flipV="1">
            <a:off x="3657600" y="2057400"/>
            <a:ext cx="1524000" cy="819150"/>
          </a:xfrm>
          <a:prstGeom prst="line">
            <a:avLst/>
          </a:prstGeom>
          <a:noFill/>
          <a:ln w="254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2511" name="Line 31"/>
          <p:cNvSpPr>
            <a:spLocks noChangeShapeType="1"/>
          </p:cNvSpPr>
          <p:nvPr/>
        </p:nvSpPr>
        <p:spPr bwMode="auto">
          <a:xfrm flipV="1">
            <a:off x="3810000" y="1028700"/>
            <a:ext cx="2743200" cy="2457450"/>
          </a:xfrm>
          <a:prstGeom prst="line">
            <a:avLst/>
          </a:prstGeom>
          <a:noFill/>
          <a:ln w="254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2512" name="Line 32"/>
          <p:cNvSpPr>
            <a:spLocks noChangeShapeType="1"/>
          </p:cNvSpPr>
          <p:nvPr/>
        </p:nvSpPr>
        <p:spPr bwMode="auto">
          <a:xfrm flipV="1">
            <a:off x="3733800" y="2114550"/>
            <a:ext cx="3886200" cy="2590800"/>
          </a:xfrm>
          <a:prstGeom prst="line">
            <a:avLst/>
          </a:prstGeom>
          <a:noFill/>
          <a:ln w="254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2513" name="Line 33"/>
          <p:cNvSpPr>
            <a:spLocks noChangeShapeType="1"/>
          </p:cNvSpPr>
          <p:nvPr/>
        </p:nvSpPr>
        <p:spPr bwMode="auto">
          <a:xfrm flipV="1">
            <a:off x="3810000" y="1714500"/>
            <a:ext cx="3810000" cy="2381250"/>
          </a:xfrm>
          <a:prstGeom prst="line">
            <a:avLst/>
          </a:prstGeom>
          <a:noFill/>
          <a:ln w="254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25" name="Line 5"/>
          <p:cNvSpPr>
            <a:spLocks noChangeShapeType="1"/>
          </p:cNvSpPr>
          <p:nvPr/>
        </p:nvSpPr>
        <p:spPr bwMode="auto">
          <a:xfrm>
            <a:off x="228600" y="3086100"/>
            <a:ext cx="8153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48498" name="Oval 9"/>
          <p:cNvSpPr>
            <a:spLocks noChangeArrowheads="1"/>
          </p:cNvSpPr>
          <p:nvPr/>
        </p:nvSpPr>
        <p:spPr bwMode="auto">
          <a:xfrm>
            <a:off x="8915400" y="4962525"/>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2" name="Oval 10"/>
          <p:cNvSpPr>
            <a:spLocks noChangeArrowheads="1"/>
          </p:cNvSpPr>
          <p:nvPr/>
        </p:nvSpPr>
        <p:spPr bwMode="auto">
          <a:xfrm>
            <a:off x="8915400" y="4962525"/>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886586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2510"/>
                                        </p:tgtEl>
                                        <p:attrNameLst>
                                          <p:attrName>style.visibility</p:attrName>
                                        </p:attrNameLst>
                                      </p:cBhvr>
                                      <p:to>
                                        <p:strVal val="visible"/>
                                      </p:to>
                                    </p:set>
                                    <p:animEffect transition="in" filter="blinds(horizontal)">
                                      <p:cBhvr>
                                        <p:cTn id="7" dur="500"/>
                                        <p:tgtEl>
                                          <p:spTgt spid="1172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72511"/>
                                        </p:tgtEl>
                                        <p:attrNameLst>
                                          <p:attrName>style.visibility</p:attrName>
                                        </p:attrNameLst>
                                      </p:cBhvr>
                                      <p:to>
                                        <p:strVal val="visible"/>
                                      </p:to>
                                    </p:set>
                                    <p:animEffect transition="in" filter="blinds(horizontal)">
                                      <p:cBhvr>
                                        <p:cTn id="12" dur="500"/>
                                        <p:tgtEl>
                                          <p:spTgt spid="1172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72513"/>
                                        </p:tgtEl>
                                        <p:attrNameLst>
                                          <p:attrName>style.visibility</p:attrName>
                                        </p:attrNameLst>
                                      </p:cBhvr>
                                      <p:to>
                                        <p:strVal val="visible"/>
                                      </p:to>
                                    </p:set>
                                    <p:animEffect transition="in" filter="blinds(horizontal)">
                                      <p:cBhvr>
                                        <p:cTn id="17" dur="500"/>
                                        <p:tgtEl>
                                          <p:spTgt spid="11725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72512"/>
                                        </p:tgtEl>
                                        <p:attrNameLst>
                                          <p:attrName>style.visibility</p:attrName>
                                        </p:attrNameLst>
                                      </p:cBhvr>
                                      <p:to>
                                        <p:strVal val="visible"/>
                                      </p:to>
                                    </p:set>
                                    <p:animEffect transition="in" filter="blinds(horizontal)">
                                      <p:cBhvr>
                                        <p:cTn id="22" dur="500"/>
                                        <p:tgtEl>
                                          <p:spTgt spid="1172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626840-F700-9448-B7F2-9FE64EF0C068}" type="slidenum">
              <a:rPr lang="en-US" sz="1400">
                <a:cs typeface="Arial" charset="0"/>
              </a:rPr>
              <a:pPr eaLnBrk="1" hangingPunct="1"/>
              <a:t>56</a:t>
            </a:fld>
            <a:endParaRPr lang="en-US" sz="1400">
              <a:cs typeface="Arial" charset="0"/>
            </a:endParaRPr>
          </a:p>
        </p:txBody>
      </p:sp>
      <p:sp>
        <p:nvSpPr>
          <p:cNvPr id="150530" name="Rectangle 2"/>
          <p:cNvSpPr>
            <a:spLocks noGrp="1" noChangeArrowheads="1"/>
          </p:cNvSpPr>
          <p:nvPr>
            <p:ph type="title"/>
          </p:nvPr>
        </p:nvSpPr>
        <p:spPr/>
        <p:txBody>
          <a:bodyPr/>
          <a:lstStyle/>
          <a:p>
            <a:r>
              <a:rPr lang="en-US" sz="2800">
                <a:latin typeface="Arial" charset="0"/>
                <a:cs typeface="Arial" charset="0"/>
              </a:rPr>
              <a:t>The </a:t>
            </a:r>
            <a:r>
              <a:rPr lang="en-US" sz="2800" b="1">
                <a:latin typeface="Arial" charset="0"/>
                <a:cs typeface="Arial" charset="0"/>
              </a:rPr>
              <a:t>ip ospf cost </a:t>
            </a:r>
            <a:r>
              <a:rPr lang="en-US" sz="2800">
                <a:latin typeface="Arial" charset="0"/>
                <a:cs typeface="Arial" charset="0"/>
              </a:rPr>
              <a:t>Command</a:t>
            </a:r>
          </a:p>
        </p:txBody>
      </p:sp>
      <p:sp>
        <p:nvSpPr>
          <p:cNvPr id="150531" name="Rectangle 3"/>
          <p:cNvSpPr>
            <a:spLocks noGrp="1" noChangeArrowheads="1"/>
          </p:cNvSpPr>
          <p:nvPr>
            <p:ph type="body" idx="1"/>
          </p:nvPr>
        </p:nvSpPr>
        <p:spPr>
          <a:xfrm>
            <a:off x="381000" y="3486150"/>
            <a:ext cx="8229600" cy="1543050"/>
          </a:xfrm>
        </p:spPr>
        <p:txBody>
          <a:bodyPr/>
          <a:lstStyle/>
          <a:p>
            <a:r>
              <a:rPr lang="en-US" dirty="0">
                <a:latin typeface="Arial" charset="0"/>
                <a:cs typeface="Arial" charset="0"/>
              </a:rPr>
              <a:t>An </a:t>
            </a:r>
            <a:r>
              <a:rPr lang="en-US" u="sng" dirty="0">
                <a:latin typeface="Arial" charset="0"/>
                <a:cs typeface="Arial" charset="0"/>
              </a:rPr>
              <a:t>alternative method to using the </a:t>
            </a:r>
            <a:r>
              <a:rPr lang="en-US" b="1" u="sng" dirty="0">
                <a:latin typeface="Courier New" charset="0"/>
                <a:cs typeface="Arial" charset="0"/>
              </a:rPr>
              <a:t>bandwidth</a:t>
            </a:r>
            <a:r>
              <a:rPr lang="en-US" b="1" u="sng" dirty="0">
                <a:latin typeface="Arial" charset="0"/>
                <a:cs typeface="Arial" charset="0"/>
              </a:rPr>
              <a:t> </a:t>
            </a:r>
            <a:r>
              <a:rPr lang="en-US" u="sng" dirty="0">
                <a:latin typeface="Arial" charset="0"/>
                <a:cs typeface="Arial" charset="0"/>
              </a:rPr>
              <a:t>command</a:t>
            </a:r>
            <a:r>
              <a:rPr lang="en-US" dirty="0">
                <a:latin typeface="Arial" charset="0"/>
                <a:cs typeface="Arial" charset="0"/>
              </a:rPr>
              <a:t> is to use the </a:t>
            </a:r>
            <a:r>
              <a:rPr lang="en-US" b="1" dirty="0" err="1">
                <a:latin typeface="Courier New" charset="0"/>
                <a:cs typeface="Arial" charset="0"/>
              </a:rPr>
              <a:t>ip</a:t>
            </a:r>
            <a:r>
              <a:rPr lang="en-US" b="1" dirty="0">
                <a:latin typeface="Courier New" charset="0"/>
                <a:cs typeface="Arial" charset="0"/>
              </a:rPr>
              <a:t> </a:t>
            </a:r>
            <a:r>
              <a:rPr lang="en-US" b="1" dirty="0" err="1">
                <a:latin typeface="Courier New" charset="0"/>
                <a:cs typeface="Arial" charset="0"/>
              </a:rPr>
              <a:t>ospf</a:t>
            </a:r>
            <a:r>
              <a:rPr lang="en-US" b="1" dirty="0">
                <a:latin typeface="Courier New" charset="0"/>
                <a:cs typeface="Arial" charset="0"/>
              </a:rPr>
              <a:t> cost</a:t>
            </a:r>
            <a:r>
              <a:rPr lang="en-US" b="1" dirty="0">
                <a:latin typeface="Arial" charset="0"/>
                <a:cs typeface="Arial" charset="0"/>
              </a:rPr>
              <a:t> </a:t>
            </a:r>
            <a:r>
              <a:rPr lang="en-US" dirty="0">
                <a:latin typeface="Arial" charset="0"/>
                <a:cs typeface="Arial" charset="0"/>
              </a:rPr>
              <a:t>command, which allows you to directly specify the cost of an interface.</a:t>
            </a:r>
          </a:p>
          <a:p>
            <a:r>
              <a:rPr lang="en-US" dirty="0">
                <a:latin typeface="Arial" charset="0"/>
                <a:cs typeface="Arial" charset="0"/>
              </a:rPr>
              <a:t>This will not change the output of the </a:t>
            </a:r>
            <a:r>
              <a:rPr lang="en-US" b="1" dirty="0">
                <a:latin typeface="Courier New" charset="0"/>
                <a:cs typeface="Arial" charset="0"/>
              </a:rPr>
              <a:t>show </a:t>
            </a:r>
            <a:r>
              <a:rPr lang="en-US" b="1" dirty="0" err="1">
                <a:latin typeface="Courier New" charset="0"/>
                <a:cs typeface="Arial" charset="0"/>
              </a:rPr>
              <a:t>ip</a:t>
            </a:r>
            <a:r>
              <a:rPr lang="en-US" b="1" dirty="0">
                <a:latin typeface="Courier New" charset="0"/>
                <a:cs typeface="Arial" charset="0"/>
              </a:rPr>
              <a:t> </a:t>
            </a:r>
            <a:r>
              <a:rPr lang="en-US" b="1" dirty="0" err="1">
                <a:latin typeface="Courier New" charset="0"/>
                <a:cs typeface="Arial" charset="0"/>
              </a:rPr>
              <a:t>ospf</a:t>
            </a:r>
            <a:r>
              <a:rPr lang="en-US" b="1" dirty="0">
                <a:latin typeface="Courier New" charset="0"/>
                <a:cs typeface="Arial" charset="0"/>
              </a:rPr>
              <a:t> interface</a:t>
            </a:r>
            <a:r>
              <a:rPr lang="en-US" b="1" dirty="0">
                <a:latin typeface="Arial" charset="0"/>
                <a:cs typeface="Arial" charset="0"/>
              </a:rPr>
              <a:t> </a:t>
            </a:r>
            <a:r>
              <a:rPr lang="en-US" dirty="0">
                <a:latin typeface="Arial" charset="0"/>
                <a:cs typeface="Arial" charset="0"/>
              </a:rPr>
              <a:t>command.</a:t>
            </a:r>
          </a:p>
        </p:txBody>
      </p:sp>
      <p:sp>
        <p:nvSpPr>
          <p:cNvPr id="1173508" name="Rectangle 4"/>
          <p:cNvSpPr>
            <a:spLocks noChangeArrowheads="1"/>
          </p:cNvSpPr>
          <p:nvPr/>
        </p:nvSpPr>
        <p:spPr bwMode="auto">
          <a:xfrm>
            <a:off x="304800" y="2893998"/>
            <a:ext cx="82296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 </a:t>
            </a:r>
            <a:r>
              <a:rPr lang="en-US" sz="1600" b="1" dirty="0">
                <a:latin typeface="Courier New" charset="0"/>
              </a:rPr>
              <a:t>interface serial 0/0/1</a:t>
            </a:r>
          </a:p>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-if)# </a:t>
            </a:r>
            <a:r>
              <a:rPr lang="en-US" sz="1600" b="1" dirty="0" err="1">
                <a:latin typeface="Courier New" charset="0"/>
              </a:rPr>
              <a:t>ip</a:t>
            </a:r>
            <a:r>
              <a:rPr lang="en-US" sz="1600" b="1" dirty="0">
                <a:latin typeface="Courier New" charset="0"/>
              </a:rPr>
              <a:t> </a:t>
            </a:r>
            <a:r>
              <a:rPr lang="en-US" sz="1600" b="1" dirty="0" err="1">
                <a:latin typeface="Courier New" charset="0"/>
              </a:rPr>
              <a:t>ospf</a:t>
            </a:r>
            <a:r>
              <a:rPr lang="en-US" sz="1600" b="1" dirty="0">
                <a:latin typeface="Courier New" charset="0"/>
              </a:rPr>
              <a:t> cost </a:t>
            </a:r>
            <a:r>
              <a:rPr lang="en-US" sz="1600" b="1" dirty="0">
                <a:solidFill>
                  <a:srgbClr val="FF3300"/>
                </a:solidFill>
                <a:latin typeface="Courier New" charset="0"/>
              </a:rPr>
              <a:t>15625</a:t>
            </a:r>
          </a:p>
        </p:txBody>
      </p:sp>
      <p:sp>
        <p:nvSpPr>
          <p:cNvPr id="1173509" name="Rectangle 5"/>
          <p:cNvSpPr>
            <a:spLocks noChangeArrowheads="1"/>
          </p:cNvSpPr>
          <p:nvPr/>
        </p:nvSpPr>
        <p:spPr bwMode="auto">
          <a:xfrm>
            <a:off x="0" y="742950"/>
            <a:ext cx="9144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 </a:t>
            </a:r>
            <a:r>
              <a:rPr lang="en-US" sz="1600" b="1" dirty="0">
                <a:latin typeface="Courier New" charset="0"/>
              </a:rPr>
              <a:t>inter serial 0/0/1</a:t>
            </a:r>
          </a:p>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-if)# </a:t>
            </a:r>
            <a:r>
              <a:rPr lang="en-US" sz="1600" b="1" dirty="0">
                <a:solidFill>
                  <a:srgbClr val="0000FF"/>
                </a:solidFill>
                <a:latin typeface="Courier New" charset="0"/>
              </a:rPr>
              <a:t>bandwidth 64</a:t>
            </a:r>
          </a:p>
          <a:p>
            <a:pPr marL="342900" indent="-342900">
              <a:spcBef>
                <a:spcPct val="20000"/>
              </a:spcBef>
              <a:buClr>
                <a:schemeClr val="bg2"/>
              </a:buClr>
              <a:buFont typeface="Wingdings" charset="0"/>
              <a:buNone/>
              <a:defRPr/>
            </a:pPr>
            <a:r>
              <a:rPr lang="en-US" sz="1600" dirty="0">
                <a:latin typeface="Courier New" charset="0"/>
              </a:rPr>
              <a:t>R1(</a:t>
            </a:r>
            <a:r>
              <a:rPr lang="en-US" sz="1600" dirty="0" err="1">
                <a:latin typeface="Courier New" charset="0"/>
              </a:rPr>
              <a:t>config</a:t>
            </a:r>
            <a:r>
              <a:rPr lang="en-US" sz="1600" dirty="0">
                <a:latin typeface="Courier New" charset="0"/>
              </a:rPr>
              <a:t>-if)# end</a:t>
            </a:r>
          </a:p>
          <a:p>
            <a:pPr marL="342900" indent="-342900">
              <a:spcBef>
                <a:spcPct val="20000"/>
              </a:spcBef>
              <a:buClr>
                <a:schemeClr val="bg2"/>
              </a:buClr>
              <a:buFont typeface="Wingdings" charset="0"/>
              <a:buNone/>
              <a:defRPr/>
            </a:pPr>
            <a:r>
              <a:rPr lang="en-US" sz="1600" dirty="0">
                <a:latin typeface="Courier New" charset="0"/>
              </a:rPr>
              <a:t>R1# show </a:t>
            </a:r>
            <a:r>
              <a:rPr lang="en-US" sz="1600" dirty="0" err="1">
                <a:latin typeface="Courier New" charset="0"/>
              </a:rPr>
              <a:t>ip</a:t>
            </a:r>
            <a:r>
              <a:rPr lang="en-US" sz="1600" dirty="0">
                <a:latin typeface="Courier New" charset="0"/>
              </a:rPr>
              <a:t> </a:t>
            </a:r>
            <a:r>
              <a:rPr lang="en-US" sz="1600" dirty="0" err="1">
                <a:latin typeface="Courier New" charset="0"/>
              </a:rPr>
              <a:t>ospf</a:t>
            </a:r>
            <a:r>
              <a:rPr lang="en-US" sz="1600" dirty="0">
                <a:latin typeface="Courier New" charset="0"/>
              </a:rPr>
              <a:t> interface serial 0/0/0</a:t>
            </a:r>
          </a:p>
          <a:p>
            <a:pPr marL="342900" indent="-342900">
              <a:spcBef>
                <a:spcPct val="20000"/>
              </a:spcBef>
              <a:buClr>
                <a:schemeClr val="bg2"/>
              </a:buClr>
              <a:buFont typeface="Wingdings" charset="0"/>
              <a:buNone/>
              <a:defRPr/>
            </a:pPr>
            <a:r>
              <a:rPr lang="en-US" sz="1600" dirty="0">
                <a:latin typeface="Courier New" charset="0"/>
              </a:rPr>
              <a:t>Serial0/0 is up, line protocol is up</a:t>
            </a:r>
          </a:p>
          <a:p>
            <a:pPr marL="342900" indent="-342900">
              <a:spcBef>
                <a:spcPct val="20000"/>
              </a:spcBef>
              <a:buClr>
                <a:schemeClr val="bg2"/>
              </a:buClr>
              <a:buFont typeface="Wingdings" charset="0"/>
              <a:buNone/>
              <a:defRPr/>
            </a:pPr>
            <a:r>
              <a:rPr lang="en-US" sz="1600" dirty="0">
                <a:latin typeface="Courier New" charset="0"/>
              </a:rPr>
              <a:t>Internet Address 192.168.10.1/30, Area 0</a:t>
            </a:r>
          </a:p>
          <a:p>
            <a:pPr marL="342900" indent="-342900">
              <a:spcBef>
                <a:spcPct val="20000"/>
              </a:spcBef>
              <a:buClr>
                <a:schemeClr val="bg2"/>
              </a:buClr>
              <a:buFont typeface="Wingdings" charset="0"/>
              <a:buNone/>
              <a:defRPr/>
            </a:pPr>
            <a:r>
              <a:rPr lang="en-US" sz="1600" dirty="0">
                <a:latin typeface="Courier New" charset="0"/>
              </a:rPr>
              <a:t>Process ID 1, Router ID 10.1.1.1, Network Type </a:t>
            </a:r>
            <a:r>
              <a:rPr lang="en-US" sz="1600" dirty="0" err="1">
                <a:latin typeface="Courier New" charset="0"/>
              </a:rPr>
              <a:t>POINT_TO_POINT,</a:t>
            </a:r>
            <a:r>
              <a:rPr lang="en-US" sz="1600" b="1" dirty="0" err="1">
                <a:solidFill>
                  <a:srgbClr val="FF3300"/>
                </a:solidFill>
                <a:latin typeface="Courier New" charset="0"/>
              </a:rPr>
              <a:t>Cost</a:t>
            </a:r>
            <a:r>
              <a:rPr lang="en-US" sz="1600" b="1" dirty="0">
                <a:solidFill>
                  <a:srgbClr val="FF3300"/>
                </a:solidFill>
                <a:latin typeface="Courier New" charset="0"/>
              </a:rPr>
              <a:t>: </a:t>
            </a:r>
            <a:r>
              <a:rPr lang="en-US" sz="1600" b="1" dirty="0" smtClean="0">
                <a:solidFill>
                  <a:srgbClr val="FF3300"/>
                </a:solidFill>
                <a:latin typeface="Courier New" charset="0"/>
              </a:rPr>
              <a:t>15625</a:t>
            </a:r>
            <a:endParaRPr lang="en-US" sz="1600" b="1" dirty="0">
              <a:solidFill>
                <a:srgbClr val="FF3300"/>
              </a:solidFill>
              <a:latin typeface="Courier New" charset="0"/>
            </a:endParaRPr>
          </a:p>
        </p:txBody>
      </p:sp>
      <p:sp>
        <p:nvSpPr>
          <p:cNvPr id="1173510" name="Text Box 6"/>
          <p:cNvSpPr txBox="1">
            <a:spLocks noChangeArrowheads="1"/>
          </p:cNvSpPr>
          <p:nvPr/>
        </p:nvSpPr>
        <p:spPr bwMode="auto">
          <a:xfrm>
            <a:off x="4953000" y="1371600"/>
            <a:ext cx="4191000"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Courier New" charset="0"/>
              </a:rPr>
              <a:t>1,000,000,000/</a:t>
            </a:r>
            <a:r>
              <a:rPr lang="en-US" b="1" dirty="0">
                <a:solidFill>
                  <a:srgbClr val="0000FF"/>
                </a:solidFill>
                <a:latin typeface="Courier New" charset="0"/>
              </a:rPr>
              <a:t>64,000</a:t>
            </a:r>
            <a:r>
              <a:rPr lang="en-US" b="1" dirty="0">
                <a:latin typeface="Courier New" charset="0"/>
              </a:rPr>
              <a:t> = </a:t>
            </a:r>
            <a:r>
              <a:rPr lang="en-US" b="1" dirty="0">
                <a:solidFill>
                  <a:srgbClr val="FF3300"/>
                </a:solidFill>
                <a:latin typeface="Courier New" charset="0"/>
              </a:rPr>
              <a:t>15625</a:t>
            </a:r>
          </a:p>
        </p:txBody>
      </p:sp>
      <p:sp>
        <p:nvSpPr>
          <p:cNvPr id="1173511" name="Line 7"/>
          <p:cNvSpPr>
            <a:spLocks noChangeShapeType="1"/>
          </p:cNvSpPr>
          <p:nvPr/>
        </p:nvSpPr>
        <p:spPr bwMode="auto">
          <a:xfrm>
            <a:off x="3505200" y="1085850"/>
            <a:ext cx="35814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3512" name="Line 8"/>
          <p:cNvSpPr>
            <a:spLocks noChangeShapeType="1"/>
          </p:cNvSpPr>
          <p:nvPr/>
        </p:nvSpPr>
        <p:spPr bwMode="auto">
          <a:xfrm>
            <a:off x="7086600" y="1085850"/>
            <a:ext cx="0" cy="28575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3513" name="Line 9"/>
          <p:cNvSpPr>
            <a:spLocks noChangeShapeType="1"/>
          </p:cNvSpPr>
          <p:nvPr/>
        </p:nvSpPr>
        <p:spPr bwMode="auto">
          <a:xfrm>
            <a:off x="8534400" y="1733550"/>
            <a:ext cx="0" cy="7429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173514" name="Line 10"/>
          <p:cNvSpPr>
            <a:spLocks noChangeShapeType="1"/>
          </p:cNvSpPr>
          <p:nvPr/>
        </p:nvSpPr>
        <p:spPr bwMode="auto">
          <a:xfrm flipV="1">
            <a:off x="4572000" y="2800350"/>
            <a:ext cx="3733800" cy="533400"/>
          </a:xfrm>
          <a:prstGeom prst="line">
            <a:avLst/>
          </a:prstGeom>
          <a:noFill/>
          <a:ln w="254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50539" name="Oval 9"/>
          <p:cNvSpPr>
            <a:spLocks noChangeArrowheads="1"/>
          </p:cNvSpPr>
          <p:nvPr/>
        </p:nvSpPr>
        <p:spPr bwMode="auto">
          <a:xfrm>
            <a:off x="8915400" y="4962525"/>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5" name="Oval 10"/>
          <p:cNvSpPr>
            <a:spLocks noChangeArrowheads="1"/>
          </p:cNvSpPr>
          <p:nvPr/>
        </p:nvSpPr>
        <p:spPr bwMode="auto">
          <a:xfrm>
            <a:off x="8915400" y="4962525"/>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366908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3508">
                                            <p:txEl>
                                              <p:pRg st="1" end="1"/>
                                            </p:txEl>
                                          </p:spTgt>
                                        </p:tgtEl>
                                        <p:attrNameLst>
                                          <p:attrName>style.visibility</p:attrName>
                                        </p:attrNameLst>
                                      </p:cBhvr>
                                      <p:to>
                                        <p:strVal val="visible"/>
                                      </p:to>
                                    </p:set>
                                    <p:animEffect transition="in" filter="blinds(horizontal)">
                                      <p:cBhvr>
                                        <p:cTn id="7" dur="500"/>
                                        <p:tgtEl>
                                          <p:spTgt spid="11735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3510"/>
                                        </p:tgtEl>
                                        <p:attrNameLst>
                                          <p:attrName>style.visibility</p:attrName>
                                        </p:attrNameLst>
                                      </p:cBhvr>
                                      <p:to>
                                        <p:strVal val="visible"/>
                                      </p:to>
                                    </p:set>
                                    <p:animEffect transition="in" filter="blinds(horizontal)">
                                      <p:cBhvr>
                                        <p:cTn id="12" dur="500"/>
                                        <p:tgtEl>
                                          <p:spTgt spid="1173510"/>
                                        </p:tgtEl>
                                      </p:cBhvr>
                                    </p:animEffect>
                                  </p:childTnLst>
                                </p:cTn>
                              </p:par>
                              <p:par>
                                <p:cTn id="13" presetID="3" presetClass="entr" presetSubtype="10" fill="hold" nodeType="withEffect">
                                  <p:stCondLst>
                                    <p:cond delay="0"/>
                                  </p:stCondLst>
                                  <p:childTnLst>
                                    <p:set>
                                      <p:cBhvr>
                                        <p:cTn id="14" dur="1" fill="hold">
                                          <p:stCondLst>
                                            <p:cond delay="0"/>
                                          </p:stCondLst>
                                        </p:cTn>
                                        <p:tgtEl>
                                          <p:spTgt spid="1173511"/>
                                        </p:tgtEl>
                                        <p:attrNameLst>
                                          <p:attrName>style.visibility</p:attrName>
                                        </p:attrNameLst>
                                      </p:cBhvr>
                                      <p:to>
                                        <p:strVal val="visible"/>
                                      </p:to>
                                    </p:set>
                                    <p:animEffect transition="in" filter="blinds(horizontal)">
                                      <p:cBhvr>
                                        <p:cTn id="15" dur="500"/>
                                        <p:tgtEl>
                                          <p:spTgt spid="1173511"/>
                                        </p:tgtEl>
                                      </p:cBhvr>
                                    </p:animEffect>
                                  </p:childTnLst>
                                </p:cTn>
                              </p:par>
                              <p:par>
                                <p:cTn id="16" presetID="3" presetClass="entr" presetSubtype="10" fill="hold" nodeType="withEffect">
                                  <p:stCondLst>
                                    <p:cond delay="0"/>
                                  </p:stCondLst>
                                  <p:childTnLst>
                                    <p:set>
                                      <p:cBhvr>
                                        <p:cTn id="17" dur="1" fill="hold">
                                          <p:stCondLst>
                                            <p:cond delay="0"/>
                                          </p:stCondLst>
                                        </p:cTn>
                                        <p:tgtEl>
                                          <p:spTgt spid="1173512"/>
                                        </p:tgtEl>
                                        <p:attrNameLst>
                                          <p:attrName>style.visibility</p:attrName>
                                        </p:attrNameLst>
                                      </p:cBhvr>
                                      <p:to>
                                        <p:strVal val="visible"/>
                                      </p:to>
                                    </p:set>
                                    <p:animEffect transition="in" filter="blinds(horizontal)">
                                      <p:cBhvr>
                                        <p:cTn id="18" dur="500"/>
                                        <p:tgtEl>
                                          <p:spTgt spid="11735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73513"/>
                                        </p:tgtEl>
                                        <p:attrNameLst>
                                          <p:attrName>style.visibility</p:attrName>
                                        </p:attrNameLst>
                                      </p:cBhvr>
                                      <p:to>
                                        <p:strVal val="visible"/>
                                      </p:to>
                                    </p:set>
                                    <p:animEffect transition="in" filter="blinds(horizontal)">
                                      <p:cBhvr>
                                        <p:cTn id="23" dur="500"/>
                                        <p:tgtEl>
                                          <p:spTgt spid="11735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173514"/>
                                        </p:tgtEl>
                                        <p:attrNameLst>
                                          <p:attrName>style.visibility</p:attrName>
                                        </p:attrNameLst>
                                      </p:cBhvr>
                                      <p:to>
                                        <p:strVal val="visible"/>
                                      </p:to>
                                    </p:set>
                                    <p:animEffect transition="in" filter="blinds(horizontal)">
                                      <p:cBhvr>
                                        <p:cTn id="28" dur="500"/>
                                        <p:tgtEl>
                                          <p:spTgt spid="11735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10"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 MTU and OSPF</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49635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4419600" cy="523220"/>
          </a:xfrm>
          <a:prstGeom prst="rect">
            <a:avLst/>
          </a:prstGeom>
          <a:noFill/>
        </p:spPr>
        <p:txBody>
          <a:bodyPr wrap="square" rtlCol="0">
            <a:spAutoFit/>
          </a:bodyPr>
          <a:lstStyle/>
          <a:p>
            <a:pPr algn="ctr"/>
            <a:r>
              <a:rPr lang="en-US" sz="2800" b="1" dirty="0" smtClean="0">
                <a:solidFill>
                  <a:srgbClr val="5B93CE"/>
                </a:solidFill>
              </a:rPr>
              <a:t>IPv4 Fragmentation</a:t>
            </a:r>
            <a:endParaRPr lang="en-US" sz="2800" b="1" dirty="0">
              <a:solidFill>
                <a:srgbClr val="5B93CE"/>
              </a:solidFill>
            </a:endParaRPr>
          </a:p>
        </p:txBody>
      </p:sp>
      <p:sp>
        <p:nvSpPr>
          <p:cNvPr id="3" name="TextBox 2"/>
          <p:cNvSpPr txBox="1"/>
          <p:nvPr/>
        </p:nvSpPr>
        <p:spPr>
          <a:xfrm>
            <a:off x="3334" y="590550"/>
            <a:ext cx="5029200" cy="2246769"/>
          </a:xfrm>
          <a:prstGeom prst="rect">
            <a:avLst/>
          </a:prstGeom>
          <a:noFill/>
        </p:spPr>
        <p:txBody>
          <a:bodyPr wrap="square" rtlCol="0">
            <a:spAutoFit/>
          </a:bodyPr>
          <a:lstStyle/>
          <a:p>
            <a:pPr marL="342900" indent="-342900">
              <a:buFont typeface="Arial"/>
              <a:buChar char="•"/>
            </a:pPr>
            <a:r>
              <a:rPr lang="en-US" sz="2000" dirty="0" smtClean="0"/>
              <a:t>IPv4 fields used for fragmentation and reassembly.</a:t>
            </a:r>
          </a:p>
          <a:p>
            <a:pPr marL="342900" indent="-342900">
              <a:buFont typeface="Arial"/>
              <a:buChar char="•"/>
            </a:pPr>
            <a:r>
              <a:rPr lang="en-US" sz="2000" dirty="0" smtClean="0"/>
              <a:t>Intermediate devices such as IPv6 routers do not perform fragmentation.</a:t>
            </a:r>
          </a:p>
          <a:p>
            <a:pPr marL="342900" indent="-342900">
              <a:buFont typeface="Arial"/>
              <a:buChar char="•"/>
            </a:pPr>
            <a:r>
              <a:rPr lang="en-US" sz="2000" dirty="0" smtClean="0"/>
              <a:t>Any fragmentation needed will be handled by the source using an extension header.</a:t>
            </a:r>
          </a:p>
        </p:txBody>
      </p:sp>
      <p:pic>
        <p:nvPicPr>
          <p:cNvPr id="8" name="Picture 7"/>
          <p:cNvPicPr>
            <a:picLocks noChangeAspect="1"/>
          </p:cNvPicPr>
          <p:nvPr/>
        </p:nvPicPr>
        <p:blipFill>
          <a:blip r:embed="rId3"/>
          <a:stretch>
            <a:fillRect/>
          </a:stretch>
        </p:blipFill>
        <p:spPr>
          <a:xfrm>
            <a:off x="2895600" y="2724150"/>
            <a:ext cx="6019800" cy="1940859"/>
          </a:xfrm>
          <a:prstGeom prst="rect">
            <a:avLst/>
          </a:prstGeom>
        </p:spPr>
      </p:pic>
      <p:sp>
        <p:nvSpPr>
          <p:cNvPr id="9" name="TextBox 8"/>
          <p:cNvSpPr txBox="1"/>
          <p:nvPr/>
        </p:nvSpPr>
        <p:spPr>
          <a:xfrm>
            <a:off x="5334000" y="677927"/>
            <a:ext cx="606757" cy="338554"/>
          </a:xfrm>
          <a:prstGeom prst="rect">
            <a:avLst/>
          </a:prstGeom>
          <a:noFill/>
        </p:spPr>
        <p:txBody>
          <a:bodyPr wrap="none" rtlCol="0">
            <a:spAutoFit/>
          </a:bodyPr>
          <a:lstStyle/>
          <a:p>
            <a:r>
              <a:rPr lang="en-US" sz="1600" b="1" dirty="0" smtClean="0">
                <a:solidFill>
                  <a:srgbClr val="5B93CE"/>
                </a:solidFill>
              </a:rPr>
              <a:t>IPv4</a:t>
            </a:r>
            <a:endParaRPr lang="en-US" sz="1600" b="1" dirty="0">
              <a:solidFill>
                <a:srgbClr val="5B93CE"/>
              </a:solidFill>
            </a:endParaRPr>
          </a:p>
        </p:txBody>
      </p:sp>
      <p:sp>
        <p:nvSpPr>
          <p:cNvPr id="10" name="TextBox 9"/>
          <p:cNvSpPr txBox="1"/>
          <p:nvPr/>
        </p:nvSpPr>
        <p:spPr>
          <a:xfrm>
            <a:off x="2286000" y="2876550"/>
            <a:ext cx="606757" cy="338554"/>
          </a:xfrm>
          <a:prstGeom prst="rect">
            <a:avLst/>
          </a:prstGeom>
          <a:noFill/>
        </p:spPr>
        <p:txBody>
          <a:bodyPr wrap="none" rtlCol="0">
            <a:spAutoFit/>
          </a:bodyPr>
          <a:lstStyle/>
          <a:p>
            <a:r>
              <a:rPr lang="en-US" sz="1600" b="1" dirty="0" smtClean="0">
                <a:solidFill>
                  <a:schemeClr val="accent6">
                    <a:lumMod val="60000"/>
                    <a:lumOff val="40000"/>
                  </a:schemeClr>
                </a:solidFill>
              </a:rPr>
              <a:t>IPv6</a:t>
            </a:r>
            <a:endParaRPr lang="en-US" sz="1600" b="1" dirty="0">
              <a:solidFill>
                <a:schemeClr val="accent6">
                  <a:lumMod val="60000"/>
                  <a:lumOff val="40000"/>
                </a:schemeClr>
              </a:solidFill>
            </a:endParaRPr>
          </a:p>
        </p:txBody>
      </p:sp>
      <p:pic>
        <p:nvPicPr>
          <p:cNvPr id="11" name="Picture 10"/>
          <p:cNvPicPr>
            <a:picLocks noChangeAspect="1"/>
          </p:cNvPicPr>
          <p:nvPr/>
        </p:nvPicPr>
        <p:blipFill>
          <a:blip r:embed="rId4"/>
          <a:stretch>
            <a:fillRect/>
          </a:stretch>
        </p:blipFill>
        <p:spPr>
          <a:xfrm>
            <a:off x="5915385" y="479899"/>
            <a:ext cx="3000015" cy="2244251"/>
          </a:xfrm>
          <a:prstGeom prst="rect">
            <a:avLst/>
          </a:prstGeom>
        </p:spPr>
      </p:pic>
      <p:sp>
        <p:nvSpPr>
          <p:cNvPr id="4" name="Rectangle 3"/>
          <p:cNvSpPr/>
          <p:nvPr/>
        </p:nvSpPr>
        <p:spPr bwMode="auto">
          <a:xfrm>
            <a:off x="5943600" y="971550"/>
            <a:ext cx="2895600" cy="3810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2" name="Oval 5"/>
          <p:cNvSpPr>
            <a:spLocks noChangeArrowheads="1"/>
          </p:cNvSpPr>
          <p:nvPr/>
        </p:nvSpPr>
        <p:spPr bwMode="auto">
          <a:xfrm>
            <a:off x="8981190" y="4982459"/>
            <a:ext cx="152400" cy="1524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3" name="Oval 6"/>
          <p:cNvSpPr>
            <a:spLocks noChangeArrowheads="1"/>
          </p:cNvSpPr>
          <p:nvPr/>
        </p:nvSpPr>
        <p:spPr bwMode="auto">
          <a:xfrm>
            <a:off x="8981190" y="4982459"/>
            <a:ext cx="152400" cy="1524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4089420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6" presetClass="emph" presetSubtype="0" repeatCount="2000" fill="hold" grpId="1" nodeType="afterEffect">
                                  <p:stCondLst>
                                    <p:cond delay="0"/>
                                  </p:stCondLst>
                                  <p:childTnLst>
                                    <p:animEffect transition="out" filter="fade">
                                      <p:cBhvr>
                                        <p:cTn id="15" dur="500" tmFilter="0, 0; .2, .5; .8, .5; 1, 0"/>
                                        <p:tgtEl>
                                          <p:spTgt spid="4"/>
                                        </p:tgtEl>
                                      </p:cBhvr>
                                    </p:animEffect>
                                    <p:animScale>
                                      <p:cBhvr>
                                        <p:cTn id="16" dur="250" autoRev="1" fill="hold"/>
                                        <p:tgtEl>
                                          <p:spTgt spid="4"/>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linds(horizontal)">
                                      <p:cBhvr>
                                        <p:cTn id="26" dur="500"/>
                                        <p:tgtEl>
                                          <p:spTgt spid="3">
                                            <p:txEl>
                                              <p:pRg st="2" end="2"/>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6"/>
          <p:cNvSpPr>
            <a:spLocks noChangeShapeType="1"/>
          </p:cNvSpPr>
          <p:nvPr/>
        </p:nvSpPr>
        <p:spPr bwMode="auto">
          <a:xfrm>
            <a:off x="6629399" y="1885950"/>
            <a:ext cx="1524001" cy="0"/>
          </a:xfrm>
          <a:prstGeom prst="line">
            <a:avLst/>
          </a:prstGeom>
          <a:noFill/>
          <a:ln w="76200" cmpd="sng">
            <a:solidFill>
              <a:schemeClr val="tx1"/>
            </a:solidFill>
            <a:round/>
            <a:headEnd/>
            <a:tailEnd/>
          </a:ln>
        </p:spPr>
        <p:txBody>
          <a:bodyPr lIns="91428" tIns="45714" rIns="91428" bIns="45714">
            <a:prstTxWarp prst="textNoShape">
              <a:avLst/>
            </a:prstTxWarp>
          </a:bodyPr>
          <a:lstStyle/>
          <a:p>
            <a:endParaRPr lang="en-US"/>
          </a:p>
        </p:txBody>
      </p:sp>
      <p:sp>
        <p:nvSpPr>
          <p:cNvPr id="47" name="Line 6"/>
          <p:cNvSpPr>
            <a:spLocks noChangeShapeType="1"/>
          </p:cNvSpPr>
          <p:nvPr/>
        </p:nvSpPr>
        <p:spPr bwMode="auto">
          <a:xfrm>
            <a:off x="4560537" y="1885950"/>
            <a:ext cx="2068863" cy="0"/>
          </a:xfrm>
          <a:prstGeom prst="line">
            <a:avLst/>
          </a:prstGeom>
          <a:noFill/>
          <a:ln w="38100" cmpd="sng">
            <a:solidFill>
              <a:schemeClr val="tx1"/>
            </a:solidFill>
            <a:round/>
            <a:headEnd/>
            <a:tailEnd/>
          </a:ln>
        </p:spPr>
        <p:txBody>
          <a:bodyPr lIns="91428" tIns="45714" rIns="91428" bIns="45714">
            <a:prstTxWarp prst="textNoShape">
              <a:avLst/>
            </a:prstTxWarp>
          </a:bodyPr>
          <a:lstStyle/>
          <a:p>
            <a:endParaRPr lang="en-US"/>
          </a:p>
        </p:txBody>
      </p:sp>
      <p:sp>
        <p:nvSpPr>
          <p:cNvPr id="5" name="TextBox 4"/>
          <p:cNvSpPr txBox="1"/>
          <p:nvPr/>
        </p:nvSpPr>
        <p:spPr>
          <a:xfrm>
            <a:off x="152400" y="2343150"/>
            <a:ext cx="753495" cy="307764"/>
          </a:xfrm>
          <a:prstGeom prst="rect">
            <a:avLst/>
          </a:prstGeom>
          <a:noFill/>
        </p:spPr>
        <p:txBody>
          <a:bodyPr wrap="none" lIns="91428" tIns="45714" rIns="91428" bIns="45714" rtlCol="0">
            <a:spAutoFit/>
          </a:bodyPr>
          <a:lstStyle/>
          <a:p>
            <a:r>
              <a:rPr lang="en-US" sz="1400" dirty="0" smtClean="0">
                <a:solidFill>
                  <a:srgbClr val="000000"/>
                </a:solidFill>
                <a:latin typeface="Arial"/>
                <a:cs typeface="Arial"/>
              </a:rPr>
              <a:t>Source</a:t>
            </a:r>
            <a:endParaRPr lang="en-US" sz="1400" dirty="0">
              <a:solidFill>
                <a:srgbClr val="000000"/>
              </a:solidFill>
              <a:latin typeface="Arial"/>
              <a:cs typeface="Arial"/>
            </a:endParaRPr>
          </a:p>
        </p:txBody>
      </p:sp>
      <p:sp>
        <p:nvSpPr>
          <p:cNvPr id="6" name="Line 6"/>
          <p:cNvSpPr>
            <a:spLocks noChangeShapeType="1"/>
          </p:cNvSpPr>
          <p:nvPr/>
        </p:nvSpPr>
        <p:spPr bwMode="auto">
          <a:xfrm>
            <a:off x="979137" y="1866678"/>
            <a:ext cx="3592863" cy="19272"/>
          </a:xfrm>
          <a:prstGeom prst="line">
            <a:avLst/>
          </a:prstGeom>
          <a:noFill/>
          <a:ln w="76200" cmpd="sng">
            <a:solidFill>
              <a:schemeClr val="tx1"/>
            </a:solidFill>
            <a:round/>
            <a:headEnd/>
            <a:tailEnd/>
          </a:ln>
        </p:spPr>
        <p:txBody>
          <a:bodyPr lIns="91428" tIns="45714" rIns="91428" bIns="45714">
            <a:prstTxWarp prst="textNoShape">
              <a:avLst/>
            </a:prstTxWarp>
          </a:bodyPr>
          <a:lstStyle/>
          <a:p>
            <a:endParaRPr lang="en-US"/>
          </a:p>
        </p:txBody>
      </p:sp>
      <p:pic>
        <p:nvPicPr>
          <p:cNvPr id="7" name="Picture 3"/>
          <p:cNvPicPr>
            <a:picLocks noChangeArrowheads="1"/>
          </p:cNvPicPr>
          <p:nvPr/>
        </p:nvPicPr>
        <p:blipFill>
          <a:blip r:embed="rId3"/>
          <a:srcRect/>
          <a:stretch>
            <a:fillRect/>
          </a:stretch>
        </p:blipFill>
        <p:spPr bwMode="auto">
          <a:xfrm>
            <a:off x="2120574" y="1666653"/>
            <a:ext cx="694700" cy="400050"/>
          </a:xfrm>
          <a:prstGeom prst="rect">
            <a:avLst/>
          </a:prstGeom>
          <a:noFill/>
          <a:ln w="9525">
            <a:noFill/>
            <a:miter lim="800000"/>
            <a:headEnd/>
            <a:tailEnd/>
          </a:ln>
        </p:spPr>
      </p:pic>
      <p:pic>
        <p:nvPicPr>
          <p:cNvPr id="8" name="Picture 3"/>
          <p:cNvPicPr>
            <a:picLocks noChangeArrowheads="1"/>
          </p:cNvPicPr>
          <p:nvPr/>
        </p:nvPicPr>
        <p:blipFill>
          <a:blip r:embed="rId3"/>
          <a:srcRect/>
          <a:stretch>
            <a:fillRect/>
          </a:stretch>
        </p:blipFill>
        <p:spPr bwMode="auto">
          <a:xfrm>
            <a:off x="4226888" y="1666653"/>
            <a:ext cx="694700" cy="400050"/>
          </a:xfrm>
          <a:prstGeom prst="rect">
            <a:avLst/>
          </a:prstGeom>
          <a:noFill/>
          <a:ln w="9525">
            <a:noFill/>
            <a:miter lim="800000"/>
            <a:headEnd/>
            <a:tailEnd/>
          </a:ln>
        </p:spPr>
      </p:pic>
      <p:pic>
        <p:nvPicPr>
          <p:cNvPr id="9" name="Picture 3"/>
          <p:cNvPicPr>
            <a:picLocks noChangeArrowheads="1"/>
          </p:cNvPicPr>
          <p:nvPr/>
        </p:nvPicPr>
        <p:blipFill>
          <a:blip r:embed="rId3"/>
          <a:srcRect/>
          <a:stretch>
            <a:fillRect/>
          </a:stretch>
        </p:blipFill>
        <p:spPr bwMode="auto">
          <a:xfrm>
            <a:off x="6093953" y="1666653"/>
            <a:ext cx="694700" cy="400050"/>
          </a:xfrm>
          <a:prstGeom prst="rect">
            <a:avLst/>
          </a:prstGeom>
          <a:noFill/>
          <a:ln w="9525">
            <a:noFill/>
            <a:miter lim="800000"/>
            <a:headEnd/>
            <a:tailEnd/>
          </a:ln>
        </p:spPr>
      </p:pic>
      <p:pic>
        <p:nvPicPr>
          <p:cNvPr id="10" name="Picture 34"/>
          <p:cNvPicPr>
            <a:picLocks noChangeArrowheads="1"/>
          </p:cNvPicPr>
          <p:nvPr/>
        </p:nvPicPr>
        <p:blipFill>
          <a:blip r:embed="rId4"/>
          <a:srcRect/>
          <a:stretch>
            <a:fillRect/>
          </a:stretch>
        </p:blipFill>
        <p:spPr bwMode="auto">
          <a:xfrm>
            <a:off x="8056795" y="1556977"/>
            <a:ext cx="797527" cy="757558"/>
          </a:xfrm>
          <a:prstGeom prst="rect">
            <a:avLst/>
          </a:prstGeom>
          <a:noFill/>
          <a:ln w="9525">
            <a:noFill/>
            <a:miter lim="800000"/>
            <a:headEnd/>
            <a:tailEnd/>
          </a:ln>
          <a:effectLst/>
        </p:spPr>
      </p:pic>
      <p:sp>
        <p:nvSpPr>
          <p:cNvPr id="29" name="TextBox 28"/>
          <p:cNvSpPr txBox="1"/>
          <p:nvPr/>
        </p:nvSpPr>
        <p:spPr>
          <a:xfrm>
            <a:off x="2286000" y="1809750"/>
            <a:ext cx="419183" cy="311607"/>
          </a:xfrm>
          <a:prstGeom prst="rect">
            <a:avLst/>
          </a:prstGeom>
          <a:noFill/>
        </p:spPr>
        <p:txBody>
          <a:bodyPr wrap="none" lIns="91428" tIns="45714" rIns="91428" bIns="45714" rtlCol="0">
            <a:spAutoFit/>
          </a:bodyPr>
          <a:lstStyle/>
          <a:p>
            <a:r>
              <a:rPr lang="en-US" sz="1400" dirty="0">
                <a:solidFill>
                  <a:schemeClr val="bg1"/>
                </a:solidFill>
                <a:latin typeface="Arial"/>
                <a:cs typeface="Arial"/>
              </a:rPr>
              <a:t>R1</a:t>
            </a:r>
          </a:p>
        </p:txBody>
      </p:sp>
      <p:sp>
        <p:nvSpPr>
          <p:cNvPr id="30" name="TextBox 29"/>
          <p:cNvSpPr txBox="1"/>
          <p:nvPr/>
        </p:nvSpPr>
        <p:spPr>
          <a:xfrm>
            <a:off x="4381417" y="1809750"/>
            <a:ext cx="419183" cy="311607"/>
          </a:xfrm>
          <a:prstGeom prst="rect">
            <a:avLst/>
          </a:prstGeom>
          <a:noFill/>
        </p:spPr>
        <p:txBody>
          <a:bodyPr wrap="none" lIns="91428" tIns="45714" rIns="91428" bIns="45714" rtlCol="0">
            <a:spAutoFit/>
          </a:bodyPr>
          <a:lstStyle/>
          <a:p>
            <a:r>
              <a:rPr lang="en-US" sz="1400" dirty="0">
                <a:solidFill>
                  <a:srgbClr val="FFFFFF"/>
                </a:solidFill>
                <a:latin typeface="Arial"/>
                <a:cs typeface="Arial"/>
              </a:rPr>
              <a:t>R2</a:t>
            </a:r>
          </a:p>
        </p:txBody>
      </p:sp>
      <p:sp>
        <p:nvSpPr>
          <p:cNvPr id="31" name="TextBox 30"/>
          <p:cNvSpPr txBox="1"/>
          <p:nvPr/>
        </p:nvSpPr>
        <p:spPr>
          <a:xfrm>
            <a:off x="6248400" y="1809750"/>
            <a:ext cx="419183" cy="311607"/>
          </a:xfrm>
          <a:prstGeom prst="rect">
            <a:avLst/>
          </a:prstGeom>
          <a:noFill/>
        </p:spPr>
        <p:txBody>
          <a:bodyPr wrap="none" lIns="91428" tIns="45714" rIns="91428" bIns="45714" rtlCol="0">
            <a:spAutoFit/>
          </a:bodyPr>
          <a:lstStyle/>
          <a:p>
            <a:r>
              <a:rPr lang="en-US" sz="1400" dirty="0">
                <a:solidFill>
                  <a:srgbClr val="FFFFFF"/>
                </a:solidFill>
                <a:latin typeface="Arial"/>
                <a:cs typeface="Arial"/>
              </a:rPr>
              <a:t>R3</a:t>
            </a:r>
          </a:p>
        </p:txBody>
      </p:sp>
      <p:sp>
        <p:nvSpPr>
          <p:cNvPr id="33" name="TextBox 32"/>
          <p:cNvSpPr txBox="1"/>
          <p:nvPr/>
        </p:nvSpPr>
        <p:spPr>
          <a:xfrm>
            <a:off x="8153400" y="1657350"/>
            <a:ext cx="553796" cy="307764"/>
          </a:xfrm>
          <a:prstGeom prst="rect">
            <a:avLst/>
          </a:prstGeom>
          <a:noFill/>
        </p:spPr>
        <p:txBody>
          <a:bodyPr wrap="none" lIns="91428" tIns="45714" rIns="91428" bIns="45714" rtlCol="0">
            <a:spAutoFit/>
          </a:bodyPr>
          <a:lstStyle/>
          <a:p>
            <a:r>
              <a:rPr lang="en-US" sz="1400" dirty="0" smtClean="0">
                <a:latin typeface="Arial"/>
                <a:cs typeface="Arial"/>
              </a:rPr>
              <a:t>PCB</a:t>
            </a:r>
            <a:endParaRPr lang="en-US" sz="1400" dirty="0">
              <a:latin typeface="Arial"/>
              <a:cs typeface="Arial"/>
            </a:endParaRPr>
          </a:p>
        </p:txBody>
      </p:sp>
      <p:sp>
        <p:nvSpPr>
          <p:cNvPr id="35" name="Rectangular Callout 34"/>
          <p:cNvSpPr/>
          <p:nvPr/>
        </p:nvSpPr>
        <p:spPr>
          <a:xfrm>
            <a:off x="4114800" y="209550"/>
            <a:ext cx="2438400" cy="914400"/>
          </a:xfrm>
          <a:prstGeom prst="wedgeRectCallout">
            <a:avLst>
              <a:gd name="adj1" fmla="val -27213"/>
              <a:gd name="adj2" fmla="val 107787"/>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1600" dirty="0" smtClean="0">
                <a:latin typeface="Arial"/>
                <a:cs typeface="Arial"/>
              </a:rPr>
              <a:t>MTU of outgoing link smaller than packet size – fragment IPv4 packet.</a:t>
            </a:r>
          </a:p>
        </p:txBody>
      </p:sp>
      <p:sp>
        <p:nvSpPr>
          <p:cNvPr id="38" name="Oval 37"/>
          <p:cNvSpPr/>
          <p:nvPr/>
        </p:nvSpPr>
        <p:spPr bwMode="auto">
          <a:xfrm>
            <a:off x="1066800" y="2571750"/>
            <a:ext cx="381000" cy="304800"/>
          </a:xfrm>
          <a:prstGeom prst="ellipse">
            <a:avLst/>
          </a:prstGeom>
          <a:solidFill>
            <a:srgbClr val="00009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rgbClr val="FFFFFF"/>
                </a:solidFill>
              </a:rPr>
              <a:t>1</a:t>
            </a:r>
            <a:endParaRPr kumimoji="0" lang="en-US" sz="1600" b="0" i="0" u="none" strike="noStrike" cap="none" normalizeH="0" baseline="0" dirty="0" smtClean="0">
              <a:ln>
                <a:noFill/>
              </a:ln>
              <a:solidFill>
                <a:srgbClr val="FFFFFF"/>
              </a:solidFill>
              <a:effectLst/>
              <a:latin typeface="Arial" charset="0"/>
            </a:endParaRPr>
          </a:p>
        </p:txBody>
      </p:sp>
      <p:sp>
        <p:nvSpPr>
          <p:cNvPr id="40" name="Oval 39"/>
          <p:cNvSpPr/>
          <p:nvPr/>
        </p:nvSpPr>
        <p:spPr bwMode="auto">
          <a:xfrm>
            <a:off x="4191000" y="2571750"/>
            <a:ext cx="381000" cy="304800"/>
          </a:xfrm>
          <a:prstGeom prst="ellipse">
            <a:avLst/>
          </a:prstGeom>
          <a:solidFill>
            <a:srgbClr val="00009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FFFFFF"/>
                </a:solidFill>
              </a:rPr>
              <a:t>2</a:t>
            </a:r>
            <a:endParaRPr kumimoji="0" lang="en-US" sz="1600" b="0" i="0" u="none" strike="noStrike" cap="none" normalizeH="0" baseline="0" dirty="0" smtClean="0">
              <a:ln>
                <a:noFill/>
              </a:ln>
              <a:solidFill>
                <a:srgbClr val="FFFFFF"/>
              </a:solidFill>
              <a:effectLst/>
              <a:latin typeface="Arial" charset="0"/>
            </a:endParaRPr>
          </a:p>
        </p:txBody>
      </p:sp>
      <p:pic>
        <p:nvPicPr>
          <p:cNvPr id="43" name="Picture 34"/>
          <p:cNvPicPr>
            <a:picLocks noChangeArrowheads="1"/>
          </p:cNvPicPr>
          <p:nvPr/>
        </p:nvPicPr>
        <p:blipFill>
          <a:blip r:embed="rId4"/>
          <a:srcRect/>
          <a:stretch>
            <a:fillRect/>
          </a:stretch>
        </p:blipFill>
        <p:spPr bwMode="auto">
          <a:xfrm>
            <a:off x="228600" y="1581150"/>
            <a:ext cx="797527" cy="757558"/>
          </a:xfrm>
          <a:prstGeom prst="rect">
            <a:avLst/>
          </a:prstGeom>
          <a:noFill/>
          <a:ln w="9525">
            <a:noFill/>
            <a:miter lim="800000"/>
            <a:headEnd/>
            <a:tailEnd/>
          </a:ln>
          <a:effectLst/>
        </p:spPr>
      </p:pic>
      <p:sp>
        <p:nvSpPr>
          <p:cNvPr id="44" name="TextBox 43"/>
          <p:cNvSpPr txBox="1"/>
          <p:nvPr/>
        </p:nvSpPr>
        <p:spPr>
          <a:xfrm>
            <a:off x="325205" y="1681523"/>
            <a:ext cx="543890" cy="307764"/>
          </a:xfrm>
          <a:prstGeom prst="rect">
            <a:avLst/>
          </a:prstGeom>
          <a:noFill/>
        </p:spPr>
        <p:txBody>
          <a:bodyPr wrap="none" lIns="91428" tIns="45714" rIns="91428" bIns="45714" rtlCol="0">
            <a:spAutoFit/>
          </a:bodyPr>
          <a:lstStyle/>
          <a:p>
            <a:r>
              <a:rPr lang="en-US" sz="1400" dirty="0" smtClean="0">
                <a:latin typeface="Arial"/>
                <a:cs typeface="Arial"/>
              </a:rPr>
              <a:t>PCA</a:t>
            </a:r>
            <a:endParaRPr lang="en-US" sz="1400" dirty="0">
              <a:latin typeface="Arial"/>
              <a:cs typeface="Arial"/>
            </a:endParaRPr>
          </a:p>
        </p:txBody>
      </p:sp>
      <p:sp>
        <p:nvSpPr>
          <p:cNvPr id="45" name="TextBox 44"/>
          <p:cNvSpPr txBox="1"/>
          <p:nvPr/>
        </p:nvSpPr>
        <p:spPr>
          <a:xfrm>
            <a:off x="7924800" y="2266950"/>
            <a:ext cx="1082849" cy="307764"/>
          </a:xfrm>
          <a:prstGeom prst="rect">
            <a:avLst/>
          </a:prstGeom>
          <a:noFill/>
        </p:spPr>
        <p:txBody>
          <a:bodyPr wrap="none" lIns="91428" tIns="45714" rIns="91428" bIns="45714" rtlCol="0">
            <a:spAutoFit/>
          </a:bodyPr>
          <a:lstStyle/>
          <a:p>
            <a:r>
              <a:rPr lang="en-US" sz="1400" dirty="0" smtClean="0">
                <a:solidFill>
                  <a:srgbClr val="000000"/>
                </a:solidFill>
                <a:latin typeface="Arial"/>
                <a:cs typeface="Arial"/>
              </a:rPr>
              <a:t>Destination</a:t>
            </a:r>
            <a:endParaRPr lang="en-US" sz="1400" dirty="0">
              <a:solidFill>
                <a:srgbClr val="000000"/>
              </a:solidFill>
              <a:latin typeface="Arial"/>
              <a:cs typeface="Arial"/>
            </a:endParaRPr>
          </a:p>
        </p:txBody>
      </p:sp>
      <p:sp>
        <p:nvSpPr>
          <p:cNvPr id="46" name="TextBox 45"/>
          <p:cNvSpPr txBox="1"/>
          <p:nvPr/>
        </p:nvSpPr>
        <p:spPr>
          <a:xfrm>
            <a:off x="0" y="361950"/>
            <a:ext cx="4027415" cy="523220"/>
          </a:xfrm>
          <a:prstGeom prst="rect">
            <a:avLst/>
          </a:prstGeom>
          <a:noFill/>
        </p:spPr>
        <p:txBody>
          <a:bodyPr wrap="square" rtlCol="0">
            <a:spAutoFit/>
          </a:bodyPr>
          <a:lstStyle/>
          <a:p>
            <a:pPr algn="ctr"/>
            <a:r>
              <a:rPr lang="en-US" sz="2800" b="1" dirty="0" smtClean="0">
                <a:solidFill>
                  <a:srgbClr val="5B93CE"/>
                </a:solidFill>
              </a:rPr>
              <a:t>IPv4 Fragmentation</a:t>
            </a:r>
            <a:endParaRPr lang="en-US" sz="2800" b="1" dirty="0">
              <a:solidFill>
                <a:srgbClr val="5B93CE"/>
              </a:solidFill>
            </a:endParaRPr>
          </a:p>
        </p:txBody>
      </p:sp>
      <p:sp>
        <p:nvSpPr>
          <p:cNvPr id="55" name="TextBox 54"/>
          <p:cNvSpPr txBox="1"/>
          <p:nvPr/>
        </p:nvSpPr>
        <p:spPr>
          <a:xfrm>
            <a:off x="4876800" y="1614175"/>
            <a:ext cx="1295400" cy="523220"/>
          </a:xfrm>
          <a:prstGeom prst="rect">
            <a:avLst/>
          </a:prstGeom>
          <a:noFill/>
        </p:spPr>
        <p:txBody>
          <a:bodyPr wrap="square" rtlCol="0">
            <a:spAutoFit/>
          </a:bodyPr>
          <a:lstStyle/>
          <a:p>
            <a:r>
              <a:rPr lang="en-US" sz="1400" dirty="0" smtClean="0"/>
              <a:t>Link with smaller MTU</a:t>
            </a:r>
            <a:endParaRPr lang="en-US" sz="1400" dirty="0"/>
          </a:p>
        </p:txBody>
      </p:sp>
      <p:sp>
        <p:nvSpPr>
          <p:cNvPr id="56" name="Rectangle 55"/>
          <p:cNvSpPr/>
          <p:nvPr/>
        </p:nvSpPr>
        <p:spPr bwMode="auto">
          <a:xfrm>
            <a:off x="1143000" y="2952750"/>
            <a:ext cx="2057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IPv4 Packet</a:t>
            </a:r>
          </a:p>
        </p:txBody>
      </p:sp>
      <p:sp>
        <p:nvSpPr>
          <p:cNvPr id="57" name="Rectangle 56"/>
          <p:cNvSpPr/>
          <p:nvPr/>
        </p:nvSpPr>
        <p:spPr bwMode="auto">
          <a:xfrm>
            <a:off x="4724400" y="29527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58" name="Rectangle 57"/>
          <p:cNvSpPr/>
          <p:nvPr/>
        </p:nvSpPr>
        <p:spPr bwMode="auto">
          <a:xfrm>
            <a:off x="4724400" y="34099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59" name="Rectangle 58"/>
          <p:cNvSpPr/>
          <p:nvPr/>
        </p:nvSpPr>
        <p:spPr bwMode="auto">
          <a:xfrm>
            <a:off x="4724400" y="38671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60" name="Rectangle 59"/>
          <p:cNvSpPr/>
          <p:nvPr/>
        </p:nvSpPr>
        <p:spPr bwMode="auto">
          <a:xfrm>
            <a:off x="6934200" y="2952750"/>
            <a:ext cx="2057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IPv4 Packet</a:t>
            </a:r>
          </a:p>
        </p:txBody>
      </p:sp>
      <p:cxnSp>
        <p:nvCxnSpPr>
          <p:cNvPr id="64" name="Straight Arrow Connector 63"/>
          <p:cNvCxnSpPr/>
          <p:nvPr/>
        </p:nvCxnSpPr>
        <p:spPr>
          <a:xfrm>
            <a:off x="1371600" y="2724150"/>
            <a:ext cx="19050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4572000" y="2724150"/>
            <a:ext cx="33528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69" name="Rectangular Callout 68"/>
          <p:cNvSpPr/>
          <p:nvPr/>
        </p:nvSpPr>
        <p:spPr>
          <a:xfrm>
            <a:off x="6705600" y="209550"/>
            <a:ext cx="2438400" cy="914400"/>
          </a:xfrm>
          <a:prstGeom prst="wedgeRectCallout">
            <a:avLst>
              <a:gd name="adj1" fmla="val 20935"/>
              <a:gd name="adj2" fmla="val 97284"/>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1600" dirty="0" smtClean="0">
                <a:latin typeface="Arial"/>
                <a:cs typeface="Arial"/>
              </a:rPr>
              <a:t>It is my job to reassemble the packet fragments.</a:t>
            </a:r>
          </a:p>
        </p:txBody>
      </p:sp>
      <p:sp>
        <p:nvSpPr>
          <p:cNvPr id="70" name="Oval 69"/>
          <p:cNvSpPr/>
          <p:nvPr/>
        </p:nvSpPr>
        <p:spPr bwMode="auto">
          <a:xfrm>
            <a:off x="8229600" y="2571750"/>
            <a:ext cx="381000" cy="304800"/>
          </a:xfrm>
          <a:prstGeom prst="ellipse">
            <a:avLst/>
          </a:prstGeom>
          <a:solidFill>
            <a:srgbClr val="00009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FFFFFF"/>
                </a:solidFill>
              </a:rPr>
              <a:t>3</a:t>
            </a:r>
            <a:endParaRPr kumimoji="0" lang="en-US" sz="1600" b="0" i="0" u="none" strike="noStrike" cap="none" normalizeH="0" baseline="0" dirty="0" smtClean="0">
              <a:ln>
                <a:noFill/>
              </a:ln>
              <a:solidFill>
                <a:srgbClr val="FFFFFF"/>
              </a:solidFill>
              <a:effectLst/>
              <a:latin typeface="Arial" charset="0"/>
            </a:endParaRPr>
          </a:p>
        </p:txBody>
      </p:sp>
      <p:sp>
        <p:nvSpPr>
          <p:cNvPr id="71" name="Rectangle 70"/>
          <p:cNvSpPr/>
          <p:nvPr/>
        </p:nvSpPr>
        <p:spPr bwMode="auto">
          <a:xfrm>
            <a:off x="7924800" y="28765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72" name="Rectangle 71"/>
          <p:cNvSpPr/>
          <p:nvPr/>
        </p:nvSpPr>
        <p:spPr bwMode="auto">
          <a:xfrm>
            <a:off x="7924800" y="33337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73" name="Rectangle 72"/>
          <p:cNvSpPr/>
          <p:nvPr/>
        </p:nvSpPr>
        <p:spPr bwMode="auto">
          <a:xfrm>
            <a:off x="7924800" y="3790950"/>
            <a:ext cx="914400" cy="387323"/>
          </a:xfrm>
          <a:prstGeom prst="rect">
            <a:avLst/>
          </a:prstGeom>
          <a:solidFill>
            <a:srgbClr val="5B93CE"/>
          </a:solidFill>
          <a:ln w="28575" cap="flat" cmpd="sng" algn="ctr">
            <a:solidFill>
              <a:schemeClr val="accent1">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IPv4 Packet</a:t>
            </a:r>
          </a:p>
        </p:txBody>
      </p:sp>
      <p:sp>
        <p:nvSpPr>
          <p:cNvPr id="34" name="TextBox 33"/>
          <p:cNvSpPr txBox="1"/>
          <p:nvPr/>
        </p:nvSpPr>
        <p:spPr>
          <a:xfrm>
            <a:off x="304800" y="3409950"/>
            <a:ext cx="3810000" cy="1169551"/>
          </a:xfrm>
          <a:prstGeom prst="rect">
            <a:avLst/>
          </a:prstGeom>
          <a:noFill/>
        </p:spPr>
        <p:txBody>
          <a:bodyPr wrap="square" rtlCol="0">
            <a:spAutoFit/>
          </a:bodyPr>
          <a:lstStyle/>
          <a:p>
            <a:pPr marL="285750" indent="-285750">
              <a:buFont typeface="Arial"/>
              <a:buChar char="•"/>
            </a:pPr>
            <a:r>
              <a:rPr lang="en-US" sz="1400" dirty="0" smtClean="0"/>
              <a:t>IPv4 </a:t>
            </a:r>
            <a:r>
              <a:rPr lang="en-US" sz="1400" dirty="0"/>
              <a:t>requires that every link have a minimum MTU of </a:t>
            </a:r>
            <a:r>
              <a:rPr lang="en-US" sz="1400" dirty="0" smtClean="0"/>
              <a:t>68 bytes. </a:t>
            </a:r>
          </a:p>
          <a:p>
            <a:pPr marL="285750" indent="-285750">
              <a:buFont typeface="Arial"/>
              <a:buChar char="•"/>
            </a:pPr>
            <a:r>
              <a:rPr lang="en-US" sz="1400" dirty="0" smtClean="0"/>
              <a:t>Every </a:t>
            </a:r>
            <a:r>
              <a:rPr lang="en-US" sz="1400" dirty="0"/>
              <a:t>internet destination must be able to receive a </a:t>
            </a:r>
            <a:r>
              <a:rPr lang="en-US" sz="1400" dirty="0" smtClean="0"/>
              <a:t>packet of </a:t>
            </a:r>
            <a:r>
              <a:rPr lang="en-US" sz="1400" dirty="0"/>
              <a:t>576 </a:t>
            </a:r>
            <a:r>
              <a:rPr lang="en-US" sz="1400" dirty="0" smtClean="0"/>
              <a:t>bytes either </a:t>
            </a:r>
            <a:r>
              <a:rPr lang="en-US" sz="1400" dirty="0"/>
              <a:t>in one piece or in fragments to be reassembled</a:t>
            </a:r>
            <a:r>
              <a:rPr lang="en-US" sz="1400" dirty="0" smtClean="0"/>
              <a:t>.</a:t>
            </a:r>
            <a:endParaRPr lang="en-US" sz="1400" dirty="0"/>
          </a:p>
        </p:txBody>
      </p:sp>
      <p:sp>
        <p:nvSpPr>
          <p:cNvPr id="36" name="Oval 5"/>
          <p:cNvSpPr>
            <a:spLocks noChangeArrowheads="1"/>
          </p:cNvSpPr>
          <p:nvPr/>
        </p:nvSpPr>
        <p:spPr bwMode="auto">
          <a:xfrm>
            <a:off x="8981190" y="4982459"/>
            <a:ext cx="152400" cy="1524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37" name="Oval 6"/>
          <p:cNvSpPr>
            <a:spLocks noChangeArrowheads="1"/>
          </p:cNvSpPr>
          <p:nvPr/>
        </p:nvSpPr>
        <p:spPr bwMode="auto">
          <a:xfrm>
            <a:off x="8981190" y="4982459"/>
            <a:ext cx="152400" cy="1524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23362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linds(horizontal)">
                                      <p:cBhvr>
                                        <p:cTn id="10" dur="500"/>
                                        <p:tgtEl>
                                          <p:spTgt spid="56"/>
                                        </p:tgtEl>
                                      </p:cBhvr>
                                    </p:animEffect>
                                  </p:childTnLst>
                                </p:cTn>
                              </p:par>
                              <p:par>
                                <p:cTn id="11" presetID="3" presetClass="entr" presetSubtype="1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blinds(horizontal)">
                                      <p:cBhvr>
                                        <p:cTn id="13" dur="500"/>
                                        <p:tgtEl>
                                          <p:spTgt spid="6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blinds(horizontal)">
                                      <p:cBhvr>
                                        <p:cTn id="26" dur="500"/>
                                        <p:tgtEl>
                                          <p:spTgt spid="5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blinds(horizontal)">
                                      <p:cBhvr>
                                        <p:cTn id="29" dur="500"/>
                                        <p:tgtEl>
                                          <p:spTgt spid="5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par>
                                <p:cTn id="33" presetID="3" presetClass="entr" presetSubtype="1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blinds(horizontal)">
                                      <p:cBhvr>
                                        <p:cTn id="35" dur="500"/>
                                        <p:tgtEl>
                                          <p:spTgt spid="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blinds(horizontal)">
                                      <p:cBhvr>
                                        <p:cTn id="40" dur="500"/>
                                        <p:tgtEl>
                                          <p:spTgt spid="7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blinds(horizontal)">
                                      <p:cBhvr>
                                        <p:cTn id="43" dur="500"/>
                                        <p:tgtEl>
                                          <p:spTgt spid="7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blinds(horizontal)">
                                      <p:cBhvr>
                                        <p:cTn id="46" dur="500"/>
                                        <p:tgtEl>
                                          <p:spTgt spid="7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blinds(horizontal)">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71"/>
                                        </p:tgtEl>
                                      </p:cBhvr>
                                    </p:animEffect>
                                    <p:set>
                                      <p:cBhvr>
                                        <p:cTn id="59" dur="1" fill="hold">
                                          <p:stCondLst>
                                            <p:cond delay="499"/>
                                          </p:stCondLst>
                                        </p:cTn>
                                        <p:tgtEl>
                                          <p:spTgt spid="71"/>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2"/>
                                        </p:tgtEl>
                                      </p:cBhvr>
                                    </p:animEffect>
                                    <p:set>
                                      <p:cBhvr>
                                        <p:cTn id="62" dur="1" fill="hold">
                                          <p:stCondLst>
                                            <p:cond delay="499"/>
                                          </p:stCondLst>
                                        </p:cTn>
                                        <p:tgtEl>
                                          <p:spTgt spid="72"/>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73"/>
                                        </p:tgtEl>
                                      </p:cBhvr>
                                    </p:animEffect>
                                    <p:set>
                                      <p:cBhvr>
                                        <p:cTn id="65" dur="1" fill="hold">
                                          <p:stCondLst>
                                            <p:cond delay="499"/>
                                          </p:stCondLst>
                                        </p:cTn>
                                        <p:tgtEl>
                                          <p:spTgt spid="73"/>
                                        </p:tgtEl>
                                        <p:attrNameLst>
                                          <p:attrName>style.visibility</p:attrName>
                                        </p:attrNameLst>
                                      </p:cBhvr>
                                      <p:to>
                                        <p:strVal val="hidden"/>
                                      </p:to>
                                    </p:se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blinds(horizontal)">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linds(horizontal)">
                                      <p:cBhvr>
                                        <p:cTn id="7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0" grpId="0" animBg="1"/>
      <p:bldP spid="56" grpId="0" animBg="1"/>
      <p:bldP spid="57" grpId="0" animBg="1"/>
      <p:bldP spid="58" grpId="0" animBg="1"/>
      <p:bldP spid="59" grpId="0" animBg="1"/>
      <p:bldP spid="60" grpId="0" animBg="1"/>
      <p:bldP spid="69" grpId="0" animBg="1"/>
      <p:bldP spid="70" grpId="0" animBg="1"/>
      <p:bldP spid="71" grpId="0" animBg="1"/>
      <p:bldP spid="71" grpId="1" animBg="1"/>
      <p:bldP spid="72" grpId="0" animBg="1"/>
      <p:bldP spid="72" grpId="1" animBg="1"/>
      <p:bldP spid="73" grpId="0" animBg="1"/>
      <p:bldP spid="73" grpId="1" animBg="1"/>
      <p:bldP spid="34"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800ACF3-A95A-6746-8E51-46266552BFE3}" type="slidenum">
              <a:rPr lang="en-US" sz="1400">
                <a:cs typeface="Arial" charset="0"/>
              </a:rPr>
              <a:pPr eaLnBrk="1" hangingPunct="1"/>
              <a:t>6</a:t>
            </a:fld>
            <a:endParaRPr lang="en-US" sz="1400">
              <a:cs typeface="Arial" charset="0"/>
            </a:endParaRPr>
          </a:p>
        </p:txBody>
      </p:sp>
      <p:pic>
        <p:nvPicPr>
          <p:cNvPr id="1130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00101"/>
            <a:ext cx="4648200" cy="291822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3011" name="Rectangle 5"/>
          <p:cNvSpPr>
            <a:spLocks noGrp="1" noChangeArrowheads="1"/>
          </p:cNvSpPr>
          <p:nvPr>
            <p:ph type="body" idx="1"/>
          </p:nvPr>
        </p:nvSpPr>
        <p:spPr>
          <a:xfrm>
            <a:off x="381000" y="3790950"/>
            <a:ext cx="8763000" cy="1352550"/>
          </a:xfrm>
        </p:spPr>
        <p:txBody>
          <a:bodyPr/>
          <a:lstStyle/>
          <a:p>
            <a:pPr eaLnBrk="1" hangingPunct="1"/>
            <a:r>
              <a:rPr lang="en-US" sz="1800" dirty="0">
                <a:latin typeface="Arial" charset="0"/>
                <a:cs typeface="Arial" charset="0"/>
              </a:rPr>
              <a:t>The SPF algorithm begins by </a:t>
            </a:r>
            <a:r>
              <a:rPr lang="en-US" sz="1800" u="sng" dirty="0">
                <a:latin typeface="Arial" charset="0"/>
                <a:cs typeface="Arial" charset="0"/>
              </a:rPr>
              <a:t>processing the following LSP information from R2</a:t>
            </a:r>
            <a:r>
              <a:rPr lang="en-US" sz="1800" dirty="0">
                <a:latin typeface="Arial" charset="0"/>
                <a:cs typeface="Arial" charset="0"/>
              </a:rPr>
              <a:t>:</a:t>
            </a:r>
          </a:p>
          <a:p>
            <a:pPr lvl="1" eaLnBrk="1" hangingPunct="1"/>
            <a:r>
              <a:rPr lang="en-US" sz="1800" dirty="0">
                <a:latin typeface="Arial" charset="0"/>
                <a:ea typeface="Arial" charset="0"/>
                <a:cs typeface="Arial" charset="0"/>
              </a:rPr>
              <a:t>Connected to neighbor R1 on network 10.2.0.0/16, cost of 20</a:t>
            </a:r>
          </a:p>
          <a:p>
            <a:pPr lvl="1" eaLnBrk="1" hangingPunct="1"/>
            <a:r>
              <a:rPr lang="en-US" sz="1800" dirty="0">
                <a:latin typeface="Arial" charset="0"/>
                <a:ea typeface="Arial" charset="0"/>
                <a:cs typeface="Arial" charset="0"/>
              </a:rPr>
              <a:t>Connected to neighbor R5 on network 10.9.0.0/16, cost of 10</a:t>
            </a:r>
          </a:p>
          <a:p>
            <a:pPr lvl="1" eaLnBrk="1" hangingPunct="1"/>
            <a:r>
              <a:rPr lang="en-US" sz="1800" dirty="0">
                <a:latin typeface="Arial" charset="0"/>
                <a:ea typeface="Arial" charset="0"/>
                <a:cs typeface="Arial" charset="0"/>
              </a:rPr>
              <a:t>Has a network 10.5.0.0/16, cost of 2</a:t>
            </a:r>
          </a:p>
        </p:txBody>
      </p:sp>
      <p:pic>
        <p:nvPicPr>
          <p:cNvPr id="11305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57300"/>
            <a:ext cx="3581400" cy="23610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305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92350" cy="1828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30509" name="Rectangle 13"/>
          <p:cNvSpPr>
            <a:spLocks noChangeArrowheads="1"/>
          </p:cNvSpPr>
          <p:nvPr/>
        </p:nvSpPr>
        <p:spPr bwMode="auto">
          <a:xfrm>
            <a:off x="0" y="171450"/>
            <a:ext cx="2209800" cy="28575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10" name="Oval 14"/>
          <p:cNvSpPr>
            <a:spLocks noChangeArrowheads="1"/>
          </p:cNvSpPr>
          <p:nvPr/>
        </p:nvSpPr>
        <p:spPr bwMode="auto">
          <a:xfrm>
            <a:off x="5334000" y="2400300"/>
            <a:ext cx="609600" cy="285750"/>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11" name="Oval 15"/>
          <p:cNvSpPr>
            <a:spLocks noChangeArrowheads="1"/>
          </p:cNvSpPr>
          <p:nvPr/>
        </p:nvSpPr>
        <p:spPr bwMode="auto">
          <a:xfrm>
            <a:off x="6858000" y="1371600"/>
            <a:ext cx="609600" cy="28575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12" name="Oval 16"/>
          <p:cNvSpPr>
            <a:spLocks noChangeArrowheads="1"/>
          </p:cNvSpPr>
          <p:nvPr/>
        </p:nvSpPr>
        <p:spPr bwMode="auto">
          <a:xfrm>
            <a:off x="8382000" y="2400300"/>
            <a:ext cx="609600" cy="28575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13" name="Line 17"/>
          <p:cNvSpPr>
            <a:spLocks noChangeShapeType="1"/>
          </p:cNvSpPr>
          <p:nvPr/>
        </p:nvSpPr>
        <p:spPr bwMode="auto">
          <a:xfrm flipV="1">
            <a:off x="5791200" y="1657350"/>
            <a:ext cx="1219200" cy="8001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130514" name="Line 18"/>
          <p:cNvSpPr>
            <a:spLocks noChangeShapeType="1"/>
          </p:cNvSpPr>
          <p:nvPr/>
        </p:nvSpPr>
        <p:spPr bwMode="auto">
          <a:xfrm flipH="1" flipV="1">
            <a:off x="7391400" y="1657350"/>
            <a:ext cx="1066800" cy="7429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130515" name="Line 19"/>
          <p:cNvSpPr>
            <a:spLocks noChangeShapeType="1"/>
          </p:cNvSpPr>
          <p:nvPr/>
        </p:nvSpPr>
        <p:spPr bwMode="auto">
          <a:xfrm>
            <a:off x="7162800" y="914400"/>
            <a:ext cx="0" cy="457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130516" name="Line 20"/>
          <p:cNvSpPr>
            <a:spLocks noChangeShapeType="1"/>
          </p:cNvSpPr>
          <p:nvPr/>
        </p:nvSpPr>
        <p:spPr bwMode="auto">
          <a:xfrm flipV="1">
            <a:off x="6934200" y="914400"/>
            <a:ext cx="533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43022" name="Rectangle 21"/>
          <p:cNvSpPr>
            <a:spLocks noGrp="1" noChangeArrowheads="1"/>
          </p:cNvSpPr>
          <p:nvPr>
            <p:ph type="title"/>
          </p:nvPr>
        </p:nvSpPr>
        <p:spPr>
          <a:xfrm>
            <a:off x="2362200" y="342900"/>
            <a:ext cx="6324600" cy="400050"/>
          </a:xfrm>
        </p:spPr>
        <p:txBody>
          <a:bodyPr/>
          <a:lstStyle/>
          <a:p>
            <a:pPr eaLnBrk="1" hangingPunct="1"/>
            <a:r>
              <a:rPr lang="en-US" sz="2400">
                <a:latin typeface="Arial" charset="0"/>
                <a:cs typeface="Arial" charset="0"/>
              </a:rPr>
              <a:t>R1 Processes the LSPs from R2</a:t>
            </a:r>
          </a:p>
        </p:txBody>
      </p:sp>
      <p:sp>
        <p:nvSpPr>
          <p:cNvPr id="1130518" name="Text Box 22"/>
          <p:cNvSpPr txBox="1">
            <a:spLocks noChangeArrowheads="1"/>
          </p:cNvSpPr>
          <p:nvPr/>
        </p:nvSpPr>
        <p:spPr bwMode="auto">
          <a:xfrm>
            <a:off x="4495800" y="800100"/>
            <a:ext cx="1447800" cy="92333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3300"/>
                </a:solidFill>
                <a:cs typeface="Arial" charset="0"/>
              </a:rPr>
              <a:t>Red: New information for tree.</a:t>
            </a:r>
          </a:p>
        </p:txBody>
      </p:sp>
      <p:sp>
        <p:nvSpPr>
          <p:cNvPr id="1130519" name="Rectangle 23"/>
          <p:cNvSpPr>
            <a:spLocks noChangeArrowheads="1"/>
          </p:cNvSpPr>
          <p:nvPr/>
        </p:nvSpPr>
        <p:spPr bwMode="auto">
          <a:xfrm>
            <a:off x="4343400" y="2171700"/>
            <a:ext cx="990600" cy="5715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20" name="Rectangle 24"/>
          <p:cNvSpPr>
            <a:spLocks noChangeArrowheads="1"/>
          </p:cNvSpPr>
          <p:nvPr/>
        </p:nvSpPr>
        <p:spPr bwMode="auto">
          <a:xfrm>
            <a:off x="5943600" y="2400300"/>
            <a:ext cx="1600200" cy="28575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0521" name="Rectangle 25"/>
          <p:cNvSpPr>
            <a:spLocks noChangeArrowheads="1"/>
          </p:cNvSpPr>
          <p:nvPr/>
        </p:nvSpPr>
        <p:spPr bwMode="auto">
          <a:xfrm>
            <a:off x="5867400" y="2628900"/>
            <a:ext cx="1676400" cy="1143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4302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3"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1728398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130520"/>
                                        </p:tgtEl>
                                      </p:cBhvr>
                                    </p:animEffect>
                                    <p:set>
                                      <p:cBhvr>
                                        <p:cTn id="7" dur="1" fill="hold">
                                          <p:stCondLst>
                                            <p:cond delay="499"/>
                                          </p:stCondLst>
                                        </p:cTn>
                                        <p:tgtEl>
                                          <p:spTgt spid="113052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130519"/>
                                        </p:tgtEl>
                                      </p:cBhvr>
                                    </p:animEffect>
                                    <p:set>
                                      <p:cBhvr>
                                        <p:cTn id="10" dur="1" fill="hold">
                                          <p:stCondLst>
                                            <p:cond delay="499"/>
                                          </p:stCondLst>
                                        </p:cTn>
                                        <p:tgtEl>
                                          <p:spTgt spid="1130519"/>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130521"/>
                                        </p:tgtEl>
                                      </p:cBhvr>
                                    </p:animEffect>
                                    <p:set>
                                      <p:cBhvr>
                                        <p:cTn id="13" dur="1" fill="hold">
                                          <p:stCondLst>
                                            <p:cond delay="499"/>
                                          </p:stCondLst>
                                        </p:cTn>
                                        <p:tgtEl>
                                          <p:spTgt spid="1130521"/>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30511"/>
                                        </p:tgtEl>
                                        <p:attrNameLst>
                                          <p:attrName>style.visibility</p:attrName>
                                        </p:attrNameLst>
                                      </p:cBhvr>
                                      <p:to>
                                        <p:strVal val="visible"/>
                                      </p:to>
                                    </p:set>
                                    <p:animEffect transition="in" filter="blinds(horizontal)">
                                      <p:cBhvr>
                                        <p:cTn id="18" dur="500"/>
                                        <p:tgtEl>
                                          <p:spTgt spid="1130511"/>
                                        </p:tgtEl>
                                      </p:cBhvr>
                                    </p:animEffect>
                                  </p:childTnLst>
                                </p:cTn>
                              </p:par>
                              <p:par>
                                <p:cTn id="19" presetID="3" presetClass="entr" presetSubtype="10" fill="hold" nodeType="withEffect">
                                  <p:stCondLst>
                                    <p:cond delay="0"/>
                                  </p:stCondLst>
                                  <p:childTnLst>
                                    <p:set>
                                      <p:cBhvr>
                                        <p:cTn id="20" dur="1" fill="hold">
                                          <p:stCondLst>
                                            <p:cond delay="0"/>
                                          </p:stCondLst>
                                        </p:cTn>
                                        <p:tgtEl>
                                          <p:spTgt spid="1130515"/>
                                        </p:tgtEl>
                                        <p:attrNameLst>
                                          <p:attrName>style.visibility</p:attrName>
                                        </p:attrNameLst>
                                      </p:cBhvr>
                                      <p:to>
                                        <p:strVal val="visible"/>
                                      </p:to>
                                    </p:set>
                                    <p:animEffect transition="in" filter="blinds(horizontal)">
                                      <p:cBhvr>
                                        <p:cTn id="21" dur="500"/>
                                        <p:tgtEl>
                                          <p:spTgt spid="1130515"/>
                                        </p:tgtEl>
                                      </p:cBhvr>
                                    </p:animEffect>
                                  </p:childTnLst>
                                </p:cTn>
                              </p:par>
                              <p:par>
                                <p:cTn id="22" presetID="3" presetClass="entr" presetSubtype="10" fill="hold" nodeType="withEffect">
                                  <p:stCondLst>
                                    <p:cond delay="0"/>
                                  </p:stCondLst>
                                  <p:childTnLst>
                                    <p:set>
                                      <p:cBhvr>
                                        <p:cTn id="23" dur="1" fill="hold">
                                          <p:stCondLst>
                                            <p:cond delay="0"/>
                                          </p:stCondLst>
                                        </p:cTn>
                                        <p:tgtEl>
                                          <p:spTgt spid="1130516"/>
                                        </p:tgtEl>
                                        <p:attrNameLst>
                                          <p:attrName>style.visibility</p:attrName>
                                        </p:attrNameLst>
                                      </p:cBhvr>
                                      <p:to>
                                        <p:strVal val="visible"/>
                                      </p:to>
                                    </p:set>
                                    <p:animEffect transition="in" filter="blinds(horizontal)">
                                      <p:cBhvr>
                                        <p:cTn id="24" dur="500"/>
                                        <p:tgtEl>
                                          <p:spTgt spid="1130516"/>
                                        </p:tgtEl>
                                      </p:cBhvr>
                                    </p:animEffect>
                                  </p:childTnLst>
                                </p:cTn>
                              </p:par>
                              <p:par>
                                <p:cTn id="25" presetID="3" presetClass="entr" presetSubtype="10" fill="hold" nodeType="withEffect">
                                  <p:stCondLst>
                                    <p:cond delay="0"/>
                                  </p:stCondLst>
                                  <p:childTnLst>
                                    <p:set>
                                      <p:cBhvr>
                                        <p:cTn id="26" dur="1" fill="hold">
                                          <p:stCondLst>
                                            <p:cond delay="0"/>
                                          </p:stCondLst>
                                        </p:cTn>
                                        <p:tgtEl>
                                          <p:spTgt spid="1130514"/>
                                        </p:tgtEl>
                                        <p:attrNameLst>
                                          <p:attrName>style.visibility</p:attrName>
                                        </p:attrNameLst>
                                      </p:cBhvr>
                                      <p:to>
                                        <p:strVal val="visible"/>
                                      </p:to>
                                    </p:set>
                                    <p:animEffect transition="in" filter="blinds(horizontal)">
                                      <p:cBhvr>
                                        <p:cTn id="27" dur="500"/>
                                        <p:tgtEl>
                                          <p:spTgt spid="11305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30512"/>
                                        </p:tgtEl>
                                        <p:attrNameLst>
                                          <p:attrName>style.visibility</p:attrName>
                                        </p:attrNameLst>
                                      </p:cBhvr>
                                      <p:to>
                                        <p:strVal val="visible"/>
                                      </p:to>
                                    </p:set>
                                    <p:animEffect transition="in" filter="blinds(horizontal)">
                                      <p:cBhvr>
                                        <p:cTn id="30" dur="500"/>
                                        <p:tgtEl>
                                          <p:spTgt spid="1130512"/>
                                        </p:tgtEl>
                                      </p:cBhvr>
                                    </p:animEffect>
                                  </p:childTnLst>
                                </p:cTn>
                              </p:par>
                              <p:par>
                                <p:cTn id="31" presetID="3" presetClass="entr" presetSubtype="10" fill="hold" nodeType="withEffect">
                                  <p:stCondLst>
                                    <p:cond delay="0"/>
                                  </p:stCondLst>
                                  <p:childTnLst>
                                    <p:set>
                                      <p:cBhvr>
                                        <p:cTn id="32" dur="1" fill="hold">
                                          <p:stCondLst>
                                            <p:cond delay="0"/>
                                          </p:stCondLst>
                                        </p:cTn>
                                        <p:tgtEl>
                                          <p:spTgt spid="1130513"/>
                                        </p:tgtEl>
                                        <p:attrNameLst>
                                          <p:attrName>style.visibility</p:attrName>
                                        </p:attrNameLst>
                                      </p:cBhvr>
                                      <p:to>
                                        <p:strVal val="visible"/>
                                      </p:to>
                                    </p:set>
                                    <p:animEffect transition="in" filter="blinds(horizontal)">
                                      <p:cBhvr>
                                        <p:cTn id="33" dur="500"/>
                                        <p:tgtEl>
                                          <p:spTgt spid="11305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30510"/>
                                        </p:tgtEl>
                                        <p:attrNameLst>
                                          <p:attrName>style.visibility</p:attrName>
                                        </p:attrNameLst>
                                      </p:cBhvr>
                                      <p:to>
                                        <p:strVal val="visible"/>
                                      </p:to>
                                    </p:set>
                                    <p:animEffect transition="in" filter="blinds(horizontal)">
                                      <p:cBhvr>
                                        <p:cTn id="36" dur="500"/>
                                        <p:tgtEl>
                                          <p:spTgt spid="113051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30518"/>
                                        </p:tgtEl>
                                        <p:attrNameLst>
                                          <p:attrName>style.visibility</p:attrName>
                                        </p:attrNameLst>
                                      </p:cBhvr>
                                      <p:to>
                                        <p:strVal val="visible"/>
                                      </p:to>
                                    </p:set>
                                    <p:animEffect transition="in" filter="blinds(horizontal)">
                                      <p:cBhvr>
                                        <p:cTn id="39" dur="500"/>
                                        <p:tgtEl>
                                          <p:spTgt spid="11305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10" grpId="0" animBg="1"/>
      <p:bldP spid="1130511" grpId="0" animBg="1"/>
      <p:bldP spid="1130512" grpId="0" animBg="1"/>
      <p:bldP spid="1130518" grpId="0"/>
      <p:bldP spid="1130519" grpId="0" animBg="1"/>
      <p:bldP spid="1130520" grpId="0" animBg="1"/>
      <p:bldP spid="1130521" grpId="0" animBg="1"/>
      <p:bldP spid="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MTU</a:t>
            </a:r>
            <a:endParaRPr lang="en-US" dirty="0"/>
          </a:p>
        </p:txBody>
      </p:sp>
      <p:sp>
        <p:nvSpPr>
          <p:cNvPr id="3" name="Content Placeholder 2"/>
          <p:cNvSpPr>
            <a:spLocks noGrp="1"/>
          </p:cNvSpPr>
          <p:nvPr>
            <p:ph idx="1"/>
          </p:nvPr>
        </p:nvSpPr>
        <p:spPr>
          <a:xfrm>
            <a:off x="381000" y="1962150"/>
            <a:ext cx="8534400" cy="3181350"/>
          </a:xfrm>
        </p:spPr>
        <p:txBody>
          <a:bodyPr/>
          <a:lstStyle/>
          <a:p>
            <a:r>
              <a:rPr lang="en-US" sz="1800" dirty="0" smtClean="0"/>
              <a:t>OSPF relies on IPv4 for fragmentation.</a:t>
            </a:r>
          </a:p>
          <a:p>
            <a:r>
              <a:rPr lang="en-US" sz="1800" dirty="0" smtClean="0"/>
              <a:t>IPv6 routers do not fragment packets – drops packet and returns ICMPv6 Packet </a:t>
            </a:r>
            <a:r>
              <a:rPr lang="en-US" sz="1800" dirty="0"/>
              <a:t>T</a:t>
            </a:r>
            <a:r>
              <a:rPr lang="en-US" sz="1800" dirty="0" smtClean="0"/>
              <a:t>oo Big message with MTU size to the source.</a:t>
            </a:r>
          </a:p>
          <a:p>
            <a:r>
              <a:rPr lang="en-US" sz="1800" dirty="0" smtClean="0"/>
              <a:t>If </a:t>
            </a:r>
            <a:r>
              <a:rPr lang="en-US" sz="1800" dirty="0"/>
              <a:t>MTUs are mismatched between two neighbors</a:t>
            </a:r>
            <a:r>
              <a:rPr lang="en-US" sz="1800" dirty="0" smtClean="0"/>
              <a:t>, this </a:t>
            </a:r>
            <a:r>
              <a:rPr lang="en-US" sz="1800" dirty="0"/>
              <a:t>could introduce issues with exchange of link-state packets, resulting in </a:t>
            </a:r>
            <a:r>
              <a:rPr lang="en-US" sz="1800" dirty="0" smtClean="0"/>
              <a:t>continuous retransmissions.</a:t>
            </a:r>
          </a:p>
          <a:p>
            <a:r>
              <a:rPr lang="en-US" sz="1800" dirty="0"/>
              <a:t>OSPF requires that the same IPv4 MTU be configured on </a:t>
            </a:r>
            <a:r>
              <a:rPr lang="en-US" sz="1800" dirty="0" smtClean="0"/>
              <a:t>both sides </a:t>
            </a:r>
            <a:r>
              <a:rPr lang="en-US" sz="1800" dirty="0"/>
              <a:t>of the link. </a:t>
            </a:r>
            <a:endParaRPr lang="en-US" sz="1800" dirty="0" smtClean="0"/>
          </a:p>
          <a:p>
            <a:r>
              <a:rPr lang="en-US" sz="1800" dirty="0" smtClean="0"/>
              <a:t>If </a:t>
            </a:r>
            <a:r>
              <a:rPr lang="en-US" sz="1800" dirty="0"/>
              <a:t>neighbors have a mismatched IPv4 MTU configured, they will not </a:t>
            </a:r>
            <a:r>
              <a:rPr lang="en-US" sz="1800" dirty="0" smtClean="0"/>
              <a:t>be able </a:t>
            </a:r>
            <a:r>
              <a:rPr lang="en-US" sz="1800" dirty="0"/>
              <a:t>to form full OSPF adjacency</a:t>
            </a:r>
            <a:r>
              <a:rPr lang="en-US" sz="1800" dirty="0" smtClean="0"/>
              <a:t>.</a:t>
            </a:r>
          </a:p>
          <a:p>
            <a:r>
              <a:rPr lang="en-US" sz="1800" dirty="0" smtClean="0"/>
              <a:t>If necessary, the IP MTU can be changed on the interface.</a:t>
            </a:r>
            <a:endParaRPr lang="en-US" sz="1800" dirty="0"/>
          </a:p>
        </p:txBody>
      </p:sp>
      <p:sp>
        <p:nvSpPr>
          <p:cNvPr id="4" name="Slide Number Placeholder 3"/>
          <p:cNvSpPr>
            <a:spLocks noGrp="1"/>
          </p:cNvSpPr>
          <p:nvPr>
            <p:ph type="sldNum" sz="quarter" idx="10"/>
          </p:nvPr>
        </p:nvSpPr>
        <p:spPr/>
        <p:txBody>
          <a:bodyPr/>
          <a:lstStyle/>
          <a:p>
            <a:pPr>
              <a:defRPr/>
            </a:pPr>
            <a:fld id="{3A2D9E6A-56A7-794A-A7BA-A6F003053ACC}" type="slidenum">
              <a:rPr lang="en-US" smtClean="0"/>
              <a:pPr>
                <a:defRPr/>
              </a:pPr>
              <a:t>60</a:t>
            </a:fld>
            <a:endParaRPr lang="en-US"/>
          </a:p>
        </p:txBody>
      </p:sp>
      <p:sp>
        <p:nvSpPr>
          <p:cNvPr id="5" name="Rectangle 4"/>
          <p:cNvSpPr>
            <a:spLocks noChangeArrowheads="1"/>
          </p:cNvSpPr>
          <p:nvPr/>
        </p:nvSpPr>
        <p:spPr bwMode="auto">
          <a:xfrm>
            <a:off x="457200" y="971550"/>
            <a:ext cx="8229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bg2"/>
              </a:buClr>
              <a:buFont typeface="Wingdings" charset="0"/>
              <a:buNone/>
              <a:defRPr/>
            </a:pPr>
            <a:r>
              <a:rPr lang="en-US" sz="1600" dirty="0" smtClean="0">
                <a:latin typeface="Courier New" charset="0"/>
              </a:rPr>
              <a:t>Router(</a:t>
            </a:r>
            <a:r>
              <a:rPr lang="en-US" sz="1600" dirty="0" err="1">
                <a:latin typeface="Courier New" charset="0"/>
              </a:rPr>
              <a:t>config</a:t>
            </a:r>
            <a:r>
              <a:rPr lang="en-US" sz="1600" dirty="0">
                <a:latin typeface="Courier New" charset="0"/>
              </a:rPr>
              <a:t>)# </a:t>
            </a:r>
            <a:r>
              <a:rPr lang="en-US" sz="1600" b="1" dirty="0">
                <a:latin typeface="Courier New" charset="0"/>
              </a:rPr>
              <a:t>interface </a:t>
            </a:r>
            <a:r>
              <a:rPr lang="en-US" sz="1600" b="1" dirty="0" err="1" smtClean="0">
                <a:latin typeface="Courier New" charset="0"/>
              </a:rPr>
              <a:t>fa</a:t>
            </a:r>
            <a:r>
              <a:rPr lang="en-US" sz="1600" b="1" dirty="0" smtClean="0">
                <a:latin typeface="Courier New" charset="0"/>
              </a:rPr>
              <a:t> 0/2</a:t>
            </a:r>
            <a:endParaRPr lang="en-US" sz="1600" b="1" dirty="0">
              <a:latin typeface="Courier New" charset="0"/>
            </a:endParaRPr>
          </a:p>
          <a:p>
            <a:pPr marL="342900" indent="-342900">
              <a:spcBef>
                <a:spcPct val="20000"/>
              </a:spcBef>
              <a:buClr>
                <a:schemeClr val="bg2"/>
              </a:buClr>
              <a:buFont typeface="Wingdings" charset="0"/>
              <a:buNone/>
              <a:defRPr/>
            </a:pPr>
            <a:r>
              <a:rPr lang="en-US" sz="1600" dirty="0" smtClean="0">
                <a:latin typeface="Courier New" charset="0"/>
              </a:rPr>
              <a:t>Router(</a:t>
            </a:r>
            <a:r>
              <a:rPr lang="en-US" sz="1600" dirty="0" err="1">
                <a:latin typeface="Courier New" charset="0"/>
              </a:rPr>
              <a:t>config</a:t>
            </a:r>
            <a:r>
              <a:rPr lang="en-US" sz="1600" dirty="0">
                <a:latin typeface="Courier New" charset="0"/>
              </a:rPr>
              <a:t>-if)# </a:t>
            </a:r>
            <a:r>
              <a:rPr lang="en-US" sz="1600" b="1" dirty="0" err="1">
                <a:latin typeface="Courier New" charset="0"/>
              </a:rPr>
              <a:t>ip</a:t>
            </a:r>
            <a:r>
              <a:rPr lang="en-US" sz="1600" b="1" dirty="0">
                <a:latin typeface="Courier New" charset="0"/>
              </a:rPr>
              <a:t> </a:t>
            </a:r>
            <a:r>
              <a:rPr lang="en-US" sz="1600" b="1" dirty="0" err="1" smtClean="0">
                <a:latin typeface="Courier New" charset="0"/>
              </a:rPr>
              <a:t>mtu</a:t>
            </a:r>
            <a:r>
              <a:rPr lang="en-US" sz="1600" b="1" dirty="0" smtClean="0">
                <a:latin typeface="Courier New" charset="0"/>
              </a:rPr>
              <a:t> 1400</a:t>
            </a:r>
          </a:p>
          <a:p>
            <a:pPr marL="342900" indent="-342900">
              <a:spcBef>
                <a:spcPct val="20000"/>
              </a:spcBef>
              <a:buClr>
                <a:schemeClr val="bg2"/>
              </a:buClr>
              <a:defRPr/>
            </a:pPr>
            <a:r>
              <a:rPr lang="en-US" sz="1600" dirty="0">
                <a:latin typeface="Courier New" charset="0"/>
              </a:rPr>
              <a:t>Router(</a:t>
            </a:r>
            <a:r>
              <a:rPr lang="en-US" sz="1600" dirty="0" err="1">
                <a:latin typeface="Courier New" charset="0"/>
              </a:rPr>
              <a:t>config</a:t>
            </a:r>
            <a:r>
              <a:rPr lang="en-US" sz="1600" dirty="0">
                <a:latin typeface="Courier New" charset="0"/>
              </a:rPr>
              <a:t>-if)# </a:t>
            </a:r>
            <a:r>
              <a:rPr lang="en-US" sz="1600" b="1" dirty="0" smtClean="0">
                <a:latin typeface="Courier New" charset="0"/>
              </a:rPr>
              <a:t>ipv6 </a:t>
            </a:r>
            <a:r>
              <a:rPr lang="en-US" sz="1600" b="1" dirty="0" err="1">
                <a:latin typeface="Courier New" charset="0"/>
              </a:rPr>
              <a:t>mtu</a:t>
            </a:r>
            <a:r>
              <a:rPr lang="en-US" sz="1600" b="1" dirty="0">
                <a:latin typeface="Courier New" charset="0"/>
              </a:rPr>
              <a:t> 1400</a:t>
            </a:r>
            <a:endParaRPr lang="en-US" sz="1600" b="1" dirty="0">
              <a:solidFill>
                <a:srgbClr val="FF3300"/>
              </a:solidFill>
              <a:latin typeface="Courier New" charset="0"/>
            </a:endParaRPr>
          </a:p>
          <a:p>
            <a:pPr marL="342900" indent="-342900">
              <a:spcBef>
                <a:spcPct val="20000"/>
              </a:spcBef>
              <a:buClr>
                <a:schemeClr val="bg2"/>
              </a:buClr>
              <a:buFont typeface="Wingdings" charset="0"/>
              <a:buNone/>
              <a:defRPr/>
            </a:pPr>
            <a:endParaRPr lang="en-US" sz="1600" b="1" dirty="0">
              <a:solidFill>
                <a:srgbClr val="FF3300"/>
              </a:solidFill>
              <a:latin typeface="Courier New" charset="0"/>
            </a:endParaRPr>
          </a:p>
        </p:txBody>
      </p:sp>
    </p:spTree>
    <p:extLst>
      <p:ext uri="{BB962C8B-B14F-4D97-AF65-F5344CB8AC3E}">
        <p14:creationId xmlns:p14="http://schemas.microsoft.com/office/powerpoint/2010/main" val="3491462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Multi-Area OSPF</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054321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Multi-Area OSPF</a:t>
            </a:r>
            <a:endParaRPr lang="en-US" dirty="0"/>
          </a:p>
        </p:txBody>
      </p:sp>
      <p:sp>
        <p:nvSpPr>
          <p:cNvPr id="3" name="Content Placeholder 2"/>
          <p:cNvSpPr>
            <a:spLocks noGrp="1"/>
          </p:cNvSpPr>
          <p:nvPr>
            <p:ph idx="1"/>
          </p:nvPr>
        </p:nvSpPr>
        <p:spPr>
          <a:xfrm>
            <a:off x="304800" y="2724150"/>
            <a:ext cx="8534400" cy="2419350"/>
          </a:xfrm>
        </p:spPr>
        <p:txBody>
          <a:bodyPr/>
          <a:lstStyle/>
          <a:p>
            <a:pPr eaLnBrk="1" hangingPunct="1">
              <a:lnSpc>
                <a:spcPct val="80000"/>
              </a:lnSpc>
              <a:spcBef>
                <a:spcPts val="500"/>
              </a:spcBef>
              <a:spcAft>
                <a:spcPts val="500"/>
              </a:spcAft>
            </a:pPr>
            <a:r>
              <a:rPr lang="en-US" sz="1800" b="1" dirty="0">
                <a:latin typeface="Arial" charset="0"/>
              </a:rPr>
              <a:t>Hierarchical routing</a:t>
            </a:r>
            <a:r>
              <a:rPr lang="en-US" sz="1800" dirty="0">
                <a:latin typeface="Arial" charset="0"/>
              </a:rPr>
              <a:t> enables you to separate large internetworks (autonomous systems) into smaller internetworks that are called </a:t>
            </a:r>
            <a:r>
              <a:rPr lang="en-US" sz="1800" b="1" dirty="0">
                <a:latin typeface="Arial" charset="0"/>
              </a:rPr>
              <a:t>areas</a:t>
            </a:r>
            <a:r>
              <a:rPr lang="en-US" sz="1800" dirty="0">
                <a:latin typeface="Arial" charset="0"/>
              </a:rPr>
              <a:t>. </a:t>
            </a:r>
          </a:p>
          <a:p>
            <a:pPr eaLnBrk="1" hangingPunct="1">
              <a:lnSpc>
                <a:spcPct val="80000"/>
              </a:lnSpc>
              <a:spcBef>
                <a:spcPts val="500"/>
              </a:spcBef>
              <a:spcAft>
                <a:spcPts val="500"/>
              </a:spcAft>
            </a:pPr>
            <a:r>
              <a:rPr lang="en-US" sz="1800" dirty="0">
                <a:latin typeface="Arial" charset="0"/>
              </a:rPr>
              <a:t>With this technique, routing still occurs between the areas (called </a:t>
            </a:r>
            <a:r>
              <a:rPr lang="en-US" sz="1800" b="1" dirty="0">
                <a:latin typeface="Arial" charset="0"/>
              </a:rPr>
              <a:t>inter-area routing</a:t>
            </a:r>
            <a:r>
              <a:rPr lang="en-US" sz="1800" dirty="0">
                <a:latin typeface="Arial" charset="0"/>
              </a:rPr>
              <a:t>).</a:t>
            </a:r>
          </a:p>
          <a:p>
            <a:pPr eaLnBrk="1" hangingPunct="1">
              <a:lnSpc>
                <a:spcPct val="80000"/>
              </a:lnSpc>
              <a:spcBef>
                <a:spcPts val="500"/>
              </a:spcBef>
              <a:spcAft>
                <a:spcPts val="500"/>
              </a:spcAft>
            </a:pPr>
            <a:r>
              <a:rPr lang="en-US" sz="1800" dirty="0">
                <a:latin typeface="Arial" charset="0"/>
              </a:rPr>
              <a:t>Some operations are restricted within an area:</a:t>
            </a:r>
          </a:p>
          <a:p>
            <a:pPr lvl="1" eaLnBrk="1" hangingPunct="1">
              <a:lnSpc>
                <a:spcPct val="80000"/>
              </a:lnSpc>
              <a:spcBef>
                <a:spcPts val="500"/>
              </a:spcBef>
              <a:spcAft>
                <a:spcPts val="500"/>
              </a:spcAft>
            </a:pPr>
            <a:r>
              <a:rPr lang="en-US" sz="1800" dirty="0">
                <a:latin typeface="Arial" charset="0"/>
                <a:ea typeface="Arial" charset="0"/>
                <a:cs typeface="Arial" charset="0"/>
              </a:rPr>
              <a:t>Flooding of LSAs</a:t>
            </a:r>
          </a:p>
          <a:p>
            <a:pPr lvl="1" eaLnBrk="1" hangingPunct="1">
              <a:lnSpc>
                <a:spcPct val="80000"/>
              </a:lnSpc>
              <a:spcBef>
                <a:spcPts val="500"/>
              </a:spcBef>
              <a:spcAft>
                <a:spcPts val="500"/>
              </a:spcAft>
            </a:pPr>
            <a:r>
              <a:rPr lang="en-US" sz="1800" dirty="0">
                <a:latin typeface="Arial" charset="0"/>
                <a:ea typeface="Arial" charset="0"/>
                <a:cs typeface="Arial" charset="0"/>
              </a:rPr>
              <a:t>Recalculating the database</a:t>
            </a:r>
          </a:p>
          <a:p>
            <a:pPr lvl="1" eaLnBrk="1" hangingPunct="1">
              <a:lnSpc>
                <a:spcPct val="80000"/>
              </a:lnSpc>
              <a:spcBef>
                <a:spcPts val="500"/>
              </a:spcBef>
              <a:spcAft>
                <a:spcPts val="500"/>
              </a:spcAft>
            </a:pPr>
            <a:r>
              <a:rPr lang="en-US" sz="1800" dirty="0">
                <a:latin typeface="Arial" charset="0"/>
                <a:ea typeface="Arial" charset="0"/>
                <a:cs typeface="Arial" charset="0"/>
              </a:rPr>
              <a:t>Re-running the SPF algorithm</a:t>
            </a:r>
            <a:endParaRPr lang="en-US" dirty="0"/>
          </a:p>
        </p:txBody>
      </p:sp>
      <p:sp>
        <p:nvSpPr>
          <p:cNvPr id="4" name="Slide Number Placeholder 3"/>
          <p:cNvSpPr>
            <a:spLocks noGrp="1"/>
          </p:cNvSpPr>
          <p:nvPr>
            <p:ph type="sldNum" sz="quarter" idx="10"/>
          </p:nvPr>
        </p:nvSpPr>
        <p:spPr/>
        <p:txBody>
          <a:bodyPr/>
          <a:lstStyle/>
          <a:p>
            <a:pPr>
              <a:defRPr/>
            </a:pPr>
            <a:fld id="{3A2D9E6A-56A7-794A-A7BA-A6F003053ACC}" type="slidenum">
              <a:rPr lang="en-US" smtClean="0"/>
              <a:pPr>
                <a:defRPr/>
              </a:pPr>
              <a:t>62</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570"/>
            <a:ext cx="3733800" cy="279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29034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Multi-Area OSPF</a:t>
            </a:r>
            <a:endParaRPr lang="en-US" dirty="0"/>
          </a:p>
        </p:txBody>
      </p:sp>
      <p:sp>
        <p:nvSpPr>
          <p:cNvPr id="4" name="Slide Number Placeholder 3"/>
          <p:cNvSpPr>
            <a:spLocks noGrp="1"/>
          </p:cNvSpPr>
          <p:nvPr>
            <p:ph type="sldNum" sz="quarter" idx="10"/>
          </p:nvPr>
        </p:nvSpPr>
        <p:spPr/>
        <p:txBody>
          <a:bodyPr/>
          <a:lstStyle/>
          <a:p>
            <a:pPr>
              <a:defRPr/>
            </a:pPr>
            <a:fld id="{3A2D9E6A-56A7-794A-A7BA-A6F003053ACC}" type="slidenum">
              <a:rPr lang="en-US" smtClean="0"/>
              <a:pPr>
                <a:defRPr/>
              </a:pPr>
              <a:t>63</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71550"/>
            <a:ext cx="6647070" cy="40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64119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3581400" cy="400050"/>
          </a:xfrm>
        </p:spPr>
        <p:txBody>
          <a:bodyPr/>
          <a:lstStyle/>
          <a:p>
            <a:r>
              <a:rPr lang="en-US" dirty="0" smtClean="0"/>
              <a:t>Multi-Area OSPF</a:t>
            </a:r>
            <a:endParaRPr lang="en-US" dirty="0"/>
          </a:p>
        </p:txBody>
      </p:sp>
      <p:sp>
        <p:nvSpPr>
          <p:cNvPr id="4" name="Slide Number Placeholder 3"/>
          <p:cNvSpPr>
            <a:spLocks noGrp="1"/>
          </p:cNvSpPr>
          <p:nvPr>
            <p:ph type="sldNum" sz="quarter" idx="10"/>
          </p:nvPr>
        </p:nvSpPr>
        <p:spPr/>
        <p:txBody>
          <a:bodyPr/>
          <a:lstStyle/>
          <a:p>
            <a:pPr>
              <a:defRPr/>
            </a:pPr>
            <a:fld id="{3A2D9E6A-56A7-794A-A7BA-A6F003053ACC}" type="slidenum">
              <a:rPr lang="en-US" smtClean="0"/>
              <a:pPr>
                <a:defRPr/>
              </a:pPr>
              <a:t>64</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
            <a:ext cx="58674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5"/>
          <p:cNvSpPr>
            <a:spLocks noChangeArrowheads="1"/>
          </p:cNvSpPr>
          <p:nvPr/>
        </p:nvSpPr>
        <p:spPr bwMode="auto">
          <a:xfrm>
            <a:off x="3886200" y="7620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6"/>
          <p:cNvSpPr>
            <a:spLocks noChangeArrowheads="1"/>
          </p:cNvSpPr>
          <p:nvPr/>
        </p:nvSpPr>
        <p:spPr bwMode="auto">
          <a:xfrm>
            <a:off x="3505200" y="13716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7"/>
          <p:cNvSpPr>
            <a:spLocks noChangeArrowheads="1"/>
          </p:cNvSpPr>
          <p:nvPr/>
        </p:nvSpPr>
        <p:spPr bwMode="auto">
          <a:xfrm>
            <a:off x="4038600" y="19050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8"/>
          <p:cNvSpPr>
            <a:spLocks noChangeArrowheads="1"/>
          </p:cNvSpPr>
          <p:nvPr/>
        </p:nvSpPr>
        <p:spPr bwMode="auto">
          <a:xfrm>
            <a:off x="7696200" y="14478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9"/>
          <p:cNvSpPr>
            <a:spLocks noChangeArrowheads="1"/>
          </p:cNvSpPr>
          <p:nvPr/>
        </p:nvSpPr>
        <p:spPr bwMode="auto">
          <a:xfrm>
            <a:off x="5715000" y="9144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0"/>
          <p:cNvSpPr>
            <a:spLocks noChangeArrowheads="1"/>
          </p:cNvSpPr>
          <p:nvPr/>
        </p:nvSpPr>
        <p:spPr bwMode="auto">
          <a:xfrm>
            <a:off x="5715000" y="9144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1"/>
          <p:cNvSpPr>
            <a:spLocks noChangeArrowheads="1"/>
          </p:cNvSpPr>
          <p:nvPr/>
        </p:nvSpPr>
        <p:spPr bwMode="auto">
          <a:xfrm>
            <a:off x="4876800" y="13716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2"/>
          <p:cNvSpPr>
            <a:spLocks noChangeArrowheads="1"/>
          </p:cNvSpPr>
          <p:nvPr/>
        </p:nvSpPr>
        <p:spPr bwMode="auto">
          <a:xfrm>
            <a:off x="6553200" y="13716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3"/>
          <p:cNvSpPr>
            <a:spLocks noChangeArrowheads="1"/>
          </p:cNvSpPr>
          <p:nvPr/>
        </p:nvSpPr>
        <p:spPr bwMode="auto">
          <a:xfrm>
            <a:off x="5715000" y="18288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4"/>
          <p:cNvSpPr>
            <a:spLocks noChangeArrowheads="1"/>
          </p:cNvSpPr>
          <p:nvPr/>
        </p:nvSpPr>
        <p:spPr bwMode="auto">
          <a:xfrm>
            <a:off x="5715000" y="18288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5"/>
          <p:cNvSpPr>
            <a:spLocks noChangeArrowheads="1"/>
          </p:cNvSpPr>
          <p:nvPr/>
        </p:nvSpPr>
        <p:spPr bwMode="auto">
          <a:xfrm>
            <a:off x="4876800" y="13716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Oval 16"/>
          <p:cNvSpPr>
            <a:spLocks noChangeArrowheads="1"/>
          </p:cNvSpPr>
          <p:nvPr/>
        </p:nvSpPr>
        <p:spPr bwMode="auto">
          <a:xfrm>
            <a:off x="6553200" y="1371600"/>
            <a:ext cx="838200" cy="6096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Content Placeholder 2"/>
          <p:cNvSpPr>
            <a:spLocks noGrp="1"/>
          </p:cNvSpPr>
          <p:nvPr>
            <p:ph idx="1"/>
          </p:nvPr>
        </p:nvSpPr>
        <p:spPr>
          <a:xfrm>
            <a:off x="304800" y="3409950"/>
            <a:ext cx="8534400" cy="1733550"/>
          </a:xfrm>
        </p:spPr>
        <p:txBody>
          <a:bodyPr/>
          <a:lstStyle/>
          <a:p>
            <a:pPr eaLnBrk="1" hangingPunct="1">
              <a:buFont typeface="Wingdings" charset="2"/>
              <a:buNone/>
              <a:defRPr/>
            </a:pPr>
            <a:r>
              <a:rPr lang="en-US" sz="1800" b="1" i="1" dirty="0">
                <a:solidFill>
                  <a:srgbClr val="0000FF"/>
                </a:solidFill>
                <a:effectLst>
                  <a:outerShdw blurRad="38100" dist="38100" dir="2700000" algn="tl">
                    <a:srgbClr val="DDDDDD"/>
                  </a:outerShdw>
                </a:effectLst>
              </a:rPr>
              <a:t>Internal</a:t>
            </a:r>
            <a:r>
              <a:rPr lang="en-US" sz="1800" dirty="0"/>
              <a:t>: Routers with all their interfaces within the </a:t>
            </a:r>
            <a:r>
              <a:rPr lang="en-US" sz="1800" u="sng" dirty="0"/>
              <a:t>same area</a:t>
            </a:r>
            <a:r>
              <a:rPr lang="en-US" sz="1800" dirty="0"/>
              <a:t> </a:t>
            </a:r>
          </a:p>
          <a:p>
            <a:pPr eaLnBrk="1" hangingPunct="1">
              <a:buFont typeface="Wingdings" charset="2"/>
              <a:buNone/>
              <a:defRPr/>
            </a:pPr>
            <a:r>
              <a:rPr lang="en-US" sz="1800" b="1" i="1" dirty="0">
                <a:solidFill>
                  <a:srgbClr val="0000FF"/>
                </a:solidFill>
                <a:effectLst>
                  <a:outerShdw blurRad="38100" dist="38100" dir="2700000" algn="tl">
                    <a:srgbClr val="DDDDDD"/>
                  </a:outerShdw>
                </a:effectLst>
              </a:rPr>
              <a:t>Backbone</a:t>
            </a:r>
            <a:r>
              <a:rPr lang="en-US" sz="1800" dirty="0"/>
              <a:t>: Routers with at least one interface </a:t>
            </a:r>
            <a:r>
              <a:rPr lang="en-US" sz="1800" u="sng" dirty="0"/>
              <a:t>connected to area 0</a:t>
            </a:r>
            <a:r>
              <a:rPr lang="en-US" sz="1800" dirty="0"/>
              <a:t> </a:t>
            </a:r>
          </a:p>
          <a:p>
            <a:pPr eaLnBrk="1" hangingPunct="1">
              <a:buFont typeface="Wingdings" charset="2"/>
              <a:buNone/>
              <a:defRPr/>
            </a:pPr>
            <a:r>
              <a:rPr lang="en-US" sz="1800" b="1" i="1" dirty="0">
                <a:solidFill>
                  <a:srgbClr val="0000FF"/>
                </a:solidFill>
                <a:effectLst>
                  <a:outerShdw blurRad="38100" dist="38100" dir="2700000" algn="tl">
                    <a:srgbClr val="DDDDDD"/>
                  </a:outerShdw>
                </a:effectLst>
              </a:rPr>
              <a:t>ASBR</a:t>
            </a:r>
            <a:r>
              <a:rPr lang="en-US" sz="1800" b="1" dirty="0"/>
              <a:t>:</a:t>
            </a:r>
            <a:r>
              <a:rPr lang="en-US" sz="1800" dirty="0"/>
              <a:t> (Autonomous System Boundary Router): Routers that have at least one interface connected to an </a:t>
            </a:r>
            <a:r>
              <a:rPr lang="en-US" sz="1800" u="sng" dirty="0"/>
              <a:t>external</a:t>
            </a:r>
            <a:r>
              <a:rPr lang="en-US" sz="1800" dirty="0"/>
              <a:t> internetwork (another autonomous system)</a:t>
            </a:r>
          </a:p>
          <a:p>
            <a:pPr eaLnBrk="1" hangingPunct="1">
              <a:buFont typeface="Wingdings" charset="2"/>
              <a:buNone/>
              <a:defRPr/>
            </a:pPr>
            <a:r>
              <a:rPr lang="en-US" sz="1800" b="1" i="1" dirty="0">
                <a:solidFill>
                  <a:srgbClr val="0000FF"/>
                </a:solidFill>
                <a:effectLst>
                  <a:outerShdw blurRad="38100" dist="38100" dir="2700000" algn="tl">
                    <a:srgbClr val="DDDDDD"/>
                  </a:outerShdw>
                </a:effectLst>
              </a:rPr>
              <a:t>ABR</a:t>
            </a:r>
            <a:r>
              <a:rPr lang="en-US" sz="1800" b="1" dirty="0"/>
              <a:t>: </a:t>
            </a:r>
            <a:r>
              <a:rPr lang="en-US" sz="1800" dirty="0"/>
              <a:t> (Area Border Router):  Routers with interfaces attached to </a:t>
            </a:r>
            <a:r>
              <a:rPr lang="en-US" sz="1800" u="sng" dirty="0"/>
              <a:t>multiple areas. </a:t>
            </a:r>
          </a:p>
        </p:txBody>
      </p:sp>
    </p:spTree>
    <p:extLst>
      <p:ext uri="{BB962C8B-B14F-4D97-AF65-F5344CB8AC3E}">
        <p14:creationId xmlns:p14="http://schemas.microsoft.com/office/powerpoint/2010/main" val="3586469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15"/>
                                        </p:tgtEl>
                                      </p:cBhvr>
                                    </p:animEffect>
                                    <p:set>
                                      <p:cBhvr>
                                        <p:cTn id="64" dur="1" fill="hold">
                                          <p:stCondLst>
                                            <p:cond delay="499"/>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xit" presetSubtype="10" fill="hold" grpId="1" nodeType="clickEffect">
                                  <p:stCondLst>
                                    <p:cond delay="0"/>
                                  </p:stCondLst>
                                  <p:childTnLst>
                                    <p:animEffect transition="out" filter="blinds(horizontal)">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blinds(horizontal)">
                                      <p:cBhvr>
                                        <p:cTn id="79" dur="500"/>
                                        <p:tgtEl>
                                          <p:spTgt spid="17"/>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linds(horizontal)">
                                      <p:cBhvr>
                                        <p:cTn id="8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CA">
                <a:latin typeface="Arial" charset="0"/>
                <a:cs typeface="Arial" charset="0"/>
              </a:rPr>
              <a:t>Single Area OSPF</a:t>
            </a:r>
          </a:p>
        </p:txBody>
      </p:sp>
      <p:sp>
        <p:nvSpPr>
          <p:cNvPr id="3" name="Content Placeholder 2"/>
          <p:cNvSpPr>
            <a:spLocks noGrp="1"/>
          </p:cNvSpPr>
          <p:nvPr>
            <p:ph idx="1"/>
          </p:nvPr>
        </p:nvSpPr>
        <p:spPr>
          <a:xfrm>
            <a:off x="381000" y="1085850"/>
            <a:ext cx="8229600" cy="1562100"/>
          </a:xfrm>
        </p:spPr>
        <p:txBody>
          <a:bodyPr/>
          <a:lstStyle/>
          <a:p>
            <a:r>
              <a:rPr lang="en-CA" dirty="0">
                <a:latin typeface="Arial" charset="0"/>
                <a:cs typeface="Arial" charset="0"/>
              </a:rPr>
              <a:t>In single area OSPF, all routers are in area 0.</a:t>
            </a:r>
          </a:p>
          <a:p>
            <a:pPr lvl="1"/>
            <a:r>
              <a:rPr lang="en-CA" dirty="0">
                <a:latin typeface="Arial" charset="0"/>
                <a:ea typeface="Arial" charset="0"/>
                <a:cs typeface="Arial" charset="0"/>
              </a:rPr>
              <a:t>Area 0 is also called the backbone area. </a:t>
            </a:r>
          </a:p>
          <a:p>
            <a:endParaRPr lang="en-CA" dirty="0">
              <a:latin typeface="Arial" charset="0"/>
              <a:cs typeface="Arial" charset="0"/>
            </a:endParaRPr>
          </a:p>
          <a:p>
            <a:r>
              <a:rPr lang="en-CA" dirty="0">
                <a:latin typeface="Arial" charset="0"/>
                <a:cs typeface="Arial" charset="0"/>
              </a:rPr>
              <a:t>Single area OSPF is </a:t>
            </a:r>
            <a:r>
              <a:rPr lang="en-CA" b="1" dirty="0">
                <a:latin typeface="Arial" charset="0"/>
                <a:cs typeface="Arial" charset="0"/>
              </a:rPr>
              <a:t>useful in smaller networks </a:t>
            </a:r>
            <a:r>
              <a:rPr lang="en-CA" dirty="0">
                <a:latin typeface="Arial" charset="0"/>
                <a:cs typeface="Arial" charset="0"/>
              </a:rPr>
              <a:t>with few routers.</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p:txBody>
      </p:sp>
      <p:sp>
        <p:nvSpPr>
          <p:cNvPr id="15" name="Freeform 9"/>
          <p:cNvSpPr>
            <a:spLocks/>
          </p:cNvSpPr>
          <p:nvPr/>
        </p:nvSpPr>
        <p:spPr bwMode="auto">
          <a:xfrm>
            <a:off x="4672023" y="3384947"/>
            <a:ext cx="2162175" cy="10477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Rounded Rectangle 18"/>
          <p:cNvSpPr>
            <a:spLocks noChangeArrowheads="1"/>
          </p:cNvSpPr>
          <p:nvPr/>
        </p:nvSpPr>
        <p:spPr bwMode="auto">
          <a:xfrm>
            <a:off x="1127140" y="3226305"/>
            <a:ext cx="6645275" cy="466316"/>
          </a:xfrm>
          <a:prstGeom prst="roundRect">
            <a:avLst>
              <a:gd name="adj" fmla="val 16667"/>
            </a:avLst>
          </a:prstGeom>
          <a:solidFill>
            <a:schemeClr val="accent1">
              <a:alpha val="12941"/>
            </a:schemeClr>
          </a:solidFill>
          <a:ln w="9525">
            <a:solidFill>
              <a:schemeClr val="tx1"/>
            </a:solidFill>
            <a:round/>
            <a:headEnd/>
            <a:tailEnd/>
          </a:ln>
        </p:spPr>
        <p:txBody>
          <a:bodyPr wrap="square" lIns="82124" tIns="41061" rIns="82124" bIns="41061" anchor="ctr">
            <a:spAutoFit/>
          </a:bodyPr>
          <a:lstStyle/>
          <a:p>
            <a:pPr algn="ctr" defTabSz="814388" eaLnBrk="0" hangingPunct="0">
              <a:lnSpc>
                <a:spcPct val="90000"/>
              </a:lnSpc>
            </a:pPr>
            <a:endParaRPr lang="en-US" sz="2400"/>
          </a:p>
        </p:txBody>
      </p:sp>
      <p:pic>
        <p:nvPicPr>
          <p:cNvPr id="2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3149203"/>
            <a:ext cx="869950"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113" y="3157540"/>
            <a:ext cx="869950"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4162425" y="3389722"/>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sp>
        <p:nvSpPr>
          <p:cNvPr id="27" name="TextBox 26"/>
          <p:cNvSpPr txBox="1">
            <a:spLocks noChangeArrowheads="1"/>
          </p:cNvSpPr>
          <p:nvPr/>
        </p:nvSpPr>
        <p:spPr bwMode="auto">
          <a:xfrm>
            <a:off x="1385888" y="2764644"/>
            <a:ext cx="1281112"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OSPF Area 0</a:t>
            </a:r>
          </a:p>
        </p:txBody>
      </p:sp>
      <p:pic>
        <p:nvPicPr>
          <p:cNvPr id="2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3144442"/>
            <a:ext cx="869950"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1708151" y="3402819"/>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cxnSp>
        <p:nvCxnSpPr>
          <p:cNvPr id="30" name="Straight Connector 29"/>
          <p:cNvCxnSpPr>
            <a:cxnSpLocks noChangeShapeType="1"/>
            <a:stCxn id="28" idx="3"/>
            <a:endCxn id="24" idx="1"/>
          </p:cNvCxnSpPr>
          <p:nvPr/>
        </p:nvCxnSpPr>
        <p:spPr bwMode="auto">
          <a:xfrm>
            <a:off x="2314579" y="3394474"/>
            <a:ext cx="1585913" cy="3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54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2A143B-2792-2F43-8C64-A81DB38B3871}" type="slidenum">
              <a:rPr lang="en-US" sz="1400">
                <a:cs typeface="Arial" charset="0"/>
              </a:rPr>
              <a:pPr eaLnBrk="1" hangingPunct="1"/>
              <a:t>65</a:t>
            </a:fld>
            <a:endParaRPr lang="en-US" sz="1400">
              <a:cs typeface="Arial" charset="0"/>
            </a:endParaRPr>
          </a:p>
        </p:txBody>
      </p:sp>
      <p:sp>
        <p:nvSpPr>
          <p:cNvPr id="22541"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6"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42525431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wipe(left)">
                                      <p:cBhvr>
                                        <p:cTn id="44" dur="500"/>
                                        <p:tgtEl>
                                          <p:spTgt spid="3">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6" grpId="0"/>
      <p:bldP spid="27" grpId="0"/>
      <p:bldP spid="29" grpId="0"/>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Issues With a Large OSPF Area</a:t>
            </a:r>
          </a:p>
        </p:txBody>
      </p:sp>
      <p:sp>
        <p:nvSpPr>
          <p:cNvPr id="3" name="Content Placeholder 2"/>
          <p:cNvSpPr>
            <a:spLocks noGrp="1"/>
          </p:cNvSpPr>
          <p:nvPr>
            <p:ph idx="1"/>
          </p:nvPr>
        </p:nvSpPr>
        <p:spPr>
          <a:xfrm>
            <a:off x="533400" y="914400"/>
            <a:ext cx="8229600" cy="1143000"/>
          </a:xfrm>
        </p:spPr>
        <p:txBody>
          <a:bodyPr/>
          <a:lstStyle/>
          <a:p>
            <a:r>
              <a:rPr lang="en-CA" b="1" dirty="0">
                <a:latin typeface="Arial" charset="0"/>
                <a:cs typeface="Arial" charset="0"/>
              </a:rPr>
              <a:t>Large routing table:</a:t>
            </a:r>
          </a:p>
          <a:p>
            <a:pPr lvl="1"/>
            <a:r>
              <a:rPr lang="en-CA" b="1" dirty="0">
                <a:latin typeface="Arial" charset="0"/>
                <a:ea typeface="Arial" charset="0"/>
                <a:cs typeface="Arial" charset="0"/>
              </a:rPr>
              <a:t>OSPF does not automatically summarize </a:t>
            </a:r>
            <a:r>
              <a:rPr lang="en-CA" dirty="0">
                <a:latin typeface="Arial" charset="0"/>
                <a:ea typeface="Arial" charset="0"/>
                <a:cs typeface="Arial" charset="0"/>
              </a:rPr>
              <a:t>routes and therefore routing tables can become very large, depending on the size of the network.</a:t>
            </a:r>
          </a:p>
        </p:txBody>
      </p:sp>
      <p:sp>
        <p:nvSpPr>
          <p:cNvPr id="57" name="Rounded Rectangle 56"/>
          <p:cNvSpPr/>
          <p:nvPr/>
        </p:nvSpPr>
        <p:spPr bwMode="auto">
          <a:xfrm>
            <a:off x="1338284" y="2333625"/>
            <a:ext cx="6638925" cy="1215629"/>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24580" name="Freeform 9"/>
          <p:cNvSpPr>
            <a:spLocks/>
          </p:cNvSpPr>
          <p:nvPr/>
        </p:nvSpPr>
        <p:spPr bwMode="auto">
          <a:xfrm>
            <a:off x="5540375" y="2926568"/>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4581" name="Freeform 9"/>
          <p:cNvSpPr>
            <a:spLocks/>
          </p:cNvSpPr>
          <p:nvPr/>
        </p:nvSpPr>
        <p:spPr bwMode="auto">
          <a:xfrm>
            <a:off x="3379813" y="2934903"/>
            <a:ext cx="2376487"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458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2720581"/>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60"/>
          <p:cNvSpPr txBox="1">
            <a:spLocks noChangeArrowheads="1"/>
          </p:cNvSpPr>
          <p:nvPr/>
        </p:nvSpPr>
        <p:spPr bwMode="auto">
          <a:xfrm>
            <a:off x="3479800" y="293609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2458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550" y="2728913"/>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Box 62"/>
          <p:cNvSpPr txBox="1">
            <a:spLocks noChangeArrowheads="1"/>
          </p:cNvSpPr>
          <p:nvPr/>
        </p:nvSpPr>
        <p:spPr bwMode="auto">
          <a:xfrm>
            <a:off x="5330825" y="2943238"/>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24586" name="Straight Connector 63"/>
          <p:cNvCxnSpPr>
            <a:cxnSpLocks noChangeShapeType="1"/>
            <a:stCxn id="24589" idx="3"/>
            <a:endCxn id="24582" idx="1"/>
          </p:cNvCxnSpPr>
          <p:nvPr/>
        </p:nvCxnSpPr>
        <p:spPr bwMode="auto">
          <a:xfrm>
            <a:off x="1951053" y="2937285"/>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458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241341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317779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2778919"/>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278249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591" name="Straight Connector 68"/>
          <p:cNvCxnSpPr>
            <a:cxnSpLocks noChangeShapeType="1"/>
            <a:stCxn id="24588" idx="0"/>
            <a:endCxn id="24587" idx="2"/>
          </p:cNvCxnSpPr>
          <p:nvPr/>
        </p:nvCxnSpPr>
        <p:spPr bwMode="auto">
          <a:xfrm flipV="1">
            <a:off x="2185988" y="2728913"/>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4592" name="Freeform 9"/>
          <p:cNvSpPr>
            <a:spLocks/>
          </p:cNvSpPr>
          <p:nvPr/>
        </p:nvSpPr>
        <p:spPr bwMode="auto">
          <a:xfrm rot="-2434555">
            <a:off x="6529388" y="2705112"/>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4593" name="Freeform 9"/>
          <p:cNvSpPr>
            <a:spLocks/>
          </p:cNvSpPr>
          <p:nvPr/>
        </p:nvSpPr>
        <p:spPr bwMode="auto">
          <a:xfrm rot="-2434555">
            <a:off x="7050088" y="3115878"/>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4594" name="Freeform 9"/>
          <p:cNvSpPr>
            <a:spLocks/>
          </p:cNvSpPr>
          <p:nvPr/>
        </p:nvSpPr>
        <p:spPr bwMode="auto">
          <a:xfrm rot="2225691" flipV="1">
            <a:off x="6537345" y="3125404"/>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4595" name="Freeform 9"/>
          <p:cNvSpPr>
            <a:spLocks/>
          </p:cNvSpPr>
          <p:nvPr/>
        </p:nvSpPr>
        <p:spPr bwMode="auto">
          <a:xfrm rot="2452030" flipV="1">
            <a:off x="7085013" y="2715816"/>
            <a:ext cx="576262"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459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2421731"/>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3186112"/>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8" name="Freeform 9"/>
          <p:cNvSpPr>
            <a:spLocks/>
          </p:cNvSpPr>
          <p:nvPr/>
        </p:nvSpPr>
        <p:spPr bwMode="auto">
          <a:xfrm>
            <a:off x="6523039" y="2919424"/>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459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25" y="278844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279082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ular Callout 78"/>
          <p:cNvSpPr/>
          <p:nvPr/>
        </p:nvSpPr>
        <p:spPr>
          <a:xfrm>
            <a:off x="905850" y="3729798"/>
            <a:ext cx="2904150" cy="975552"/>
          </a:xfrm>
          <a:prstGeom prst="wedgeRectCallout">
            <a:avLst>
              <a:gd name="adj1" fmla="val -1391"/>
              <a:gd name="adj2" fmla="val -76563"/>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CA" sz="2000" dirty="0">
                <a:solidFill>
                  <a:schemeClr val="tx1"/>
                </a:solidFill>
              </a:rPr>
              <a:t>My routing table is too big and I am running low on memory.</a:t>
            </a:r>
          </a:p>
        </p:txBody>
      </p:sp>
      <p:sp>
        <p:nvSpPr>
          <p:cNvPr id="24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18BC3C-F500-6E42-8D71-0AFB0EE16792}" type="slidenum">
              <a:rPr lang="en-US" sz="1400">
                <a:cs typeface="Arial" charset="0"/>
              </a:rPr>
              <a:pPr eaLnBrk="1" hangingPunct="1"/>
              <a:t>66</a:t>
            </a:fld>
            <a:endParaRPr lang="en-US" sz="1400">
              <a:cs typeface="Arial" charset="0"/>
            </a:endParaRPr>
          </a:p>
        </p:txBody>
      </p:sp>
      <p:sp>
        <p:nvSpPr>
          <p:cNvPr id="24605"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248678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Issues With a Large OSPF Area</a:t>
            </a:r>
          </a:p>
        </p:txBody>
      </p:sp>
      <p:sp>
        <p:nvSpPr>
          <p:cNvPr id="3" name="Content Placeholder 2"/>
          <p:cNvSpPr>
            <a:spLocks noGrp="1"/>
          </p:cNvSpPr>
          <p:nvPr>
            <p:ph idx="1"/>
          </p:nvPr>
        </p:nvSpPr>
        <p:spPr>
          <a:xfrm>
            <a:off x="381000" y="800100"/>
            <a:ext cx="8229600" cy="1371600"/>
          </a:xfrm>
        </p:spPr>
        <p:txBody>
          <a:bodyPr/>
          <a:lstStyle/>
          <a:p>
            <a:r>
              <a:rPr lang="en-CA" b="1" dirty="0">
                <a:latin typeface="Arial" charset="0"/>
                <a:cs typeface="Arial" charset="0"/>
              </a:rPr>
              <a:t>Large link-state database (LSDB):</a:t>
            </a:r>
          </a:p>
          <a:p>
            <a:pPr lvl="1"/>
            <a:r>
              <a:rPr lang="en-CA" dirty="0">
                <a:latin typeface="Arial" charset="0"/>
                <a:ea typeface="Arial" charset="0"/>
                <a:cs typeface="Arial" charset="0"/>
              </a:rPr>
              <a:t>The LSDB maintain an entry for every network in the area, even if not every route is selected for the routing table.</a:t>
            </a:r>
          </a:p>
          <a:p>
            <a:pPr lvl="1"/>
            <a:r>
              <a:rPr lang="en-CA" dirty="0">
                <a:latin typeface="Arial" charset="0"/>
                <a:ea typeface="Arial" charset="0"/>
                <a:cs typeface="Arial" charset="0"/>
              </a:rPr>
              <a:t>Too many routers in one area would make the LSDBs very large and </a:t>
            </a:r>
            <a:r>
              <a:rPr lang="en-CA" b="1" dirty="0">
                <a:latin typeface="Arial" charset="0"/>
                <a:ea typeface="Arial" charset="0"/>
                <a:cs typeface="Arial" charset="0"/>
              </a:rPr>
              <a:t>increase the load on the CPU.</a:t>
            </a:r>
          </a:p>
        </p:txBody>
      </p:sp>
      <p:sp>
        <p:nvSpPr>
          <p:cNvPr id="57" name="Rounded Rectangle 56"/>
          <p:cNvSpPr/>
          <p:nvPr/>
        </p:nvSpPr>
        <p:spPr bwMode="auto">
          <a:xfrm>
            <a:off x="1338284" y="2650651"/>
            <a:ext cx="6638925" cy="1215629"/>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26628" name="Freeform 9"/>
          <p:cNvSpPr>
            <a:spLocks/>
          </p:cNvSpPr>
          <p:nvPr/>
        </p:nvSpPr>
        <p:spPr bwMode="auto">
          <a:xfrm>
            <a:off x="5540375" y="3243586"/>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6629" name="Freeform 9"/>
          <p:cNvSpPr>
            <a:spLocks/>
          </p:cNvSpPr>
          <p:nvPr/>
        </p:nvSpPr>
        <p:spPr bwMode="auto">
          <a:xfrm>
            <a:off x="3379813" y="3251921"/>
            <a:ext cx="2376487"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663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3037600"/>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60"/>
          <p:cNvSpPr txBox="1">
            <a:spLocks noChangeArrowheads="1"/>
          </p:cNvSpPr>
          <p:nvPr/>
        </p:nvSpPr>
        <p:spPr bwMode="auto">
          <a:xfrm>
            <a:off x="3479800" y="3253112"/>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2663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550" y="3045932"/>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Box 62"/>
          <p:cNvSpPr txBox="1">
            <a:spLocks noChangeArrowheads="1"/>
          </p:cNvSpPr>
          <p:nvPr/>
        </p:nvSpPr>
        <p:spPr bwMode="auto">
          <a:xfrm>
            <a:off x="5330825" y="32602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26634" name="Straight Connector 63"/>
          <p:cNvCxnSpPr>
            <a:cxnSpLocks noChangeShapeType="1"/>
            <a:stCxn id="26637" idx="3"/>
            <a:endCxn id="26630" idx="1"/>
          </p:cNvCxnSpPr>
          <p:nvPr/>
        </p:nvCxnSpPr>
        <p:spPr bwMode="auto">
          <a:xfrm>
            <a:off x="1951053" y="3254303"/>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663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2730428"/>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3494809"/>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3095938"/>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309952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9" name="Straight Connector 68"/>
          <p:cNvCxnSpPr>
            <a:cxnSpLocks noChangeShapeType="1"/>
            <a:stCxn id="26636" idx="0"/>
            <a:endCxn id="26635" idx="2"/>
          </p:cNvCxnSpPr>
          <p:nvPr/>
        </p:nvCxnSpPr>
        <p:spPr bwMode="auto">
          <a:xfrm flipV="1">
            <a:off x="2185988" y="3045931"/>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6640" name="Freeform 9"/>
          <p:cNvSpPr>
            <a:spLocks/>
          </p:cNvSpPr>
          <p:nvPr/>
        </p:nvSpPr>
        <p:spPr bwMode="auto">
          <a:xfrm rot="-2434555">
            <a:off x="6529388" y="3022130"/>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6641" name="Freeform 9"/>
          <p:cNvSpPr>
            <a:spLocks/>
          </p:cNvSpPr>
          <p:nvPr/>
        </p:nvSpPr>
        <p:spPr bwMode="auto">
          <a:xfrm rot="-2434555">
            <a:off x="7050088" y="3432896"/>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6642" name="Freeform 9"/>
          <p:cNvSpPr>
            <a:spLocks/>
          </p:cNvSpPr>
          <p:nvPr/>
        </p:nvSpPr>
        <p:spPr bwMode="auto">
          <a:xfrm rot="2225691" flipV="1">
            <a:off x="6537345" y="3442422"/>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6643" name="Freeform 9"/>
          <p:cNvSpPr>
            <a:spLocks/>
          </p:cNvSpPr>
          <p:nvPr/>
        </p:nvSpPr>
        <p:spPr bwMode="auto">
          <a:xfrm rot="2452030" flipV="1">
            <a:off x="7085013" y="3032835"/>
            <a:ext cx="576262"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664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2738749"/>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3503130"/>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6" name="Freeform 9"/>
          <p:cNvSpPr>
            <a:spLocks/>
          </p:cNvSpPr>
          <p:nvPr/>
        </p:nvSpPr>
        <p:spPr bwMode="auto">
          <a:xfrm>
            <a:off x="6523039" y="3236442"/>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664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25" y="3105462"/>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3107843"/>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ular Callout 79"/>
          <p:cNvSpPr/>
          <p:nvPr/>
        </p:nvSpPr>
        <p:spPr>
          <a:xfrm>
            <a:off x="2850065" y="4057703"/>
            <a:ext cx="2331535" cy="723849"/>
          </a:xfrm>
          <a:prstGeom prst="wedgeRectCallout">
            <a:avLst>
              <a:gd name="adj1" fmla="val -7273"/>
              <a:gd name="adj2" fmla="val -131722"/>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CA" sz="2000" dirty="0">
                <a:solidFill>
                  <a:schemeClr val="tx1"/>
                </a:solidFill>
              </a:rPr>
              <a:t>I’m receiving too many LSAs.</a:t>
            </a:r>
          </a:p>
        </p:txBody>
      </p:sp>
      <p:sp>
        <p:nvSpPr>
          <p:cNvPr id="26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6DAF80-6C4C-2B4C-9394-B3EDC3CEDD28}" type="slidenum">
              <a:rPr lang="en-US" sz="1400">
                <a:cs typeface="Arial" charset="0"/>
              </a:rPr>
              <a:pPr eaLnBrk="1" hangingPunct="1"/>
              <a:t>67</a:t>
            </a:fld>
            <a:endParaRPr lang="en-US" sz="1400">
              <a:cs typeface="Arial" charset="0"/>
            </a:endParaRPr>
          </a:p>
        </p:txBody>
      </p:sp>
      <p:sp>
        <p:nvSpPr>
          <p:cNvPr id="26653"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931379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Issues With a Large OSPF Area</a:t>
            </a:r>
          </a:p>
        </p:txBody>
      </p:sp>
      <p:sp>
        <p:nvSpPr>
          <p:cNvPr id="3" name="Content Placeholder 2"/>
          <p:cNvSpPr>
            <a:spLocks noGrp="1"/>
          </p:cNvSpPr>
          <p:nvPr>
            <p:ph idx="1"/>
          </p:nvPr>
        </p:nvSpPr>
        <p:spPr>
          <a:xfrm>
            <a:off x="381000" y="914400"/>
            <a:ext cx="8229600" cy="1314450"/>
          </a:xfrm>
        </p:spPr>
        <p:txBody>
          <a:bodyPr/>
          <a:lstStyle/>
          <a:p>
            <a:r>
              <a:rPr lang="en-CA" b="1" dirty="0">
                <a:latin typeface="Arial" charset="0"/>
                <a:cs typeface="Arial" charset="0"/>
              </a:rPr>
              <a:t>Frequent SPF algorithm calculations</a:t>
            </a:r>
            <a:r>
              <a:rPr lang="en-CA" dirty="0">
                <a:latin typeface="Arial" charset="0"/>
                <a:cs typeface="Arial" charset="0"/>
              </a:rPr>
              <a:t>:</a:t>
            </a:r>
          </a:p>
          <a:p>
            <a:pPr lvl="1"/>
            <a:r>
              <a:rPr lang="en-CA" dirty="0">
                <a:latin typeface="Arial" charset="0"/>
                <a:ea typeface="Arial" charset="0"/>
                <a:cs typeface="Arial" charset="0"/>
              </a:rPr>
              <a:t>In a large network, changes are inevitable, so the routers spend many </a:t>
            </a:r>
            <a:r>
              <a:rPr lang="en-CA" b="1" dirty="0">
                <a:latin typeface="Arial" charset="0"/>
                <a:ea typeface="Arial" charset="0"/>
                <a:cs typeface="Arial" charset="0"/>
              </a:rPr>
              <a:t>CPU cycles recalculating the SPF algorithm </a:t>
            </a:r>
            <a:r>
              <a:rPr lang="en-CA" dirty="0">
                <a:latin typeface="Arial" charset="0"/>
                <a:ea typeface="Arial" charset="0"/>
                <a:cs typeface="Arial" charset="0"/>
              </a:rPr>
              <a:t>and updating the routing table.</a:t>
            </a:r>
          </a:p>
        </p:txBody>
      </p:sp>
      <p:sp>
        <p:nvSpPr>
          <p:cNvPr id="57" name="Rounded Rectangle 56"/>
          <p:cNvSpPr/>
          <p:nvPr/>
        </p:nvSpPr>
        <p:spPr bwMode="auto">
          <a:xfrm>
            <a:off x="1338284" y="2333625"/>
            <a:ext cx="6638925" cy="1215629"/>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28676" name="Freeform 9"/>
          <p:cNvSpPr>
            <a:spLocks/>
          </p:cNvSpPr>
          <p:nvPr/>
        </p:nvSpPr>
        <p:spPr bwMode="auto">
          <a:xfrm>
            <a:off x="5540375" y="2926568"/>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8677" name="Freeform 9"/>
          <p:cNvSpPr>
            <a:spLocks/>
          </p:cNvSpPr>
          <p:nvPr/>
        </p:nvSpPr>
        <p:spPr bwMode="auto">
          <a:xfrm>
            <a:off x="3379813" y="2934903"/>
            <a:ext cx="2376487"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867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2720581"/>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Box 60"/>
          <p:cNvSpPr txBox="1">
            <a:spLocks noChangeArrowheads="1"/>
          </p:cNvSpPr>
          <p:nvPr/>
        </p:nvSpPr>
        <p:spPr bwMode="auto">
          <a:xfrm>
            <a:off x="3479800" y="293609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2868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550" y="2728913"/>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Box 62"/>
          <p:cNvSpPr txBox="1">
            <a:spLocks noChangeArrowheads="1"/>
          </p:cNvSpPr>
          <p:nvPr/>
        </p:nvSpPr>
        <p:spPr bwMode="auto">
          <a:xfrm>
            <a:off x="5330825" y="2943238"/>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28682" name="Straight Connector 63"/>
          <p:cNvCxnSpPr>
            <a:cxnSpLocks noChangeShapeType="1"/>
            <a:stCxn id="28685" idx="3"/>
            <a:endCxn id="28678" idx="1"/>
          </p:cNvCxnSpPr>
          <p:nvPr/>
        </p:nvCxnSpPr>
        <p:spPr bwMode="auto">
          <a:xfrm>
            <a:off x="1951053" y="2937285"/>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8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241341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317779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2778919"/>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278249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7" name="Straight Connector 68"/>
          <p:cNvCxnSpPr>
            <a:cxnSpLocks noChangeShapeType="1"/>
            <a:stCxn id="28684" idx="0"/>
            <a:endCxn id="28683" idx="2"/>
          </p:cNvCxnSpPr>
          <p:nvPr/>
        </p:nvCxnSpPr>
        <p:spPr bwMode="auto">
          <a:xfrm flipV="1">
            <a:off x="2185988" y="2728913"/>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8" name="Freeform 9"/>
          <p:cNvSpPr>
            <a:spLocks/>
          </p:cNvSpPr>
          <p:nvPr/>
        </p:nvSpPr>
        <p:spPr bwMode="auto">
          <a:xfrm rot="-2434555">
            <a:off x="6529388" y="2705112"/>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8689" name="Freeform 9"/>
          <p:cNvSpPr>
            <a:spLocks/>
          </p:cNvSpPr>
          <p:nvPr/>
        </p:nvSpPr>
        <p:spPr bwMode="auto">
          <a:xfrm rot="-2434555">
            <a:off x="7050088" y="3115878"/>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8690" name="Freeform 9"/>
          <p:cNvSpPr>
            <a:spLocks/>
          </p:cNvSpPr>
          <p:nvPr/>
        </p:nvSpPr>
        <p:spPr bwMode="auto">
          <a:xfrm rot="2225691" flipV="1">
            <a:off x="6537345" y="3125404"/>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28691" name="Freeform 9"/>
          <p:cNvSpPr>
            <a:spLocks/>
          </p:cNvSpPr>
          <p:nvPr/>
        </p:nvSpPr>
        <p:spPr bwMode="auto">
          <a:xfrm rot="2452030" flipV="1">
            <a:off x="7085013" y="2715816"/>
            <a:ext cx="576262"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869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2421731"/>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3186112"/>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4" name="Freeform 9"/>
          <p:cNvSpPr>
            <a:spLocks/>
          </p:cNvSpPr>
          <p:nvPr/>
        </p:nvSpPr>
        <p:spPr bwMode="auto">
          <a:xfrm>
            <a:off x="6523039" y="2919424"/>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2869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25" y="278844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279082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ular Callout 80"/>
          <p:cNvSpPr/>
          <p:nvPr/>
        </p:nvSpPr>
        <p:spPr>
          <a:xfrm>
            <a:off x="3810020" y="3762043"/>
            <a:ext cx="3250279" cy="1019515"/>
          </a:xfrm>
          <a:prstGeom prst="wedgeRectCallout">
            <a:avLst>
              <a:gd name="adj1" fmla="val 7847"/>
              <a:gd name="adj2" fmla="val -116401"/>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CA" sz="2000" dirty="0">
                <a:solidFill>
                  <a:schemeClr val="tx1"/>
                </a:solidFill>
              </a:rPr>
              <a:t>My SPF algorithm is running too often for me to route properly.</a:t>
            </a:r>
          </a:p>
        </p:txBody>
      </p:sp>
      <p:sp>
        <p:nvSpPr>
          <p:cNvPr id="28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A559DF-A74D-EA41-8450-F3A838F61403}" type="slidenum">
              <a:rPr lang="en-US" sz="1400">
                <a:cs typeface="Arial" charset="0"/>
              </a:rPr>
              <a:pPr eaLnBrk="1" hangingPunct="1"/>
              <a:t>68</a:t>
            </a:fld>
            <a:endParaRPr lang="en-US" sz="1400">
              <a:cs typeface="Arial" charset="0"/>
            </a:endParaRPr>
          </a:p>
        </p:txBody>
      </p:sp>
      <p:sp>
        <p:nvSpPr>
          <p:cNvPr id="28701"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2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622320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CA">
                <a:latin typeface="Arial" charset="0"/>
                <a:cs typeface="Arial" charset="0"/>
              </a:rPr>
              <a:t>Multi-Area OSPF</a:t>
            </a:r>
          </a:p>
        </p:txBody>
      </p:sp>
      <p:sp>
        <p:nvSpPr>
          <p:cNvPr id="3" name="Content Placeholder 2"/>
          <p:cNvSpPr>
            <a:spLocks noGrp="1"/>
          </p:cNvSpPr>
          <p:nvPr>
            <p:ph idx="1"/>
          </p:nvPr>
        </p:nvSpPr>
        <p:spPr>
          <a:xfrm>
            <a:off x="457200" y="1028700"/>
            <a:ext cx="8229600" cy="2838450"/>
          </a:xfrm>
        </p:spPr>
        <p:txBody>
          <a:bodyPr/>
          <a:lstStyle/>
          <a:p>
            <a:r>
              <a:rPr lang="en-CA" dirty="0" err="1">
                <a:latin typeface="Arial" charset="0"/>
                <a:cs typeface="Arial" charset="0"/>
              </a:rPr>
              <a:t>Multiarea</a:t>
            </a:r>
            <a:r>
              <a:rPr lang="en-CA" dirty="0">
                <a:latin typeface="Arial" charset="0"/>
                <a:cs typeface="Arial" charset="0"/>
              </a:rPr>
              <a:t> OSPF uses a </a:t>
            </a:r>
            <a:r>
              <a:rPr lang="en-CA" b="1" dirty="0">
                <a:latin typeface="Arial" charset="0"/>
                <a:cs typeface="Arial" charset="0"/>
              </a:rPr>
              <a:t>two-layer area hierarchy </a:t>
            </a:r>
            <a:r>
              <a:rPr lang="en-CA" dirty="0">
                <a:latin typeface="Arial" charset="0"/>
                <a:cs typeface="Arial" charset="0"/>
              </a:rPr>
              <a:t>using </a:t>
            </a:r>
            <a:r>
              <a:rPr lang="en-CA" b="1" dirty="0">
                <a:latin typeface="Arial" charset="0"/>
                <a:cs typeface="Arial" charset="0"/>
              </a:rPr>
              <a:t>a backbone area interconnecting regular areas.</a:t>
            </a:r>
          </a:p>
          <a:p>
            <a:pPr lvl="1"/>
            <a:r>
              <a:rPr lang="en-CA" dirty="0">
                <a:latin typeface="Arial" charset="0"/>
                <a:ea typeface="Arial" charset="0"/>
                <a:cs typeface="Arial" charset="0"/>
              </a:rPr>
              <a:t>Useful in larger network deployments to </a:t>
            </a:r>
            <a:r>
              <a:rPr lang="en-CA" b="1" dirty="0">
                <a:latin typeface="Arial" charset="0"/>
                <a:ea typeface="Arial" charset="0"/>
                <a:cs typeface="Arial" charset="0"/>
              </a:rPr>
              <a:t>reduce processing and memory overhead.</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0" indent="0">
              <a:buNone/>
            </a:pPr>
            <a:endParaRPr lang="en-CA" dirty="0">
              <a:latin typeface="Arial" charset="0"/>
              <a:cs typeface="Arial" charset="0"/>
            </a:endParaRPr>
          </a:p>
          <a:p>
            <a:r>
              <a:rPr lang="en-CA" dirty="0">
                <a:latin typeface="Arial" charset="0"/>
                <a:cs typeface="Arial" charset="0"/>
              </a:rPr>
              <a:t>All regular areas must interconnect to the backbone area (area 0). </a:t>
            </a:r>
          </a:p>
          <a:p>
            <a:pPr lvl="1"/>
            <a:r>
              <a:rPr lang="en-CA" dirty="0">
                <a:latin typeface="Arial" charset="0"/>
                <a:ea typeface="Arial" charset="0"/>
                <a:cs typeface="Arial" charset="0"/>
              </a:rPr>
              <a:t>Interconnecting routers are called </a:t>
            </a:r>
            <a:r>
              <a:rPr lang="en-CA" b="1" dirty="0">
                <a:latin typeface="Arial" charset="0"/>
                <a:ea typeface="Arial" charset="0"/>
                <a:cs typeface="Arial" charset="0"/>
              </a:rPr>
              <a:t>Area Border Routers (ABR). </a:t>
            </a:r>
          </a:p>
          <a:p>
            <a:endParaRPr lang="en-CA" dirty="0">
              <a:latin typeface="Arial" charset="0"/>
              <a:cs typeface="Arial" charset="0"/>
            </a:endParaRPr>
          </a:p>
        </p:txBody>
      </p:sp>
      <p:sp>
        <p:nvSpPr>
          <p:cNvPr id="34" name="Rounded Rectangle 33"/>
          <p:cNvSpPr/>
          <p:nvPr/>
        </p:nvSpPr>
        <p:spPr bwMode="auto">
          <a:xfrm>
            <a:off x="1392238" y="2333625"/>
            <a:ext cx="6640512" cy="1215629"/>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5" name="Rounded Rectangle 34"/>
          <p:cNvSpPr>
            <a:spLocks noChangeArrowheads="1"/>
          </p:cNvSpPr>
          <p:nvPr/>
        </p:nvSpPr>
        <p:spPr bwMode="auto">
          <a:xfrm>
            <a:off x="5743580" y="2339578"/>
            <a:ext cx="2246313"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0725" name="Freeform 9"/>
          <p:cNvSpPr>
            <a:spLocks/>
          </p:cNvSpPr>
          <p:nvPr/>
        </p:nvSpPr>
        <p:spPr bwMode="auto">
          <a:xfrm>
            <a:off x="5541983" y="2931318"/>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7" name="Rounded Rectangle 36"/>
          <p:cNvSpPr/>
          <p:nvPr/>
        </p:nvSpPr>
        <p:spPr bwMode="auto">
          <a:xfrm>
            <a:off x="1392238" y="2339578"/>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8" name="Rounded Rectangle 37"/>
          <p:cNvSpPr/>
          <p:nvPr/>
        </p:nvSpPr>
        <p:spPr bwMode="auto">
          <a:xfrm>
            <a:off x="3856038" y="2339578"/>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0728" name="Freeform 9"/>
          <p:cNvSpPr>
            <a:spLocks/>
          </p:cNvSpPr>
          <p:nvPr/>
        </p:nvSpPr>
        <p:spPr bwMode="auto">
          <a:xfrm>
            <a:off x="3381375" y="2940856"/>
            <a:ext cx="2376488"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072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2725342"/>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TextBox 40"/>
          <p:cNvSpPr txBox="1">
            <a:spLocks noChangeArrowheads="1"/>
          </p:cNvSpPr>
          <p:nvPr/>
        </p:nvSpPr>
        <p:spPr bwMode="auto">
          <a:xfrm>
            <a:off x="3481388" y="29408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0731"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38" y="2733677"/>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TextBox 42"/>
          <p:cNvSpPr txBox="1">
            <a:spLocks noChangeArrowheads="1"/>
          </p:cNvSpPr>
          <p:nvPr/>
        </p:nvSpPr>
        <p:spPr bwMode="auto">
          <a:xfrm>
            <a:off x="5332413" y="294800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sp>
        <p:nvSpPr>
          <p:cNvPr id="44" name="TextBox 43"/>
          <p:cNvSpPr txBox="1">
            <a:spLocks noChangeArrowheads="1"/>
          </p:cNvSpPr>
          <p:nvPr/>
        </p:nvSpPr>
        <p:spPr bwMode="auto">
          <a:xfrm>
            <a:off x="2427313"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45" name="TextBox 44"/>
          <p:cNvSpPr txBox="1">
            <a:spLocks noChangeArrowheads="1"/>
          </p:cNvSpPr>
          <p:nvPr/>
        </p:nvSpPr>
        <p:spPr bwMode="auto">
          <a:xfrm>
            <a:off x="4256097"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cxnSp>
        <p:nvCxnSpPr>
          <p:cNvPr id="30735" name="Straight Connector 45"/>
          <p:cNvCxnSpPr>
            <a:cxnSpLocks noChangeShapeType="1"/>
            <a:stCxn id="30739" idx="3"/>
            <a:endCxn id="30729" idx="1"/>
          </p:cNvCxnSpPr>
          <p:nvPr/>
        </p:nvCxnSpPr>
        <p:spPr bwMode="auto">
          <a:xfrm>
            <a:off x="1952647" y="2943238"/>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5876949" y="2350294"/>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pic>
        <p:nvPicPr>
          <p:cNvPr id="3073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41816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318255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78488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088" y="278726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41" name="Straight Connector 51"/>
          <p:cNvCxnSpPr>
            <a:cxnSpLocks noChangeShapeType="1"/>
            <a:stCxn id="30738" idx="0"/>
            <a:endCxn id="30737" idx="2"/>
          </p:cNvCxnSpPr>
          <p:nvPr/>
        </p:nvCxnSpPr>
        <p:spPr bwMode="auto">
          <a:xfrm flipV="1">
            <a:off x="2187575" y="2733675"/>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0742" name="Freeform 9"/>
          <p:cNvSpPr>
            <a:spLocks/>
          </p:cNvSpPr>
          <p:nvPr/>
        </p:nvSpPr>
        <p:spPr bwMode="auto">
          <a:xfrm rot="-2434555">
            <a:off x="6530976" y="2711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0743" name="Freeform 9"/>
          <p:cNvSpPr>
            <a:spLocks/>
          </p:cNvSpPr>
          <p:nvPr/>
        </p:nvSpPr>
        <p:spPr bwMode="auto">
          <a:xfrm rot="-2434555">
            <a:off x="7051678" y="3121831"/>
            <a:ext cx="576263" cy="5357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0744" name="Freeform 9"/>
          <p:cNvSpPr>
            <a:spLocks/>
          </p:cNvSpPr>
          <p:nvPr/>
        </p:nvSpPr>
        <p:spPr bwMode="auto">
          <a:xfrm rot="2225691" flipV="1">
            <a:off x="6538913" y="3130166"/>
            <a:ext cx="576262"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0745" name="Freeform 9"/>
          <p:cNvSpPr>
            <a:spLocks/>
          </p:cNvSpPr>
          <p:nvPr/>
        </p:nvSpPr>
        <p:spPr bwMode="auto">
          <a:xfrm rot="2452030" flipV="1">
            <a:off x="7086621" y="2721768"/>
            <a:ext cx="576263"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074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242649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319087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8" name="Freeform 9"/>
          <p:cNvSpPr>
            <a:spLocks/>
          </p:cNvSpPr>
          <p:nvPr/>
        </p:nvSpPr>
        <p:spPr bwMode="auto">
          <a:xfrm>
            <a:off x="6524625" y="2925378"/>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074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29" y="2793206"/>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2795588"/>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1" name="Oval 3"/>
          <p:cNvSpPr>
            <a:spLocks noChangeArrowheads="1"/>
          </p:cNvSpPr>
          <p:nvPr/>
        </p:nvSpPr>
        <p:spPr bwMode="auto">
          <a:xfrm>
            <a:off x="3124200" y="2628900"/>
            <a:ext cx="1143000" cy="6858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71712" name="Oval 32"/>
          <p:cNvSpPr>
            <a:spLocks noChangeArrowheads="1"/>
          </p:cNvSpPr>
          <p:nvPr/>
        </p:nvSpPr>
        <p:spPr bwMode="auto">
          <a:xfrm>
            <a:off x="4876800" y="2628900"/>
            <a:ext cx="1143000" cy="6858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307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5A06E6-F648-4A44-A092-157A1D9F4DF4}" type="slidenum">
              <a:rPr lang="en-US" sz="1400">
                <a:cs typeface="Arial" charset="0"/>
              </a:rPr>
              <a:pPr eaLnBrk="1" hangingPunct="1"/>
              <a:t>69</a:t>
            </a:fld>
            <a:endParaRPr lang="en-US" sz="1400">
              <a:cs typeface="Arial" charset="0"/>
            </a:endParaRPr>
          </a:p>
        </p:txBody>
      </p:sp>
      <p:sp>
        <p:nvSpPr>
          <p:cNvPr id="30754"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9"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5956467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0" nodeType="clickEffect">
                                  <p:stCondLst>
                                    <p:cond delay="0"/>
                                  </p:stCondLst>
                                  <p:childTnLst>
                                    <p:animEffect transition="out" filter="fade">
                                      <p:cBhvr>
                                        <p:cTn id="15" dur="500"/>
                                        <p:tgtEl>
                                          <p:spTgt spid="34"/>
                                        </p:tgtEl>
                                      </p:cBhvr>
                                    </p:animEffect>
                                    <p:set>
                                      <p:cBhvr>
                                        <p:cTn id="16" dur="1" fill="hold">
                                          <p:stCondLst>
                                            <p:cond delay="499"/>
                                          </p:stCondLst>
                                        </p:cTn>
                                        <p:tgtEl>
                                          <p:spTgt spid="34"/>
                                        </p:tgtEl>
                                        <p:attrNameLst>
                                          <p:attrName>style.visibility</p:attrName>
                                        </p:attrNameLst>
                                      </p:cBhvr>
                                      <p:to>
                                        <p:strVal val="hidden"/>
                                      </p:to>
                                    </p:se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nodeType="afterGroup">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par>
                          <p:cTn id="31" fill="hold" nodeType="afterGroup">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500"/>
                                        <p:tgtEl>
                                          <p:spTgt spid="3">
                                            <p:txEl>
                                              <p:pRg st="8" end="8"/>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1711"/>
                                        </p:tgtEl>
                                        <p:attrNameLst>
                                          <p:attrName>style.visibility</p:attrName>
                                        </p:attrNameLst>
                                      </p:cBhvr>
                                      <p:to>
                                        <p:strVal val="visible"/>
                                      </p:to>
                                    </p:set>
                                    <p:animEffect transition="in" filter="blinds(horizontal)">
                                      <p:cBhvr>
                                        <p:cTn id="49" dur="500"/>
                                        <p:tgtEl>
                                          <p:spTgt spid="7171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1712"/>
                                        </p:tgtEl>
                                        <p:attrNameLst>
                                          <p:attrName>style.visibility</p:attrName>
                                        </p:attrNameLst>
                                      </p:cBhvr>
                                      <p:to>
                                        <p:strVal val="visible"/>
                                      </p:to>
                                    </p:set>
                                    <p:animEffect transition="in" filter="blinds(horizontal)">
                                      <p:cBhvr>
                                        <p:cTn id="52" dur="500"/>
                                        <p:tgtEl>
                                          <p:spTgt spid="717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38" grpId="0" animBg="1"/>
      <p:bldP spid="44" grpId="0"/>
      <p:bldP spid="45" grpId="0"/>
      <p:bldP spid="47" grpId="0"/>
      <p:bldP spid="71711" grpId="0" animBg="1"/>
      <p:bldP spid="71712"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515445-C125-294B-A3BF-C287C0332D23}" type="slidenum">
              <a:rPr lang="en-US" sz="1400">
                <a:cs typeface="Arial" charset="0"/>
              </a:rPr>
              <a:pPr eaLnBrk="1" hangingPunct="1"/>
              <a:t>7</a:t>
            </a:fld>
            <a:endParaRPr lang="en-US" sz="1400">
              <a:cs typeface="Arial" charset="0"/>
            </a:endParaRPr>
          </a:p>
        </p:txBody>
      </p:sp>
      <p:pic>
        <p:nvPicPr>
          <p:cNvPr id="11315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
            <a:ext cx="8153400" cy="51184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1203" name="Rectangle 6"/>
          <p:cNvSpPr>
            <a:spLocks noGrp="1" noChangeArrowheads="1"/>
          </p:cNvSpPr>
          <p:nvPr>
            <p:ph type="title"/>
          </p:nvPr>
        </p:nvSpPr>
        <p:spPr/>
        <p:txBody>
          <a:bodyPr/>
          <a:lstStyle/>
          <a:p>
            <a:pPr eaLnBrk="1" hangingPunct="1"/>
            <a:r>
              <a:rPr lang="en-US">
                <a:latin typeface="Arial" charset="0"/>
                <a:cs typeface="Arial" charset="0"/>
              </a:rPr>
              <a:t>SPF Tree</a:t>
            </a:r>
          </a:p>
        </p:txBody>
      </p:sp>
      <p:sp>
        <p:nvSpPr>
          <p:cNvPr id="51204" name="Rectangle 7"/>
          <p:cNvSpPr>
            <a:spLocks noGrp="1" noChangeArrowheads="1"/>
          </p:cNvSpPr>
          <p:nvPr>
            <p:ph type="body" idx="1"/>
          </p:nvPr>
        </p:nvSpPr>
        <p:spPr>
          <a:xfrm>
            <a:off x="381000" y="3657600"/>
            <a:ext cx="3733800" cy="1485900"/>
          </a:xfrm>
        </p:spPr>
        <p:txBody>
          <a:bodyPr/>
          <a:lstStyle/>
          <a:p>
            <a:pPr eaLnBrk="1" hangingPunct="1"/>
            <a:r>
              <a:rPr lang="en-US" sz="1800">
                <a:latin typeface="Arial" charset="0"/>
                <a:cs typeface="Arial" charset="0"/>
              </a:rPr>
              <a:t>R1 has now constructed the complete SPF tree.</a:t>
            </a:r>
          </a:p>
        </p:txBody>
      </p:sp>
      <p:sp>
        <p:nvSpPr>
          <p:cNvPr id="51205"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7"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384348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3856038" y="2574133"/>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2770" name="Title 1"/>
          <p:cNvSpPr>
            <a:spLocks noGrp="1"/>
          </p:cNvSpPr>
          <p:nvPr>
            <p:ph type="title"/>
          </p:nvPr>
        </p:nvSpPr>
        <p:spPr/>
        <p:txBody>
          <a:bodyPr/>
          <a:lstStyle/>
          <a:p>
            <a:r>
              <a:rPr lang="en-CA">
                <a:latin typeface="Arial" charset="0"/>
                <a:cs typeface="Arial" charset="0"/>
              </a:rPr>
              <a:t>Backbone (Transit) Area</a:t>
            </a:r>
          </a:p>
        </p:txBody>
      </p:sp>
      <p:sp>
        <p:nvSpPr>
          <p:cNvPr id="3" name="Content Placeholder 2"/>
          <p:cNvSpPr>
            <a:spLocks noGrp="1"/>
          </p:cNvSpPr>
          <p:nvPr>
            <p:ph idx="1"/>
          </p:nvPr>
        </p:nvSpPr>
        <p:spPr>
          <a:xfrm>
            <a:off x="381000" y="1028700"/>
            <a:ext cx="8229600" cy="3714750"/>
          </a:xfrm>
        </p:spPr>
        <p:txBody>
          <a:bodyPr/>
          <a:lstStyle/>
          <a:p>
            <a:r>
              <a:rPr lang="en-CA" dirty="0">
                <a:latin typeface="Arial" charset="0"/>
                <a:cs typeface="Arial" charset="0"/>
              </a:rPr>
              <a:t>OSPF area whose primary function is the f</a:t>
            </a:r>
            <a:r>
              <a:rPr lang="en-CA" b="1" dirty="0">
                <a:latin typeface="Arial" charset="0"/>
                <a:cs typeface="Arial" charset="0"/>
              </a:rPr>
              <a:t>ast and efficient movement of IP packets. </a:t>
            </a:r>
          </a:p>
          <a:p>
            <a:pPr lvl="1"/>
            <a:r>
              <a:rPr lang="en-CA" dirty="0">
                <a:latin typeface="Arial" charset="0"/>
                <a:ea typeface="Arial" charset="0"/>
                <a:cs typeface="Arial" charset="0"/>
              </a:rPr>
              <a:t>Backbone areas </a:t>
            </a:r>
            <a:r>
              <a:rPr lang="en-CA" b="1" dirty="0">
                <a:latin typeface="Arial" charset="0"/>
                <a:ea typeface="Arial" charset="0"/>
                <a:cs typeface="Arial" charset="0"/>
              </a:rPr>
              <a:t>interconnect with other OSPF area types</a:t>
            </a:r>
            <a:r>
              <a:rPr lang="en-CA" dirty="0">
                <a:latin typeface="Arial" charset="0"/>
                <a:ea typeface="Arial" charset="0"/>
                <a:cs typeface="Arial" charset="0"/>
              </a:rPr>
              <a:t>. </a:t>
            </a:r>
          </a:p>
          <a:p>
            <a:pPr lvl="1"/>
            <a:r>
              <a:rPr lang="en-CA" b="1" dirty="0">
                <a:latin typeface="Arial" charset="0"/>
                <a:ea typeface="Arial" charset="0"/>
                <a:cs typeface="Arial" charset="0"/>
              </a:rPr>
              <a:t>Generally, end users are not found within a backbone area</a:t>
            </a:r>
            <a:r>
              <a:rPr lang="en-CA" dirty="0">
                <a:latin typeface="Arial" charset="0"/>
                <a:ea typeface="Arial" charset="0"/>
                <a:cs typeface="Arial" charset="0"/>
              </a:rPr>
              <a:t>. </a:t>
            </a:r>
          </a:p>
          <a:p>
            <a:pPr lvl="1"/>
            <a:endParaRPr lang="en-CA" dirty="0">
              <a:latin typeface="Arial" charset="0"/>
              <a:ea typeface="Arial" charset="0"/>
              <a:cs typeface="Arial" charset="0"/>
            </a:endParaRPr>
          </a:p>
          <a:p>
            <a:pPr lvl="1"/>
            <a:endParaRPr lang="en-CA" dirty="0">
              <a:latin typeface="Arial" charset="0"/>
              <a:ea typeface="Arial" charset="0"/>
              <a:cs typeface="Arial" charset="0"/>
            </a:endParaRPr>
          </a:p>
          <a:p>
            <a:pPr lvl="1"/>
            <a:endParaRPr lang="en-CA" dirty="0">
              <a:latin typeface="Arial" charset="0"/>
              <a:ea typeface="Arial" charset="0"/>
              <a:cs typeface="Arial" charset="0"/>
            </a:endParaRPr>
          </a:p>
          <a:p>
            <a:pPr marL="457200" lvl="1" indent="0">
              <a:buNone/>
            </a:pPr>
            <a:endParaRPr lang="en-CA" dirty="0">
              <a:latin typeface="Arial" charset="0"/>
              <a:ea typeface="Arial" charset="0"/>
              <a:cs typeface="Arial" charset="0"/>
            </a:endParaRPr>
          </a:p>
          <a:p>
            <a:r>
              <a:rPr lang="en-CA" dirty="0">
                <a:latin typeface="Arial" charset="0"/>
                <a:cs typeface="Arial" charset="0"/>
              </a:rPr>
              <a:t>The backbone area is also called </a:t>
            </a:r>
            <a:r>
              <a:rPr lang="en-CA" b="1" dirty="0">
                <a:latin typeface="Arial" charset="0"/>
                <a:cs typeface="Arial" charset="0"/>
              </a:rPr>
              <a:t>OSPF area 0. </a:t>
            </a:r>
          </a:p>
          <a:p>
            <a:pPr lvl="1"/>
            <a:r>
              <a:rPr lang="en-CA" dirty="0">
                <a:latin typeface="Arial" charset="0"/>
                <a:ea typeface="Arial" charset="0"/>
                <a:cs typeface="Arial" charset="0"/>
              </a:rPr>
              <a:t>Hierarchical networking defines area 0 as the core to which </a:t>
            </a:r>
            <a:r>
              <a:rPr lang="en-CA" b="1" dirty="0">
                <a:latin typeface="Arial" charset="0"/>
                <a:ea typeface="Arial" charset="0"/>
                <a:cs typeface="Arial" charset="0"/>
              </a:rPr>
              <a:t>all other areas directly connect. </a:t>
            </a:r>
          </a:p>
        </p:txBody>
      </p:sp>
      <p:sp>
        <p:nvSpPr>
          <p:cNvPr id="32772" name="Rounded Rectangle 34"/>
          <p:cNvSpPr>
            <a:spLocks noChangeArrowheads="1"/>
          </p:cNvSpPr>
          <p:nvPr/>
        </p:nvSpPr>
        <p:spPr bwMode="auto">
          <a:xfrm>
            <a:off x="5743580" y="2576512"/>
            <a:ext cx="2246313"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2773" name="Freeform 9"/>
          <p:cNvSpPr>
            <a:spLocks/>
          </p:cNvSpPr>
          <p:nvPr/>
        </p:nvSpPr>
        <p:spPr bwMode="auto">
          <a:xfrm>
            <a:off x="5541983" y="3168260"/>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7" name="Rounded Rectangle 36"/>
          <p:cNvSpPr/>
          <p:nvPr/>
        </p:nvSpPr>
        <p:spPr bwMode="auto">
          <a:xfrm>
            <a:off x="1392238" y="2576512"/>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cxnSp>
        <p:nvCxnSpPr>
          <p:cNvPr id="32775" name="Straight Connector 45"/>
          <p:cNvCxnSpPr>
            <a:cxnSpLocks noChangeShapeType="1"/>
            <a:stCxn id="32778" idx="3"/>
            <a:endCxn id="32792" idx="1"/>
          </p:cNvCxnSpPr>
          <p:nvPr/>
        </p:nvCxnSpPr>
        <p:spPr bwMode="auto">
          <a:xfrm>
            <a:off x="1952647" y="3180172"/>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277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655106"/>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3419488"/>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3021819"/>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088" y="302420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0" name="Straight Connector 51"/>
          <p:cNvCxnSpPr>
            <a:cxnSpLocks noChangeShapeType="1"/>
            <a:stCxn id="32777" idx="0"/>
            <a:endCxn id="32776" idx="2"/>
          </p:cNvCxnSpPr>
          <p:nvPr/>
        </p:nvCxnSpPr>
        <p:spPr bwMode="auto">
          <a:xfrm flipV="1">
            <a:off x="2187575" y="2970609"/>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2781" name="Freeform 9"/>
          <p:cNvSpPr>
            <a:spLocks/>
          </p:cNvSpPr>
          <p:nvPr/>
        </p:nvSpPr>
        <p:spPr bwMode="auto">
          <a:xfrm rot="-2434555">
            <a:off x="6530976" y="2947989"/>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2782" name="Freeform 9"/>
          <p:cNvSpPr>
            <a:spLocks/>
          </p:cNvSpPr>
          <p:nvPr/>
        </p:nvSpPr>
        <p:spPr bwMode="auto">
          <a:xfrm rot="-2434555">
            <a:off x="7051678" y="3358765"/>
            <a:ext cx="576263" cy="5357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2783" name="Freeform 9"/>
          <p:cNvSpPr>
            <a:spLocks/>
          </p:cNvSpPr>
          <p:nvPr/>
        </p:nvSpPr>
        <p:spPr bwMode="auto">
          <a:xfrm rot="2225691" flipV="1">
            <a:off x="6538913" y="3367100"/>
            <a:ext cx="576262"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2784" name="Freeform 9"/>
          <p:cNvSpPr>
            <a:spLocks/>
          </p:cNvSpPr>
          <p:nvPr/>
        </p:nvSpPr>
        <p:spPr bwMode="auto">
          <a:xfrm rot="2452030" flipV="1">
            <a:off x="7086621" y="2958703"/>
            <a:ext cx="576263"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278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2663428"/>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3427809"/>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7" name="Freeform 9"/>
          <p:cNvSpPr>
            <a:spLocks/>
          </p:cNvSpPr>
          <p:nvPr/>
        </p:nvSpPr>
        <p:spPr bwMode="auto">
          <a:xfrm>
            <a:off x="6524625" y="3162312"/>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278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29" y="3030140"/>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3032524"/>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3856038" y="2576512"/>
            <a:ext cx="1403350" cy="1214438"/>
          </a:xfrm>
          <a:prstGeom prst="roundRect">
            <a:avLst>
              <a:gd name="adj" fmla="val 16667"/>
            </a:avLst>
          </a:prstGeom>
          <a:solidFill>
            <a:srgbClr val="FFFF00">
              <a:alpha val="81175"/>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2791" name="Freeform 9"/>
          <p:cNvSpPr>
            <a:spLocks/>
          </p:cNvSpPr>
          <p:nvPr/>
        </p:nvSpPr>
        <p:spPr bwMode="auto">
          <a:xfrm>
            <a:off x="3381375" y="3177790"/>
            <a:ext cx="2376488"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279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2962276"/>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3" name="TextBox 40"/>
          <p:cNvSpPr txBox="1">
            <a:spLocks noChangeArrowheads="1"/>
          </p:cNvSpPr>
          <p:nvPr/>
        </p:nvSpPr>
        <p:spPr bwMode="auto">
          <a:xfrm>
            <a:off x="3481388" y="317779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279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38" y="2970611"/>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5" name="TextBox 42"/>
          <p:cNvSpPr txBox="1">
            <a:spLocks noChangeArrowheads="1"/>
          </p:cNvSpPr>
          <p:nvPr/>
        </p:nvSpPr>
        <p:spPr bwMode="auto">
          <a:xfrm>
            <a:off x="5332413" y="318493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sp>
        <p:nvSpPr>
          <p:cNvPr id="32" name="TextBox 31"/>
          <p:cNvSpPr txBox="1">
            <a:spLocks noChangeArrowheads="1"/>
          </p:cNvSpPr>
          <p:nvPr/>
        </p:nvSpPr>
        <p:spPr bwMode="auto">
          <a:xfrm>
            <a:off x="2427313" y="2587228"/>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33" name="TextBox 32"/>
          <p:cNvSpPr txBox="1">
            <a:spLocks noChangeArrowheads="1"/>
          </p:cNvSpPr>
          <p:nvPr/>
        </p:nvSpPr>
        <p:spPr bwMode="auto">
          <a:xfrm>
            <a:off x="4256097" y="2587228"/>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34" name="TextBox 33"/>
          <p:cNvSpPr txBox="1">
            <a:spLocks noChangeArrowheads="1"/>
          </p:cNvSpPr>
          <p:nvPr/>
        </p:nvSpPr>
        <p:spPr bwMode="auto">
          <a:xfrm>
            <a:off x="5876949" y="2587228"/>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3279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33E0EA-DD47-4442-84A9-FBFFAB2CC714}" type="slidenum">
              <a:rPr lang="en-US" sz="1400">
                <a:cs typeface="Arial" charset="0"/>
              </a:rPr>
              <a:pPr eaLnBrk="1" hangingPunct="1"/>
              <a:t>70</a:t>
            </a:fld>
            <a:endParaRPr lang="en-US" sz="1400">
              <a:cs typeface="Arial" charset="0"/>
            </a:endParaRPr>
          </a:p>
        </p:txBody>
      </p:sp>
      <p:sp>
        <p:nvSpPr>
          <p:cNvPr id="32800"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6"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42916193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strVal val="4*#ppt_w"/>
                                          </p:val>
                                        </p:tav>
                                        <p:tav tm="100000">
                                          <p:val>
                                            <p:strVal val="#ppt_w"/>
                                          </p:val>
                                        </p:tav>
                                      </p:tavLst>
                                    </p:anim>
                                    <p:anim calcmode="lin" valueType="num">
                                      <p:cBhvr>
                                        <p:cTn id="8" dur="500" fill="hold"/>
                                        <p:tgtEl>
                                          <p:spTgt spid="5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linds(horizontal)">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2" grpId="0"/>
      <p:bldP spid="33" grpId="0"/>
      <p:bldP spid="34" grpId="0"/>
      <p:bldP spid="3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ounded Rectangle 34"/>
          <p:cNvSpPr>
            <a:spLocks noChangeArrowheads="1"/>
          </p:cNvSpPr>
          <p:nvPr/>
        </p:nvSpPr>
        <p:spPr bwMode="auto">
          <a:xfrm>
            <a:off x="5743580" y="2339578"/>
            <a:ext cx="2246313"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7" name="Rounded Rectangle 36"/>
          <p:cNvSpPr/>
          <p:nvPr/>
        </p:nvSpPr>
        <p:spPr bwMode="auto">
          <a:xfrm>
            <a:off x="1392238" y="2339578"/>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4" name="Rounded Rectangle 33"/>
          <p:cNvSpPr>
            <a:spLocks noChangeArrowheads="1"/>
          </p:cNvSpPr>
          <p:nvPr/>
        </p:nvSpPr>
        <p:spPr bwMode="auto">
          <a:xfrm>
            <a:off x="5749930" y="2337199"/>
            <a:ext cx="2246313" cy="1214438"/>
          </a:xfrm>
          <a:prstGeom prst="roundRect">
            <a:avLst>
              <a:gd name="adj" fmla="val 16667"/>
            </a:avLst>
          </a:prstGeom>
          <a:solidFill>
            <a:srgbClr val="FFFF00"/>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8" name="Rounded Rectangle 37"/>
          <p:cNvSpPr>
            <a:spLocks noChangeArrowheads="1"/>
          </p:cNvSpPr>
          <p:nvPr/>
        </p:nvSpPr>
        <p:spPr bwMode="auto">
          <a:xfrm>
            <a:off x="1398588" y="2337199"/>
            <a:ext cx="2082800" cy="1214438"/>
          </a:xfrm>
          <a:prstGeom prst="roundRect">
            <a:avLst>
              <a:gd name="adj" fmla="val 16667"/>
            </a:avLst>
          </a:prstGeom>
          <a:solidFill>
            <a:srgbClr val="FFFF00"/>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 name="Content Placeholder 2"/>
          <p:cNvSpPr>
            <a:spLocks noGrp="1"/>
          </p:cNvSpPr>
          <p:nvPr>
            <p:ph idx="1"/>
          </p:nvPr>
        </p:nvSpPr>
        <p:spPr>
          <a:xfrm>
            <a:off x="76200" y="1352550"/>
            <a:ext cx="8915400" cy="3657600"/>
          </a:xfrm>
        </p:spPr>
        <p:txBody>
          <a:bodyPr/>
          <a:lstStyle/>
          <a:p>
            <a:r>
              <a:rPr lang="en-CA" b="1" dirty="0">
                <a:latin typeface="Arial" charset="0"/>
                <a:cs typeface="Arial" charset="0"/>
              </a:rPr>
              <a:t>Connects users and resources. </a:t>
            </a:r>
          </a:p>
          <a:p>
            <a:pPr lvl="1"/>
            <a:r>
              <a:rPr lang="en-CA" dirty="0">
                <a:latin typeface="Arial" charset="0"/>
                <a:ea typeface="Arial" charset="0"/>
                <a:cs typeface="Arial" charset="0"/>
              </a:rPr>
              <a:t>Areas are usually set up along functional or geographical groupings. </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0" indent="0">
              <a:buNone/>
            </a:pPr>
            <a:endParaRPr lang="en-CA" dirty="0">
              <a:latin typeface="Arial" charset="0"/>
              <a:cs typeface="Arial" charset="0"/>
            </a:endParaRPr>
          </a:p>
          <a:p>
            <a:r>
              <a:rPr lang="en-CA" dirty="0">
                <a:latin typeface="Arial" charset="0"/>
                <a:cs typeface="Arial" charset="0"/>
              </a:rPr>
              <a:t>By default, all traffic from other areas </a:t>
            </a:r>
            <a:r>
              <a:rPr lang="en-CA" b="1" dirty="0">
                <a:latin typeface="Arial" charset="0"/>
                <a:cs typeface="Arial" charset="0"/>
              </a:rPr>
              <a:t>must cross </a:t>
            </a:r>
            <a:r>
              <a:rPr lang="en-CA" b="1" dirty="0" smtClean="0">
                <a:latin typeface="Arial" charset="0"/>
                <a:cs typeface="Arial" charset="0"/>
              </a:rPr>
              <a:t>an ABR.</a:t>
            </a:r>
            <a:endParaRPr lang="en-CA" b="1" dirty="0">
              <a:latin typeface="Arial" charset="0"/>
              <a:cs typeface="Arial" charset="0"/>
            </a:endParaRPr>
          </a:p>
          <a:p>
            <a:pPr lvl="1"/>
            <a:r>
              <a:rPr lang="en-CA" dirty="0">
                <a:latin typeface="Arial" charset="0"/>
                <a:ea typeface="Arial" charset="0"/>
                <a:cs typeface="Arial" charset="0"/>
              </a:rPr>
              <a:t>A regular area does not allow traffic from another area to use its links to reach other areas. </a:t>
            </a:r>
          </a:p>
        </p:txBody>
      </p:sp>
      <p:sp>
        <p:nvSpPr>
          <p:cNvPr id="55" name="Rounded Rectangle 54"/>
          <p:cNvSpPr/>
          <p:nvPr/>
        </p:nvSpPr>
        <p:spPr bwMode="auto">
          <a:xfrm>
            <a:off x="3856038" y="2337199"/>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4823" name="Title 1"/>
          <p:cNvSpPr>
            <a:spLocks noGrp="1"/>
          </p:cNvSpPr>
          <p:nvPr>
            <p:ph type="title"/>
          </p:nvPr>
        </p:nvSpPr>
        <p:spPr/>
        <p:txBody>
          <a:bodyPr/>
          <a:lstStyle/>
          <a:p>
            <a:r>
              <a:rPr lang="en-CA">
                <a:latin typeface="Arial" charset="0"/>
                <a:cs typeface="Arial" charset="0"/>
              </a:rPr>
              <a:t>Regular or Normal Areas</a:t>
            </a:r>
          </a:p>
        </p:txBody>
      </p:sp>
      <p:sp>
        <p:nvSpPr>
          <p:cNvPr id="34824" name="Freeform 9"/>
          <p:cNvSpPr>
            <a:spLocks/>
          </p:cNvSpPr>
          <p:nvPr/>
        </p:nvSpPr>
        <p:spPr bwMode="auto">
          <a:xfrm>
            <a:off x="5541983" y="2931318"/>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cxnSp>
        <p:nvCxnSpPr>
          <p:cNvPr id="34825" name="Straight Connector 45"/>
          <p:cNvCxnSpPr>
            <a:cxnSpLocks noChangeShapeType="1"/>
            <a:stCxn id="34828" idx="3"/>
            <a:endCxn id="34841" idx="1"/>
          </p:cNvCxnSpPr>
          <p:nvPr/>
        </p:nvCxnSpPr>
        <p:spPr bwMode="auto">
          <a:xfrm>
            <a:off x="1952647" y="2943238"/>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482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41816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318255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78488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088" y="278726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830" name="Straight Connector 51"/>
          <p:cNvCxnSpPr>
            <a:cxnSpLocks noChangeShapeType="1"/>
            <a:stCxn id="34827" idx="0"/>
            <a:endCxn id="34826" idx="2"/>
          </p:cNvCxnSpPr>
          <p:nvPr/>
        </p:nvCxnSpPr>
        <p:spPr bwMode="auto">
          <a:xfrm flipV="1">
            <a:off x="2187575" y="2733675"/>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4831" name="Freeform 9"/>
          <p:cNvSpPr>
            <a:spLocks/>
          </p:cNvSpPr>
          <p:nvPr/>
        </p:nvSpPr>
        <p:spPr bwMode="auto">
          <a:xfrm rot="-2434555">
            <a:off x="6530976" y="2711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4832" name="Freeform 9"/>
          <p:cNvSpPr>
            <a:spLocks/>
          </p:cNvSpPr>
          <p:nvPr/>
        </p:nvSpPr>
        <p:spPr bwMode="auto">
          <a:xfrm rot="-2434555">
            <a:off x="7051678" y="3121831"/>
            <a:ext cx="576263" cy="5357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4833" name="Freeform 9"/>
          <p:cNvSpPr>
            <a:spLocks/>
          </p:cNvSpPr>
          <p:nvPr/>
        </p:nvSpPr>
        <p:spPr bwMode="auto">
          <a:xfrm rot="2225691" flipV="1">
            <a:off x="6538913" y="3130166"/>
            <a:ext cx="576262"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4834" name="Freeform 9"/>
          <p:cNvSpPr>
            <a:spLocks/>
          </p:cNvSpPr>
          <p:nvPr/>
        </p:nvSpPr>
        <p:spPr bwMode="auto">
          <a:xfrm rot="2452030" flipV="1">
            <a:off x="7086621" y="2721768"/>
            <a:ext cx="576263"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483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242649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319087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Freeform 9"/>
          <p:cNvSpPr>
            <a:spLocks/>
          </p:cNvSpPr>
          <p:nvPr/>
        </p:nvSpPr>
        <p:spPr bwMode="auto">
          <a:xfrm>
            <a:off x="6524625" y="2925378"/>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483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29" y="2793206"/>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2795588"/>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Freeform 9"/>
          <p:cNvSpPr>
            <a:spLocks/>
          </p:cNvSpPr>
          <p:nvPr/>
        </p:nvSpPr>
        <p:spPr bwMode="auto">
          <a:xfrm>
            <a:off x="3381375" y="2940856"/>
            <a:ext cx="2376488"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4841"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2725342"/>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2" name="TextBox 40"/>
          <p:cNvSpPr txBox="1">
            <a:spLocks noChangeArrowheads="1"/>
          </p:cNvSpPr>
          <p:nvPr/>
        </p:nvSpPr>
        <p:spPr bwMode="auto">
          <a:xfrm>
            <a:off x="3481388" y="29408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484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38" y="2733677"/>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TextBox 42"/>
          <p:cNvSpPr txBox="1">
            <a:spLocks noChangeArrowheads="1"/>
          </p:cNvSpPr>
          <p:nvPr/>
        </p:nvSpPr>
        <p:spPr bwMode="auto">
          <a:xfrm>
            <a:off x="5332413" y="294800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sp>
        <p:nvSpPr>
          <p:cNvPr id="33" name="TextBox 32"/>
          <p:cNvSpPr txBox="1">
            <a:spLocks noChangeArrowheads="1"/>
          </p:cNvSpPr>
          <p:nvPr/>
        </p:nvSpPr>
        <p:spPr bwMode="auto">
          <a:xfrm>
            <a:off x="2427313"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58" name="TextBox 57"/>
          <p:cNvSpPr txBox="1">
            <a:spLocks noChangeArrowheads="1"/>
          </p:cNvSpPr>
          <p:nvPr/>
        </p:nvSpPr>
        <p:spPr bwMode="auto">
          <a:xfrm>
            <a:off x="4256097"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59" name="TextBox 58"/>
          <p:cNvSpPr txBox="1">
            <a:spLocks noChangeArrowheads="1"/>
          </p:cNvSpPr>
          <p:nvPr/>
        </p:nvSpPr>
        <p:spPr bwMode="auto">
          <a:xfrm>
            <a:off x="5876949" y="2350294"/>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3484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78DF3A-EDDB-D44D-9A81-79F6A5AC963A}" type="slidenum">
              <a:rPr lang="en-US" sz="1400">
                <a:cs typeface="Arial" charset="0"/>
              </a:rPr>
              <a:pPr eaLnBrk="1" hangingPunct="1"/>
              <a:t>71</a:t>
            </a:fld>
            <a:endParaRPr lang="en-US" sz="1400">
              <a:cs typeface="Arial" charset="0"/>
            </a:endParaRPr>
          </a:p>
        </p:txBody>
      </p:sp>
      <p:sp>
        <p:nvSpPr>
          <p:cNvPr id="34849"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6"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591826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ppt_w"/>
                                          </p:val>
                                        </p:tav>
                                        <p:tav tm="100000">
                                          <p:val>
                                            <p:strVal val="#ppt_w"/>
                                          </p:val>
                                        </p:tav>
                                      </p:tavLst>
                                    </p:anim>
                                    <p:anim calcmode="lin" valueType="num">
                                      <p:cBhvr>
                                        <p:cTn id="8" dur="500" fill="hold"/>
                                        <p:tgtEl>
                                          <p:spTgt spid="38"/>
                                        </p:tgtEl>
                                        <p:attrNameLst>
                                          <p:attrName>ppt_h</p:attrName>
                                        </p:attrNameLst>
                                      </p:cBhvr>
                                      <p:tavLst>
                                        <p:tav tm="0">
                                          <p:val>
                                            <p:strVal val="4*#ppt_h"/>
                                          </p:val>
                                        </p:tav>
                                        <p:tav tm="100000">
                                          <p:val>
                                            <p:strVal val="#ppt_h"/>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nodeType="afterGroup">
                            <p:stCondLst>
                              <p:cond delay="500"/>
                            </p:stCondLst>
                            <p:childTnLst>
                              <p:par>
                                <p:cTn id="19" presetID="23" presetClass="entr" presetSubtype="32"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strVal val="4*#ppt_w"/>
                                          </p:val>
                                        </p:tav>
                                        <p:tav tm="100000">
                                          <p:val>
                                            <p:strVal val="#ppt_w"/>
                                          </p:val>
                                        </p:tav>
                                      </p:tavLst>
                                    </p:anim>
                                    <p:anim calcmode="lin" valueType="num">
                                      <p:cBhvr>
                                        <p:cTn id="22" dur="500" fill="hold"/>
                                        <p:tgtEl>
                                          <p:spTgt spid="34"/>
                                        </p:tgtEl>
                                        <p:attrNameLst>
                                          <p:attrName>ppt_h</p:attrName>
                                        </p:attrNameLst>
                                      </p:cBhvr>
                                      <p:tavLst>
                                        <p:tav tm="0">
                                          <p:val>
                                            <p:strVal val="4*#ppt_h"/>
                                          </p:val>
                                        </p:tav>
                                        <p:tav tm="100000">
                                          <p:val>
                                            <p:strVal val="#ppt_h"/>
                                          </p:val>
                                        </p:tav>
                                      </p:tavLst>
                                    </p:anim>
                                  </p:childTnLst>
                                </p:cTn>
                              </p:par>
                            </p:childTnLst>
                          </p:cTn>
                        </p:par>
                        <p:par>
                          <p:cTn id="23" fill="hold" nodeType="afterGroup">
                            <p:stCondLst>
                              <p:cond delay="1000"/>
                            </p:stCondLst>
                            <p:childTnLst>
                              <p:par>
                                <p:cTn id="24" presetID="22" presetClass="entr" presetSubtype="8" fill="hold"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500"/>
                                        <p:tgtEl>
                                          <p:spTgt spid="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500"/>
                                        <p:tgtEl>
                                          <p:spTgt spid="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P spid="33" grpId="0"/>
      <p:bldP spid="58" grpId="0"/>
      <p:bldP spid="59" grpId="0"/>
      <p:bldP spid="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CA">
                <a:latin typeface="Arial" charset="0"/>
                <a:cs typeface="Arial" charset="0"/>
              </a:rPr>
              <a:t>Multiarea OSPF Advantages</a:t>
            </a:r>
          </a:p>
        </p:txBody>
      </p:sp>
      <p:sp>
        <p:nvSpPr>
          <p:cNvPr id="3" name="Content Placeholder 2"/>
          <p:cNvSpPr>
            <a:spLocks noGrp="1"/>
          </p:cNvSpPr>
          <p:nvPr>
            <p:ph idx="1"/>
          </p:nvPr>
        </p:nvSpPr>
        <p:spPr>
          <a:xfrm>
            <a:off x="304800" y="2114550"/>
            <a:ext cx="8229600" cy="3028950"/>
          </a:xfrm>
        </p:spPr>
        <p:txBody>
          <a:bodyPr/>
          <a:lstStyle/>
          <a:p>
            <a:r>
              <a:rPr lang="en-CA" sz="1600" b="1" dirty="0">
                <a:latin typeface="Arial" charset="0"/>
                <a:cs typeface="Arial" charset="0"/>
              </a:rPr>
              <a:t>Smaller routing tables:</a:t>
            </a:r>
          </a:p>
          <a:p>
            <a:pPr lvl="1"/>
            <a:r>
              <a:rPr lang="en-CA" sz="1600" dirty="0">
                <a:latin typeface="Arial" charset="0"/>
                <a:ea typeface="Arial" charset="0"/>
                <a:cs typeface="Arial" charset="0"/>
              </a:rPr>
              <a:t>Fewer routing table entries because network addresses can be summarized between areas. </a:t>
            </a:r>
          </a:p>
          <a:p>
            <a:pPr lvl="1"/>
            <a:r>
              <a:rPr lang="en-CA" sz="1600" dirty="0">
                <a:latin typeface="Arial" charset="0"/>
                <a:ea typeface="Arial" charset="0"/>
                <a:cs typeface="Arial" charset="0"/>
              </a:rPr>
              <a:t>Route summarization is not enabled by default.</a:t>
            </a:r>
          </a:p>
          <a:p>
            <a:r>
              <a:rPr lang="en-CA" sz="1600" b="1" dirty="0">
                <a:latin typeface="Arial" charset="0"/>
                <a:cs typeface="Arial" charset="0"/>
              </a:rPr>
              <a:t>Reduced link-state update overhead:</a:t>
            </a:r>
          </a:p>
          <a:p>
            <a:pPr lvl="1"/>
            <a:r>
              <a:rPr lang="en-CA" sz="1600" dirty="0">
                <a:latin typeface="Arial" charset="0"/>
                <a:ea typeface="Arial" charset="0"/>
                <a:cs typeface="Arial" charset="0"/>
              </a:rPr>
              <a:t>Minimizes processing and memory requirements.</a:t>
            </a:r>
          </a:p>
          <a:p>
            <a:r>
              <a:rPr lang="en-CA" sz="1600" b="1" dirty="0">
                <a:latin typeface="Arial" charset="0"/>
                <a:cs typeface="Arial" charset="0"/>
              </a:rPr>
              <a:t>Reduced frequency of SPF calculations:</a:t>
            </a:r>
          </a:p>
          <a:p>
            <a:pPr lvl="1"/>
            <a:r>
              <a:rPr lang="en-CA" sz="1600" dirty="0">
                <a:latin typeface="Arial" charset="0"/>
                <a:ea typeface="Arial" charset="0"/>
                <a:cs typeface="Arial" charset="0"/>
              </a:rPr>
              <a:t>Localizes the impact of a topology change within an area. </a:t>
            </a:r>
          </a:p>
          <a:p>
            <a:pPr lvl="1"/>
            <a:r>
              <a:rPr lang="en-CA" sz="1600" dirty="0">
                <a:latin typeface="Arial" charset="0"/>
                <a:ea typeface="Arial" charset="0"/>
                <a:cs typeface="Arial" charset="0"/>
              </a:rPr>
              <a:t>For instance, it minimizes routing update impact because LSA flooding stops at the area boundary</a:t>
            </a:r>
            <a:r>
              <a:rPr lang="en-CA" sz="1600" dirty="0" smtClean="0">
                <a:latin typeface="Arial" charset="0"/>
                <a:ea typeface="Arial" charset="0"/>
                <a:cs typeface="Arial" charset="0"/>
              </a:rPr>
              <a:t>.</a:t>
            </a:r>
            <a:endParaRPr lang="en-CA" sz="1600" dirty="0">
              <a:latin typeface="Arial" charset="0"/>
              <a:ea typeface="Arial" charset="0"/>
              <a:cs typeface="Arial" charset="0"/>
            </a:endParaRPr>
          </a:p>
        </p:txBody>
      </p:sp>
      <p:sp>
        <p:nvSpPr>
          <p:cNvPr id="4" name="Rounded Rectangle 3"/>
          <p:cNvSpPr/>
          <p:nvPr/>
        </p:nvSpPr>
        <p:spPr bwMode="auto">
          <a:xfrm>
            <a:off x="1392238" y="800101"/>
            <a:ext cx="6640512"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5" name="Rounded Rectangle 4"/>
          <p:cNvSpPr>
            <a:spLocks noChangeArrowheads="1"/>
          </p:cNvSpPr>
          <p:nvPr/>
        </p:nvSpPr>
        <p:spPr bwMode="auto">
          <a:xfrm>
            <a:off x="5743580" y="806053"/>
            <a:ext cx="2246313"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6869" name="Freeform 9"/>
          <p:cNvSpPr>
            <a:spLocks/>
          </p:cNvSpPr>
          <p:nvPr/>
        </p:nvSpPr>
        <p:spPr bwMode="auto">
          <a:xfrm>
            <a:off x="5541983" y="1397805"/>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7" name="Rounded Rectangle 6"/>
          <p:cNvSpPr/>
          <p:nvPr/>
        </p:nvSpPr>
        <p:spPr bwMode="auto">
          <a:xfrm>
            <a:off x="1392238" y="806053"/>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 name="Rounded Rectangle 7"/>
          <p:cNvSpPr/>
          <p:nvPr/>
        </p:nvSpPr>
        <p:spPr bwMode="auto">
          <a:xfrm>
            <a:off x="3856038" y="806053"/>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6872" name="Freeform 9"/>
          <p:cNvSpPr>
            <a:spLocks/>
          </p:cNvSpPr>
          <p:nvPr/>
        </p:nvSpPr>
        <p:spPr bwMode="auto">
          <a:xfrm>
            <a:off x="3381375" y="1406140"/>
            <a:ext cx="2376488"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6873"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0" y="1191817"/>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TextBox 10"/>
          <p:cNvSpPr txBox="1">
            <a:spLocks noChangeArrowheads="1"/>
          </p:cNvSpPr>
          <p:nvPr/>
        </p:nvSpPr>
        <p:spPr bwMode="auto">
          <a:xfrm>
            <a:off x="3481388" y="1407331"/>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6875"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138" y="1200152"/>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TextBox 12"/>
          <p:cNvSpPr txBox="1">
            <a:spLocks noChangeArrowheads="1"/>
          </p:cNvSpPr>
          <p:nvPr/>
        </p:nvSpPr>
        <p:spPr bwMode="auto">
          <a:xfrm>
            <a:off x="5332413" y="1414475"/>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36877" name="Straight Connector 15"/>
          <p:cNvCxnSpPr>
            <a:cxnSpLocks noChangeShapeType="1"/>
            <a:stCxn id="36880" idx="3"/>
            <a:endCxn id="36873" idx="1"/>
          </p:cNvCxnSpPr>
          <p:nvPr/>
        </p:nvCxnSpPr>
        <p:spPr bwMode="auto">
          <a:xfrm>
            <a:off x="1952647" y="1408510"/>
            <a:ext cx="1254125"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6878"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884647"/>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649029"/>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25136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88" y="125373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82" name="Straight Connector 21"/>
          <p:cNvCxnSpPr>
            <a:cxnSpLocks noChangeShapeType="1"/>
            <a:stCxn id="36879" idx="0"/>
            <a:endCxn id="36878" idx="2"/>
          </p:cNvCxnSpPr>
          <p:nvPr/>
        </p:nvCxnSpPr>
        <p:spPr bwMode="auto">
          <a:xfrm flipV="1">
            <a:off x="2187575" y="1200150"/>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6883" name="Freeform 9"/>
          <p:cNvSpPr>
            <a:spLocks/>
          </p:cNvSpPr>
          <p:nvPr/>
        </p:nvSpPr>
        <p:spPr bwMode="auto">
          <a:xfrm rot="-2434555">
            <a:off x="6530976" y="1176350"/>
            <a:ext cx="576263"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6884" name="Freeform 9"/>
          <p:cNvSpPr>
            <a:spLocks/>
          </p:cNvSpPr>
          <p:nvPr/>
        </p:nvSpPr>
        <p:spPr bwMode="auto">
          <a:xfrm rot="-2434555">
            <a:off x="7051678" y="1587116"/>
            <a:ext cx="576263"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6885" name="Freeform 9"/>
          <p:cNvSpPr>
            <a:spLocks/>
          </p:cNvSpPr>
          <p:nvPr/>
        </p:nvSpPr>
        <p:spPr bwMode="auto">
          <a:xfrm rot="2225691" flipV="1">
            <a:off x="6538913" y="1596641"/>
            <a:ext cx="576262"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6886" name="Freeform 9"/>
          <p:cNvSpPr>
            <a:spLocks/>
          </p:cNvSpPr>
          <p:nvPr/>
        </p:nvSpPr>
        <p:spPr bwMode="auto">
          <a:xfrm rot="2452030" flipV="1">
            <a:off x="7086621" y="1187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6887"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3" y="892969"/>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8"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3" y="1657350"/>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9" name="Freeform 9"/>
          <p:cNvSpPr>
            <a:spLocks/>
          </p:cNvSpPr>
          <p:nvPr/>
        </p:nvSpPr>
        <p:spPr bwMode="auto">
          <a:xfrm>
            <a:off x="6524625" y="1390662"/>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6890"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29" y="1259681"/>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1"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5" y="1262063"/>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a:spLocks noChangeArrowheads="1"/>
          </p:cNvSpPr>
          <p:nvPr/>
        </p:nvSpPr>
        <p:spPr bwMode="auto">
          <a:xfrm>
            <a:off x="2427313" y="800100"/>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35" name="TextBox 34"/>
          <p:cNvSpPr txBox="1">
            <a:spLocks noChangeArrowheads="1"/>
          </p:cNvSpPr>
          <p:nvPr/>
        </p:nvSpPr>
        <p:spPr bwMode="auto">
          <a:xfrm>
            <a:off x="4256097" y="800100"/>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36" name="TextBox 35"/>
          <p:cNvSpPr txBox="1">
            <a:spLocks noChangeArrowheads="1"/>
          </p:cNvSpPr>
          <p:nvPr/>
        </p:nvSpPr>
        <p:spPr bwMode="auto">
          <a:xfrm>
            <a:off x="5876949" y="800100"/>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3689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3DBCED-6DC6-1847-9286-C61BF42282EC}" type="slidenum">
              <a:rPr lang="en-US" sz="1400">
                <a:cs typeface="Arial" charset="0"/>
              </a:rPr>
              <a:pPr eaLnBrk="1" hangingPunct="1"/>
              <a:t>72</a:t>
            </a:fld>
            <a:endParaRPr lang="en-US" sz="1400">
              <a:cs typeface="Arial" charset="0"/>
            </a:endParaRPr>
          </a:p>
        </p:txBody>
      </p:sp>
      <p:sp>
        <p:nvSpPr>
          <p:cNvPr id="36896"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7"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40545085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par>
                          <p:cTn id="43" fill="hold" nodeType="afterGroup">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nodeType="afterGroup">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nodeType="afterGroup">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34" grpId="0"/>
      <p:bldP spid="35" grpId="0"/>
      <p:bldP spid="36" grpId="0"/>
      <p:bldP spid="3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Topology Change </a:t>
            </a:r>
            <a:r>
              <a:rPr lang="en-CA" dirty="0"/>
              <a:t>Impacts Local Area Only</a:t>
            </a:r>
          </a:p>
        </p:txBody>
      </p:sp>
      <p:sp>
        <p:nvSpPr>
          <p:cNvPr id="3" name="Content Placeholder 2"/>
          <p:cNvSpPr>
            <a:spLocks noGrp="1"/>
          </p:cNvSpPr>
          <p:nvPr>
            <p:ph idx="1"/>
          </p:nvPr>
        </p:nvSpPr>
        <p:spPr>
          <a:xfrm>
            <a:off x="381000" y="857250"/>
            <a:ext cx="8229600" cy="4000500"/>
          </a:xfrm>
        </p:spPr>
        <p:txBody>
          <a:bodyPr/>
          <a:lstStyle/>
          <a:p>
            <a:r>
              <a:rPr lang="en-CA" dirty="0">
                <a:latin typeface="Arial" charset="0"/>
                <a:cs typeface="Arial" charset="0"/>
              </a:rPr>
              <a:t>The ABR (R2) isolates the fault to area 51 only.</a:t>
            </a:r>
          </a:p>
          <a:p>
            <a:pPr lvl="1"/>
            <a:r>
              <a:rPr lang="en-CA" dirty="0">
                <a:latin typeface="Arial" charset="0"/>
                <a:ea typeface="Arial" charset="0"/>
                <a:cs typeface="Arial" charset="0"/>
              </a:rPr>
              <a:t>Link failure affects the local area only (area 51)</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0" indent="0">
              <a:buNone/>
            </a:pPr>
            <a:endParaRPr lang="en-CA" dirty="0">
              <a:latin typeface="Arial" charset="0"/>
              <a:cs typeface="Arial" charset="0"/>
            </a:endParaRPr>
          </a:p>
          <a:p>
            <a:r>
              <a:rPr lang="en-CA" dirty="0">
                <a:latin typeface="Arial" charset="0"/>
                <a:cs typeface="Arial" charset="0"/>
              </a:rPr>
              <a:t>Routers in </a:t>
            </a:r>
            <a:r>
              <a:rPr lang="en-CA" b="1" dirty="0">
                <a:latin typeface="Arial" charset="0"/>
                <a:cs typeface="Arial" charset="0"/>
              </a:rPr>
              <a:t>areas 0 and 1 do not need the run the SPF algorithm</a:t>
            </a:r>
            <a:r>
              <a:rPr lang="en-CA" b="1" dirty="0" smtClean="0">
                <a:latin typeface="Arial" charset="0"/>
                <a:cs typeface="Arial" charset="0"/>
              </a:rPr>
              <a:t>.</a:t>
            </a:r>
            <a:endParaRPr lang="en-CA" b="1" dirty="0">
              <a:latin typeface="Arial" charset="0"/>
              <a:cs typeface="Arial" charset="0"/>
            </a:endParaRPr>
          </a:p>
        </p:txBody>
      </p:sp>
      <p:sp>
        <p:nvSpPr>
          <p:cNvPr id="37891" name="TextBox 121"/>
          <p:cNvSpPr txBox="1">
            <a:spLocks noChangeArrowheads="1"/>
          </p:cNvSpPr>
          <p:nvPr/>
        </p:nvSpPr>
        <p:spPr bwMode="auto">
          <a:xfrm>
            <a:off x="1522413" y="2814638"/>
            <a:ext cx="6246812" cy="162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endParaRPr lang="en-CA" sz="1600"/>
          </a:p>
        </p:txBody>
      </p:sp>
      <p:sp>
        <p:nvSpPr>
          <p:cNvPr id="38" name="Rectangular Callout 37"/>
          <p:cNvSpPr/>
          <p:nvPr/>
        </p:nvSpPr>
        <p:spPr>
          <a:xfrm>
            <a:off x="3027362" y="1864463"/>
            <a:ext cx="5791200" cy="651171"/>
          </a:xfrm>
          <a:prstGeom prst="wedgeRectCallout">
            <a:avLst>
              <a:gd name="adj1" fmla="val -14400"/>
              <a:gd name="adj2" fmla="val 135581"/>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CA" sz="2000" dirty="0">
                <a:solidFill>
                  <a:schemeClr val="tx1"/>
                </a:solidFill>
              </a:rPr>
              <a:t>Only R2 and routers in area 51 exchange LSAs and run the SPF algorithm</a:t>
            </a:r>
            <a:r>
              <a:rPr lang="en-CA" sz="1400" dirty="0">
                <a:solidFill>
                  <a:schemeClr val="tx1"/>
                </a:solidFill>
              </a:rPr>
              <a:t>.</a:t>
            </a:r>
          </a:p>
        </p:txBody>
      </p:sp>
      <p:sp>
        <p:nvSpPr>
          <p:cNvPr id="37895" name="Rounded Rectangle 38"/>
          <p:cNvSpPr>
            <a:spLocks noChangeArrowheads="1"/>
          </p:cNvSpPr>
          <p:nvPr/>
        </p:nvSpPr>
        <p:spPr bwMode="auto">
          <a:xfrm>
            <a:off x="5418151" y="2658610"/>
            <a:ext cx="2246313"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7896" name="Freeform 9"/>
          <p:cNvSpPr>
            <a:spLocks/>
          </p:cNvSpPr>
          <p:nvPr/>
        </p:nvSpPr>
        <p:spPr bwMode="auto">
          <a:xfrm>
            <a:off x="5214953" y="3251549"/>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1" name="Rounded Rectangle 40"/>
          <p:cNvSpPr/>
          <p:nvPr/>
        </p:nvSpPr>
        <p:spPr bwMode="auto">
          <a:xfrm>
            <a:off x="1066800" y="2658610"/>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42" name="Rounded Rectangle 41"/>
          <p:cNvSpPr/>
          <p:nvPr/>
        </p:nvSpPr>
        <p:spPr bwMode="auto">
          <a:xfrm>
            <a:off x="3530600" y="2658610"/>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7899" name="Freeform 9"/>
          <p:cNvSpPr>
            <a:spLocks/>
          </p:cNvSpPr>
          <p:nvPr/>
        </p:nvSpPr>
        <p:spPr bwMode="auto">
          <a:xfrm>
            <a:off x="3055937" y="3259883"/>
            <a:ext cx="2374900"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790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2" y="3045563"/>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TextBox 44"/>
          <p:cNvSpPr txBox="1">
            <a:spLocks noChangeArrowheads="1"/>
          </p:cNvSpPr>
          <p:nvPr/>
        </p:nvSpPr>
        <p:spPr bwMode="auto">
          <a:xfrm>
            <a:off x="3155950" y="326107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790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700" y="3053896"/>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TextBox 46"/>
          <p:cNvSpPr txBox="1">
            <a:spLocks noChangeArrowheads="1"/>
          </p:cNvSpPr>
          <p:nvPr/>
        </p:nvSpPr>
        <p:spPr bwMode="auto">
          <a:xfrm>
            <a:off x="5006975" y="3268218"/>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37904" name="Straight Connector 49"/>
          <p:cNvCxnSpPr>
            <a:cxnSpLocks noChangeShapeType="1"/>
            <a:stCxn id="37907" idx="3"/>
            <a:endCxn id="37900" idx="1"/>
          </p:cNvCxnSpPr>
          <p:nvPr/>
        </p:nvCxnSpPr>
        <p:spPr bwMode="auto">
          <a:xfrm>
            <a:off x="1627212" y="3262265"/>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790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61" y="2738378"/>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61" y="3502759"/>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7" y="3103903"/>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3107472"/>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909" name="Straight Connector 55"/>
          <p:cNvCxnSpPr>
            <a:cxnSpLocks noChangeShapeType="1"/>
            <a:stCxn id="37906" idx="0"/>
            <a:endCxn id="37905" idx="2"/>
          </p:cNvCxnSpPr>
          <p:nvPr/>
        </p:nvCxnSpPr>
        <p:spPr bwMode="auto">
          <a:xfrm flipV="1">
            <a:off x="1860561" y="3053906"/>
            <a:ext cx="1587" cy="4488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7910" name="Freeform 9"/>
          <p:cNvSpPr>
            <a:spLocks/>
          </p:cNvSpPr>
          <p:nvPr/>
        </p:nvSpPr>
        <p:spPr bwMode="auto">
          <a:xfrm rot="-2434555">
            <a:off x="6205540" y="3030094"/>
            <a:ext cx="576263"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7911" name="Freeform 9"/>
          <p:cNvSpPr>
            <a:spLocks/>
          </p:cNvSpPr>
          <p:nvPr/>
        </p:nvSpPr>
        <p:spPr bwMode="auto">
          <a:xfrm rot="2225691" flipV="1">
            <a:off x="6213475" y="3450374"/>
            <a:ext cx="576262" cy="5834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7912" name="Freeform 9"/>
          <p:cNvSpPr>
            <a:spLocks/>
          </p:cNvSpPr>
          <p:nvPr/>
        </p:nvSpPr>
        <p:spPr bwMode="auto">
          <a:xfrm rot="2452030" flipV="1">
            <a:off x="6761187" y="3040808"/>
            <a:ext cx="576263" cy="5357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791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325" y="274672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p:cNvSpPr txBox="1">
            <a:spLocks noChangeArrowheads="1"/>
          </p:cNvSpPr>
          <p:nvPr/>
        </p:nvSpPr>
        <p:spPr bwMode="auto">
          <a:xfrm>
            <a:off x="6630999" y="4000440"/>
            <a:ext cx="12963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sz="2000" b="1">
                <a:solidFill>
                  <a:srgbClr val="FF0000"/>
                </a:solidFill>
              </a:rPr>
              <a:t>Link fails</a:t>
            </a:r>
          </a:p>
        </p:txBody>
      </p:sp>
      <p:sp>
        <p:nvSpPr>
          <p:cNvPr id="37915" name="Freeform 9"/>
          <p:cNvSpPr>
            <a:spLocks/>
          </p:cNvSpPr>
          <p:nvPr/>
        </p:nvSpPr>
        <p:spPr bwMode="auto">
          <a:xfrm>
            <a:off x="6197616" y="3244406"/>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7916"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75" y="3112237"/>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737" y="3511106"/>
            <a:ext cx="458788"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437" y="3115819"/>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p:cNvCxnSpPr>
            <a:stCxn id="61" idx="0"/>
          </p:cNvCxnSpPr>
          <p:nvPr/>
        </p:nvCxnSpPr>
        <p:spPr>
          <a:xfrm flipH="1" flipV="1">
            <a:off x="7100913" y="3521814"/>
            <a:ext cx="178273" cy="478626"/>
          </a:xfrm>
          <a:prstGeom prst="straightConnector1">
            <a:avLst/>
          </a:prstGeom>
          <a:ln w="28575">
            <a:solidFill>
              <a:srgbClr val="FF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Left-Right Arrow 66"/>
          <p:cNvSpPr/>
          <p:nvPr/>
        </p:nvSpPr>
        <p:spPr>
          <a:xfrm rot="19380000">
            <a:off x="6089111" y="2904092"/>
            <a:ext cx="396000" cy="135000"/>
          </a:xfrm>
          <a:prstGeom prst="leftRightArrow">
            <a:avLst/>
          </a:prstGeom>
          <a:solidFill>
            <a:srgbClr val="FF9933"/>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CA"/>
          </a:p>
        </p:txBody>
      </p:sp>
      <p:sp>
        <p:nvSpPr>
          <p:cNvPr id="68" name="Left-Right Arrow 67"/>
          <p:cNvSpPr/>
          <p:nvPr/>
        </p:nvSpPr>
        <p:spPr>
          <a:xfrm rot="2580263">
            <a:off x="6065477" y="3502179"/>
            <a:ext cx="396000" cy="135000"/>
          </a:xfrm>
          <a:prstGeom prst="leftRightArrow">
            <a:avLst/>
          </a:prstGeom>
          <a:solidFill>
            <a:srgbClr val="FF9933"/>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CA"/>
          </a:p>
        </p:txBody>
      </p:sp>
      <p:sp>
        <p:nvSpPr>
          <p:cNvPr id="69" name="Left-Right Arrow 68"/>
          <p:cNvSpPr/>
          <p:nvPr/>
        </p:nvSpPr>
        <p:spPr>
          <a:xfrm>
            <a:off x="6591726" y="3107064"/>
            <a:ext cx="396000" cy="135000"/>
          </a:xfrm>
          <a:prstGeom prst="leftRightArrow">
            <a:avLst/>
          </a:prstGeom>
          <a:solidFill>
            <a:srgbClr val="FF9933"/>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CA"/>
          </a:p>
        </p:txBody>
      </p:sp>
      <p:sp>
        <p:nvSpPr>
          <p:cNvPr id="70" name="Left-Right Arrow 69"/>
          <p:cNvSpPr/>
          <p:nvPr/>
        </p:nvSpPr>
        <p:spPr>
          <a:xfrm rot="2220000">
            <a:off x="7065872" y="2876539"/>
            <a:ext cx="396000" cy="135000"/>
          </a:xfrm>
          <a:prstGeom prst="leftRightArrow">
            <a:avLst/>
          </a:prstGeom>
          <a:solidFill>
            <a:srgbClr val="FF9933"/>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CA"/>
          </a:p>
        </p:txBody>
      </p:sp>
      <p:sp>
        <p:nvSpPr>
          <p:cNvPr id="71" name="Left-Right Arrow 70"/>
          <p:cNvSpPr/>
          <p:nvPr/>
        </p:nvSpPr>
        <p:spPr>
          <a:xfrm>
            <a:off x="5628809" y="3094016"/>
            <a:ext cx="396000" cy="135000"/>
          </a:xfrm>
          <a:prstGeom prst="leftRightArrow">
            <a:avLst/>
          </a:prstGeom>
          <a:solidFill>
            <a:srgbClr val="FF9933"/>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CA"/>
          </a:p>
        </p:txBody>
      </p:sp>
      <p:sp>
        <p:nvSpPr>
          <p:cNvPr id="72" name="TextBox 71"/>
          <p:cNvSpPr txBox="1">
            <a:spLocks noChangeArrowheads="1"/>
          </p:cNvSpPr>
          <p:nvPr/>
        </p:nvSpPr>
        <p:spPr bwMode="auto">
          <a:xfrm>
            <a:off x="2101870" y="2671703"/>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73" name="TextBox 72"/>
          <p:cNvSpPr txBox="1">
            <a:spLocks noChangeArrowheads="1"/>
          </p:cNvSpPr>
          <p:nvPr/>
        </p:nvSpPr>
        <p:spPr bwMode="auto">
          <a:xfrm>
            <a:off x="3930675" y="2671703"/>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74" name="TextBox 73"/>
          <p:cNvSpPr txBox="1">
            <a:spLocks noChangeArrowheads="1"/>
          </p:cNvSpPr>
          <p:nvPr/>
        </p:nvSpPr>
        <p:spPr bwMode="auto">
          <a:xfrm>
            <a:off x="5551512" y="2671703"/>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37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DD778E-D71D-204B-980F-F5D81D4D5232}" type="slidenum">
              <a:rPr lang="en-US" sz="1400">
                <a:cs typeface="Arial" charset="0"/>
              </a:rPr>
              <a:pPr eaLnBrk="1" hangingPunct="1"/>
              <a:t>73</a:t>
            </a:fld>
            <a:endParaRPr lang="en-US" sz="1400">
              <a:cs typeface="Arial" charset="0"/>
            </a:endParaRPr>
          </a:p>
        </p:txBody>
      </p:sp>
      <p:sp>
        <p:nvSpPr>
          <p:cNvPr id="37939"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43"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21411248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nodeType="afterGroup">
                            <p:stCondLst>
                              <p:cond delay="500"/>
                            </p:stCondLst>
                            <p:childTnLst>
                              <p:par>
                                <p:cTn id="23" presetID="6" presetClass="entr" presetSubtype="32"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circle(out)">
                                      <p:cBhvr>
                                        <p:cTn id="25" dur="750"/>
                                        <p:tgtEl>
                                          <p:spTgt spid="70"/>
                                        </p:tgtEl>
                                      </p:cBhvr>
                                    </p:animEffect>
                                  </p:childTnLst>
                                </p:cTn>
                              </p:par>
                              <p:par>
                                <p:cTn id="26" presetID="6" presetClass="entr" presetSubtype="32"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circle(out)">
                                      <p:cBhvr>
                                        <p:cTn id="28" dur="750"/>
                                        <p:tgtEl>
                                          <p:spTgt spid="68"/>
                                        </p:tgtEl>
                                      </p:cBhvr>
                                    </p:animEffect>
                                  </p:childTnLst>
                                </p:cTn>
                              </p:par>
                              <p:par>
                                <p:cTn id="29" presetID="6" presetClass="entr" presetSubtype="32"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circle(out)">
                                      <p:cBhvr>
                                        <p:cTn id="31" dur="750"/>
                                        <p:tgtEl>
                                          <p:spTgt spid="69"/>
                                        </p:tgtEl>
                                      </p:cBhvr>
                                    </p:animEffect>
                                  </p:childTnLst>
                                </p:cTn>
                              </p:par>
                            </p:childTnLst>
                          </p:cTn>
                        </p:par>
                        <p:par>
                          <p:cTn id="32" fill="hold" nodeType="afterGroup">
                            <p:stCondLst>
                              <p:cond delay="1250"/>
                            </p:stCondLst>
                            <p:childTnLst>
                              <p:par>
                                <p:cTn id="33" presetID="6" presetClass="entr" presetSubtype="32"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circle(out)">
                                      <p:cBhvr>
                                        <p:cTn id="35" dur="750"/>
                                        <p:tgtEl>
                                          <p:spTgt spid="67"/>
                                        </p:tgtEl>
                                      </p:cBhvr>
                                    </p:animEffect>
                                  </p:childTnLst>
                                </p:cTn>
                              </p:par>
                              <p:par>
                                <p:cTn id="36" presetID="6" presetClass="entr" presetSubtype="32" fill="hold"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circle(out)">
                                      <p:cBhvr>
                                        <p:cTn id="38" dur="750"/>
                                        <p:tgtEl>
                                          <p:spTgt spid="71"/>
                                        </p:tgtEl>
                                      </p:cBhvr>
                                    </p:animEffect>
                                  </p:childTnLst>
                                </p:cTn>
                              </p:par>
                            </p:childTnLst>
                          </p:cTn>
                        </p:par>
                        <p:par>
                          <p:cTn id="39" fill="hold" nodeType="afterGroup">
                            <p:stCondLst>
                              <p:cond delay="2000"/>
                            </p:stCondLst>
                            <p:childTnLst>
                              <p:par>
                                <p:cTn id="40" presetID="10" presetClass="entr" presetSubtype="0"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wipe(left)">
                                      <p:cBhvr>
                                        <p:cTn id="47" dur="500"/>
                                        <p:tgtEl>
                                          <p:spTgt spid="3">
                                            <p:txEl>
                                              <p:pRg st="0" end="0"/>
                                            </p:txEl>
                                          </p:spTgt>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wipe(left)">
                                      <p:cBhvr>
                                        <p:cTn id="51" dur="500"/>
                                        <p:tgtEl>
                                          <p:spTgt spid="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wipe(left)">
                                      <p:cBhvr>
                                        <p:cTn id="56" dur="500"/>
                                        <p:tgtEl>
                                          <p:spTgt spid="3">
                                            <p:txEl>
                                              <p:pRg st="10" end="1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linds(horizontal)">
                                      <p:cBhvr>
                                        <p:cTn id="6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2" grpId="0"/>
      <p:bldP spid="73" grpId="0"/>
      <p:bldP spid="74" grpId="0"/>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Cisco OSPF Implementation Guidelines</a:t>
            </a:r>
            <a:endParaRPr lang="en-CA" dirty="0"/>
          </a:p>
        </p:txBody>
      </p:sp>
      <p:sp>
        <p:nvSpPr>
          <p:cNvPr id="3" name="Content Placeholder 2"/>
          <p:cNvSpPr>
            <a:spLocks noGrp="1"/>
          </p:cNvSpPr>
          <p:nvPr>
            <p:ph idx="1"/>
          </p:nvPr>
        </p:nvSpPr>
        <p:spPr/>
        <p:txBody>
          <a:bodyPr/>
          <a:lstStyle/>
          <a:p>
            <a:r>
              <a:rPr lang="en-CA">
                <a:latin typeface="Arial" charset="0"/>
                <a:cs typeface="Arial" charset="0"/>
              </a:rPr>
              <a:t>The optimal number of routers per area varies based on factors such as network stability.</a:t>
            </a:r>
          </a:p>
          <a:p>
            <a:r>
              <a:rPr lang="en-CA">
                <a:latin typeface="Arial" charset="0"/>
                <a:cs typeface="Arial" charset="0"/>
              </a:rPr>
              <a:t>However, Cisco guidelines recommend:</a:t>
            </a:r>
          </a:p>
          <a:p>
            <a:pPr lvl="1"/>
            <a:r>
              <a:rPr lang="en-CA">
                <a:latin typeface="Arial" charset="0"/>
                <a:ea typeface="Arial" charset="0"/>
                <a:cs typeface="Arial" charset="0"/>
              </a:rPr>
              <a:t>A router should not be in more than three areas.</a:t>
            </a:r>
          </a:p>
          <a:p>
            <a:pPr lvl="1"/>
            <a:r>
              <a:rPr lang="en-CA">
                <a:latin typeface="Arial" charset="0"/>
                <a:ea typeface="Arial" charset="0"/>
                <a:cs typeface="Arial" charset="0"/>
              </a:rPr>
              <a:t>An area should have no more than 50 routers.</a:t>
            </a:r>
          </a:p>
          <a:p>
            <a:pPr lvl="1"/>
            <a:r>
              <a:rPr lang="en-CA">
                <a:latin typeface="Arial" charset="0"/>
                <a:ea typeface="Arial" charset="0"/>
                <a:cs typeface="Arial" charset="0"/>
              </a:rPr>
              <a:t>Any single router should not have more than 60 neighbors.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4A0E4C-5F28-1741-855D-417E353AC6EE}" type="slidenum">
              <a:rPr lang="en-US" sz="1400">
                <a:cs typeface="Arial" charset="0"/>
              </a:rPr>
              <a:pPr eaLnBrk="1" hangingPunct="1"/>
              <a:t>74</a:t>
            </a:fld>
            <a:endParaRPr lang="en-US" sz="1400">
              <a:cs typeface="Arial" charset="0"/>
            </a:endParaRPr>
          </a:p>
        </p:txBody>
      </p:sp>
      <p:sp>
        <p:nvSpPr>
          <p:cNvPr id="6" name="Rounded Rectangle 5"/>
          <p:cNvSpPr/>
          <p:nvPr/>
        </p:nvSpPr>
        <p:spPr bwMode="auto">
          <a:xfrm>
            <a:off x="1143025" y="1065610"/>
            <a:ext cx="6640513"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9942" name="Rounded Rectangle 6"/>
          <p:cNvSpPr>
            <a:spLocks noChangeArrowheads="1"/>
          </p:cNvSpPr>
          <p:nvPr/>
        </p:nvSpPr>
        <p:spPr bwMode="auto">
          <a:xfrm>
            <a:off x="5494338" y="1071562"/>
            <a:ext cx="2246312"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39943" name="Freeform 9"/>
          <p:cNvSpPr>
            <a:spLocks/>
          </p:cNvSpPr>
          <p:nvPr/>
        </p:nvSpPr>
        <p:spPr bwMode="auto">
          <a:xfrm>
            <a:off x="5292725" y="1663315"/>
            <a:ext cx="1150938"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9" name="Rounded Rectangle 8"/>
          <p:cNvSpPr/>
          <p:nvPr/>
        </p:nvSpPr>
        <p:spPr bwMode="auto">
          <a:xfrm>
            <a:off x="1143000" y="1071562"/>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10" name="Rounded Rectangle 9"/>
          <p:cNvSpPr/>
          <p:nvPr/>
        </p:nvSpPr>
        <p:spPr bwMode="auto">
          <a:xfrm>
            <a:off x="3606800" y="1071562"/>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9946" name="Freeform 9"/>
          <p:cNvSpPr>
            <a:spLocks/>
          </p:cNvSpPr>
          <p:nvPr/>
        </p:nvSpPr>
        <p:spPr bwMode="auto">
          <a:xfrm>
            <a:off x="3132163" y="1671649"/>
            <a:ext cx="2376487" cy="10001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994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1457327"/>
            <a:ext cx="869950"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TextBox 10"/>
          <p:cNvSpPr txBox="1">
            <a:spLocks noChangeArrowheads="1"/>
          </p:cNvSpPr>
          <p:nvPr/>
        </p:nvSpPr>
        <p:spPr bwMode="auto">
          <a:xfrm>
            <a:off x="3232150" y="167284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3994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465660"/>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0" name="TextBox 12"/>
          <p:cNvSpPr txBox="1">
            <a:spLocks noChangeArrowheads="1"/>
          </p:cNvSpPr>
          <p:nvPr/>
        </p:nvSpPr>
        <p:spPr bwMode="auto">
          <a:xfrm>
            <a:off x="5083175" y="167998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39951" name="Straight Connector 15"/>
          <p:cNvCxnSpPr>
            <a:cxnSpLocks noChangeShapeType="1"/>
            <a:stCxn id="39954" idx="3"/>
            <a:endCxn id="39947" idx="1"/>
          </p:cNvCxnSpPr>
          <p:nvPr/>
        </p:nvCxnSpPr>
        <p:spPr bwMode="auto">
          <a:xfrm>
            <a:off x="1703388" y="1674019"/>
            <a:ext cx="1254125"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3995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5014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91452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1516856"/>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519238"/>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56" name="Straight Connector 21"/>
          <p:cNvCxnSpPr>
            <a:cxnSpLocks noChangeShapeType="1"/>
            <a:stCxn id="39953" idx="0"/>
            <a:endCxn id="39952" idx="2"/>
          </p:cNvCxnSpPr>
          <p:nvPr/>
        </p:nvCxnSpPr>
        <p:spPr bwMode="auto">
          <a:xfrm flipV="1">
            <a:off x="1938338" y="1465672"/>
            <a:ext cx="0" cy="4488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9957" name="Freeform 9"/>
          <p:cNvSpPr>
            <a:spLocks/>
          </p:cNvSpPr>
          <p:nvPr/>
        </p:nvSpPr>
        <p:spPr bwMode="auto">
          <a:xfrm rot="-2434555">
            <a:off x="6281738" y="1441860"/>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9958" name="Freeform 9"/>
          <p:cNvSpPr>
            <a:spLocks/>
          </p:cNvSpPr>
          <p:nvPr/>
        </p:nvSpPr>
        <p:spPr bwMode="auto">
          <a:xfrm rot="-2434555">
            <a:off x="6802438" y="1852625"/>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9959" name="Freeform 9"/>
          <p:cNvSpPr>
            <a:spLocks/>
          </p:cNvSpPr>
          <p:nvPr/>
        </p:nvSpPr>
        <p:spPr bwMode="auto">
          <a:xfrm rot="2225691" flipV="1">
            <a:off x="6289700" y="1862150"/>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39960" name="Freeform 9"/>
          <p:cNvSpPr>
            <a:spLocks/>
          </p:cNvSpPr>
          <p:nvPr/>
        </p:nvSpPr>
        <p:spPr bwMode="auto">
          <a:xfrm rot="2452030" flipV="1">
            <a:off x="6837363" y="1452574"/>
            <a:ext cx="576262" cy="5357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9961"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525" y="115849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2"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525" y="1922872"/>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3" name="Freeform 9"/>
          <p:cNvSpPr>
            <a:spLocks/>
          </p:cNvSpPr>
          <p:nvPr/>
        </p:nvSpPr>
        <p:spPr bwMode="auto">
          <a:xfrm>
            <a:off x="6275394" y="1656172"/>
            <a:ext cx="1150937"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39964"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975" y="1525203"/>
            <a:ext cx="458788"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638" y="152758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6" name="TextBox 30"/>
          <p:cNvSpPr txBox="1">
            <a:spLocks noChangeArrowheads="1"/>
          </p:cNvSpPr>
          <p:nvPr/>
        </p:nvSpPr>
        <p:spPr bwMode="auto">
          <a:xfrm>
            <a:off x="2178060" y="1065610"/>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39967" name="TextBox 31"/>
          <p:cNvSpPr txBox="1">
            <a:spLocks noChangeArrowheads="1"/>
          </p:cNvSpPr>
          <p:nvPr/>
        </p:nvSpPr>
        <p:spPr bwMode="auto">
          <a:xfrm>
            <a:off x="4006874" y="1065610"/>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39968" name="TextBox 32"/>
          <p:cNvSpPr txBox="1">
            <a:spLocks noChangeArrowheads="1"/>
          </p:cNvSpPr>
          <p:nvPr/>
        </p:nvSpPr>
        <p:spPr bwMode="auto">
          <a:xfrm>
            <a:off x="5627690" y="1065610"/>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39969"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35"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41806738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28700"/>
            <a:ext cx="8229600" cy="3200400"/>
          </a:xfrm>
        </p:spPr>
        <p:txBody>
          <a:bodyPr/>
          <a:lstStyle/>
          <a:p>
            <a:r>
              <a:rPr lang="en-CA" dirty="0">
                <a:latin typeface="Arial" charset="0"/>
                <a:cs typeface="Arial" charset="0"/>
              </a:rPr>
              <a:t>This is a router that has all of its interfaces in the same area. </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0" indent="0">
              <a:buNone/>
            </a:pPr>
            <a:endParaRPr lang="en-CA" dirty="0">
              <a:latin typeface="Arial" charset="0"/>
              <a:cs typeface="Arial" charset="0"/>
            </a:endParaRPr>
          </a:p>
          <a:p>
            <a:r>
              <a:rPr lang="en-CA" b="1" dirty="0">
                <a:latin typeface="Arial" charset="0"/>
                <a:cs typeface="Arial" charset="0"/>
              </a:rPr>
              <a:t>All internal routers in an area have identical LSDBs.</a:t>
            </a:r>
          </a:p>
        </p:txBody>
      </p:sp>
      <p:sp>
        <p:nvSpPr>
          <p:cNvPr id="2" name="Title 1"/>
          <p:cNvSpPr>
            <a:spLocks noGrp="1"/>
          </p:cNvSpPr>
          <p:nvPr>
            <p:ph type="title"/>
          </p:nvPr>
        </p:nvSpPr>
        <p:spPr/>
        <p:txBody>
          <a:bodyPr>
            <a:normAutofit fontScale="90000"/>
          </a:bodyPr>
          <a:lstStyle/>
          <a:p>
            <a:pPr>
              <a:defRPr/>
            </a:pPr>
            <a:r>
              <a:rPr lang="en-CA" dirty="0" smtClean="0"/>
              <a:t>Internal Routers</a:t>
            </a:r>
            <a:endParaRPr lang="en-CA" dirty="0"/>
          </a:p>
        </p:txBody>
      </p:sp>
      <p:sp>
        <p:nvSpPr>
          <p:cNvPr id="41988" name="Rounded Rectangle 77"/>
          <p:cNvSpPr>
            <a:spLocks noChangeArrowheads="1"/>
          </p:cNvSpPr>
          <p:nvPr/>
        </p:nvSpPr>
        <p:spPr bwMode="auto">
          <a:xfrm>
            <a:off x="5738813" y="2339578"/>
            <a:ext cx="2246312"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79" name="Oval 78"/>
          <p:cNvSpPr/>
          <p:nvPr/>
        </p:nvSpPr>
        <p:spPr>
          <a:xfrm>
            <a:off x="6223480" y="2403000"/>
            <a:ext cx="1656000" cy="1107000"/>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80" name="Rounded Rectangle 79"/>
          <p:cNvSpPr/>
          <p:nvPr/>
        </p:nvSpPr>
        <p:spPr bwMode="auto">
          <a:xfrm>
            <a:off x="3910013" y="2339578"/>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1" name="Oval 80"/>
          <p:cNvSpPr/>
          <p:nvPr/>
        </p:nvSpPr>
        <p:spPr>
          <a:xfrm>
            <a:off x="4219536" y="2485778"/>
            <a:ext cx="652744" cy="1036524"/>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cxnSp>
        <p:nvCxnSpPr>
          <p:cNvPr id="41996" name="Straight Connector 81"/>
          <p:cNvCxnSpPr>
            <a:cxnSpLocks noChangeShapeType="1"/>
          </p:cNvCxnSpPr>
          <p:nvPr/>
        </p:nvCxnSpPr>
        <p:spPr bwMode="auto">
          <a:xfrm>
            <a:off x="3927500" y="2993244"/>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1997"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84710" y="2386224"/>
            <a:ext cx="135850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ounded Rectangle 83"/>
          <p:cNvSpPr/>
          <p:nvPr/>
        </p:nvSpPr>
        <p:spPr bwMode="auto">
          <a:xfrm>
            <a:off x="1387475" y="2339578"/>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5" name="Oval 84"/>
          <p:cNvSpPr/>
          <p:nvPr/>
        </p:nvSpPr>
        <p:spPr>
          <a:xfrm>
            <a:off x="1355427" y="2403000"/>
            <a:ext cx="1656000" cy="1107000"/>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42002" name="Freeform 9"/>
          <p:cNvSpPr>
            <a:spLocks/>
          </p:cNvSpPr>
          <p:nvPr/>
        </p:nvSpPr>
        <p:spPr bwMode="auto">
          <a:xfrm>
            <a:off x="5537225" y="2931318"/>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200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2725342"/>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4" name="TextBox 87"/>
          <p:cNvSpPr txBox="1">
            <a:spLocks noChangeArrowheads="1"/>
          </p:cNvSpPr>
          <p:nvPr/>
        </p:nvSpPr>
        <p:spPr bwMode="auto">
          <a:xfrm>
            <a:off x="3478213" y="29408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42005"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2733677"/>
            <a:ext cx="871538"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TextBox 89"/>
          <p:cNvSpPr txBox="1">
            <a:spLocks noChangeArrowheads="1"/>
          </p:cNvSpPr>
          <p:nvPr/>
        </p:nvSpPr>
        <p:spPr bwMode="auto">
          <a:xfrm>
            <a:off x="5329238" y="294800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42007" name="Straight Connector 92"/>
          <p:cNvCxnSpPr>
            <a:cxnSpLocks noChangeShapeType="1"/>
            <a:stCxn id="42010" idx="3"/>
          </p:cNvCxnSpPr>
          <p:nvPr/>
        </p:nvCxnSpPr>
        <p:spPr bwMode="auto">
          <a:xfrm>
            <a:off x="1949450" y="2942035"/>
            <a:ext cx="1252538"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2008"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241816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318255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80" y="2784885"/>
            <a:ext cx="458787"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278726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012" name="Straight Connector 98"/>
          <p:cNvCxnSpPr>
            <a:cxnSpLocks noChangeShapeType="1"/>
            <a:stCxn id="42009" idx="0"/>
            <a:endCxn id="42008" idx="2"/>
          </p:cNvCxnSpPr>
          <p:nvPr/>
        </p:nvCxnSpPr>
        <p:spPr bwMode="auto">
          <a:xfrm flipV="1">
            <a:off x="2182813" y="2733675"/>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2013" name="Freeform 9"/>
          <p:cNvSpPr>
            <a:spLocks/>
          </p:cNvSpPr>
          <p:nvPr/>
        </p:nvSpPr>
        <p:spPr bwMode="auto">
          <a:xfrm rot="-2434555">
            <a:off x="6527814" y="2711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2014" name="Freeform 9"/>
          <p:cNvSpPr>
            <a:spLocks/>
          </p:cNvSpPr>
          <p:nvPr/>
        </p:nvSpPr>
        <p:spPr bwMode="auto">
          <a:xfrm rot="-2434555">
            <a:off x="7046913" y="3120641"/>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2015" name="Freeform 9"/>
          <p:cNvSpPr>
            <a:spLocks/>
          </p:cNvSpPr>
          <p:nvPr/>
        </p:nvSpPr>
        <p:spPr bwMode="auto">
          <a:xfrm rot="2225691" flipV="1">
            <a:off x="6534157" y="3130166"/>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2016" name="Freeform 9"/>
          <p:cNvSpPr>
            <a:spLocks/>
          </p:cNvSpPr>
          <p:nvPr/>
        </p:nvSpPr>
        <p:spPr bwMode="auto">
          <a:xfrm rot="2452030" flipV="1">
            <a:off x="7083427" y="2721768"/>
            <a:ext cx="574675"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201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42649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8"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19087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Freeform 9"/>
          <p:cNvSpPr>
            <a:spLocks/>
          </p:cNvSpPr>
          <p:nvPr/>
        </p:nvSpPr>
        <p:spPr bwMode="auto">
          <a:xfrm>
            <a:off x="6519864" y="2924187"/>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202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2793206"/>
            <a:ext cx="458788"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130" y="2795588"/>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2" name="Picture 10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28928" y="1448993"/>
            <a:ext cx="1470025" cy="6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Box 109"/>
          <p:cNvSpPr txBox="1">
            <a:spLocks noChangeArrowheads="1"/>
          </p:cNvSpPr>
          <p:nvPr/>
        </p:nvSpPr>
        <p:spPr bwMode="auto">
          <a:xfrm>
            <a:off x="3216296" y="1687128"/>
            <a:ext cx="7489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Internet</a:t>
            </a:r>
          </a:p>
        </p:txBody>
      </p:sp>
      <p:pic>
        <p:nvPicPr>
          <p:cNvPr id="42024"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569369"/>
            <a:ext cx="458788"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5"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155157"/>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026" name="Straight Connector 112"/>
          <p:cNvCxnSpPr>
            <a:cxnSpLocks noChangeShapeType="1"/>
            <a:stCxn id="42025" idx="0"/>
            <a:endCxn id="42024" idx="2"/>
          </p:cNvCxnSpPr>
          <p:nvPr/>
        </p:nvCxnSpPr>
        <p:spPr bwMode="auto">
          <a:xfrm flipV="1">
            <a:off x="4562475" y="2886088"/>
            <a:ext cx="0" cy="2690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2027" name="TextBox 40"/>
          <p:cNvSpPr txBox="1">
            <a:spLocks noChangeArrowheads="1"/>
          </p:cNvSpPr>
          <p:nvPr/>
        </p:nvSpPr>
        <p:spPr bwMode="auto">
          <a:xfrm>
            <a:off x="2427313"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42028" name="TextBox 41"/>
          <p:cNvSpPr txBox="1">
            <a:spLocks noChangeArrowheads="1"/>
          </p:cNvSpPr>
          <p:nvPr/>
        </p:nvSpPr>
        <p:spPr bwMode="auto">
          <a:xfrm>
            <a:off x="4256097"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42029" name="TextBox 42"/>
          <p:cNvSpPr txBox="1">
            <a:spLocks noChangeArrowheads="1"/>
          </p:cNvSpPr>
          <p:nvPr/>
        </p:nvSpPr>
        <p:spPr bwMode="auto">
          <a:xfrm>
            <a:off x="5876949" y="2350294"/>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420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D17D0C-3D0E-134C-8760-4CB687AF2696}" type="slidenum">
              <a:rPr lang="en-US" sz="1400">
                <a:cs typeface="Arial" charset="0"/>
              </a:rPr>
              <a:pPr eaLnBrk="1" hangingPunct="1"/>
              <a:t>75</a:t>
            </a:fld>
            <a:endParaRPr lang="en-US" sz="1400">
              <a:cs typeface="Arial" charset="0"/>
            </a:endParaRPr>
          </a:p>
        </p:txBody>
      </p:sp>
      <p:sp>
        <p:nvSpPr>
          <p:cNvPr id="42031"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45"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6243271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p:cTn id="12" dur="500" fill="hold"/>
                                        <p:tgtEl>
                                          <p:spTgt spid="81"/>
                                        </p:tgtEl>
                                        <p:attrNameLst>
                                          <p:attrName>ppt_w</p:attrName>
                                        </p:attrNameLst>
                                      </p:cBhvr>
                                      <p:tavLst>
                                        <p:tav tm="0">
                                          <p:val>
                                            <p:strVal val="4*#ppt_w"/>
                                          </p:val>
                                        </p:tav>
                                        <p:tav tm="100000">
                                          <p:val>
                                            <p:strVal val="#ppt_w"/>
                                          </p:val>
                                        </p:tav>
                                      </p:tavLst>
                                    </p:anim>
                                    <p:anim calcmode="lin" valueType="num">
                                      <p:cBhvr>
                                        <p:cTn id="13" dur="500" fill="hold"/>
                                        <p:tgtEl>
                                          <p:spTgt spid="81"/>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 calcmode="lin" valueType="num">
                                      <p:cBhvr>
                                        <p:cTn id="18" dur="500" fill="hold"/>
                                        <p:tgtEl>
                                          <p:spTgt spid="85"/>
                                        </p:tgtEl>
                                        <p:attrNameLst>
                                          <p:attrName>ppt_w</p:attrName>
                                        </p:attrNameLst>
                                      </p:cBhvr>
                                      <p:tavLst>
                                        <p:tav tm="0">
                                          <p:val>
                                            <p:strVal val="4*#ppt_w"/>
                                          </p:val>
                                        </p:tav>
                                        <p:tav tm="100000">
                                          <p:val>
                                            <p:strVal val="#ppt_w"/>
                                          </p:val>
                                        </p:tav>
                                      </p:tavLst>
                                    </p:anim>
                                    <p:anim calcmode="lin" valueType="num">
                                      <p:cBhvr>
                                        <p:cTn id="19" dur="500" fill="hold"/>
                                        <p:tgtEl>
                                          <p:spTgt spid="85"/>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anim calcmode="lin" valueType="num">
                                      <p:cBhvr>
                                        <p:cTn id="24" dur="500" fill="hold"/>
                                        <p:tgtEl>
                                          <p:spTgt spid="79"/>
                                        </p:tgtEl>
                                        <p:attrNameLst>
                                          <p:attrName>ppt_w</p:attrName>
                                        </p:attrNameLst>
                                      </p:cBhvr>
                                      <p:tavLst>
                                        <p:tav tm="0">
                                          <p:val>
                                            <p:strVal val="4*#ppt_w"/>
                                          </p:val>
                                        </p:tav>
                                        <p:tav tm="100000">
                                          <p:val>
                                            <p:strVal val="#ppt_w"/>
                                          </p:val>
                                        </p:tav>
                                      </p:tavLst>
                                    </p:anim>
                                    <p:anim calcmode="lin" valueType="num">
                                      <p:cBhvr>
                                        <p:cTn id="25" dur="500" fill="hold"/>
                                        <p:tgtEl>
                                          <p:spTgt spid="79"/>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left)">
                                      <p:cBhvr>
                                        <p:cTn id="29" dur="500"/>
                                        <p:tgtEl>
                                          <p:spTgt spid="3">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blinds(horizontal)">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3910013" y="2652712"/>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5" name="Oval 84"/>
          <p:cNvSpPr/>
          <p:nvPr/>
        </p:nvSpPr>
        <p:spPr>
          <a:xfrm>
            <a:off x="3075738" y="2749699"/>
            <a:ext cx="2895319" cy="1069976"/>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3" name="Content Placeholder 2"/>
          <p:cNvSpPr>
            <a:spLocks noGrp="1"/>
          </p:cNvSpPr>
          <p:nvPr>
            <p:ph idx="1"/>
          </p:nvPr>
        </p:nvSpPr>
        <p:spPr>
          <a:xfrm>
            <a:off x="381000" y="857250"/>
            <a:ext cx="8229600" cy="400050"/>
          </a:xfrm>
        </p:spPr>
        <p:txBody>
          <a:bodyPr/>
          <a:lstStyle/>
          <a:p>
            <a:r>
              <a:rPr lang="en-CA" dirty="0">
                <a:latin typeface="Arial" charset="0"/>
                <a:cs typeface="Arial" charset="0"/>
              </a:rPr>
              <a:t>Backbone router have </a:t>
            </a:r>
            <a:r>
              <a:rPr lang="en-CA" b="1" dirty="0">
                <a:latin typeface="Arial" charset="0"/>
                <a:cs typeface="Arial" charset="0"/>
              </a:rPr>
              <a:t>at least one interface in Area 0.</a:t>
            </a:r>
          </a:p>
          <a:p>
            <a:r>
              <a:rPr lang="en-CA" dirty="0">
                <a:latin typeface="Arial" charset="0"/>
                <a:cs typeface="Arial" charset="0"/>
              </a:rPr>
              <a:t>This is a router with an interface(s) in the backbone area. </a:t>
            </a:r>
          </a:p>
        </p:txBody>
      </p:sp>
      <p:sp>
        <p:nvSpPr>
          <p:cNvPr id="2" name="Title 1"/>
          <p:cNvSpPr>
            <a:spLocks noGrp="1"/>
          </p:cNvSpPr>
          <p:nvPr>
            <p:ph type="title"/>
          </p:nvPr>
        </p:nvSpPr>
        <p:spPr/>
        <p:txBody>
          <a:bodyPr>
            <a:normAutofit fontScale="90000"/>
          </a:bodyPr>
          <a:lstStyle/>
          <a:p>
            <a:pPr>
              <a:defRPr/>
            </a:pPr>
            <a:r>
              <a:rPr lang="en-CA" dirty="0" smtClean="0"/>
              <a:t>Backbone Routers</a:t>
            </a:r>
            <a:endParaRPr lang="en-CA" dirty="0"/>
          </a:p>
        </p:txBody>
      </p:sp>
      <p:sp>
        <p:nvSpPr>
          <p:cNvPr id="44039" name="TextBox 121"/>
          <p:cNvSpPr txBox="1">
            <a:spLocks noChangeArrowheads="1"/>
          </p:cNvSpPr>
          <p:nvPr/>
        </p:nvSpPr>
        <p:spPr bwMode="auto">
          <a:xfrm>
            <a:off x="1522413" y="2814638"/>
            <a:ext cx="6246812" cy="162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endParaRPr lang="en-CA" sz="1600"/>
          </a:p>
        </p:txBody>
      </p:sp>
      <p:sp>
        <p:nvSpPr>
          <p:cNvPr id="44040" name="Rounded Rectangle 77"/>
          <p:cNvSpPr>
            <a:spLocks noChangeArrowheads="1"/>
          </p:cNvSpPr>
          <p:nvPr/>
        </p:nvSpPr>
        <p:spPr bwMode="auto">
          <a:xfrm>
            <a:off x="5738813" y="2652712"/>
            <a:ext cx="2246312"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cxnSp>
        <p:nvCxnSpPr>
          <p:cNvPr id="44041" name="Straight Connector 81"/>
          <p:cNvCxnSpPr>
            <a:cxnSpLocks noChangeShapeType="1"/>
          </p:cNvCxnSpPr>
          <p:nvPr/>
        </p:nvCxnSpPr>
        <p:spPr bwMode="auto">
          <a:xfrm>
            <a:off x="3927500" y="3306378"/>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4042"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84710" y="2699358"/>
            <a:ext cx="135850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ounded Rectangle 83"/>
          <p:cNvSpPr/>
          <p:nvPr/>
        </p:nvSpPr>
        <p:spPr bwMode="auto">
          <a:xfrm>
            <a:off x="1387475" y="2652712"/>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44044" name="Freeform 9"/>
          <p:cNvSpPr>
            <a:spLocks/>
          </p:cNvSpPr>
          <p:nvPr/>
        </p:nvSpPr>
        <p:spPr bwMode="auto">
          <a:xfrm>
            <a:off x="5537225" y="3244460"/>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4045"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3038476"/>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Box 87"/>
          <p:cNvSpPr txBox="1">
            <a:spLocks noChangeArrowheads="1"/>
          </p:cNvSpPr>
          <p:nvPr/>
        </p:nvSpPr>
        <p:spPr bwMode="auto">
          <a:xfrm>
            <a:off x="3478213" y="325399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4404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3046811"/>
            <a:ext cx="871538"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8" name="TextBox 89"/>
          <p:cNvSpPr txBox="1">
            <a:spLocks noChangeArrowheads="1"/>
          </p:cNvSpPr>
          <p:nvPr/>
        </p:nvSpPr>
        <p:spPr bwMode="auto">
          <a:xfrm>
            <a:off x="5329238" y="3261134"/>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44049" name="Straight Connector 92"/>
          <p:cNvCxnSpPr>
            <a:cxnSpLocks noChangeShapeType="1"/>
            <a:stCxn id="44052" idx="3"/>
          </p:cNvCxnSpPr>
          <p:nvPr/>
        </p:nvCxnSpPr>
        <p:spPr bwMode="auto">
          <a:xfrm>
            <a:off x="1949450" y="3255169"/>
            <a:ext cx="1252538"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405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2731302"/>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3495688"/>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80" y="3098019"/>
            <a:ext cx="458787"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3100400"/>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54" name="Straight Connector 98"/>
          <p:cNvCxnSpPr>
            <a:cxnSpLocks noChangeShapeType="1"/>
            <a:stCxn id="44051" idx="0"/>
            <a:endCxn id="44050" idx="2"/>
          </p:cNvCxnSpPr>
          <p:nvPr/>
        </p:nvCxnSpPr>
        <p:spPr bwMode="auto">
          <a:xfrm flipV="1">
            <a:off x="2182813" y="3046809"/>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4055" name="Freeform 9"/>
          <p:cNvSpPr>
            <a:spLocks/>
          </p:cNvSpPr>
          <p:nvPr/>
        </p:nvSpPr>
        <p:spPr bwMode="auto">
          <a:xfrm rot="-2434555">
            <a:off x="6527814" y="3024189"/>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4056" name="Freeform 9"/>
          <p:cNvSpPr>
            <a:spLocks/>
          </p:cNvSpPr>
          <p:nvPr/>
        </p:nvSpPr>
        <p:spPr bwMode="auto">
          <a:xfrm rot="-2434555">
            <a:off x="7046913" y="3433775"/>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4057" name="Freeform 9"/>
          <p:cNvSpPr>
            <a:spLocks/>
          </p:cNvSpPr>
          <p:nvPr/>
        </p:nvSpPr>
        <p:spPr bwMode="auto">
          <a:xfrm rot="2225691" flipV="1">
            <a:off x="6534157" y="3443300"/>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4058" name="Freeform 9"/>
          <p:cNvSpPr>
            <a:spLocks/>
          </p:cNvSpPr>
          <p:nvPr/>
        </p:nvSpPr>
        <p:spPr bwMode="auto">
          <a:xfrm rot="2452030" flipV="1">
            <a:off x="7083427" y="3034903"/>
            <a:ext cx="574675"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405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739628"/>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504009"/>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1" name="Freeform 9"/>
          <p:cNvSpPr>
            <a:spLocks/>
          </p:cNvSpPr>
          <p:nvPr/>
        </p:nvSpPr>
        <p:spPr bwMode="auto">
          <a:xfrm>
            <a:off x="6519864" y="3237321"/>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406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3106340"/>
            <a:ext cx="458788"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130" y="3108722"/>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4" name="Picture 10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28928" y="1762127"/>
            <a:ext cx="1470025" cy="6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5" name="TextBox 109"/>
          <p:cNvSpPr txBox="1">
            <a:spLocks noChangeArrowheads="1"/>
          </p:cNvSpPr>
          <p:nvPr/>
        </p:nvSpPr>
        <p:spPr bwMode="auto">
          <a:xfrm>
            <a:off x="3216296" y="2000262"/>
            <a:ext cx="7489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Internet</a:t>
            </a:r>
          </a:p>
        </p:txBody>
      </p:sp>
      <p:pic>
        <p:nvPicPr>
          <p:cNvPr id="44066"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882503"/>
            <a:ext cx="458788"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468292"/>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68" name="Straight Connector 112"/>
          <p:cNvCxnSpPr>
            <a:cxnSpLocks noChangeShapeType="1"/>
            <a:stCxn id="44067" idx="0"/>
            <a:endCxn id="44066" idx="2"/>
          </p:cNvCxnSpPr>
          <p:nvPr/>
        </p:nvCxnSpPr>
        <p:spPr bwMode="auto">
          <a:xfrm flipV="1">
            <a:off x="4562475" y="3199222"/>
            <a:ext cx="0" cy="2690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4069" name="TextBox 38"/>
          <p:cNvSpPr txBox="1">
            <a:spLocks noChangeArrowheads="1"/>
          </p:cNvSpPr>
          <p:nvPr/>
        </p:nvSpPr>
        <p:spPr bwMode="auto">
          <a:xfrm>
            <a:off x="2427313" y="2663428"/>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44070" name="TextBox 39"/>
          <p:cNvSpPr txBox="1">
            <a:spLocks noChangeArrowheads="1"/>
          </p:cNvSpPr>
          <p:nvPr/>
        </p:nvSpPr>
        <p:spPr bwMode="auto">
          <a:xfrm>
            <a:off x="4256097" y="2663428"/>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44071" name="TextBox 40"/>
          <p:cNvSpPr txBox="1">
            <a:spLocks noChangeArrowheads="1"/>
          </p:cNvSpPr>
          <p:nvPr/>
        </p:nvSpPr>
        <p:spPr bwMode="auto">
          <a:xfrm>
            <a:off x="5876949" y="2663428"/>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440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B88DD9-1C78-0B45-A8C4-90FBB1F40927}" type="slidenum">
              <a:rPr lang="en-US" sz="1400">
                <a:cs typeface="Arial" charset="0"/>
              </a:rPr>
              <a:pPr eaLnBrk="1" hangingPunct="1"/>
              <a:t>76</a:t>
            </a:fld>
            <a:endParaRPr lang="en-US" sz="1400">
              <a:cs typeface="Arial" charset="0"/>
            </a:endParaRPr>
          </a:p>
        </p:txBody>
      </p:sp>
      <p:sp>
        <p:nvSpPr>
          <p:cNvPr id="44073"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43"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16546442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32" fill="hold" nodeType="clickEffect">
                                  <p:stCondLst>
                                    <p:cond delay="0"/>
                                  </p:stCondLst>
                                  <p:childTnLst>
                                    <p:set>
                                      <p:cBhvr>
                                        <p:cTn id="15" dur="1" fill="hold">
                                          <p:stCondLst>
                                            <p:cond delay="0"/>
                                          </p:stCondLst>
                                        </p:cTn>
                                        <p:tgtEl>
                                          <p:spTgt spid="85"/>
                                        </p:tgtEl>
                                        <p:attrNameLst>
                                          <p:attrName>style.visibility</p:attrName>
                                        </p:attrNameLst>
                                      </p:cBhvr>
                                      <p:to>
                                        <p:strVal val="visible"/>
                                      </p:to>
                                    </p:set>
                                    <p:anim calcmode="lin" valueType="num">
                                      <p:cBhvr>
                                        <p:cTn id="16" dur="500" fill="hold"/>
                                        <p:tgtEl>
                                          <p:spTgt spid="85"/>
                                        </p:tgtEl>
                                        <p:attrNameLst>
                                          <p:attrName>ppt_w</p:attrName>
                                        </p:attrNameLst>
                                      </p:cBhvr>
                                      <p:tavLst>
                                        <p:tav tm="0">
                                          <p:val>
                                            <p:strVal val="4*#ppt_w"/>
                                          </p:val>
                                        </p:tav>
                                        <p:tav tm="100000">
                                          <p:val>
                                            <p:strVal val="#ppt_w"/>
                                          </p:val>
                                        </p:tav>
                                      </p:tavLst>
                                    </p:anim>
                                    <p:anim calcmode="lin" valueType="num">
                                      <p:cBhvr>
                                        <p:cTn id="17" dur="500" fill="hold"/>
                                        <p:tgtEl>
                                          <p:spTgt spid="85"/>
                                        </p:tgtEl>
                                        <p:attrNameLst>
                                          <p:attrName>ppt_h</p:attrName>
                                        </p:attrNameLst>
                                      </p:cBhvr>
                                      <p:tavLst>
                                        <p:tav tm="0">
                                          <p:val>
                                            <p:strVal val="4*#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ounded Rectangle 77"/>
          <p:cNvSpPr>
            <a:spLocks noChangeArrowheads="1"/>
          </p:cNvSpPr>
          <p:nvPr/>
        </p:nvSpPr>
        <p:spPr bwMode="auto">
          <a:xfrm>
            <a:off x="5738813" y="2339578"/>
            <a:ext cx="2246312"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sp>
        <p:nvSpPr>
          <p:cNvPr id="80" name="Rounded Rectangle 79"/>
          <p:cNvSpPr/>
          <p:nvPr/>
        </p:nvSpPr>
        <p:spPr bwMode="auto">
          <a:xfrm>
            <a:off x="3910013" y="2339578"/>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3" name="Content Placeholder 2"/>
          <p:cNvSpPr>
            <a:spLocks noGrp="1"/>
          </p:cNvSpPr>
          <p:nvPr>
            <p:ph idx="1"/>
          </p:nvPr>
        </p:nvSpPr>
        <p:spPr>
          <a:xfrm>
            <a:off x="381000" y="971550"/>
            <a:ext cx="8229600" cy="4057650"/>
          </a:xfrm>
        </p:spPr>
        <p:txBody>
          <a:bodyPr/>
          <a:lstStyle/>
          <a:p>
            <a:r>
              <a:rPr lang="en-CA" dirty="0">
                <a:latin typeface="Arial" charset="0"/>
                <a:cs typeface="Arial" charset="0"/>
              </a:rPr>
              <a:t>This is a router that has </a:t>
            </a:r>
            <a:r>
              <a:rPr lang="en-CA" b="1" dirty="0">
                <a:latin typeface="Arial" charset="0"/>
                <a:cs typeface="Arial" charset="0"/>
              </a:rPr>
              <a:t>interfaces attached to multiple areas. </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457200" lvl="1" indent="0">
              <a:buNone/>
            </a:pPr>
            <a:endParaRPr lang="en-CA" dirty="0">
              <a:latin typeface="Arial" charset="0"/>
              <a:ea typeface="Arial" charset="0"/>
              <a:cs typeface="Arial" charset="0"/>
            </a:endParaRPr>
          </a:p>
          <a:p>
            <a:r>
              <a:rPr lang="en-CA" sz="1800" dirty="0">
                <a:latin typeface="Arial" charset="0"/>
                <a:cs typeface="Arial" charset="0"/>
              </a:rPr>
              <a:t>ABRs:</a:t>
            </a:r>
          </a:p>
          <a:p>
            <a:pPr lvl="1"/>
            <a:r>
              <a:rPr lang="en-CA" sz="1800" dirty="0">
                <a:latin typeface="Arial" charset="0"/>
                <a:ea typeface="Arial" charset="0"/>
                <a:cs typeface="Arial" charset="0"/>
              </a:rPr>
              <a:t>Maintain </a:t>
            </a:r>
            <a:r>
              <a:rPr lang="en-CA" sz="1800" b="1" dirty="0">
                <a:latin typeface="Arial" charset="0"/>
                <a:ea typeface="Arial" charset="0"/>
                <a:cs typeface="Arial" charset="0"/>
              </a:rPr>
              <a:t>separate LSDBs for each area </a:t>
            </a:r>
            <a:r>
              <a:rPr lang="en-CA" sz="1800" dirty="0">
                <a:latin typeface="Arial" charset="0"/>
                <a:ea typeface="Arial" charset="0"/>
                <a:cs typeface="Arial" charset="0"/>
              </a:rPr>
              <a:t>it is connected to. </a:t>
            </a:r>
          </a:p>
          <a:p>
            <a:pPr lvl="1"/>
            <a:r>
              <a:rPr lang="en-CA" sz="1800" dirty="0">
                <a:latin typeface="Arial" charset="0"/>
                <a:ea typeface="Arial" charset="0"/>
                <a:cs typeface="Arial" charset="0"/>
              </a:rPr>
              <a:t>Are </a:t>
            </a:r>
            <a:r>
              <a:rPr lang="en-CA" sz="1800" b="1" dirty="0">
                <a:latin typeface="Arial" charset="0"/>
                <a:ea typeface="Arial" charset="0"/>
                <a:cs typeface="Arial" charset="0"/>
              </a:rPr>
              <a:t>exit points for the area.</a:t>
            </a:r>
          </a:p>
          <a:p>
            <a:pPr lvl="1"/>
            <a:r>
              <a:rPr lang="en-CA" sz="1800" b="1" dirty="0">
                <a:latin typeface="Arial" charset="0"/>
                <a:ea typeface="Arial" charset="0"/>
                <a:cs typeface="Arial" charset="0"/>
              </a:rPr>
              <a:t>Distribute the routing information into the backbone </a:t>
            </a:r>
            <a:r>
              <a:rPr lang="en-CA" sz="1800" dirty="0">
                <a:latin typeface="Arial" charset="0"/>
                <a:ea typeface="Arial" charset="0"/>
                <a:cs typeface="Arial" charset="0"/>
              </a:rPr>
              <a:t>and the backbone routers then forward the information to the other ABRs. </a:t>
            </a:r>
          </a:p>
        </p:txBody>
      </p:sp>
      <p:sp>
        <p:nvSpPr>
          <p:cNvPr id="41" name="Oval 40"/>
          <p:cNvSpPr/>
          <p:nvPr/>
        </p:nvSpPr>
        <p:spPr>
          <a:xfrm>
            <a:off x="4750296" y="2581226"/>
            <a:ext cx="1428016" cy="734931"/>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84" name="Rounded Rectangle 83"/>
          <p:cNvSpPr/>
          <p:nvPr/>
        </p:nvSpPr>
        <p:spPr bwMode="auto">
          <a:xfrm>
            <a:off x="1387475" y="2339578"/>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5" name="Oval 84"/>
          <p:cNvSpPr/>
          <p:nvPr/>
        </p:nvSpPr>
        <p:spPr>
          <a:xfrm>
            <a:off x="2906256" y="2569796"/>
            <a:ext cx="1428016" cy="734931"/>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2" name="Title 1"/>
          <p:cNvSpPr>
            <a:spLocks noGrp="1"/>
          </p:cNvSpPr>
          <p:nvPr>
            <p:ph type="title"/>
          </p:nvPr>
        </p:nvSpPr>
        <p:spPr/>
        <p:txBody>
          <a:bodyPr>
            <a:normAutofit fontScale="90000"/>
          </a:bodyPr>
          <a:lstStyle/>
          <a:p>
            <a:pPr>
              <a:defRPr/>
            </a:pPr>
            <a:r>
              <a:rPr lang="en-CA" dirty="0" smtClean="0"/>
              <a:t>Area Border Router (ABR)</a:t>
            </a:r>
            <a:endParaRPr lang="en-CA" dirty="0"/>
          </a:p>
        </p:txBody>
      </p:sp>
      <p:cxnSp>
        <p:nvCxnSpPr>
          <p:cNvPr id="46092" name="Straight Connector 81"/>
          <p:cNvCxnSpPr>
            <a:cxnSpLocks noChangeShapeType="1"/>
          </p:cNvCxnSpPr>
          <p:nvPr/>
        </p:nvCxnSpPr>
        <p:spPr bwMode="auto">
          <a:xfrm>
            <a:off x="3927500" y="2993244"/>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6093"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84710" y="2386224"/>
            <a:ext cx="135850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Freeform 9"/>
          <p:cNvSpPr>
            <a:spLocks/>
          </p:cNvSpPr>
          <p:nvPr/>
        </p:nvSpPr>
        <p:spPr bwMode="auto">
          <a:xfrm>
            <a:off x="5537225" y="2931318"/>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6095"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2725342"/>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TextBox 87"/>
          <p:cNvSpPr txBox="1">
            <a:spLocks noChangeArrowheads="1"/>
          </p:cNvSpPr>
          <p:nvPr/>
        </p:nvSpPr>
        <p:spPr bwMode="auto">
          <a:xfrm>
            <a:off x="3478213" y="29408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4609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2733677"/>
            <a:ext cx="871538"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8" name="TextBox 89"/>
          <p:cNvSpPr txBox="1">
            <a:spLocks noChangeArrowheads="1"/>
          </p:cNvSpPr>
          <p:nvPr/>
        </p:nvSpPr>
        <p:spPr bwMode="auto">
          <a:xfrm>
            <a:off x="5329238" y="294800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46099" name="Straight Connector 92"/>
          <p:cNvCxnSpPr>
            <a:cxnSpLocks noChangeShapeType="1"/>
            <a:stCxn id="46102" idx="3"/>
          </p:cNvCxnSpPr>
          <p:nvPr/>
        </p:nvCxnSpPr>
        <p:spPr bwMode="auto">
          <a:xfrm>
            <a:off x="1949450" y="2942035"/>
            <a:ext cx="1252538"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610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241816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318255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80" y="2784885"/>
            <a:ext cx="458787"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278726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104" name="Straight Connector 98"/>
          <p:cNvCxnSpPr>
            <a:cxnSpLocks noChangeShapeType="1"/>
            <a:stCxn id="46101" idx="0"/>
            <a:endCxn id="46100" idx="2"/>
          </p:cNvCxnSpPr>
          <p:nvPr/>
        </p:nvCxnSpPr>
        <p:spPr bwMode="auto">
          <a:xfrm flipV="1">
            <a:off x="2182813" y="2733675"/>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6105" name="Freeform 9"/>
          <p:cNvSpPr>
            <a:spLocks/>
          </p:cNvSpPr>
          <p:nvPr/>
        </p:nvSpPr>
        <p:spPr bwMode="auto">
          <a:xfrm rot="-2434555">
            <a:off x="6527814" y="2711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6106" name="Freeform 9"/>
          <p:cNvSpPr>
            <a:spLocks/>
          </p:cNvSpPr>
          <p:nvPr/>
        </p:nvSpPr>
        <p:spPr bwMode="auto">
          <a:xfrm rot="-2434555">
            <a:off x="7046913" y="3120641"/>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6107" name="Freeform 9"/>
          <p:cNvSpPr>
            <a:spLocks/>
          </p:cNvSpPr>
          <p:nvPr/>
        </p:nvSpPr>
        <p:spPr bwMode="auto">
          <a:xfrm rot="2225691" flipV="1">
            <a:off x="6534157" y="3130166"/>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6108" name="Freeform 9"/>
          <p:cNvSpPr>
            <a:spLocks/>
          </p:cNvSpPr>
          <p:nvPr/>
        </p:nvSpPr>
        <p:spPr bwMode="auto">
          <a:xfrm rot="2452030" flipV="1">
            <a:off x="7083427" y="2721768"/>
            <a:ext cx="574675"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610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42649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19087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1" name="Freeform 9"/>
          <p:cNvSpPr>
            <a:spLocks/>
          </p:cNvSpPr>
          <p:nvPr/>
        </p:nvSpPr>
        <p:spPr bwMode="auto">
          <a:xfrm>
            <a:off x="6519864" y="2924187"/>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611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2793206"/>
            <a:ext cx="458788"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130" y="2795588"/>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4" name="Picture 10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28928" y="1448993"/>
            <a:ext cx="1470025" cy="6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5" name="TextBox 109"/>
          <p:cNvSpPr txBox="1">
            <a:spLocks noChangeArrowheads="1"/>
          </p:cNvSpPr>
          <p:nvPr/>
        </p:nvSpPr>
        <p:spPr bwMode="auto">
          <a:xfrm>
            <a:off x="3216296" y="1687128"/>
            <a:ext cx="7489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Internet</a:t>
            </a:r>
          </a:p>
        </p:txBody>
      </p:sp>
      <p:pic>
        <p:nvPicPr>
          <p:cNvPr id="46116"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569369"/>
            <a:ext cx="458788"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155157"/>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118" name="Straight Connector 112"/>
          <p:cNvCxnSpPr>
            <a:cxnSpLocks noChangeShapeType="1"/>
            <a:stCxn id="46117" idx="0"/>
            <a:endCxn id="46116" idx="2"/>
          </p:cNvCxnSpPr>
          <p:nvPr/>
        </p:nvCxnSpPr>
        <p:spPr bwMode="auto">
          <a:xfrm flipV="1">
            <a:off x="4562475" y="2886088"/>
            <a:ext cx="0" cy="2690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6119" name="TextBox 38"/>
          <p:cNvSpPr txBox="1">
            <a:spLocks noChangeArrowheads="1"/>
          </p:cNvSpPr>
          <p:nvPr/>
        </p:nvSpPr>
        <p:spPr bwMode="auto">
          <a:xfrm>
            <a:off x="2427313"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46120" name="TextBox 39"/>
          <p:cNvSpPr txBox="1">
            <a:spLocks noChangeArrowheads="1"/>
          </p:cNvSpPr>
          <p:nvPr/>
        </p:nvSpPr>
        <p:spPr bwMode="auto">
          <a:xfrm>
            <a:off x="4256097"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46121" name="TextBox 41"/>
          <p:cNvSpPr txBox="1">
            <a:spLocks noChangeArrowheads="1"/>
          </p:cNvSpPr>
          <p:nvPr/>
        </p:nvSpPr>
        <p:spPr bwMode="auto">
          <a:xfrm>
            <a:off x="5876949" y="2350294"/>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46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696E1CA-2CD7-0744-BB30-F5379544336B}" type="slidenum">
              <a:rPr lang="en-US" sz="1400">
                <a:cs typeface="Arial" charset="0"/>
              </a:rPr>
              <a:pPr eaLnBrk="1" hangingPunct="1"/>
              <a:t>77</a:t>
            </a:fld>
            <a:endParaRPr lang="en-US" sz="1400">
              <a:cs typeface="Arial" charset="0"/>
            </a:endParaRPr>
          </a:p>
        </p:txBody>
      </p:sp>
      <p:sp>
        <p:nvSpPr>
          <p:cNvPr id="46123"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44"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053916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p:cTn id="12" dur="500" fill="hold"/>
                                        <p:tgtEl>
                                          <p:spTgt spid="85"/>
                                        </p:tgtEl>
                                        <p:attrNameLst>
                                          <p:attrName>ppt_w</p:attrName>
                                        </p:attrNameLst>
                                      </p:cBhvr>
                                      <p:tavLst>
                                        <p:tav tm="0">
                                          <p:val>
                                            <p:strVal val="4*#ppt_w"/>
                                          </p:val>
                                        </p:tav>
                                        <p:tav tm="100000">
                                          <p:val>
                                            <p:strVal val="#ppt_w"/>
                                          </p:val>
                                        </p:tav>
                                      </p:tavLst>
                                    </p:anim>
                                    <p:anim calcmode="lin" valueType="num">
                                      <p:cBhvr>
                                        <p:cTn id="13" dur="500" fill="hold"/>
                                        <p:tgtEl>
                                          <p:spTgt spid="85"/>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strVal val="4*#ppt_w"/>
                                          </p:val>
                                        </p:tav>
                                        <p:tav tm="100000">
                                          <p:val>
                                            <p:strVal val="#ppt_w"/>
                                          </p:val>
                                        </p:tav>
                                      </p:tavLst>
                                    </p:anim>
                                    <p:anim calcmode="lin" valueType="num">
                                      <p:cBhvr>
                                        <p:cTn id="19" dur="500" fill="hold"/>
                                        <p:tgtEl>
                                          <p:spTgt spid="41"/>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left)">
                                      <p:cBhvr>
                                        <p:cTn id="33" dur="500"/>
                                        <p:tgtEl>
                                          <p:spTgt spid="3">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left)">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blinds(horizontal)">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57250"/>
            <a:ext cx="8229600" cy="3771900"/>
          </a:xfrm>
        </p:spPr>
        <p:txBody>
          <a:bodyPr/>
          <a:lstStyle/>
          <a:p>
            <a:r>
              <a:rPr lang="en-CA" dirty="0">
                <a:latin typeface="Arial" charset="0"/>
                <a:cs typeface="Arial" charset="0"/>
              </a:rPr>
              <a:t>This is a router that has </a:t>
            </a:r>
            <a:r>
              <a:rPr lang="en-CA" b="1" dirty="0">
                <a:latin typeface="Arial" charset="0"/>
                <a:cs typeface="Arial" charset="0"/>
              </a:rPr>
              <a:t>at least one interface attached to an external non-OSPF network. </a:t>
            </a: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endParaRPr lang="en-CA" dirty="0">
              <a:latin typeface="Arial" charset="0"/>
              <a:cs typeface="Arial" charset="0"/>
            </a:endParaRPr>
          </a:p>
          <a:p>
            <a:pPr marL="0" indent="0">
              <a:buNone/>
            </a:pPr>
            <a:endParaRPr lang="en-CA" dirty="0">
              <a:latin typeface="Arial" charset="0"/>
              <a:cs typeface="Arial" charset="0"/>
            </a:endParaRPr>
          </a:p>
          <a:p>
            <a:r>
              <a:rPr lang="en-CA" dirty="0">
                <a:latin typeface="Arial" charset="0"/>
                <a:cs typeface="Arial" charset="0"/>
              </a:rPr>
              <a:t>An ASBR </a:t>
            </a:r>
            <a:r>
              <a:rPr lang="en-CA" b="1" dirty="0">
                <a:latin typeface="Arial" charset="0"/>
                <a:cs typeface="Arial" charset="0"/>
              </a:rPr>
              <a:t>can redistribute non-OSPF network information into and out of the OSPF network. </a:t>
            </a:r>
          </a:p>
        </p:txBody>
      </p:sp>
      <p:sp>
        <p:nvSpPr>
          <p:cNvPr id="80" name="Rounded Rectangle 79"/>
          <p:cNvSpPr/>
          <p:nvPr/>
        </p:nvSpPr>
        <p:spPr bwMode="auto">
          <a:xfrm>
            <a:off x="3910013" y="2339578"/>
            <a:ext cx="1403350" cy="1214438"/>
          </a:xfrm>
          <a:prstGeom prst="roundRect">
            <a:avLst/>
          </a:prstGeom>
          <a:solidFill>
            <a:schemeClr val="accent1">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4" name="Rounded Rectangle 83"/>
          <p:cNvSpPr/>
          <p:nvPr/>
        </p:nvSpPr>
        <p:spPr bwMode="auto">
          <a:xfrm>
            <a:off x="1387475" y="2339578"/>
            <a:ext cx="2082800" cy="1214438"/>
          </a:xfrm>
          <a:prstGeom prst="roundRect">
            <a:avLst/>
          </a:prstGeom>
          <a:solidFill>
            <a:schemeClr val="accent6">
              <a:lumMod val="20000"/>
              <a:lumOff val="80000"/>
              <a:alpha val="44000"/>
            </a:schemeClr>
          </a:solidFill>
          <a:ln w="9525" cap="flat" cmpd="sng" algn="ctr">
            <a:solidFill>
              <a:schemeClr val="tx1"/>
            </a:solidFill>
            <a:prstDash val="solid"/>
            <a:round/>
            <a:headEnd type="none" w="med" len="med"/>
            <a:tailEnd type="none" w="med" len="med"/>
          </a:ln>
          <a:effectLst/>
        </p:spPr>
        <p:txBody>
          <a:bodyPr lIns="82124" tIns="41061" rIns="82124" bIns="41061" anchor="ctr"/>
          <a:lstStyle/>
          <a:p>
            <a:pPr algn="ctr" defTabSz="814388" eaLnBrk="0" hangingPunct="0">
              <a:lnSpc>
                <a:spcPct val="90000"/>
              </a:lnSpc>
              <a:defRPr/>
            </a:pPr>
            <a:endParaRPr lang="en-US" sz="2400" dirty="0"/>
          </a:p>
        </p:txBody>
      </p:sp>
      <p:sp>
        <p:nvSpPr>
          <p:cNvPr id="85" name="Oval 84"/>
          <p:cNvSpPr/>
          <p:nvPr/>
        </p:nvSpPr>
        <p:spPr>
          <a:xfrm>
            <a:off x="3075714" y="2544400"/>
            <a:ext cx="1123332" cy="812672"/>
          </a:xfrm>
          <a:prstGeom prst="ellipse">
            <a:avLst/>
          </a:prstGeom>
          <a:solidFill>
            <a:srgbClr val="FFFF0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pic>
        <p:nvPicPr>
          <p:cNvPr id="48135"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84710" y="2386224"/>
            <a:ext cx="135850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itle 1"/>
          <p:cNvSpPr>
            <a:spLocks noGrp="1"/>
          </p:cNvSpPr>
          <p:nvPr>
            <p:ph type="title"/>
          </p:nvPr>
        </p:nvSpPr>
        <p:spPr>
          <a:xfrm>
            <a:off x="223838" y="264321"/>
            <a:ext cx="9459912" cy="426244"/>
          </a:xfrm>
        </p:spPr>
        <p:txBody>
          <a:bodyPr/>
          <a:lstStyle/>
          <a:p>
            <a:r>
              <a:rPr lang="en-CA">
                <a:latin typeface="Arial" charset="0"/>
                <a:cs typeface="Arial" charset="0"/>
              </a:rPr>
              <a:t>Autonomous System Boundary Router </a:t>
            </a:r>
            <a:r>
              <a:rPr lang="en-CA" sz="2400">
                <a:latin typeface="Arial" charset="0"/>
                <a:cs typeface="Arial" charset="0"/>
              </a:rPr>
              <a:t>(ASBR)</a:t>
            </a:r>
          </a:p>
        </p:txBody>
      </p:sp>
      <p:sp>
        <p:nvSpPr>
          <p:cNvPr id="48138" name="Rounded Rectangle 77"/>
          <p:cNvSpPr>
            <a:spLocks noChangeArrowheads="1"/>
          </p:cNvSpPr>
          <p:nvPr/>
        </p:nvSpPr>
        <p:spPr bwMode="auto">
          <a:xfrm>
            <a:off x="5738813" y="2339578"/>
            <a:ext cx="2246312" cy="1214438"/>
          </a:xfrm>
          <a:prstGeom prst="roundRect">
            <a:avLst>
              <a:gd name="adj" fmla="val 16667"/>
            </a:avLst>
          </a:prstGeom>
          <a:solidFill>
            <a:srgbClr val="C0C0C4">
              <a:alpha val="43921"/>
            </a:srgbClr>
          </a:solidFill>
          <a:ln w="9525">
            <a:solidFill>
              <a:schemeClr val="tx1"/>
            </a:solidFill>
            <a:round/>
            <a:headEnd/>
            <a:tailEnd/>
          </a:ln>
        </p:spPr>
        <p:txBody>
          <a:bodyPr lIns="82124" tIns="41061" rIns="82124" bIns="41061" anchor="ctr"/>
          <a:lstStyle/>
          <a:p>
            <a:pPr algn="ctr" defTabSz="814388" eaLnBrk="0" hangingPunct="0">
              <a:lnSpc>
                <a:spcPct val="90000"/>
              </a:lnSpc>
            </a:pPr>
            <a:endParaRPr lang="en-US" sz="2400"/>
          </a:p>
        </p:txBody>
      </p:sp>
      <p:cxnSp>
        <p:nvCxnSpPr>
          <p:cNvPr id="48139" name="Straight Connector 81"/>
          <p:cNvCxnSpPr>
            <a:cxnSpLocks noChangeShapeType="1"/>
          </p:cNvCxnSpPr>
          <p:nvPr/>
        </p:nvCxnSpPr>
        <p:spPr bwMode="auto">
          <a:xfrm>
            <a:off x="3927500" y="2993244"/>
            <a:ext cx="1254125" cy="23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8140" name="Freeform 9"/>
          <p:cNvSpPr>
            <a:spLocks/>
          </p:cNvSpPr>
          <p:nvPr/>
        </p:nvSpPr>
        <p:spPr bwMode="auto">
          <a:xfrm>
            <a:off x="5537225" y="2931318"/>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8141"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2725342"/>
            <a:ext cx="869950"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Box 87"/>
          <p:cNvSpPr txBox="1">
            <a:spLocks noChangeArrowheads="1"/>
          </p:cNvSpPr>
          <p:nvPr/>
        </p:nvSpPr>
        <p:spPr bwMode="auto">
          <a:xfrm>
            <a:off x="3478213" y="2940856"/>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R1</a:t>
            </a:r>
          </a:p>
        </p:txBody>
      </p:sp>
      <p:pic>
        <p:nvPicPr>
          <p:cNvPr id="4814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5" y="2733677"/>
            <a:ext cx="871538"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TextBox 89"/>
          <p:cNvSpPr txBox="1">
            <a:spLocks noChangeArrowheads="1"/>
          </p:cNvSpPr>
          <p:nvPr/>
        </p:nvSpPr>
        <p:spPr bwMode="auto">
          <a:xfrm>
            <a:off x="5329238" y="2948000"/>
            <a:ext cx="3813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chemeClr val="bg1"/>
                </a:solidFill>
              </a:rPr>
              <a:t>R2</a:t>
            </a:r>
          </a:p>
        </p:txBody>
      </p:sp>
      <p:cxnSp>
        <p:nvCxnSpPr>
          <p:cNvPr id="48145" name="Straight Connector 92"/>
          <p:cNvCxnSpPr>
            <a:cxnSpLocks noChangeShapeType="1"/>
            <a:stCxn id="48148" idx="3"/>
          </p:cNvCxnSpPr>
          <p:nvPr/>
        </p:nvCxnSpPr>
        <p:spPr bwMode="auto">
          <a:xfrm>
            <a:off x="1949450" y="2942035"/>
            <a:ext cx="1252538" cy="3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48146"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2418165"/>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7"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3182554"/>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8"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80" y="2784885"/>
            <a:ext cx="458787"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2787261"/>
            <a:ext cx="457200" cy="3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150" name="Straight Connector 98"/>
          <p:cNvCxnSpPr>
            <a:cxnSpLocks noChangeShapeType="1"/>
            <a:stCxn id="48147" idx="0"/>
            <a:endCxn id="48146" idx="2"/>
          </p:cNvCxnSpPr>
          <p:nvPr/>
        </p:nvCxnSpPr>
        <p:spPr bwMode="auto">
          <a:xfrm flipV="1">
            <a:off x="2182813" y="2733675"/>
            <a:ext cx="0" cy="4488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8151" name="Freeform 9"/>
          <p:cNvSpPr>
            <a:spLocks/>
          </p:cNvSpPr>
          <p:nvPr/>
        </p:nvSpPr>
        <p:spPr bwMode="auto">
          <a:xfrm rot="-2434555">
            <a:off x="6527814" y="2711055"/>
            <a:ext cx="576263" cy="5357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8152" name="Freeform 9"/>
          <p:cNvSpPr>
            <a:spLocks/>
          </p:cNvSpPr>
          <p:nvPr/>
        </p:nvSpPr>
        <p:spPr bwMode="auto">
          <a:xfrm rot="-2434555">
            <a:off x="7046913" y="3120641"/>
            <a:ext cx="576262" cy="5476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8153" name="Freeform 9"/>
          <p:cNvSpPr>
            <a:spLocks/>
          </p:cNvSpPr>
          <p:nvPr/>
        </p:nvSpPr>
        <p:spPr bwMode="auto">
          <a:xfrm rot="2225691" flipV="1">
            <a:off x="6534157" y="3130166"/>
            <a:ext cx="576263" cy="59531"/>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sp>
        <p:nvSpPr>
          <p:cNvPr id="48154" name="Freeform 9"/>
          <p:cNvSpPr>
            <a:spLocks/>
          </p:cNvSpPr>
          <p:nvPr/>
        </p:nvSpPr>
        <p:spPr bwMode="auto">
          <a:xfrm rot="2452030" flipV="1">
            <a:off x="7083427" y="2721768"/>
            <a:ext cx="574675" cy="5238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8155"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426494"/>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6"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190875"/>
            <a:ext cx="4572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7" name="Freeform 9"/>
          <p:cNvSpPr>
            <a:spLocks/>
          </p:cNvSpPr>
          <p:nvPr/>
        </p:nvSpPr>
        <p:spPr bwMode="auto">
          <a:xfrm>
            <a:off x="6519864" y="2924187"/>
            <a:ext cx="1152525" cy="8096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en-US"/>
              <a:t> </a:t>
            </a:r>
          </a:p>
        </p:txBody>
      </p:sp>
      <p:pic>
        <p:nvPicPr>
          <p:cNvPr id="48158"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2793206"/>
            <a:ext cx="458788"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130" y="2795588"/>
            <a:ext cx="458787"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0" name="Picture 10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28928" y="1448993"/>
            <a:ext cx="1470025" cy="6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61" name="TextBox 109"/>
          <p:cNvSpPr txBox="1">
            <a:spLocks noChangeArrowheads="1"/>
          </p:cNvSpPr>
          <p:nvPr/>
        </p:nvSpPr>
        <p:spPr bwMode="auto">
          <a:xfrm>
            <a:off x="3216296" y="1687128"/>
            <a:ext cx="7489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Internet</a:t>
            </a:r>
          </a:p>
        </p:txBody>
      </p:sp>
      <p:pic>
        <p:nvPicPr>
          <p:cNvPr id="48162"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569369"/>
            <a:ext cx="458788"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3"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155157"/>
            <a:ext cx="457200"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164" name="Straight Connector 112"/>
          <p:cNvCxnSpPr>
            <a:cxnSpLocks noChangeShapeType="1"/>
            <a:stCxn id="48163" idx="0"/>
            <a:endCxn id="48162" idx="2"/>
          </p:cNvCxnSpPr>
          <p:nvPr/>
        </p:nvCxnSpPr>
        <p:spPr bwMode="auto">
          <a:xfrm flipV="1">
            <a:off x="4562475" y="2886088"/>
            <a:ext cx="0" cy="2690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8165" name="TextBox 38"/>
          <p:cNvSpPr txBox="1">
            <a:spLocks noChangeArrowheads="1"/>
          </p:cNvSpPr>
          <p:nvPr/>
        </p:nvSpPr>
        <p:spPr bwMode="auto">
          <a:xfrm>
            <a:off x="2427313"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48166" name="TextBox 39"/>
          <p:cNvSpPr txBox="1">
            <a:spLocks noChangeArrowheads="1"/>
          </p:cNvSpPr>
          <p:nvPr/>
        </p:nvSpPr>
        <p:spPr bwMode="auto">
          <a:xfrm>
            <a:off x="4256097" y="2350294"/>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sp>
        <p:nvSpPr>
          <p:cNvPr id="48167" name="TextBox 40"/>
          <p:cNvSpPr txBox="1">
            <a:spLocks noChangeArrowheads="1"/>
          </p:cNvSpPr>
          <p:nvPr/>
        </p:nvSpPr>
        <p:spPr bwMode="auto">
          <a:xfrm>
            <a:off x="5876949" y="2350294"/>
            <a:ext cx="1018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51</a:t>
            </a:r>
          </a:p>
        </p:txBody>
      </p:sp>
      <p:sp>
        <p:nvSpPr>
          <p:cNvPr id="4816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B1E2CE-E3D3-6540-806D-A7B786433B58}" type="slidenum">
              <a:rPr lang="en-US" sz="1400">
                <a:cs typeface="Arial" charset="0"/>
              </a:rPr>
              <a:pPr eaLnBrk="1" hangingPunct="1"/>
              <a:t>78</a:t>
            </a:fld>
            <a:endParaRPr lang="en-US" sz="1400">
              <a:cs typeface="Arial" charset="0"/>
            </a:endParaRPr>
          </a:p>
        </p:txBody>
      </p:sp>
      <p:sp>
        <p:nvSpPr>
          <p:cNvPr id="48169"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43"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8069558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p:cTn id="12" dur="500" fill="hold"/>
                                        <p:tgtEl>
                                          <p:spTgt spid="85"/>
                                        </p:tgtEl>
                                        <p:attrNameLst>
                                          <p:attrName>ppt_w</p:attrName>
                                        </p:attrNameLst>
                                      </p:cBhvr>
                                      <p:tavLst>
                                        <p:tav tm="0">
                                          <p:val>
                                            <p:strVal val="4*#ppt_w"/>
                                          </p:val>
                                        </p:tav>
                                        <p:tav tm="100000">
                                          <p:val>
                                            <p:strVal val="#ppt_w"/>
                                          </p:val>
                                        </p:tav>
                                      </p:tavLst>
                                    </p:anim>
                                    <p:anim calcmode="lin" valueType="num">
                                      <p:cBhvr>
                                        <p:cTn id="13" dur="500" fill="hold"/>
                                        <p:tgtEl>
                                          <p:spTgt spid="85"/>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Basic Multi-Area OSPF</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0335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8E13B5-27EF-1B44-974A-EE3B214BF187}" type="slidenum">
              <a:rPr lang="en-US" sz="1400">
                <a:cs typeface="Arial" charset="0"/>
              </a:rPr>
              <a:pPr eaLnBrk="1" hangingPunct="1"/>
              <a:t>8</a:t>
            </a:fld>
            <a:endParaRPr lang="en-US" sz="1400">
              <a:cs typeface="Arial" charset="0"/>
            </a:endParaRPr>
          </a:p>
        </p:txBody>
      </p:sp>
      <p:pic>
        <p:nvPicPr>
          <p:cNvPr id="11335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0"/>
            <a:ext cx="6248400" cy="39231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33573" name="Line 5"/>
          <p:cNvSpPr>
            <a:spLocks noChangeShapeType="1"/>
          </p:cNvSpPr>
          <p:nvPr/>
        </p:nvSpPr>
        <p:spPr bwMode="auto">
          <a:xfrm flipV="1">
            <a:off x="4572000" y="971550"/>
            <a:ext cx="1295400" cy="85725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133574" name="Line 6"/>
          <p:cNvSpPr>
            <a:spLocks noChangeShapeType="1"/>
          </p:cNvSpPr>
          <p:nvPr/>
        </p:nvSpPr>
        <p:spPr bwMode="auto">
          <a:xfrm flipV="1">
            <a:off x="6096000" y="400050"/>
            <a:ext cx="0" cy="28575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133575" name="Oval 7"/>
          <p:cNvSpPr>
            <a:spLocks noChangeArrowheads="1"/>
          </p:cNvSpPr>
          <p:nvPr/>
        </p:nvSpPr>
        <p:spPr bwMode="auto">
          <a:xfrm>
            <a:off x="4114800" y="1600200"/>
            <a:ext cx="685800" cy="285750"/>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3576" name="Rectangle 8"/>
          <p:cNvSpPr>
            <a:spLocks noChangeArrowheads="1"/>
          </p:cNvSpPr>
          <p:nvPr/>
        </p:nvSpPr>
        <p:spPr bwMode="auto">
          <a:xfrm>
            <a:off x="5638800" y="0"/>
            <a:ext cx="838200" cy="685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3577" name="Text Box 9"/>
          <p:cNvSpPr txBox="1">
            <a:spLocks noChangeArrowheads="1"/>
          </p:cNvSpPr>
          <p:nvPr/>
        </p:nvSpPr>
        <p:spPr bwMode="auto">
          <a:xfrm>
            <a:off x="4953000" y="1028700"/>
            <a:ext cx="457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3300"/>
                </a:solidFill>
                <a:cs typeface="Arial" charset="0"/>
              </a:rPr>
              <a:t>20</a:t>
            </a:r>
          </a:p>
        </p:txBody>
      </p:sp>
      <p:sp>
        <p:nvSpPr>
          <p:cNvPr id="1133578" name="Text Box 10"/>
          <p:cNvSpPr txBox="1">
            <a:spLocks noChangeArrowheads="1"/>
          </p:cNvSpPr>
          <p:nvPr/>
        </p:nvSpPr>
        <p:spPr bwMode="auto">
          <a:xfrm>
            <a:off x="5715000" y="400050"/>
            <a:ext cx="457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3300"/>
                </a:solidFill>
                <a:cs typeface="Arial" charset="0"/>
              </a:rPr>
              <a:t>2</a:t>
            </a:r>
          </a:p>
        </p:txBody>
      </p:sp>
      <p:sp>
        <p:nvSpPr>
          <p:cNvPr id="1133579" name="Rectangle 11"/>
          <p:cNvSpPr>
            <a:spLocks noChangeArrowheads="1"/>
          </p:cNvSpPr>
          <p:nvPr/>
        </p:nvSpPr>
        <p:spPr bwMode="auto">
          <a:xfrm>
            <a:off x="152400" y="457200"/>
            <a:ext cx="3962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2800">
                <a:cs typeface="Arial" charset="0"/>
              </a:rPr>
              <a:t>Determining the Shortest Path</a:t>
            </a:r>
          </a:p>
        </p:txBody>
      </p:sp>
      <p:sp>
        <p:nvSpPr>
          <p:cNvPr id="55306" name="Rectangle 13"/>
          <p:cNvSpPr>
            <a:spLocks noGrp="1" noChangeArrowheads="1"/>
          </p:cNvSpPr>
          <p:nvPr>
            <p:ph type="body" idx="1"/>
          </p:nvPr>
        </p:nvSpPr>
        <p:spPr>
          <a:xfrm>
            <a:off x="2971800" y="228600"/>
            <a:ext cx="2438400" cy="742950"/>
          </a:xfrm>
        </p:spPr>
        <p:txBody>
          <a:bodyPr/>
          <a:lstStyle/>
          <a:p>
            <a:pPr eaLnBrk="1" hangingPunct="1">
              <a:buFont typeface="Wingdings" charset="0"/>
              <a:buNone/>
            </a:pPr>
            <a:r>
              <a:rPr lang="en-US" sz="1800">
                <a:latin typeface="Arial" charset="0"/>
                <a:cs typeface="Arial" charset="0"/>
              </a:rPr>
              <a:t>Network 10.5.0.0/16 via R2 Serial 0/0/0 at a cost of 22</a:t>
            </a:r>
          </a:p>
        </p:txBody>
      </p:sp>
      <p:sp>
        <p:nvSpPr>
          <p:cNvPr id="55307"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5"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865684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3575"/>
                                        </p:tgtEl>
                                        <p:attrNameLst>
                                          <p:attrName>style.visibility</p:attrName>
                                        </p:attrNameLst>
                                      </p:cBhvr>
                                      <p:to>
                                        <p:strVal val="visible"/>
                                      </p:to>
                                    </p:set>
                                    <p:animEffect transition="in" filter="blinds(horizontal)">
                                      <p:cBhvr>
                                        <p:cTn id="7" dur="500"/>
                                        <p:tgtEl>
                                          <p:spTgt spid="1133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3573"/>
                                        </p:tgtEl>
                                        <p:attrNameLst>
                                          <p:attrName>style.visibility</p:attrName>
                                        </p:attrNameLst>
                                      </p:cBhvr>
                                      <p:to>
                                        <p:strVal val="visible"/>
                                      </p:to>
                                    </p:set>
                                    <p:animEffect transition="in" filter="blinds(horizontal)">
                                      <p:cBhvr>
                                        <p:cTn id="12" dur="500"/>
                                        <p:tgtEl>
                                          <p:spTgt spid="113357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33577"/>
                                        </p:tgtEl>
                                        <p:attrNameLst>
                                          <p:attrName>style.visibility</p:attrName>
                                        </p:attrNameLst>
                                      </p:cBhvr>
                                      <p:to>
                                        <p:strVal val="visible"/>
                                      </p:to>
                                    </p:set>
                                    <p:animEffect transition="in" filter="blinds(horizontal)">
                                      <p:cBhvr>
                                        <p:cTn id="15" dur="500"/>
                                        <p:tgtEl>
                                          <p:spTgt spid="11335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33578"/>
                                        </p:tgtEl>
                                        <p:attrNameLst>
                                          <p:attrName>style.visibility</p:attrName>
                                        </p:attrNameLst>
                                      </p:cBhvr>
                                      <p:to>
                                        <p:strVal val="visible"/>
                                      </p:to>
                                    </p:set>
                                    <p:animEffect transition="in" filter="blinds(horizontal)">
                                      <p:cBhvr>
                                        <p:cTn id="20" dur="500"/>
                                        <p:tgtEl>
                                          <p:spTgt spid="1133578"/>
                                        </p:tgtEl>
                                      </p:cBhvr>
                                    </p:animEffect>
                                  </p:childTnLst>
                                </p:cTn>
                              </p:par>
                              <p:par>
                                <p:cTn id="21" presetID="3" presetClass="entr" presetSubtype="10" fill="hold" nodeType="withEffect">
                                  <p:stCondLst>
                                    <p:cond delay="0"/>
                                  </p:stCondLst>
                                  <p:childTnLst>
                                    <p:set>
                                      <p:cBhvr>
                                        <p:cTn id="22" dur="1" fill="hold">
                                          <p:stCondLst>
                                            <p:cond delay="0"/>
                                          </p:stCondLst>
                                        </p:cTn>
                                        <p:tgtEl>
                                          <p:spTgt spid="1133574"/>
                                        </p:tgtEl>
                                        <p:attrNameLst>
                                          <p:attrName>style.visibility</p:attrName>
                                        </p:attrNameLst>
                                      </p:cBhvr>
                                      <p:to>
                                        <p:strVal val="visible"/>
                                      </p:to>
                                    </p:set>
                                    <p:animEffect transition="in" filter="blinds(horizontal)">
                                      <p:cBhvr>
                                        <p:cTn id="23" dur="500"/>
                                        <p:tgtEl>
                                          <p:spTgt spid="1133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5" grpId="0" animBg="1"/>
      <p:bldP spid="1133577" grpId="0"/>
      <p:bldP spid="1133578" grpId="0"/>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497012" y="2996389"/>
            <a:ext cx="3591805" cy="871506"/>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cxnSp>
        <p:nvCxnSpPr>
          <p:cNvPr id="47" name="Straight Connector 46"/>
          <p:cNvCxnSpPr/>
          <p:nvPr/>
        </p:nvCxnSpPr>
        <p:spPr>
          <a:xfrm rot="2700000">
            <a:off x="5757072" y="2993241"/>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5448112" y="3392687"/>
            <a:ext cx="2702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526" name="TextBox 55"/>
          <p:cNvSpPr txBox="1">
            <a:spLocks noChangeArrowheads="1"/>
          </p:cNvSpPr>
          <p:nvPr/>
        </p:nvSpPr>
        <p:spPr bwMode="auto">
          <a:xfrm>
            <a:off x="6202058" y="3094435"/>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8" name="Straight Connector 57"/>
          <p:cNvCxnSpPr/>
          <p:nvPr/>
        </p:nvCxnSpPr>
        <p:spPr>
          <a:xfrm rot="2700000">
            <a:off x="6519074" y="3257550"/>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700000">
            <a:off x="6919913" y="3229382"/>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529" name="TextBox 59"/>
          <p:cNvSpPr txBox="1">
            <a:spLocks noChangeArrowheads="1"/>
          </p:cNvSpPr>
          <p:nvPr/>
        </p:nvSpPr>
        <p:spPr bwMode="auto">
          <a:xfrm>
            <a:off x="5488756" y="3090863"/>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07530" name="TextBox 70"/>
          <p:cNvSpPr txBox="1">
            <a:spLocks noChangeArrowheads="1"/>
          </p:cNvSpPr>
          <p:nvPr/>
        </p:nvSpPr>
        <p:spPr bwMode="auto">
          <a:xfrm>
            <a:off x="5675315" y="3484960"/>
            <a:ext cx="110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2</a:t>
            </a:r>
          </a:p>
        </p:txBody>
      </p:sp>
      <p:sp>
        <p:nvSpPr>
          <p:cNvPr id="107531" name="TextBox 71"/>
          <p:cNvSpPr txBox="1">
            <a:spLocks noChangeArrowheads="1"/>
          </p:cNvSpPr>
          <p:nvPr/>
        </p:nvSpPr>
        <p:spPr bwMode="auto">
          <a:xfrm>
            <a:off x="4425813" y="3318283"/>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192.168.1.0/24</a:t>
            </a:r>
          </a:p>
        </p:txBody>
      </p:sp>
      <p:sp>
        <p:nvSpPr>
          <p:cNvPr id="50" name="Rounded Rectangle 49"/>
          <p:cNvSpPr/>
          <p:nvPr/>
        </p:nvSpPr>
        <p:spPr>
          <a:xfrm>
            <a:off x="2105046" y="843560"/>
            <a:ext cx="4583790" cy="198740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4" name="Rounded Rectangle 3"/>
          <p:cNvSpPr/>
          <p:nvPr/>
        </p:nvSpPr>
        <p:spPr>
          <a:xfrm>
            <a:off x="827585" y="2993563"/>
            <a:ext cx="3430130" cy="871506"/>
          </a:xfrm>
          <a:prstGeom prst="roundRect">
            <a:avLst/>
          </a:prstGeom>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2" name="Title 1"/>
          <p:cNvSpPr>
            <a:spLocks noGrp="1"/>
          </p:cNvSpPr>
          <p:nvPr>
            <p:ph type="title"/>
          </p:nvPr>
        </p:nvSpPr>
        <p:spPr/>
        <p:txBody>
          <a:bodyPr>
            <a:normAutofit fontScale="90000"/>
          </a:bodyPr>
          <a:lstStyle/>
          <a:p>
            <a:pPr>
              <a:defRPr/>
            </a:pPr>
            <a:r>
              <a:rPr lang="en-CA" dirty="0"/>
              <a:t>OSPF Multiarea OSPF Topology</a:t>
            </a:r>
          </a:p>
        </p:txBody>
      </p:sp>
      <p:sp>
        <p:nvSpPr>
          <p:cNvPr id="107539" name="TextBox 4"/>
          <p:cNvSpPr txBox="1">
            <a:spLocks noChangeArrowheads="1"/>
          </p:cNvSpPr>
          <p:nvPr/>
        </p:nvSpPr>
        <p:spPr bwMode="auto">
          <a:xfrm>
            <a:off x="2200275" y="8917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pic>
        <p:nvPicPr>
          <p:cNvPr id="107540" name="Picture 5"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36776" flipV="1">
            <a:off x="2009775" y="2345541"/>
            <a:ext cx="25781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1"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70733">
            <a:off x="4032250" y="2256236"/>
            <a:ext cx="25781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2"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490" y="2712254"/>
            <a:ext cx="8397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3" name="TextBox 8"/>
          <p:cNvSpPr txBox="1">
            <a:spLocks noChangeArrowheads="1"/>
          </p:cNvSpPr>
          <p:nvPr/>
        </p:nvSpPr>
        <p:spPr bwMode="auto">
          <a:xfrm>
            <a:off x="6019806" y="2921794"/>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R3</a:t>
            </a:r>
          </a:p>
        </p:txBody>
      </p:sp>
      <p:sp>
        <p:nvSpPr>
          <p:cNvPr id="107544" name="TextBox 11"/>
          <p:cNvSpPr txBox="1">
            <a:spLocks noChangeArrowheads="1"/>
          </p:cNvSpPr>
          <p:nvPr/>
        </p:nvSpPr>
        <p:spPr bwMode="auto">
          <a:xfrm>
            <a:off x="5224839" y="2527698"/>
            <a:ext cx="90610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S0/0/1     .6</a:t>
            </a:r>
          </a:p>
        </p:txBody>
      </p:sp>
      <p:sp>
        <p:nvSpPr>
          <p:cNvPr id="107545" name="TextBox 15"/>
          <p:cNvSpPr txBox="1">
            <a:spLocks noChangeArrowheads="1"/>
          </p:cNvSpPr>
          <p:nvPr/>
        </p:nvSpPr>
        <p:spPr bwMode="auto">
          <a:xfrm>
            <a:off x="2756773" y="2474119"/>
            <a:ext cx="94529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S0/0/0</a:t>
            </a:r>
          </a:p>
        </p:txBody>
      </p:sp>
      <p:sp>
        <p:nvSpPr>
          <p:cNvPr id="107546" name="TextBox 19"/>
          <p:cNvSpPr txBox="1">
            <a:spLocks noChangeArrowheads="1"/>
          </p:cNvSpPr>
          <p:nvPr/>
        </p:nvSpPr>
        <p:spPr bwMode="auto">
          <a:xfrm>
            <a:off x="4391033" y="1943100"/>
            <a:ext cx="9061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S0/0/1     .5</a:t>
            </a:r>
          </a:p>
        </p:txBody>
      </p:sp>
      <p:cxnSp>
        <p:nvCxnSpPr>
          <p:cNvPr id="23" name="Straight Connector 22"/>
          <p:cNvCxnSpPr/>
          <p:nvPr/>
        </p:nvCxnSpPr>
        <p:spPr>
          <a:xfrm rot="2700000">
            <a:off x="2164577" y="2990860"/>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856186" y="3389710"/>
            <a:ext cx="269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25938" y="1122760"/>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44950" y="1110854"/>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551" name="TextBox 28"/>
          <p:cNvSpPr txBox="1">
            <a:spLocks noChangeArrowheads="1"/>
          </p:cNvSpPr>
          <p:nvPr/>
        </p:nvSpPr>
        <p:spPr bwMode="auto">
          <a:xfrm>
            <a:off x="3856483" y="891789"/>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10.2.1.0/24</a:t>
            </a:r>
          </a:p>
        </p:txBody>
      </p:sp>
      <p:sp>
        <p:nvSpPr>
          <p:cNvPr id="107552" name="TextBox 30"/>
          <p:cNvSpPr txBox="1">
            <a:spLocks noChangeArrowheads="1"/>
          </p:cNvSpPr>
          <p:nvPr/>
        </p:nvSpPr>
        <p:spPr bwMode="auto">
          <a:xfrm>
            <a:off x="3845217" y="1254919"/>
            <a:ext cx="764903"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07553" name="TextBox 41"/>
          <p:cNvSpPr txBox="1">
            <a:spLocks noChangeArrowheads="1"/>
          </p:cNvSpPr>
          <p:nvPr/>
        </p:nvSpPr>
        <p:spPr bwMode="auto">
          <a:xfrm>
            <a:off x="3346896" y="3296851"/>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10.1.2.0/24</a:t>
            </a:r>
          </a:p>
        </p:txBody>
      </p:sp>
      <p:sp>
        <p:nvSpPr>
          <p:cNvPr id="107554" name="TextBox 43"/>
          <p:cNvSpPr txBox="1">
            <a:spLocks noChangeArrowheads="1"/>
          </p:cNvSpPr>
          <p:nvPr/>
        </p:nvSpPr>
        <p:spPr bwMode="auto">
          <a:xfrm>
            <a:off x="2242276" y="2031217"/>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192.168.10.0/30</a:t>
            </a:r>
          </a:p>
        </p:txBody>
      </p:sp>
      <p:sp>
        <p:nvSpPr>
          <p:cNvPr id="107555" name="TextBox 44"/>
          <p:cNvSpPr txBox="1">
            <a:spLocks noChangeArrowheads="1"/>
          </p:cNvSpPr>
          <p:nvPr/>
        </p:nvSpPr>
        <p:spPr bwMode="auto">
          <a:xfrm>
            <a:off x="5390298" y="2031217"/>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192.168.10.4/30</a:t>
            </a:r>
          </a:p>
        </p:txBody>
      </p:sp>
      <p:sp>
        <p:nvSpPr>
          <p:cNvPr id="107556" name="TextBox 51"/>
          <p:cNvSpPr txBox="1">
            <a:spLocks noChangeArrowheads="1"/>
          </p:cNvSpPr>
          <p:nvPr/>
        </p:nvSpPr>
        <p:spPr bwMode="auto">
          <a:xfrm>
            <a:off x="3432187" y="1943100"/>
            <a:ext cx="8669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.2    S0/0/0</a:t>
            </a:r>
          </a:p>
        </p:txBody>
      </p:sp>
      <p:sp>
        <p:nvSpPr>
          <p:cNvPr id="107557" name="TextBox 52"/>
          <p:cNvSpPr txBox="1">
            <a:spLocks noChangeArrowheads="1"/>
          </p:cNvSpPr>
          <p:nvPr/>
        </p:nvSpPr>
        <p:spPr bwMode="auto">
          <a:xfrm>
            <a:off x="2609538" y="3092054"/>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7" name="Straight Connector 56"/>
          <p:cNvCxnSpPr/>
          <p:nvPr/>
        </p:nvCxnSpPr>
        <p:spPr>
          <a:xfrm rot="2700000">
            <a:off x="2926577" y="3244454"/>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700000">
            <a:off x="3327401" y="3216285"/>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560" name="TextBox 61"/>
          <p:cNvSpPr txBox="1">
            <a:spLocks noChangeArrowheads="1"/>
          </p:cNvSpPr>
          <p:nvPr/>
        </p:nvSpPr>
        <p:spPr bwMode="auto">
          <a:xfrm>
            <a:off x="1896248" y="3088482"/>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07561" name="TextBox 62"/>
          <p:cNvSpPr txBox="1">
            <a:spLocks noChangeArrowheads="1"/>
          </p:cNvSpPr>
          <p:nvPr/>
        </p:nvSpPr>
        <p:spPr bwMode="auto">
          <a:xfrm>
            <a:off x="2247900" y="34825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107562" name="TextBox 65"/>
          <p:cNvSpPr txBox="1">
            <a:spLocks noChangeArrowheads="1"/>
          </p:cNvSpPr>
          <p:nvPr/>
        </p:nvSpPr>
        <p:spPr bwMode="auto">
          <a:xfrm>
            <a:off x="998983" y="3314710"/>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10.1.1.0/24</a:t>
            </a:r>
          </a:p>
        </p:txBody>
      </p:sp>
      <p:sp>
        <p:nvSpPr>
          <p:cNvPr id="107563" name="TextBox 72"/>
          <p:cNvSpPr txBox="1">
            <a:spLocks noChangeArrowheads="1"/>
          </p:cNvSpPr>
          <p:nvPr/>
        </p:nvSpPr>
        <p:spPr bwMode="auto">
          <a:xfrm>
            <a:off x="6935649" y="3296851"/>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192.168.2.0/24</a:t>
            </a:r>
          </a:p>
        </p:txBody>
      </p:sp>
      <p:pic>
        <p:nvPicPr>
          <p:cNvPr id="107564"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2712254"/>
            <a:ext cx="838200"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65" name="TextBox 13"/>
          <p:cNvSpPr txBox="1">
            <a:spLocks noChangeArrowheads="1"/>
          </p:cNvSpPr>
          <p:nvPr/>
        </p:nvSpPr>
        <p:spPr bwMode="auto">
          <a:xfrm>
            <a:off x="2479683" y="2919412"/>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R1</a:t>
            </a:r>
          </a:p>
        </p:txBody>
      </p:sp>
      <p:pic>
        <p:nvPicPr>
          <p:cNvPr id="107566"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1515677"/>
            <a:ext cx="839788"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67" name="TextBox 18"/>
          <p:cNvSpPr txBox="1">
            <a:spLocks noChangeArrowheads="1"/>
          </p:cNvSpPr>
          <p:nvPr/>
        </p:nvSpPr>
        <p:spPr bwMode="auto">
          <a:xfrm>
            <a:off x="4117995" y="1722835"/>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R2</a:t>
            </a:r>
          </a:p>
        </p:txBody>
      </p:sp>
      <p:sp>
        <p:nvSpPr>
          <p:cNvPr id="10756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E9A354-F0DA-594F-8598-96D8EA0ED42E}" type="slidenum">
              <a:rPr lang="en-US" sz="1400">
                <a:cs typeface="Arial" charset="0"/>
              </a:rPr>
              <a:pPr eaLnBrk="1" hangingPunct="1"/>
              <a:t>80</a:t>
            </a:fld>
            <a:endParaRPr lang="en-US" sz="1400">
              <a:cs typeface="Arial" charset="0"/>
            </a:endParaRPr>
          </a:p>
        </p:txBody>
      </p:sp>
    </p:spTree>
    <p:extLst>
      <p:ext uri="{BB962C8B-B14F-4D97-AF65-F5344CB8AC3E}">
        <p14:creationId xmlns:p14="http://schemas.microsoft.com/office/powerpoint/2010/main" val="68121320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Configuring Multiarea OSPF on R1</a:t>
            </a:r>
          </a:p>
        </p:txBody>
      </p:sp>
      <p:sp>
        <p:nvSpPr>
          <p:cNvPr id="65" name="Rectangle 64"/>
          <p:cNvSpPr/>
          <p:nvPr/>
        </p:nvSpPr>
        <p:spPr>
          <a:xfrm>
            <a:off x="323850" y="2571760"/>
            <a:ext cx="8286750" cy="2031325"/>
          </a:xfrm>
          <a:prstGeom prst="rect">
            <a:avLst/>
          </a:prstGeom>
          <a:noFill/>
          <a:ln>
            <a:solidFill>
              <a:schemeClr val="tx1"/>
            </a:solidFill>
          </a:ln>
        </p:spPr>
        <p:txBody>
          <a:bodyPr>
            <a:spAutoFit/>
          </a:bodyPr>
          <a:lstStyle/>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 </a:t>
            </a:r>
            <a:r>
              <a:rPr lang="en-CA" b="1" dirty="0">
                <a:latin typeface="Courier New" pitchFamily="49" charset="0"/>
                <a:cs typeface="Courier New" pitchFamily="49" charset="0"/>
              </a:rPr>
              <a:t>router ospf 10</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-router)# </a:t>
            </a:r>
            <a:r>
              <a:rPr lang="en-CA" b="1" dirty="0">
                <a:latin typeface="Courier New" pitchFamily="49" charset="0"/>
                <a:cs typeface="Courier New" pitchFamily="49" charset="0"/>
              </a:rPr>
              <a:t>router-id 1.1.1.1</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-router)# </a:t>
            </a:r>
            <a:r>
              <a:rPr lang="en-CA" b="1" dirty="0">
                <a:latin typeface="Courier New" pitchFamily="49" charset="0"/>
                <a:cs typeface="Courier New" pitchFamily="49" charset="0"/>
              </a:rPr>
              <a:t>network 10.1.1.1 0.0.0.0 </a:t>
            </a:r>
            <a:r>
              <a:rPr lang="en-CA" b="1" dirty="0">
                <a:solidFill>
                  <a:srgbClr val="FF3300"/>
                </a:solidFill>
                <a:latin typeface="Courier New" pitchFamily="49" charset="0"/>
                <a:cs typeface="Courier New" pitchFamily="49" charset="0"/>
              </a:rPr>
              <a:t>area 1</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-router)# </a:t>
            </a:r>
            <a:r>
              <a:rPr lang="en-CA" b="1" dirty="0">
                <a:latin typeface="Courier New" pitchFamily="49" charset="0"/>
                <a:cs typeface="Courier New" pitchFamily="49" charset="0"/>
              </a:rPr>
              <a:t>network 10.1.2.1 0.0.0.0 </a:t>
            </a:r>
            <a:r>
              <a:rPr lang="en-CA" b="1" dirty="0">
                <a:solidFill>
                  <a:srgbClr val="FF3300"/>
                </a:solidFill>
                <a:latin typeface="Courier New" pitchFamily="49" charset="0"/>
                <a:cs typeface="Courier New" pitchFamily="49" charset="0"/>
              </a:rPr>
              <a:t>area 1</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-router)# </a:t>
            </a:r>
            <a:r>
              <a:rPr lang="en-CA" b="1" dirty="0">
                <a:latin typeface="Courier New" pitchFamily="49" charset="0"/>
                <a:cs typeface="Courier New" pitchFamily="49" charset="0"/>
              </a:rPr>
              <a:t>network 192.168.10.1 0.0.0.0 </a:t>
            </a:r>
            <a:r>
              <a:rPr lang="en-CA" b="1" dirty="0">
                <a:solidFill>
                  <a:schemeClr val="accent6">
                    <a:lumMod val="50000"/>
                  </a:schemeClr>
                </a:solidFill>
                <a:latin typeface="Courier New" pitchFamily="49" charset="0"/>
                <a:cs typeface="Courier New" pitchFamily="49" charset="0"/>
              </a:rPr>
              <a:t>area 0</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a:t>
            </a:r>
            <a:r>
              <a:rPr lang="en-CA" dirty="0" err="1">
                <a:latin typeface="Courier New" pitchFamily="49" charset="0"/>
                <a:cs typeface="Courier New" pitchFamily="49" charset="0"/>
              </a:rPr>
              <a:t>config</a:t>
            </a:r>
            <a:r>
              <a:rPr lang="en-CA" dirty="0">
                <a:latin typeface="Courier New" pitchFamily="49" charset="0"/>
                <a:cs typeface="Courier New" pitchFamily="49" charset="0"/>
              </a:rPr>
              <a:t>-router)# </a:t>
            </a:r>
            <a:r>
              <a:rPr lang="en-CA" b="1" dirty="0">
                <a:latin typeface="Courier New" pitchFamily="49" charset="0"/>
                <a:cs typeface="Courier New" pitchFamily="49" charset="0"/>
              </a:rPr>
              <a:t>end</a:t>
            </a:r>
          </a:p>
          <a:p>
            <a:pPr>
              <a:defRPr/>
            </a:pPr>
            <a:r>
              <a:rPr lang="en-CA" dirty="0" err="1">
                <a:latin typeface="Courier New" pitchFamily="49" charset="0"/>
                <a:cs typeface="Courier New" pitchFamily="49" charset="0"/>
              </a:rPr>
              <a:t>R1</a:t>
            </a:r>
            <a:r>
              <a:rPr lang="en-CA" dirty="0">
                <a:latin typeface="Courier New" pitchFamily="49" charset="0"/>
                <a:cs typeface="Courier New" pitchFamily="49" charset="0"/>
              </a:rPr>
              <a:t># </a:t>
            </a: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665560"/>
            <a:ext cx="4591050" cy="190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572" name="Oval 2"/>
          <p:cNvSpPr>
            <a:spLocks noChangeArrowheads="1"/>
          </p:cNvSpPr>
          <p:nvPr/>
        </p:nvSpPr>
        <p:spPr bwMode="auto">
          <a:xfrm>
            <a:off x="2895600" y="171450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09573"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70732C-C3FF-6A46-B205-AB9BB101A607}" type="slidenum">
              <a:rPr lang="en-US" sz="1400">
                <a:cs typeface="Arial" charset="0"/>
              </a:rPr>
              <a:pPr eaLnBrk="1" hangingPunct="1"/>
              <a:t>81</a:t>
            </a:fld>
            <a:endParaRPr lang="en-US" sz="1400">
              <a:cs typeface="Arial" charset="0"/>
            </a:endParaRPr>
          </a:p>
        </p:txBody>
      </p:sp>
      <p:sp>
        <p:nvSpPr>
          <p:cNvPr id="109574"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0126295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100"/>
                                        <p:tgtEl>
                                          <p:spTgt spid="6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5">
                                            <p:txEl>
                                              <p:pRg st="2" end="2"/>
                                            </p:txEl>
                                          </p:spTgt>
                                        </p:tgtEl>
                                        <p:attrNameLst>
                                          <p:attrName>style.visibility</p:attrName>
                                        </p:attrNameLst>
                                      </p:cBhvr>
                                      <p:to>
                                        <p:strVal val="visible"/>
                                      </p:to>
                                    </p:set>
                                    <p:animEffect transition="in" filter="wipe(left)">
                                      <p:cBhvr>
                                        <p:cTn id="16" dur="500"/>
                                        <p:tgtEl>
                                          <p:spTgt spid="6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5">
                                            <p:txEl>
                                              <p:pRg st="3" end="3"/>
                                            </p:txEl>
                                          </p:spTgt>
                                        </p:tgtEl>
                                        <p:attrNameLst>
                                          <p:attrName>style.visibility</p:attrName>
                                        </p:attrNameLst>
                                      </p:cBhvr>
                                      <p:to>
                                        <p:strVal val="visible"/>
                                      </p:to>
                                    </p:set>
                                    <p:animEffect transition="in" filter="wipe(left)">
                                      <p:cBhvr>
                                        <p:cTn id="21" dur="500"/>
                                        <p:tgtEl>
                                          <p:spTgt spid="6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5">
                                            <p:txEl>
                                              <p:pRg st="4" end="4"/>
                                            </p:txEl>
                                          </p:spTgt>
                                        </p:tgtEl>
                                        <p:attrNameLst>
                                          <p:attrName>style.visibility</p:attrName>
                                        </p:attrNameLst>
                                      </p:cBhvr>
                                      <p:to>
                                        <p:strVal val="visible"/>
                                      </p:to>
                                    </p:set>
                                    <p:animEffect transition="in" filter="wipe(left)">
                                      <p:cBhvr>
                                        <p:cTn id="26" dur="500"/>
                                        <p:tgtEl>
                                          <p:spTgt spid="65">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65">
                                            <p:txEl>
                                              <p:pRg st="5" end="5"/>
                                            </p:txEl>
                                          </p:spTgt>
                                        </p:tgtEl>
                                        <p:attrNameLst>
                                          <p:attrName>style.visibility</p:attrName>
                                        </p:attrNameLst>
                                      </p:cBhvr>
                                      <p:to>
                                        <p:strVal val="visible"/>
                                      </p:to>
                                    </p:set>
                                    <p:animEffect transition="in" filter="wipe(left)">
                                      <p:cBhvr>
                                        <p:cTn id="30" dur="100"/>
                                        <p:tgtEl>
                                          <p:spTgt spid="65">
                                            <p:txEl>
                                              <p:pRg st="5" end="5"/>
                                            </p:txEl>
                                          </p:spTgt>
                                        </p:tgtEl>
                                      </p:cBhvr>
                                    </p:animEffect>
                                  </p:childTnLst>
                                </p:cTn>
                              </p:par>
                            </p:childTnLst>
                          </p:cTn>
                        </p:par>
                        <p:par>
                          <p:cTn id="31" fill="hold" nodeType="afterGroup">
                            <p:stCondLst>
                              <p:cond delay="600"/>
                            </p:stCondLst>
                            <p:childTnLst>
                              <p:par>
                                <p:cTn id="32" presetID="22" presetClass="entr" presetSubtype="8" fill="hold" nodeType="afterEffect">
                                  <p:stCondLst>
                                    <p:cond delay="0"/>
                                  </p:stCondLst>
                                  <p:childTnLst>
                                    <p:set>
                                      <p:cBhvr>
                                        <p:cTn id="33" dur="1" fill="hold">
                                          <p:stCondLst>
                                            <p:cond delay="0"/>
                                          </p:stCondLst>
                                        </p:cTn>
                                        <p:tgtEl>
                                          <p:spTgt spid="65">
                                            <p:txEl>
                                              <p:pRg st="6" end="6"/>
                                            </p:txEl>
                                          </p:spTgt>
                                        </p:tgtEl>
                                        <p:attrNameLst>
                                          <p:attrName>style.visibility</p:attrName>
                                        </p:attrNameLst>
                                      </p:cBhvr>
                                      <p:to>
                                        <p:strVal val="visible"/>
                                      </p:to>
                                    </p:set>
                                    <p:animEffect transition="in" filter="wipe(left)">
                                      <p:cBhvr>
                                        <p:cTn id="34" dur="100"/>
                                        <p:tgtEl>
                                          <p:spTgt spid="65">
                                            <p:txEl>
                                              <p:pRg st="6" end="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Configuring Multiarea OSPF on </a:t>
            </a:r>
            <a:r>
              <a:rPr lang="en-CA" dirty="0" smtClean="0"/>
              <a:t>R2</a:t>
            </a:r>
            <a:endParaRPr lang="en-CA" dirty="0"/>
          </a:p>
        </p:txBody>
      </p:sp>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665560"/>
            <a:ext cx="4591050" cy="190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a:spLocks noChangeArrowheads="1"/>
          </p:cNvSpPr>
          <p:nvPr/>
        </p:nvSpPr>
        <p:spPr bwMode="auto">
          <a:xfrm>
            <a:off x="76200" y="2571761"/>
            <a:ext cx="8991600"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600" dirty="0">
                <a:solidFill>
                  <a:srgbClr val="000000"/>
                </a:solidFill>
                <a:latin typeface="Courier New" charset="0"/>
                <a:cs typeface="Courier New" charset="0"/>
              </a:rPr>
              <a:t>R2(</a:t>
            </a:r>
            <a:r>
              <a:rPr lang="en-CA" sz="1600" dirty="0" err="1">
                <a:solidFill>
                  <a:srgbClr val="000000"/>
                </a:solidFill>
                <a:latin typeface="Courier New" charset="0"/>
                <a:cs typeface="Courier New" charset="0"/>
              </a:rPr>
              <a:t>config</a:t>
            </a:r>
            <a:r>
              <a:rPr lang="en-CA" sz="1600" dirty="0">
                <a:solidFill>
                  <a:srgbClr val="000000"/>
                </a:solidFill>
                <a:latin typeface="Courier New" charset="0"/>
                <a:cs typeface="Courier New" charset="0"/>
              </a:rPr>
              <a:t>)# </a:t>
            </a:r>
            <a:r>
              <a:rPr lang="en-CA" sz="1600" b="1" dirty="0">
                <a:solidFill>
                  <a:srgbClr val="000000"/>
                </a:solidFill>
                <a:latin typeface="Courier New" charset="0"/>
                <a:cs typeface="Courier New" charset="0"/>
              </a:rPr>
              <a:t>router </a:t>
            </a:r>
            <a:r>
              <a:rPr lang="en-CA" sz="1600" b="1" dirty="0" err="1">
                <a:solidFill>
                  <a:srgbClr val="000000"/>
                </a:solidFill>
                <a:latin typeface="Courier New" charset="0"/>
                <a:cs typeface="Courier New" charset="0"/>
              </a:rPr>
              <a:t>ospf</a:t>
            </a:r>
            <a:r>
              <a:rPr lang="en-CA" sz="1600" b="1" dirty="0">
                <a:solidFill>
                  <a:srgbClr val="000000"/>
                </a:solidFill>
                <a:latin typeface="Courier New" charset="0"/>
                <a:cs typeface="Courier New" charset="0"/>
              </a:rPr>
              <a:t> 10</a:t>
            </a:r>
          </a:p>
          <a:p>
            <a:r>
              <a:rPr lang="en-CA" sz="1600" dirty="0">
                <a:solidFill>
                  <a:srgbClr val="000000"/>
                </a:solidFill>
                <a:latin typeface="Courier New" charset="0"/>
                <a:cs typeface="Courier New" charset="0"/>
              </a:rPr>
              <a:t>R2(</a:t>
            </a:r>
            <a:r>
              <a:rPr lang="en-CA" sz="1600" dirty="0" err="1">
                <a:solidFill>
                  <a:srgbClr val="000000"/>
                </a:solidFill>
                <a:latin typeface="Courier New" charset="0"/>
                <a:cs typeface="Courier New" charset="0"/>
              </a:rPr>
              <a:t>config</a:t>
            </a:r>
            <a:r>
              <a:rPr lang="en-CA" sz="1600" dirty="0">
                <a:solidFill>
                  <a:srgbClr val="000000"/>
                </a:solidFill>
                <a:latin typeface="Courier New" charset="0"/>
                <a:cs typeface="Courier New" charset="0"/>
              </a:rPr>
              <a:t>-router)# </a:t>
            </a:r>
            <a:r>
              <a:rPr lang="en-CA" sz="1600" b="1" dirty="0">
                <a:solidFill>
                  <a:srgbClr val="000000"/>
                </a:solidFill>
                <a:latin typeface="Courier New" charset="0"/>
                <a:cs typeface="Courier New" charset="0"/>
              </a:rPr>
              <a:t>router-id 2.2.2.2</a:t>
            </a:r>
          </a:p>
          <a:p>
            <a:r>
              <a:rPr lang="en-CA" sz="1600" dirty="0">
                <a:solidFill>
                  <a:srgbClr val="000000"/>
                </a:solidFill>
                <a:latin typeface="Courier New" charset="0"/>
                <a:cs typeface="Courier New" charset="0"/>
              </a:rPr>
              <a:t>R2(</a:t>
            </a:r>
            <a:r>
              <a:rPr lang="en-CA" sz="1600" dirty="0" err="1">
                <a:solidFill>
                  <a:srgbClr val="000000"/>
                </a:solidFill>
                <a:latin typeface="Courier New" charset="0"/>
                <a:cs typeface="Courier New" charset="0"/>
              </a:rPr>
              <a:t>config</a:t>
            </a:r>
            <a:r>
              <a:rPr lang="en-CA" sz="1600" dirty="0">
                <a:solidFill>
                  <a:srgbClr val="000000"/>
                </a:solidFill>
                <a:latin typeface="Courier New" charset="0"/>
                <a:cs typeface="Courier New" charset="0"/>
              </a:rPr>
              <a:t>-router)# </a:t>
            </a:r>
            <a:r>
              <a:rPr lang="en-CA" sz="1600" b="1" dirty="0">
                <a:solidFill>
                  <a:srgbClr val="000000"/>
                </a:solidFill>
                <a:latin typeface="Courier New" charset="0"/>
                <a:cs typeface="Courier New" charset="0"/>
              </a:rPr>
              <a:t>network 192.168.10.0 0.0.0.7 </a:t>
            </a:r>
            <a:r>
              <a:rPr lang="en-CA" sz="1600" b="1" dirty="0">
                <a:solidFill>
                  <a:srgbClr val="3C3C65"/>
                </a:solidFill>
                <a:latin typeface="Courier New" charset="0"/>
                <a:cs typeface="Courier New" charset="0"/>
              </a:rPr>
              <a:t>area 0</a:t>
            </a:r>
          </a:p>
          <a:p>
            <a:r>
              <a:rPr lang="en-CA" sz="1600" dirty="0">
                <a:solidFill>
                  <a:srgbClr val="000000"/>
                </a:solidFill>
                <a:latin typeface="Courier New" charset="0"/>
                <a:cs typeface="Courier New" charset="0"/>
              </a:rPr>
              <a:t>R2(</a:t>
            </a:r>
            <a:r>
              <a:rPr lang="en-CA" sz="1600" dirty="0" err="1">
                <a:solidFill>
                  <a:srgbClr val="000000"/>
                </a:solidFill>
                <a:latin typeface="Courier New" charset="0"/>
                <a:cs typeface="Courier New" charset="0"/>
              </a:rPr>
              <a:t>config</a:t>
            </a:r>
            <a:r>
              <a:rPr lang="en-CA" sz="1600" dirty="0">
                <a:solidFill>
                  <a:srgbClr val="000000"/>
                </a:solidFill>
                <a:latin typeface="Courier New" charset="0"/>
                <a:cs typeface="Courier New" charset="0"/>
              </a:rPr>
              <a:t>-router)# </a:t>
            </a:r>
            <a:r>
              <a:rPr lang="en-CA" sz="1600" b="1" dirty="0">
                <a:solidFill>
                  <a:srgbClr val="000000"/>
                </a:solidFill>
                <a:latin typeface="Courier New" charset="0"/>
                <a:cs typeface="Courier New" charset="0"/>
              </a:rPr>
              <a:t>network 10.2.1.0 0.0.0.255 </a:t>
            </a:r>
            <a:r>
              <a:rPr lang="en-CA" sz="1600" b="1" dirty="0">
                <a:solidFill>
                  <a:srgbClr val="3C3C65"/>
                </a:solidFill>
                <a:latin typeface="Courier New" charset="0"/>
                <a:cs typeface="Courier New" charset="0"/>
              </a:rPr>
              <a:t>area 0</a:t>
            </a:r>
          </a:p>
          <a:p>
            <a:r>
              <a:rPr lang="en-CA" sz="1600" dirty="0">
                <a:solidFill>
                  <a:srgbClr val="000000"/>
                </a:solidFill>
                <a:latin typeface="Courier New" charset="0"/>
                <a:cs typeface="Courier New" charset="0"/>
              </a:rPr>
              <a:t>R2(</a:t>
            </a:r>
            <a:r>
              <a:rPr lang="en-CA" sz="1600" dirty="0" err="1">
                <a:solidFill>
                  <a:srgbClr val="000000"/>
                </a:solidFill>
                <a:latin typeface="Courier New" charset="0"/>
                <a:cs typeface="Courier New" charset="0"/>
              </a:rPr>
              <a:t>config</a:t>
            </a:r>
            <a:r>
              <a:rPr lang="en-CA" sz="1600" dirty="0">
                <a:solidFill>
                  <a:srgbClr val="000000"/>
                </a:solidFill>
                <a:latin typeface="Courier New" charset="0"/>
                <a:cs typeface="Courier New" charset="0"/>
              </a:rPr>
              <a:t>-router)# </a:t>
            </a:r>
            <a:r>
              <a:rPr lang="en-CA" sz="1600" b="1" dirty="0">
                <a:solidFill>
                  <a:srgbClr val="000000"/>
                </a:solidFill>
                <a:latin typeface="Courier New" charset="0"/>
                <a:cs typeface="Courier New" charset="0"/>
              </a:rPr>
              <a:t>end</a:t>
            </a:r>
            <a:endParaRPr lang="en-CA" sz="1600" dirty="0">
              <a:solidFill>
                <a:srgbClr val="000000"/>
              </a:solidFill>
              <a:latin typeface="Courier New" charset="0"/>
              <a:cs typeface="Courier New" charset="0"/>
            </a:endParaRPr>
          </a:p>
          <a:p>
            <a:r>
              <a:rPr lang="en-CA" sz="1600" dirty="0">
                <a:solidFill>
                  <a:srgbClr val="000000"/>
                </a:solidFill>
                <a:latin typeface="Courier New" charset="0"/>
                <a:cs typeface="Courier New" charset="0"/>
              </a:rPr>
              <a:t>*Apr 19 18:11:04.029: %OSPF-5-ADJCHG: Process 10, </a:t>
            </a:r>
            <a:r>
              <a:rPr lang="en-CA" sz="1600" dirty="0" err="1">
                <a:solidFill>
                  <a:srgbClr val="000000"/>
                </a:solidFill>
                <a:latin typeface="Courier New" charset="0"/>
                <a:cs typeface="Courier New" charset="0"/>
              </a:rPr>
              <a:t>Nbr</a:t>
            </a:r>
            <a:r>
              <a:rPr lang="en-CA" sz="1600" dirty="0">
                <a:solidFill>
                  <a:srgbClr val="000000"/>
                </a:solidFill>
                <a:latin typeface="Courier New" charset="0"/>
                <a:cs typeface="Courier New" charset="0"/>
              </a:rPr>
              <a:t> 1.1.1.1 on Serial0/0/0 from LOADING to FULL, Loading Done</a:t>
            </a:r>
          </a:p>
          <a:p>
            <a:r>
              <a:rPr lang="en-CA" sz="1600" dirty="0">
                <a:solidFill>
                  <a:srgbClr val="000000"/>
                </a:solidFill>
                <a:latin typeface="Courier New" charset="0"/>
                <a:cs typeface="Courier New" charset="0"/>
              </a:rPr>
              <a:t>R2# </a:t>
            </a:r>
            <a:endParaRPr lang="en-CA" sz="1600" b="1" dirty="0">
              <a:solidFill>
                <a:srgbClr val="000000"/>
              </a:solidFill>
              <a:latin typeface="Courier New" charset="0"/>
              <a:cs typeface="Courier New" charset="0"/>
            </a:endParaRPr>
          </a:p>
        </p:txBody>
      </p:sp>
      <p:sp>
        <p:nvSpPr>
          <p:cNvPr id="111620" name="Oval 4"/>
          <p:cNvSpPr>
            <a:spLocks noChangeArrowheads="1"/>
          </p:cNvSpPr>
          <p:nvPr/>
        </p:nvSpPr>
        <p:spPr bwMode="auto">
          <a:xfrm>
            <a:off x="3810000" y="97155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1162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9A8251-C327-134B-93C6-CEE91DDB89DA}" type="slidenum">
              <a:rPr lang="en-US" sz="1400">
                <a:cs typeface="Arial" charset="0"/>
              </a:rPr>
              <a:pPr eaLnBrk="1" hangingPunct="1"/>
              <a:t>82</a:t>
            </a:fld>
            <a:endParaRPr lang="en-US" sz="1400">
              <a:cs typeface="Arial" charset="0"/>
            </a:endParaRPr>
          </a:p>
        </p:txBody>
      </p:sp>
      <p:sp>
        <p:nvSpPr>
          <p:cNvPr id="111622"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99782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100"/>
                                        <p:tgtEl>
                                          <p:spTgt spid="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wipe(left)">
                                      <p:cBhvr>
                                        <p:cTn id="16" dur="500"/>
                                        <p:tgtEl>
                                          <p:spTgt spid="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wipe(left)">
                                      <p:cBhvr>
                                        <p:cTn id="21" dur="500"/>
                                        <p:tgtEl>
                                          <p:spTgt spid="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wipe(left)">
                                      <p:cBhvr>
                                        <p:cTn id="26" dur="500"/>
                                        <p:tgtEl>
                                          <p:spTgt spid="9">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left)">
                                      <p:cBhvr>
                                        <p:cTn id="30" dur="100"/>
                                        <p:tgtEl>
                                          <p:spTgt spid="9">
                                            <p:txEl>
                                              <p:pRg st="5" end="5"/>
                                            </p:txEl>
                                          </p:spTgt>
                                        </p:tgtEl>
                                      </p:cBhvr>
                                    </p:animEffect>
                                  </p:childTnLst>
                                </p:cTn>
                              </p:par>
                            </p:childTnLst>
                          </p:cTn>
                        </p:par>
                        <p:par>
                          <p:cTn id="31" fill="hold" nodeType="afterGroup">
                            <p:stCondLst>
                              <p:cond delay="600"/>
                            </p:stCondLst>
                            <p:childTnLst>
                              <p:par>
                                <p:cTn id="32" presetID="22" presetClass="entr" presetSubtype="8" fill="hold" nodeType="after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wipe(left)">
                                      <p:cBhvr>
                                        <p:cTn id="34" dur="100"/>
                                        <p:tgtEl>
                                          <p:spTgt spid="9">
                                            <p:txEl>
                                              <p:pRg st="6" end="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Configuring Multiarea OSPF on </a:t>
            </a:r>
            <a:r>
              <a:rPr lang="en-CA" dirty="0" smtClean="0"/>
              <a:t>R3</a:t>
            </a:r>
            <a:endParaRPr lang="en-CA" dirty="0"/>
          </a:p>
        </p:txBody>
      </p:sp>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665560"/>
            <a:ext cx="4591050" cy="190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a:spLocks noChangeArrowheads="1"/>
          </p:cNvSpPr>
          <p:nvPr/>
        </p:nvSpPr>
        <p:spPr bwMode="auto">
          <a:xfrm>
            <a:off x="381000" y="2558188"/>
            <a:ext cx="8305800" cy="25853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a:solidFill>
                  <a:srgbClr val="000000"/>
                </a:solidFill>
                <a:latin typeface="Courier New" charset="0"/>
                <a:cs typeface="Courier New" charset="0"/>
              </a:rPr>
              <a:t>R3(config)# </a:t>
            </a:r>
            <a:r>
              <a:rPr lang="en-CA" b="1">
                <a:solidFill>
                  <a:srgbClr val="000000"/>
                </a:solidFill>
                <a:latin typeface="Courier New" charset="0"/>
                <a:cs typeface="Courier New" charset="0"/>
              </a:rPr>
              <a:t>router ospf 10</a:t>
            </a:r>
          </a:p>
          <a:p>
            <a:r>
              <a:rPr lang="en-CA">
                <a:solidFill>
                  <a:srgbClr val="000000"/>
                </a:solidFill>
                <a:latin typeface="Courier New" charset="0"/>
                <a:cs typeface="Courier New" charset="0"/>
              </a:rPr>
              <a:t>R3(config-router)# </a:t>
            </a:r>
            <a:r>
              <a:rPr lang="en-CA" b="1">
                <a:solidFill>
                  <a:srgbClr val="000000"/>
                </a:solidFill>
                <a:latin typeface="Courier New" charset="0"/>
                <a:cs typeface="Courier New" charset="0"/>
              </a:rPr>
              <a:t>router-id 3.3.3.3</a:t>
            </a:r>
          </a:p>
          <a:p>
            <a:r>
              <a:rPr lang="en-CA">
                <a:solidFill>
                  <a:srgbClr val="000000"/>
                </a:solidFill>
                <a:latin typeface="Courier New" charset="0"/>
                <a:cs typeface="Courier New" charset="0"/>
              </a:rPr>
              <a:t>R3(config-router)# </a:t>
            </a:r>
            <a:r>
              <a:rPr lang="en-CA" b="1">
                <a:solidFill>
                  <a:srgbClr val="000000"/>
                </a:solidFill>
                <a:latin typeface="Courier New" charset="0"/>
                <a:cs typeface="Courier New" charset="0"/>
              </a:rPr>
              <a:t>network 192.168.10.6 0.0.0.3 </a:t>
            </a:r>
            <a:r>
              <a:rPr lang="en-CA" b="1">
                <a:solidFill>
                  <a:srgbClr val="3C3C65"/>
                </a:solidFill>
                <a:latin typeface="Courier New" charset="0"/>
                <a:cs typeface="Courier New" charset="0"/>
              </a:rPr>
              <a:t>area 0</a:t>
            </a:r>
          </a:p>
          <a:p>
            <a:r>
              <a:rPr lang="en-CA">
                <a:solidFill>
                  <a:srgbClr val="000000"/>
                </a:solidFill>
                <a:latin typeface="Courier New" charset="0"/>
                <a:cs typeface="Courier New" charset="0"/>
              </a:rPr>
              <a:t>R3(config-router)# </a:t>
            </a:r>
            <a:r>
              <a:rPr lang="en-CA" b="1">
                <a:solidFill>
                  <a:srgbClr val="000000"/>
                </a:solidFill>
                <a:latin typeface="Courier New" charset="0"/>
                <a:cs typeface="Courier New" charset="0"/>
              </a:rPr>
              <a:t>network 192.168.1.1 0.0.0.0 </a:t>
            </a:r>
            <a:r>
              <a:rPr lang="en-CA" b="1">
                <a:solidFill>
                  <a:srgbClr val="008000"/>
                </a:solidFill>
                <a:latin typeface="Courier New" charset="0"/>
                <a:cs typeface="Courier New" charset="0"/>
              </a:rPr>
              <a:t>area 2</a:t>
            </a:r>
          </a:p>
          <a:p>
            <a:r>
              <a:rPr lang="en-CA">
                <a:solidFill>
                  <a:srgbClr val="000000"/>
                </a:solidFill>
                <a:latin typeface="Courier New" charset="0"/>
                <a:cs typeface="Courier New" charset="0"/>
              </a:rPr>
              <a:t>R3(config-router)# </a:t>
            </a:r>
            <a:r>
              <a:rPr lang="en-CA" b="1">
                <a:solidFill>
                  <a:srgbClr val="000000"/>
                </a:solidFill>
                <a:latin typeface="Courier New" charset="0"/>
                <a:cs typeface="Courier New" charset="0"/>
              </a:rPr>
              <a:t>network 192.168.2.1 0.0.0.0 </a:t>
            </a:r>
            <a:r>
              <a:rPr lang="en-CA" b="1">
                <a:solidFill>
                  <a:srgbClr val="008000"/>
                </a:solidFill>
                <a:latin typeface="Courier New" charset="0"/>
                <a:cs typeface="Courier New" charset="0"/>
              </a:rPr>
              <a:t>area 2</a:t>
            </a:r>
          </a:p>
          <a:p>
            <a:r>
              <a:rPr lang="en-CA">
                <a:solidFill>
                  <a:srgbClr val="000000"/>
                </a:solidFill>
                <a:latin typeface="Courier New" charset="0"/>
                <a:cs typeface="Courier New" charset="0"/>
              </a:rPr>
              <a:t>R3(config-router)# </a:t>
            </a:r>
            <a:r>
              <a:rPr lang="en-CA" b="1">
                <a:solidFill>
                  <a:srgbClr val="000000"/>
                </a:solidFill>
                <a:latin typeface="Courier New" charset="0"/>
                <a:cs typeface="Courier New" charset="0"/>
              </a:rPr>
              <a:t>end</a:t>
            </a:r>
          </a:p>
          <a:p>
            <a:r>
              <a:rPr lang="en-CA">
                <a:solidFill>
                  <a:srgbClr val="000000"/>
                </a:solidFill>
                <a:latin typeface="Courier New" charset="0"/>
                <a:cs typeface="Courier New" charset="0"/>
              </a:rPr>
              <a:t>*Apr 19 18:12:55.881: %OSPF-5-ADJCHG: Process 10, Nbr 2.2.2.2 on Serial0/0/1 from LOADING to FULL, Loading Done</a:t>
            </a:r>
          </a:p>
          <a:p>
            <a:r>
              <a:rPr lang="en-CA">
                <a:solidFill>
                  <a:srgbClr val="000000"/>
                </a:solidFill>
                <a:latin typeface="Courier New" charset="0"/>
                <a:cs typeface="Courier New" charset="0"/>
              </a:rPr>
              <a:t>R3#</a:t>
            </a:r>
          </a:p>
        </p:txBody>
      </p:sp>
      <p:sp>
        <p:nvSpPr>
          <p:cNvPr id="113668" name="Oval 4"/>
          <p:cNvSpPr>
            <a:spLocks noChangeArrowheads="1"/>
          </p:cNvSpPr>
          <p:nvPr/>
        </p:nvSpPr>
        <p:spPr bwMode="auto">
          <a:xfrm>
            <a:off x="4953000" y="171450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1366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DCB282-8448-1B4C-89CB-DBDE9FBCE091}" type="slidenum">
              <a:rPr lang="en-US" sz="1400">
                <a:cs typeface="Arial" charset="0"/>
              </a:rPr>
              <a:pPr eaLnBrk="1" hangingPunct="1"/>
              <a:t>83</a:t>
            </a:fld>
            <a:endParaRPr lang="en-US" sz="1400">
              <a:cs typeface="Arial" charset="0"/>
            </a:endParaRPr>
          </a:p>
        </p:txBody>
      </p:sp>
      <p:sp>
        <p:nvSpPr>
          <p:cNvPr id="113670"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2713130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100"/>
                                        <p:tgtEl>
                                          <p:spTgt spid="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wipe(left)">
                                      <p:cBhvr>
                                        <p:cTn id="16" dur="500"/>
                                        <p:tgtEl>
                                          <p:spTgt spid="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wipe(left)">
                                      <p:cBhvr>
                                        <p:cTn id="21" dur="500"/>
                                        <p:tgtEl>
                                          <p:spTgt spid="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wipe(left)">
                                      <p:cBhvr>
                                        <p:cTn id="26" dur="500"/>
                                        <p:tgtEl>
                                          <p:spTgt spid="9">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left)">
                                      <p:cBhvr>
                                        <p:cTn id="30" dur="100"/>
                                        <p:tgtEl>
                                          <p:spTgt spid="9">
                                            <p:txEl>
                                              <p:pRg st="5" end="5"/>
                                            </p:txEl>
                                          </p:spTgt>
                                        </p:tgtEl>
                                      </p:cBhvr>
                                    </p:animEffect>
                                  </p:childTnLst>
                                </p:cTn>
                              </p:par>
                            </p:childTnLst>
                          </p:cTn>
                        </p:par>
                        <p:par>
                          <p:cTn id="31" fill="hold" nodeType="afterGroup">
                            <p:stCondLst>
                              <p:cond delay="600"/>
                            </p:stCondLst>
                            <p:childTnLst>
                              <p:par>
                                <p:cTn id="32" presetID="22" presetClass="entr" presetSubtype="8" fill="hold" nodeType="after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wipe(left)">
                                      <p:cBhvr>
                                        <p:cTn id="34" dur="100"/>
                                        <p:tgtEl>
                                          <p:spTgt spid="9">
                                            <p:txEl>
                                              <p:pRg st="6" end="6"/>
                                            </p:txEl>
                                          </p:spTgt>
                                        </p:tgtEl>
                                      </p:cBhvr>
                                    </p:animEffect>
                                  </p:childTnLst>
                                </p:cTn>
                              </p:par>
                            </p:childTnLst>
                          </p:cTn>
                        </p:par>
                        <p:par>
                          <p:cTn id="35" fill="hold" nodeType="afterGroup">
                            <p:stCondLst>
                              <p:cond delay="700"/>
                            </p:stCondLst>
                            <p:childTnLst>
                              <p:par>
                                <p:cTn id="36" presetID="22" presetClass="entr" presetSubtype="8" fill="hold" nodeType="after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wipe(left)">
                                      <p:cBhvr>
                                        <p:cTn id="38" dur="100"/>
                                        <p:tgtEl>
                                          <p:spTgt spid="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4780721" y="3009576"/>
            <a:ext cx="2372076" cy="871506"/>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115716" name="TextBox 54"/>
          <p:cNvSpPr txBox="1">
            <a:spLocks noChangeArrowheads="1"/>
          </p:cNvSpPr>
          <p:nvPr/>
        </p:nvSpPr>
        <p:spPr bwMode="auto">
          <a:xfrm>
            <a:off x="4779984" y="3020616"/>
            <a:ext cx="1100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t>Area 2</a:t>
            </a:r>
          </a:p>
        </p:txBody>
      </p:sp>
      <p:sp>
        <p:nvSpPr>
          <p:cNvPr id="60" name="Rounded Rectangle 59"/>
          <p:cNvSpPr/>
          <p:nvPr/>
        </p:nvSpPr>
        <p:spPr>
          <a:xfrm>
            <a:off x="1318846" y="843560"/>
            <a:ext cx="6133474" cy="198740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61" name="Rounded Rectangle 60"/>
          <p:cNvSpPr/>
          <p:nvPr/>
        </p:nvSpPr>
        <p:spPr>
          <a:xfrm>
            <a:off x="1232242" y="3000157"/>
            <a:ext cx="2403654" cy="871506"/>
          </a:xfrm>
          <a:prstGeom prst="roundRect">
            <a:avLst/>
          </a:prstGeom>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115723" name="TextBox 62"/>
          <p:cNvSpPr txBox="1">
            <a:spLocks noChangeArrowheads="1"/>
          </p:cNvSpPr>
          <p:nvPr/>
        </p:nvSpPr>
        <p:spPr bwMode="auto">
          <a:xfrm>
            <a:off x="2200275" y="891779"/>
            <a:ext cx="11001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t>Area 0</a:t>
            </a:r>
          </a:p>
        </p:txBody>
      </p:sp>
      <p:sp>
        <p:nvSpPr>
          <p:cNvPr id="115724" name="TextBox 63"/>
          <p:cNvSpPr txBox="1">
            <a:spLocks noChangeArrowheads="1"/>
          </p:cNvSpPr>
          <p:nvPr/>
        </p:nvSpPr>
        <p:spPr bwMode="auto">
          <a:xfrm>
            <a:off x="1212850" y="3005137"/>
            <a:ext cx="11001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t>Area 1</a:t>
            </a:r>
          </a:p>
        </p:txBody>
      </p:sp>
      <p:sp>
        <p:nvSpPr>
          <p:cNvPr id="2" name="Title 1"/>
          <p:cNvSpPr>
            <a:spLocks noGrp="1"/>
          </p:cNvSpPr>
          <p:nvPr>
            <p:ph type="title"/>
          </p:nvPr>
        </p:nvSpPr>
        <p:spPr/>
        <p:txBody>
          <a:bodyPr>
            <a:normAutofit fontScale="90000"/>
          </a:bodyPr>
          <a:lstStyle/>
          <a:p>
            <a:pPr>
              <a:defRPr/>
            </a:pPr>
            <a:r>
              <a:rPr lang="en-US" dirty="0"/>
              <a:t>OSPFv3 Topology</a:t>
            </a:r>
          </a:p>
        </p:txBody>
      </p:sp>
      <p:pic>
        <p:nvPicPr>
          <p:cNvPr id="115726" name="Picture 4"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36776" flipV="1">
            <a:off x="2009775" y="2345541"/>
            <a:ext cx="25781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7"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70733">
            <a:off x="4032250" y="2256236"/>
            <a:ext cx="25781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8"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490" y="2712254"/>
            <a:ext cx="8397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9" name="TextBox 7"/>
          <p:cNvSpPr txBox="1">
            <a:spLocks noChangeArrowheads="1"/>
          </p:cNvSpPr>
          <p:nvPr/>
        </p:nvSpPr>
        <p:spPr bwMode="auto">
          <a:xfrm>
            <a:off x="6019806" y="2931319"/>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R3</a:t>
            </a:r>
          </a:p>
        </p:txBody>
      </p:sp>
      <p:cxnSp>
        <p:nvCxnSpPr>
          <p:cNvPr id="9" name="Straight Connector 8"/>
          <p:cNvCxnSpPr/>
          <p:nvPr/>
        </p:nvCxnSpPr>
        <p:spPr>
          <a:xfrm>
            <a:off x="6243638" y="3171826"/>
            <a:ext cx="4762"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731" name="TextBox 9"/>
          <p:cNvSpPr txBox="1">
            <a:spLocks noChangeArrowheads="1"/>
          </p:cNvSpPr>
          <p:nvPr/>
        </p:nvSpPr>
        <p:spPr bwMode="auto">
          <a:xfrm>
            <a:off x="5365171" y="2525317"/>
            <a:ext cx="953080"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:2      S0/0/1</a:t>
            </a:r>
          </a:p>
        </p:txBody>
      </p:sp>
      <p:pic>
        <p:nvPicPr>
          <p:cNvPr id="115732"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2712254"/>
            <a:ext cx="838200"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TextBox 11"/>
          <p:cNvSpPr txBox="1">
            <a:spLocks noChangeArrowheads="1"/>
          </p:cNvSpPr>
          <p:nvPr/>
        </p:nvSpPr>
        <p:spPr bwMode="auto">
          <a:xfrm>
            <a:off x="2479683" y="2919412"/>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R1</a:t>
            </a:r>
          </a:p>
        </p:txBody>
      </p:sp>
      <p:sp>
        <p:nvSpPr>
          <p:cNvPr id="115734" name="TextBox 12"/>
          <p:cNvSpPr txBox="1">
            <a:spLocks noChangeArrowheads="1"/>
          </p:cNvSpPr>
          <p:nvPr/>
        </p:nvSpPr>
        <p:spPr bwMode="auto">
          <a:xfrm>
            <a:off x="2748970" y="2474119"/>
            <a:ext cx="953080"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S0/0/0</a:t>
            </a:r>
          </a:p>
        </p:txBody>
      </p:sp>
      <p:pic>
        <p:nvPicPr>
          <p:cNvPr id="115735" name="Picture 2" descr="C:\Users\rgrazian\Desktop\Griffin\PowerPoint Tools\topology_icons_2012_11_14\topology_icons_2012_11_14\na_graphics_lib_105_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1515677"/>
            <a:ext cx="839788"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6" name="TextBox 14"/>
          <p:cNvSpPr txBox="1">
            <a:spLocks noChangeArrowheads="1"/>
          </p:cNvSpPr>
          <p:nvPr/>
        </p:nvSpPr>
        <p:spPr bwMode="auto">
          <a:xfrm>
            <a:off x="4117995" y="1722835"/>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R2</a:t>
            </a:r>
          </a:p>
        </p:txBody>
      </p:sp>
      <p:sp>
        <p:nvSpPr>
          <p:cNvPr id="115737" name="TextBox 15"/>
          <p:cNvSpPr txBox="1">
            <a:spLocks noChangeArrowheads="1"/>
          </p:cNvSpPr>
          <p:nvPr/>
        </p:nvSpPr>
        <p:spPr bwMode="auto">
          <a:xfrm>
            <a:off x="4530746" y="1882379"/>
            <a:ext cx="9922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:1       S0/0/1</a:t>
            </a:r>
          </a:p>
        </p:txBody>
      </p:sp>
      <p:cxnSp>
        <p:nvCxnSpPr>
          <p:cNvPr id="17" name="Straight Connector 16"/>
          <p:cNvCxnSpPr/>
          <p:nvPr/>
        </p:nvCxnSpPr>
        <p:spPr>
          <a:xfrm>
            <a:off x="5980113" y="3559969"/>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03513" y="3159919"/>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36813" y="3559969"/>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25938" y="1122760"/>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44950" y="1110854"/>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743" name="TextBox 22"/>
          <p:cNvSpPr txBox="1">
            <a:spLocks noChangeArrowheads="1"/>
          </p:cNvSpPr>
          <p:nvPr/>
        </p:nvSpPr>
        <p:spPr bwMode="auto">
          <a:xfrm>
            <a:off x="3846939" y="1297782"/>
            <a:ext cx="772686"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15744" name="TextBox 33"/>
          <p:cNvSpPr txBox="1">
            <a:spLocks noChangeArrowheads="1"/>
          </p:cNvSpPr>
          <p:nvPr/>
        </p:nvSpPr>
        <p:spPr bwMode="auto">
          <a:xfrm>
            <a:off x="3432176" y="1943100"/>
            <a:ext cx="8746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:2    S0/0/0</a:t>
            </a:r>
          </a:p>
        </p:txBody>
      </p:sp>
      <p:sp>
        <p:nvSpPr>
          <p:cNvPr id="115745" name="TextBox 34"/>
          <p:cNvSpPr txBox="1">
            <a:spLocks noChangeArrowheads="1"/>
          </p:cNvSpPr>
          <p:nvPr/>
        </p:nvSpPr>
        <p:spPr bwMode="auto">
          <a:xfrm>
            <a:off x="2230864" y="3112294"/>
            <a:ext cx="772686"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15746" name="TextBox 35"/>
          <p:cNvSpPr txBox="1">
            <a:spLocks noChangeArrowheads="1"/>
          </p:cNvSpPr>
          <p:nvPr/>
        </p:nvSpPr>
        <p:spPr bwMode="auto">
          <a:xfrm>
            <a:off x="5761464" y="3098007"/>
            <a:ext cx="772686"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15747" name="TextBox 43"/>
          <p:cNvSpPr txBox="1">
            <a:spLocks noChangeArrowheads="1"/>
          </p:cNvSpPr>
          <p:nvPr/>
        </p:nvSpPr>
        <p:spPr bwMode="auto">
          <a:xfrm>
            <a:off x="1331914" y="2147898"/>
            <a:ext cx="20918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2001:DB8:CAFE:A001::/64</a:t>
            </a:r>
          </a:p>
        </p:txBody>
      </p:sp>
      <p:sp>
        <p:nvSpPr>
          <p:cNvPr id="115748" name="TextBox 44"/>
          <p:cNvSpPr txBox="1">
            <a:spLocks noChangeArrowheads="1"/>
          </p:cNvSpPr>
          <p:nvPr/>
        </p:nvSpPr>
        <p:spPr bwMode="auto">
          <a:xfrm>
            <a:off x="5349875" y="3581410"/>
            <a:ext cx="18095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2001:DB8:CAFE:3::/64</a:t>
            </a:r>
          </a:p>
        </p:txBody>
      </p:sp>
      <p:sp>
        <p:nvSpPr>
          <p:cNvPr id="115749" name="TextBox 45"/>
          <p:cNvSpPr txBox="1">
            <a:spLocks noChangeArrowheads="1"/>
          </p:cNvSpPr>
          <p:nvPr/>
        </p:nvSpPr>
        <p:spPr bwMode="auto">
          <a:xfrm>
            <a:off x="3394075" y="885835"/>
            <a:ext cx="18095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2001:DB8:CAFE:2::/64</a:t>
            </a:r>
          </a:p>
        </p:txBody>
      </p:sp>
      <p:sp>
        <p:nvSpPr>
          <p:cNvPr id="115750" name="TextBox 46"/>
          <p:cNvSpPr txBox="1">
            <a:spLocks noChangeArrowheads="1"/>
          </p:cNvSpPr>
          <p:nvPr/>
        </p:nvSpPr>
        <p:spPr bwMode="auto">
          <a:xfrm>
            <a:off x="1812925" y="3570695"/>
            <a:ext cx="18095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2001:DB8:CAFE:1::/64</a:t>
            </a:r>
          </a:p>
        </p:txBody>
      </p:sp>
      <p:sp>
        <p:nvSpPr>
          <p:cNvPr id="115751" name="TextBox 48"/>
          <p:cNvSpPr txBox="1">
            <a:spLocks noChangeArrowheads="1"/>
          </p:cNvSpPr>
          <p:nvPr/>
        </p:nvSpPr>
        <p:spPr bwMode="auto">
          <a:xfrm>
            <a:off x="5440364" y="2147898"/>
            <a:ext cx="20918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2001:DB8:CAFE:A002::/64</a:t>
            </a:r>
          </a:p>
        </p:txBody>
      </p:sp>
      <p:sp>
        <p:nvSpPr>
          <p:cNvPr id="115752" name="TextBox 49"/>
          <p:cNvSpPr txBox="1">
            <a:spLocks noChangeArrowheads="1"/>
          </p:cNvSpPr>
          <p:nvPr/>
        </p:nvSpPr>
        <p:spPr bwMode="auto">
          <a:xfrm>
            <a:off x="1204913" y="2814648"/>
            <a:ext cx="1427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rgbClr val="FF0000"/>
                </a:solidFill>
              </a:rPr>
              <a:t>LLA: FE80::1</a:t>
            </a:r>
          </a:p>
        </p:txBody>
      </p:sp>
      <p:sp>
        <p:nvSpPr>
          <p:cNvPr id="115753" name="TextBox 50"/>
          <p:cNvSpPr txBox="1">
            <a:spLocks noChangeArrowheads="1"/>
          </p:cNvSpPr>
          <p:nvPr/>
        </p:nvSpPr>
        <p:spPr bwMode="auto">
          <a:xfrm>
            <a:off x="2843216" y="1613308"/>
            <a:ext cx="1425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rgbClr val="FF0000"/>
                </a:solidFill>
              </a:rPr>
              <a:t>LLA: FE80::2</a:t>
            </a:r>
          </a:p>
        </p:txBody>
      </p:sp>
      <p:sp>
        <p:nvSpPr>
          <p:cNvPr id="115754" name="TextBox 51"/>
          <p:cNvSpPr txBox="1">
            <a:spLocks noChangeArrowheads="1"/>
          </p:cNvSpPr>
          <p:nvPr/>
        </p:nvSpPr>
        <p:spPr bwMode="auto">
          <a:xfrm>
            <a:off x="6632591" y="2830126"/>
            <a:ext cx="1425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solidFill>
                  <a:srgbClr val="FF0000"/>
                </a:solidFill>
              </a:rPr>
              <a:t>LLA: FE80::3</a:t>
            </a:r>
          </a:p>
        </p:txBody>
      </p:sp>
      <p:sp>
        <p:nvSpPr>
          <p:cNvPr id="11575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5B9263-98C8-1C4B-ADB1-B73645FF0FC2}" type="slidenum">
              <a:rPr lang="en-US" sz="1400">
                <a:cs typeface="Arial" charset="0"/>
              </a:rPr>
              <a:pPr eaLnBrk="1" hangingPunct="1"/>
              <a:t>84</a:t>
            </a:fld>
            <a:endParaRPr lang="en-US" sz="1400">
              <a:cs typeface="Arial" charset="0"/>
            </a:endParaRPr>
          </a:p>
        </p:txBody>
      </p:sp>
    </p:spTree>
    <p:extLst>
      <p:ext uri="{BB962C8B-B14F-4D97-AF65-F5344CB8AC3E}">
        <p14:creationId xmlns:p14="http://schemas.microsoft.com/office/powerpoint/2010/main" val="92239516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Configuring Multiarea </a:t>
            </a:r>
            <a:r>
              <a:rPr lang="en-CA" dirty="0" smtClean="0"/>
              <a:t>OSPFv3 </a:t>
            </a:r>
            <a:r>
              <a:rPr lang="en-CA" dirty="0"/>
              <a:t>on </a:t>
            </a:r>
            <a:r>
              <a:rPr lang="en-CA" dirty="0" smtClean="0"/>
              <a:t>R1</a:t>
            </a:r>
            <a:endParaRPr lang="en-CA" dirty="0"/>
          </a:p>
        </p:txBody>
      </p:sp>
      <p:sp>
        <p:nvSpPr>
          <p:cNvPr id="9" name="Rectangle 8"/>
          <p:cNvSpPr/>
          <p:nvPr/>
        </p:nvSpPr>
        <p:spPr>
          <a:xfrm>
            <a:off x="323850" y="2571753"/>
            <a:ext cx="6300788" cy="2308324"/>
          </a:xfrm>
          <a:prstGeom prst="rect">
            <a:avLst/>
          </a:prstGeom>
          <a:noFill/>
          <a:ln>
            <a:solidFill>
              <a:schemeClr val="tx1"/>
            </a:solidFill>
          </a:ln>
        </p:spPr>
        <p:txBody>
          <a:bodyPr>
            <a:spAutoFit/>
          </a:bodyPr>
          <a:lstStyle/>
          <a:p>
            <a:pPr>
              <a:defRPr/>
            </a:pPr>
            <a:r>
              <a:rPr lang="en-CA" dirty="0">
                <a:solidFill>
                  <a:srgbClr val="000000"/>
                </a:solidFill>
                <a:latin typeface="Courier New" pitchFamily="49" charset="0"/>
                <a:cs typeface="Courier New" pitchFamily="49" charset="0"/>
              </a:rPr>
              <a:t>R1(config)# </a:t>
            </a:r>
            <a:r>
              <a:rPr lang="en-CA" b="1" dirty="0">
                <a:solidFill>
                  <a:srgbClr val="000000"/>
                </a:solidFill>
                <a:latin typeface="Courier New" pitchFamily="49" charset="0"/>
                <a:cs typeface="Courier New" pitchFamily="49" charset="0"/>
              </a:rPr>
              <a:t>ipv6 router ospf 10</a:t>
            </a:r>
          </a:p>
          <a:p>
            <a:pPr>
              <a:defRPr/>
            </a:pPr>
            <a:r>
              <a:rPr lang="en-CA" dirty="0">
                <a:solidFill>
                  <a:srgbClr val="000000"/>
                </a:solidFill>
                <a:latin typeface="Courier New" pitchFamily="49" charset="0"/>
                <a:cs typeface="Courier New" pitchFamily="49" charset="0"/>
              </a:rPr>
              <a:t>R1(config-rtr)# </a:t>
            </a:r>
            <a:r>
              <a:rPr lang="en-CA" b="1" dirty="0">
                <a:solidFill>
                  <a:srgbClr val="000000"/>
                </a:solidFill>
                <a:latin typeface="Courier New" pitchFamily="49" charset="0"/>
                <a:cs typeface="Courier New" pitchFamily="49" charset="0"/>
              </a:rPr>
              <a:t>router-id 1.1.1.1</a:t>
            </a:r>
          </a:p>
          <a:p>
            <a:pPr>
              <a:defRPr/>
            </a:pPr>
            <a:r>
              <a:rPr lang="en-CA" dirty="0">
                <a:solidFill>
                  <a:srgbClr val="000000"/>
                </a:solidFill>
                <a:latin typeface="Courier New" pitchFamily="49" charset="0"/>
                <a:cs typeface="Courier New" pitchFamily="49" charset="0"/>
              </a:rPr>
              <a:t>R1(config-rtr)# </a:t>
            </a:r>
            <a:r>
              <a:rPr lang="en-CA" b="1" dirty="0">
                <a:solidFill>
                  <a:srgbClr val="000000"/>
                </a:solidFill>
                <a:latin typeface="Courier New" pitchFamily="49" charset="0"/>
                <a:cs typeface="Courier New" pitchFamily="49" charset="0"/>
              </a:rPr>
              <a:t>exit</a:t>
            </a:r>
          </a:p>
          <a:p>
            <a:pPr>
              <a:defRPr/>
            </a:pPr>
            <a:r>
              <a:rPr lang="en-CA" dirty="0" smtClean="0">
                <a:solidFill>
                  <a:srgbClr val="000000"/>
                </a:solidFill>
                <a:latin typeface="Courier New" pitchFamily="49" charset="0"/>
                <a:cs typeface="Courier New" pitchFamily="49" charset="0"/>
              </a:rPr>
              <a:t>R1</a:t>
            </a:r>
            <a:r>
              <a:rPr lang="en-CA" dirty="0">
                <a:solidFill>
                  <a:srgbClr val="000000"/>
                </a:solidFill>
                <a:latin typeface="Courier New" pitchFamily="49" charset="0"/>
                <a:cs typeface="Courier New" pitchFamily="49" charset="0"/>
              </a:rPr>
              <a:t>(config)# </a:t>
            </a:r>
            <a:r>
              <a:rPr lang="en-CA" b="1" dirty="0">
                <a:solidFill>
                  <a:srgbClr val="000000"/>
                </a:solidFill>
                <a:latin typeface="Courier New" pitchFamily="49" charset="0"/>
                <a:cs typeface="Courier New" pitchFamily="49" charset="0"/>
              </a:rPr>
              <a:t>interface GigabitEthernet 0/0</a:t>
            </a:r>
          </a:p>
          <a:p>
            <a:pPr>
              <a:defRPr/>
            </a:pPr>
            <a:r>
              <a:rPr lang="en-CA" dirty="0">
                <a:solidFill>
                  <a:srgbClr val="000000"/>
                </a:solidFill>
                <a:latin typeface="Courier New" pitchFamily="49" charset="0"/>
                <a:cs typeface="Courier New" pitchFamily="49" charset="0"/>
              </a:rPr>
              <a:t>R1(config-if)# </a:t>
            </a:r>
            <a:r>
              <a:rPr lang="en-CA" b="1" dirty="0">
                <a:solidFill>
                  <a:srgbClr val="FF3300"/>
                </a:solidFill>
                <a:latin typeface="Courier New" pitchFamily="49" charset="0"/>
                <a:cs typeface="Courier New" pitchFamily="49" charset="0"/>
              </a:rPr>
              <a:t>ipv6 ospf 10 area 1</a:t>
            </a:r>
          </a:p>
          <a:p>
            <a:pPr>
              <a:defRPr/>
            </a:pPr>
            <a:r>
              <a:rPr lang="en-CA" dirty="0">
                <a:solidFill>
                  <a:srgbClr val="000000"/>
                </a:solidFill>
                <a:latin typeface="Courier New" pitchFamily="49" charset="0"/>
                <a:cs typeface="Courier New" pitchFamily="49" charset="0"/>
              </a:rPr>
              <a:t>R1(</a:t>
            </a:r>
            <a:r>
              <a:rPr lang="en-CA" dirty="0" err="1" smtClean="0">
                <a:solidFill>
                  <a:srgbClr val="000000"/>
                </a:solidFill>
                <a:latin typeface="Courier New" pitchFamily="49" charset="0"/>
                <a:cs typeface="Courier New" pitchFamily="49" charset="0"/>
              </a:rPr>
              <a:t>config</a:t>
            </a:r>
            <a:r>
              <a:rPr lang="en-CA" dirty="0" smtClean="0">
                <a:solidFill>
                  <a:srgbClr val="000000"/>
                </a:solidFill>
                <a:latin typeface="Courier New" pitchFamily="49" charset="0"/>
                <a:cs typeface="Courier New" pitchFamily="49" charset="0"/>
              </a:rPr>
              <a:t>-if)</a:t>
            </a:r>
            <a:r>
              <a:rPr lang="en-CA" dirty="0">
                <a:solidFill>
                  <a:srgbClr val="000000"/>
                </a:solidFill>
                <a:latin typeface="Courier New" pitchFamily="49" charset="0"/>
                <a:cs typeface="Courier New" pitchFamily="49" charset="0"/>
              </a:rPr>
              <a:t># </a:t>
            </a:r>
            <a:r>
              <a:rPr lang="en-CA" b="1" dirty="0">
                <a:solidFill>
                  <a:srgbClr val="000000"/>
                </a:solidFill>
                <a:latin typeface="Courier New" pitchFamily="49" charset="0"/>
                <a:cs typeface="Courier New" pitchFamily="49" charset="0"/>
              </a:rPr>
              <a:t>exit</a:t>
            </a:r>
            <a:endParaRPr lang="en-CA" dirty="0">
              <a:solidFill>
                <a:srgbClr val="000000"/>
              </a:solidFill>
              <a:latin typeface="Courier New" pitchFamily="49" charset="0"/>
              <a:cs typeface="Courier New" pitchFamily="49" charset="0"/>
            </a:endParaRPr>
          </a:p>
          <a:p>
            <a:pPr>
              <a:defRPr/>
            </a:pPr>
            <a:r>
              <a:rPr lang="en-CA" dirty="0">
                <a:solidFill>
                  <a:srgbClr val="000000"/>
                </a:solidFill>
                <a:latin typeface="Courier New" pitchFamily="49" charset="0"/>
                <a:cs typeface="Courier New" pitchFamily="49" charset="0"/>
              </a:rPr>
              <a:t>R1(</a:t>
            </a:r>
            <a:r>
              <a:rPr lang="en-CA" dirty="0" err="1" smtClean="0">
                <a:solidFill>
                  <a:srgbClr val="000000"/>
                </a:solidFill>
                <a:latin typeface="Courier New" pitchFamily="49" charset="0"/>
                <a:cs typeface="Courier New" pitchFamily="49" charset="0"/>
              </a:rPr>
              <a:t>config</a:t>
            </a:r>
            <a:r>
              <a:rPr lang="en-CA" dirty="0" smtClean="0">
                <a:solidFill>
                  <a:srgbClr val="000000"/>
                </a:solidFill>
                <a:latin typeface="Courier New" pitchFamily="49" charset="0"/>
                <a:cs typeface="Courier New" pitchFamily="49" charset="0"/>
              </a:rPr>
              <a:t>)</a:t>
            </a:r>
            <a:r>
              <a:rPr lang="en-CA" dirty="0">
                <a:solidFill>
                  <a:srgbClr val="000000"/>
                </a:solidFill>
                <a:latin typeface="Courier New" pitchFamily="49" charset="0"/>
                <a:cs typeface="Courier New" pitchFamily="49" charset="0"/>
              </a:rPr>
              <a:t># </a:t>
            </a:r>
            <a:r>
              <a:rPr lang="en-CA" b="1" dirty="0">
                <a:solidFill>
                  <a:srgbClr val="000000"/>
                </a:solidFill>
                <a:latin typeface="Courier New" pitchFamily="49" charset="0"/>
                <a:cs typeface="Courier New" pitchFamily="49" charset="0"/>
              </a:rPr>
              <a:t>interface Serial0/0/0</a:t>
            </a:r>
          </a:p>
          <a:p>
            <a:pPr>
              <a:defRPr/>
            </a:pPr>
            <a:r>
              <a:rPr lang="en-CA" dirty="0">
                <a:solidFill>
                  <a:srgbClr val="000000"/>
                </a:solidFill>
                <a:latin typeface="Courier New" pitchFamily="49" charset="0"/>
                <a:cs typeface="Courier New" pitchFamily="49" charset="0"/>
              </a:rPr>
              <a:t>R1(config-if)# </a:t>
            </a:r>
            <a:r>
              <a:rPr lang="en-CA" b="1" dirty="0">
                <a:solidFill>
                  <a:schemeClr val="accent6">
                    <a:lumMod val="75000"/>
                  </a:schemeClr>
                </a:solidFill>
                <a:latin typeface="Courier New" pitchFamily="49" charset="0"/>
                <a:cs typeface="Courier New" pitchFamily="49" charset="0"/>
              </a:rPr>
              <a:t>ipv6 ospf 10 area </a:t>
            </a:r>
            <a:r>
              <a:rPr lang="en-CA" b="1" dirty="0" smtClean="0">
                <a:solidFill>
                  <a:schemeClr val="accent6">
                    <a:lumMod val="75000"/>
                  </a:schemeClr>
                </a:solidFill>
                <a:latin typeface="Courier New" pitchFamily="49" charset="0"/>
                <a:cs typeface="Courier New" pitchFamily="49" charset="0"/>
              </a:rPr>
              <a:t>0</a:t>
            </a:r>
            <a:endParaRPr lang="en-CA" b="1" dirty="0">
              <a:solidFill>
                <a:schemeClr val="accent6">
                  <a:lumMod val="75000"/>
                </a:schemeClr>
              </a:solidFill>
              <a:latin typeface="Courier New" pitchFamily="49" charset="0"/>
              <a:cs typeface="Courier New" pitchFamily="49" charset="0"/>
            </a:endParaRPr>
          </a:p>
        </p:txBody>
      </p:sp>
      <p:pic>
        <p:nvPicPr>
          <p:cNvPr id="1177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658427"/>
            <a:ext cx="3886200" cy="1869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764" name="Oval 4"/>
          <p:cNvSpPr>
            <a:spLocks noChangeArrowheads="1"/>
          </p:cNvSpPr>
          <p:nvPr/>
        </p:nvSpPr>
        <p:spPr bwMode="auto">
          <a:xfrm>
            <a:off x="2895600" y="171450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1776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A4A7BA3-73B8-C64C-B096-CCDC4C5B0505}" type="slidenum">
              <a:rPr lang="en-US" sz="1400">
                <a:cs typeface="Arial" charset="0"/>
              </a:rPr>
              <a:pPr eaLnBrk="1" hangingPunct="1"/>
              <a:t>85</a:t>
            </a:fld>
            <a:endParaRPr lang="en-US" sz="1400">
              <a:cs typeface="Arial" charset="0"/>
            </a:endParaRPr>
          </a:p>
        </p:txBody>
      </p:sp>
      <p:sp>
        <p:nvSpPr>
          <p:cNvPr id="117766"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3" name="TextBox 2"/>
          <p:cNvSpPr txBox="1"/>
          <p:nvPr/>
        </p:nvSpPr>
        <p:spPr>
          <a:xfrm>
            <a:off x="6172200" y="1352560"/>
            <a:ext cx="2971800" cy="1169551"/>
          </a:xfrm>
          <a:prstGeom prst="rect">
            <a:avLst/>
          </a:prstGeom>
          <a:noFill/>
        </p:spPr>
        <p:txBody>
          <a:bodyPr wrap="square" rtlCol="0">
            <a:spAutoFit/>
          </a:bodyPr>
          <a:lstStyle/>
          <a:p>
            <a:r>
              <a:rPr lang="en-CA" sz="1400" dirty="0">
                <a:solidFill>
                  <a:srgbClr val="000000"/>
                </a:solidFill>
                <a:latin typeface="Courier New" charset="0"/>
                <a:cs typeface="Courier New" charset="0"/>
              </a:rPr>
              <a:t>*Apr 24 14:18:10.463: %OSPFv3-4-NORTRID: Process OSPFv3-10-IPv6 could not pick a router-id, please configure </a:t>
            </a:r>
            <a:r>
              <a:rPr lang="en-CA" sz="1400" dirty="0" smtClean="0">
                <a:solidFill>
                  <a:srgbClr val="000000"/>
                </a:solidFill>
                <a:latin typeface="Courier New" charset="0"/>
                <a:cs typeface="Courier New" charset="0"/>
              </a:rPr>
              <a:t>manually</a:t>
            </a:r>
            <a:endParaRPr lang="en-CA" sz="1400" dirty="0">
              <a:solidFill>
                <a:srgbClr val="000000"/>
              </a:solidFill>
              <a:latin typeface="Courier New" charset="0"/>
              <a:cs typeface="Courier New" charset="0"/>
            </a:endParaRPr>
          </a:p>
        </p:txBody>
      </p:sp>
    </p:spTree>
    <p:extLst>
      <p:ext uri="{BB962C8B-B14F-4D97-AF65-F5344CB8AC3E}">
        <p14:creationId xmlns:p14="http://schemas.microsoft.com/office/powerpoint/2010/main" val="1112070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50"/>
                                        <p:tgtEl>
                                          <p:spTgt spid="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wipe(left)">
                                      <p:cBhvr>
                                        <p:cTn id="16" dur="500"/>
                                        <p:tgtEl>
                                          <p:spTgt spid="9">
                                            <p:txEl>
                                              <p:pRg st="2" end="2"/>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wipe(left)">
                                      <p:cBhvr>
                                        <p:cTn id="29" dur="250"/>
                                        <p:tgtEl>
                                          <p:spTgt spid="9">
                                            <p:txEl>
                                              <p:pRg st="5" end="5"/>
                                            </p:txEl>
                                          </p:spTgt>
                                        </p:tgtEl>
                                      </p:cBhvr>
                                    </p:animEffect>
                                  </p:childTnLst>
                                </p:cTn>
                              </p:par>
                            </p:childTnLst>
                          </p:cTn>
                        </p:par>
                        <p:par>
                          <p:cTn id="30" fill="hold" nodeType="afterGroup">
                            <p:stCondLst>
                              <p:cond delay="750"/>
                            </p:stCondLst>
                            <p:childTnLst>
                              <p:par>
                                <p:cTn id="31" presetID="22" presetClass="entr" presetSubtype="8" fill="hold" nodeType="after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wipe(left)">
                                      <p:cBhvr>
                                        <p:cTn id="33" dur="250"/>
                                        <p:tgtEl>
                                          <p:spTgt spid="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wipe(left)">
                                      <p:cBhvr>
                                        <p:cTn id="38" dur="500"/>
                                        <p:tgtEl>
                                          <p:spTgt spid="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8229600" cy="400050"/>
          </a:xfrm>
        </p:spPr>
        <p:txBody>
          <a:bodyPr>
            <a:normAutofit fontScale="90000"/>
          </a:bodyPr>
          <a:lstStyle/>
          <a:p>
            <a:pPr>
              <a:defRPr/>
            </a:pPr>
            <a:r>
              <a:rPr lang="en-CA" dirty="0"/>
              <a:t>Configuring Multiarea </a:t>
            </a:r>
            <a:r>
              <a:rPr lang="en-CA" dirty="0" smtClean="0"/>
              <a:t>OSPFv3 </a:t>
            </a:r>
            <a:r>
              <a:rPr lang="en-CA" dirty="0"/>
              <a:t>on </a:t>
            </a:r>
            <a:r>
              <a:rPr lang="en-CA" dirty="0" smtClean="0"/>
              <a:t>R2</a:t>
            </a:r>
            <a:endParaRPr lang="en-CA" dirty="0"/>
          </a:p>
        </p:txBody>
      </p:sp>
      <p:sp>
        <p:nvSpPr>
          <p:cNvPr id="9" name="Rectangle 8"/>
          <p:cNvSpPr>
            <a:spLocks noChangeArrowheads="1"/>
          </p:cNvSpPr>
          <p:nvPr/>
        </p:nvSpPr>
        <p:spPr bwMode="auto">
          <a:xfrm>
            <a:off x="76200" y="2571761"/>
            <a:ext cx="9144000" cy="25853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ipv6 router </a:t>
            </a:r>
            <a:r>
              <a:rPr lang="en-CA" b="1" dirty="0" err="1">
                <a:solidFill>
                  <a:srgbClr val="000000"/>
                </a:solidFill>
                <a:latin typeface="Courier New" charset="0"/>
                <a:cs typeface="Courier New" charset="0"/>
              </a:rPr>
              <a:t>ospf</a:t>
            </a:r>
            <a:r>
              <a:rPr lang="en-CA" b="1" dirty="0">
                <a:solidFill>
                  <a:srgbClr val="000000"/>
                </a:solidFill>
                <a:latin typeface="Courier New" charset="0"/>
                <a:cs typeface="Courier New" charset="0"/>
              </a:rPr>
              <a:t> 10</a:t>
            </a:r>
          </a:p>
          <a:p>
            <a:r>
              <a:rPr lang="en-CA" dirty="0" smtClean="0">
                <a:solidFill>
                  <a:srgbClr val="000000"/>
                </a:solidFill>
                <a:latin typeface="Courier New" charset="0"/>
                <a:cs typeface="Courier New" charset="0"/>
              </a:rPr>
              <a:t>R2</a:t>
            </a:r>
            <a:r>
              <a:rPr lang="en-CA" dirty="0">
                <a:solidFill>
                  <a:srgbClr val="000000"/>
                </a:solidFill>
                <a:latin typeface="Courier New" charset="0"/>
                <a:cs typeface="Courier New" charset="0"/>
              </a:rPr>
              <a:t>(</a:t>
            </a:r>
            <a:r>
              <a:rPr lang="en-CA" dirty="0" err="1">
                <a:solidFill>
                  <a:srgbClr val="000000"/>
                </a:solidFill>
                <a:latin typeface="Courier New" charset="0"/>
                <a:cs typeface="Courier New" charset="0"/>
              </a:rPr>
              <a:t>config-rtr</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router-id 2.2.2.2</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config-rtr</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exit</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interface g0/0</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5B5B98"/>
                </a:solidFill>
                <a:latin typeface="Courier New" charset="0"/>
                <a:cs typeface="Courier New" charset="0"/>
              </a:rPr>
              <a:t>ipv6 </a:t>
            </a:r>
            <a:r>
              <a:rPr lang="en-CA" b="1" dirty="0" err="1">
                <a:solidFill>
                  <a:srgbClr val="5B5B98"/>
                </a:solidFill>
                <a:latin typeface="Courier New" charset="0"/>
                <a:cs typeface="Courier New" charset="0"/>
              </a:rPr>
              <a:t>ospf</a:t>
            </a:r>
            <a:r>
              <a:rPr lang="en-CA" b="1" dirty="0">
                <a:solidFill>
                  <a:srgbClr val="5B5B98"/>
                </a:solidFill>
                <a:latin typeface="Courier New" charset="0"/>
                <a:cs typeface="Courier New" charset="0"/>
              </a:rPr>
              <a:t> 10 area 0</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000000"/>
                </a:solidFill>
                <a:latin typeface="Courier New" charset="0"/>
                <a:cs typeface="Courier New" charset="0"/>
              </a:rPr>
              <a:t>interface s0/0/0</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5B5B98"/>
                </a:solidFill>
                <a:latin typeface="Courier New" charset="0"/>
                <a:cs typeface="Courier New" charset="0"/>
              </a:rPr>
              <a:t>ipv6 </a:t>
            </a:r>
            <a:r>
              <a:rPr lang="en-CA" b="1" dirty="0" err="1">
                <a:solidFill>
                  <a:srgbClr val="5B5B98"/>
                </a:solidFill>
                <a:latin typeface="Courier New" charset="0"/>
                <a:cs typeface="Courier New" charset="0"/>
              </a:rPr>
              <a:t>ospf</a:t>
            </a:r>
            <a:r>
              <a:rPr lang="en-CA" b="1" dirty="0">
                <a:solidFill>
                  <a:srgbClr val="5B5B98"/>
                </a:solidFill>
                <a:latin typeface="Courier New" charset="0"/>
                <a:cs typeface="Courier New" charset="0"/>
              </a:rPr>
              <a:t> 10 area 0</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000000"/>
                </a:solidFill>
                <a:latin typeface="Courier New" charset="0"/>
                <a:cs typeface="Courier New" charset="0"/>
              </a:rPr>
              <a:t>interface s0/0/1</a:t>
            </a:r>
          </a:p>
          <a:p>
            <a:r>
              <a:rPr lang="en-CA" dirty="0">
                <a:solidFill>
                  <a:srgbClr val="000000"/>
                </a:solidFill>
                <a:latin typeface="Courier New" charset="0"/>
                <a:cs typeface="Courier New" charset="0"/>
              </a:rPr>
              <a:t>R2(</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5B5B98"/>
                </a:solidFill>
                <a:latin typeface="Courier New" charset="0"/>
                <a:cs typeface="Courier New" charset="0"/>
              </a:rPr>
              <a:t>ipv6 </a:t>
            </a:r>
            <a:r>
              <a:rPr lang="en-CA" b="1" dirty="0" err="1">
                <a:solidFill>
                  <a:srgbClr val="5B5B98"/>
                </a:solidFill>
                <a:latin typeface="Courier New" charset="0"/>
                <a:cs typeface="Courier New" charset="0"/>
              </a:rPr>
              <a:t>ospf</a:t>
            </a:r>
            <a:r>
              <a:rPr lang="en-CA" b="1" dirty="0">
                <a:solidFill>
                  <a:srgbClr val="5B5B98"/>
                </a:solidFill>
                <a:latin typeface="Courier New" charset="0"/>
                <a:cs typeface="Courier New" charset="0"/>
              </a:rPr>
              <a:t> 10 area </a:t>
            </a:r>
            <a:r>
              <a:rPr lang="en-CA" b="1" dirty="0" smtClean="0">
                <a:solidFill>
                  <a:srgbClr val="5B5B98"/>
                </a:solidFill>
                <a:latin typeface="Courier New" charset="0"/>
                <a:cs typeface="Courier New" charset="0"/>
              </a:rPr>
              <a:t>0</a:t>
            </a:r>
            <a:endParaRPr lang="en-CA" b="1" dirty="0">
              <a:solidFill>
                <a:srgbClr val="5B5B98"/>
              </a:solidFill>
              <a:latin typeface="Courier New" charset="0"/>
              <a:cs typeface="Courier New" charset="0"/>
            </a:endParaRPr>
          </a:p>
        </p:txBody>
      </p:sp>
      <p:pic>
        <p:nvPicPr>
          <p:cNvPr id="1198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658427"/>
            <a:ext cx="3886200" cy="1869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9812" name="Oval 4"/>
          <p:cNvSpPr>
            <a:spLocks noChangeArrowheads="1"/>
          </p:cNvSpPr>
          <p:nvPr/>
        </p:nvSpPr>
        <p:spPr bwMode="auto">
          <a:xfrm>
            <a:off x="3810000" y="102870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19813"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7CAF23-694D-394B-AAF7-54BFEC602F53}" type="slidenum">
              <a:rPr lang="en-US" sz="1400">
                <a:cs typeface="Arial" charset="0"/>
              </a:rPr>
              <a:pPr eaLnBrk="1" hangingPunct="1"/>
              <a:t>86</a:t>
            </a:fld>
            <a:endParaRPr lang="en-US" sz="1400">
              <a:cs typeface="Arial" charset="0"/>
            </a:endParaRPr>
          </a:p>
        </p:txBody>
      </p:sp>
      <p:sp>
        <p:nvSpPr>
          <p:cNvPr id="119814"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9898029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wipe(left)">
                                      <p:cBhvr>
                                        <p:cTn id="16" dur="250"/>
                                        <p:tgtEl>
                                          <p:spTgt spid="9">
                                            <p:txEl>
                                              <p:pRg st="2" end="2"/>
                                            </p:txEl>
                                          </p:spTgt>
                                        </p:tgtEl>
                                      </p:cBhvr>
                                    </p:animEffect>
                                  </p:childTnLst>
                                </p:cTn>
                              </p:par>
                            </p:childTnLst>
                          </p:cTn>
                        </p:par>
                        <p:par>
                          <p:cTn id="17" fill="hold" nodeType="afterGroup">
                            <p:stCondLst>
                              <p:cond delay="750"/>
                            </p:stCondLst>
                            <p:childTnLst>
                              <p:par>
                                <p:cTn id="18" presetID="22" presetClass="entr" presetSubtype="8" fill="hold"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wipe(left)">
                                      <p:cBhvr>
                                        <p:cTn id="29" dur="250"/>
                                        <p:tgtEl>
                                          <p:spTgt spid="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wipe(left)">
                                      <p:cBhvr>
                                        <p:cTn id="34" dur="500"/>
                                        <p:tgtEl>
                                          <p:spTgt spid="9">
                                            <p:txEl>
                                              <p:pRg st="6" end="6"/>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wipe(left)">
                                      <p:cBhvr>
                                        <p:cTn id="38" dur="250"/>
                                        <p:tgtEl>
                                          <p:spTgt spid="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wipe(left)">
                                      <p:cBhvr>
                                        <p:cTn id="43" dur="500"/>
                                        <p:tgtEl>
                                          <p:spTgt spid="9">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Configuring Multiarea </a:t>
            </a:r>
            <a:r>
              <a:rPr lang="en-CA" dirty="0" smtClean="0"/>
              <a:t>OSPFv3 </a:t>
            </a:r>
            <a:r>
              <a:rPr lang="en-CA" dirty="0"/>
              <a:t>on </a:t>
            </a:r>
            <a:r>
              <a:rPr lang="en-CA" dirty="0" smtClean="0"/>
              <a:t>R3</a:t>
            </a:r>
            <a:endParaRPr lang="en-CA" dirty="0"/>
          </a:p>
        </p:txBody>
      </p:sp>
      <p:sp>
        <p:nvSpPr>
          <p:cNvPr id="9" name="Rectangle 8"/>
          <p:cNvSpPr>
            <a:spLocks noChangeArrowheads="1"/>
          </p:cNvSpPr>
          <p:nvPr/>
        </p:nvSpPr>
        <p:spPr bwMode="auto">
          <a:xfrm>
            <a:off x="533400" y="2647950"/>
            <a:ext cx="800100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ipv6 router </a:t>
            </a:r>
            <a:r>
              <a:rPr lang="en-CA" b="1" dirty="0" err="1">
                <a:solidFill>
                  <a:srgbClr val="000000"/>
                </a:solidFill>
                <a:latin typeface="Courier New" charset="0"/>
                <a:cs typeface="Courier New" charset="0"/>
              </a:rPr>
              <a:t>ospf</a:t>
            </a:r>
            <a:r>
              <a:rPr lang="en-CA" b="1" dirty="0">
                <a:solidFill>
                  <a:srgbClr val="000000"/>
                </a:solidFill>
                <a:latin typeface="Courier New" charset="0"/>
                <a:cs typeface="Courier New" charset="0"/>
              </a:rPr>
              <a:t> 10</a:t>
            </a:r>
          </a:p>
          <a:p>
            <a:r>
              <a:rPr lang="en-CA" dirty="0" smtClean="0">
                <a:solidFill>
                  <a:srgbClr val="000000"/>
                </a:solidFill>
                <a:latin typeface="Courier New" charset="0"/>
                <a:cs typeface="Courier New" charset="0"/>
              </a:rPr>
              <a:t>R3</a:t>
            </a:r>
            <a:r>
              <a:rPr lang="en-CA" dirty="0">
                <a:solidFill>
                  <a:srgbClr val="000000"/>
                </a:solidFill>
                <a:latin typeface="Courier New" charset="0"/>
                <a:cs typeface="Courier New" charset="0"/>
              </a:rPr>
              <a:t>(</a:t>
            </a:r>
            <a:r>
              <a:rPr lang="en-CA" dirty="0" err="1">
                <a:solidFill>
                  <a:srgbClr val="000000"/>
                </a:solidFill>
                <a:latin typeface="Courier New" charset="0"/>
                <a:cs typeface="Courier New" charset="0"/>
              </a:rPr>
              <a:t>config-rtr</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router-id 3.3.3.3</a:t>
            </a:r>
          </a:p>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config-rtr</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exit</a:t>
            </a:r>
          </a:p>
          <a:p>
            <a:r>
              <a:rPr lang="en-CA" dirty="0" smtClean="0">
                <a:solidFill>
                  <a:srgbClr val="000000"/>
                </a:solidFill>
                <a:latin typeface="Courier New" charset="0"/>
                <a:cs typeface="Courier New" charset="0"/>
              </a:rPr>
              <a:t>R3</a:t>
            </a:r>
            <a:r>
              <a:rPr lang="en-CA" dirty="0">
                <a:solidFill>
                  <a:srgbClr val="000000"/>
                </a:solidFill>
                <a:latin typeface="Courier New" charset="0"/>
                <a:cs typeface="Courier New" charset="0"/>
              </a:rPr>
              <a:t>(</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 </a:t>
            </a:r>
            <a:r>
              <a:rPr lang="en-CA" b="1" dirty="0">
                <a:solidFill>
                  <a:srgbClr val="000000"/>
                </a:solidFill>
                <a:latin typeface="Courier New" charset="0"/>
                <a:cs typeface="Courier New" charset="0"/>
              </a:rPr>
              <a:t>interface g0/0</a:t>
            </a:r>
          </a:p>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008000"/>
                </a:solidFill>
                <a:latin typeface="Courier New" charset="0"/>
                <a:cs typeface="Courier New" charset="0"/>
              </a:rPr>
              <a:t>ipv6 </a:t>
            </a:r>
            <a:r>
              <a:rPr lang="en-CA" b="1" dirty="0" err="1">
                <a:solidFill>
                  <a:srgbClr val="008000"/>
                </a:solidFill>
                <a:latin typeface="Courier New" charset="0"/>
                <a:cs typeface="Courier New" charset="0"/>
              </a:rPr>
              <a:t>ospf</a:t>
            </a:r>
            <a:r>
              <a:rPr lang="en-CA" b="1" dirty="0">
                <a:solidFill>
                  <a:srgbClr val="008000"/>
                </a:solidFill>
                <a:latin typeface="Courier New" charset="0"/>
                <a:cs typeface="Courier New" charset="0"/>
              </a:rPr>
              <a:t> 10 area 2</a:t>
            </a:r>
          </a:p>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000000"/>
                </a:solidFill>
                <a:latin typeface="Courier New" charset="0"/>
                <a:cs typeface="Courier New" charset="0"/>
              </a:rPr>
              <a:t>interface s0/0/1</a:t>
            </a:r>
          </a:p>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a:solidFill>
                  <a:srgbClr val="5B5B98"/>
                </a:solidFill>
                <a:latin typeface="Courier New" charset="0"/>
                <a:cs typeface="Courier New" charset="0"/>
              </a:rPr>
              <a:t>ipv6 </a:t>
            </a:r>
            <a:r>
              <a:rPr lang="en-CA" b="1" dirty="0" err="1">
                <a:solidFill>
                  <a:srgbClr val="5B5B98"/>
                </a:solidFill>
                <a:latin typeface="Courier New" charset="0"/>
                <a:cs typeface="Courier New" charset="0"/>
              </a:rPr>
              <a:t>ospf</a:t>
            </a:r>
            <a:r>
              <a:rPr lang="en-CA" b="1" dirty="0">
                <a:solidFill>
                  <a:srgbClr val="5B5B98"/>
                </a:solidFill>
                <a:latin typeface="Courier New" charset="0"/>
                <a:cs typeface="Courier New" charset="0"/>
              </a:rPr>
              <a:t> 10 area 0</a:t>
            </a:r>
          </a:p>
          <a:p>
            <a:r>
              <a:rPr lang="en-CA" dirty="0">
                <a:solidFill>
                  <a:srgbClr val="000000"/>
                </a:solidFill>
                <a:latin typeface="Courier New" charset="0"/>
                <a:cs typeface="Courier New" charset="0"/>
              </a:rPr>
              <a:t>R3(</a:t>
            </a:r>
            <a:r>
              <a:rPr lang="en-CA" dirty="0" err="1">
                <a:solidFill>
                  <a:srgbClr val="000000"/>
                </a:solidFill>
                <a:latin typeface="Courier New" charset="0"/>
                <a:cs typeface="Courier New" charset="0"/>
              </a:rPr>
              <a:t>config</a:t>
            </a:r>
            <a:r>
              <a:rPr lang="en-CA" dirty="0">
                <a:solidFill>
                  <a:srgbClr val="000000"/>
                </a:solidFill>
                <a:latin typeface="Courier New" charset="0"/>
                <a:cs typeface="Courier New" charset="0"/>
              </a:rPr>
              <a:t>-if)# </a:t>
            </a:r>
            <a:r>
              <a:rPr lang="en-CA" b="1" dirty="0" smtClean="0">
                <a:solidFill>
                  <a:srgbClr val="000000"/>
                </a:solidFill>
                <a:latin typeface="Courier New" charset="0"/>
                <a:cs typeface="Courier New" charset="0"/>
              </a:rPr>
              <a:t>end</a:t>
            </a:r>
            <a:endParaRPr lang="en-CA" b="1" dirty="0">
              <a:solidFill>
                <a:srgbClr val="000000"/>
              </a:solidFill>
              <a:latin typeface="Courier New" charset="0"/>
              <a:cs typeface="Courier New"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658427"/>
            <a:ext cx="3886200" cy="1869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860" name="Oval 4"/>
          <p:cNvSpPr>
            <a:spLocks noChangeArrowheads="1"/>
          </p:cNvSpPr>
          <p:nvPr/>
        </p:nvSpPr>
        <p:spPr bwMode="auto">
          <a:xfrm>
            <a:off x="4953000" y="1714500"/>
            <a:ext cx="838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2186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EAB13C-AD02-3046-9E32-05097F076DF5}" type="slidenum">
              <a:rPr lang="en-US" sz="1400">
                <a:cs typeface="Arial" charset="0"/>
              </a:rPr>
              <a:pPr eaLnBrk="1" hangingPunct="1"/>
              <a:t>87</a:t>
            </a:fld>
            <a:endParaRPr lang="en-US" sz="1400">
              <a:cs typeface="Arial" charset="0"/>
            </a:endParaRPr>
          </a:p>
        </p:txBody>
      </p:sp>
      <p:sp>
        <p:nvSpPr>
          <p:cNvPr id="121862"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41391366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wipe(left)">
                                      <p:cBhvr>
                                        <p:cTn id="16" dur="250"/>
                                        <p:tgtEl>
                                          <p:spTgt spid="9">
                                            <p:txEl>
                                              <p:pRg st="2" end="2"/>
                                            </p:txEl>
                                          </p:spTgt>
                                        </p:tgtEl>
                                      </p:cBhvr>
                                    </p:animEffect>
                                  </p:childTnLst>
                                </p:cTn>
                              </p:par>
                            </p:childTnLst>
                          </p:cTn>
                        </p:par>
                        <p:par>
                          <p:cTn id="17" fill="hold" nodeType="afterGroup">
                            <p:stCondLst>
                              <p:cond delay="750"/>
                            </p:stCondLst>
                            <p:childTnLst>
                              <p:par>
                                <p:cTn id="18" presetID="22" presetClass="entr" presetSubtype="8" fill="hold"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wipe(left)">
                                      <p:cBhvr>
                                        <p:cTn id="29" dur="250"/>
                                        <p:tgtEl>
                                          <p:spTgt spid="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wipe(left)">
                                      <p:cBhvr>
                                        <p:cTn id="34" dur="500"/>
                                        <p:tgtEl>
                                          <p:spTgt spid="9">
                                            <p:txEl>
                                              <p:pRg st="6" end="6"/>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wipe(left)">
                                      <p:cBhvr>
                                        <p:cTn id="38" dur="250"/>
                                        <p:tgtEl>
                                          <p:spTgt spid="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OSPF Route Summarization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055118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CA">
                <a:latin typeface="Arial" charset="0"/>
                <a:cs typeface="Arial" charset="0"/>
              </a:rPr>
              <a:t>Why Summarize?</a:t>
            </a:r>
          </a:p>
        </p:txBody>
      </p:sp>
      <p:sp>
        <p:nvSpPr>
          <p:cNvPr id="3" name="Content Placeholder 2"/>
          <p:cNvSpPr>
            <a:spLocks noGrp="1"/>
          </p:cNvSpPr>
          <p:nvPr>
            <p:ph idx="1"/>
          </p:nvPr>
        </p:nvSpPr>
        <p:spPr>
          <a:xfrm>
            <a:off x="381000" y="1885950"/>
            <a:ext cx="8229600" cy="3257550"/>
          </a:xfrm>
        </p:spPr>
        <p:txBody>
          <a:bodyPr/>
          <a:lstStyle/>
          <a:p>
            <a:r>
              <a:rPr lang="en-CA" dirty="0">
                <a:latin typeface="Arial" charset="0"/>
                <a:cs typeface="Arial" charset="0"/>
              </a:rPr>
              <a:t>Summarization helps </a:t>
            </a:r>
            <a:r>
              <a:rPr lang="en-CA" u="sng" dirty="0">
                <a:latin typeface="Arial" charset="0"/>
                <a:cs typeface="Arial" charset="0"/>
              </a:rPr>
              <a:t>keep routing tables small</a:t>
            </a:r>
            <a:r>
              <a:rPr lang="en-CA" dirty="0">
                <a:latin typeface="Arial" charset="0"/>
                <a:cs typeface="Arial" charset="0"/>
              </a:rPr>
              <a:t>. </a:t>
            </a:r>
          </a:p>
          <a:p>
            <a:r>
              <a:rPr lang="en-CA" u="sng" dirty="0">
                <a:latin typeface="Arial" charset="0"/>
                <a:cs typeface="Arial" charset="0"/>
              </a:rPr>
              <a:t>Involves consolidating multiple routes into a single advertisement</a:t>
            </a:r>
            <a:r>
              <a:rPr lang="en-CA" dirty="0">
                <a:latin typeface="Arial" charset="0"/>
                <a:cs typeface="Arial" charset="0"/>
              </a:rPr>
              <a:t>, which can then be propagated into the backbone area</a:t>
            </a:r>
            <a:r>
              <a:rPr lang="en-CA" dirty="0" smtClean="0">
                <a:latin typeface="Arial" charset="0"/>
                <a:cs typeface="Arial" charset="0"/>
              </a:rPr>
              <a:t>.</a:t>
            </a:r>
            <a:endParaRPr lang="en-CA" dirty="0">
              <a:latin typeface="Arial" charset="0"/>
              <a:cs typeface="Arial" charset="0"/>
            </a:endParaRPr>
          </a:p>
          <a:p>
            <a:r>
              <a:rPr lang="en-CA" dirty="0" smtClean="0">
                <a:latin typeface="Arial" charset="0"/>
                <a:cs typeface="Arial" charset="0"/>
              </a:rPr>
              <a:t>Summarized into </a:t>
            </a:r>
            <a:r>
              <a:rPr lang="en-CA" dirty="0">
                <a:latin typeface="Arial" charset="0"/>
                <a:cs typeface="Arial" charset="0"/>
              </a:rPr>
              <a:t>type 3 LSAs, and sent to other areas. </a:t>
            </a:r>
          </a:p>
          <a:p>
            <a:pPr lvl="1"/>
            <a:r>
              <a:rPr lang="en-CA" dirty="0">
                <a:latin typeface="Arial" charset="0"/>
                <a:ea typeface="Arial" charset="0"/>
                <a:cs typeface="Arial" charset="0"/>
              </a:rPr>
              <a:t>If area 1 had 30 networks to advertise, then 30 type 3 LSAs would be forwarded into the backbone. </a:t>
            </a:r>
          </a:p>
          <a:p>
            <a:pPr lvl="1"/>
            <a:r>
              <a:rPr lang="en-CA" dirty="0">
                <a:latin typeface="Arial" charset="0"/>
                <a:ea typeface="Arial" charset="0"/>
                <a:cs typeface="Arial" charset="0"/>
              </a:rPr>
              <a:t>With route summarization, the ABR consolidates the 30 networks into one or a few advertisements. </a:t>
            </a:r>
          </a:p>
        </p:txBody>
      </p:sp>
      <p:sp>
        <p:nvSpPr>
          <p:cNvPr id="12493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DBE38E-ABE4-1642-BF28-3BE2C323BC56}" type="slidenum">
              <a:rPr lang="en-US" sz="1400">
                <a:cs typeface="Arial" charset="0"/>
              </a:rPr>
              <a:pPr eaLnBrk="1" hangingPunct="1"/>
              <a:t>89</a:t>
            </a:fld>
            <a:endParaRPr lang="en-US" sz="1400">
              <a:cs typeface="Arial" charset="0"/>
            </a:endParaRPr>
          </a:p>
        </p:txBody>
      </p:sp>
      <p:sp>
        <p:nvSpPr>
          <p:cNvPr id="124932"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6"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555887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FD7ED5-C435-D841-B6E1-A3B66A1D3EDC}" type="slidenum">
              <a:rPr lang="en-US" sz="1400">
                <a:cs typeface="Arial" charset="0"/>
              </a:rPr>
              <a:pPr eaLnBrk="1" hangingPunct="1"/>
              <a:t>9</a:t>
            </a:fld>
            <a:endParaRPr lang="en-US" sz="1400">
              <a:cs typeface="Arial" charset="0"/>
            </a:endParaRPr>
          </a:p>
        </p:txBody>
      </p:sp>
      <p:sp>
        <p:nvSpPr>
          <p:cNvPr id="61442" name="Rectangle 2"/>
          <p:cNvSpPr>
            <a:spLocks noGrp="1" noChangeArrowheads="1"/>
          </p:cNvSpPr>
          <p:nvPr>
            <p:ph type="title"/>
          </p:nvPr>
        </p:nvSpPr>
        <p:spPr/>
        <p:txBody>
          <a:bodyPr/>
          <a:lstStyle/>
          <a:p>
            <a:pPr eaLnBrk="1" hangingPunct="1"/>
            <a:r>
              <a:rPr lang="en-US" sz="2800" b="1">
                <a:latin typeface="Arial" charset="0"/>
                <a:cs typeface="Arial" charset="0"/>
              </a:rPr>
              <a:t>Generating a Routing Table from the SPF Tree</a:t>
            </a:r>
          </a:p>
        </p:txBody>
      </p:sp>
      <p:sp>
        <p:nvSpPr>
          <p:cNvPr id="1135619" name="Rectangle 3"/>
          <p:cNvSpPr>
            <a:spLocks noGrp="1" noChangeArrowheads="1"/>
          </p:cNvSpPr>
          <p:nvPr>
            <p:ph type="body" idx="1"/>
          </p:nvPr>
        </p:nvSpPr>
        <p:spPr>
          <a:xfrm>
            <a:off x="381000" y="3028950"/>
            <a:ext cx="8229600" cy="2114550"/>
          </a:xfrm>
        </p:spPr>
        <p:txBody>
          <a:bodyPr/>
          <a:lstStyle/>
          <a:p>
            <a:pPr eaLnBrk="1" hangingPunct="1"/>
            <a:r>
              <a:rPr lang="en-US" sz="1800">
                <a:latin typeface="Arial" charset="0"/>
                <a:cs typeface="Arial" charset="0"/>
              </a:rPr>
              <a:t>These paths listed previously can </a:t>
            </a:r>
            <a:r>
              <a:rPr lang="en-US" sz="1800" u="sng">
                <a:latin typeface="Arial" charset="0"/>
                <a:cs typeface="Arial" charset="0"/>
              </a:rPr>
              <a:t>now be added to the routing table</a:t>
            </a:r>
            <a:r>
              <a:rPr lang="en-US" sz="1800">
                <a:latin typeface="Arial" charset="0"/>
                <a:cs typeface="Arial" charset="0"/>
              </a:rPr>
              <a:t>.</a:t>
            </a:r>
          </a:p>
          <a:p>
            <a:pPr eaLnBrk="1" hangingPunct="1"/>
            <a:r>
              <a:rPr lang="en-US" sz="1800">
                <a:latin typeface="Arial" charset="0"/>
                <a:cs typeface="Arial" charset="0"/>
              </a:rPr>
              <a:t>The routing table will also include</a:t>
            </a:r>
          </a:p>
          <a:p>
            <a:pPr lvl="1" eaLnBrk="1" hangingPunct="1"/>
            <a:r>
              <a:rPr lang="en-US" sz="1800" u="sng">
                <a:latin typeface="Arial" charset="0"/>
                <a:ea typeface="Arial" charset="0"/>
                <a:cs typeface="Arial" charset="0"/>
              </a:rPr>
              <a:t>Directly connected networks</a:t>
            </a:r>
            <a:r>
              <a:rPr lang="en-US" sz="1800">
                <a:latin typeface="Arial" charset="0"/>
                <a:ea typeface="Arial" charset="0"/>
                <a:cs typeface="Arial" charset="0"/>
              </a:rPr>
              <a:t> </a:t>
            </a:r>
          </a:p>
          <a:p>
            <a:pPr lvl="1" eaLnBrk="1" hangingPunct="1"/>
            <a:r>
              <a:rPr lang="en-US" sz="1800">
                <a:latin typeface="Arial" charset="0"/>
                <a:ea typeface="Arial" charset="0"/>
                <a:cs typeface="Arial" charset="0"/>
              </a:rPr>
              <a:t>Routes from any </a:t>
            </a:r>
            <a:r>
              <a:rPr lang="en-US" sz="1800" u="sng">
                <a:latin typeface="Arial" charset="0"/>
                <a:ea typeface="Arial" charset="0"/>
                <a:cs typeface="Arial" charset="0"/>
              </a:rPr>
              <a:t>other sources</a:t>
            </a:r>
            <a:r>
              <a:rPr lang="en-US" sz="1800">
                <a:latin typeface="Arial" charset="0"/>
                <a:ea typeface="Arial" charset="0"/>
                <a:cs typeface="Arial" charset="0"/>
              </a:rPr>
              <a:t>, such as static routes. </a:t>
            </a:r>
          </a:p>
          <a:p>
            <a:pPr eaLnBrk="1" hangingPunct="1"/>
            <a:r>
              <a:rPr lang="en-US" sz="1800" u="sng">
                <a:latin typeface="Arial" charset="0"/>
                <a:cs typeface="Arial" charset="0"/>
              </a:rPr>
              <a:t>Packets will now be forwarded</a:t>
            </a:r>
            <a:r>
              <a:rPr lang="en-US" sz="1800">
                <a:latin typeface="Arial" charset="0"/>
                <a:cs typeface="Arial" charset="0"/>
              </a:rPr>
              <a:t> according to these entries in the routing table.</a:t>
            </a:r>
          </a:p>
        </p:txBody>
      </p:sp>
      <p:sp>
        <p:nvSpPr>
          <p:cNvPr id="1135622" name="Text Box 6"/>
          <p:cNvSpPr txBox="1">
            <a:spLocks noChangeArrowheads="1"/>
          </p:cNvSpPr>
          <p:nvPr/>
        </p:nvSpPr>
        <p:spPr bwMode="auto">
          <a:xfrm>
            <a:off x="152400" y="971550"/>
            <a:ext cx="2133600" cy="338554"/>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Arial" charset="0"/>
              </a:rPr>
              <a:t>SPF Tree for R1   </a:t>
            </a:r>
          </a:p>
        </p:txBody>
      </p:sp>
      <p:sp>
        <p:nvSpPr>
          <p:cNvPr id="1135623" name="Line 7"/>
          <p:cNvSpPr>
            <a:spLocks noChangeShapeType="1"/>
          </p:cNvSpPr>
          <p:nvPr/>
        </p:nvSpPr>
        <p:spPr bwMode="auto">
          <a:xfrm>
            <a:off x="4191000" y="19431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pic>
        <p:nvPicPr>
          <p:cNvPr id="11356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14450"/>
            <a:ext cx="4267200" cy="128349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3562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800115"/>
            <a:ext cx="3505200" cy="220741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1448" name="Oval 9"/>
          <p:cNvSpPr>
            <a:spLocks noChangeArrowheads="1"/>
          </p:cNvSpPr>
          <p:nvPr/>
        </p:nvSpPr>
        <p:spPr bwMode="auto">
          <a:xfrm>
            <a:off x="8915400" y="4962527"/>
            <a:ext cx="177800" cy="123825"/>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
        <p:nvSpPr>
          <p:cNvPr id="12" name="Oval 10"/>
          <p:cNvSpPr>
            <a:spLocks noChangeArrowheads="1"/>
          </p:cNvSpPr>
          <p:nvPr/>
        </p:nvSpPr>
        <p:spPr bwMode="auto">
          <a:xfrm>
            <a:off x="8915400" y="4962527"/>
            <a:ext cx="177800" cy="123825"/>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pPr algn="ctr" eaLnBrk="0" hangingPunct="0">
              <a:lnSpc>
                <a:spcPct val="90000"/>
              </a:lnSpc>
            </a:pPr>
            <a:endParaRPr lang="en-US" sz="2400"/>
          </a:p>
        </p:txBody>
      </p:sp>
    </p:spTree>
    <p:extLst>
      <p:ext uri="{BB962C8B-B14F-4D97-AF65-F5344CB8AC3E}">
        <p14:creationId xmlns:p14="http://schemas.microsoft.com/office/powerpoint/2010/main" val="3196833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5623"/>
                                        </p:tgtEl>
                                        <p:attrNameLst>
                                          <p:attrName>style.visibility</p:attrName>
                                        </p:attrNameLst>
                                      </p:cBhvr>
                                      <p:to>
                                        <p:strVal val="visible"/>
                                      </p:to>
                                    </p:set>
                                    <p:animEffect transition="in" filter="blinds(horizontal)">
                                      <p:cBhvr>
                                        <p:cTn id="7" dur="500"/>
                                        <p:tgtEl>
                                          <p:spTgt spid="1135623"/>
                                        </p:tgtEl>
                                      </p:cBhvr>
                                    </p:animEffect>
                                  </p:childTnLst>
                                </p:cTn>
                              </p:par>
                              <p:par>
                                <p:cTn id="8" presetID="3" presetClass="entr" presetSubtype="10" fill="hold" nodeType="withEffect">
                                  <p:stCondLst>
                                    <p:cond delay="0"/>
                                  </p:stCondLst>
                                  <p:childTnLst>
                                    <p:set>
                                      <p:cBhvr>
                                        <p:cTn id="9" dur="1" fill="hold">
                                          <p:stCondLst>
                                            <p:cond delay="0"/>
                                          </p:stCondLst>
                                        </p:cTn>
                                        <p:tgtEl>
                                          <p:spTgt spid="1135628"/>
                                        </p:tgtEl>
                                        <p:attrNameLst>
                                          <p:attrName>style.visibility</p:attrName>
                                        </p:attrNameLst>
                                      </p:cBhvr>
                                      <p:to>
                                        <p:strVal val="visible"/>
                                      </p:to>
                                    </p:set>
                                    <p:animEffect transition="in" filter="blinds(horizontal)">
                                      <p:cBhvr>
                                        <p:cTn id="10" dur="500"/>
                                        <p:tgtEl>
                                          <p:spTgt spid="1135628"/>
                                        </p:tgtEl>
                                      </p:cBhvr>
                                    </p:animEffect>
                                  </p:childTnLst>
                                </p:cTn>
                              </p:par>
                              <p:par>
                                <p:cTn id="11" presetID="3" presetClass="entr" presetSubtype="10" fill="hold" nodeType="withEffect">
                                  <p:stCondLst>
                                    <p:cond delay="0"/>
                                  </p:stCondLst>
                                  <p:childTnLst>
                                    <p:set>
                                      <p:cBhvr>
                                        <p:cTn id="12" dur="1" fill="hold">
                                          <p:stCondLst>
                                            <p:cond delay="0"/>
                                          </p:stCondLst>
                                        </p:cTn>
                                        <p:tgtEl>
                                          <p:spTgt spid="1135619">
                                            <p:txEl>
                                              <p:pRg st="1" end="1"/>
                                            </p:txEl>
                                          </p:spTgt>
                                        </p:tgtEl>
                                        <p:attrNameLst>
                                          <p:attrName>style.visibility</p:attrName>
                                        </p:attrNameLst>
                                      </p:cBhvr>
                                      <p:to>
                                        <p:strVal val="visible"/>
                                      </p:to>
                                    </p:set>
                                    <p:animEffect transition="in" filter="blinds(horizontal)">
                                      <p:cBhvr>
                                        <p:cTn id="13" dur="500"/>
                                        <p:tgtEl>
                                          <p:spTgt spid="1135619">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35619">
                                            <p:txEl>
                                              <p:pRg st="2" end="2"/>
                                            </p:txEl>
                                          </p:spTgt>
                                        </p:tgtEl>
                                        <p:attrNameLst>
                                          <p:attrName>style.visibility</p:attrName>
                                        </p:attrNameLst>
                                      </p:cBhvr>
                                      <p:to>
                                        <p:strVal val="visible"/>
                                      </p:to>
                                    </p:set>
                                    <p:animEffect transition="in" filter="blinds(horizontal)">
                                      <p:cBhvr>
                                        <p:cTn id="16" dur="500"/>
                                        <p:tgtEl>
                                          <p:spTgt spid="113561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35619">
                                            <p:txEl>
                                              <p:pRg st="3" end="3"/>
                                            </p:txEl>
                                          </p:spTgt>
                                        </p:tgtEl>
                                        <p:attrNameLst>
                                          <p:attrName>style.visibility</p:attrName>
                                        </p:attrNameLst>
                                      </p:cBhvr>
                                      <p:to>
                                        <p:strVal val="visible"/>
                                      </p:to>
                                    </p:set>
                                    <p:animEffect transition="in" filter="blinds(horizontal)">
                                      <p:cBhvr>
                                        <p:cTn id="19" dur="500"/>
                                        <p:tgtEl>
                                          <p:spTgt spid="113561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35619">
                                            <p:txEl>
                                              <p:pRg st="4" end="4"/>
                                            </p:txEl>
                                          </p:spTgt>
                                        </p:tgtEl>
                                        <p:attrNameLst>
                                          <p:attrName>style.visibility</p:attrName>
                                        </p:attrNameLst>
                                      </p:cBhvr>
                                      <p:to>
                                        <p:strVal val="visible"/>
                                      </p:to>
                                    </p:set>
                                    <p:animEffect transition="in" filter="blinds(horizontal)">
                                      <p:cBhvr>
                                        <p:cTn id="24" dur="500"/>
                                        <p:tgtEl>
                                          <p:spTgt spid="113561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Propagating a Summary Route</a:t>
            </a:r>
            <a:endParaRPr lang="en-US" dirty="0"/>
          </a:p>
        </p:txBody>
      </p:sp>
      <p:pic>
        <p:nvPicPr>
          <p:cNvPr id="1259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837010"/>
            <a:ext cx="6305550" cy="390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bwMode="auto">
          <a:xfrm rot="18965952">
            <a:off x="3164156" y="1582955"/>
            <a:ext cx="1090612" cy="514205"/>
          </a:xfrm>
          <a:prstGeom prst="rightArrow">
            <a:avLst/>
          </a:prstGeom>
          <a:solidFill>
            <a:srgbClr val="FFC000"/>
          </a:solidFill>
          <a:ln>
            <a:headEnd/>
            <a:tailEnd/>
          </a:ln>
        </p:spPr>
        <p:style>
          <a:lnRef idx="0">
            <a:schemeClr val="accent5"/>
          </a:lnRef>
          <a:fillRef idx="3">
            <a:schemeClr val="accent5"/>
          </a:fillRef>
          <a:effectRef idx="3">
            <a:schemeClr val="accent5"/>
          </a:effectRef>
          <a:fontRef idx="minor">
            <a:schemeClr val="lt1"/>
          </a:fontRef>
        </p:style>
        <p:txBody>
          <a:bodyPr wrap="none" lIns="82124" tIns="41061" rIns="82124" bIns="41061" anchor="ctr"/>
          <a:lstStyle/>
          <a:p>
            <a:pPr algn="ctr">
              <a:defRPr/>
            </a:pPr>
            <a:r>
              <a:rPr lang="en-CA" sz="1000" b="1" dirty="0">
                <a:solidFill>
                  <a:schemeClr val="tx1"/>
                </a:solidFill>
              </a:rPr>
              <a:t>Summarized </a:t>
            </a:r>
          </a:p>
          <a:p>
            <a:pPr algn="ctr">
              <a:defRPr/>
            </a:pPr>
            <a:r>
              <a:rPr lang="en-CA" sz="1000" b="1" dirty="0">
                <a:solidFill>
                  <a:schemeClr val="tx1"/>
                </a:solidFill>
              </a:rPr>
              <a:t>Type 3 LSA</a:t>
            </a:r>
          </a:p>
        </p:txBody>
      </p:sp>
      <p:sp>
        <p:nvSpPr>
          <p:cNvPr id="28" name="Right Arrow 27"/>
          <p:cNvSpPr/>
          <p:nvPr/>
        </p:nvSpPr>
        <p:spPr bwMode="auto">
          <a:xfrm rot="5400000">
            <a:off x="4183938" y="2030392"/>
            <a:ext cx="817959" cy="685607"/>
          </a:xfrm>
          <a:prstGeom prst="rightArrow">
            <a:avLst/>
          </a:prstGeom>
          <a:solidFill>
            <a:srgbClr val="FFC000"/>
          </a:solidFill>
          <a:ln>
            <a:headEnd/>
            <a:tailEnd/>
          </a:ln>
        </p:spPr>
        <p:style>
          <a:lnRef idx="0">
            <a:schemeClr val="accent5"/>
          </a:lnRef>
          <a:fillRef idx="3">
            <a:schemeClr val="accent5"/>
          </a:fillRef>
          <a:effectRef idx="3">
            <a:schemeClr val="accent5"/>
          </a:effectRef>
          <a:fontRef idx="minor">
            <a:schemeClr val="lt1"/>
          </a:fontRef>
        </p:style>
        <p:txBody>
          <a:bodyPr wrap="none" lIns="82124" tIns="41061" rIns="82124" bIns="41061" anchor="ctr"/>
          <a:lstStyle/>
          <a:p>
            <a:pPr algn="ctr">
              <a:defRPr/>
            </a:pPr>
            <a:r>
              <a:rPr lang="en-CA" sz="1000" b="1" dirty="0">
                <a:solidFill>
                  <a:schemeClr val="tx1"/>
                </a:solidFill>
              </a:rPr>
              <a:t>Summarized </a:t>
            </a:r>
          </a:p>
          <a:p>
            <a:pPr algn="ctr">
              <a:defRPr/>
            </a:pPr>
            <a:r>
              <a:rPr lang="en-CA" sz="1000" b="1" dirty="0">
                <a:solidFill>
                  <a:schemeClr val="tx1"/>
                </a:solidFill>
              </a:rPr>
              <a:t>Type 3 LSA</a:t>
            </a:r>
          </a:p>
        </p:txBody>
      </p:sp>
      <p:sp>
        <p:nvSpPr>
          <p:cNvPr id="29" name="Right Arrow 28"/>
          <p:cNvSpPr/>
          <p:nvPr/>
        </p:nvSpPr>
        <p:spPr bwMode="auto">
          <a:xfrm rot="2791757">
            <a:off x="6174471" y="2315814"/>
            <a:ext cx="817959" cy="685607"/>
          </a:xfrm>
          <a:prstGeom prst="rightArrow">
            <a:avLst/>
          </a:prstGeom>
          <a:solidFill>
            <a:srgbClr val="FFC000"/>
          </a:solidFill>
          <a:ln>
            <a:headEnd/>
            <a:tailEnd/>
          </a:ln>
        </p:spPr>
        <p:style>
          <a:lnRef idx="0">
            <a:schemeClr val="accent5"/>
          </a:lnRef>
          <a:fillRef idx="3">
            <a:schemeClr val="accent5"/>
          </a:fillRef>
          <a:effectRef idx="3">
            <a:schemeClr val="accent5"/>
          </a:effectRef>
          <a:fontRef idx="minor">
            <a:schemeClr val="lt1"/>
          </a:fontRef>
        </p:style>
        <p:txBody>
          <a:bodyPr wrap="none" lIns="82124" tIns="41061" rIns="82124" bIns="41061" anchor="ctr"/>
          <a:lstStyle/>
          <a:p>
            <a:pPr algn="ctr">
              <a:defRPr/>
            </a:pPr>
            <a:r>
              <a:rPr lang="en-CA" sz="1000" b="1" dirty="0">
                <a:solidFill>
                  <a:schemeClr val="tx1"/>
                </a:solidFill>
              </a:rPr>
              <a:t>Summarized </a:t>
            </a:r>
          </a:p>
          <a:p>
            <a:pPr algn="ctr">
              <a:defRPr/>
            </a:pPr>
            <a:r>
              <a:rPr lang="en-CA" sz="1000" b="1" dirty="0">
                <a:solidFill>
                  <a:schemeClr val="tx1"/>
                </a:solidFill>
              </a:rPr>
              <a:t>Type 3 LSA</a:t>
            </a:r>
          </a:p>
        </p:txBody>
      </p:sp>
      <p:sp>
        <p:nvSpPr>
          <p:cNvPr id="30" name="Right Arrow 29"/>
          <p:cNvSpPr/>
          <p:nvPr/>
        </p:nvSpPr>
        <p:spPr bwMode="auto">
          <a:xfrm rot="5400000">
            <a:off x="4183938" y="3040237"/>
            <a:ext cx="817959" cy="685607"/>
          </a:xfrm>
          <a:prstGeom prst="rightArrow">
            <a:avLst/>
          </a:prstGeom>
          <a:solidFill>
            <a:srgbClr val="FFC000"/>
          </a:solidFill>
          <a:ln>
            <a:headEnd/>
            <a:tailEnd/>
          </a:ln>
        </p:spPr>
        <p:style>
          <a:lnRef idx="0">
            <a:schemeClr val="accent5"/>
          </a:lnRef>
          <a:fillRef idx="3">
            <a:schemeClr val="accent5"/>
          </a:fillRef>
          <a:effectRef idx="3">
            <a:schemeClr val="accent5"/>
          </a:effectRef>
          <a:fontRef idx="minor">
            <a:schemeClr val="lt1"/>
          </a:fontRef>
        </p:style>
        <p:txBody>
          <a:bodyPr wrap="none" lIns="82124" tIns="41061" rIns="82124" bIns="41061" anchor="ctr"/>
          <a:lstStyle/>
          <a:p>
            <a:pPr algn="ctr">
              <a:defRPr/>
            </a:pPr>
            <a:r>
              <a:rPr lang="en-CA" sz="1000" b="1" dirty="0">
                <a:solidFill>
                  <a:schemeClr val="tx1"/>
                </a:solidFill>
              </a:rPr>
              <a:t>Summarized </a:t>
            </a:r>
          </a:p>
          <a:p>
            <a:pPr algn="ctr">
              <a:defRPr/>
            </a:pPr>
            <a:r>
              <a:rPr lang="en-CA" sz="1000" b="1" dirty="0">
                <a:solidFill>
                  <a:schemeClr val="tx1"/>
                </a:solidFill>
              </a:rPr>
              <a:t>Type 3 LSA</a:t>
            </a:r>
          </a:p>
        </p:txBody>
      </p:sp>
      <p:sp>
        <p:nvSpPr>
          <p:cNvPr id="31" name="Right Arrow 30"/>
          <p:cNvSpPr/>
          <p:nvPr/>
        </p:nvSpPr>
        <p:spPr bwMode="auto">
          <a:xfrm rot="2791757">
            <a:off x="5202920" y="1565725"/>
            <a:ext cx="817959" cy="685607"/>
          </a:xfrm>
          <a:prstGeom prst="rightArrow">
            <a:avLst/>
          </a:prstGeom>
          <a:solidFill>
            <a:srgbClr val="FFC000"/>
          </a:solidFill>
          <a:ln>
            <a:headEnd/>
            <a:tailEnd/>
          </a:ln>
        </p:spPr>
        <p:style>
          <a:lnRef idx="0">
            <a:schemeClr val="accent5"/>
          </a:lnRef>
          <a:fillRef idx="3">
            <a:schemeClr val="accent5"/>
          </a:fillRef>
          <a:effectRef idx="3">
            <a:schemeClr val="accent5"/>
          </a:effectRef>
          <a:fontRef idx="minor">
            <a:schemeClr val="lt1"/>
          </a:fontRef>
        </p:style>
        <p:txBody>
          <a:bodyPr wrap="none" lIns="82124" tIns="41061" rIns="82124" bIns="41061" anchor="ctr"/>
          <a:lstStyle/>
          <a:p>
            <a:pPr algn="ctr">
              <a:defRPr/>
            </a:pPr>
            <a:r>
              <a:rPr lang="en-CA" sz="1000" b="1" dirty="0">
                <a:solidFill>
                  <a:schemeClr val="tx1"/>
                </a:solidFill>
              </a:rPr>
              <a:t>Summarized </a:t>
            </a:r>
          </a:p>
          <a:p>
            <a:pPr algn="ctr">
              <a:defRPr/>
            </a:pPr>
            <a:r>
              <a:rPr lang="en-CA" sz="1000" b="1" dirty="0">
                <a:solidFill>
                  <a:schemeClr val="tx1"/>
                </a:solidFill>
              </a:rPr>
              <a:t>Type 3 LSA</a:t>
            </a:r>
          </a:p>
        </p:txBody>
      </p:sp>
      <p:sp>
        <p:nvSpPr>
          <p:cNvPr id="1259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734BA5-000B-6247-9B39-63B3E9116CE4}" type="slidenum">
              <a:rPr lang="en-US" sz="1400">
                <a:cs typeface="Arial" charset="0"/>
              </a:rPr>
              <a:pPr eaLnBrk="1" hangingPunct="1"/>
              <a:t>90</a:t>
            </a:fld>
            <a:endParaRPr lang="en-US" sz="1400">
              <a:cs typeface="Arial" charset="0"/>
            </a:endParaRPr>
          </a:p>
        </p:txBody>
      </p:sp>
      <p:sp>
        <p:nvSpPr>
          <p:cNvPr id="125971"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1"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821347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2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105046" y="843560"/>
            <a:ext cx="4583790" cy="198740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128004" name="TextBox 48"/>
          <p:cNvSpPr txBox="1">
            <a:spLocks noChangeArrowheads="1"/>
          </p:cNvSpPr>
          <p:nvPr/>
        </p:nvSpPr>
        <p:spPr bwMode="auto">
          <a:xfrm>
            <a:off x="4664953" y="1510904"/>
            <a:ext cx="461103" cy="58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.225</a:t>
            </a:r>
          </a:p>
          <a:p>
            <a:pPr algn="r" eaLnBrk="1" hangingPunct="1">
              <a:lnSpc>
                <a:spcPct val="150000"/>
              </a:lnSpc>
            </a:pPr>
            <a:r>
              <a:rPr lang="en-US" sz="1100" b="1"/>
              <a:t>Lo0</a:t>
            </a:r>
          </a:p>
        </p:txBody>
      </p:sp>
      <p:grpSp>
        <p:nvGrpSpPr>
          <p:cNvPr id="128005" name="Group 2"/>
          <p:cNvGrpSpPr>
            <a:grpSpLocks/>
          </p:cNvGrpSpPr>
          <p:nvPr/>
        </p:nvGrpSpPr>
        <p:grpSpPr bwMode="auto">
          <a:xfrm>
            <a:off x="4686308" y="1459707"/>
            <a:ext cx="3387725" cy="684610"/>
            <a:chOff x="4686494" y="1945823"/>
            <a:chExt cx="3387523" cy="912500"/>
          </a:xfrm>
        </p:grpSpPr>
        <p:pic>
          <p:nvPicPr>
            <p:cNvPr id="128054"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494" y="2306756"/>
              <a:ext cx="2264608" cy="1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55" name="Picture 5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3878" y="1945823"/>
              <a:ext cx="1470139" cy="91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8006" name="Rectangle 53"/>
          <p:cNvSpPr>
            <a:spLocks noChangeArrowheads="1"/>
          </p:cNvSpPr>
          <p:nvPr/>
        </p:nvSpPr>
        <p:spPr bwMode="auto">
          <a:xfrm>
            <a:off x="6850857" y="1602591"/>
            <a:ext cx="1030288"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sz="1200" b="1"/>
              <a:t>EIGRP</a:t>
            </a:r>
          </a:p>
          <a:p>
            <a:pPr algn="ctr"/>
            <a:r>
              <a:rPr lang="en-CA" sz="800"/>
              <a:t>(172.16.0.0 /24 </a:t>
            </a:r>
          </a:p>
          <a:p>
            <a:pPr algn="ctr"/>
            <a:r>
              <a:rPr lang="en-CA" sz="800"/>
              <a:t>–  172.16.31.0/24</a:t>
            </a:r>
            <a:r>
              <a:rPr lang="en-CA" sz="1100"/>
              <a:t>) </a:t>
            </a:r>
            <a:endParaRPr lang="en-CA" sz="800"/>
          </a:p>
        </p:txBody>
      </p:sp>
      <p:sp>
        <p:nvSpPr>
          <p:cNvPr id="128007" name="TextBox 54"/>
          <p:cNvSpPr txBox="1">
            <a:spLocks noChangeArrowheads="1"/>
          </p:cNvSpPr>
          <p:nvPr/>
        </p:nvSpPr>
        <p:spPr bwMode="auto">
          <a:xfrm>
            <a:off x="6198758" y="1659731"/>
            <a:ext cx="459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a:t>.226</a:t>
            </a:r>
          </a:p>
        </p:txBody>
      </p:sp>
      <p:sp>
        <p:nvSpPr>
          <p:cNvPr id="128008" name="TextBox 63"/>
          <p:cNvSpPr txBox="1">
            <a:spLocks noChangeArrowheads="1"/>
          </p:cNvSpPr>
          <p:nvPr/>
        </p:nvSpPr>
        <p:spPr bwMode="auto">
          <a:xfrm>
            <a:off x="4932378" y="1370419"/>
            <a:ext cx="15538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209.165.200.224/27</a:t>
            </a:r>
          </a:p>
        </p:txBody>
      </p:sp>
      <p:sp>
        <p:nvSpPr>
          <p:cNvPr id="46" name="Rounded Rectangle 45"/>
          <p:cNvSpPr/>
          <p:nvPr/>
        </p:nvSpPr>
        <p:spPr>
          <a:xfrm>
            <a:off x="4497011" y="2996389"/>
            <a:ext cx="3591805" cy="871506"/>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cxnSp>
        <p:nvCxnSpPr>
          <p:cNvPr id="47" name="Straight Connector 46"/>
          <p:cNvCxnSpPr/>
          <p:nvPr/>
        </p:nvCxnSpPr>
        <p:spPr>
          <a:xfrm rot="2700000">
            <a:off x="5757072" y="2993240"/>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5448111" y="3392687"/>
            <a:ext cx="2702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014" name="TextBox 55"/>
          <p:cNvSpPr txBox="1">
            <a:spLocks noChangeArrowheads="1"/>
          </p:cNvSpPr>
          <p:nvPr/>
        </p:nvSpPr>
        <p:spPr bwMode="auto">
          <a:xfrm>
            <a:off x="6202056" y="3094435"/>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8" name="Straight Connector 57"/>
          <p:cNvCxnSpPr/>
          <p:nvPr/>
        </p:nvCxnSpPr>
        <p:spPr>
          <a:xfrm rot="2700000">
            <a:off x="6519074" y="3257550"/>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700000">
            <a:off x="6919913" y="3229381"/>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017" name="TextBox 59"/>
          <p:cNvSpPr txBox="1">
            <a:spLocks noChangeArrowheads="1"/>
          </p:cNvSpPr>
          <p:nvPr/>
        </p:nvSpPr>
        <p:spPr bwMode="auto">
          <a:xfrm>
            <a:off x="5488756" y="3090863"/>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28018" name="TextBox 70"/>
          <p:cNvSpPr txBox="1">
            <a:spLocks noChangeArrowheads="1"/>
          </p:cNvSpPr>
          <p:nvPr/>
        </p:nvSpPr>
        <p:spPr bwMode="auto">
          <a:xfrm>
            <a:off x="5675315" y="3484960"/>
            <a:ext cx="110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2</a:t>
            </a:r>
          </a:p>
        </p:txBody>
      </p:sp>
      <p:sp>
        <p:nvSpPr>
          <p:cNvPr id="128019" name="TextBox 71"/>
          <p:cNvSpPr txBox="1">
            <a:spLocks noChangeArrowheads="1"/>
          </p:cNvSpPr>
          <p:nvPr/>
        </p:nvSpPr>
        <p:spPr bwMode="auto">
          <a:xfrm>
            <a:off x="4425813" y="3318282"/>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192.168.1.0/24</a:t>
            </a:r>
          </a:p>
        </p:txBody>
      </p:sp>
      <p:sp>
        <p:nvSpPr>
          <p:cNvPr id="4" name="Rounded Rectangle 3"/>
          <p:cNvSpPr/>
          <p:nvPr/>
        </p:nvSpPr>
        <p:spPr>
          <a:xfrm>
            <a:off x="827585" y="2993563"/>
            <a:ext cx="3430130" cy="871506"/>
          </a:xfrm>
          <a:prstGeom prst="roundRect">
            <a:avLst/>
          </a:prstGeom>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2" name="Title 1"/>
          <p:cNvSpPr>
            <a:spLocks noGrp="1"/>
          </p:cNvSpPr>
          <p:nvPr>
            <p:ph type="title"/>
          </p:nvPr>
        </p:nvSpPr>
        <p:spPr/>
        <p:txBody>
          <a:bodyPr>
            <a:normAutofit fontScale="90000"/>
          </a:bodyPr>
          <a:lstStyle/>
          <a:p>
            <a:pPr>
              <a:defRPr/>
            </a:pPr>
            <a:r>
              <a:rPr lang="en-CA" dirty="0" smtClean="0"/>
              <a:t>OSPF Route Summarization Topology</a:t>
            </a:r>
            <a:endParaRPr lang="en-CA" dirty="0"/>
          </a:p>
        </p:txBody>
      </p:sp>
      <p:sp>
        <p:nvSpPr>
          <p:cNvPr id="128024" name="TextBox 4"/>
          <p:cNvSpPr txBox="1">
            <a:spLocks noChangeArrowheads="1"/>
          </p:cNvSpPr>
          <p:nvPr/>
        </p:nvSpPr>
        <p:spPr bwMode="auto">
          <a:xfrm>
            <a:off x="2200275" y="8917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pic>
        <p:nvPicPr>
          <p:cNvPr id="128025" name="Picture 5"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36776" flipV="1">
            <a:off x="2009775" y="2345540"/>
            <a:ext cx="25781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6"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70733">
            <a:off x="4032250" y="2256236"/>
            <a:ext cx="25781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7"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490" y="2712253"/>
            <a:ext cx="8397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28" name="TextBox 8"/>
          <p:cNvSpPr txBox="1">
            <a:spLocks noChangeArrowheads="1"/>
          </p:cNvSpPr>
          <p:nvPr/>
        </p:nvSpPr>
        <p:spPr bwMode="auto">
          <a:xfrm>
            <a:off x="6019806" y="2921794"/>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R3</a:t>
            </a:r>
          </a:p>
        </p:txBody>
      </p:sp>
      <p:sp>
        <p:nvSpPr>
          <p:cNvPr id="128029" name="TextBox 11"/>
          <p:cNvSpPr txBox="1">
            <a:spLocks noChangeArrowheads="1"/>
          </p:cNvSpPr>
          <p:nvPr/>
        </p:nvSpPr>
        <p:spPr bwMode="auto">
          <a:xfrm>
            <a:off x="5224838" y="2527698"/>
            <a:ext cx="90610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S0/0/1     .6</a:t>
            </a:r>
          </a:p>
        </p:txBody>
      </p:sp>
      <p:sp>
        <p:nvSpPr>
          <p:cNvPr id="128030" name="TextBox 15"/>
          <p:cNvSpPr txBox="1">
            <a:spLocks noChangeArrowheads="1"/>
          </p:cNvSpPr>
          <p:nvPr/>
        </p:nvSpPr>
        <p:spPr bwMode="auto">
          <a:xfrm>
            <a:off x="2756771" y="2474119"/>
            <a:ext cx="94529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S0/0/0</a:t>
            </a:r>
          </a:p>
        </p:txBody>
      </p:sp>
      <p:sp>
        <p:nvSpPr>
          <p:cNvPr id="128031" name="TextBox 19"/>
          <p:cNvSpPr txBox="1">
            <a:spLocks noChangeArrowheads="1"/>
          </p:cNvSpPr>
          <p:nvPr/>
        </p:nvSpPr>
        <p:spPr bwMode="auto">
          <a:xfrm>
            <a:off x="4391033" y="1943100"/>
            <a:ext cx="9061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S0/0/1     .5</a:t>
            </a:r>
          </a:p>
        </p:txBody>
      </p:sp>
      <p:cxnSp>
        <p:nvCxnSpPr>
          <p:cNvPr id="23" name="Straight Connector 22"/>
          <p:cNvCxnSpPr/>
          <p:nvPr/>
        </p:nvCxnSpPr>
        <p:spPr>
          <a:xfrm rot="2700000">
            <a:off x="2164575" y="2990859"/>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856186" y="3389710"/>
            <a:ext cx="269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25938" y="1122760"/>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44950" y="1110854"/>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036" name="TextBox 28"/>
          <p:cNvSpPr txBox="1">
            <a:spLocks noChangeArrowheads="1"/>
          </p:cNvSpPr>
          <p:nvPr/>
        </p:nvSpPr>
        <p:spPr bwMode="auto">
          <a:xfrm>
            <a:off x="3856483" y="891788"/>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10.2.1.0/24</a:t>
            </a:r>
          </a:p>
        </p:txBody>
      </p:sp>
      <p:sp>
        <p:nvSpPr>
          <p:cNvPr id="128037" name="TextBox 30"/>
          <p:cNvSpPr txBox="1">
            <a:spLocks noChangeArrowheads="1"/>
          </p:cNvSpPr>
          <p:nvPr/>
        </p:nvSpPr>
        <p:spPr bwMode="auto">
          <a:xfrm>
            <a:off x="3845215" y="1254919"/>
            <a:ext cx="764903"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28038" name="TextBox 41"/>
          <p:cNvSpPr txBox="1">
            <a:spLocks noChangeArrowheads="1"/>
          </p:cNvSpPr>
          <p:nvPr/>
        </p:nvSpPr>
        <p:spPr bwMode="auto">
          <a:xfrm>
            <a:off x="3346896" y="3296850"/>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10.1.2.0/24</a:t>
            </a:r>
          </a:p>
        </p:txBody>
      </p:sp>
      <p:sp>
        <p:nvSpPr>
          <p:cNvPr id="128039" name="TextBox 43"/>
          <p:cNvSpPr txBox="1">
            <a:spLocks noChangeArrowheads="1"/>
          </p:cNvSpPr>
          <p:nvPr/>
        </p:nvSpPr>
        <p:spPr bwMode="auto">
          <a:xfrm>
            <a:off x="2242276"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192.168.10.0/30</a:t>
            </a:r>
          </a:p>
        </p:txBody>
      </p:sp>
      <p:sp>
        <p:nvSpPr>
          <p:cNvPr id="128040" name="TextBox 44"/>
          <p:cNvSpPr txBox="1">
            <a:spLocks noChangeArrowheads="1"/>
          </p:cNvSpPr>
          <p:nvPr/>
        </p:nvSpPr>
        <p:spPr bwMode="auto">
          <a:xfrm>
            <a:off x="5390298"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192.168.10.4/30</a:t>
            </a:r>
          </a:p>
        </p:txBody>
      </p:sp>
      <p:sp>
        <p:nvSpPr>
          <p:cNvPr id="128041" name="TextBox 51"/>
          <p:cNvSpPr txBox="1">
            <a:spLocks noChangeArrowheads="1"/>
          </p:cNvSpPr>
          <p:nvPr/>
        </p:nvSpPr>
        <p:spPr bwMode="auto">
          <a:xfrm>
            <a:off x="3432187" y="1943100"/>
            <a:ext cx="8669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.2    S0/0/0</a:t>
            </a:r>
          </a:p>
        </p:txBody>
      </p:sp>
      <p:sp>
        <p:nvSpPr>
          <p:cNvPr id="128042" name="TextBox 52"/>
          <p:cNvSpPr txBox="1">
            <a:spLocks noChangeArrowheads="1"/>
          </p:cNvSpPr>
          <p:nvPr/>
        </p:nvSpPr>
        <p:spPr bwMode="auto">
          <a:xfrm>
            <a:off x="2609538" y="3092054"/>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7" name="Straight Connector 56"/>
          <p:cNvCxnSpPr/>
          <p:nvPr/>
        </p:nvCxnSpPr>
        <p:spPr>
          <a:xfrm rot="2700000">
            <a:off x="2926575" y="3244454"/>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700000">
            <a:off x="3327401" y="3216284"/>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045" name="TextBox 61"/>
          <p:cNvSpPr txBox="1">
            <a:spLocks noChangeArrowheads="1"/>
          </p:cNvSpPr>
          <p:nvPr/>
        </p:nvSpPr>
        <p:spPr bwMode="auto">
          <a:xfrm>
            <a:off x="1896248" y="3088482"/>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28046" name="TextBox 62"/>
          <p:cNvSpPr txBox="1">
            <a:spLocks noChangeArrowheads="1"/>
          </p:cNvSpPr>
          <p:nvPr/>
        </p:nvSpPr>
        <p:spPr bwMode="auto">
          <a:xfrm>
            <a:off x="2247900" y="34825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128047" name="TextBox 65"/>
          <p:cNvSpPr txBox="1">
            <a:spLocks noChangeArrowheads="1"/>
          </p:cNvSpPr>
          <p:nvPr/>
        </p:nvSpPr>
        <p:spPr bwMode="auto">
          <a:xfrm>
            <a:off x="998983" y="3314709"/>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10.1.1.0/24</a:t>
            </a:r>
          </a:p>
        </p:txBody>
      </p:sp>
      <p:sp>
        <p:nvSpPr>
          <p:cNvPr id="128048" name="TextBox 72"/>
          <p:cNvSpPr txBox="1">
            <a:spLocks noChangeArrowheads="1"/>
          </p:cNvSpPr>
          <p:nvPr/>
        </p:nvSpPr>
        <p:spPr bwMode="auto">
          <a:xfrm>
            <a:off x="6935649" y="3296850"/>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192.168.2.0/24</a:t>
            </a:r>
          </a:p>
        </p:txBody>
      </p:sp>
      <p:pic>
        <p:nvPicPr>
          <p:cNvPr id="128049"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2712253"/>
            <a:ext cx="838200"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50" name="TextBox 13"/>
          <p:cNvSpPr txBox="1">
            <a:spLocks noChangeArrowheads="1"/>
          </p:cNvSpPr>
          <p:nvPr/>
        </p:nvSpPr>
        <p:spPr bwMode="auto">
          <a:xfrm>
            <a:off x="2479683" y="2919412"/>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R1</a:t>
            </a:r>
          </a:p>
        </p:txBody>
      </p:sp>
      <p:pic>
        <p:nvPicPr>
          <p:cNvPr id="128051"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600" y="1515676"/>
            <a:ext cx="839788"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52" name="TextBox 18"/>
          <p:cNvSpPr txBox="1">
            <a:spLocks noChangeArrowheads="1"/>
          </p:cNvSpPr>
          <p:nvPr/>
        </p:nvSpPr>
        <p:spPr bwMode="auto">
          <a:xfrm>
            <a:off x="4117993" y="1722835"/>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R2</a:t>
            </a:r>
          </a:p>
        </p:txBody>
      </p:sp>
      <p:sp>
        <p:nvSpPr>
          <p:cNvPr id="12805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56E5E9-08FA-AD4D-980C-84C14B20729C}" type="slidenum">
              <a:rPr lang="en-US" sz="1400">
                <a:cs typeface="Arial" charset="0"/>
              </a:rPr>
              <a:pPr eaLnBrk="1" hangingPunct="1"/>
              <a:t>91</a:t>
            </a:fld>
            <a:endParaRPr lang="en-US" sz="1400">
              <a:cs typeface="Arial" charset="0"/>
            </a:endParaRPr>
          </a:p>
        </p:txBody>
      </p:sp>
    </p:spTree>
    <p:extLst>
      <p:ext uri="{BB962C8B-B14F-4D97-AF65-F5344CB8AC3E}">
        <p14:creationId xmlns:p14="http://schemas.microsoft.com/office/powerpoint/2010/main" val="29097215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106000" y="843560"/>
            <a:ext cx="4583790" cy="198740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130052" name="TextBox 48"/>
          <p:cNvSpPr txBox="1">
            <a:spLocks noChangeArrowheads="1"/>
          </p:cNvSpPr>
          <p:nvPr/>
        </p:nvSpPr>
        <p:spPr bwMode="auto">
          <a:xfrm>
            <a:off x="4664953" y="1510904"/>
            <a:ext cx="461103" cy="58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.225</a:t>
            </a:r>
          </a:p>
          <a:p>
            <a:pPr algn="r" eaLnBrk="1" hangingPunct="1">
              <a:lnSpc>
                <a:spcPct val="150000"/>
              </a:lnSpc>
            </a:pPr>
            <a:r>
              <a:rPr lang="en-US" sz="1100" b="1"/>
              <a:t>Lo0</a:t>
            </a:r>
          </a:p>
        </p:txBody>
      </p:sp>
      <p:grpSp>
        <p:nvGrpSpPr>
          <p:cNvPr id="130053" name="Group 2"/>
          <p:cNvGrpSpPr>
            <a:grpSpLocks/>
          </p:cNvGrpSpPr>
          <p:nvPr/>
        </p:nvGrpSpPr>
        <p:grpSpPr bwMode="auto">
          <a:xfrm>
            <a:off x="4686308" y="1459707"/>
            <a:ext cx="3387725" cy="684610"/>
            <a:chOff x="4686494" y="1945823"/>
            <a:chExt cx="3387523" cy="912500"/>
          </a:xfrm>
        </p:grpSpPr>
        <p:pic>
          <p:nvPicPr>
            <p:cNvPr id="130110"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494" y="2306756"/>
              <a:ext cx="2264608" cy="1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111" name="Picture 5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3878" y="1945823"/>
              <a:ext cx="1470139" cy="91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0054" name="Rectangle 53"/>
          <p:cNvSpPr>
            <a:spLocks noChangeArrowheads="1"/>
          </p:cNvSpPr>
          <p:nvPr/>
        </p:nvSpPr>
        <p:spPr bwMode="auto">
          <a:xfrm>
            <a:off x="6850857" y="1602591"/>
            <a:ext cx="1030288"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sz="1200" b="1"/>
              <a:t>EIGRP</a:t>
            </a:r>
          </a:p>
          <a:p>
            <a:pPr algn="ctr"/>
            <a:r>
              <a:rPr lang="en-CA" sz="800"/>
              <a:t>(172.16.0.0 /24 </a:t>
            </a:r>
          </a:p>
          <a:p>
            <a:pPr algn="ctr"/>
            <a:r>
              <a:rPr lang="en-CA" sz="800"/>
              <a:t>–  172.16.31.0/24</a:t>
            </a:r>
            <a:r>
              <a:rPr lang="en-CA" sz="1100"/>
              <a:t>) </a:t>
            </a:r>
            <a:endParaRPr lang="en-CA" sz="800"/>
          </a:p>
        </p:txBody>
      </p:sp>
      <p:sp>
        <p:nvSpPr>
          <p:cNvPr id="130055" name="TextBox 54"/>
          <p:cNvSpPr txBox="1">
            <a:spLocks noChangeArrowheads="1"/>
          </p:cNvSpPr>
          <p:nvPr/>
        </p:nvSpPr>
        <p:spPr bwMode="auto">
          <a:xfrm>
            <a:off x="6198758" y="1659731"/>
            <a:ext cx="459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a:t>.226</a:t>
            </a:r>
          </a:p>
        </p:txBody>
      </p:sp>
      <p:sp>
        <p:nvSpPr>
          <p:cNvPr id="130056" name="TextBox 63"/>
          <p:cNvSpPr txBox="1">
            <a:spLocks noChangeArrowheads="1"/>
          </p:cNvSpPr>
          <p:nvPr/>
        </p:nvSpPr>
        <p:spPr bwMode="auto">
          <a:xfrm>
            <a:off x="4932378" y="1370419"/>
            <a:ext cx="15538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209.165.200.224/27</a:t>
            </a:r>
          </a:p>
        </p:txBody>
      </p:sp>
      <p:sp>
        <p:nvSpPr>
          <p:cNvPr id="46" name="Rounded Rectangle 45"/>
          <p:cNvSpPr/>
          <p:nvPr/>
        </p:nvSpPr>
        <p:spPr>
          <a:xfrm>
            <a:off x="4497011" y="2996389"/>
            <a:ext cx="3591805" cy="871506"/>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cxnSp>
        <p:nvCxnSpPr>
          <p:cNvPr id="47" name="Straight Connector 46"/>
          <p:cNvCxnSpPr/>
          <p:nvPr/>
        </p:nvCxnSpPr>
        <p:spPr>
          <a:xfrm rot="2700000">
            <a:off x="5757072" y="2993240"/>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5448111" y="3392687"/>
            <a:ext cx="2702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062" name="TextBox 55"/>
          <p:cNvSpPr txBox="1">
            <a:spLocks noChangeArrowheads="1"/>
          </p:cNvSpPr>
          <p:nvPr/>
        </p:nvSpPr>
        <p:spPr bwMode="auto">
          <a:xfrm>
            <a:off x="6202056" y="3094435"/>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8" name="Straight Connector 57"/>
          <p:cNvCxnSpPr/>
          <p:nvPr/>
        </p:nvCxnSpPr>
        <p:spPr>
          <a:xfrm rot="2700000">
            <a:off x="6519074" y="3257550"/>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700000">
            <a:off x="6919913" y="3229381"/>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065" name="TextBox 59"/>
          <p:cNvSpPr txBox="1">
            <a:spLocks noChangeArrowheads="1"/>
          </p:cNvSpPr>
          <p:nvPr/>
        </p:nvSpPr>
        <p:spPr bwMode="auto">
          <a:xfrm>
            <a:off x="5488756" y="3090863"/>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30066" name="TextBox 70"/>
          <p:cNvSpPr txBox="1">
            <a:spLocks noChangeArrowheads="1"/>
          </p:cNvSpPr>
          <p:nvPr/>
        </p:nvSpPr>
        <p:spPr bwMode="auto">
          <a:xfrm>
            <a:off x="5675315" y="3484960"/>
            <a:ext cx="110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2</a:t>
            </a:r>
          </a:p>
        </p:txBody>
      </p:sp>
      <p:sp>
        <p:nvSpPr>
          <p:cNvPr id="130067" name="TextBox 71"/>
          <p:cNvSpPr txBox="1">
            <a:spLocks noChangeArrowheads="1"/>
          </p:cNvSpPr>
          <p:nvPr/>
        </p:nvSpPr>
        <p:spPr bwMode="auto">
          <a:xfrm>
            <a:off x="4425813" y="3318282"/>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192.168.1.0/24</a:t>
            </a:r>
          </a:p>
        </p:txBody>
      </p:sp>
      <p:sp>
        <p:nvSpPr>
          <p:cNvPr id="4" name="Rounded Rectangle 3"/>
          <p:cNvSpPr/>
          <p:nvPr/>
        </p:nvSpPr>
        <p:spPr>
          <a:xfrm>
            <a:off x="827585" y="2993563"/>
            <a:ext cx="3430130" cy="871506"/>
          </a:xfrm>
          <a:prstGeom prst="roundRect">
            <a:avLst/>
          </a:prstGeom>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2" name="Title 1"/>
          <p:cNvSpPr>
            <a:spLocks noGrp="1"/>
          </p:cNvSpPr>
          <p:nvPr>
            <p:ph type="title"/>
          </p:nvPr>
        </p:nvSpPr>
        <p:spPr/>
        <p:txBody>
          <a:bodyPr>
            <a:normAutofit fontScale="90000"/>
          </a:bodyPr>
          <a:lstStyle/>
          <a:p>
            <a:pPr>
              <a:defRPr/>
            </a:pPr>
            <a:r>
              <a:rPr lang="en-CA" dirty="0" smtClean="0"/>
              <a:t>Interarea Route Summarization</a:t>
            </a:r>
            <a:endParaRPr lang="en-CA" dirty="0"/>
          </a:p>
        </p:txBody>
      </p:sp>
      <p:sp>
        <p:nvSpPr>
          <p:cNvPr id="130072" name="TextBox 4"/>
          <p:cNvSpPr txBox="1">
            <a:spLocks noChangeArrowheads="1"/>
          </p:cNvSpPr>
          <p:nvPr/>
        </p:nvSpPr>
        <p:spPr bwMode="auto">
          <a:xfrm>
            <a:off x="2200275" y="8917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pic>
        <p:nvPicPr>
          <p:cNvPr id="130073" name="Picture 5"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36776" flipV="1">
            <a:off x="2009775" y="2345540"/>
            <a:ext cx="25781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74"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70733">
            <a:off x="4032250" y="2256236"/>
            <a:ext cx="25781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75"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490" y="2712253"/>
            <a:ext cx="8397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76" name="TextBox 8"/>
          <p:cNvSpPr txBox="1">
            <a:spLocks noChangeArrowheads="1"/>
          </p:cNvSpPr>
          <p:nvPr/>
        </p:nvSpPr>
        <p:spPr bwMode="auto">
          <a:xfrm>
            <a:off x="6019806" y="2921794"/>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R3</a:t>
            </a:r>
          </a:p>
        </p:txBody>
      </p:sp>
      <p:sp>
        <p:nvSpPr>
          <p:cNvPr id="130077" name="TextBox 11"/>
          <p:cNvSpPr txBox="1">
            <a:spLocks noChangeArrowheads="1"/>
          </p:cNvSpPr>
          <p:nvPr/>
        </p:nvSpPr>
        <p:spPr bwMode="auto">
          <a:xfrm>
            <a:off x="5224838" y="2527698"/>
            <a:ext cx="90610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S0/0/1     .6</a:t>
            </a:r>
          </a:p>
        </p:txBody>
      </p:sp>
      <p:sp>
        <p:nvSpPr>
          <p:cNvPr id="130078" name="TextBox 15"/>
          <p:cNvSpPr txBox="1">
            <a:spLocks noChangeArrowheads="1"/>
          </p:cNvSpPr>
          <p:nvPr/>
        </p:nvSpPr>
        <p:spPr bwMode="auto">
          <a:xfrm>
            <a:off x="2756771" y="2474119"/>
            <a:ext cx="94529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S0/0/0</a:t>
            </a:r>
          </a:p>
        </p:txBody>
      </p:sp>
      <p:sp>
        <p:nvSpPr>
          <p:cNvPr id="130079" name="TextBox 19"/>
          <p:cNvSpPr txBox="1">
            <a:spLocks noChangeArrowheads="1"/>
          </p:cNvSpPr>
          <p:nvPr/>
        </p:nvSpPr>
        <p:spPr bwMode="auto">
          <a:xfrm>
            <a:off x="4391033" y="1943100"/>
            <a:ext cx="9061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S0/0/1     .5</a:t>
            </a:r>
          </a:p>
        </p:txBody>
      </p:sp>
      <p:cxnSp>
        <p:nvCxnSpPr>
          <p:cNvPr id="23" name="Straight Connector 22"/>
          <p:cNvCxnSpPr/>
          <p:nvPr/>
        </p:nvCxnSpPr>
        <p:spPr>
          <a:xfrm rot="2700000">
            <a:off x="2164575" y="2990859"/>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856186" y="3389710"/>
            <a:ext cx="269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25938" y="1122760"/>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44950" y="1110854"/>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084" name="TextBox 28"/>
          <p:cNvSpPr txBox="1">
            <a:spLocks noChangeArrowheads="1"/>
          </p:cNvSpPr>
          <p:nvPr/>
        </p:nvSpPr>
        <p:spPr bwMode="auto">
          <a:xfrm>
            <a:off x="3856483" y="891788"/>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10.2.1.0/24</a:t>
            </a:r>
          </a:p>
        </p:txBody>
      </p:sp>
      <p:sp>
        <p:nvSpPr>
          <p:cNvPr id="130085" name="TextBox 30"/>
          <p:cNvSpPr txBox="1">
            <a:spLocks noChangeArrowheads="1"/>
          </p:cNvSpPr>
          <p:nvPr/>
        </p:nvSpPr>
        <p:spPr bwMode="auto">
          <a:xfrm>
            <a:off x="3845215" y="1254919"/>
            <a:ext cx="764903"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30086" name="TextBox 41"/>
          <p:cNvSpPr txBox="1">
            <a:spLocks noChangeArrowheads="1"/>
          </p:cNvSpPr>
          <p:nvPr/>
        </p:nvSpPr>
        <p:spPr bwMode="auto">
          <a:xfrm>
            <a:off x="3346896" y="3296850"/>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10.1.2.0/24</a:t>
            </a:r>
          </a:p>
        </p:txBody>
      </p:sp>
      <p:sp>
        <p:nvSpPr>
          <p:cNvPr id="130087" name="TextBox 43"/>
          <p:cNvSpPr txBox="1">
            <a:spLocks noChangeArrowheads="1"/>
          </p:cNvSpPr>
          <p:nvPr/>
        </p:nvSpPr>
        <p:spPr bwMode="auto">
          <a:xfrm>
            <a:off x="2242276"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192.168.10.0/30</a:t>
            </a:r>
          </a:p>
        </p:txBody>
      </p:sp>
      <p:sp>
        <p:nvSpPr>
          <p:cNvPr id="130088" name="TextBox 44"/>
          <p:cNvSpPr txBox="1">
            <a:spLocks noChangeArrowheads="1"/>
          </p:cNvSpPr>
          <p:nvPr/>
        </p:nvSpPr>
        <p:spPr bwMode="auto">
          <a:xfrm>
            <a:off x="5390298"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192.168.10.4/30</a:t>
            </a:r>
          </a:p>
        </p:txBody>
      </p:sp>
      <p:sp>
        <p:nvSpPr>
          <p:cNvPr id="130089" name="TextBox 51"/>
          <p:cNvSpPr txBox="1">
            <a:spLocks noChangeArrowheads="1"/>
          </p:cNvSpPr>
          <p:nvPr/>
        </p:nvSpPr>
        <p:spPr bwMode="auto">
          <a:xfrm>
            <a:off x="3432187" y="1943100"/>
            <a:ext cx="8669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a:t>.2    S0/0/0</a:t>
            </a:r>
          </a:p>
        </p:txBody>
      </p:sp>
      <p:sp>
        <p:nvSpPr>
          <p:cNvPr id="130090" name="TextBox 52"/>
          <p:cNvSpPr txBox="1">
            <a:spLocks noChangeArrowheads="1"/>
          </p:cNvSpPr>
          <p:nvPr/>
        </p:nvSpPr>
        <p:spPr bwMode="auto">
          <a:xfrm>
            <a:off x="2609538" y="3092054"/>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7" name="Straight Connector 56"/>
          <p:cNvCxnSpPr/>
          <p:nvPr/>
        </p:nvCxnSpPr>
        <p:spPr>
          <a:xfrm rot="2700000">
            <a:off x="2926575" y="3244454"/>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700000">
            <a:off x="3327401" y="3216284"/>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093" name="TextBox 61"/>
          <p:cNvSpPr txBox="1">
            <a:spLocks noChangeArrowheads="1"/>
          </p:cNvSpPr>
          <p:nvPr/>
        </p:nvSpPr>
        <p:spPr bwMode="auto">
          <a:xfrm>
            <a:off x="1896248" y="3088482"/>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30094" name="TextBox 62"/>
          <p:cNvSpPr txBox="1">
            <a:spLocks noChangeArrowheads="1"/>
          </p:cNvSpPr>
          <p:nvPr/>
        </p:nvSpPr>
        <p:spPr bwMode="auto">
          <a:xfrm>
            <a:off x="2247900" y="34825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130095" name="TextBox 65"/>
          <p:cNvSpPr txBox="1">
            <a:spLocks noChangeArrowheads="1"/>
          </p:cNvSpPr>
          <p:nvPr/>
        </p:nvSpPr>
        <p:spPr bwMode="auto">
          <a:xfrm>
            <a:off x="998983" y="3314709"/>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10.1.1.0/24</a:t>
            </a:r>
          </a:p>
        </p:txBody>
      </p:sp>
      <p:sp>
        <p:nvSpPr>
          <p:cNvPr id="130096" name="TextBox 72"/>
          <p:cNvSpPr txBox="1">
            <a:spLocks noChangeArrowheads="1"/>
          </p:cNvSpPr>
          <p:nvPr/>
        </p:nvSpPr>
        <p:spPr bwMode="auto">
          <a:xfrm>
            <a:off x="6935649" y="3296850"/>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192.168.2.0/24</a:t>
            </a:r>
          </a:p>
        </p:txBody>
      </p:sp>
      <p:pic>
        <p:nvPicPr>
          <p:cNvPr id="130097"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2712253"/>
            <a:ext cx="838200"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8" name="TextBox 13"/>
          <p:cNvSpPr txBox="1">
            <a:spLocks noChangeArrowheads="1"/>
          </p:cNvSpPr>
          <p:nvPr/>
        </p:nvSpPr>
        <p:spPr bwMode="auto">
          <a:xfrm>
            <a:off x="2479683" y="2919412"/>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R1</a:t>
            </a:r>
          </a:p>
        </p:txBody>
      </p:sp>
      <p:pic>
        <p:nvPicPr>
          <p:cNvPr id="130099"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600" y="1515676"/>
            <a:ext cx="839788"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100" name="TextBox 18"/>
          <p:cNvSpPr txBox="1">
            <a:spLocks noChangeArrowheads="1"/>
          </p:cNvSpPr>
          <p:nvPr/>
        </p:nvSpPr>
        <p:spPr bwMode="auto">
          <a:xfrm>
            <a:off x="4117993" y="1722835"/>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R2</a:t>
            </a:r>
          </a:p>
        </p:txBody>
      </p:sp>
      <p:sp>
        <p:nvSpPr>
          <p:cNvPr id="65" name="Right Arrow 64"/>
          <p:cNvSpPr/>
          <p:nvPr/>
        </p:nvSpPr>
        <p:spPr>
          <a:xfrm rot="18970022">
            <a:off x="2221918" y="1959646"/>
            <a:ext cx="1495646" cy="486596"/>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Summarize many routes into one LSA</a:t>
            </a:r>
          </a:p>
        </p:txBody>
      </p:sp>
      <p:sp>
        <p:nvSpPr>
          <p:cNvPr id="67" name="Right Arrow 66"/>
          <p:cNvSpPr/>
          <p:nvPr/>
        </p:nvSpPr>
        <p:spPr>
          <a:xfrm rot="13253648" flipV="1">
            <a:off x="5020510" y="1950892"/>
            <a:ext cx="1495646" cy="503252"/>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Summarize many routes into one LSA</a:t>
            </a:r>
          </a:p>
        </p:txBody>
      </p:sp>
      <p:sp>
        <p:nvSpPr>
          <p:cNvPr id="13010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6468B8-35DF-474F-8F1F-217F974EC9BD}" type="slidenum">
              <a:rPr lang="en-US" sz="1400">
                <a:cs typeface="Arial" charset="0"/>
              </a:rPr>
              <a:pPr eaLnBrk="1" hangingPunct="1"/>
              <a:t>92</a:t>
            </a:fld>
            <a:endParaRPr lang="en-US" sz="1400">
              <a:cs typeface="Arial" charset="0"/>
            </a:endParaRPr>
          </a:p>
        </p:txBody>
      </p:sp>
      <p:sp>
        <p:nvSpPr>
          <p:cNvPr id="130108"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54"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8525324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500"/>
                                        <p:tgtEl>
                                          <p:spTgt spid="6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106000" y="843560"/>
            <a:ext cx="4583790" cy="198740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132100" name="TextBox 48"/>
          <p:cNvSpPr txBox="1">
            <a:spLocks noChangeArrowheads="1"/>
          </p:cNvSpPr>
          <p:nvPr/>
        </p:nvSpPr>
        <p:spPr bwMode="auto">
          <a:xfrm>
            <a:off x="4664953" y="1510904"/>
            <a:ext cx="461103" cy="58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.225</a:t>
            </a:r>
          </a:p>
          <a:p>
            <a:pPr algn="r" eaLnBrk="1" hangingPunct="1">
              <a:lnSpc>
                <a:spcPct val="150000"/>
              </a:lnSpc>
            </a:pPr>
            <a:r>
              <a:rPr lang="en-US" sz="1100" b="1"/>
              <a:t>Lo0</a:t>
            </a:r>
          </a:p>
        </p:txBody>
      </p:sp>
      <p:grpSp>
        <p:nvGrpSpPr>
          <p:cNvPr id="132101" name="Group 2"/>
          <p:cNvGrpSpPr>
            <a:grpSpLocks/>
          </p:cNvGrpSpPr>
          <p:nvPr/>
        </p:nvGrpSpPr>
        <p:grpSpPr bwMode="auto">
          <a:xfrm>
            <a:off x="4686308" y="1459707"/>
            <a:ext cx="3387725" cy="684610"/>
            <a:chOff x="4686494" y="1945823"/>
            <a:chExt cx="3387523" cy="912500"/>
          </a:xfrm>
        </p:grpSpPr>
        <p:pic>
          <p:nvPicPr>
            <p:cNvPr id="132158"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494" y="2306756"/>
              <a:ext cx="2264608" cy="1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59" name="Picture 5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3878" y="1945823"/>
              <a:ext cx="1470139" cy="91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2102" name="Rectangle 53"/>
          <p:cNvSpPr>
            <a:spLocks noChangeArrowheads="1"/>
          </p:cNvSpPr>
          <p:nvPr/>
        </p:nvSpPr>
        <p:spPr bwMode="auto">
          <a:xfrm>
            <a:off x="6850857" y="1602591"/>
            <a:ext cx="1030288"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sz="1200" b="1"/>
              <a:t>EIGRP</a:t>
            </a:r>
          </a:p>
          <a:p>
            <a:pPr algn="ctr"/>
            <a:r>
              <a:rPr lang="en-CA" sz="800"/>
              <a:t>(172.16.0.0 /24 </a:t>
            </a:r>
          </a:p>
          <a:p>
            <a:pPr algn="ctr"/>
            <a:r>
              <a:rPr lang="en-CA" sz="800"/>
              <a:t>–  172.16.31.0/24</a:t>
            </a:r>
            <a:r>
              <a:rPr lang="en-CA" sz="1100"/>
              <a:t>) </a:t>
            </a:r>
            <a:endParaRPr lang="en-CA" sz="800"/>
          </a:p>
        </p:txBody>
      </p:sp>
      <p:sp>
        <p:nvSpPr>
          <p:cNvPr id="132103" name="TextBox 54"/>
          <p:cNvSpPr txBox="1">
            <a:spLocks noChangeArrowheads="1"/>
          </p:cNvSpPr>
          <p:nvPr/>
        </p:nvSpPr>
        <p:spPr bwMode="auto">
          <a:xfrm>
            <a:off x="6198758" y="1659731"/>
            <a:ext cx="45921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a:t>.226</a:t>
            </a:r>
          </a:p>
        </p:txBody>
      </p:sp>
      <p:sp>
        <p:nvSpPr>
          <p:cNvPr id="132104" name="TextBox 63"/>
          <p:cNvSpPr txBox="1">
            <a:spLocks noChangeArrowheads="1"/>
          </p:cNvSpPr>
          <p:nvPr/>
        </p:nvSpPr>
        <p:spPr bwMode="auto">
          <a:xfrm>
            <a:off x="4932378" y="1370419"/>
            <a:ext cx="15538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209.165.200.224/27</a:t>
            </a:r>
          </a:p>
        </p:txBody>
      </p:sp>
      <p:sp>
        <p:nvSpPr>
          <p:cNvPr id="46" name="Rounded Rectangle 45"/>
          <p:cNvSpPr/>
          <p:nvPr/>
        </p:nvSpPr>
        <p:spPr>
          <a:xfrm>
            <a:off x="4497011" y="2996389"/>
            <a:ext cx="3591805" cy="871506"/>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cxnSp>
        <p:nvCxnSpPr>
          <p:cNvPr id="47" name="Straight Connector 46"/>
          <p:cNvCxnSpPr/>
          <p:nvPr/>
        </p:nvCxnSpPr>
        <p:spPr>
          <a:xfrm rot="2700000">
            <a:off x="5757072" y="2993240"/>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5448111" y="3392687"/>
            <a:ext cx="2702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110" name="TextBox 55"/>
          <p:cNvSpPr txBox="1">
            <a:spLocks noChangeArrowheads="1"/>
          </p:cNvSpPr>
          <p:nvPr/>
        </p:nvSpPr>
        <p:spPr bwMode="auto">
          <a:xfrm>
            <a:off x="6202056" y="3094435"/>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8" name="Straight Connector 57"/>
          <p:cNvCxnSpPr/>
          <p:nvPr/>
        </p:nvCxnSpPr>
        <p:spPr>
          <a:xfrm rot="2700000">
            <a:off x="6519074" y="3257550"/>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700000">
            <a:off x="6919913" y="3229381"/>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113" name="TextBox 59"/>
          <p:cNvSpPr txBox="1">
            <a:spLocks noChangeArrowheads="1"/>
          </p:cNvSpPr>
          <p:nvPr/>
        </p:nvSpPr>
        <p:spPr bwMode="auto">
          <a:xfrm>
            <a:off x="5488756" y="3090863"/>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32114" name="TextBox 70"/>
          <p:cNvSpPr txBox="1">
            <a:spLocks noChangeArrowheads="1"/>
          </p:cNvSpPr>
          <p:nvPr/>
        </p:nvSpPr>
        <p:spPr bwMode="auto">
          <a:xfrm>
            <a:off x="5675315" y="3484960"/>
            <a:ext cx="110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2</a:t>
            </a:r>
          </a:p>
        </p:txBody>
      </p:sp>
      <p:sp>
        <p:nvSpPr>
          <p:cNvPr id="132115" name="TextBox 71"/>
          <p:cNvSpPr txBox="1">
            <a:spLocks noChangeArrowheads="1"/>
          </p:cNvSpPr>
          <p:nvPr/>
        </p:nvSpPr>
        <p:spPr bwMode="auto">
          <a:xfrm>
            <a:off x="4425813" y="3318282"/>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192.168.1.0/24</a:t>
            </a:r>
          </a:p>
        </p:txBody>
      </p:sp>
      <p:sp>
        <p:nvSpPr>
          <p:cNvPr id="4" name="Rounded Rectangle 3"/>
          <p:cNvSpPr/>
          <p:nvPr/>
        </p:nvSpPr>
        <p:spPr>
          <a:xfrm>
            <a:off x="827585" y="2993563"/>
            <a:ext cx="3430130" cy="871506"/>
          </a:xfrm>
          <a:prstGeom prst="roundRect">
            <a:avLst/>
          </a:prstGeom>
          <a:solidFill>
            <a:schemeClr val="accent6">
              <a:lumMod val="40000"/>
              <a:lumOff val="6000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dirty="0"/>
          </a:p>
        </p:txBody>
      </p:sp>
      <p:sp>
        <p:nvSpPr>
          <p:cNvPr id="2" name="Title 1"/>
          <p:cNvSpPr>
            <a:spLocks noGrp="1"/>
          </p:cNvSpPr>
          <p:nvPr>
            <p:ph type="title"/>
          </p:nvPr>
        </p:nvSpPr>
        <p:spPr/>
        <p:txBody>
          <a:bodyPr>
            <a:normAutofit fontScale="90000"/>
          </a:bodyPr>
          <a:lstStyle/>
          <a:p>
            <a:pPr>
              <a:defRPr/>
            </a:pPr>
            <a:r>
              <a:rPr lang="en-CA" dirty="0" smtClean="0"/>
              <a:t>External Route Summarization</a:t>
            </a:r>
            <a:endParaRPr lang="en-CA" dirty="0"/>
          </a:p>
        </p:txBody>
      </p:sp>
      <p:sp>
        <p:nvSpPr>
          <p:cNvPr id="132120" name="TextBox 4"/>
          <p:cNvSpPr txBox="1">
            <a:spLocks noChangeArrowheads="1"/>
          </p:cNvSpPr>
          <p:nvPr/>
        </p:nvSpPr>
        <p:spPr bwMode="auto">
          <a:xfrm>
            <a:off x="2200275" y="8917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0</a:t>
            </a:r>
          </a:p>
        </p:txBody>
      </p:sp>
      <p:pic>
        <p:nvPicPr>
          <p:cNvPr id="132121" name="Picture 5"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36776" flipV="1">
            <a:off x="2009775" y="2345540"/>
            <a:ext cx="25781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22" name="Picture 3" descr="C:\Users\rgrazian\Desktop\Griffin\PowerPoint Tools\topology_icons_2012_11_14\topology_icons_2012_11_14\na_graphics_lib_163_WA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70733">
            <a:off x="4032250" y="2256236"/>
            <a:ext cx="25781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23"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490" y="2712253"/>
            <a:ext cx="8397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24" name="TextBox 8"/>
          <p:cNvSpPr txBox="1">
            <a:spLocks noChangeArrowheads="1"/>
          </p:cNvSpPr>
          <p:nvPr/>
        </p:nvSpPr>
        <p:spPr bwMode="auto">
          <a:xfrm>
            <a:off x="6019806" y="2921794"/>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R3</a:t>
            </a:r>
          </a:p>
        </p:txBody>
      </p:sp>
      <p:sp>
        <p:nvSpPr>
          <p:cNvPr id="132125" name="TextBox 11"/>
          <p:cNvSpPr txBox="1">
            <a:spLocks noChangeArrowheads="1"/>
          </p:cNvSpPr>
          <p:nvPr/>
        </p:nvSpPr>
        <p:spPr bwMode="auto">
          <a:xfrm>
            <a:off x="5224838" y="2527698"/>
            <a:ext cx="90610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S0/0/1     .6</a:t>
            </a:r>
          </a:p>
        </p:txBody>
      </p:sp>
      <p:sp>
        <p:nvSpPr>
          <p:cNvPr id="132126" name="TextBox 15"/>
          <p:cNvSpPr txBox="1">
            <a:spLocks noChangeArrowheads="1"/>
          </p:cNvSpPr>
          <p:nvPr/>
        </p:nvSpPr>
        <p:spPr bwMode="auto">
          <a:xfrm>
            <a:off x="2756771" y="2474119"/>
            <a:ext cx="94529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S0/0/0</a:t>
            </a:r>
          </a:p>
        </p:txBody>
      </p:sp>
      <p:sp>
        <p:nvSpPr>
          <p:cNvPr id="132127" name="TextBox 19"/>
          <p:cNvSpPr txBox="1">
            <a:spLocks noChangeArrowheads="1"/>
          </p:cNvSpPr>
          <p:nvPr/>
        </p:nvSpPr>
        <p:spPr bwMode="auto">
          <a:xfrm>
            <a:off x="4343416" y="1929140"/>
            <a:ext cx="9061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dirty="0"/>
              <a:t>S0/0/1     .5</a:t>
            </a:r>
          </a:p>
        </p:txBody>
      </p:sp>
      <p:cxnSp>
        <p:nvCxnSpPr>
          <p:cNvPr id="23" name="Straight Connector 22"/>
          <p:cNvCxnSpPr/>
          <p:nvPr/>
        </p:nvCxnSpPr>
        <p:spPr>
          <a:xfrm rot="2700000">
            <a:off x="2164575" y="2990859"/>
            <a:ext cx="4763" cy="523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856186" y="3389710"/>
            <a:ext cx="269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25938" y="1122760"/>
            <a:ext cx="6350" cy="392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44950" y="1110854"/>
            <a:ext cx="53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132" name="TextBox 28"/>
          <p:cNvSpPr txBox="1">
            <a:spLocks noChangeArrowheads="1"/>
          </p:cNvSpPr>
          <p:nvPr/>
        </p:nvSpPr>
        <p:spPr bwMode="auto">
          <a:xfrm>
            <a:off x="3856483" y="891788"/>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10.2.1.0/24</a:t>
            </a:r>
          </a:p>
        </p:txBody>
      </p:sp>
      <p:sp>
        <p:nvSpPr>
          <p:cNvPr id="132133" name="TextBox 30"/>
          <p:cNvSpPr txBox="1">
            <a:spLocks noChangeArrowheads="1"/>
          </p:cNvSpPr>
          <p:nvPr/>
        </p:nvSpPr>
        <p:spPr bwMode="auto">
          <a:xfrm>
            <a:off x="3845215" y="1254919"/>
            <a:ext cx="764903"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G0/0    .1</a:t>
            </a:r>
          </a:p>
        </p:txBody>
      </p:sp>
      <p:sp>
        <p:nvSpPr>
          <p:cNvPr id="132134" name="TextBox 41"/>
          <p:cNvSpPr txBox="1">
            <a:spLocks noChangeArrowheads="1"/>
          </p:cNvSpPr>
          <p:nvPr/>
        </p:nvSpPr>
        <p:spPr bwMode="auto">
          <a:xfrm>
            <a:off x="3346896" y="3296850"/>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10.1.2.0/24</a:t>
            </a:r>
          </a:p>
        </p:txBody>
      </p:sp>
      <p:sp>
        <p:nvSpPr>
          <p:cNvPr id="132135" name="TextBox 43"/>
          <p:cNvSpPr txBox="1">
            <a:spLocks noChangeArrowheads="1"/>
          </p:cNvSpPr>
          <p:nvPr/>
        </p:nvSpPr>
        <p:spPr bwMode="auto">
          <a:xfrm>
            <a:off x="2242276"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192.168.10.0/30</a:t>
            </a:r>
          </a:p>
        </p:txBody>
      </p:sp>
      <p:sp>
        <p:nvSpPr>
          <p:cNvPr id="132136" name="TextBox 44"/>
          <p:cNvSpPr txBox="1">
            <a:spLocks noChangeArrowheads="1"/>
          </p:cNvSpPr>
          <p:nvPr/>
        </p:nvSpPr>
        <p:spPr bwMode="auto">
          <a:xfrm>
            <a:off x="5390298" y="2031216"/>
            <a:ext cx="1297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192.168.10.4/30</a:t>
            </a:r>
          </a:p>
        </p:txBody>
      </p:sp>
      <p:sp>
        <p:nvSpPr>
          <p:cNvPr id="132137" name="TextBox 51"/>
          <p:cNvSpPr txBox="1">
            <a:spLocks noChangeArrowheads="1"/>
          </p:cNvSpPr>
          <p:nvPr/>
        </p:nvSpPr>
        <p:spPr bwMode="auto">
          <a:xfrm>
            <a:off x="3400303" y="1885950"/>
            <a:ext cx="8669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b="1" dirty="0"/>
              <a:t>.2    S0/0/0</a:t>
            </a:r>
          </a:p>
        </p:txBody>
      </p:sp>
      <p:sp>
        <p:nvSpPr>
          <p:cNvPr id="132138" name="TextBox 52"/>
          <p:cNvSpPr txBox="1">
            <a:spLocks noChangeArrowheads="1"/>
          </p:cNvSpPr>
          <p:nvPr/>
        </p:nvSpPr>
        <p:spPr bwMode="auto">
          <a:xfrm>
            <a:off x="2609538" y="3092054"/>
            <a:ext cx="843287"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G0/1      .1</a:t>
            </a:r>
          </a:p>
        </p:txBody>
      </p:sp>
      <p:cxnSp>
        <p:nvCxnSpPr>
          <p:cNvPr id="57" name="Straight Connector 56"/>
          <p:cNvCxnSpPr/>
          <p:nvPr/>
        </p:nvCxnSpPr>
        <p:spPr>
          <a:xfrm rot="2700000">
            <a:off x="2926575" y="3244454"/>
            <a:ext cx="4048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700000">
            <a:off x="3327401" y="3216284"/>
            <a:ext cx="0"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141" name="TextBox 61"/>
          <p:cNvSpPr txBox="1">
            <a:spLocks noChangeArrowheads="1"/>
          </p:cNvSpPr>
          <p:nvPr/>
        </p:nvSpPr>
        <p:spPr bwMode="auto">
          <a:xfrm>
            <a:off x="1896248" y="3088482"/>
            <a:ext cx="804095" cy="33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150000"/>
              </a:lnSpc>
            </a:pPr>
            <a:r>
              <a:rPr lang="en-US" sz="1100" b="1"/>
              <a:t>.1     G0/0</a:t>
            </a:r>
          </a:p>
        </p:txBody>
      </p:sp>
      <p:sp>
        <p:nvSpPr>
          <p:cNvPr id="132142" name="TextBox 62"/>
          <p:cNvSpPr txBox="1">
            <a:spLocks noChangeArrowheads="1"/>
          </p:cNvSpPr>
          <p:nvPr/>
        </p:nvSpPr>
        <p:spPr bwMode="auto">
          <a:xfrm>
            <a:off x="2247900" y="3482579"/>
            <a:ext cx="1100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Area 1</a:t>
            </a:r>
          </a:p>
        </p:txBody>
      </p:sp>
      <p:sp>
        <p:nvSpPr>
          <p:cNvPr id="132143" name="TextBox 65"/>
          <p:cNvSpPr txBox="1">
            <a:spLocks noChangeArrowheads="1"/>
          </p:cNvSpPr>
          <p:nvPr/>
        </p:nvSpPr>
        <p:spPr bwMode="auto">
          <a:xfrm>
            <a:off x="998983" y="3314709"/>
            <a:ext cx="954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10.1.1.0/24</a:t>
            </a:r>
          </a:p>
        </p:txBody>
      </p:sp>
      <p:sp>
        <p:nvSpPr>
          <p:cNvPr id="132144" name="TextBox 72"/>
          <p:cNvSpPr txBox="1">
            <a:spLocks noChangeArrowheads="1"/>
          </p:cNvSpPr>
          <p:nvPr/>
        </p:nvSpPr>
        <p:spPr bwMode="auto">
          <a:xfrm>
            <a:off x="6935649" y="3296850"/>
            <a:ext cx="12115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t>192.168.2.0/24</a:t>
            </a:r>
          </a:p>
        </p:txBody>
      </p:sp>
      <p:pic>
        <p:nvPicPr>
          <p:cNvPr id="132145"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2712253"/>
            <a:ext cx="838200"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46" name="TextBox 13"/>
          <p:cNvSpPr txBox="1">
            <a:spLocks noChangeArrowheads="1"/>
          </p:cNvSpPr>
          <p:nvPr/>
        </p:nvSpPr>
        <p:spPr bwMode="auto">
          <a:xfrm>
            <a:off x="2479683" y="2919412"/>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R1</a:t>
            </a:r>
          </a:p>
        </p:txBody>
      </p:sp>
      <p:pic>
        <p:nvPicPr>
          <p:cNvPr id="132147" name="Picture 2" descr="C:\Users\rgrazian\Desktop\Griffin\PowerPoint Tools\topology_icons_2012_11_14\topology_icons_2012_11_14\na_graphics_lib_105_ro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600" y="1515676"/>
            <a:ext cx="839788"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48" name="TextBox 18"/>
          <p:cNvSpPr txBox="1">
            <a:spLocks noChangeArrowheads="1"/>
          </p:cNvSpPr>
          <p:nvPr/>
        </p:nvSpPr>
        <p:spPr bwMode="auto">
          <a:xfrm>
            <a:off x="4117993" y="1722835"/>
            <a:ext cx="446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solidFill>
                  <a:schemeClr val="bg1"/>
                </a:solidFill>
              </a:rPr>
              <a:t>R2</a:t>
            </a:r>
          </a:p>
        </p:txBody>
      </p:sp>
      <p:sp>
        <p:nvSpPr>
          <p:cNvPr id="65" name="Right Arrow 64"/>
          <p:cNvSpPr/>
          <p:nvPr/>
        </p:nvSpPr>
        <p:spPr>
          <a:xfrm rot="18970022" flipH="1">
            <a:off x="2250189" y="1965073"/>
            <a:ext cx="1548787" cy="486596"/>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Summarize external routes into one LSA</a:t>
            </a:r>
          </a:p>
        </p:txBody>
      </p:sp>
      <p:sp>
        <p:nvSpPr>
          <p:cNvPr id="67" name="Right Arrow 66"/>
          <p:cNvSpPr/>
          <p:nvPr/>
        </p:nvSpPr>
        <p:spPr>
          <a:xfrm rot="13202983" flipH="1" flipV="1">
            <a:off x="4866012" y="2003473"/>
            <a:ext cx="1567097" cy="503252"/>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Summarize external routes into one LSA</a:t>
            </a:r>
          </a:p>
        </p:txBody>
      </p:sp>
      <p:sp>
        <p:nvSpPr>
          <p:cNvPr id="13215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3B2EE3-F8F7-C34A-928F-EE966BC4F026}" type="slidenum">
              <a:rPr lang="en-US" sz="1400">
                <a:cs typeface="Arial" charset="0"/>
              </a:rPr>
              <a:pPr eaLnBrk="1" hangingPunct="1"/>
              <a:t>93</a:t>
            </a:fld>
            <a:endParaRPr lang="en-US" sz="1400">
              <a:cs typeface="Arial" charset="0"/>
            </a:endParaRPr>
          </a:p>
        </p:txBody>
      </p:sp>
      <p:sp>
        <p:nvSpPr>
          <p:cNvPr id="132156"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54"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3404793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up)">
                                      <p:cBhvr>
                                        <p:cTn id="12" dur="500"/>
                                        <p:tgtEl>
                                          <p:spTgt spid="6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a:t>R1 Routing Table Before Summarization</a:t>
            </a:r>
          </a:p>
        </p:txBody>
      </p:sp>
      <p:sp>
        <p:nvSpPr>
          <p:cNvPr id="65" name="Rectangle 64"/>
          <p:cNvSpPr>
            <a:spLocks noChangeArrowheads="1"/>
          </p:cNvSpPr>
          <p:nvPr/>
        </p:nvSpPr>
        <p:spPr bwMode="auto">
          <a:xfrm>
            <a:off x="323850" y="2571759"/>
            <a:ext cx="882015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a:solidFill>
                  <a:srgbClr val="000000"/>
                </a:solidFill>
                <a:latin typeface="Courier New" charset="0"/>
                <a:cs typeface="Courier New" charset="0"/>
              </a:rPr>
              <a:t>R1# </a:t>
            </a:r>
            <a:r>
              <a:rPr lang="en-CA" sz="1400" b="1">
                <a:solidFill>
                  <a:srgbClr val="000000"/>
                </a:solidFill>
                <a:latin typeface="Courier New" charset="0"/>
                <a:cs typeface="Courier New" charset="0"/>
              </a:rPr>
              <a:t>show ip route ospf | begin Gateway</a:t>
            </a:r>
            <a:r>
              <a:rPr lang="en-CA" sz="1400">
                <a:solidFill>
                  <a:srgbClr val="000000"/>
                </a:solidFill>
                <a:latin typeface="Courier New" charset="0"/>
                <a:cs typeface="Courier New" charset="0"/>
              </a:rPr>
              <a:t> </a:t>
            </a:r>
          </a:p>
          <a:p>
            <a:r>
              <a:rPr lang="en-CA" sz="1400">
                <a:solidFill>
                  <a:srgbClr val="000000"/>
                </a:solidFill>
                <a:latin typeface="Courier New" charset="0"/>
                <a:cs typeface="Courier New" charset="0"/>
              </a:rPr>
              <a:t>Gateway of last resort is not set</a:t>
            </a:r>
          </a:p>
          <a:p>
            <a:endParaRPr lang="en-CA" sz="1400">
              <a:solidFill>
                <a:srgbClr val="000000"/>
              </a:solidFill>
              <a:latin typeface="Courier New" charset="0"/>
              <a:cs typeface="Courier New" charset="0"/>
            </a:endParaRPr>
          </a:p>
          <a:p>
            <a:r>
              <a:rPr lang="en-CA" sz="1400">
                <a:solidFill>
                  <a:srgbClr val="000000"/>
                </a:solidFill>
                <a:latin typeface="Courier New" charset="0"/>
                <a:cs typeface="Courier New" charset="0"/>
              </a:rPr>
              <a:t>      10.0.0.0/8 is variably subnetted, 5 subnets, 2 masks</a:t>
            </a:r>
          </a:p>
          <a:p>
            <a:r>
              <a:rPr lang="en-CA" sz="1400">
                <a:solidFill>
                  <a:srgbClr val="000000"/>
                </a:solidFill>
                <a:latin typeface="Courier New" charset="0"/>
                <a:cs typeface="Courier New" charset="0"/>
              </a:rPr>
              <a:t>O        10.2.1.0/24 [110/648] via 192.168.10.2, 00:00:49, Serial0/0/0</a:t>
            </a:r>
          </a:p>
          <a:p>
            <a:r>
              <a:rPr lang="en-CA" sz="1400" b="1">
                <a:solidFill>
                  <a:srgbClr val="008000"/>
                </a:solidFill>
                <a:latin typeface="Courier New" charset="0"/>
                <a:cs typeface="Courier New" charset="0"/>
              </a:rPr>
              <a:t>O IA  192.168.1.0/24 [110/1295] via 192.168.10.2, 00:00:49, Serial0/0/0</a:t>
            </a:r>
          </a:p>
          <a:p>
            <a:r>
              <a:rPr lang="en-CA" sz="1400" b="1">
                <a:solidFill>
                  <a:srgbClr val="008000"/>
                </a:solidFill>
                <a:latin typeface="Courier New" charset="0"/>
                <a:cs typeface="Courier New" charset="0"/>
              </a:rPr>
              <a:t>O IA  192.168.2.0/24 [110/1295] via 192.168.10.2, 00:00:49, Serial0/0/0</a:t>
            </a:r>
          </a:p>
          <a:p>
            <a:r>
              <a:rPr lang="en-CA" sz="1400">
                <a:solidFill>
                  <a:srgbClr val="000000"/>
                </a:solidFill>
                <a:latin typeface="Courier New" charset="0"/>
                <a:cs typeface="Courier New" charset="0"/>
              </a:rPr>
              <a:t>      192.168.10.0/24 is variably subnetted, 3 subnets, 2 masks</a:t>
            </a:r>
          </a:p>
          <a:p>
            <a:r>
              <a:rPr lang="en-CA" sz="1400">
                <a:solidFill>
                  <a:srgbClr val="000000"/>
                </a:solidFill>
                <a:latin typeface="Courier New" charset="0"/>
                <a:cs typeface="Courier New" charset="0"/>
              </a:rPr>
              <a:t>O        192.168.10.4/30 [110/1294] via 192.168.10.2, 00:00:49, Serial0/0/0</a:t>
            </a:r>
          </a:p>
          <a:p>
            <a:r>
              <a:rPr lang="en-CA" sz="1400">
                <a:solidFill>
                  <a:srgbClr val="000000"/>
                </a:solidFill>
                <a:latin typeface="Courier New" charset="0"/>
                <a:cs typeface="Courier New" charset="0"/>
              </a:rPr>
              <a:t>R1# </a:t>
            </a:r>
          </a:p>
        </p:txBody>
      </p:sp>
      <p:pic>
        <p:nvPicPr>
          <p:cNvPr id="134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7"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3199E8A-7405-1249-B14A-18DDA25FF0BC}" type="slidenum">
              <a:rPr lang="en-US" sz="1400">
                <a:cs typeface="Arial" charset="0"/>
              </a:rPr>
              <a:pPr eaLnBrk="1" hangingPunct="1"/>
              <a:t>94</a:t>
            </a:fld>
            <a:endParaRPr lang="en-US" sz="1400">
              <a:cs typeface="Arial" charset="0"/>
            </a:endParaRPr>
          </a:p>
        </p:txBody>
      </p:sp>
      <p:sp>
        <p:nvSpPr>
          <p:cNvPr id="134149"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34151" name="Oval 4"/>
          <p:cNvSpPr>
            <a:spLocks noChangeArrowheads="1"/>
          </p:cNvSpPr>
          <p:nvPr/>
        </p:nvSpPr>
        <p:spPr bwMode="auto">
          <a:xfrm>
            <a:off x="2895600" y="171450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4152" name="Rectangle 5"/>
          <p:cNvSpPr>
            <a:spLocks noChangeArrowheads="1"/>
          </p:cNvSpPr>
          <p:nvPr/>
        </p:nvSpPr>
        <p:spPr bwMode="auto">
          <a:xfrm>
            <a:off x="4267200" y="2152650"/>
            <a:ext cx="914400" cy="17145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4153" name="Rectangle 10"/>
          <p:cNvSpPr>
            <a:spLocks noChangeArrowheads="1"/>
          </p:cNvSpPr>
          <p:nvPr/>
        </p:nvSpPr>
        <p:spPr bwMode="auto">
          <a:xfrm>
            <a:off x="5715000" y="2133600"/>
            <a:ext cx="914400" cy="17145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412198282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250"/>
                                        <p:tgtEl>
                                          <p:spTgt spid="65">
                                            <p:txEl>
                                              <p:pRg st="1" end="1"/>
                                            </p:txEl>
                                          </p:spTgt>
                                        </p:tgtEl>
                                      </p:cBhvr>
                                    </p:animEffect>
                                  </p:childTnLst>
                                </p:cTn>
                              </p:par>
                            </p:childTnLst>
                          </p:cTn>
                        </p:par>
                        <p:par>
                          <p:cTn id="12" fill="hold" nodeType="afterGroup">
                            <p:stCondLst>
                              <p:cond delay="75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250"/>
                                        <p:tgtEl>
                                          <p:spTgt spid="65">
                                            <p:txEl>
                                              <p:pRg st="3" end="3"/>
                                            </p:txEl>
                                          </p:spTgt>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250"/>
                                        <p:tgtEl>
                                          <p:spTgt spid="65">
                                            <p:txEl>
                                              <p:pRg st="4" end="4"/>
                                            </p:txEl>
                                          </p:spTgt>
                                        </p:tgtEl>
                                      </p:cBhvr>
                                    </p:animEffect>
                                  </p:childTnLst>
                                </p:cTn>
                              </p:par>
                            </p:childTnLst>
                          </p:cTn>
                        </p:par>
                        <p:par>
                          <p:cTn id="20" fill="hold" nodeType="afterGroup">
                            <p:stCondLst>
                              <p:cond delay="125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250"/>
                                        <p:tgtEl>
                                          <p:spTgt spid="65">
                                            <p:txEl>
                                              <p:pRg st="5" end="5"/>
                                            </p:txEl>
                                          </p:spTgt>
                                        </p:tgtEl>
                                      </p:cBhvr>
                                    </p:animEffec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250"/>
                                        <p:tgtEl>
                                          <p:spTgt spid="65">
                                            <p:txEl>
                                              <p:pRg st="6" end="6"/>
                                            </p:txEl>
                                          </p:spTgt>
                                        </p:tgtEl>
                                      </p:cBhvr>
                                    </p:animEffect>
                                  </p:childTnLst>
                                </p:cTn>
                              </p:par>
                            </p:childTnLst>
                          </p:cTn>
                        </p:par>
                        <p:par>
                          <p:cTn id="28" fill="hold" nodeType="afterGroup">
                            <p:stCondLst>
                              <p:cond delay="175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250"/>
                                        <p:tgtEl>
                                          <p:spTgt spid="65">
                                            <p:txEl>
                                              <p:pRg st="7" end="7"/>
                                            </p:txEl>
                                          </p:spTgt>
                                        </p:tgtEl>
                                      </p:cBhvr>
                                    </p:animEffect>
                                  </p:childTnLst>
                                </p:cTn>
                              </p:par>
                            </p:childTnLst>
                          </p:cTn>
                        </p:par>
                        <p:par>
                          <p:cTn id="32" fill="hold" nodeType="afterGroup">
                            <p:stCondLst>
                              <p:cond delay="20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250"/>
                                        <p:tgtEl>
                                          <p:spTgt spid="65">
                                            <p:txEl>
                                              <p:pRg st="8" end="8"/>
                                            </p:txEl>
                                          </p:spTgt>
                                        </p:tgtEl>
                                      </p:cBhvr>
                                    </p:animEffect>
                                  </p:childTnLst>
                                </p:cTn>
                              </p:par>
                            </p:childTnLst>
                          </p:cTn>
                        </p:par>
                        <p:par>
                          <p:cTn id="36" fill="hold" nodeType="afterGroup">
                            <p:stCondLst>
                              <p:cond delay="2250"/>
                            </p:stCondLst>
                            <p:childTnLst>
                              <p:par>
                                <p:cTn id="37" presetID="22" presetClass="entr" presetSubtype="8" fill="hold" nodeType="afterEffect">
                                  <p:stCondLst>
                                    <p:cond delay="0"/>
                                  </p:stCondLst>
                                  <p:childTnLst>
                                    <p:set>
                                      <p:cBhvr>
                                        <p:cTn id="38" dur="1" fill="hold">
                                          <p:stCondLst>
                                            <p:cond delay="0"/>
                                          </p:stCondLst>
                                        </p:cTn>
                                        <p:tgtEl>
                                          <p:spTgt spid="65">
                                            <p:txEl>
                                              <p:pRg st="9" end="9"/>
                                            </p:txEl>
                                          </p:spTgt>
                                        </p:tgtEl>
                                        <p:attrNameLst>
                                          <p:attrName>style.visibility</p:attrName>
                                        </p:attrNameLst>
                                      </p:cBhvr>
                                      <p:to>
                                        <p:strVal val="visible"/>
                                      </p:to>
                                    </p:set>
                                    <p:animEffect transition="in" filter="wipe(left)">
                                      <p:cBhvr>
                                        <p:cTn id="39" dur="250"/>
                                        <p:tgtEl>
                                          <p:spTgt spid="65">
                                            <p:txEl>
                                              <p:pRg st="9" end="9"/>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R3 </a:t>
            </a:r>
            <a:r>
              <a:rPr lang="en-CA" dirty="0"/>
              <a:t>Routing Table Before Summarization</a:t>
            </a:r>
          </a:p>
        </p:txBody>
      </p:sp>
      <p:sp>
        <p:nvSpPr>
          <p:cNvPr id="65" name="Rectangle 64"/>
          <p:cNvSpPr>
            <a:spLocks noChangeArrowheads="1"/>
          </p:cNvSpPr>
          <p:nvPr/>
        </p:nvSpPr>
        <p:spPr bwMode="auto">
          <a:xfrm>
            <a:off x="304800" y="2571759"/>
            <a:ext cx="870585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a:solidFill>
                  <a:srgbClr val="000000"/>
                </a:solidFill>
                <a:latin typeface="Courier New" charset="0"/>
                <a:cs typeface="Courier New" charset="0"/>
              </a:rPr>
              <a:t>R3# </a:t>
            </a:r>
            <a:r>
              <a:rPr lang="en-CA" sz="1400" b="1">
                <a:solidFill>
                  <a:srgbClr val="000000"/>
                </a:solidFill>
                <a:latin typeface="Courier New" charset="0"/>
                <a:cs typeface="Courier New" charset="0"/>
              </a:rPr>
              <a:t>show ip route ospf | begin Gateway</a:t>
            </a:r>
          </a:p>
          <a:p>
            <a:r>
              <a:rPr lang="en-CA" sz="1400">
                <a:solidFill>
                  <a:srgbClr val="000000"/>
                </a:solidFill>
                <a:latin typeface="Courier New" charset="0"/>
                <a:cs typeface="Courier New" charset="0"/>
              </a:rPr>
              <a:t>Gateway of last resort is not set</a:t>
            </a:r>
          </a:p>
          <a:p>
            <a:endParaRPr lang="en-CA" sz="1400">
              <a:solidFill>
                <a:srgbClr val="000000"/>
              </a:solidFill>
              <a:latin typeface="Courier New" charset="0"/>
              <a:cs typeface="Courier New" charset="0"/>
            </a:endParaRPr>
          </a:p>
          <a:p>
            <a:r>
              <a:rPr lang="en-CA" sz="1400">
                <a:solidFill>
                  <a:srgbClr val="000000"/>
                </a:solidFill>
                <a:latin typeface="Courier New" charset="0"/>
                <a:cs typeface="Courier New" charset="0"/>
              </a:rPr>
              <a:t>      10.0.0.0/24 is subnetted, 3 subnets</a:t>
            </a:r>
          </a:p>
          <a:p>
            <a:r>
              <a:rPr lang="en-CA" sz="1400" b="1">
                <a:solidFill>
                  <a:srgbClr val="FF3300"/>
                </a:solidFill>
                <a:latin typeface="Courier New" charset="0"/>
                <a:cs typeface="Courier New" charset="0"/>
              </a:rPr>
              <a:t>O IA     10.1.1.0 [110/1295] via 192.168.10.5, 00:27:14, Serial0/0/1</a:t>
            </a:r>
          </a:p>
          <a:p>
            <a:r>
              <a:rPr lang="en-CA" sz="1400" b="1">
                <a:solidFill>
                  <a:srgbClr val="FF3300"/>
                </a:solidFill>
                <a:latin typeface="Courier New" charset="0"/>
                <a:cs typeface="Courier New" charset="0"/>
              </a:rPr>
              <a:t>O IA     10.1.2.0 [110/1295] via 192.168.10.5, 00:27:14, Serial0/0/1</a:t>
            </a:r>
          </a:p>
          <a:p>
            <a:r>
              <a:rPr lang="en-CA" sz="1400">
                <a:solidFill>
                  <a:srgbClr val="000000"/>
                </a:solidFill>
                <a:latin typeface="Courier New" charset="0"/>
                <a:cs typeface="Courier New" charset="0"/>
              </a:rPr>
              <a:t>O        10.2.1.0 [110/648] via 192.168.10.5, 00:27:57, Serial0/0/1</a:t>
            </a:r>
          </a:p>
          <a:p>
            <a:r>
              <a:rPr lang="en-CA" sz="1400">
                <a:solidFill>
                  <a:srgbClr val="000000"/>
                </a:solidFill>
                <a:latin typeface="Courier New" charset="0"/>
                <a:cs typeface="Courier New" charset="0"/>
              </a:rPr>
              <a:t>      192.168.10.0/24 is variably subnetted, 3 subnets, 2 masks</a:t>
            </a:r>
          </a:p>
          <a:p>
            <a:r>
              <a:rPr lang="en-CA" sz="1400">
                <a:solidFill>
                  <a:srgbClr val="000000"/>
                </a:solidFill>
                <a:latin typeface="Courier New" charset="0"/>
                <a:cs typeface="Courier New" charset="0"/>
              </a:rPr>
              <a:t>O        192.168.10.0/30 [110/1294] via 192.168.10.5, 00:27:57, Serial0/0/1</a:t>
            </a:r>
          </a:p>
          <a:p>
            <a:r>
              <a:rPr lang="en-CA" sz="1400">
                <a:solidFill>
                  <a:srgbClr val="000000"/>
                </a:solidFill>
                <a:latin typeface="Courier New" charset="0"/>
                <a:cs typeface="Courier New" charset="0"/>
              </a:rPr>
              <a:t>R3# </a:t>
            </a:r>
          </a:p>
        </p:txBody>
      </p:sp>
      <p:pic>
        <p:nvPicPr>
          <p:cNvPr id="136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9" y="685800"/>
            <a:ext cx="4486275" cy="186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6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35B1396-AC24-9442-8F97-3FC189C107FC}" type="slidenum">
              <a:rPr lang="en-US" sz="1400">
                <a:cs typeface="Arial" charset="0"/>
              </a:rPr>
              <a:pPr eaLnBrk="1" hangingPunct="1"/>
              <a:t>95</a:t>
            </a:fld>
            <a:endParaRPr lang="en-US" sz="1400">
              <a:cs typeface="Arial" charset="0"/>
            </a:endParaRPr>
          </a:p>
        </p:txBody>
      </p:sp>
      <p:sp>
        <p:nvSpPr>
          <p:cNvPr id="136197"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36199" name="Oval 8"/>
          <p:cNvSpPr>
            <a:spLocks noChangeArrowheads="1"/>
          </p:cNvSpPr>
          <p:nvPr/>
        </p:nvSpPr>
        <p:spPr bwMode="auto">
          <a:xfrm>
            <a:off x="4724400" y="177165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6200" name="Rectangle 9"/>
          <p:cNvSpPr>
            <a:spLocks noChangeArrowheads="1"/>
          </p:cNvSpPr>
          <p:nvPr/>
        </p:nvSpPr>
        <p:spPr bwMode="auto">
          <a:xfrm>
            <a:off x="1981200" y="2171700"/>
            <a:ext cx="914400" cy="17145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
        <p:nvSpPr>
          <p:cNvPr id="136201" name="Rectangle 10"/>
          <p:cNvSpPr>
            <a:spLocks noChangeArrowheads="1"/>
          </p:cNvSpPr>
          <p:nvPr/>
        </p:nvSpPr>
        <p:spPr bwMode="auto">
          <a:xfrm>
            <a:off x="3276600" y="2114550"/>
            <a:ext cx="914400" cy="17145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15772742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100"/>
                                        <p:tgtEl>
                                          <p:spTgt spid="65">
                                            <p:txEl>
                                              <p:pRg st="1" end="1"/>
                                            </p:txEl>
                                          </p:spTgt>
                                        </p:tgtEl>
                                      </p:cBhvr>
                                    </p:animEffect>
                                  </p:childTnLst>
                                </p:cTn>
                              </p:par>
                            </p:childTnLst>
                          </p:cTn>
                        </p:par>
                        <p:par>
                          <p:cTn id="12" fill="hold" nodeType="afterGroup">
                            <p:stCondLst>
                              <p:cond delay="60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100"/>
                                        <p:tgtEl>
                                          <p:spTgt spid="65">
                                            <p:txEl>
                                              <p:pRg st="3" end="3"/>
                                            </p:txEl>
                                          </p:spTgt>
                                        </p:tgtEl>
                                      </p:cBhvr>
                                    </p:animEffect>
                                  </p:childTnLst>
                                </p:cTn>
                              </p:par>
                            </p:childTnLst>
                          </p:cTn>
                        </p:par>
                        <p:par>
                          <p:cTn id="16" fill="hold" nodeType="afterGroup">
                            <p:stCondLst>
                              <p:cond delay="7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100"/>
                                        <p:tgtEl>
                                          <p:spTgt spid="65">
                                            <p:txEl>
                                              <p:pRg st="4" end="4"/>
                                            </p:txEl>
                                          </p:spTgt>
                                        </p:tgtEl>
                                      </p:cBhvr>
                                    </p:animEffect>
                                  </p:childTnLst>
                                </p:cTn>
                              </p:par>
                            </p:childTnLst>
                          </p:cTn>
                        </p:par>
                        <p:par>
                          <p:cTn id="20" fill="hold" nodeType="afterGroup">
                            <p:stCondLst>
                              <p:cond delay="80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100"/>
                                        <p:tgtEl>
                                          <p:spTgt spid="65">
                                            <p:txEl>
                                              <p:pRg st="5" end="5"/>
                                            </p:txEl>
                                          </p:spTgt>
                                        </p:tgtEl>
                                      </p:cBhvr>
                                    </p:animEffect>
                                  </p:childTnLst>
                                </p:cTn>
                              </p:par>
                            </p:childTnLst>
                          </p:cTn>
                        </p:par>
                        <p:par>
                          <p:cTn id="24" fill="hold" nodeType="afterGroup">
                            <p:stCondLst>
                              <p:cond delay="9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100"/>
                                        <p:tgtEl>
                                          <p:spTgt spid="65">
                                            <p:txEl>
                                              <p:pRg st="6" end="6"/>
                                            </p:txEl>
                                          </p:spTgt>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100"/>
                                        <p:tgtEl>
                                          <p:spTgt spid="65">
                                            <p:txEl>
                                              <p:pRg st="7" end="7"/>
                                            </p:txEl>
                                          </p:spTgt>
                                        </p:tgtEl>
                                      </p:cBhvr>
                                    </p:animEffect>
                                  </p:childTnLst>
                                </p:cTn>
                              </p:par>
                            </p:childTnLst>
                          </p:cTn>
                        </p:par>
                        <p:par>
                          <p:cTn id="32" fill="hold" nodeType="afterGroup">
                            <p:stCondLst>
                              <p:cond delay="11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100"/>
                                        <p:tgtEl>
                                          <p:spTgt spid="65">
                                            <p:txEl>
                                              <p:pRg st="8" end="8"/>
                                            </p:txEl>
                                          </p:spTgt>
                                        </p:tgtEl>
                                      </p:cBhvr>
                                    </p:animEffect>
                                  </p:childTnLst>
                                </p:cTn>
                              </p:par>
                            </p:childTnLst>
                          </p:cTn>
                        </p:par>
                        <p:par>
                          <p:cTn id="36" fill="hold" nodeType="afterGroup">
                            <p:stCondLst>
                              <p:cond delay="1200"/>
                            </p:stCondLst>
                            <p:childTnLst>
                              <p:par>
                                <p:cTn id="37" presetID="22" presetClass="entr" presetSubtype="8" fill="hold" nodeType="afterEffect">
                                  <p:stCondLst>
                                    <p:cond delay="0"/>
                                  </p:stCondLst>
                                  <p:childTnLst>
                                    <p:set>
                                      <p:cBhvr>
                                        <p:cTn id="38" dur="1" fill="hold">
                                          <p:stCondLst>
                                            <p:cond delay="0"/>
                                          </p:stCondLst>
                                        </p:cTn>
                                        <p:tgtEl>
                                          <p:spTgt spid="65">
                                            <p:txEl>
                                              <p:pRg st="9" end="9"/>
                                            </p:txEl>
                                          </p:spTgt>
                                        </p:tgtEl>
                                        <p:attrNameLst>
                                          <p:attrName>style.visibility</p:attrName>
                                        </p:attrNameLst>
                                      </p:cBhvr>
                                      <p:to>
                                        <p:strVal val="visible"/>
                                      </p:to>
                                    </p:set>
                                    <p:animEffect transition="in" filter="wipe(left)">
                                      <p:cBhvr>
                                        <p:cTn id="39" dur="100"/>
                                        <p:tgtEl>
                                          <p:spTgt spid="65">
                                            <p:txEl>
                                              <p:pRg st="9" end="9"/>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332163" y="2659856"/>
            <a:ext cx="2952750" cy="485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dirty="0"/>
          </a:p>
        </p:txBody>
      </p:sp>
      <p:sp>
        <p:nvSpPr>
          <p:cNvPr id="138242" name="Title 1"/>
          <p:cNvSpPr>
            <a:spLocks noGrp="1"/>
          </p:cNvSpPr>
          <p:nvPr>
            <p:ph type="title"/>
          </p:nvPr>
        </p:nvSpPr>
        <p:spPr/>
        <p:txBody>
          <a:bodyPr/>
          <a:lstStyle/>
          <a:p>
            <a:r>
              <a:rPr lang="en-CA">
                <a:latin typeface="Arial" charset="0"/>
                <a:cs typeface="Arial" charset="0"/>
              </a:rPr>
              <a:t>3 Steps to Calculating the Summary Route</a:t>
            </a:r>
          </a:p>
        </p:txBody>
      </p:sp>
      <p:sp>
        <p:nvSpPr>
          <p:cNvPr id="7" name="Content Placeholder 6"/>
          <p:cNvSpPr>
            <a:spLocks noGrp="1"/>
          </p:cNvSpPr>
          <p:nvPr>
            <p:ph idx="1"/>
          </p:nvPr>
        </p:nvSpPr>
        <p:spPr>
          <a:xfrm>
            <a:off x="381000" y="857250"/>
            <a:ext cx="8229600" cy="3657600"/>
          </a:xfrm>
        </p:spPr>
        <p:txBody>
          <a:bodyPr/>
          <a:lstStyle/>
          <a:p>
            <a:pPr marL="457200" indent="-457200">
              <a:buFont typeface="Arial" charset="0"/>
              <a:buAutoNum type="arabicPeriod"/>
            </a:pPr>
            <a:r>
              <a:rPr lang="en-CA" sz="1600" dirty="0">
                <a:latin typeface="Arial" charset="0"/>
                <a:cs typeface="Arial" charset="0"/>
              </a:rPr>
              <a:t>List the networks in binary format. </a:t>
            </a:r>
          </a:p>
          <a:p>
            <a:pPr marL="457200" indent="-457200">
              <a:buFont typeface="Arial" charset="0"/>
              <a:buAutoNum type="arabicPeriod"/>
            </a:pPr>
            <a:r>
              <a:rPr lang="en-CA" sz="1600" dirty="0">
                <a:latin typeface="Arial" charset="0"/>
                <a:cs typeface="Arial" charset="0"/>
              </a:rPr>
              <a:t>Count the number of far left matching bits to determine the mask for the summary route. </a:t>
            </a:r>
          </a:p>
          <a:p>
            <a:pPr marL="457200" indent="-457200">
              <a:buFont typeface="Arial" charset="0"/>
              <a:buAutoNum type="arabicPeriod"/>
            </a:pPr>
            <a:r>
              <a:rPr lang="en-CA" sz="1600" dirty="0">
                <a:latin typeface="Arial" charset="0"/>
                <a:cs typeface="Arial" charset="0"/>
              </a:rPr>
              <a:t>Copy the matching bits and then add zero bits to determine the summarized network address. </a:t>
            </a:r>
          </a:p>
        </p:txBody>
      </p:sp>
      <p:graphicFrame>
        <p:nvGraphicFramePr>
          <p:cNvPr id="4" name="Table 3"/>
          <p:cNvGraphicFramePr>
            <a:graphicFrameLocks noGrp="1"/>
          </p:cNvGraphicFramePr>
          <p:nvPr/>
        </p:nvGraphicFramePr>
        <p:xfrm>
          <a:off x="1104919" y="2651522"/>
          <a:ext cx="6899275" cy="1787148"/>
        </p:xfrm>
        <a:graphic>
          <a:graphicData uri="http://schemas.openxmlformats.org/drawingml/2006/table">
            <a:tbl>
              <a:tblPr firstRow="1" bandRow="1">
                <a:tableStyleId>{2D5ABB26-0587-4C30-8999-92F81FD0307C}</a:tableStyleId>
              </a:tblPr>
              <a:tblGrid>
                <a:gridCol w="1858295"/>
                <a:gridCol w="5040980"/>
              </a:tblGrid>
              <a:tr h="251441">
                <a:tc>
                  <a:txBody>
                    <a:bodyPr/>
                    <a:lstStyle/>
                    <a:p>
                      <a:pPr algn="ctr"/>
                      <a:r>
                        <a:rPr lang="en-CA" sz="1200" dirty="0" smtClean="0">
                          <a:latin typeface="Courier New" pitchFamily="49" charset="0"/>
                          <a:cs typeface="Courier New" pitchFamily="49" charset="0"/>
                        </a:rPr>
                        <a:t>10.1.1.0</a:t>
                      </a:r>
                      <a:endParaRPr lang="en-CA" sz="1200" dirty="0">
                        <a:latin typeface="Courier New" pitchFamily="49" charset="0"/>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200" b="1" dirty="0" smtClean="0">
                          <a:solidFill>
                            <a:srgbClr val="0070C0"/>
                          </a:solidFill>
                          <a:latin typeface="Courier New" pitchFamily="49" charset="0"/>
                          <a:cs typeface="Courier New" pitchFamily="49" charset="0"/>
                        </a:rPr>
                        <a:t>00001010</a:t>
                      </a:r>
                      <a:r>
                        <a:rPr lang="en-CA" sz="1200" b="1" kern="1200" dirty="0" smtClean="0">
                          <a:solidFill>
                            <a:schemeClr val="tx1"/>
                          </a:solidFill>
                          <a:latin typeface="Courier New" pitchFamily="49" charset="0"/>
                          <a:ea typeface="+mn-ea"/>
                          <a:cs typeface="Courier New" pitchFamily="49" charset="0"/>
                        </a:rPr>
                        <a:t>.</a:t>
                      </a:r>
                      <a:r>
                        <a:rPr lang="en-CA" sz="1200" b="1" dirty="0" smtClean="0">
                          <a:solidFill>
                            <a:srgbClr val="0070C0"/>
                          </a:solidFill>
                          <a:latin typeface="Courier New" pitchFamily="49" charset="0"/>
                          <a:cs typeface="Courier New" pitchFamily="49" charset="0"/>
                        </a:rPr>
                        <a:t>0000</a:t>
                      </a:r>
                      <a:r>
                        <a:rPr lang="en-CA" sz="1200" b="1" baseline="0" dirty="0" smtClean="0">
                          <a:solidFill>
                            <a:srgbClr val="0070C0"/>
                          </a:solidFill>
                          <a:latin typeface="Courier New" pitchFamily="49" charset="0"/>
                          <a:cs typeface="Courier New" pitchFamily="49" charset="0"/>
                        </a:rPr>
                        <a:t>0001</a:t>
                      </a:r>
                      <a:r>
                        <a:rPr lang="en-CA" sz="1200" b="1" kern="1200" dirty="0" smtClean="0">
                          <a:solidFill>
                            <a:schemeClr val="tx1"/>
                          </a:solidFill>
                          <a:latin typeface="Courier New" pitchFamily="49" charset="0"/>
                          <a:ea typeface="+mn-ea"/>
                          <a:cs typeface="Courier New" pitchFamily="49" charset="0"/>
                        </a:rPr>
                        <a:t>.</a:t>
                      </a:r>
                      <a:r>
                        <a:rPr lang="en-CA" sz="1200" b="1" baseline="0" dirty="0" smtClean="0">
                          <a:solidFill>
                            <a:srgbClr val="0070C0"/>
                          </a:solidFill>
                          <a:latin typeface="Courier New" pitchFamily="49" charset="0"/>
                          <a:cs typeface="Courier New" pitchFamily="49" charset="0"/>
                        </a:rPr>
                        <a:t>000000</a:t>
                      </a:r>
                      <a:r>
                        <a:rPr lang="en-CA" sz="1200" b="1" baseline="0" dirty="0" smtClean="0">
                          <a:solidFill>
                            <a:srgbClr val="C00000"/>
                          </a:solidFill>
                          <a:latin typeface="Courier New" pitchFamily="49" charset="0"/>
                          <a:cs typeface="Courier New" pitchFamily="49" charset="0"/>
                        </a:rPr>
                        <a:t>01</a:t>
                      </a:r>
                      <a:r>
                        <a:rPr lang="en-CA" sz="1200" baseline="0" dirty="0" smtClean="0">
                          <a:latin typeface="Courier New" pitchFamily="49" charset="0"/>
                          <a:cs typeface="Courier New" pitchFamily="49" charset="0"/>
                        </a:rPr>
                        <a:t>.00000000</a:t>
                      </a:r>
                      <a:endParaRPr lang="en-CA" sz="1200" dirty="0">
                        <a:latin typeface="Courier New" pitchFamily="49" charset="0"/>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441">
                <a:tc>
                  <a:txBody>
                    <a:bodyPr/>
                    <a:lstStyle/>
                    <a:p>
                      <a:pPr algn="ctr"/>
                      <a:r>
                        <a:rPr lang="en-CA" sz="1200" dirty="0" smtClean="0">
                          <a:latin typeface="Courier New" pitchFamily="49" charset="0"/>
                          <a:cs typeface="Courier New" pitchFamily="49" charset="0"/>
                        </a:rPr>
                        <a:t>10.1.2.0</a:t>
                      </a:r>
                      <a:endParaRPr lang="en-CA" sz="1200" dirty="0">
                        <a:latin typeface="Courier New" pitchFamily="49" charset="0"/>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solidFill>
                            <a:srgbClr val="0070C0"/>
                          </a:solidFill>
                          <a:latin typeface="Courier New" pitchFamily="49" charset="0"/>
                          <a:cs typeface="Courier New" pitchFamily="49" charset="0"/>
                        </a:rPr>
                        <a:t>00001010</a:t>
                      </a:r>
                      <a:r>
                        <a:rPr lang="en-CA" sz="1200" b="1" kern="1200" dirty="0" smtClean="0">
                          <a:solidFill>
                            <a:schemeClr val="tx1"/>
                          </a:solidFill>
                          <a:latin typeface="Courier New" pitchFamily="49" charset="0"/>
                          <a:ea typeface="+mn-ea"/>
                          <a:cs typeface="Courier New" pitchFamily="49" charset="0"/>
                        </a:rPr>
                        <a:t>.</a:t>
                      </a:r>
                      <a:r>
                        <a:rPr lang="en-CA" sz="1200" b="1" dirty="0" smtClean="0">
                          <a:solidFill>
                            <a:srgbClr val="0070C0"/>
                          </a:solidFill>
                          <a:latin typeface="Courier New" pitchFamily="49" charset="0"/>
                          <a:cs typeface="Courier New" pitchFamily="49" charset="0"/>
                        </a:rPr>
                        <a:t>0000</a:t>
                      </a:r>
                      <a:r>
                        <a:rPr lang="en-CA" sz="1200" b="1" baseline="0" dirty="0" smtClean="0">
                          <a:solidFill>
                            <a:srgbClr val="0070C0"/>
                          </a:solidFill>
                          <a:latin typeface="Courier New" pitchFamily="49" charset="0"/>
                          <a:cs typeface="Courier New" pitchFamily="49" charset="0"/>
                        </a:rPr>
                        <a:t>0001</a:t>
                      </a:r>
                      <a:r>
                        <a:rPr lang="en-CA" sz="1200" b="1" kern="1200" dirty="0" smtClean="0">
                          <a:solidFill>
                            <a:schemeClr val="tx1"/>
                          </a:solidFill>
                          <a:latin typeface="Courier New" pitchFamily="49" charset="0"/>
                          <a:ea typeface="+mn-ea"/>
                          <a:cs typeface="Courier New" pitchFamily="49" charset="0"/>
                        </a:rPr>
                        <a:t>.</a:t>
                      </a:r>
                      <a:r>
                        <a:rPr lang="en-CA" sz="1200" b="1" baseline="0" dirty="0" smtClean="0">
                          <a:solidFill>
                            <a:srgbClr val="0070C0"/>
                          </a:solidFill>
                          <a:latin typeface="Courier New" pitchFamily="49" charset="0"/>
                          <a:cs typeface="Courier New" pitchFamily="49" charset="0"/>
                        </a:rPr>
                        <a:t>000000</a:t>
                      </a:r>
                      <a:r>
                        <a:rPr lang="en-CA" sz="1200" b="1" baseline="0" dirty="0" smtClean="0">
                          <a:solidFill>
                            <a:srgbClr val="C00000"/>
                          </a:solidFill>
                          <a:latin typeface="Courier New" pitchFamily="49" charset="0"/>
                          <a:cs typeface="Courier New" pitchFamily="49" charset="0"/>
                        </a:rPr>
                        <a:t>10</a:t>
                      </a:r>
                      <a:r>
                        <a:rPr lang="en-CA" sz="1200" baseline="0" dirty="0" smtClean="0">
                          <a:latin typeface="Courier New" pitchFamily="49" charset="0"/>
                          <a:cs typeface="Courier New" pitchFamily="49" charset="0"/>
                        </a:rPr>
                        <a:t>.00000000</a:t>
                      </a:r>
                      <a:endParaRPr lang="en-CA" sz="1200" dirty="0" smtClean="0">
                        <a:latin typeface="Courier New" pitchFamily="49" charset="0"/>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2133">
                <a:tc>
                  <a:txBody>
                    <a:bodyPr/>
                    <a:lstStyle/>
                    <a:p>
                      <a:pPr algn="ctr"/>
                      <a:endParaRPr lang="en-CA" sz="1200" dirty="0">
                        <a:latin typeface="Courier New" pitchFamily="49" charset="0"/>
                        <a:cs typeface="Courier New" pitchFamily="49" charset="0"/>
                      </a:endParaRPr>
                    </a:p>
                  </a:txBody>
                  <a:tcPr marL="91448" marR="91448" marT="34280" marB="342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200" b="1" kern="1200" dirty="0" smtClean="0">
                        <a:solidFill>
                          <a:srgbClr val="0070C0"/>
                        </a:solidFill>
                        <a:latin typeface="Courier New" pitchFamily="49" charset="0"/>
                        <a:ea typeface="+mn-ea"/>
                        <a:cs typeface="Courier New" pitchFamily="49" charset="0"/>
                      </a:endParaRPr>
                    </a:p>
                  </a:txBody>
                  <a:tcPr marL="91448" marR="91448" marT="34280" marB="342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2133">
                <a:tc>
                  <a:txBody>
                    <a:bodyPr/>
                    <a:lstStyle/>
                    <a:p>
                      <a:pPr algn="ctr"/>
                      <a:r>
                        <a:rPr lang="en-CA" sz="1200" b="1" dirty="0" smtClean="0">
                          <a:latin typeface="Courier New" pitchFamily="49" charset="0"/>
                          <a:cs typeface="Courier New" pitchFamily="49" charset="0"/>
                        </a:rPr>
                        <a:t>10.1.0.0</a:t>
                      </a:r>
                    </a:p>
                    <a:p>
                      <a:pPr algn="ctr"/>
                      <a:r>
                        <a:rPr lang="en-CA" sz="1200" b="1" dirty="0" smtClean="0">
                          <a:latin typeface="Courier New" pitchFamily="49" charset="0"/>
                          <a:cs typeface="Courier New" pitchFamily="49" charset="0"/>
                        </a:rPr>
                        <a:t>255.255.252.0</a:t>
                      </a:r>
                      <a:endParaRPr lang="en-CA" sz="1200" b="1" dirty="0">
                        <a:latin typeface="Courier New" pitchFamily="49" charset="0"/>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rgbClr val="0070C0"/>
                          </a:solidFill>
                          <a:latin typeface="Courier New" pitchFamily="49" charset="0"/>
                          <a:ea typeface="+mn-ea"/>
                          <a:cs typeface="Courier New" pitchFamily="49" charset="0"/>
                        </a:rPr>
                        <a:t>00001010</a:t>
                      </a:r>
                      <a:r>
                        <a:rPr lang="en-CA" sz="1200" b="1" kern="1200" dirty="0" smtClean="0">
                          <a:solidFill>
                            <a:schemeClr val="tx1"/>
                          </a:solidFill>
                          <a:latin typeface="Courier New" pitchFamily="49" charset="0"/>
                          <a:ea typeface="+mn-ea"/>
                          <a:cs typeface="Courier New" pitchFamily="49" charset="0"/>
                        </a:rPr>
                        <a:t>.</a:t>
                      </a:r>
                      <a:r>
                        <a:rPr lang="en-CA" sz="1200" b="1" kern="1200" dirty="0" smtClean="0">
                          <a:solidFill>
                            <a:srgbClr val="0070C0"/>
                          </a:solidFill>
                          <a:latin typeface="Courier New" pitchFamily="49" charset="0"/>
                          <a:ea typeface="+mn-ea"/>
                          <a:cs typeface="Courier New" pitchFamily="49" charset="0"/>
                        </a:rPr>
                        <a:t>00000001</a:t>
                      </a:r>
                      <a:r>
                        <a:rPr lang="en-CA" sz="1200" b="1" kern="1200" dirty="0" smtClean="0">
                          <a:solidFill>
                            <a:schemeClr val="tx1"/>
                          </a:solidFill>
                          <a:latin typeface="Courier New" pitchFamily="49" charset="0"/>
                          <a:ea typeface="+mn-ea"/>
                          <a:cs typeface="Courier New" pitchFamily="49" charset="0"/>
                        </a:rPr>
                        <a:t>.</a:t>
                      </a:r>
                      <a:r>
                        <a:rPr lang="en-CA" sz="1200" b="1" kern="1200" dirty="0" smtClean="0">
                          <a:solidFill>
                            <a:srgbClr val="0070C0"/>
                          </a:solidFill>
                          <a:latin typeface="Courier New" pitchFamily="49" charset="0"/>
                          <a:ea typeface="+mn-ea"/>
                          <a:cs typeface="Courier New" pitchFamily="49" charset="0"/>
                        </a:rPr>
                        <a:t>000000</a:t>
                      </a:r>
                      <a:r>
                        <a:rPr lang="en-CA" sz="1200" b="1" kern="1200" dirty="0" smtClean="0">
                          <a:solidFill>
                            <a:schemeClr val="tx1"/>
                          </a:solidFill>
                          <a:latin typeface="Courier New" pitchFamily="49" charset="0"/>
                          <a:ea typeface="+mn-ea"/>
                          <a:cs typeface="Courier New" pitchFamily="49" charset="0"/>
                        </a:rPr>
                        <a:t>00.00000000</a:t>
                      </a:r>
                    </a:p>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solidFill>
                            <a:srgbClr val="0070C0"/>
                          </a:solidFill>
                          <a:latin typeface="Courier New" pitchFamily="49" charset="0"/>
                          <a:cs typeface="Courier New" pitchFamily="49" charset="0"/>
                        </a:rPr>
                        <a:t>11111111</a:t>
                      </a:r>
                      <a:r>
                        <a:rPr lang="en-CA" sz="1200" b="1" dirty="0" smtClean="0">
                          <a:solidFill>
                            <a:schemeClr val="tx1"/>
                          </a:solidFill>
                          <a:latin typeface="Courier New" pitchFamily="49" charset="0"/>
                          <a:cs typeface="Courier New" pitchFamily="49" charset="0"/>
                        </a:rPr>
                        <a:t>.</a:t>
                      </a:r>
                      <a:r>
                        <a:rPr lang="en-CA" sz="1200" b="1" dirty="0" smtClean="0">
                          <a:solidFill>
                            <a:srgbClr val="0070C0"/>
                          </a:solidFill>
                          <a:latin typeface="Courier New" pitchFamily="49" charset="0"/>
                          <a:cs typeface="Courier New" pitchFamily="49" charset="0"/>
                        </a:rPr>
                        <a:t>1111</a:t>
                      </a:r>
                      <a:r>
                        <a:rPr lang="en-CA" sz="1200" b="1" baseline="0" dirty="0" smtClean="0">
                          <a:solidFill>
                            <a:srgbClr val="0070C0"/>
                          </a:solidFill>
                          <a:latin typeface="Courier New" pitchFamily="49" charset="0"/>
                          <a:cs typeface="Courier New" pitchFamily="49" charset="0"/>
                        </a:rPr>
                        <a:t>1111</a:t>
                      </a:r>
                      <a:r>
                        <a:rPr lang="en-CA" sz="1200" b="1" kern="1200" dirty="0" smtClean="0">
                          <a:solidFill>
                            <a:schemeClr val="tx1"/>
                          </a:solidFill>
                          <a:latin typeface="Courier New" pitchFamily="49" charset="0"/>
                          <a:ea typeface="+mn-ea"/>
                          <a:cs typeface="Courier New" pitchFamily="49" charset="0"/>
                        </a:rPr>
                        <a:t>.</a:t>
                      </a:r>
                      <a:r>
                        <a:rPr lang="en-CA" sz="1200" b="1" baseline="0" dirty="0" smtClean="0">
                          <a:solidFill>
                            <a:srgbClr val="0070C0"/>
                          </a:solidFill>
                          <a:latin typeface="Courier New" pitchFamily="49" charset="0"/>
                          <a:cs typeface="Courier New" pitchFamily="49" charset="0"/>
                        </a:rPr>
                        <a:t>111111</a:t>
                      </a:r>
                      <a:r>
                        <a:rPr lang="en-CA" sz="1200" b="0" baseline="0" dirty="0" smtClean="0">
                          <a:solidFill>
                            <a:schemeClr val="tx1"/>
                          </a:solidFill>
                          <a:latin typeface="Courier New" pitchFamily="49" charset="0"/>
                          <a:cs typeface="Courier New" pitchFamily="49" charset="0"/>
                        </a:rPr>
                        <a:t>0</a:t>
                      </a:r>
                      <a:r>
                        <a:rPr lang="en-CA" sz="1200" baseline="0" dirty="0" smtClean="0">
                          <a:latin typeface="Courier New" pitchFamily="49" charset="0"/>
                          <a:cs typeface="Courier New" pitchFamily="49" charset="0"/>
                        </a:rPr>
                        <a:t>0.00000000</a:t>
                      </a:r>
                      <a:endParaRPr lang="en-CA" sz="1200" b="1" kern="1200" dirty="0" smtClean="0">
                        <a:solidFill>
                          <a:srgbClr val="0070C0"/>
                        </a:solidFill>
                        <a:latin typeface="Courier New" pitchFamily="49" charset="0"/>
                        <a:ea typeface="+mn-ea"/>
                        <a:cs typeface="Courier New" pitchFamily="49" charset="0"/>
                      </a:endParaRPr>
                    </a:p>
                  </a:txBody>
                  <a:tcPr marL="91448" marR="91448" marT="34280" marB="34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6081713" y="2216944"/>
            <a:ext cx="14287" cy="233005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89565" y="2374740"/>
            <a:ext cx="792000" cy="243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CA" sz="1400" b="1" dirty="0">
                <a:solidFill>
                  <a:schemeClr val="tx1"/>
                </a:solidFill>
              </a:rPr>
              <a:t>Step 1</a:t>
            </a:r>
          </a:p>
        </p:txBody>
      </p:sp>
      <p:sp>
        <p:nvSpPr>
          <p:cNvPr id="21" name="Rectangle 20"/>
          <p:cNvSpPr>
            <a:spLocks noChangeArrowheads="1"/>
          </p:cNvSpPr>
          <p:nvPr/>
        </p:nvSpPr>
        <p:spPr bwMode="auto">
          <a:xfrm>
            <a:off x="3332164" y="3073003"/>
            <a:ext cx="294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CA" sz="1400"/>
              <a:t>First 22 bits match</a:t>
            </a:r>
          </a:p>
        </p:txBody>
      </p:sp>
      <p:sp>
        <p:nvSpPr>
          <p:cNvPr id="22" name="Rectangle 21"/>
          <p:cNvSpPr>
            <a:spLocks noChangeArrowheads="1"/>
          </p:cNvSpPr>
          <p:nvPr/>
        </p:nvSpPr>
        <p:spPr bwMode="auto">
          <a:xfrm>
            <a:off x="6289694" y="2170511"/>
            <a:ext cx="165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CA" sz="1400"/>
              <a:t>Some bits are different</a:t>
            </a:r>
          </a:p>
        </p:txBody>
      </p:sp>
      <p:sp>
        <p:nvSpPr>
          <p:cNvPr id="24" name="Rectangle 23"/>
          <p:cNvSpPr>
            <a:spLocks noChangeArrowheads="1"/>
          </p:cNvSpPr>
          <p:nvPr/>
        </p:nvSpPr>
        <p:spPr bwMode="auto">
          <a:xfrm>
            <a:off x="6015043" y="4385072"/>
            <a:ext cx="560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CA" sz="1600" b="1"/>
              <a:t>/22</a:t>
            </a:r>
          </a:p>
        </p:txBody>
      </p:sp>
      <p:sp>
        <p:nvSpPr>
          <p:cNvPr id="30" name="Rectangle 29"/>
          <p:cNvSpPr>
            <a:spLocks noChangeArrowheads="1"/>
          </p:cNvSpPr>
          <p:nvPr/>
        </p:nvSpPr>
        <p:spPr bwMode="auto">
          <a:xfrm>
            <a:off x="485789" y="4630343"/>
            <a:ext cx="839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CA" b="1" u="sng">
                <a:latin typeface="Courier New" charset="0"/>
                <a:cs typeface="Courier New" charset="0"/>
              </a:rPr>
              <a:t>10.1.0.0/22</a:t>
            </a:r>
            <a:r>
              <a:rPr lang="en-CA" b="1">
                <a:latin typeface="Courier New" charset="0"/>
                <a:cs typeface="Courier New" charset="0"/>
              </a:rPr>
              <a:t>  </a:t>
            </a:r>
            <a:r>
              <a:rPr lang="en-CA" sz="1600"/>
              <a:t>or </a:t>
            </a:r>
            <a:r>
              <a:rPr lang="en-CA" b="1">
                <a:latin typeface="Courier New" charset="0"/>
                <a:cs typeface="Courier New" charset="0"/>
              </a:rPr>
              <a:t> </a:t>
            </a:r>
            <a:r>
              <a:rPr lang="en-CA" b="1" u="sng">
                <a:latin typeface="Courier New" charset="0"/>
                <a:cs typeface="Courier New" charset="0"/>
              </a:rPr>
              <a:t>10.1.0.0  255.255.252.000</a:t>
            </a:r>
          </a:p>
        </p:txBody>
      </p:sp>
      <p:sp>
        <p:nvSpPr>
          <p:cNvPr id="31" name="Rectangle 30"/>
          <p:cNvSpPr/>
          <p:nvPr/>
        </p:nvSpPr>
        <p:spPr>
          <a:xfrm>
            <a:off x="3321813" y="2375982"/>
            <a:ext cx="792000" cy="243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CA" sz="1400" b="1" dirty="0">
                <a:solidFill>
                  <a:schemeClr val="tx1"/>
                </a:solidFill>
              </a:rPr>
              <a:t>Step 2</a:t>
            </a:r>
          </a:p>
        </p:txBody>
      </p:sp>
      <p:sp>
        <p:nvSpPr>
          <p:cNvPr id="32" name="Rectangle 31"/>
          <p:cNvSpPr/>
          <p:nvPr/>
        </p:nvSpPr>
        <p:spPr>
          <a:xfrm>
            <a:off x="1131326" y="3516045"/>
            <a:ext cx="792000" cy="243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CA" sz="1400" b="1" dirty="0">
                <a:solidFill>
                  <a:schemeClr val="tx1"/>
                </a:solidFill>
              </a:rPr>
              <a:t>Step 3</a:t>
            </a:r>
          </a:p>
        </p:txBody>
      </p:sp>
      <p:sp>
        <p:nvSpPr>
          <p:cNvPr id="5" name="Rectangle 4"/>
          <p:cNvSpPr>
            <a:spLocks noChangeArrowheads="1"/>
          </p:cNvSpPr>
          <p:nvPr/>
        </p:nvSpPr>
        <p:spPr bwMode="auto">
          <a:xfrm>
            <a:off x="485775" y="3758804"/>
            <a:ext cx="7886700" cy="941784"/>
          </a:xfrm>
          <a:prstGeom prst="rect">
            <a:avLst/>
          </a:prstGeom>
          <a:solidFill>
            <a:schemeClr val="bg1"/>
          </a:solidFill>
          <a:ln w="57150">
            <a:solidFill>
              <a:schemeClr val="bg1"/>
            </a:solidFill>
            <a:miter lim="800000"/>
            <a:headEnd/>
            <a:tailEnd/>
          </a:ln>
        </p:spPr>
        <p:txBody>
          <a:bodyPr wrap="none" lIns="82124" tIns="41061" rIns="82124" bIns="41061" anchor="ctr"/>
          <a:lstStyle/>
          <a:p>
            <a:pPr algn="ctr"/>
            <a:endParaRPr lang="en-CA"/>
          </a:p>
        </p:txBody>
      </p:sp>
      <p:sp>
        <p:nvSpPr>
          <p:cNvPr id="13827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156B00-D08B-4845-A76E-CCA1B9BCA84A}" type="slidenum">
              <a:rPr lang="en-US" sz="1400">
                <a:cs typeface="Arial" charset="0"/>
              </a:rPr>
              <a:pPr eaLnBrk="1" hangingPunct="1"/>
              <a:t>96</a:t>
            </a:fld>
            <a:endParaRPr lang="en-US" sz="1400">
              <a:cs typeface="Arial" charset="0"/>
            </a:endParaRPr>
          </a:p>
        </p:txBody>
      </p:sp>
      <p:sp>
        <p:nvSpPr>
          <p:cNvPr id="138280"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7"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53008698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left)">
                                      <p:cBhvr>
                                        <p:cTn id="20" dur="500"/>
                                        <p:tgtEl>
                                          <p:spTgt spid="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nodeType="afterGroup">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animEffect transition="in" filter="wipe(left)">
                                      <p:cBhvr>
                                        <p:cTn id="48" dur="500"/>
                                        <p:tgtEl>
                                          <p:spTgt spid="7">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xit" presetSubtype="0" fill="hold" grpId="0"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linds(horizontal)">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P spid="24" grpId="0"/>
      <p:bldP spid="30" grpId="0"/>
      <p:bldP spid="5" grpId="0" animBg="1"/>
      <p:bldP spid="1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400050"/>
          </a:xfrm>
        </p:spPr>
        <p:txBody>
          <a:bodyPr>
            <a:normAutofit fontScale="90000"/>
          </a:bodyPr>
          <a:lstStyle/>
          <a:p>
            <a:pPr>
              <a:defRPr/>
            </a:pPr>
            <a:r>
              <a:rPr lang="en-CA" dirty="0"/>
              <a:t>Summarizing Area 1 </a:t>
            </a:r>
            <a:r>
              <a:rPr lang="en-CA" dirty="0" smtClean="0"/>
              <a:t>Routes </a:t>
            </a:r>
            <a:r>
              <a:rPr lang="en-CA" dirty="0"/>
              <a:t>on R1</a:t>
            </a:r>
          </a:p>
        </p:txBody>
      </p:sp>
      <p:sp>
        <p:nvSpPr>
          <p:cNvPr id="65" name="Rectangle 64"/>
          <p:cNvSpPr>
            <a:spLocks noChangeArrowheads="1"/>
          </p:cNvSpPr>
          <p:nvPr/>
        </p:nvSpPr>
        <p:spPr bwMode="auto">
          <a:xfrm>
            <a:off x="323850" y="2571750"/>
            <a:ext cx="8667750" cy="923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a:solidFill>
                  <a:srgbClr val="000000"/>
                </a:solidFill>
                <a:latin typeface="Courier New" charset="0"/>
                <a:cs typeface="Courier New" charset="0"/>
              </a:rPr>
              <a:t>R1(config)# </a:t>
            </a:r>
            <a:r>
              <a:rPr lang="en-CA" b="1">
                <a:solidFill>
                  <a:srgbClr val="000000"/>
                </a:solidFill>
                <a:latin typeface="Courier New" charset="0"/>
                <a:cs typeface="Courier New" charset="0"/>
              </a:rPr>
              <a:t>router ospf 10</a:t>
            </a:r>
          </a:p>
          <a:p>
            <a:r>
              <a:rPr lang="en-CA">
                <a:solidFill>
                  <a:srgbClr val="000000"/>
                </a:solidFill>
                <a:latin typeface="Courier New" charset="0"/>
                <a:cs typeface="Courier New" charset="0"/>
              </a:rPr>
              <a:t>R1(config-router)# </a:t>
            </a:r>
            <a:r>
              <a:rPr lang="en-CA" b="1">
                <a:solidFill>
                  <a:srgbClr val="000000"/>
                </a:solidFill>
                <a:latin typeface="Courier New" charset="0"/>
                <a:cs typeface="Courier New" charset="0"/>
              </a:rPr>
              <a:t>area 1 range 10.1.0.0 255.255.252.0</a:t>
            </a:r>
          </a:p>
          <a:p>
            <a:r>
              <a:rPr lang="en-CA">
                <a:solidFill>
                  <a:srgbClr val="000000"/>
                </a:solidFill>
                <a:latin typeface="Courier New" charset="0"/>
                <a:cs typeface="Courier New" charset="0"/>
              </a:rPr>
              <a:t>R1(config-router)# </a:t>
            </a:r>
          </a:p>
        </p:txBody>
      </p:sp>
      <p:pic>
        <p:nvPicPr>
          <p:cNvPr id="140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7"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rot="18970022">
            <a:off x="2677241" y="1069561"/>
            <a:ext cx="1495646" cy="486596"/>
          </a:xfrm>
          <a:prstGeom prst="righ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CA" sz="1000" dirty="0">
                <a:solidFill>
                  <a:schemeClr val="tx1"/>
                </a:solidFill>
              </a:rPr>
              <a:t>Send summary route 10.1.0.0/22</a:t>
            </a:r>
          </a:p>
        </p:txBody>
      </p:sp>
      <p:sp>
        <p:nvSpPr>
          <p:cNvPr id="14029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069F22C-E145-D541-925A-B18B7AB2209F}" type="slidenum">
              <a:rPr lang="en-US" sz="1400">
                <a:cs typeface="Arial" charset="0"/>
              </a:rPr>
              <a:pPr eaLnBrk="1" hangingPunct="1"/>
              <a:t>97</a:t>
            </a:fld>
            <a:endParaRPr lang="en-US" sz="1400">
              <a:cs typeface="Arial" charset="0"/>
            </a:endParaRPr>
          </a:p>
        </p:txBody>
      </p:sp>
      <p:sp>
        <p:nvSpPr>
          <p:cNvPr id="140296"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40298" name="Oval 8"/>
          <p:cNvSpPr>
            <a:spLocks noChangeArrowheads="1"/>
          </p:cNvSpPr>
          <p:nvPr/>
        </p:nvSpPr>
        <p:spPr bwMode="auto">
          <a:xfrm>
            <a:off x="2819400" y="177165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302294110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animEffect transition="in" filter="wipe(left)">
                                      <p:cBhvr>
                                        <p:cTn id="11" dur="500"/>
                                        <p:tgtEl>
                                          <p:spTgt spid="6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5">
                                            <p:txEl>
                                              <p:pRg st="1" end="1"/>
                                            </p:txEl>
                                          </p:spTgt>
                                        </p:tgtEl>
                                        <p:attrNameLst>
                                          <p:attrName>style.visibility</p:attrName>
                                        </p:attrNameLst>
                                      </p:cBhvr>
                                      <p:to>
                                        <p:strVal val="visible"/>
                                      </p:to>
                                    </p:set>
                                    <p:animEffect transition="in" filter="wipe(left)">
                                      <p:cBhvr>
                                        <p:cTn id="16" dur="500"/>
                                        <p:tgtEl>
                                          <p:spTgt spid="65">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5">
                                            <p:txEl>
                                              <p:pRg st="2" end="2"/>
                                            </p:txEl>
                                          </p:spTgt>
                                        </p:tgtEl>
                                        <p:attrNameLst>
                                          <p:attrName>style.visibility</p:attrName>
                                        </p:attrNameLst>
                                      </p:cBhvr>
                                      <p:to>
                                        <p:strVal val="visible"/>
                                      </p:to>
                                    </p:set>
                                    <p:animEffect transition="in" filter="wipe(left)">
                                      <p:cBhvr>
                                        <p:cTn id="20" dur="500"/>
                                        <p:tgtEl>
                                          <p:spTgt spid="65">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400050"/>
          </a:xfrm>
        </p:spPr>
        <p:txBody>
          <a:bodyPr>
            <a:normAutofit fontScale="90000"/>
          </a:bodyPr>
          <a:lstStyle/>
          <a:p>
            <a:pPr>
              <a:defRPr/>
            </a:pPr>
            <a:r>
              <a:rPr lang="en-CA" dirty="0" smtClean="0"/>
              <a:t>R1 Routing Table After Summarization</a:t>
            </a:r>
            <a:endParaRPr lang="en-CA" dirty="0"/>
          </a:p>
        </p:txBody>
      </p:sp>
      <p:sp>
        <p:nvSpPr>
          <p:cNvPr id="65" name="Rectangle 64"/>
          <p:cNvSpPr>
            <a:spLocks noChangeArrowheads="1"/>
          </p:cNvSpPr>
          <p:nvPr/>
        </p:nvSpPr>
        <p:spPr bwMode="auto">
          <a:xfrm>
            <a:off x="323850" y="2571759"/>
            <a:ext cx="8515350" cy="2462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a:solidFill>
                  <a:srgbClr val="000000"/>
                </a:solidFill>
                <a:latin typeface="Courier New" charset="0"/>
                <a:cs typeface="Courier New" charset="0"/>
              </a:rPr>
              <a:t>R1# </a:t>
            </a:r>
            <a:r>
              <a:rPr lang="en-CA" sz="1400" b="1">
                <a:solidFill>
                  <a:srgbClr val="000000"/>
                </a:solidFill>
                <a:latin typeface="Courier New" charset="0"/>
                <a:cs typeface="Courier New" charset="0"/>
              </a:rPr>
              <a:t>show ip route ospf | begin Gateway </a:t>
            </a:r>
          </a:p>
          <a:p>
            <a:r>
              <a:rPr lang="en-CA" sz="1400">
                <a:solidFill>
                  <a:srgbClr val="000000"/>
                </a:solidFill>
                <a:latin typeface="Courier New" charset="0"/>
                <a:cs typeface="Courier New" charset="0"/>
              </a:rPr>
              <a:t>Gateway of last resort is not set</a:t>
            </a:r>
          </a:p>
          <a:p>
            <a:endParaRPr lang="en-CA" sz="1400">
              <a:solidFill>
                <a:srgbClr val="000000"/>
              </a:solidFill>
              <a:latin typeface="Courier New" charset="0"/>
              <a:cs typeface="Courier New" charset="0"/>
            </a:endParaRPr>
          </a:p>
          <a:p>
            <a:r>
              <a:rPr lang="en-CA" sz="1400">
                <a:solidFill>
                  <a:srgbClr val="000000"/>
                </a:solidFill>
                <a:latin typeface="Courier New" charset="0"/>
                <a:cs typeface="Courier New" charset="0"/>
              </a:rPr>
              <a:t>      10.0.0.0/8 is variably subnetted, 6 subnets, 3 masks</a:t>
            </a:r>
          </a:p>
          <a:p>
            <a:r>
              <a:rPr lang="en-CA" sz="1400" b="1">
                <a:solidFill>
                  <a:srgbClr val="FF3300"/>
                </a:solidFill>
                <a:latin typeface="Courier New" charset="0"/>
                <a:cs typeface="Courier New" charset="0"/>
              </a:rPr>
              <a:t>O        10.1.0.0/22 is a summary, 00:00:09, Null0</a:t>
            </a:r>
          </a:p>
          <a:p>
            <a:r>
              <a:rPr lang="en-CA" sz="1400">
                <a:solidFill>
                  <a:srgbClr val="000000"/>
                </a:solidFill>
                <a:latin typeface="Courier New" charset="0"/>
                <a:cs typeface="Courier New" charset="0"/>
              </a:rPr>
              <a:t>O        10.2.1.0/24 [110/648] via 192.168.10.2, 00:00:09, Serial0/0/0</a:t>
            </a:r>
          </a:p>
          <a:p>
            <a:r>
              <a:rPr lang="en-CA" sz="1400">
                <a:solidFill>
                  <a:srgbClr val="000000"/>
                </a:solidFill>
                <a:latin typeface="Courier New" charset="0"/>
                <a:cs typeface="Courier New" charset="0"/>
              </a:rPr>
              <a:t>O IA  192.168.1.0/24 [110/1295] via 192.168.10.2, 00:00:09, Serial0/0/0</a:t>
            </a:r>
          </a:p>
          <a:p>
            <a:r>
              <a:rPr lang="en-CA" sz="1400">
                <a:solidFill>
                  <a:srgbClr val="000000"/>
                </a:solidFill>
                <a:latin typeface="Courier New" charset="0"/>
                <a:cs typeface="Courier New" charset="0"/>
              </a:rPr>
              <a:t>O IA  192.168.2.0/24 [110/1295] via 192.168.10.2, 00:00:09, Serial0/0/0</a:t>
            </a:r>
          </a:p>
          <a:p>
            <a:r>
              <a:rPr lang="en-CA" sz="1400">
                <a:solidFill>
                  <a:srgbClr val="000000"/>
                </a:solidFill>
                <a:latin typeface="Courier New" charset="0"/>
                <a:cs typeface="Courier New" charset="0"/>
              </a:rPr>
              <a:t>      192.168.10.0/24 is variably subnetted, 3 subnets, 2 masks</a:t>
            </a:r>
          </a:p>
          <a:p>
            <a:r>
              <a:rPr lang="en-CA" sz="1400">
                <a:solidFill>
                  <a:srgbClr val="000000"/>
                </a:solidFill>
                <a:latin typeface="Courier New" charset="0"/>
                <a:cs typeface="Courier New" charset="0"/>
              </a:rPr>
              <a:t>O        192.168.10.4/30 [110/1294] via 192.168.10.2, 00:00:09, Serial0/0/0</a:t>
            </a:r>
          </a:p>
          <a:p>
            <a:r>
              <a:rPr lang="en-CA" sz="1400">
                <a:solidFill>
                  <a:srgbClr val="000000"/>
                </a:solidFill>
                <a:latin typeface="Courier New" charset="0"/>
                <a:cs typeface="Courier New" charset="0"/>
              </a:rPr>
              <a:t>R1# </a:t>
            </a:r>
          </a:p>
        </p:txBody>
      </p:sp>
      <p:pic>
        <p:nvPicPr>
          <p:cNvPr id="142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7"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2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EEA5CD-6AAD-584A-AE85-A9FE1F06E359}" type="slidenum">
              <a:rPr lang="en-US" sz="1400">
                <a:cs typeface="Arial" charset="0"/>
              </a:rPr>
              <a:pPr eaLnBrk="1" hangingPunct="1"/>
              <a:t>98</a:t>
            </a:fld>
            <a:endParaRPr lang="en-US" sz="1400">
              <a:cs typeface="Arial" charset="0"/>
            </a:endParaRPr>
          </a:p>
        </p:txBody>
      </p:sp>
      <p:sp>
        <p:nvSpPr>
          <p:cNvPr id="142341"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42343" name="Oval 8"/>
          <p:cNvSpPr>
            <a:spLocks noChangeArrowheads="1"/>
          </p:cNvSpPr>
          <p:nvPr/>
        </p:nvSpPr>
        <p:spPr bwMode="auto">
          <a:xfrm>
            <a:off x="2819400" y="177165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28038875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100"/>
                                        <p:tgtEl>
                                          <p:spTgt spid="65">
                                            <p:txEl>
                                              <p:pRg st="1" end="1"/>
                                            </p:txEl>
                                          </p:spTgt>
                                        </p:tgtEl>
                                      </p:cBhvr>
                                    </p:animEffect>
                                  </p:childTnLst>
                                </p:cTn>
                              </p:par>
                            </p:childTnLst>
                          </p:cTn>
                        </p:par>
                        <p:par>
                          <p:cTn id="12" fill="hold" nodeType="afterGroup">
                            <p:stCondLst>
                              <p:cond delay="60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100"/>
                                        <p:tgtEl>
                                          <p:spTgt spid="65">
                                            <p:txEl>
                                              <p:pRg st="3" end="3"/>
                                            </p:txEl>
                                          </p:spTgt>
                                        </p:tgtEl>
                                      </p:cBhvr>
                                    </p:animEffect>
                                  </p:childTnLst>
                                </p:cTn>
                              </p:par>
                            </p:childTnLst>
                          </p:cTn>
                        </p:par>
                        <p:par>
                          <p:cTn id="16" fill="hold" nodeType="afterGroup">
                            <p:stCondLst>
                              <p:cond delay="7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100"/>
                                        <p:tgtEl>
                                          <p:spTgt spid="65">
                                            <p:txEl>
                                              <p:pRg st="4" end="4"/>
                                            </p:txEl>
                                          </p:spTgt>
                                        </p:tgtEl>
                                      </p:cBhvr>
                                    </p:animEffect>
                                  </p:childTnLst>
                                </p:cTn>
                              </p:par>
                            </p:childTnLst>
                          </p:cTn>
                        </p:par>
                        <p:par>
                          <p:cTn id="20" fill="hold" nodeType="afterGroup">
                            <p:stCondLst>
                              <p:cond delay="80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100"/>
                                        <p:tgtEl>
                                          <p:spTgt spid="65">
                                            <p:txEl>
                                              <p:pRg st="5" end="5"/>
                                            </p:txEl>
                                          </p:spTgt>
                                        </p:tgtEl>
                                      </p:cBhvr>
                                    </p:animEffect>
                                  </p:childTnLst>
                                </p:cTn>
                              </p:par>
                            </p:childTnLst>
                          </p:cTn>
                        </p:par>
                        <p:par>
                          <p:cTn id="24" fill="hold" nodeType="afterGroup">
                            <p:stCondLst>
                              <p:cond delay="9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100"/>
                                        <p:tgtEl>
                                          <p:spTgt spid="65">
                                            <p:txEl>
                                              <p:pRg st="6" end="6"/>
                                            </p:txEl>
                                          </p:spTgt>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100"/>
                                        <p:tgtEl>
                                          <p:spTgt spid="65">
                                            <p:txEl>
                                              <p:pRg st="7" end="7"/>
                                            </p:txEl>
                                          </p:spTgt>
                                        </p:tgtEl>
                                      </p:cBhvr>
                                    </p:animEffect>
                                  </p:childTnLst>
                                </p:cTn>
                              </p:par>
                            </p:childTnLst>
                          </p:cTn>
                        </p:par>
                        <p:par>
                          <p:cTn id="32" fill="hold" nodeType="afterGroup">
                            <p:stCondLst>
                              <p:cond delay="11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100"/>
                                        <p:tgtEl>
                                          <p:spTgt spid="65">
                                            <p:txEl>
                                              <p:pRg st="8" end="8"/>
                                            </p:txEl>
                                          </p:spTgt>
                                        </p:tgtEl>
                                      </p:cBhvr>
                                    </p:animEffect>
                                  </p:childTnLst>
                                </p:cTn>
                              </p:par>
                            </p:childTnLst>
                          </p:cTn>
                        </p:par>
                        <p:par>
                          <p:cTn id="36" fill="hold" nodeType="afterGroup">
                            <p:stCondLst>
                              <p:cond delay="1200"/>
                            </p:stCondLst>
                            <p:childTnLst>
                              <p:par>
                                <p:cTn id="37" presetID="22" presetClass="entr" presetSubtype="8" fill="hold" nodeType="afterEffect">
                                  <p:stCondLst>
                                    <p:cond delay="0"/>
                                  </p:stCondLst>
                                  <p:childTnLst>
                                    <p:set>
                                      <p:cBhvr>
                                        <p:cTn id="38" dur="1" fill="hold">
                                          <p:stCondLst>
                                            <p:cond delay="0"/>
                                          </p:stCondLst>
                                        </p:cTn>
                                        <p:tgtEl>
                                          <p:spTgt spid="65">
                                            <p:txEl>
                                              <p:pRg st="9" end="9"/>
                                            </p:txEl>
                                          </p:spTgt>
                                        </p:tgtEl>
                                        <p:attrNameLst>
                                          <p:attrName>style.visibility</p:attrName>
                                        </p:attrNameLst>
                                      </p:cBhvr>
                                      <p:to>
                                        <p:strVal val="visible"/>
                                      </p:to>
                                    </p:set>
                                    <p:animEffect transition="in" filter="wipe(left)">
                                      <p:cBhvr>
                                        <p:cTn id="39" dur="100"/>
                                        <p:tgtEl>
                                          <p:spTgt spid="65">
                                            <p:txEl>
                                              <p:pRg st="9" end="9"/>
                                            </p:txEl>
                                          </p:spTgt>
                                        </p:tgtEl>
                                      </p:cBhvr>
                                    </p:animEffect>
                                  </p:childTnLst>
                                </p:cTn>
                              </p:par>
                            </p:childTnLst>
                          </p:cTn>
                        </p:par>
                        <p:par>
                          <p:cTn id="40" fill="hold" nodeType="afterGroup">
                            <p:stCondLst>
                              <p:cond delay="1300"/>
                            </p:stCondLst>
                            <p:childTnLst>
                              <p:par>
                                <p:cTn id="41" presetID="22" presetClass="entr" presetSubtype="8" fill="hold" nodeType="afterEffect">
                                  <p:stCondLst>
                                    <p:cond delay="0"/>
                                  </p:stCondLst>
                                  <p:childTnLst>
                                    <p:set>
                                      <p:cBhvr>
                                        <p:cTn id="42" dur="1" fill="hold">
                                          <p:stCondLst>
                                            <p:cond delay="0"/>
                                          </p:stCondLst>
                                        </p:cTn>
                                        <p:tgtEl>
                                          <p:spTgt spid="65">
                                            <p:txEl>
                                              <p:pRg st="10" end="10"/>
                                            </p:txEl>
                                          </p:spTgt>
                                        </p:tgtEl>
                                        <p:attrNameLst>
                                          <p:attrName>style.visibility</p:attrName>
                                        </p:attrNameLst>
                                      </p:cBhvr>
                                      <p:to>
                                        <p:strVal val="visible"/>
                                      </p:to>
                                    </p:set>
                                    <p:animEffect transition="in" filter="wipe(left)">
                                      <p:cBhvr>
                                        <p:cTn id="43" dur="100"/>
                                        <p:tgtEl>
                                          <p:spTgt spid="65">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400050"/>
          </a:xfrm>
        </p:spPr>
        <p:txBody>
          <a:bodyPr>
            <a:normAutofit fontScale="90000"/>
          </a:bodyPr>
          <a:lstStyle/>
          <a:p>
            <a:pPr>
              <a:defRPr/>
            </a:pPr>
            <a:r>
              <a:rPr lang="en-CA" dirty="0" smtClean="0"/>
              <a:t>R3 </a:t>
            </a:r>
            <a:r>
              <a:rPr lang="en-CA" dirty="0"/>
              <a:t>Routing Table </a:t>
            </a:r>
            <a:r>
              <a:rPr lang="en-CA" dirty="0" smtClean="0"/>
              <a:t>After Summarization</a:t>
            </a:r>
            <a:endParaRPr lang="en-CA" dirty="0"/>
          </a:p>
        </p:txBody>
      </p:sp>
      <p:sp>
        <p:nvSpPr>
          <p:cNvPr id="65" name="Rectangle 64"/>
          <p:cNvSpPr>
            <a:spLocks noChangeArrowheads="1"/>
          </p:cNvSpPr>
          <p:nvPr/>
        </p:nvSpPr>
        <p:spPr bwMode="auto">
          <a:xfrm>
            <a:off x="304800" y="2571759"/>
            <a:ext cx="8705850" cy="203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CA" sz="1400">
                <a:solidFill>
                  <a:srgbClr val="000000"/>
                </a:solidFill>
                <a:latin typeface="Courier New" charset="0"/>
                <a:cs typeface="Courier New" charset="0"/>
              </a:rPr>
              <a:t>R3# </a:t>
            </a:r>
            <a:r>
              <a:rPr lang="en-CA" sz="1400" b="1">
                <a:solidFill>
                  <a:srgbClr val="000000"/>
                </a:solidFill>
                <a:latin typeface="Courier New" charset="0"/>
                <a:cs typeface="Courier New" charset="0"/>
              </a:rPr>
              <a:t>show ip route ospf | begin Gateway</a:t>
            </a:r>
          </a:p>
          <a:p>
            <a:r>
              <a:rPr lang="en-CA" sz="1400">
                <a:solidFill>
                  <a:srgbClr val="000000"/>
                </a:solidFill>
                <a:latin typeface="Courier New" charset="0"/>
                <a:cs typeface="Courier New" charset="0"/>
              </a:rPr>
              <a:t>Gateway of last resort is not set</a:t>
            </a:r>
          </a:p>
          <a:p>
            <a:endParaRPr lang="en-CA" sz="1400">
              <a:solidFill>
                <a:srgbClr val="000000"/>
              </a:solidFill>
              <a:latin typeface="Courier New" charset="0"/>
              <a:cs typeface="Courier New" charset="0"/>
            </a:endParaRPr>
          </a:p>
          <a:p>
            <a:r>
              <a:rPr lang="en-CA" sz="1400">
                <a:solidFill>
                  <a:srgbClr val="000000"/>
                </a:solidFill>
                <a:latin typeface="Courier New" charset="0"/>
                <a:cs typeface="Courier New" charset="0"/>
              </a:rPr>
              <a:t>      10.0.0.0/8 is variably subnetted, 2 subnets, 2 masks</a:t>
            </a:r>
          </a:p>
          <a:p>
            <a:r>
              <a:rPr lang="en-CA" sz="1400" b="1">
                <a:solidFill>
                  <a:srgbClr val="FF3300"/>
                </a:solidFill>
                <a:latin typeface="Courier New" charset="0"/>
                <a:cs typeface="Courier New" charset="0"/>
              </a:rPr>
              <a:t>O IA     10.1.0.0/22 [110/1295] via 192.168.10.5, 00:00:06, Serial0/0/1</a:t>
            </a:r>
          </a:p>
          <a:p>
            <a:r>
              <a:rPr lang="en-CA" sz="1400">
                <a:solidFill>
                  <a:srgbClr val="000000"/>
                </a:solidFill>
                <a:latin typeface="Courier New" charset="0"/>
                <a:cs typeface="Courier New" charset="0"/>
              </a:rPr>
              <a:t>O        10.2.1.0/24 [110/648] via 192.168.10.5, 00:29:23, Serial0/0/1</a:t>
            </a:r>
          </a:p>
          <a:p>
            <a:r>
              <a:rPr lang="en-CA" sz="1400">
                <a:solidFill>
                  <a:srgbClr val="000000"/>
                </a:solidFill>
                <a:latin typeface="Courier New" charset="0"/>
                <a:cs typeface="Courier New" charset="0"/>
              </a:rPr>
              <a:t>      192.168.10.0/24 is variably subnetted, 3 subnets, 2 masks</a:t>
            </a:r>
          </a:p>
          <a:p>
            <a:r>
              <a:rPr lang="en-CA" sz="1400">
                <a:solidFill>
                  <a:srgbClr val="000000"/>
                </a:solidFill>
                <a:latin typeface="Courier New" charset="0"/>
                <a:cs typeface="Courier New" charset="0"/>
              </a:rPr>
              <a:t>O        192.168.10.0/30 [110/1294] via 192.168.10.5, 00:29:23, Serial0/0/1</a:t>
            </a:r>
          </a:p>
          <a:p>
            <a:r>
              <a:rPr lang="en-CA" sz="1400">
                <a:solidFill>
                  <a:srgbClr val="000000"/>
                </a:solidFill>
                <a:latin typeface="Courier New" charset="0"/>
                <a:cs typeface="Courier New" charset="0"/>
              </a:rPr>
              <a:t>R3# </a:t>
            </a:r>
          </a:p>
        </p:txBody>
      </p:sp>
      <p:pic>
        <p:nvPicPr>
          <p:cNvPr id="144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57" y="665561"/>
            <a:ext cx="4486275" cy="18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4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E12D860-1464-F949-B27D-2F7F5D44A2B8}" type="slidenum">
              <a:rPr lang="en-US" sz="1400">
                <a:cs typeface="Arial" charset="0"/>
              </a:rPr>
              <a:pPr eaLnBrk="1" hangingPunct="1"/>
              <a:t>99</a:t>
            </a:fld>
            <a:endParaRPr lang="en-US" sz="1400">
              <a:cs typeface="Arial" charset="0"/>
            </a:endParaRPr>
          </a:p>
        </p:txBody>
      </p:sp>
      <p:sp>
        <p:nvSpPr>
          <p:cNvPr id="144389" name="Oval 5"/>
          <p:cNvSpPr>
            <a:spLocks noChangeArrowheads="1"/>
          </p:cNvSpPr>
          <p:nvPr/>
        </p:nvSpPr>
        <p:spPr bwMode="auto">
          <a:xfrm>
            <a:off x="8915400" y="4972050"/>
            <a:ext cx="152400" cy="1143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8" name="Oval 6"/>
          <p:cNvSpPr>
            <a:spLocks noChangeArrowheads="1"/>
          </p:cNvSpPr>
          <p:nvPr/>
        </p:nvSpPr>
        <p:spPr bwMode="auto">
          <a:xfrm>
            <a:off x="8915400" y="4972050"/>
            <a:ext cx="152400" cy="1143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144391" name="Oval 8"/>
          <p:cNvSpPr>
            <a:spLocks noChangeArrowheads="1"/>
          </p:cNvSpPr>
          <p:nvPr/>
        </p:nvSpPr>
        <p:spPr bwMode="auto">
          <a:xfrm>
            <a:off x="4953000" y="1771650"/>
            <a:ext cx="838200" cy="4000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cs typeface="Arial" charset="0"/>
            </a:endParaRPr>
          </a:p>
        </p:txBody>
      </p:sp>
    </p:spTree>
    <p:extLst>
      <p:ext uri="{BB962C8B-B14F-4D97-AF65-F5344CB8AC3E}">
        <p14:creationId xmlns:p14="http://schemas.microsoft.com/office/powerpoint/2010/main" val="36397420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wipe(left)">
                                      <p:cBhvr>
                                        <p:cTn id="7" dur="500"/>
                                        <p:tgtEl>
                                          <p:spTgt spid="6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Effect transition="in" filter="wipe(left)">
                                      <p:cBhvr>
                                        <p:cTn id="11" dur="100"/>
                                        <p:tgtEl>
                                          <p:spTgt spid="65">
                                            <p:txEl>
                                              <p:pRg st="1" end="1"/>
                                            </p:txEl>
                                          </p:spTgt>
                                        </p:tgtEl>
                                      </p:cBhvr>
                                    </p:animEffect>
                                  </p:childTnLst>
                                </p:cTn>
                              </p:par>
                            </p:childTnLst>
                          </p:cTn>
                        </p:par>
                        <p:par>
                          <p:cTn id="12" fill="hold" nodeType="afterGroup">
                            <p:stCondLst>
                              <p:cond delay="600"/>
                            </p:stCondLst>
                            <p:childTnLst>
                              <p:par>
                                <p:cTn id="13" presetID="22" presetClass="entr" presetSubtype="8" fill="hold" nodeType="afterEffect">
                                  <p:stCondLst>
                                    <p:cond delay="0"/>
                                  </p:stCondLst>
                                  <p:childTnLst>
                                    <p:set>
                                      <p:cBhvr>
                                        <p:cTn id="14" dur="1" fill="hold">
                                          <p:stCondLst>
                                            <p:cond delay="0"/>
                                          </p:stCondLst>
                                        </p:cTn>
                                        <p:tgtEl>
                                          <p:spTgt spid="65">
                                            <p:txEl>
                                              <p:pRg st="3" end="3"/>
                                            </p:txEl>
                                          </p:spTgt>
                                        </p:tgtEl>
                                        <p:attrNameLst>
                                          <p:attrName>style.visibility</p:attrName>
                                        </p:attrNameLst>
                                      </p:cBhvr>
                                      <p:to>
                                        <p:strVal val="visible"/>
                                      </p:to>
                                    </p:set>
                                    <p:animEffect transition="in" filter="wipe(left)">
                                      <p:cBhvr>
                                        <p:cTn id="15" dur="100"/>
                                        <p:tgtEl>
                                          <p:spTgt spid="65">
                                            <p:txEl>
                                              <p:pRg st="3" end="3"/>
                                            </p:txEl>
                                          </p:spTgt>
                                        </p:tgtEl>
                                      </p:cBhvr>
                                    </p:animEffect>
                                  </p:childTnLst>
                                </p:cTn>
                              </p:par>
                            </p:childTnLst>
                          </p:cTn>
                        </p:par>
                        <p:par>
                          <p:cTn id="16" fill="hold" nodeType="afterGroup">
                            <p:stCondLst>
                              <p:cond delay="700"/>
                            </p:stCondLst>
                            <p:childTnLst>
                              <p:par>
                                <p:cTn id="17" presetID="22" presetClass="entr" presetSubtype="8" fill="hold" nodeType="afterEffect">
                                  <p:stCondLst>
                                    <p:cond delay="0"/>
                                  </p:stCondLst>
                                  <p:childTnLst>
                                    <p:set>
                                      <p:cBhvr>
                                        <p:cTn id="18" dur="1" fill="hold">
                                          <p:stCondLst>
                                            <p:cond delay="0"/>
                                          </p:stCondLst>
                                        </p:cTn>
                                        <p:tgtEl>
                                          <p:spTgt spid="65">
                                            <p:txEl>
                                              <p:pRg st="4" end="4"/>
                                            </p:txEl>
                                          </p:spTgt>
                                        </p:tgtEl>
                                        <p:attrNameLst>
                                          <p:attrName>style.visibility</p:attrName>
                                        </p:attrNameLst>
                                      </p:cBhvr>
                                      <p:to>
                                        <p:strVal val="visible"/>
                                      </p:to>
                                    </p:set>
                                    <p:animEffect transition="in" filter="wipe(left)">
                                      <p:cBhvr>
                                        <p:cTn id="19" dur="100"/>
                                        <p:tgtEl>
                                          <p:spTgt spid="65">
                                            <p:txEl>
                                              <p:pRg st="4" end="4"/>
                                            </p:txEl>
                                          </p:spTgt>
                                        </p:tgtEl>
                                      </p:cBhvr>
                                    </p:animEffect>
                                  </p:childTnLst>
                                </p:cTn>
                              </p:par>
                            </p:childTnLst>
                          </p:cTn>
                        </p:par>
                        <p:par>
                          <p:cTn id="20" fill="hold" nodeType="afterGroup">
                            <p:stCondLst>
                              <p:cond delay="800"/>
                            </p:stCondLst>
                            <p:childTnLst>
                              <p:par>
                                <p:cTn id="21" presetID="22" presetClass="entr" presetSubtype="8" fill="hold" nodeType="afterEffect">
                                  <p:stCondLst>
                                    <p:cond delay="0"/>
                                  </p:stCondLst>
                                  <p:childTnLst>
                                    <p:set>
                                      <p:cBhvr>
                                        <p:cTn id="22" dur="1" fill="hold">
                                          <p:stCondLst>
                                            <p:cond delay="0"/>
                                          </p:stCondLst>
                                        </p:cTn>
                                        <p:tgtEl>
                                          <p:spTgt spid="65">
                                            <p:txEl>
                                              <p:pRg st="5" end="5"/>
                                            </p:txEl>
                                          </p:spTgt>
                                        </p:tgtEl>
                                        <p:attrNameLst>
                                          <p:attrName>style.visibility</p:attrName>
                                        </p:attrNameLst>
                                      </p:cBhvr>
                                      <p:to>
                                        <p:strVal val="visible"/>
                                      </p:to>
                                    </p:set>
                                    <p:animEffect transition="in" filter="wipe(left)">
                                      <p:cBhvr>
                                        <p:cTn id="23" dur="100"/>
                                        <p:tgtEl>
                                          <p:spTgt spid="65">
                                            <p:txEl>
                                              <p:pRg st="5" end="5"/>
                                            </p:txEl>
                                          </p:spTgt>
                                        </p:tgtEl>
                                      </p:cBhvr>
                                    </p:animEffect>
                                  </p:childTnLst>
                                </p:cTn>
                              </p:par>
                            </p:childTnLst>
                          </p:cTn>
                        </p:par>
                        <p:par>
                          <p:cTn id="24" fill="hold" nodeType="afterGroup">
                            <p:stCondLst>
                              <p:cond delay="900"/>
                            </p:stCondLst>
                            <p:childTnLst>
                              <p:par>
                                <p:cTn id="25" presetID="22" presetClass="entr" presetSubtype="8" fill="hold" nodeType="afterEffect">
                                  <p:stCondLst>
                                    <p:cond delay="0"/>
                                  </p:stCondLst>
                                  <p:childTnLst>
                                    <p:set>
                                      <p:cBhvr>
                                        <p:cTn id="26" dur="1" fill="hold">
                                          <p:stCondLst>
                                            <p:cond delay="0"/>
                                          </p:stCondLst>
                                        </p:cTn>
                                        <p:tgtEl>
                                          <p:spTgt spid="65">
                                            <p:txEl>
                                              <p:pRg st="6" end="6"/>
                                            </p:txEl>
                                          </p:spTgt>
                                        </p:tgtEl>
                                        <p:attrNameLst>
                                          <p:attrName>style.visibility</p:attrName>
                                        </p:attrNameLst>
                                      </p:cBhvr>
                                      <p:to>
                                        <p:strVal val="visible"/>
                                      </p:to>
                                    </p:set>
                                    <p:animEffect transition="in" filter="wipe(left)">
                                      <p:cBhvr>
                                        <p:cTn id="27" dur="100"/>
                                        <p:tgtEl>
                                          <p:spTgt spid="65">
                                            <p:txEl>
                                              <p:pRg st="6" end="6"/>
                                            </p:txEl>
                                          </p:spTgt>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wipe(left)">
                                      <p:cBhvr>
                                        <p:cTn id="31" dur="100"/>
                                        <p:tgtEl>
                                          <p:spTgt spid="65">
                                            <p:txEl>
                                              <p:pRg st="7" end="7"/>
                                            </p:txEl>
                                          </p:spTgt>
                                        </p:tgtEl>
                                      </p:cBhvr>
                                    </p:animEffect>
                                  </p:childTnLst>
                                </p:cTn>
                              </p:par>
                            </p:childTnLst>
                          </p:cTn>
                        </p:par>
                        <p:par>
                          <p:cTn id="32" fill="hold" nodeType="afterGroup">
                            <p:stCondLst>
                              <p:cond delay="1100"/>
                            </p:stCondLst>
                            <p:childTnLst>
                              <p:par>
                                <p:cTn id="33" presetID="22" presetClass="entr" presetSubtype="8" fill="hold" nodeType="afterEffect">
                                  <p:stCondLst>
                                    <p:cond delay="0"/>
                                  </p:stCondLst>
                                  <p:childTnLst>
                                    <p:set>
                                      <p:cBhvr>
                                        <p:cTn id="34" dur="1" fill="hold">
                                          <p:stCondLst>
                                            <p:cond delay="0"/>
                                          </p:stCondLst>
                                        </p:cTn>
                                        <p:tgtEl>
                                          <p:spTgt spid="65">
                                            <p:txEl>
                                              <p:pRg st="8" end="8"/>
                                            </p:txEl>
                                          </p:spTgt>
                                        </p:tgtEl>
                                        <p:attrNameLst>
                                          <p:attrName>style.visibility</p:attrName>
                                        </p:attrNameLst>
                                      </p:cBhvr>
                                      <p:to>
                                        <p:strVal val="visible"/>
                                      </p:to>
                                    </p:set>
                                    <p:animEffect transition="in" filter="wipe(left)">
                                      <p:cBhvr>
                                        <p:cTn id="35" dur="100"/>
                                        <p:tgtEl>
                                          <p:spTgt spid="65">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8506</TotalTime>
  <Words>9821</Words>
  <Application>Microsoft Macintosh PowerPoint</Application>
  <PresentationFormat>On-screen Show (16:9)</PresentationFormat>
  <Paragraphs>1422</Paragraphs>
  <Slides>104</Slides>
  <Notes>62</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Pixel</vt:lpstr>
      <vt:lpstr>CIS 185 CCNP ROUTE Chapter 3: Implementing OSPF Part 1</vt:lpstr>
      <vt:lpstr>Basic OSPF</vt:lpstr>
      <vt:lpstr>Types of Routing Protocols </vt:lpstr>
      <vt:lpstr>Link State Concepts</vt:lpstr>
      <vt:lpstr>Link State Concepts</vt:lpstr>
      <vt:lpstr>R1 Processes the LSPs from R2</vt:lpstr>
      <vt:lpstr>SPF Tree</vt:lpstr>
      <vt:lpstr>PowerPoint Presentation</vt:lpstr>
      <vt:lpstr>Generating a Routing Table from the SPF Tree</vt:lpstr>
      <vt:lpstr>PowerPoint Presentation</vt:lpstr>
      <vt:lpstr>PowerPoint Presentation</vt:lpstr>
      <vt:lpstr>PowerPoint Presentation</vt:lpstr>
      <vt:lpstr>PowerPoint Presentation</vt:lpstr>
      <vt:lpstr>Basic OSPF Configuration</vt:lpstr>
      <vt:lpstr>OSPF Reference Topology</vt:lpstr>
      <vt:lpstr>Neighbor Establishment, OSPF Hello and Dead Intervals</vt:lpstr>
      <vt:lpstr>Hello Intervals</vt:lpstr>
      <vt:lpstr>Dead Intervals</vt:lpstr>
      <vt:lpstr>The router ospf Command</vt:lpstr>
      <vt:lpstr>OSPF Router ID</vt:lpstr>
      <vt:lpstr>PowerPoint Presentation</vt:lpstr>
      <vt:lpstr>Define the Router ID</vt:lpstr>
      <vt:lpstr>Define the Router ID</vt:lpstr>
      <vt:lpstr>Define the Router ID</vt:lpstr>
      <vt:lpstr>Changing the OSPF Router-ID </vt:lpstr>
      <vt:lpstr>The network Command</vt:lpstr>
      <vt:lpstr>The network Command</vt:lpstr>
      <vt:lpstr>The network Command</vt:lpstr>
      <vt:lpstr>Advertising OSPF Networks</vt:lpstr>
      <vt:lpstr>Optional Method: Identify OSPF Networks</vt:lpstr>
      <vt:lpstr>Fine Tuning OSPF Interfaces</vt:lpstr>
      <vt:lpstr>Modifying OSPF Intervals</vt:lpstr>
      <vt:lpstr>Verifying the OSPF Intervals on R1</vt:lpstr>
      <vt:lpstr>Changing the OSPF Intervals on R1</vt:lpstr>
      <vt:lpstr>Changing the OSPF Intervals on R2</vt:lpstr>
      <vt:lpstr>Passive Interfaces</vt:lpstr>
      <vt:lpstr>Passive Interface</vt:lpstr>
      <vt:lpstr>Configuring Passive Interfaces on R1 &amp; R2</vt:lpstr>
      <vt:lpstr>Verifying Passive Interfaces on R1 and R2</vt:lpstr>
      <vt:lpstr>Configuring Passive Interfaces on R3</vt:lpstr>
      <vt:lpstr>DR/BDR Multiaccess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OSPF Metric (Cost)</vt:lpstr>
      <vt:lpstr>OSPF Metric</vt:lpstr>
      <vt:lpstr>OSPF Metric</vt:lpstr>
      <vt:lpstr>Accommodating 10Gig Interfaces</vt:lpstr>
      <vt:lpstr>Adjusting to Reference Bandwidth for Gig</vt:lpstr>
      <vt:lpstr>Modifying the Cost of the Link</vt:lpstr>
      <vt:lpstr>The ip ospf cost Command</vt:lpstr>
      <vt:lpstr>IP MTU and OSPF</vt:lpstr>
      <vt:lpstr>PowerPoint Presentation</vt:lpstr>
      <vt:lpstr>PowerPoint Presentation</vt:lpstr>
      <vt:lpstr>IP MTU</vt:lpstr>
      <vt:lpstr>Multi-Area OSPF</vt:lpstr>
      <vt:lpstr>Multi-Area OSPF</vt:lpstr>
      <vt:lpstr>Multi-Area OSPF</vt:lpstr>
      <vt:lpstr>Multi-Area OSPF</vt:lpstr>
      <vt:lpstr>Single Area OSPF</vt:lpstr>
      <vt:lpstr>Issues With a Large OSPF Area</vt:lpstr>
      <vt:lpstr>Issues With a Large OSPF Area</vt:lpstr>
      <vt:lpstr>Issues With a Large OSPF Area</vt:lpstr>
      <vt:lpstr>Multi-Area OSPF</vt:lpstr>
      <vt:lpstr>Backbone (Transit) Area</vt:lpstr>
      <vt:lpstr>Regular or Normal Areas</vt:lpstr>
      <vt:lpstr>Multiarea OSPF Advantages</vt:lpstr>
      <vt:lpstr>Topology Change Impacts Local Area Only</vt:lpstr>
      <vt:lpstr>Cisco OSPF Implementation Guidelines</vt:lpstr>
      <vt:lpstr>Internal Routers</vt:lpstr>
      <vt:lpstr>Backbone Routers</vt:lpstr>
      <vt:lpstr>Area Border Router (ABR)</vt:lpstr>
      <vt:lpstr>Autonomous System Boundary Router (ASBR)</vt:lpstr>
      <vt:lpstr>Configuring Basic Multi-Area OSPF</vt:lpstr>
      <vt:lpstr>OSPF Multiarea OSPF Topology</vt:lpstr>
      <vt:lpstr>Configuring Multiarea OSPF on R1</vt:lpstr>
      <vt:lpstr>Configuring Multiarea OSPF on R2</vt:lpstr>
      <vt:lpstr>Configuring Multiarea OSPF on R3</vt:lpstr>
      <vt:lpstr>OSPFv3 Topology</vt:lpstr>
      <vt:lpstr>Configuring Multiarea OSPFv3 on R1</vt:lpstr>
      <vt:lpstr>Configuring Multiarea OSPFv3 on R2</vt:lpstr>
      <vt:lpstr>Configuring Multiarea OSPFv3 on R3</vt:lpstr>
      <vt:lpstr>Configuring OSPF Route Summarization</vt:lpstr>
      <vt:lpstr>Why Summarize?</vt:lpstr>
      <vt:lpstr>Propagating a Summary Route</vt:lpstr>
      <vt:lpstr>OSPF Route Summarization Topology</vt:lpstr>
      <vt:lpstr>Interarea Route Summarization</vt:lpstr>
      <vt:lpstr>External Route Summarization</vt:lpstr>
      <vt:lpstr>R1 Routing Table Before Summarization</vt:lpstr>
      <vt:lpstr>R3 Routing Table Before Summarization</vt:lpstr>
      <vt:lpstr>3 Steps to Calculating the Summary Route</vt:lpstr>
      <vt:lpstr>Summarizing Area 1 Routes on R1</vt:lpstr>
      <vt:lpstr>R1 Routing Table After Summarization</vt:lpstr>
      <vt:lpstr>R3 Routing Table After Summarization</vt:lpstr>
      <vt:lpstr>Summarizing Area 2 Routes on R3</vt:lpstr>
      <vt:lpstr>Verifying OSPF Status on R1</vt:lpstr>
      <vt:lpstr>Verifying OSPF Enabled Interface on R1</vt:lpstr>
      <vt:lpstr>Verifying OSPF Routes on R1</vt:lpstr>
      <vt:lpstr>CIS 185 CCNP ROUTE Chapter 3: Implementing OSPF Part 1</vt:lpstr>
    </vt:vector>
  </TitlesOfParts>
  <Company>Cabrillo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rigrazia</dc:creator>
  <cp:lastModifiedBy>Rick Graziani</cp:lastModifiedBy>
  <cp:revision>1019</cp:revision>
  <dcterms:created xsi:type="dcterms:W3CDTF">2010-08-31T17:33:07Z</dcterms:created>
  <dcterms:modified xsi:type="dcterms:W3CDTF">2017-09-19T23:11:10Z</dcterms:modified>
</cp:coreProperties>
</file>