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Tomorrow Semi Bold"/>
      <p:regular r:id="rId8"/>
    </p:embeddedFont>
    <p:embeddedFont>
      <p:font typeface="Tomorrow Semi Bold"/>
      <p:regular r:id="rId9"/>
    </p:embeddedFont>
    <p:embeddedFont>
      <p:font typeface="Tomorrow Semi Bold"/>
      <p:regular r:id="rId10"/>
    </p:embeddedFont>
    <p:embeddedFont>
      <p:font typeface="Tomorrow Semi Bold"/>
      <p:regular r:id="rId11"/>
    </p:embeddedFont>
    <p:embeddedFont>
      <p:font typeface="Tomorrow"/>
      <p:regular r:id="rId12"/>
    </p:embeddedFont>
    <p:embeddedFont>
      <p:font typeface="Tomorrow"/>
      <p:regular r:id="rId13"/>
    </p:embeddedFont>
    <p:embeddedFont>
      <p:font typeface="Tomorrow"/>
      <p:regular r:id="rId14"/>
    </p:embeddedFont>
    <p:embeddedFont>
      <p:font typeface="Tomorrow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4339" y="525780"/>
            <a:ext cx="7749659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Sales Performance Dashboard – Project Summary</a:t>
            </a:r>
            <a:endParaRPr lang="en-US" sz="2350" dirty="0"/>
          </a:p>
        </p:txBody>
      </p:sp>
      <p:sp>
        <p:nvSpPr>
          <p:cNvPr id="3" name="Text 1"/>
          <p:cNvSpPr/>
          <p:nvPr/>
        </p:nvSpPr>
        <p:spPr>
          <a:xfrm>
            <a:off x="424339" y="1207651"/>
            <a:ext cx="1818561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Objective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24339" y="1556028"/>
            <a:ext cx="6742986" cy="387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Provide a single view of sales, profit, and customer contribution to identify growth drivers and problem areas across the organization.</a:t>
            </a:r>
            <a:endParaRPr lang="en-US" sz="950" dirty="0"/>
          </a:p>
        </p:txBody>
      </p:sp>
      <p:sp>
        <p:nvSpPr>
          <p:cNvPr id="5" name="Text 3"/>
          <p:cNvSpPr/>
          <p:nvPr/>
        </p:nvSpPr>
        <p:spPr>
          <a:xfrm>
            <a:off x="7470696" y="1207651"/>
            <a:ext cx="1818561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Business Problem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7470696" y="1556028"/>
            <a:ext cx="6742986" cy="387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Current inefficiencies in profitability management, customer concentration risks, and regional performance imbalances requiring immediate attention.</a:t>
            </a:r>
            <a:endParaRPr lang="en-US" sz="950" dirty="0"/>
          </a:p>
        </p:txBody>
      </p:sp>
      <p:sp>
        <p:nvSpPr>
          <p:cNvPr id="7" name="Text 5"/>
          <p:cNvSpPr/>
          <p:nvPr/>
        </p:nvSpPr>
        <p:spPr>
          <a:xfrm>
            <a:off x="424339" y="2234565"/>
            <a:ext cx="2800588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Research Findings</a:t>
            </a:r>
            <a:endParaRPr lang="en-US" sz="1900" dirty="0"/>
          </a:p>
        </p:txBody>
      </p:sp>
      <p:sp>
        <p:nvSpPr>
          <p:cNvPr id="8" name="Shape 6"/>
          <p:cNvSpPr/>
          <p:nvPr/>
        </p:nvSpPr>
        <p:spPr>
          <a:xfrm>
            <a:off x="424339" y="2719507"/>
            <a:ext cx="4513064" cy="892135"/>
          </a:xfrm>
          <a:prstGeom prst="roundRect">
            <a:avLst>
              <a:gd name="adj" fmla="val 2039"/>
            </a:avLst>
          </a:prstGeom>
          <a:solidFill>
            <a:srgbClr val="F0EAEA"/>
          </a:solidFill>
          <a:ln/>
        </p:spPr>
      </p:sp>
      <p:sp>
        <p:nvSpPr>
          <p:cNvPr id="9" name="Text 7"/>
          <p:cNvSpPr/>
          <p:nvPr/>
        </p:nvSpPr>
        <p:spPr>
          <a:xfrm>
            <a:off x="545544" y="2840712"/>
            <a:ext cx="1523881" cy="189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Product Profitability</a:t>
            </a:r>
            <a:endParaRPr lang="en-US" sz="1150" dirty="0"/>
          </a:p>
        </p:txBody>
      </p:sp>
      <p:sp>
        <p:nvSpPr>
          <p:cNvPr id="10" name="Text 8"/>
          <p:cNvSpPr/>
          <p:nvPr/>
        </p:nvSpPr>
        <p:spPr>
          <a:xfrm>
            <a:off x="545544" y="3102769"/>
            <a:ext cx="4270653" cy="387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Phones &amp; Chairs lead sales volume, but Storage and Binders show weak profit margins requiring pricing strategy review.</a:t>
            </a:r>
            <a:endParaRPr lang="en-US" sz="950" dirty="0"/>
          </a:p>
        </p:txBody>
      </p:sp>
      <p:sp>
        <p:nvSpPr>
          <p:cNvPr id="11" name="Shape 9"/>
          <p:cNvSpPr/>
          <p:nvPr/>
        </p:nvSpPr>
        <p:spPr>
          <a:xfrm>
            <a:off x="5058608" y="2719507"/>
            <a:ext cx="4513064" cy="892135"/>
          </a:xfrm>
          <a:prstGeom prst="roundRect">
            <a:avLst>
              <a:gd name="adj" fmla="val 2039"/>
            </a:avLst>
          </a:prstGeom>
          <a:solidFill>
            <a:srgbClr val="F0EAEA"/>
          </a:solidFill>
          <a:ln/>
        </p:spPr>
      </p:sp>
      <p:sp>
        <p:nvSpPr>
          <p:cNvPr id="12" name="Text 10"/>
          <p:cNvSpPr/>
          <p:nvPr/>
        </p:nvSpPr>
        <p:spPr>
          <a:xfrm>
            <a:off x="5179814" y="2840712"/>
            <a:ext cx="1880592" cy="189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Customer Concentration</a:t>
            </a:r>
            <a:endParaRPr lang="en-US" sz="1150" dirty="0"/>
          </a:p>
        </p:txBody>
      </p:sp>
      <p:sp>
        <p:nvSpPr>
          <p:cNvPr id="13" name="Text 11"/>
          <p:cNvSpPr/>
          <p:nvPr/>
        </p:nvSpPr>
        <p:spPr>
          <a:xfrm>
            <a:off x="5179814" y="3102769"/>
            <a:ext cx="4270653" cy="387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Heavy reliance on </a:t>
            </a:r>
            <a:pPr algn="l" indent="0" marL="0">
              <a:lnSpc>
                <a:spcPts val="1500"/>
              </a:lnSpc>
              <a:buNone/>
            </a:pPr>
            <a:r>
              <a:rPr lang="en-US" sz="9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top 5 customers</a:t>
            </a:r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creates significant churn risk and revenue vulnerability.</a:t>
            </a:r>
            <a:endParaRPr lang="en-US" sz="950" dirty="0"/>
          </a:p>
        </p:txBody>
      </p:sp>
      <p:sp>
        <p:nvSpPr>
          <p:cNvPr id="14" name="Shape 12"/>
          <p:cNvSpPr/>
          <p:nvPr/>
        </p:nvSpPr>
        <p:spPr>
          <a:xfrm>
            <a:off x="9692878" y="2719507"/>
            <a:ext cx="4513064" cy="892135"/>
          </a:xfrm>
          <a:prstGeom prst="roundRect">
            <a:avLst>
              <a:gd name="adj" fmla="val 2039"/>
            </a:avLst>
          </a:prstGeom>
          <a:solidFill>
            <a:srgbClr val="F0EAEA"/>
          </a:solidFill>
          <a:ln/>
        </p:spPr>
      </p:sp>
      <p:sp>
        <p:nvSpPr>
          <p:cNvPr id="15" name="Text 13"/>
          <p:cNvSpPr/>
          <p:nvPr/>
        </p:nvSpPr>
        <p:spPr>
          <a:xfrm>
            <a:off x="9814084" y="2840712"/>
            <a:ext cx="1515547" cy="189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Regional Disparity</a:t>
            </a:r>
            <a:endParaRPr lang="en-US" sz="1150" dirty="0"/>
          </a:p>
        </p:txBody>
      </p:sp>
      <p:sp>
        <p:nvSpPr>
          <p:cNvPr id="16" name="Text 14"/>
          <p:cNvSpPr/>
          <p:nvPr/>
        </p:nvSpPr>
        <p:spPr>
          <a:xfrm>
            <a:off x="9814084" y="3102769"/>
            <a:ext cx="4270653" cy="387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California dominates performance while multiple states generate </a:t>
            </a:r>
            <a:pPr algn="l" indent="0" marL="0">
              <a:lnSpc>
                <a:spcPts val="1500"/>
              </a:lnSpc>
              <a:buNone/>
            </a:pPr>
            <a:r>
              <a:rPr lang="en-US" sz="9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&lt;$1K sales</a:t>
            </a:r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annually.</a:t>
            </a:r>
            <a:endParaRPr lang="en-US" sz="950" dirty="0"/>
          </a:p>
        </p:txBody>
      </p:sp>
      <p:sp>
        <p:nvSpPr>
          <p:cNvPr id="17" name="Shape 15"/>
          <p:cNvSpPr/>
          <p:nvPr/>
        </p:nvSpPr>
        <p:spPr>
          <a:xfrm>
            <a:off x="424339" y="3747968"/>
            <a:ext cx="4513064" cy="922615"/>
          </a:xfrm>
          <a:prstGeom prst="roundRect">
            <a:avLst>
              <a:gd name="adj" fmla="val 1971"/>
            </a:avLst>
          </a:prstGeom>
          <a:solidFill>
            <a:srgbClr val="FCFCFC"/>
          </a:solidFill>
          <a:ln w="15240">
            <a:solidFill>
              <a:srgbClr val="D6D0D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560784" y="3884414"/>
            <a:ext cx="1744028" cy="189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Category Performance</a:t>
            </a:r>
            <a:endParaRPr lang="en-US" sz="1150" dirty="0"/>
          </a:p>
        </p:txBody>
      </p:sp>
      <p:sp>
        <p:nvSpPr>
          <p:cNvPr id="19" name="Text 17"/>
          <p:cNvSpPr/>
          <p:nvPr/>
        </p:nvSpPr>
        <p:spPr>
          <a:xfrm>
            <a:off x="560784" y="4146471"/>
            <a:ext cx="4240173" cy="387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Technology &amp; Office Supplies deliver highest profitability; Furniture category shows concerning weak margins.</a:t>
            </a:r>
            <a:endParaRPr lang="en-US" sz="950" dirty="0"/>
          </a:p>
        </p:txBody>
      </p:sp>
      <p:sp>
        <p:nvSpPr>
          <p:cNvPr id="20" name="Shape 18"/>
          <p:cNvSpPr/>
          <p:nvPr/>
        </p:nvSpPr>
        <p:spPr>
          <a:xfrm>
            <a:off x="5058608" y="3747968"/>
            <a:ext cx="4513064" cy="922615"/>
          </a:xfrm>
          <a:prstGeom prst="roundRect">
            <a:avLst>
              <a:gd name="adj" fmla="val 1971"/>
            </a:avLst>
          </a:prstGeom>
          <a:solidFill>
            <a:srgbClr val="FCFCFC"/>
          </a:solidFill>
          <a:ln w="15240">
            <a:solidFill>
              <a:srgbClr val="D6D0D0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5195054" y="3884414"/>
            <a:ext cx="1515547" cy="189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Customer Growth</a:t>
            </a:r>
            <a:endParaRPr lang="en-US" sz="1150" dirty="0"/>
          </a:p>
        </p:txBody>
      </p:sp>
      <p:sp>
        <p:nvSpPr>
          <p:cNvPr id="22" name="Text 20"/>
          <p:cNvSpPr/>
          <p:nvPr/>
        </p:nvSpPr>
        <p:spPr>
          <a:xfrm>
            <a:off x="5195054" y="4146471"/>
            <a:ext cx="4240173" cy="387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Customer base expanded from </a:t>
            </a:r>
            <a:pPr algn="l" indent="0" marL="0">
              <a:lnSpc>
                <a:spcPts val="1500"/>
              </a:lnSpc>
              <a:buNone/>
            </a:pPr>
            <a:r>
              <a:rPr lang="en-US" sz="9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600 (2014)</a:t>
            </a:r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to </a:t>
            </a:r>
            <a:pPr algn="l" indent="0" marL="0">
              <a:lnSpc>
                <a:spcPts val="1500"/>
              </a:lnSpc>
              <a:buNone/>
            </a:pPr>
            <a:r>
              <a:rPr lang="en-US" sz="9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700+ (2017)</a:t>
            </a:r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 indicating healthy acquisition trends.</a:t>
            </a:r>
            <a:endParaRPr lang="en-US" sz="950" dirty="0"/>
          </a:p>
        </p:txBody>
      </p:sp>
      <p:sp>
        <p:nvSpPr>
          <p:cNvPr id="23" name="Shape 21"/>
          <p:cNvSpPr/>
          <p:nvPr/>
        </p:nvSpPr>
        <p:spPr>
          <a:xfrm>
            <a:off x="9692878" y="3747968"/>
            <a:ext cx="4513064" cy="922615"/>
          </a:xfrm>
          <a:prstGeom prst="roundRect">
            <a:avLst>
              <a:gd name="adj" fmla="val 1971"/>
            </a:avLst>
          </a:prstGeom>
          <a:solidFill>
            <a:srgbClr val="FCFCFC"/>
          </a:solidFill>
          <a:ln w="15240">
            <a:solidFill>
              <a:srgbClr val="D6D0D0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9829324" y="3884414"/>
            <a:ext cx="1582817" cy="189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Seasonality Patterns</a:t>
            </a:r>
            <a:endParaRPr lang="en-US" sz="1150" dirty="0"/>
          </a:p>
        </p:txBody>
      </p:sp>
      <p:sp>
        <p:nvSpPr>
          <p:cNvPr id="25" name="Text 23"/>
          <p:cNvSpPr/>
          <p:nvPr/>
        </p:nvSpPr>
        <p:spPr>
          <a:xfrm>
            <a:off x="9829324" y="4146471"/>
            <a:ext cx="4240173" cy="387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Q4 consistently delivers peak performance with </a:t>
            </a:r>
            <a:pPr algn="l" indent="0" marL="0">
              <a:lnSpc>
                <a:spcPts val="1500"/>
              </a:lnSpc>
              <a:buNone/>
            </a:pPr>
            <a:r>
              <a:rPr lang="en-US" sz="9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$350K–$400K</a:t>
            </a:r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in quarterly sales revenue.</a:t>
            </a:r>
            <a:endParaRPr lang="en-US" sz="950" dirty="0"/>
          </a:p>
        </p:txBody>
      </p:sp>
      <p:sp>
        <p:nvSpPr>
          <p:cNvPr id="26" name="Text 24"/>
          <p:cNvSpPr/>
          <p:nvPr/>
        </p:nvSpPr>
        <p:spPr>
          <a:xfrm>
            <a:off x="424339" y="4852392"/>
            <a:ext cx="352425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Strategic Recommendations</a:t>
            </a:r>
            <a:endParaRPr lang="en-US" sz="1900" dirty="0"/>
          </a:p>
        </p:txBody>
      </p:sp>
      <p:pic>
        <p:nvPicPr>
          <p:cNvPr id="2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339" y="5337334"/>
            <a:ext cx="6890861" cy="484942"/>
          </a:xfrm>
          <a:prstGeom prst="rect">
            <a:avLst/>
          </a:prstGeom>
        </p:spPr>
      </p:pic>
      <p:sp>
        <p:nvSpPr>
          <p:cNvPr id="28" name="Text 25"/>
          <p:cNvSpPr/>
          <p:nvPr/>
        </p:nvSpPr>
        <p:spPr>
          <a:xfrm>
            <a:off x="545544" y="5943481"/>
            <a:ext cx="1567696" cy="189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Pricing Optimization</a:t>
            </a:r>
            <a:endParaRPr lang="en-US" sz="1150" dirty="0"/>
          </a:p>
        </p:txBody>
      </p:sp>
      <p:sp>
        <p:nvSpPr>
          <p:cNvPr id="29" name="Text 26"/>
          <p:cNvSpPr/>
          <p:nvPr/>
        </p:nvSpPr>
        <p:spPr>
          <a:xfrm>
            <a:off x="545544" y="6205538"/>
            <a:ext cx="6648450" cy="193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Adjust pricing strategy for low-margin products, particularly Storage and Binders categories.</a:t>
            </a:r>
            <a:endParaRPr lang="en-US" sz="950" dirty="0"/>
          </a:p>
        </p:txBody>
      </p:sp>
      <p:pic>
        <p:nvPicPr>
          <p:cNvPr id="3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337334"/>
            <a:ext cx="6890861" cy="484942"/>
          </a:xfrm>
          <a:prstGeom prst="rect">
            <a:avLst/>
          </a:prstGeom>
        </p:spPr>
      </p:pic>
      <p:sp>
        <p:nvSpPr>
          <p:cNvPr id="31" name="Text 27"/>
          <p:cNvSpPr/>
          <p:nvPr/>
        </p:nvSpPr>
        <p:spPr>
          <a:xfrm>
            <a:off x="7436406" y="5943481"/>
            <a:ext cx="1735812" cy="189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Geographic Expansion</a:t>
            </a:r>
            <a:endParaRPr lang="en-US" sz="1150" dirty="0"/>
          </a:p>
        </p:txBody>
      </p:sp>
      <p:sp>
        <p:nvSpPr>
          <p:cNvPr id="32" name="Text 28"/>
          <p:cNvSpPr/>
          <p:nvPr/>
        </p:nvSpPr>
        <p:spPr>
          <a:xfrm>
            <a:off x="7436406" y="6205538"/>
            <a:ext cx="6648450" cy="193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Develop targeted market entry strategies for underperforming states and regions.</a:t>
            </a:r>
            <a:endParaRPr lang="en-US" sz="950" dirty="0"/>
          </a:p>
        </p:txBody>
      </p:sp>
      <p:pic>
        <p:nvPicPr>
          <p:cNvPr id="3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9" y="6520577"/>
            <a:ext cx="6890861" cy="484942"/>
          </a:xfrm>
          <a:prstGeom prst="rect">
            <a:avLst/>
          </a:prstGeom>
        </p:spPr>
      </p:pic>
      <p:sp>
        <p:nvSpPr>
          <p:cNvPr id="34" name="Text 29"/>
          <p:cNvSpPr/>
          <p:nvPr/>
        </p:nvSpPr>
        <p:spPr>
          <a:xfrm>
            <a:off x="545544" y="7126724"/>
            <a:ext cx="1901666" cy="189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Customer Diversification</a:t>
            </a:r>
            <a:endParaRPr lang="en-US" sz="1150" dirty="0"/>
          </a:p>
        </p:txBody>
      </p:sp>
      <p:sp>
        <p:nvSpPr>
          <p:cNvPr id="35" name="Text 30"/>
          <p:cNvSpPr/>
          <p:nvPr/>
        </p:nvSpPr>
        <p:spPr>
          <a:xfrm>
            <a:off x="545544" y="7388781"/>
            <a:ext cx="6648450" cy="193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Reduce concentration risk by expanding customer base beyond top 5 accounts.</a:t>
            </a:r>
            <a:endParaRPr lang="en-US" sz="950" dirty="0"/>
          </a:p>
        </p:txBody>
      </p:sp>
      <p:pic>
        <p:nvPicPr>
          <p:cNvPr id="3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6520577"/>
            <a:ext cx="6890861" cy="484942"/>
          </a:xfrm>
          <a:prstGeom prst="rect">
            <a:avLst/>
          </a:prstGeom>
        </p:spPr>
      </p:pic>
      <p:sp>
        <p:nvSpPr>
          <p:cNvPr id="37" name="Text 31"/>
          <p:cNvSpPr/>
          <p:nvPr/>
        </p:nvSpPr>
        <p:spPr>
          <a:xfrm>
            <a:off x="7436406" y="7126724"/>
            <a:ext cx="1515547" cy="189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Seasonal Leverage</a:t>
            </a:r>
            <a:endParaRPr lang="en-US" sz="1150" dirty="0"/>
          </a:p>
        </p:txBody>
      </p:sp>
      <p:sp>
        <p:nvSpPr>
          <p:cNvPr id="38" name="Text 32"/>
          <p:cNvSpPr/>
          <p:nvPr/>
        </p:nvSpPr>
        <p:spPr>
          <a:xfrm>
            <a:off x="7436406" y="7388781"/>
            <a:ext cx="6648450" cy="193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Capitalize on Q4 performance patterns to maximize annual revenue potential.</a:t>
            </a:r>
            <a:endParaRPr lang="en-US" sz="9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2025-09-25T15:28:08Z</dcterms:created>
  <dcterms:modified xsi:type="dcterms:W3CDTF">2025-09-25T15:28:08Z</dcterms:modified>
</cp:coreProperties>
</file>