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3" r:id="rId2"/>
    <p:sldMasterId id="2147483675" r:id="rId3"/>
    <p:sldMasterId id="2147483703" r:id="rId4"/>
    <p:sldMasterId id="2147483718" r:id="rId5"/>
  </p:sldMasterIdLst>
  <p:notesMasterIdLst>
    <p:notesMasterId r:id="rId14"/>
  </p:notesMasterIdLst>
  <p:handoutMasterIdLst>
    <p:handoutMasterId r:id="rId15"/>
  </p:handoutMasterIdLst>
  <p:sldIdLst>
    <p:sldId id="256" r:id="rId6"/>
    <p:sldId id="259" r:id="rId7"/>
    <p:sldId id="260" r:id="rId8"/>
    <p:sldId id="261" r:id="rId9"/>
    <p:sldId id="257" r:id="rId10"/>
    <p:sldId id="283" r:id="rId11"/>
    <p:sldId id="284" r:id="rId12"/>
    <p:sldId id="269" r:id="rId13"/>
  </p:sldIdLst>
  <p:sldSz cx="9144000" cy="6858000" type="screen4x3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0029"/>
    <a:srgbClr val="313231"/>
    <a:srgbClr val="3A0F2A"/>
    <a:srgbClr val="4D0022"/>
    <a:srgbClr val="390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5" autoAdjust="0"/>
    <p:restoredTop sz="94660"/>
  </p:normalViewPr>
  <p:slideViewPr>
    <p:cSldViewPr snapToGrid="0" snapToObjects="1">
      <p:cViewPr>
        <p:scale>
          <a:sx n="79" d="100"/>
          <a:sy n="79" d="100"/>
        </p:scale>
        <p:origin x="-160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3915C-392F-194F-8D53-4319D4FF1822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746C6-7AAC-064C-A901-63530E8CE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979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6B749-4CD1-D44F-A3C1-63FBAA29323A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18303-6069-954D-8602-FEFE537A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31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lehti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3.2.2016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Arkistolaitos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3A0F2A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132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subtitle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5800" y="982026"/>
            <a:ext cx="3429000" cy="6885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984539" y="-298738"/>
            <a:ext cx="545524" cy="11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1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3A0F2A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132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subtitle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3.2.2016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Arkistolaitos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334680"/>
            <a:ext cx="424296" cy="8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5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313231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1435100"/>
            <a:ext cx="5086349" cy="4430713"/>
          </a:xfrm>
        </p:spPr>
        <p:txBody>
          <a:bodyPr/>
          <a:lstStyle>
            <a:lvl1pPr>
              <a:defRPr sz="3200">
                <a:solidFill>
                  <a:srgbClr val="313231"/>
                </a:solidFill>
              </a:defRPr>
            </a:lvl1pPr>
            <a:lvl2pPr>
              <a:defRPr sz="2800">
                <a:solidFill>
                  <a:srgbClr val="313231"/>
                </a:solidFill>
              </a:defRPr>
            </a:lvl2pPr>
            <a:lvl3pPr>
              <a:defRPr sz="2400">
                <a:solidFill>
                  <a:srgbClr val="313231"/>
                </a:solidFill>
              </a:defRPr>
            </a:lvl3pPr>
            <a:lvl4pPr>
              <a:defRPr sz="2000">
                <a:solidFill>
                  <a:srgbClr val="313231"/>
                </a:solidFill>
              </a:defRPr>
            </a:lvl4pPr>
            <a:lvl5pPr>
              <a:defRPr sz="2000">
                <a:solidFill>
                  <a:srgbClr val="31323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24152"/>
            <a:ext cx="3008313" cy="3141660"/>
          </a:xfrm>
        </p:spPr>
        <p:txBody>
          <a:bodyPr/>
          <a:lstStyle>
            <a:lvl1pPr marL="0" indent="0">
              <a:buNone/>
              <a:defRPr sz="1400">
                <a:solidFill>
                  <a:srgbClr val="31323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3.2.2016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Arkistolaitos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32313"/>
            <a:ext cx="5486400" cy="571499"/>
          </a:xfrm>
        </p:spPr>
        <p:txBody>
          <a:bodyPr anchor="b"/>
          <a:lstStyle>
            <a:lvl1pPr algn="l">
              <a:defRPr sz="2000" b="1">
                <a:solidFill>
                  <a:srgbClr val="313231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04278"/>
            <a:ext cx="5486400" cy="32010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30814"/>
            <a:ext cx="5486400" cy="631821"/>
          </a:xfrm>
        </p:spPr>
        <p:txBody>
          <a:bodyPr/>
          <a:lstStyle>
            <a:lvl1pPr marL="0" indent="0">
              <a:buNone/>
              <a:defRPr sz="1400">
                <a:solidFill>
                  <a:srgbClr val="31323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3.2.2016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Arkistolaitos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47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47"/>
            <a:ext cx="8229600" cy="889001"/>
          </a:xfrm>
        </p:spPr>
        <p:txBody>
          <a:bodyPr/>
          <a:lstStyle>
            <a:lvl1pPr>
              <a:defRPr b="1">
                <a:solidFill>
                  <a:srgbClr val="3A0F2A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1"/>
            <a:ext cx="8229600" cy="3798884"/>
          </a:xfrm>
        </p:spPr>
        <p:txBody>
          <a:bodyPr vert="eaVert"/>
          <a:lstStyle>
            <a:lvl1pPr>
              <a:defRPr>
                <a:solidFill>
                  <a:srgbClr val="313231"/>
                </a:solidFill>
              </a:defRPr>
            </a:lvl1pPr>
            <a:lvl2pPr>
              <a:defRPr>
                <a:solidFill>
                  <a:srgbClr val="313231"/>
                </a:solidFill>
              </a:defRPr>
            </a:lvl2pPr>
            <a:lvl3pPr>
              <a:defRPr>
                <a:solidFill>
                  <a:srgbClr val="313231"/>
                </a:solidFill>
              </a:defRPr>
            </a:lvl3pPr>
            <a:lvl4pPr>
              <a:defRPr>
                <a:solidFill>
                  <a:srgbClr val="313231"/>
                </a:solidFill>
              </a:defRPr>
            </a:lvl4pPr>
            <a:lvl5pPr>
              <a:defRPr>
                <a:solidFill>
                  <a:srgbClr val="313231"/>
                </a:solidFill>
              </a:defRPr>
            </a:lvl5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3.2.2016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Arkistolaitos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47747"/>
            <a:ext cx="424296" cy="8890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46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1292"/>
            <a:ext cx="2057400" cy="4731343"/>
          </a:xfrm>
        </p:spPr>
        <p:txBody>
          <a:bodyPr vert="eaVert"/>
          <a:lstStyle>
            <a:lvl1pPr>
              <a:defRPr b="1">
                <a:solidFill>
                  <a:srgbClr val="3A0F2A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1292"/>
            <a:ext cx="6019800" cy="4731343"/>
          </a:xfrm>
        </p:spPr>
        <p:txBody>
          <a:bodyPr vert="eaVert"/>
          <a:lstStyle>
            <a:lvl1pPr>
              <a:defRPr>
                <a:solidFill>
                  <a:srgbClr val="313231"/>
                </a:solidFill>
              </a:defRPr>
            </a:lvl1pPr>
            <a:lvl2pPr>
              <a:defRPr>
                <a:solidFill>
                  <a:srgbClr val="313231"/>
                </a:solidFill>
              </a:defRPr>
            </a:lvl2pPr>
            <a:lvl3pPr>
              <a:defRPr>
                <a:solidFill>
                  <a:srgbClr val="313231"/>
                </a:solidFill>
              </a:defRPr>
            </a:lvl3pPr>
            <a:lvl4pPr>
              <a:defRPr>
                <a:solidFill>
                  <a:srgbClr val="313231"/>
                </a:solidFill>
              </a:defRPr>
            </a:lvl4pPr>
            <a:lvl5pPr>
              <a:defRPr>
                <a:solidFill>
                  <a:srgbClr val="313231"/>
                </a:solidFill>
              </a:defRPr>
            </a:lvl5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3.2.2016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Arkistolaitos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82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>
                <a:solidFill>
                  <a:srgbClr val="000000"/>
                </a:solidFill>
              </a:rPr>
              <a:t>13.10.2006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i-FI">
              <a:solidFill>
                <a:srgbClr val="000000"/>
              </a:solidFill>
            </a:endParaRP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63065-0DCF-47AC-A85B-D0934AB91971}" type="slidenum">
              <a:rPr lang="fi-FI">
                <a:solidFill>
                  <a:srgbClr val="000000"/>
                </a:solidFill>
              </a:rPr>
              <a:pPr/>
              <a:t>‹#›</a:t>
            </a:fld>
            <a:endParaRPr lang="fi-FI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10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>
                <a:solidFill>
                  <a:srgbClr val="000000"/>
                </a:solidFill>
              </a:rPr>
              <a:t>13.10.2006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i-FI">
              <a:solidFill>
                <a:srgbClr val="000000"/>
              </a:solidFill>
            </a:endParaRP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AEBD3-FE2A-4C43-BD68-5CFDDFBD391D}" type="slidenum">
              <a:rPr lang="fi-FI">
                <a:solidFill>
                  <a:srgbClr val="000000"/>
                </a:solidFill>
              </a:rPr>
              <a:pPr/>
              <a:t>‹#›</a:t>
            </a:fld>
            <a:endParaRPr lang="fi-FI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71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>
                <a:solidFill>
                  <a:srgbClr val="000000"/>
                </a:solidFill>
              </a:rPr>
              <a:t>13.10.2006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i-FI">
              <a:solidFill>
                <a:srgbClr val="000000"/>
              </a:solidFill>
            </a:endParaRP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CF5422-A003-4702-9492-50B997005D8F}" type="slidenum">
              <a:rPr lang="fi-FI">
                <a:solidFill>
                  <a:srgbClr val="000000"/>
                </a:solidFill>
              </a:rPr>
              <a:pPr/>
              <a:t>‹#›</a:t>
            </a:fld>
            <a:endParaRPr lang="fi-FI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12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>
                <a:solidFill>
                  <a:srgbClr val="000000"/>
                </a:solidFill>
              </a:rPr>
              <a:t>13.10.2006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i-FI">
              <a:solidFill>
                <a:srgbClr val="000000"/>
              </a:solidFill>
            </a:endParaRPr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46B5E-1FDD-4351-9BC2-505E5E1CB49B}" type="slidenum">
              <a:rPr lang="fi-FI">
                <a:solidFill>
                  <a:srgbClr val="000000"/>
                </a:solidFill>
              </a:rPr>
              <a:pPr/>
              <a:t>‹#›</a:t>
            </a:fld>
            <a:endParaRPr lang="fi-FI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720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>
                <a:solidFill>
                  <a:srgbClr val="000000"/>
                </a:solidFill>
              </a:rPr>
              <a:t>13.10.2006</a:t>
            </a:r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i-FI">
              <a:solidFill>
                <a:srgbClr val="000000"/>
              </a:solidFill>
            </a:endParaRPr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A6A69F-C658-4211-8299-066118D605A4}" type="slidenum">
              <a:rPr lang="fi-FI">
                <a:solidFill>
                  <a:srgbClr val="000000"/>
                </a:solidFill>
              </a:rPr>
              <a:pPr/>
              <a:t>‹#›</a:t>
            </a:fld>
            <a:endParaRPr lang="fi-FI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35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yksi pal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48"/>
            <a:ext cx="8229600" cy="889001"/>
          </a:xfrm>
        </p:spPr>
        <p:txBody>
          <a:bodyPr/>
          <a:lstStyle>
            <a:lvl1pPr>
              <a:defRPr b="1">
                <a:solidFill>
                  <a:srgbClr val="3A0F2A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3751"/>
            <a:ext cx="8229600" cy="3798883"/>
          </a:xfrm>
        </p:spPr>
        <p:txBody>
          <a:bodyPr/>
          <a:lstStyle>
            <a:lvl1pPr>
              <a:defRPr>
                <a:solidFill>
                  <a:srgbClr val="313231"/>
                </a:solidFill>
              </a:defRPr>
            </a:lvl1pPr>
            <a:lvl2pPr>
              <a:defRPr>
                <a:solidFill>
                  <a:srgbClr val="313231"/>
                </a:solidFill>
              </a:defRPr>
            </a:lvl2pPr>
            <a:lvl3pPr>
              <a:defRPr>
                <a:solidFill>
                  <a:srgbClr val="313231"/>
                </a:solidFill>
              </a:defRPr>
            </a:lvl3pPr>
            <a:lvl4pPr>
              <a:defRPr>
                <a:solidFill>
                  <a:srgbClr val="313231"/>
                </a:solidFill>
              </a:defRPr>
            </a:lvl4pPr>
            <a:lvl5pPr>
              <a:defRPr>
                <a:solidFill>
                  <a:srgbClr val="313231"/>
                </a:solidFill>
              </a:defRPr>
            </a:lvl5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3.2.2016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Arkistolaitos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47747"/>
            <a:ext cx="424296" cy="8890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60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>
                <a:solidFill>
                  <a:srgbClr val="000000"/>
                </a:solidFill>
              </a:rPr>
              <a:t>13.10.2006</a:t>
            </a:r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i-FI">
              <a:solidFill>
                <a:srgbClr val="000000"/>
              </a:solidFill>
            </a:endParaRPr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D6CCA-935D-427E-9421-A642082E396F}" type="slidenum">
              <a:rPr lang="fi-FI">
                <a:solidFill>
                  <a:srgbClr val="000000"/>
                </a:solidFill>
              </a:rPr>
              <a:pPr/>
              <a:t>‹#›</a:t>
            </a:fld>
            <a:endParaRPr lang="fi-FI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824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>
                <a:solidFill>
                  <a:srgbClr val="000000"/>
                </a:solidFill>
              </a:rPr>
              <a:t>13.10.2006</a:t>
            </a:r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i-FI">
              <a:solidFill>
                <a:srgbClr val="000000"/>
              </a:solidFill>
            </a:endParaRP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F2E18-8547-43B6-B20A-F4ADB0EE4911}" type="slidenum">
              <a:rPr lang="fi-FI">
                <a:solidFill>
                  <a:srgbClr val="000000"/>
                </a:solidFill>
              </a:rPr>
              <a:pPr/>
              <a:t>‹#›</a:t>
            </a:fld>
            <a:endParaRPr lang="fi-FI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712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>
                <a:solidFill>
                  <a:srgbClr val="000000"/>
                </a:solidFill>
              </a:rPr>
              <a:t>13.10.2006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i-FI">
              <a:solidFill>
                <a:srgbClr val="000000"/>
              </a:solidFill>
            </a:endParaRPr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D55E7-6735-46FB-8082-C50381BF0B71}" type="slidenum">
              <a:rPr lang="fi-FI">
                <a:solidFill>
                  <a:srgbClr val="000000"/>
                </a:solidFill>
              </a:rPr>
              <a:pPr/>
              <a:t>‹#›</a:t>
            </a:fld>
            <a:endParaRPr lang="fi-FI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674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>
                <a:solidFill>
                  <a:srgbClr val="000000"/>
                </a:solidFill>
              </a:rPr>
              <a:t>13.10.2006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i-FI">
              <a:solidFill>
                <a:srgbClr val="000000"/>
              </a:solidFill>
            </a:endParaRPr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D78111-81D1-4A07-BE6A-D6C6236B69AD}" type="slidenum">
              <a:rPr lang="fi-FI">
                <a:solidFill>
                  <a:srgbClr val="000000"/>
                </a:solidFill>
              </a:rPr>
              <a:pPr/>
              <a:t>‹#›</a:t>
            </a:fld>
            <a:endParaRPr lang="fi-FI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974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>
                <a:solidFill>
                  <a:srgbClr val="000000"/>
                </a:solidFill>
              </a:rPr>
              <a:t>13.10.2006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i-FI">
              <a:solidFill>
                <a:srgbClr val="000000"/>
              </a:solidFill>
            </a:endParaRP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EC1D05-C221-4A57-8167-7AF5781723FA}" type="slidenum">
              <a:rPr lang="fi-FI">
                <a:solidFill>
                  <a:srgbClr val="000000"/>
                </a:solidFill>
              </a:rPr>
              <a:pPr/>
              <a:t>‹#›</a:t>
            </a:fld>
            <a:endParaRPr lang="fi-FI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6993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>
                <a:solidFill>
                  <a:srgbClr val="000000"/>
                </a:solidFill>
              </a:rPr>
              <a:t>13.10.2006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i-FI">
              <a:solidFill>
                <a:srgbClr val="000000"/>
              </a:solidFill>
            </a:endParaRP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A6CE2-0F39-4F1B-9752-B21FCE4D9EA0}" type="slidenum">
              <a:rPr lang="fi-FI">
                <a:solidFill>
                  <a:srgbClr val="000000"/>
                </a:solidFill>
              </a:rPr>
              <a:pPr/>
              <a:t>‹#›</a:t>
            </a:fld>
            <a:endParaRPr lang="fi-FI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3617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E3A1-C049-4FB5-BA1C-05EDB0819779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1.11.2016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3246-9DAB-419B-9D38-A68A69170CE2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045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E3A1-C049-4FB5-BA1C-05EDB0819779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1.11.2016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3246-9DAB-419B-9D38-A68A69170CE2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554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E3A1-C049-4FB5-BA1C-05EDB0819779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1.11.2016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3246-9DAB-419B-9D38-A68A69170CE2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6316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E3A1-C049-4FB5-BA1C-05EDB0819779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1.11.2016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3246-9DAB-419B-9D38-A68A69170CE2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40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ksi pal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49"/>
            <a:ext cx="8229600" cy="4814886"/>
          </a:xfrm>
        </p:spPr>
        <p:txBody>
          <a:bodyPr/>
          <a:lstStyle>
            <a:lvl1pPr>
              <a:defRPr>
                <a:solidFill>
                  <a:srgbClr val="313231"/>
                </a:solidFill>
              </a:defRPr>
            </a:lvl1pPr>
            <a:lvl2pPr>
              <a:defRPr>
                <a:solidFill>
                  <a:srgbClr val="313231"/>
                </a:solidFill>
              </a:defRPr>
            </a:lvl2pPr>
            <a:lvl3pPr>
              <a:defRPr>
                <a:solidFill>
                  <a:srgbClr val="313231"/>
                </a:solidFill>
              </a:defRPr>
            </a:lvl3pPr>
            <a:lvl4pPr>
              <a:defRPr>
                <a:solidFill>
                  <a:srgbClr val="313231"/>
                </a:solidFill>
              </a:defRPr>
            </a:lvl4pPr>
            <a:lvl5pPr>
              <a:defRPr>
                <a:solidFill>
                  <a:srgbClr val="313231"/>
                </a:solidFill>
              </a:defRPr>
            </a:lvl5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3.2.2016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Arkistolaitos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47747"/>
            <a:ext cx="424296" cy="8890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784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E3A1-C049-4FB5-BA1C-05EDB0819779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1.11.2016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3246-9DAB-419B-9D38-A68A69170CE2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4399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E3A1-C049-4FB5-BA1C-05EDB0819779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1.11.2016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3246-9DAB-419B-9D38-A68A69170CE2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0559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E3A1-C049-4FB5-BA1C-05EDB0819779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1.11.2016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3246-9DAB-419B-9D38-A68A69170CE2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8837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E3A1-C049-4FB5-BA1C-05EDB0819779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1.11.2016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3246-9DAB-419B-9D38-A68A69170CE2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1050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E3A1-C049-4FB5-BA1C-05EDB0819779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1.11.2016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3246-9DAB-419B-9D38-A68A69170CE2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0857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E3A1-C049-4FB5-BA1C-05EDB0819779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1.11.2016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3246-9DAB-419B-9D38-A68A69170CE2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6209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E3A1-C049-4FB5-BA1C-05EDB0819779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1.11.2016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3246-9DAB-419B-9D38-A68A69170CE2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964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lehti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>
                <a:solidFill>
                  <a:prstClr val="black">
                    <a:tint val="75000"/>
                  </a:prstClr>
                </a:solidFill>
              </a:rPr>
              <a:t>3.2.2016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©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Arkistolaitos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3A0F2A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132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subtitle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5800" y="982026"/>
            <a:ext cx="3429000" cy="6885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984539" y="-298738"/>
            <a:ext cx="545524" cy="11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580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yksi pal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48"/>
            <a:ext cx="8229600" cy="889001"/>
          </a:xfrm>
        </p:spPr>
        <p:txBody>
          <a:bodyPr/>
          <a:lstStyle>
            <a:lvl1pPr>
              <a:defRPr b="1">
                <a:solidFill>
                  <a:srgbClr val="3A0F2A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3751"/>
            <a:ext cx="8229600" cy="3798883"/>
          </a:xfrm>
        </p:spPr>
        <p:txBody>
          <a:bodyPr/>
          <a:lstStyle>
            <a:lvl1pPr>
              <a:defRPr>
                <a:solidFill>
                  <a:srgbClr val="313231"/>
                </a:solidFill>
              </a:defRPr>
            </a:lvl1pPr>
            <a:lvl2pPr>
              <a:defRPr>
                <a:solidFill>
                  <a:srgbClr val="313231"/>
                </a:solidFill>
              </a:defRPr>
            </a:lvl2pPr>
            <a:lvl3pPr>
              <a:defRPr>
                <a:solidFill>
                  <a:srgbClr val="313231"/>
                </a:solidFill>
              </a:defRPr>
            </a:lvl3pPr>
            <a:lvl4pPr>
              <a:defRPr>
                <a:solidFill>
                  <a:srgbClr val="313231"/>
                </a:solidFill>
              </a:defRPr>
            </a:lvl4pPr>
            <a:lvl5pPr>
              <a:defRPr>
                <a:solidFill>
                  <a:srgbClr val="313231"/>
                </a:solidFill>
              </a:defRPr>
            </a:lvl5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>
                <a:solidFill>
                  <a:prstClr val="black">
                    <a:tint val="75000"/>
                  </a:prstClr>
                </a:solidFill>
              </a:rPr>
              <a:t>3.2.2016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Arkistolaitos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47747"/>
            <a:ext cx="424296" cy="8890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567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ksi pal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49"/>
            <a:ext cx="8229600" cy="4814886"/>
          </a:xfrm>
        </p:spPr>
        <p:txBody>
          <a:bodyPr/>
          <a:lstStyle>
            <a:lvl1pPr>
              <a:defRPr>
                <a:solidFill>
                  <a:srgbClr val="313231"/>
                </a:solidFill>
              </a:defRPr>
            </a:lvl1pPr>
            <a:lvl2pPr>
              <a:defRPr>
                <a:solidFill>
                  <a:srgbClr val="313231"/>
                </a:solidFill>
              </a:defRPr>
            </a:lvl2pPr>
            <a:lvl3pPr>
              <a:defRPr>
                <a:solidFill>
                  <a:srgbClr val="313231"/>
                </a:solidFill>
              </a:defRPr>
            </a:lvl3pPr>
            <a:lvl4pPr>
              <a:defRPr>
                <a:solidFill>
                  <a:srgbClr val="313231"/>
                </a:solidFill>
              </a:defRPr>
            </a:lvl4pPr>
            <a:lvl5pPr>
              <a:defRPr>
                <a:solidFill>
                  <a:srgbClr val="313231"/>
                </a:solidFill>
              </a:defRPr>
            </a:lvl5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>
                <a:solidFill>
                  <a:prstClr val="black">
                    <a:tint val="75000"/>
                  </a:prstClr>
                </a:solidFill>
              </a:rPr>
              <a:t>3.2.2016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Arkistolaitos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47747"/>
            <a:ext cx="424296" cy="8890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5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Välileh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31323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3.2.2016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Arkistolaitos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386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Välileh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31323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>
                <a:solidFill>
                  <a:prstClr val="black">
                    <a:tint val="75000"/>
                  </a:prstClr>
                </a:solidFill>
              </a:rPr>
              <a:t>3.2.2016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Arkistolaitos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529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Otsikko ja 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A0F2A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3751"/>
            <a:ext cx="4038600" cy="3798884"/>
          </a:xfrm>
        </p:spPr>
        <p:txBody>
          <a:bodyPr/>
          <a:lstStyle>
            <a:lvl1pPr>
              <a:defRPr sz="2800">
                <a:solidFill>
                  <a:srgbClr val="313231"/>
                </a:solidFill>
              </a:defRPr>
            </a:lvl1pPr>
            <a:lvl2pPr>
              <a:defRPr sz="2400">
                <a:solidFill>
                  <a:srgbClr val="313231"/>
                </a:solidFill>
              </a:defRPr>
            </a:lvl2pPr>
            <a:lvl3pPr>
              <a:defRPr sz="2000">
                <a:solidFill>
                  <a:srgbClr val="313231"/>
                </a:solidFill>
              </a:defRPr>
            </a:lvl3pPr>
            <a:lvl4pPr>
              <a:defRPr sz="1800">
                <a:solidFill>
                  <a:srgbClr val="313231"/>
                </a:solidFill>
              </a:defRPr>
            </a:lvl4pPr>
            <a:lvl5pPr>
              <a:defRPr sz="1800">
                <a:solidFill>
                  <a:srgbClr val="31323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63751"/>
            <a:ext cx="4038600" cy="3798884"/>
          </a:xfrm>
        </p:spPr>
        <p:txBody>
          <a:bodyPr/>
          <a:lstStyle>
            <a:lvl1pPr>
              <a:defRPr sz="2800">
                <a:solidFill>
                  <a:srgbClr val="313231"/>
                </a:solidFill>
              </a:defRPr>
            </a:lvl1pPr>
            <a:lvl2pPr>
              <a:defRPr sz="2400">
                <a:solidFill>
                  <a:srgbClr val="313231"/>
                </a:solidFill>
              </a:defRPr>
            </a:lvl2pPr>
            <a:lvl3pPr>
              <a:defRPr sz="2000">
                <a:solidFill>
                  <a:srgbClr val="313231"/>
                </a:solidFill>
              </a:defRPr>
            </a:lvl3pPr>
            <a:lvl4pPr>
              <a:defRPr sz="1800">
                <a:solidFill>
                  <a:srgbClr val="313231"/>
                </a:solidFill>
              </a:defRPr>
            </a:lvl4pPr>
            <a:lvl5pPr>
              <a:defRPr sz="1800">
                <a:solidFill>
                  <a:srgbClr val="31323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>
                <a:solidFill>
                  <a:prstClr val="black">
                    <a:tint val="75000"/>
                  </a:prstClr>
                </a:solidFill>
              </a:rPr>
              <a:t>3.2.2016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Arkistolaitos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47747"/>
            <a:ext cx="424296" cy="8890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275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7747"/>
            <a:ext cx="4038600" cy="4814888"/>
          </a:xfrm>
        </p:spPr>
        <p:txBody>
          <a:bodyPr/>
          <a:lstStyle>
            <a:lvl1pPr>
              <a:defRPr sz="2800">
                <a:solidFill>
                  <a:srgbClr val="313231"/>
                </a:solidFill>
              </a:defRPr>
            </a:lvl1pPr>
            <a:lvl2pPr>
              <a:defRPr sz="2400">
                <a:solidFill>
                  <a:srgbClr val="313231"/>
                </a:solidFill>
              </a:defRPr>
            </a:lvl2pPr>
            <a:lvl3pPr>
              <a:defRPr sz="2000">
                <a:solidFill>
                  <a:srgbClr val="313231"/>
                </a:solidFill>
              </a:defRPr>
            </a:lvl3pPr>
            <a:lvl4pPr>
              <a:defRPr sz="1800">
                <a:solidFill>
                  <a:srgbClr val="313231"/>
                </a:solidFill>
              </a:defRPr>
            </a:lvl4pPr>
            <a:lvl5pPr>
              <a:defRPr sz="1800">
                <a:solidFill>
                  <a:srgbClr val="31323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7747"/>
            <a:ext cx="4038600" cy="4814888"/>
          </a:xfrm>
        </p:spPr>
        <p:txBody>
          <a:bodyPr/>
          <a:lstStyle>
            <a:lvl1pPr>
              <a:defRPr sz="2800">
                <a:solidFill>
                  <a:srgbClr val="313231"/>
                </a:solidFill>
              </a:defRPr>
            </a:lvl1pPr>
            <a:lvl2pPr>
              <a:defRPr sz="2400">
                <a:solidFill>
                  <a:srgbClr val="313231"/>
                </a:solidFill>
              </a:defRPr>
            </a:lvl2pPr>
            <a:lvl3pPr>
              <a:defRPr sz="2000">
                <a:solidFill>
                  <a:srgbClr val="313231"/>
                </a:solidFill>
              </a:defRPr>
            </a:lvl3pPr>
            <a:lvl4pPr>
              <a:defRPr sz="1800">
                <a:solidFill>
                  <a:srgbClr val="313231"/>
                </a:solidFill>
              </a:defRPr>
            </a:lvl4pPr>
            <a:lvl5pPr>
              <a:defRPr sz="1800">
                <a:solidFill>
                  <a:srgbClr val="31323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>
                <a:solidFill>
                  <a:prstClr val="black">
                    <a:tint val="75000"/>
                  </a:prstClr>
                </a:solidFill>
              </a:rPr>
              <a:t>3.2.2016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Arkistolaitos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47747"/>
            <a:ext cx="424296" cy="8890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074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48"/>
            <a:ext cx="8229600" cy="889001"/>
          </a:xfrm>
        </p:spPr>
        <p:txBody>
          <a:bodyPr/>
          <a:lstStyle>
            <a:lvl1pPr>
              <a:defRPr b="1">
                <a:solidFill>
                  <a:srgbClr val="3A0F2A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73277"/>
            <a:ext cx="4040188" cy="48418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1323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4464"/>
            <a:ext cx="4040188" cy="3178172"/>
          </a:xfrm>
        </p:spPr>
        <p:txBody>
          <a:bodyPr/>
          <a:lstStyle>
            <a:lvl1pPr>
              <a:defRPr sz="2400">
                <a:solidFill>
                  <a:srgbClr val="313231"/>
                </a:solidFill>
              </a:defRPr>
            </a:lvl1pPr>
            <a:lvl2pPr>
              <a:defRPr sz="2000">
                <a:solidFill>
                  <a:srgbClr val="313231"/>
                </a:solidFill>
              </a:defRPr>
            </a:lvl2pPr>
            <a:lvl3pPr>
              <a:defRPr sz="1800">
                <a:solidFill>
                  <a:srgbClr val="313231"/>
                </a:solidFill>
              </a:defRPr>
            </a:lvl3pPr>
            <a:lvl4pPr>
              <a:defRPr sz="1600">
                <a:solidFill>
                  <a:srgbClr val="313231"/>
                </a:solidFill>
              </a:defRPr>
            </a:lvl4pPr>
            <a:lvl5pPr>
              <a:defRPr sz="1600">
                <a:solidFill>
                  <a:srgbClr val="31323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73277"/>
            <a:ext cx="4041775" cy="48418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1323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84464"/>
            <a:ext cx="4041775" cy="3178172"/>
          </a:xfrm>
        </p:spPr>
        <p:txBody>
          <a:bodyPr/>
          <a:lstStyle>
            <a:lvl1pPr>
              <a:defRPr sz="2400">
                <a:solidFill>
                  <a:srgbClr val="313231"/>
                </a:solidFill>
              </a:defRPr>
            </a:lvl1pPr>
            <a:lvl2pPr>
              <a:defRPr sz="2000">
                <a:solidFill>
                  <a:srgbClr val="313231"/>
                </a:solidFill>
              </a:defRPr>
            </a:lvl2pPr>
            <a:lvl3pPr>
              <a:defRPr sz="1800">
                <a:solidFill>
                  <a:srgbClr val="313231"/>
                </a:solidFill>
              </a:defRPr>
            </a:lvl3pPr>
            <a:lvl4pPr>
              <a:defRPr sz="1600">
                <a:solidFill>
                  <a:srgbClr val="313231"/>
                </a:solidFill>
              </a:defRPr>
            </a:lvl4pPr>
            <a:lvl5pPr>
              <a:defRPr sz="1600">
                <a:solidFill>
                  <a:srgbClr val="31323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>
                <a:solidFill>
                  <a:prstClr val="black">
                    <a:tint val="75000"/>
                  </a:prstClr>
                </a:solidFill>
              </a:rPr>
              <a:t>3.2.2016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Arkistolaitos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47747"/>
            <a:ext cx="424296" cy="8890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398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48"/>
            <a:ext cx="8229600" cy="889001"/>
          </a:xfrm>
        </p:spPr>
        <p:txBody>
          <a:bodyPr/>
          <a:lstStyle>
            <a:lvl1pPr>
              <a:defRPr b="1">
                <a:solidFill>
                  <a:srgbClr val="3A0F2A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>
                <a:solidFill>
                  <a:prstClr val="black">
                    <a:tint val="75000"/>
                  </a:prstClr>
                </a:solidFill>
              </a:rPr>
              <a:t>3.2.2016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Arkistolaitos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47747"/>
            <a:ext cx="424296" cy="889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441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>
                <a:solidFill>
                  <a:prstClr val="black">
                    <a:tint val="75000"/>
                  </a:prstClr>
                </a:solidFill>
              </a:rPr>
              <a:t>3.2.2016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Arkistolaitos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168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3A0F2A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132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subtitle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>
                <a:solidFill>
                  <a:prstClr val="black">
                    <a:tint val="75000"/>
                  </a:prstClr>
                </a:solidFill>
              </a:rPr>
              <a:t>3.2.2016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Arkistolaitos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334680"/>
            <a:ext cx="424296" cy="8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105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313231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1435100"/>
            <a:ext cx="5086349" cy="4430713"/>
          </a:xfrm>
        </p:spPr>
        <p:txBody>
          <a:bodyPr/>
          <a:lstStyle>
            <a:lvl1pPr>
              <a:defRPr sz="3200">
                <a:solidFill>
                  <a:srgbClr val="313231"/>
                </a:solidFill>
              </a:defRPr>
            </a:lvl1pPr>
            <a:lvl2pPr>
              <a:defRPr sz="2800">
                <a:solidFill>
                  <a:srgbClr val="313231"/>
                </a:solidFill>
              </a:defRPr>
            </a:lvl2pPr>
            <a:lvl3pPr>
              <a:defRPr sz="2400">
                <a:solidFill>
                  <a:srgbClr val="313231"/>
                </a:solidFill>
              </a:defRPr>
            </a:lvl3pPr>
            <a:lvl4pPr>
              <a:defRPr sz="2000">
                <a:solidFill>
                  <a:srgbClr val="313231"/>
                </a:solidFill>
              </a:defRPr>
            </a:lvl4pPr>
            <a:lvl5pPr>
              <a:defRPr sz="2000">
                <a:solidFill>
                  <a:srgbClr val="31323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24152"/>
            <a:ext cx="3008313" cy="3141660"/>
          </a:xfrm>
        </p:spPr>
        <p:txBody>
          <a:bodyPr/>
          <a:lstStyle>
            <a:lvl1pPr marL="0" indent="0">
              <a:buNone/>
              <a:defRPr sz="1400">
                <a:solidFill>
                  <a:srgbClr val="31323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>
                <a:solidFill>
                  <a:prstClr val="black">
                    <a:tint val="75000"/>
                  </a:prstClr>
                </a:solidFill>
              </a:rPr>
              <a:t>3.2.2016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Arkistolaitos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391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32313"/>
            <a:ext cx="5486400" cy="571499"/>
          </a:xfrm>
        </p:spPr>
        <p:txBody>
          <a:bodyPr anchor="b"/>
          <a:lstStyle>
            <a:lvl1pPr algn="l">
              <a:defRPr sz="2000" b="1">
                <a:solidFill>
                  <a:srgbClr val="313231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04278"/>
            <a:ext cx="5486400" cy="32010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30814"/>
            <a:ext cx="5486400" cy="631821"/>
          </a:xfrm>
        </p:spPr>
        <p:txBody>
          <a:bodyPr/>
          <a:lstStyle>
            <a:lvl1pPr marL="0" indent="0">
              <a:buNone/>
              <a:defRPr sz="1400">
                <a:solidFill>
                  <a:srgbClr val="31323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>
                <a:solidFill>
                  <a:prstClr val="black">
                    <a:tint val="75000"/>
                  </a:prstClr>
                </a:solidFill>
              </a:rPr>
              <a:t>3.2.2016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Arkistolaitos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761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47"/>
            <a:ext cx="8229600" cy="889001"/>
          </a:xfrm>
        </p:spPr>
        <p:txBody>
          <a:bodyPr/>
          <a:lstStyle>
            <a:lvl1pPr>
              <a:defRPr b="1">
                <a:solidFill>
                  <a:srgbClr val="3A0F2A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1"/>
            <a:ext cx="8229600" cy="3798884"/>
          </a:xfrm>
        </p:spPr>
        <p:txBody>
          <a:bodyPr vert="eaVert"/>
          <a:lstStyle>
            <a:lvl1pPr>
              <a:defRPr>
                <a:solidFill>
                  <a:srgbClr val="313231"/>
                </a:solidFill>
              </a:defRPr>
            </a:lvl1pPr>
            <a:lvl2pPr>
              <a:defRPr>
                <a:solidFill>
                  <a:srgbClr val="313231"/>
                </a:solidFill>
              </a:defRPr>
            </a:lvl2pPr>
            <a:lvl3pPr>
              <a:defRPr>
                <a:solidFill>
                  <a:srgbClr val="313231"/>
                </a:solidFill>
              </a:defRPr>
            </a:lvl3pPr>
            <a:lvl4pPr>
              <a:defRPr>
                <a:solidFill>
                  <a:srgbClr val="313231"/>
                </a:solidFill>
              </a:defRPr>
            </a:lvl4pPr>
            <a:lvl5pPr>
              <a:defRPr>
                <a:solidFill>
                  <a:srgbClr val="313231"/>
                </a:solidFill>
              </a:defRPr>
            </a:lvl5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>
                <a:solidFill>
                  <a:prstClr val="black">
                    <a:tint val="75000"/>
                  </a:prstClr>
                </a:solidFill>
              </a:rPr>
              <a:t>3.2.2016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Arkistolaitos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47747"/>
            <a:ext cx="424296" cy="8890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7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Otsikko ja 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A0F2A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3751"/>
            <a:ext cx="4038600" cy="3798884"/>
          </a:xfrm>
        </p:spPr>
        <p:txBody>
          <a:bodyPr/>
          <a:lstStyle>
            <a:lvl1pPr>
              <a:defRPr sz="2800">
                <a:solidFill>
                  <a:srgbClr val="313231"/>
                </a:solidFill>
              </a:defRPr>
            </a:lvl1pPr>
            <a:lvl2pPr>
              <a:defRPr sz="2400">
                <a:solidFill>
                  <a:srgbClr val="313231"/>
                </a:solidFill>
              </a:defRPr>
            </a:lvl2pPr>
            <a:lvl3pPr>
              <a:defRPr sz="2000">
                <a:solidFill>
                  <a:srgbClr val="313231"/>
                </a:solidFill>
              </a:defRPr>
            </a:lvl3pPr>
            <a:lvl4pPr>
              <a:defRPr sz="1800">
                <a:solidFill>
                  <a:srgbClr val="313231"/>
                </a:solidFill>
              </a:defRPr>
            </a:lvl4pPr>
            <a:lvl5pPr>
              <a:defRPr sz="1800">
                <a:solidFill>
                  <a:srgbClr val="31323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63751"/>
            <a:ext cx="4038600" cy="3798884"/>
          </a:xfrm>
        </p:spPr>
        <p:txBody>
          <a:bodyPr/>
          <a:lstStyle>
            <a:lvl1pPr>
              <a:defRPr sz="2800">
                <a:solidFill>
                  <a:srgbClr val="313231"/>
                </a:solidFill>
              </a:defRPr>
            </a:lvl1pPr>
            <a:lvl2pPr>
              <a:defRPr sz="2400">
                <a:solidFill>
                  <a:srgbClr val="313231"/>
                </a:solidFill>
              </a:defRPr>
            </a:lvl2pPr>
            <a:lvl3pPr>
              <a:defRPr sz="2000">
                <a:solidFill>
                  <a:srgbClr val="313231"/>
                </a:solidFill>
              </a:defRPr>
            </a:lvl3pPr>
            <a:lvl4pPr>
              <a:defRPr sz="1800">
                <a:solidFill>
                  <a:srgbClr val="313231"/>
                </a:solidFill>
              </a:defRPr>
            </a:lvl4pPr>
            <a:lvl5pPr>
              <a:defRPr sz="1800">
                <a:solidFill>
                  <a:srgbClr val="31323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3.2.2016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Arkistolaitos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47747"/>
            <a:ext cx="424296" cy="8890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096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1292"/>
            <a:ext cx="2057400" cy="4731343"/>
          </a:xfrm>
        </p:spPr>
        <p:txBody>
          <a:bodyPr vert="eaVert"/>
          <a:lstStyle>
            <a:lvl1pPr>
              <a:defRPr b="1">
                <a:solidFill>
                  <a:srgbClr val="3A0F2A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1292"/>
            <a:ext cx="6019800" cy="4731343"/>
          </a:xfrm>
        </p:spPr>
        <p:txBody>
          <a:bodyPr vert="eaVert"/>
          <a:lstStyle>
            <a:lvl1pPr>
              <a:defRPr>
                <a:solidFill>
                  <a:srgbClr val="313231"/>
                </a:solidFill>
              </a:defRPr>
            </a:lvl1pPr>
            <a:lvl2pPr>
              <a:defRPr>
                <a:solidFill>
                  <a:srgbClr val="313231"/>
                </a:solidFill>
              </a:defRPr>
            </a:lvl2pPr>
            <a:lvl3pPr>
              <a:defRPr>
                <a:solidFill>
                  <a:srgbClr val="313231"/>
                </a:solidFill>
              </a:defRPr>
            </a:lvl3pPr>
            <a:lvl4pPr>
              <a:defRPr>
                <a:solidFill>
                  <a:srgbClr val="313231"/>
                </a:solidFill>
              </a:defRPr>
            </a:lvl4pPr>
            <a:lvl5pPr>
              <a:defRPr>
                <a:solidFill>
                  <a:srgbClr val="313231"/>
                </a:solidFill>
              </a:defRPr>
            </a:lvl5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>
                <a:solidFill>
                  <a:prstClr val="black">
                    <a:tint val="75000"/>
                  </a:prstClr>
                </a:solidFill>
              </a:rPr>
              <a:t>3.2.2016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Arkistolaitos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553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lehti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>
                <a:solidFill>
                  <a:prstClr val="black">
                    <a:tint val="75000"/>
                  </a:prstClr>
                </a:solidFill>
              </a:rPr>
              <a:t>3.2.2016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©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Arkistolaitos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3A0F2A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132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subtitle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5800" y="982026"/>
            <a:ext cx="3429000" cy="6885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984539" y="-298738"/>
            <a:ext cx="545524" cy="11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547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yksi pal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48"/>
            <a:ext cx="8229600" cy="889001"/>
          </a:xfrm>
        </p:spPr>
        <p:txBody>
          <a:bodyPr/>
          <a:lstStyle>
            <a:lvl1pPr>
              <a:defRPr b="1">
                <a:solidFill>
                  <a:srgbClr val="3A0F2A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3751"/>
            <a:ext cx="8229600" cy="3798883"/>
          </a:xfrm>
        </p:spPr>
        <p:txBody>
          <a:bodyPr/>
          <a:lstStyle>
            <a:lvl1pPr>
              <a:defRPr>
                <a:solidFill>
                  <a:srgbClr val="313231"/>
                </a:solidFill>
              </a:defRPr>
            </a:lvl1pPr>
            <a:lvl2pPr>
              <a:defRPr>
                <a:solidFill>
                  <a:srgbClr val="313231"/>
                </a:solidFill>
              </a:defRPr>
            </a:lvl2pPr>
            <a:lvl3pPr>
              <a:defRPr>
                <a:solidFill>
                  <a:srgbClr val="313231"/>
                </a:solidFill>
              </a:defRPr>
            </a:lvl3pPr>
            <a:lvl4pPr>
              <a:defRPr>
                <a:solidFill>
                  <a:srgbClr val="313231"/>
                </a:solidFill>
              </a:defRPr>
            </a:lvl4pPr>
            <a:lvl5pPr>
              <a:defRPr>
                <a:solidFill>
                  <a:srgbClr val="313231"/>
                </a:solidFill>
              </a:defRPr>
            </a:lvl5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>
                <a:solidFill>
                  <a:prstClr val="black">
                    <a:tint val="75000"/>
                  </a:prstClr>
                </a:solidFill>
              </a:rPr>
              <a:t>3.2.2016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Arkistolaitos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47747"/>
            <a:ext cx="424296" cy="8890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2917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ksi pal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49"/>
            <a:ext cx="8229600" cy="4814886"/>
          </a:xfrm>
        </p:spPr>
        <p:txBody>
          <a:bodyPr/>
          <a:lstStyle>
            <a:lvl1pPr>
              <a:defRPr>
                <a:solidFill>
                  <a:srgbClr val="313231"/>
                </a:solidFill>
              </a:defRPr>
            </a:lvl1pPr>
            <a:lvl2pPr>
              <a:defRPr>
                <a:solidFill>
                  <a:srgbClr val="313231"/>
                </a:solidFill>
              </a:defRPr>
            </a:lvl2pPr>
            <a:lvl3pPr>
              <a:defRPr>
                <a:solidFill>
                  <a:srgbClr val="313231"/>
                </a:solidFill>
              </a:defRPr>
            </a:lvl3pPr>
            <a:lvl4pPr>
              <a:defRPr>
                <a:solidFill>
                  <a:srgbClr val="313231"/>
                </a:solidFill>
              </a:defRPr>
            </a:lvl4pPr>
            <a:lvl5pPr>
              <a:defRPr>
                <a:solidFill>
                  <a:srgbClr val="313231"/>
                </a:solidFill>
              </a:defRPr>
            </a:lvl5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>
                <a:solidFill>
                  <a:prstClr val="black">
                    <a:tint val="75000"/>
                  </a:prstClr>
                </a:solidFill>
              </a:rPr>
              <a:t>3.2.2016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Arkistolaitos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47747"/>
            <a:ext cx="424296" cy="8890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554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Välileh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31323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>
                <a:solidFill>
                  <a:prstClr val="black">
                    <a:tint val="75000"/>
                  </a:prstClr>
                </a:solidFill>
              </a:rPr>
              <a:t>3.2.2016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Arkistolaitos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747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Otsikko ja 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A0F2A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3751"/>
            <a:ext cx="4038600" cy="3798884"/>
          </a:xfrm>
        </p:spPr>
        <p:txBody>
          <a:bodyPr/>
          <a:lstStyle>
            <a:lvl1pPr>
              <a:defRPr sz="2800">
                <a:solidFill>
                  <a:srgbClr val="313231"/>
                </a:solidFill>
              </a:defRPr>
            </a:lvl1pPr>
            <a:lvl2pPr>
              <a:defRPr sz="2400">
                <a:solidFill>
                  <a:srgbClr val="313231"/>
                </a:solidFill>
              </a:defRPr>
            </a:lvl2pPr>
            <a:lvl3pPr>
              <a:defRPr sz="2000">
                <a:solidFill>
                  <a:srgbClr val="313231"/>
                </a:solidFill>
              </a:defRPr>
            </a:lvl3pPr>
            <a:lvl4pPr>
              <a:defRPr sz="1800">
                <a:solidFill>
                  <a:srgbClr val="313231"/>
                </a:solidFill>
              </a:defRPr>
            </a:lvl4pPr>
            <a:lvl5pPr>
              <a:defRPr sz="1800">
                <a:solidFill>
                  <a:srgbClr val="31323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63751"/>
            <a:ext cx="4038600" cy="3798884"/>
          </a:xfrm>
        </p:spPr>
        <p:txBody>
          <a:bodyPr/>
          <a:lstStyle>
            <a:lvl1pPr>
              <a:defRPr sz="2800">
                <a:solidFill>
                  <a:srgbClr val="313231"/>
                </a:solidFill>
              </a:defRPr>
            </a:lvl1pPr>
            <a:lvl2pPr>
              <a:defRPr sz="2400">
                <a:solidFill>
                  <a:srgbClr val="313231"/>
                </a:solidFill>
              </a:defRPr>
            </a:lvl2pPr>
            <a:lvl3pPr>
              <a:defRPr sz="2000">
                <a:solidFill>
                  <a:srgbClr val="313231"/>
                </a:solidFill>
              </a:defRPr>
            </a:lvl3pPr>
            <a:lvl4pPr>
              <a:defRPr sz="1800">
                <a:solidFill>
                  <a:srgbClr val="313231"/>
                </a:solidFill>
              </a:defRPr>
            </a:lvl4pPr>
            <a:lvl5pPr>
              <a:defRPr sz="1800">
                <a:solidFill>
                  <a:srgbClr val="31323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>
                <a:solidFill>
                  <a:prstClr val="black">
                    <a:tint val="75000"/>
                  </a:prstClr>
                </a:solidFill>
              </a:rPr>
              <a:t>3.2.2016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Arkistolaitos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47747"/>
            <a:ext cx="424296" cy="8890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321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7747"/>
            <a:ext cx="4038600" cy="4814888"/>
          </a:xfrm>
        </p:spPr>
        <p:txBody>
          <a:bodyPr/>
          <a:lstStyle>
            <a:lvl1pPr>
              <a:defRPr sz="2800">
                <a:solidFill>
                  <a:srgbClr val="313231"/>
                </a:solidFill>
              </a:defRPr>
            </a:lvl1pPr>
            <a:lvl2pPr>
              <a:defRPr sz="2400">
                <a:solidFill>
                  <a:srgbClr val="313231"/>
                </a:solidFill>
              </a:defRPr>
            </a:lvl2pPr>
            <a:lvl3pPr>
              <a:defRPr sz="2000">
                <a:solidFill>
                  <a:srgbClr val="313231"/>
                </a:solidFill>
              </a:defRPr>
            </a:lvl3pPr>
            <a:lvl4pPr>
              <a:defRPr sz="1800">
                <a:solidFill>
                  <a:srgbClr val="313231"/>
                </a:solidFill>
              </a:defRPr>
            </a:lvl4pPr>
            <a:lvl5pPr>
              <a:defRPr sz="1800">
                <a:solidFill>
                  <a:srgbClr val="31323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7747"/>
            <a:ext cx="4038600" cy="4814888"/>
          </a:xfrm>
        </p:spPr>
        <p:txBody>
          <a:bodyPr/>
          <a:lstStyle>
            <a:lvl1pPr>
              <a:defRPr sz="2800">
                <a:solidFill>
                  <a:srgbClr val="313231"/>
                </a:solidFill>
              </a:defRPr>
            </a:lvl1pPr>
            <a:lvl2pPr>
              <a:defRPr sz="2400">
                <a:solidFill>
                  <a:srgbClr val="313231"/>
                </a:solidFill>
              </a:defRPr>
            </a:lvl2pPr>
            <a:lvl3pPr>
              <a:defRPr sz="2000">
                <a:solidFill>
                  <a:srgbClr val="313231"/>
                </a:solidFill>
              </a:defRPr>
            </a:lvl3pPr>
            <a:lvl4pPr>
              <a:defRPr sz="1800">
                <a:solidFill>
                  <a:srgbClr val="313231"/>
                </a:solidFill>
              </a:defRPr>
            </a:lvl4pPr>
            <a:lvl5pPr>
              <a:defRPr sz="1800">
                <a:solidFill>
                  <a:srgbClr val="31323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>
                <a:solidFill>
                  <a:prstClr val="black">
                    <a:tint val="75000"/>
                  </a:prstClr>
                </a:solidFill>
              </a:rPr>
              <a:t>3.2.2016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Arkistolaitos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47747"/>
            <a:ext cx="424296" cy="8890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763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48"/>
            <a:ext cx="8229600" cy="889001"/>
          </a:xfrm>
        </p:spPr>
        <p:txBody>
          <a:bodyPr/>
          <a:lstStyle>
            <a:lvl1pPr>
              <a:defRPr b="1">
                <a:solidFill>
                  <a:srgbClr val="3A0F2A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73277"/>
            <a:ext cx="4040188" cy="48418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1323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4464"/>
            <a:ext cx="4040188" cy="3178172"/>
          </a:xfrm>
        </p:spPr>
        <p:txBody>
          <a:bodyPr/>
          <a:lstStyle>
            <a:lvl1pPr>
              <a:defRPr sz="2400">
                <a:solidFill>
                  <a:srgbClr val="313231"/>
                </a:solidFill>
              </a:defRPr>
            </a:lvl1pPr>
            <a:lvl2pPr>
              <a:defRPr sz="2000">
                <a:solidFill>
                  <a:srgbClr val="313231"/>
                </a:solidFill>
              </a:defRPr>
            </a:lvl2pPr>
            <a:lvl3pPr>
              <a:defRPr sz="1800">
                <a:solidFill>
                  <a:srgbClr val="313231"/>
                </a:solidFill>
              </a:defRPr>
            </a:lvl3pPr>
            <a:lvl4pPr>
              <a:defRPr sz="1600">
                <a:solidFill>
                  <a:srgbClr val="313231"/>
                </a:solidFill>
              </a:defRPr>
            </a:lvl4pPr>
            <a:lvl5pPr>
              <a:defRPr sz="1600">
                <a:solidFill>
                  <a:srgbClr val="31323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73277"/>
            <a:ext cx="4041775" cy="48418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1323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84464"/>
            <a:ext cx="4041775" cy="3178172"/>
          </a:xfrm>
        </p:spPr>
        <p:txBody>
          <a:bodyPr/>
          <a:lstStyle>
            <a:lvl1pPr>
              <a:defRPr sz="2400">
                <a:solidFill>
                  <a:srgbClr val="313231"/>
                </a:solidFill>
              </a:defRPr>
            </a:lvl1pPr>
            <a:lvl2pPr>
              <a:defRPr sz="2000">
                <a:solidFill>
                  <a:srgbClr val="313231"/>
                </a:solidFill>
              </a:defRPr>
            </a:lvl2pPr>
            <a:lvl3pPr>
              <a:defRPr sz="1800">
                <a:solidFill>
                  <a:srgbClr val="313231"/>
                </a:solidFill>
              </a:defRPr>
            </a:lvl3pPr>
            <a:lvl4pPr>
              <a:defRPr sz="1600">
                <a:solidFill>
                  <a:srgbClr val="313231"/>
                </a:solidFill>
              </a:defRPr>
            </a:lvl4pPr>
            <a:lvl5pPr>
              <a:defRPr sz="1600">
                <a:solidFill>
                  <a:srgbClr val="31323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>
                <a:solidFill>
                  <a:prstClr val="black">
                    <a:tint val="75000"/>
                  </a:prstClr>
                </a:solidFill>
              </a:rPr>
              <a:t>3.2.2016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Arkistolaitos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47747"/>
            <a:ext cx="424296" cy="8890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940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48"/>
            <a:ext cx="8229600" cy="889001"/>
          </a:xfrm>
        </p:spPr>
        <p:txBody>
          <a:bodyPr/>
          <a:lstStyle>
            <a:lvl1pPr>
              <a:defRPr b="1">
                <a:solidFill>
                  <a:srgbClr val="3A0F2A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>
                <a:solidFill>
                  <a:prstClr val="black">
                    <a:tint val="75000"/>
                  </a:prstClr>
                </a:solidFill>
              </a:rPr>
              <a:t>3.2.2016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Arkistolaitos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47747"/>
            <a:ext cx="424296" cy="889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935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>
                <a:solidFill>
                  <a:prstClr val="black">
                    <a:tint val="75000"/>
                  </a:prstClr>
                </a:solidFill>
              </a:rPr>
              <a:t>3.2.2016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Arkistolaitos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7747"/>
            <a:ext cx="4038600" cy="4814888"/>
          </a:xfrm>
        </p:spPr>
        <p:txBody>
          <a:bodyPr/>
          <a:lstStyle>
            <a:lvl1pPr>
              <a:defRPr sz="2800">
                <a:solidFill>
                  <a:srgbClr val="313231"/>
                </a:solidFill>
              </a:defRPr>
            </a:lvl1pPr>
            <a:lvl2pPr>
              <a:defRPr sz="2400">
                <a:solidFill>
                  <a:srgbClr val="313231"/>
                </a:solidFill>
              </a:defRPr>
            </a:lvl2pPr>
            <a:lvl3pPr>
              <a:defRPr sz="2000">
                <a:solidFill>
                  <a:srgbClr val="313231"/>
                </a:solidFill>
              </a:defRPr>
            </a:lvl3pPr>
            <a:lvl4pPr>
              <a:defRPr sz="1800">
                <a:solidFill>
                  <a:srgbClr val="313231"/>
                </a:solidFill>
              </a:defRPr>
            </a:lvl4pPr>
            <a:lvl5pPr>
              <a:defRPr sz="1800">
                <a:solidFill>
                  <a:srgbClr val="31323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7747"/>
            <a:ext cx="4038600" cy="4814888"/>
          </a:xfrm>
        </p:spPr>
        <p:txBody>
          <a:bodyPr/>
          <a:lstStyle>
            <a:lvl1pPr>
              <a:defRPr sz="2800">
                <a:solidFill>
                  <a:srgbClr val="313231"/>
                </a:solidFill>
              </a:defRPr>
            </a:lvl1pPr>
            <a:lvl2pPr>
              <a:defRPr sz="2400">
                <a:solidFill>
                  <a:srgbClr val="313231"/>
                </a:solidFill>
              </a:defRPr>
            </a:lvl2pPr>
            <a:lvl3pPr>
              <a:defRPr sz="2000">
                <a:solidFill>
                  <a:srgbClr val="313231"/>
                </a:solidFill>
              </a:defRPr>
            </a:lvl3pPr>
            <a:lvl4pPr>
              <a:defRPr sz="1800">
                <a:solidFill>
                  <a:srgbClr val="313231"/>
                </a:solidFill>
              </a:defRPr>
            </a:lvl4pPr>
            <a:lvl5pPr>
              <a:defRPr sz="1800">
                <a:solidFill>
                  <a:srgbClr val="31323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3.2.2016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Arkistolaitos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47747"/>
            <a:ext cx="424296" cy="8890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778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3A0F2A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132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subtitle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>
                <a:solidFill>
                  <a:prstClr val="black">
                    <a:tint val="75000"/>
                  </a:prstClr>
                </a:solidFill>
              </a:rPr>
              <a:t>3.2.2016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Arkistolaitos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334680"/>
            <a:ext cx="424296" cy="8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83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313231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1435100"/>
            <a:ext cx="5086349" cy="4430713"/>
          </a:xfrm>
        </p:spPr>
        <p:txBody>
          <a:bodyPr/>
          <a:lstStyle>
            <a:lvl1pPr>
              <a:defRPr sz="3200">
                <a:solidFill>
                  <a:srgbClr val="313231"/>
                </a:solidFill>
              </a:defRPr>
            </a:lvl1pPr>
            <a:lvl2pPr>
              <a:defRPr sz="2800">
                <a:solidFill>
                  <a:srgbClr val="313231"/>
                </a:solidFill>
              </a:defRPr>
            </a:lvl2pPr>
            <a:lvl3pPr>
              <a:defRPr sz="2400">
                <a:solidFill>
                  <a:srgbClr val="313231"/>
                </a:solidFill>
              </a:defRPr>
            </a:lvl3pPr>
            <a:lvl4pPr>
              <a:defRPr sz="2000">
                <a:solidFill>
                  <a:srgbClr val="313231"/>
                </a:solidFill>
              </a:defRPr>
            </a:lvl4pPr>
            <a:lvl5pPr>
              <a:defRPr sz="2000">
                <a:solidFill>
                  <a:srgbClr val="31323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24152"/>
            <a:ext cx="3008313" cy="3141660"/>
          </a:xfrm>
        </p:spPr>
        <p:txBody>
          <a:bodyPr/>
          <a:lstStyle>
            <a:lvl1pPr marL="0" indent="0">
              <a:buNone/>
              <a:defRPr sz="1400">
                <a:solidFill>
                  <a:srgbClr val="31323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>
                <a:solidFill>
                  <a:prstClr val="black">
                    <a:tint val="75000"/>
                  </a:prstClr>
                </a:solidFill>
              </a:rPr>
              <a:t>3.2.2016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Arkistolaitos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130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32313"/>
            <a:ext cx="5486400" cy="571499"/>
          </a:xfrm>
        </p:spPr>
        <p:txBody>
          <a:bodyPr anchor="b"/>
          <a:lstStyle>
            <a:lvl1pPr algn="l">
              <a:defRPr sz="2000" b="1">
                <a:solidFill>
                  <a:srgbClr val="313231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04278"/>
            <a:ext cx="5486400" cy="32010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30814"/>
            <a:ext cx="5486400" cy="631821"/>
          </a:xfrm>
        </p:spPr>
        <p:txBody>
          <a:bodyPr/>
          <a:lstStyle>
            <a:lvl1pPr marL="0" indent="0">
              <a:buNone/>
              <a:defRPr sz="1400">
                <a:solidFill>
                  <a:srgbClr val="31323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>
                <a:solidFill>
                  <a:prstClr val="black">
                    <a:tint val="75000"/>
                  </a:prstClr>
                </a:solidFill>
              </a:rPr>
              <a:t>3.2.2016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Arkistolaitos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273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47"/>
            <a:ext cx="8229600" cy="889001"/>
          </a:xfrm>
        </p:spPr>
        <p:txBody>
          <a:bodyPr/>
          <a:lstStyle>
            <a:lvl1pPr>
              <a:defRPr b="1">
                <a:solidFill>
                  <a:srgbClr val="3A0F2A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1"/>
            <a:ext cx="8229600" cy="3798884"/>
          </a:xfrm>
        </p:spPr>
        <p:txBody>
          <a:bodyPr vert="eaVert"/>
          <a:lstStyle>
            <a:lvl1pPr>
              <a:defRPr>
                <a:solidFill>
                  <a:srgbClr val="313231"/>
                </a:solidFill>
              </a:defRPr>
            </a:lvl1pPr>
            <a:lvl2pPr>
              <a:defRPr>
                <a:solidFill>
                  <a:srgbClr val="313231"/>
                </a:solidFill>
              </a:defRPr>
            </a:lvl2pPr>
            <a:lvl3pPr>
              <a:defRPr>
                <a:solidFill>
                  <a:srgbClr val="313231"/>
                </a:solidFill>
              </a:defRPr>
            </a:lvl3pPr>
            <a:lvl4pPr>
              <a:defRPr>
                <a:solidFill>
                  <a:srgbClr val="313231"/>
                </a:solidFill>
              </a:defRPr>
            </a:lvl4pPr>
            <a:lvl5pPr>
              <a:defRPr>
                <a:solidFill>
                  <a:srgbClr val="313231"/>
                </a:solidFill>
              </a:defRPr>
            </a:lvl5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>
                <a:solidFill>
                  <a:prstClr val="black">
                    <a:tint val="75000"/>
                  </a:prstClr>
                </a:solidFill>
              </a:rPr>
              <a:t>3.2.2016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Arkistolaitos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47747"/>
            <a:ext cx="424296" cy="8890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08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1292"/>
            <a:ext cx="2057400" cy="4731343"/>
          </a:xfrm>
        </p:spPr>
        <p:txBody>
          <a:bodyPr vert="eaVert"/>
          <a:lstStyle>
            <a:lvl1pPr>
              <a:defRPr b="1">
                <a:solidFill>
                  <a:srgbClr val="3A0F2A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1292"/>
            <a:ext cx="6019800" cy="4731343"/>
          </a:xfrm>
        </p:spPr>
        <p:txBody>
          <a:bodyPr vert="eaVert"/>
          <a:lstStyle>
            <a:lvl1pPr>
              <a:defRPr>
                <a:solidFill>
                  <a:srgbClr val="313231"/>
                </a:solidFill>
              </a:defRPr>
            </a:lvl1pPr>
            <a:lvl2pPr>
              <a:defRPr>
                <a:solidFill>
                  <a:srgbClr val="313231"/>
                </a:solidFill>
              </a:defRPr>
            </a:lvl2pPr>
            <a:lvl3pPr>
              <a:defRPr>
                <a:solidFill>
                  <a:srgbClr val="313231"/>
                </a:solidFill>
              </a:defRPr>
            </a:lvl3pPr>
            <a:lvl4pPr>
              <a:defRPr>
                <a:solidFill>
                  <a:srgbClr val="313231"/>
                </a:solidFill>
              </a:defRPr>
            </a:lvl4pPr>
            <a:lvl5pPr>
              <a:defRPr>
                <a:solidFill>
                  <a:srgbClr val="313231"/>
                </a:solidFill>
              </a:defRPr>
            </a:lvl5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>
                <a:solidFill>
                  <a:prstClr val="black">
                    <a:tint val="75000"/>
                  </a:prstClr>
                </a:solidFill>
              </a:rPr>
              <a:t>3.2.2016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Arkistolaitos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6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48"/>
            <a:ext cx="8229600" cy="889001"/>
          </a:xfrm>
        </p:spPr>
        <p:txBody>
          <a:bodyPr/>
          <a:lstStyle>
            <a:lvl1pPr>
              <a:defRPr b="1">
                <a:solidFill>
                  <a:srgbClr val="3A0F2A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73277"/>
            <a:ext cx="4040188" cy="48418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1323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4464"/>
            <a:ext cx="4040188" cy="3178172"/>
          </a:xfrm>
        </p:spPr>
        <p:txBody>
          <a:bodyPr/>
          <a:lstStyle>
            <a:lvl1pPr>
              <a:defRPr sz="2400">
                <a:solidFill>
                  <a:srgbClr val="313231"/>
                </a:solidFill>
              </a:defRPr>
            </a:lvl1pPr>
            <a:lvl2pPr>
              <a:defRPr sz="2000">
                <a:solidFill>
                  <a:srgbClr val="313231"/>
                </a:solidFill>
              </a:defRPr>
            </a:lvl2pPr>
            <a:lvl3pPr>
              <a:defRPr sz="1800">
                <a:solidFill>
                  <a:srgbClr val="313231"/>
                </a:solidFill>
              </a:defRPr>
            </a:lvl3pPr>
            <a:lvl4pPr>
              <a:defRPr sz="1600">
                <a:solidFill>
                  <a:srgbClr val="313231"/>
                </a:solidFill>
              </a:defRPr>
            </a:lvl4pPr>
            <a:lvl5pPr>
              <a:defRPr sz="1600">
                <a:solidFill>
                  <a:srgbClr val="31323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73277"/>
            <a:ext cx="4041775" cy="48418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1323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84464"/>
            <a:ext cx="4041775" cy="3178172"/>
          </a:xfrm>
        </p:spPr>
        <p:txBody>
          <a:bodyPr/>
          <a:lstStyle>
            <a:lvl1pPr>
              <a:defRPr sz="2400">
                <a:solidFill>
                  <a:srgbClr val="313231"/>
                </a:solidFill>
              </a:defRPr>
            </a:lvl1pPr>
            <a:lvl2pPr>
              <a:defRPr sz="2000">
                <a:solidFill>
                  <a:srgbClr val="313231"/>
                </a:solidFill>
              </a:defRPr>
            </a:lvl2pPr>
            <a:lvl3pPr>
              <a:defRPr sz="1800">
                <a:solidFill>
                  <a:srgbClr val="313231"/>
                </a:solidFill>
              </a:defRPr>
            </a:lvl3pPr>
            <a:lvl4pPr>
              <a:defRPr sz="1600">
                <a:solidFill>
                  <a:srgbClr val="313231"/>
                </a:solidFill>
              </a:defRPr>
            </a:lvl4pPr>
            <a:lvl5pPr>
              <a:defRPr sz="1600">
                <a:solidFill>
                  <a:srgbClr val="31323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3.2.2016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Arkistolaitos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47747"/>
            <a:ext cx="424296" cy="8890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7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48"/>
            <a:ext cx="8229600" cy="889001"/>
          </a:xfrm>
        </p:spPr>
        <p:txBody>
          <a:bodyPr/>
          <a:lstStyle>
            <a:lvl1pPr>
              <a:defRPr b="1">
                <a:solidFill>
                  <a:srgbClr val="3A0F2A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3.2.2016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Arkistolaitos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47747"/>
            <a:ext cx="424296" cy="889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9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3.2.2016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Arkistolaitos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274638"/>
            <a:ext cx="260889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6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47747"/>
            <a:ext cx="8229600" cy="889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3750"/>
            <a:ext cx="8229600" cy="3798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9896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3.2.2016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98963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Arkistolaitos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9896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0857B-FE13-434A-BF63-EAFC18DA1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6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61" r:id="rId3"/>
    <p:sldLayoutId id="2147483651" r:id="rId4"/>
    <p:sldLayoutId id="2147483652" r:id="rId5"/>
    <p:sldLayoutId id="2147483662" r:id="rId6"/>
    <p:sldLayoutId id="2147483653" r:id="rId7"/>
    <p:sldLayoutId id="2147483654" r:id="rId8"/>
    <p:sldLayoutId id="2147483655" r:id="rId9"/>
    <p:sldLayoutId id="2147483649" r:id="rId10"/>
    <p:sldLayoutId id="2147483656" r:id="rId11"/>
    <p:sldLayoutId id="2147483657" r:id="rId12"/>
    <p:sldLayoutId id="2147483658" r:id="rId13"/>
    <p:sldLayoutId id="2147483659" r:id="rId14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rgbClr val="3A0F2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1323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1323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1323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1323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1323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smtClean="0"/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fi-FI">
                <a:solidFill>
                  <a:srgbClr val="000000"/>
                </a:solidFill>
              </a:rPr>
              <a:t>13.10.2006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fi-FI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12DA510B-5876-41D7-B6CA-DF4C745C2D04}" type="slidenum">
              <a:rPr lang="fi-FI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i-FI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9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3FA1E3A1-C049-4FB5-BA1C-05EDB0819779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 defTabSz="914400"/>
              <a:t>1.11.2016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D223246-9DAB-419B-9D38-A68A69170CE2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82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47747"/>
            <a:ext cx="8229600" cy="889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3750"/>
            <a:ext cx="8229600" cy="3798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9896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>
                <a:solidFill>
                  <a:prstClr val="black">
                    <a:tint val="75000"/>
                  </a:prstClr>
                </a:solidFill>
              </a:rPr>
              <a:t>3.2.2016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98963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Arkistolaitos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9896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0857B-FE13-434A-BF63-EAFC18DA1B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25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rgbClr val="3A0F2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1323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1323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1323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1323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1323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47747"/>
            <a:ext cx="8229600" cy="889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3750"/>
            <a:ext cx="8229600" cy="3798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9896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>
                <a:solidFill>
                  <a:prstClr val="black">
                    <a:tint val="75000"/>
                  </a:prstClr>
                </a:solidFill>
              </a:rPr>
              <a:t>3.2.2016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98963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Arkistolaitos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9896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0857B-FE13-434A-BF63-EAFC18DA1B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30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rgbClr val="3A0F2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1323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1323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1323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1323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1323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Date Placeholder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dirty="0" smtClean="0"/>
              <a:t>Learning cafe</a:t>
            </a:r>
          </a:p>
          <a:p>
            <a:r>
              <a:rPr lang="fi-FI" dirty="0" smtClean="0"/>
              <a:t>2.11.2016</a:t>
            </a:r>
          </a:p>
          <a:p>
            <a:endParaRPr lang="fi-FI" dirty="0" smtClean="0"/>
          </a:p>
          <a:p>
            <a:endParaRPr lang="en-US" dirty="0"/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Irma-Leena Notkola</a:t>
            </a:r>
          </a:p>
          <a:p>
            <a:endParaRPr lang="en-US" dirty="0"/>
          </a:p>
        </p:txBody>
      </p:sp>
      <p:sp>
        <p:nvSpPr>
          <p:cNvPr id="77" name="Title 7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sz="3600" dirty="0" smtClean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Kansallinen lupapalvelu ja informaatio- ja tukipalvelu</a:t>
            </a:r>
            <a:br>
              <a:rPr lang="fi-FI" sz="3600" dirty="0" smtClean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Esituotantohanke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Sitran </a:t>
            </a: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Isaacus-hankekokonaisuus</a:t>
            </a:r>
            <a:endParaRPr lang="en-US" dirty="0"/>
          </a:p>
        </p:txBody>
      </p:sp>
      <p:sp>
        <p:nvSpPr>
          <p:cNvPr id="78" name="Subtitle 7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Hankkeen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rahoituskausi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1.6.16 – 30.9.2017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67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943726"/>
            <a:ext cx="8229600" cy="794083"/>
          </a:xfrm>
        </p:spPr>
        <p:txBody>
          <a:bodyPr>
            <a:normAutofit/>
          </a:bodyPr>
          <a:lstStyle/>
          <a:p>
            <a:r>
              <a:rPr lang="fi-FI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r>
              <a:rPr lang="fi-FI" sz="2800" dirty="0" smtClean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ankkeen taustaa: </a:t>
            </a:r>
            <a:r>
              <a:rPr lang="fi-FI" sz="2800" dirty="0" err="1" smtClean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FMAS-hanke</a:t>
            </a:r>
            <a:r>
              <a:rPr lang="fi-FI" sz="1800" dirty="0" smtClean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fi-FI" sz="1800" dirty="0" smtClean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fi-FI" sz="1800" dirty="0" smtClean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fi-FI" sz="1800" dirty="0" err="1" smtClean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Finnish</a:t>
            </a:r>
            <a:r>
              <a:rPr lang="fi-FI" sz="1800" dirty="0" smtClean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i-FI" sz="1800" dirty="0" err="1" smtClean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Microdata</a:t>
            </a:r>
            <a:r>
              <a:rPr lang="fi-FI" sz="1800" dirty="0" smtClean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Access Services)</a:t>
            </a:r>
            <a:endParaRPr lang="fi-FI" sz="18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67543" y="1340768"/>
            <a:ext cx="8580203" cy="4968552"/>
          </a:xfrm>
        </p:spPr>
        <p:txBody>
          <a:bodyPr>
            <a:noAutofit/>
          </a:bodyPr>
          <a:lstStyle/>
          <a:p>
            <a:pPr marL="0" lvl="0" indent="0" defTabSz="457200">
              <a:buClr>
                <a:srgbClr val="5297B0"/>
              </a:buClr>
              <a:buNone/>
            </a:pPr>
            <a:endParaRPr lang="fi-FI" sz="2000" dirty="0">
              <a:latin typeface="Verdana"/>
            </a:endParaRPr>
          </a:p>
          <a:p>
            <a:pPr defTabSz="457200">
              <a:buClr>
                <a:srgbClr val="5297B0"/>
              </a:buClr>
            </a:pPr>
            <a:r>
              <a:rPr lang="fi-FI" sz="2000" dirty="0" smtClean="0">
                <a:latin typeface="Verdana"/>
              </a:rPr>
              <a:t>Nykyinen rekisteritutkimuksen toimintamalli hankala tutkijoiden näkökulmasta</a:t>
            </a:r>
          </a:p>
          <a:p>
            <a:pPr marL="0" indent="0" defTabSz="457200">
              <a:buClr>
                <a:srgbClr val="5297B0"/>
              </a:buClr>
              <a:buNone/>
            </a:pPr>
            <a:endParaRPr lang="fi-FI" sz="2000" dirty="0" smtClean="0">
              <a:latin typeface="Verdana"/>
            </a:endParaRPr>
          </a:p>
          <a:p>
            <a:pPr defTabSz="457200">
              <a:buClr>
                <a:srgbClr val="5297B0"/>
              </a:buClr>
            </a:pPr>
            <a:r>
              <a:rPr lang="fi-FI" sz="2000" dirty="0" err="1" smtClean="0">
                <a:latin typeface="Verdana"/>
              </a:rPr>
              <a:t>FMAS-palvelut</a:t>
            </a:r>
            <a:r>
              <a:rPr lang="fi-FI" sz="2000" dirty="0" smtClean="0">
                <a:latin typeface="Verdana"/>
              </a:rPr>
              <a:t> suunniteltu helpottamaan rekisteritutkimusta: </a:t>
            </a:r>
          </a:p>
          <a:p>
            <a:pPr marL="400050" lvl="1" indent="0">
              <a:buClr>
                <a:srgbClr val="5297B0"/>
              </a:buClr>
              <a:buNone/>
            </a:pPr>
            <a:r>
              <a:rPr lang="fi-FI" sz="2000" dirty="0">
                <a:latin typeface="Verdana"/>
              </a:rPr>
              <a:t>t</a:t>
            </a:r>
            <a:r>
              <a:rPr lang="fi-FI" sz="2000" dirty="0" smtClean="0">
                <a:latin typeface="Verdana"/>
              </a:rPr>
              <a:t>avoitteena saada aikaan uudenlainen tutkijapalvelu, joka helpottaa rekisteritietojen ja tilastoaineistojen tutkimuskäyttöä tutkimusprosessin kaikissa vaiheissa </a:t>
            </a:r>
          </a:p>
          <a:p>
            <a:pPr defTabSz="457200">
              <a:buClr>
                <a:srgbClr val="5297B0"/>
              </a:buClr>
            </a:pPr>
            <a:endParaRPr lang="fi-FI" sz="2000" dirty="0" smtClean="0">
              <a:latin typeface="Verdana"/>
            </a:endParaRPr>
          </a:p>
          <a:p>
            <a:pPr defTabSz="457200">
              <a:buClr>
                <a:srgbClr val="5297B0"/>
              </a:buClr>
            </a:pPr>
            <a:r>
              <a:rPr lang="fi-FI" sz="2000" dirty="0" smtClean="0">
                <a:latin typeface="Verdana"/>
              </a:rPr>
              <a:t>Uudet palvelut parantaisivat merkittävästi julkishallinnon tietojen löydettävyyttä, saavutettavuutta ja käytettävyyttä.</a:t>
            </a:r>
          </a:p>
          <a:p>
            <a:pPr marL="0" indent="0" defTabSz="457200">
              <a:buClr>
                <a:srgbClr val="5297B0"/>
              </a:buClr>
              <a:buNone/>
            </a:pPr>
            <a:r>
              <a:rPr lang="fi-FI" sz="2000" dirty="0" smtClean="0">
                <a:latin typeface="Verdana"/>
              </a:rPr>
              <a:t> </a:t>
            </a:r>
          </a:p>
          <a:p>
            <a:pPr defTabSz="457200">
              <a:buClr>
                <a:srgbClr val="5297B0"/>
              </a:buClr>
            </a:pPr>
            <a:r>
              <a:rPr lang="fi-FI" sz="2000" dirty="0" err="1" smtClean="0">
                <a:latin typeface="Verdana"/>
              </a:rPr>
              <a:t>FMAS-hankekokonaisuuden</a:t>
            </a:r>
            <a:r>
              <a:rPr lang="fi-FI" sz="2000" dirty="0" smtClean="0">
                <a:latin typeface="Verdana"/>
              </a:rPr>
              <a:t> rahoitus on ollut katkonaista ja se uhkaa jäädä suunnitelmaksi rahoitusvajeen takia</a:t>
            </a:r>
          </a:p>
          <a:p>
            <a:pPr marL="0" indent="0" defTabSz="457200">
              <a:buClr>
                <a:srgbClr val="5297B0"/>
              </a:buClr>
              <a:buNone/>
            </a:pPr>
            <a:endParaRPr lang="fi-FI" sz="2000" dirty="0" smtClean="0">
              <a:latin typeface="Verdana"/>
            </a:endParaRPr>
          </a:p>
          <a:p>
            <a:pPr defTabSz="457200">
              <a:buClr>
                <a:srgbClr val="5297B0"/>
              </a:buClr>
            </a:pPr>
            <a:endParaRPr lang="fi-FI" sz="2000" dirty="0">
              <a:latin typeface="Verdana"/>
            </a:endParaRPr>
          </a:p>
          <a:p>
            <a:pPr defTabSz="457200">
              <a:buClr>
                <a:srgbClr val="5297B0"/>
              </a:buClr>
            </a:pPr>
            <a:endParaRPr lang="fi-FI" sz="1400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2649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25538"/>
          </a:xfrm>
          <a:solidFill>
            <a:srgbClr val="99CCFF"/>
          </a:solidFill>
        </p:spPr>
        <p:txBody>
          <a:bodyPr/>
          <a:lstStyle/>
          <a:p>
            <a:pPr eaLnBrk="1" hangingPunct="1"/>
            <a:r>
              <a:rPr lang="fi-FI" sz="2400" b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Rekisteritutkimuksen nykyinen toimintamalli </a:t>
            </a:r>
            <a:endParaRPr lang="fi-FI" sz="2400" b="1" dirty="0" smtClean="0">
              <a:solidFill>
                <a:srgbClr val="7030A0"/>
              </a:solidFill>
              <a:latin typeface="Verdana" pitchFamily="34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843213" y="6308725"/>
            <a:ext cx="6300787" cy="549275"/>
          </a:xfrm>
          <a:prstGeom prst="rect">
            <a:avLst/>
          </a:prstGeom>
          <a:solidFill>
            <a:srgbClr val="6600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fi-FI" smtClean="0">
              <a:solidFill>
                <a:srgbClr val="000000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6308725"/>
            <a:ext cx="3276600" cy="549275"/>
          </a:xfrm>
          <a:prstGeom prst="rect">
            <a:avLst/>
          </a:prstGeom>
          <a:solidFill>
            <a:srgbClr val="6600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fi-FI" smtClean="0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4313" y="1143000"/>
            <a:ext cx="8472487" cy="49831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fi-FI" smtClean="0"/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0" y="6237288"/>
            <a:ext cx="9144000" cy="71437"/>
          </a:xfrm>
          <a:prstGeom prst="rect">
            <a:avLst/>
          </a:prstGeom>
          <a:solidFill>
            <a:srgbClr val="6600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fi-FI" smtClean="0">
              <a:solidFill>
                <a:srgbClr val="000000"/>
              </a:solidFill>
            </a:endParaRPr>
          </a:p>
        </p:txBody>
      </p:sp>
      <p:sp>
        <p:nvSpPr>
          <p:cNvPr id="9" name="Pyöristetty suorakulmio 8"/>
          <p:cNvSpPr/>
          <p:nvPr/>
        </p:nvSpPr>
        <p:spPr>
          <a:xfrm>
            <a:off x="1000125" y="1928813"/>
            <a:ext cx="14287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fi-FI">
              <a:solidFill>
                <a:srgbClr val="FFFFFF"/>
              </a:solidFill>
            </a:endParaRPr>
          </a:p>
        </p:txBody>
      </p:sp>
      <p:sp>
        <p:nvSpPr>
          <p:cNvPr id="10" name="Suorakulmio 9"/>
          <p:cNvSpPr/>
          <p:nvPr/>
        </p:nvSpPr>
        <p:spPr>
          <a:xfrm>
            <a:off x="0" y="857250"/>
            <a:ext cx="9144000" cy="5572125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i-FI" dirty="0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12" name="Pyöristetty suorakulmio 11"/>
          <p:cNvSpPr/>
          <p:nvPr/>
        </p:nvSpPr>
        <p:spPr>
          <a:xfrm>
            <a:off x="500063" y="3429000"/>
            <a:ext cx="1000125" cy="914400"/>
          </a:xfrm>
          <a:prstGeom prst="roundRect">
            <a:avLst/>
          </a:prstGeom>
          <a:solidFill>
            <a:srgbClr val="96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i-FI" sz="1400" dirty="0">
                <a:solidFill>
                  <a:srgbClr val="000000"/>
                </a:solidFill>
              </a:rPr>
              <a:t>Viran-omainen</a:t>
            </a:r>
          </a:p>
        </p:txBody>
      </p:sp>
      <p:sp>
        <p:nvSpPr>
          <p:cNvPr id="14" name="Pyöristetty suorakulmio 13"/>
          <p:cNvSpPr/>
          <p:nvPr/>
        </p:nvSpPr>
        <p:spPr>
          <a:xfrm>
            <a:off x="2928938" y="3429000"/>
            <a:ext cx="1071562" cy="914400"/>
          </a:xfrm>
          <a:prstGeom prst="roundRect">
            <a:avLst/>
          </a:prstGeom>
          <a:solidFill>
            <a:srgbClr val="96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i-FI" sz="1400" dirty="0">
                <a:solidFill>
                  <a:srgbClr val="000000"/>
                </a:solidFill>
              </a:rPr>
              <a:t>Viran-omainen</a:t>
            </a:r>
          </a:p>
        </p:txBody>
      </p:sp>
      <p:sp>
        <p:nvSpPr>
          <p:cNvPr id="15" name="Pyöristetty suorakulmio 14"/>
          <p:cNvSpPr/>
          <p:nvPr/>
        </p:nvSpPr>
        <p:spPr>
          <a:xfrm>
            <a:off x="7286625" y="3357563"/>
            <a:ext cx="1057275" cy="914400"/>
          </a:xfrm>
          <a:prstGeom prst="roundRect">
            <a:avLst/>
          </a:prstGeom>
          <a:solidFill>
            <a:srgbClr val="96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i-FI" sz="1400" dirty="0">
                <a:solidFill>
                  <a:srgbClr val="000000"/>
                </a:solidFill>
              </a:rPr>
              <a:t>Viran-omainen</a:t>
            </a:r>
          </a:p>
        </p:txBody>
      </p:sp>
      <p:sp>
        <p:nvSpPr>
          <p:cNvPr id="16" name="Ellipsi 15"/>
          <p:cNvSpPr/>
          <p:nvPr/>
        </p:nvSpPr>
        <p:spPr>
          <a:xfrm>
            <a:off x="3500438" y="1143000"/>
            <a:ext cx="1357312" cy="13573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i-FI" sz="1400" b="1" dirty="0">
                <a:solidFill>
                  <a:srgbClr val="000000"/>
                </a:solidFill>
              </a:rPr>
              <a:t>TUTKIJA</a:t>
            </a:r>
          </a:p>
        </p:txBody>
      </p:sp>
      <p:cxnSp>
        <p:nvCxnSpPr>
          <p:cNvPr id="28" name="Suora yhdysviiva 27"/>
          <p:cNvCxnSpPr/>
          <p:nvPr/>
        </p:nvCxnSpPr>
        <p:spPr>
          <a:xfrm rot="5400000">
            <a:off x="1785937" y="1500188"/>
            <a:ext cx="1127125" cy="2698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uora yhdysviiva 34"/>
          <p:cNvCxnSpPr>
            <a:endCxn id="14" idx="0"/>
          </p:cNvCxnSpPr>
          <p:nvPr/>
        </p:nvCxnSpPr>
        <p:spPr>
          <a:xfrm rot="5400000">
            <a:off x="3160712" y="2732088"/>
            <a:ext cx="1000125" cy="393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Pyöristetty suorakulmio 40"/>
          <p:cNvSpPr/>
          <p:nvPr/>
        </p:nvSpPr>
        <p:spPr>
          <a:xfrm>
            <a:off x="5000625" y="3429000"/>
            <a:ext cx="1071563" cy="914400"/>
          </a:xfrm>
          <a:prstGeom prst="roundRect">
            <a:avLst/>
          </a:prstGeom>
          <a:solidFill>
            <a:srgbClr val="96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i-FI" sz="1400" dirty="0">
                <a:solidFill>
                  <a:srgbClr val="000000"/>
                </a:solidFill>
              </a:rPr>
              <a:t>Viran-omainen</a:t>
            </a:r>
          </a:p>
        </p:txBody>
      </p:sp>
      <p:cxnSp>
        <p:nvCxnSpPr>
          <p:cNvPr id="42" name="Suora yhdysviiva 41"/>
          <p:cNvCxnSpPr/>
          <p:nvPr/>
        </p:nvCxnSpPr>
        <p:spPr>
          <a:xfrm rot="16200000" flipH="1">
            <a:off x="4464844" y="2536031"/>
            <a:ext cx="1000125" cy="785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25" name="Tekstikehys 43"/>
          <p:cNvSpPr txBox="1">
            <a:spLocks noChangeArrowheads="1"/>
          </p:cNvSpPr>
          <p:nvPr/>
        </p:nvSpPr>
        <p:spPr bwMode="auto">
          <a:xfrm>
            <a:off x="2643188" y="2357438"/>
            <a:ext cx="384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fi-FI" smtClean="0">
                <a:solidFill>
                  <a:srgbClr val="000000"/>
                </a:solidFill>
              </a:rPr>
              <a:t>§</a:t>
            </a:r>
          </a:p>
        </p:txBody>
      </p:sp>
      <p:sp>
        <p:nvSpPr>
          <p:cNvPr id="17426" name="Tekstikehys 45"/>
          <p:cNvSpPr txBox="1">
            <a:spLocks noChangeArrowheads="1"/>
          </p:cNvSpPr>
          <p:nvPr/>
        </p:nvSpPr>
        <p:spPr bwMode="auto">
          <a:xfrm>
            <a:off x="3429000" y="2714625"/>
            <a:ext cx="384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fi-FI" smtClean="0">
                <a:solidFill>
                  <a:srgbClr val="000000"/>
                </a:solidFill>
              </a:rPr>
              <a:t>§</a:t>
            </a:r>
          </a:p>
        </p:txBody>
      </p:sp>
      <p:sp>
        <p:nvSpPr>
          <p:cNvPr id="17427" name="Tekstikehys 47"/>
          <p:cNvSpPr txBox="1">
            <a:spLocks noChangeArrowheads="1"/>
          </p:cNvSpPr>
          <p:nvPr/>
        </p:nvSpPr>
        <p:spPr bwMode="auto">
          <a:xfrm>
            <a:off x="4786313" y="2786063"/>
            <a:ext cx="384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fi-FI" smtClean="0">
                <a:solidFill>
                  <a:srgbClr val="000000"/>
                </a:solidFill>
              </a:rPr>
              <a:t>§</a:t>
            </a:r>
          </a:p>
        </p:txBody>
      </p:sp>
      <p:sp>
        <p:nvSpPr>
          <p:cNvPr id="17428" name="Tekstikehys 49"/>
          <p:cNvSpPr txBox="1">
            <a:spLocks noChangeArrowheads="1"/>
          </p:cNvSpPr>
          <p:nvPr/>
        </p:nvSpPr>
        <p:spPr bwMode="auto">
          <a:xfrm>
            <a:off x="5572125" y="2428875"/>
            <a:ext cx="384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fi-FI" smtClean="0">
                <a:solidFill>
                  <a:srgbClr val="000000"/>
                </a:solidFill>
              </a:rPr>
              <a:t>§</a:t>
            </a:r>
          </a:p>
        </p:txBody>
      </p:sp>
      <p:sp>
        <p:nvSpPr>
          <p:cNvPr id="17429" name="Tekstikehys 51"/>
          <p:cNvSpPr txBox="1">
            <a:spLocks noChangeArrowheads="1"/>
          </p:cNvSpPr>
          <p:nvPr/>
        </p:nvSpPr>
        <p:spPr bwMode="auto">
          <a:xfrm>
            <a:off x="214313" y="4500563"/>
            <a:ext cx="1785937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fi-FI" sz="1400" smtClean="0">
              <a:solidFill>
                <a:srgbClr val="000000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i-FI" sz="1400" smtClean="0">
                <a:solidFill>
                  <a:srgbClr val="000000"/>
                </a:solidFill>
              </a:rPr>
              <a:t>Luvat (T, V)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i-FI" sz="1400" smtClean="0">
                <a:solidFill>
                  <a:srgbClr val="000000"/>
                </a:solidFill>
              </a:rPr>
              <a:t>Aineistopyyntö (T)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i-FI" sz="1400" smtClean="0">
                <a:solidFill>
                  <a:srgbClr val="000000"/>
                </a:solidFill>
              </a:rPr>
              <a:t>Aineiston muodostaminen (V)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i-FI" sz="1400" i="1" smtClean="0">
                <a:solidFill>
                  <a:srgbClr val="000000"/>
                </a:solidFill>
              </a:rPr>
              <a:t> </a:t>
            </a:r>
            <a:r>
              <a:rPr lang="fi-FI" sz="1200" i="1" smtClean="0">
                <a:solidFill>
                  <a:srgbClr val="000000"/>
                </a:solidFill>
              </a:rPr>
              <a:t>Korjauspyyntö (T)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i-FI" sz="1200" i="1" smtClean="0">
                <a:solidFill>
                  <a:srgbClr val="000000"/>
                </a:solidFill>
              </a:rPr>
              <a:t> Korjaukset (V)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fi-FI" sz="1400" smtClean="0">
              <a:solidFill>
                <a:srgbClr val="000000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fi-FI" sz="1400" smtClean="0">
              <a:solidFill>
                <a:srgbClr val="000000"/>
              </a:solidFill>
            </a:endParaRPr>
          </a:p>
        </p:txBody>
      </p:sp>
      <p:cxnSp>
        <p:nvCxnSpPr>
          <p:cNvPr id="59" name="Suora nuoliyhdysviiva 58"/>
          <p:cNvCxnSpPr>
            <a:endCxn id="12" idx="0"/>
          </p:cNvCxnSpPr>
          <p:nvPr/>
        </p:nvCxnSpPr>
        <p:spPr>
          <a:xfrm rot="10800000" flipV="1">
            <a:off x="1000125" y="2286000"/>
            <a:ext cx="2713038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uora nuoliyhdysviiva 61"/>
          <p:cNvCxnSpPr>
            <a:endCxn id="14" idx="0"/>
          </p:cNvCxnSpPr>
          <p:nvPr/>
        </p:nvCxnSpPr>
        <p:spPr>
          <a:xfrm rot="5400000">
            <a:off x="3159919" y="2732881"/>
            <a:ext cx="1000125" cy="3921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uora nuoliyhdysviiva 64"/>
          <p:cNvCxnSpPr/>
          <p:nvPr/>
        </p:nvCxnSpPr>
        <p:spPr>
          <a:xfrm rot="10800000" flipV="1">
            <a:off x="1000125" y="2286000"/>
            <a:ext cx="2713038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uora nuoliyhdysviiva 65"/>
          <p:cNvCxnSpPr/>
          <p:nvPr/>
        </p:nvCxnSpPr>
        <p:spPr>
          <a:xfrm rot="16200000" flipH="1">
            <a:off x="4464050" y="2535238"/>
            <a:ext cx="1000125" cy="787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uora nuoliyhdysviiva 71"/>
          <p:cNvCxnSpPr/>
          <p:nvPr/>
        </p:nvCxnSpPr>
        <p:spPr>
          <a:xfrm>
            <a:off x="4821238" y="2071688"/>
            <a:ext cx="2822575" cy="12858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35" name="Tekstikehys 78"/>
          <p:cNvSpPr txBox="1">
            <a:spLocks noChangeArrowheads="1"/>
          </p:cNvSpPr>
          <p:nvPr/>
        </p:nvSpPr>
        <p:spPr bwMode="auto">
          <a:xfrm>
            <a:off x="2857500" y="4643438"/>
            <a:ext cx="1928813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i-FI" sz="1400" smtClean="0">
                <a:solidFill>
                  <a:srgbClr val="000000"/>
                </a:solidFill>
              </a:rPr>
              <a:t>Luvat (T, V)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i-FI" sz="1400" smtClean="0">
                <a:solidFill>
                  <a:srgbClr val="000000"/>
                </a:solidFill>
              </a:rPr>
              <a:t>Aineistopyyntö (T)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i-FI" sz="1400" smtClean="0">
                <a:solidFill>
                  <a:srgbClr val="000000"/>
                </a:solidFill>
              </a:rPr>
              <a:t>Aineiston muodostaminen (V)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i-FI" sz="1400" smtClean="0">
                <a:solidFill>
                  <a:srgbClr val="000000"/>
                </a:solidFill>
              </a:rPr>
              <a:t> </a:t>
            </a:r>
            <a:r>
              <a:rPr lang="fi-FI" sz="1200" i="1" smtClean="0">
                <a:solidFill>
                  <a:srgbClr val="000000"/>
                </a:solidFill>
              </a:rPr>
              <a:t>Korjauspyyntö (T)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i-FI" sz="1200" i="1" smtClean="0">
                <a:solidFill>
                  <a:srgbClr val="000000"/>
                </a:solidFill>
              </a:rPr>
              <a:t> Korjaukset (V)</a:t>
            </a:r>
          </a:p>
        </p:txBody>
      </p:sp>
      <p:sp>
        <p:nvSpPr>
          <p:cNvPr id="17436" name="Tekstikehys 79"/>
          <p:cNvSpPr txBox="1">
            <a:spLocks noChangeArrowheads="1"/>
          </p:cNvSpPr>
          <p:nvPr/>
        </p:nvSpPr>
        <p:spPr bwMode="auto">
          <a:xfrm>
            <a:off x="5000625" y="4643438"/>
            <a:ext cx="20002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i-FI" sz="1400" smtClean="0">
                <a:solidFill>
                  <a:srgbClr val="000000"/>
                </a:solidFill>
              </a:rPr>
              <a:t>Luvat (T, V)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i-FI" sz="1400" smtClean="0">
                <a:solidFill>
                  <a:srgbClr val="000000"/>
                </a:solidFill>
              </a:rPr>
              <a:t>Aineistopyyntö (T)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i-FI" sz="1400" smtClean="0">
                <a:solidFill>
                  <a:srgbClr val="000000"/>
                </a:solidFill>
              </a:rPr>
              <a:t>Aineiston muodostaminen (V)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i-FI" sz="1400" smtClean="0">
                <a:solidFill>
                  <a:srgbClr val="000000"/>
                </a:solidFill>
              </a:rPr>
              <a:t> </a:t>
            </a:r>
            <a:r>
              <a:rPr lang="fi-FI" sz="1200" i="1" smtClean="0">
                <a:solidFill>
                  <a:srgbClr val="000000"/>
                </a:solidFill>
              </a:rPr>
              <a:t>Korjauspyyntö (T)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i-FI" sz="1200" i="1" smtClean="0">
                <a:solidFill>
                  <a:srgbClr val="000000"/>
                </a:solidFill>
              </a:rPr>
              <a:t> Korjaukset (V)</a:t>
            </a:r>
          </a:p>
        </p:txBody>
      </p:sp>
      <p:sp>
        <p:nvSpPr>
          <p:cNvPr id="17437" name="Tekstikehys 81"/>
          <p:cNvSpPr txBox="1">
            <a:spLocks noChangeArrowheads="1"/>
          </p:cNvSpPr>
          <p:nvPr/>
        </p:nvSpPr>
        <p:spPr bwMode="auto">
          <a:xfrm>
            <a:off x="7215188" y="4643438"/>
            <a:ext cx="192881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i-FI" sz="1400" smtClean="0">
                <a:solidFill>
                  <a:srgbClr val="000000"/>
                </a:solidFill>
              </a:rPr>
              <a:t>Luvat (T, V)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i-FI" sz="1400" smtClean="0">
                <a:solidFill>
                  <a:srgbClr val="000000"/>
                </a:solidFill>
              </a:rPr>
              <a:t>Aineistopyyntö (T)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i-FI" sz="1400" smtClean="0">
                <a:solidFill>
                  <a:srgbClr val="000000"/>
                </a:solidFill>
              </a:rPr>
              <a:t>Aineiston muodostaminen (V)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i-FI" sz="1200" i="1" smtClean="0">
                <a:solidFill>
                  <a:srgbClr val="000000"/>
                </a:solidFill>
              </a:rPr>
              <a:t> Korjauspyyntö (T)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i-FI" sz="1200" i="1" smtClean="0">
                <a:solidFill>
                  <a:srgbClr val="000000"/>
                </a:solidFill>
              </a:rPr>
              <a:t> Korjaukset (V)</a:t>
            </a:r>
          </a:p>
        </p:txBody>
      </p:sp>
      <p:cxnSp>
        <p:nvCxnSpPr>
          <p:cNvPr id="95" name="Suora yhdysviiva 94"/>
          <p:cNvCxnSpPr/>
          <p:nvPr/>
        </p:nvCxnSpPr>
        <p:spPr>
          <a:xfrm rot="16200000" flipH="1">
            <a:off x="3286126" y="4429125"/>
            <a:ext cx="214312" cy="714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uora yhdysviiva 111"/>
          <p:cNvCxnSpPr/>
          <p:nvPr/>
        </p:nvCxnSpPr>
        <p:spPr>
          <a:xfrm>
            <a:off x="3429000" y="4572000"/>
            <a:ext cx="442912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uora nuoliyhdysviiva 116"/>
          <p:cNvCxnSpPr/>
          <p:nvPr/>
        </p:nvCxnSpPr>
        <p:spPr>
          <a:xfrm rot="5400000" flipH="1" flipV="1">
            <a:off x="7750969" y="4321969"/>
            <a:ext cx="357187" cy="142875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uora yhdysviiva 39"/>
          <p:cNvCxnSpPr/>
          <p:nvPr/>
        </p:nvCxnSpPr>
        <p:spPr>
          <a:xfrm rot="16200000" flipH="1">
            <a:off x="5643563" y="4429125"/>
            <a:ext cx="214312" cy="7143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442" name="Picture 10" descr="kirjekuor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4400" y="2571750"/>
            <a:ext cx="3365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43" name="Picture 10" descr="kirjekuor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590800"/>
            <a:ext cx="30638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44" name="Picture 10" descr="kirjekuor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3" y="2714625"/>
            <a:ext cx="306387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45" name="Picture 10" descr="kirjekuor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0" y="2357438"/>
            <a:ext cx="2857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46" name="Picture 6" descr="C:\Users\johnson_marianne\AppData\Local\Microsoft\Windows\Temporary Internet Files\Content.IE5\B8XWUS7X\MCj042607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38" y="2286000"/>
            <a:ext cx="32702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47" name="Picture 6" descr="C:\Users\johnson_marianne\AppData\Local\Microsoft\Windows\Temporary Internet Files\Content.IE5\B8XWUS7X\MCj042607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0" y="2857500"/>
            <a:ext cx="32702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48" name="Picture 6" descr="C:\Users\johnson_marianne\AppData\Local\Microsoft\Windows\Temporary Internet Files\Content.IE5\B8XWUS7X\MCj042607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3" y="2500313"/>
            <a:ext cx="32702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49" name="Picture 6" descr="C:\Users\johnson_marianne\AppData\Local\Microsoft\Windows\Temporary Internet Files\Content.IE5\B8XWUS7X\MCj042607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13" y="4286250"/>
            <a:ext cx="32702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0" name="Picture 6" descr="C:\Users\johnson_marianne\AppData\Local\Microsoft\Windows\Temporary Internet Files\Content.IE5\B8XWUS7X\MCj042607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25" y="2857500"/>
            <a:ext cx="32702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1" name="Picture 6" descr="C:\Users\johnson_marianne\AppData\Local\Microsoft\Windows\Temporary Internet Files\Content.IE5\B8XWUS7X\MCj042607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0" y="4286250"/>
            <a:ext cx="32702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2" name="Tekstikehys 47"/>
          <p:cNvSpPr txBox="1">
            <a:spLocks noChangeArrowheads="1"/>
          </p:cNvSpPr>
          <p:nvPr/>
        </p:nvSpPr>
        <p:spPr bwMode="auto">
          <a:xfrm>
            <a:off x="4786313" y="2786063"/>
            <a:ext cx="384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fi-FI" smtClean="0">
                <a:solidFill>
                  <a:srgbClr val="000000"/>
                </a:solidFill>
              </a:rPr>
              <a:t>§</a:t>
            </a:r>
          </a:p>
        </p:txBody>
      </p:sp>
      <p:sp>
        <p:nvSpPr>
          <p:cNvPr id="17453" name="Tekstikehys 47"/>
          <p:cNvSpPr txBox="1">
            <a:spLocks noChangeArrowheads="1"/>
          </p:cNvSpPr>
          <p:nvPr/>
        </p:nvSpPr>
        <p:spPr bwMode="auto">
          <a:xfrm>
            <a:off x="6786563" y="4286250"/>
            <a:ext cx="384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fi-FI" smtClean="0">
                <a:solidFill>
                  <a:srgbClr val="000000"/>
                </a:solidFill>
              </a:rPr>
              <a:t>§</a:t>
            </a:r>
          </a:p>
        </p:txBody>
      </p:sp>
      <p:pic>
        <p:nvPicPr>
          <p:cNvPr id="17454" name="Picture 10" descr="kirjekuor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75" y="4429125"/>
            <a:ext cx="30638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5" name="Picture 10" descr="kirjekuor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38" y="4429125"/>
            <a:ext cx="306387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6" name="Tekstikehys 51"/>
          <p:cNvSpPr txBox="1">
            <a:spLocks noChangeArrowheads="1"/>
          </p:cNvSpPr>
          <p:nvPr/>
        </p:nvSpPr>
        <p:spPr bwMode="auto">
          <a:xfrm>
            <a:off x="2571750" y="2714625"/>
            <a:ext cx="3937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fi-FI" sz="1600" smtClean="0">
                <a:solidFill>
                  <a:srgbClr val="000000"/>
                </a:solidFill>
              </a:rPr>
              <a:t>@</a:t>
            </a:r>
          </a:p>
        </p:txBody>
      </p:sp>
      <p:sp>
        <p:nvSpPr>
          <p:cNvPr id="17457" name="Tekstikehys 52"/>
          <p:cNvSpPr txBox="1">
            <a:spLocks noChangeArrowheads="1"/>
          </p:cNvSpPr>
          <p:nvPr/>
        </p:nvSpPr>
        <p:spPr bwMode="auto">
          <a:xfrm>
            <a:off x="3643313" y="2571750"/>
            <a:ext cx="3937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fi-FI" sz="1600" smtClean="0">
                <a:solidFill>
                  <a:srgbClr val="000000"/>
                </a:solidFill>
              </a:rPr>
              <a:t>@</a:t>
            </a:r>
          </a:p>
        </p:txBody>
      </p:sp>
      <p:sp>
        <p:nvSpPr>
          <p:cNvPr id="17458" name="Tekstikehys 53"/>
          <p:cNvSpPr txBox="1">
            <a:spLocks noChangeArrowheads="1"/>
          </p:cNvSpPr>
          <p:nvPr/>
        </p:nvSpPr>
        <p:spPr bwMode="auto">
          <a:xfrm>
            <a:off x="4929188" y="2714625"/>
            <a:ext cx="3937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fi-FI" sz="1600" smtClean="0">
                <a:solidFill>
                  <a:srgbClr val="000000"/>
                </a:solidFill>
              </a:rPr>
              <a:t>@</a:t>
            </a:r>
          </a:p>
        </p:txBody>
      </p:sp>
      <p:sp>
        <p:nvSpPr>
          <p:cNvPr id="17459" name="Tekstikehys 54"/>
          <p:cNvSpPr txBox="1">
            <a:spLocks noChangeArrowheads="1"/>
          </p:cNvSpPr>
          <p:nvPr/>
        </p:nvSpPr>
        <p:spPr bwMode="auto">
          <a:xfrm>
            <a:off x="5857875" y="2643188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fi-FI" sz="1600" smtClean="0">
                <a:solidFill>
                  <a:srgbClr val="000000"/>
                </a:solidFill>
              </a:rPr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8089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080121"/>
          </a:xfrm>
        </p:spPr>
        <p:txBody>
          <a:bodyPr>
            <a:normAutofit fontScale="90000"/>
          </a:bodyPr>
          <a:lstStyle/>
          <a:p>
            <a:r>
              <a:rPr lang="fi-FI" sz="2800" dirty="0" smtClean="0">
                <a:solidFill>
                  <a:srgbClr val="0070C0"/>
                </a:solidFill>
              </a:rPr>
              <a:t>Kansallinen rekisteri- ja mikroaineistojen tutkijapalvelu</a:t>
            </a:r>
            <a:br>
              <a:rPr lang="fi-FI" sz="2800" dirty="0" smtClean="0">
                <a:solidFill>
                  <a:srgbClr val="0070C0"/>
                </a:solidFill>
              </a:rPr>
            </a:br>
            <a:r>
              <a:rPr lang="fi-FI" sz="2800" dirty="0" err="1" smtClean="0">
                <a:solidFill>
                  <a:srgbClr val="0070C0"/>
                </a:solidFill>
              </a:rPr>
              <a:t>Finnish</a:t>
            </a:r>
            <a:r>
              <a:rPr lang="fi-FI" sz="2800" dirty="0" smtClean="0">
                <a:solidFill>
                  <a:srgbClr val="0070C0"/>
                </a:solidFill>
              </a:rPr>
              <a:t> </a:t>
            </a:r>
            <a:r>
              <a:rPr lang="fi-FI" sz="2800" dirty="0" err="1" smtClean="0">
                <a:solidFill>
                  <a:srgbClr val="0070C0"/>
                </a:solidFill>
              </a:rPr>
              <a:t>Microdata</a:t>
            </a:r>
            <a:r>
              <a:rPr lang="fi-FI" sz="2800" dirty="0" smtClean="0">
                <a:solidFill>
                  <a:srgbClr val="0070C0"/>
                </a:solidFill>
              </a:rPr>
              <a:t> Access Services FMAS</a:t>
            </a:r>
            <a:br>
              <a:rPr lang="fi-FI" sz="2800" dirty="0" smtClean="0">
                <a:solidFill>
                  <a:srgbClr val="0070C0"/>
                </a:solidFill>
              </a:rPr>
            </a:br>
            <a:r>
              <a:rPr lang="fi-FI" sz="2000" dirty="0" smtClean="0">
                <a:solidFill>
                  <a:srgbClr val="FF6600"/>
                </a:solidFill>
              </a:rPr>
              <a:t>[Tutkimusinfrastruktuurien tiekartalla oleva hanke]</a:t>
            </a:r>
            <a:endParaRPr lang="fi-FI" sz="2000" dirty="0">
              <a:solidFill>
                <a:srgbClr val="FF6600"/>
              </a:solidFill>
            </a:endParaRP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3865984"/>
          </a:xfrm>
        </p:spPr>
        <p:txBody>
          <a:bodyPr/>
          <a:lstStyle/>
          <a:p>
            <a:r>
              <a:rPr lang="fi-FI" dirty="0" smtClean="0">
                <a:solidFill>
                  <a:schemeClr val="tx1"/>
                </a:solidFill>
              </a:rPr>
              <a:t> 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4" name="Suorakulmio 3"/>
          <p:cNvSpPr/>
          <p:nvPr/>
        </p:nvSpPr>
        <p:spPr>
          <a:xfrm>
            <a:off x="369388" y="4034896"/>
            <a:ext cx="3986588" cy="22211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914400"/>
            <a:endParaRPr lang="fi-FI" sz="1400" dirty="0" smtClean="0">
              <a:solidFill>
                <a:prstClr val="black"/>
              </a:solidFill>
            </a:endParaRPr>
          </a:p>
          <a:p>
            <a:pPr defTabSz="914400"/>
            <a:r>
              <a:rPr lang="fi-FI" sz="1400" dirty="0" smtClean="0">
                <a:solidFill>
                  <a:prstClr val="black"/>
                </a:solidFill>
              </a:rPr>
              <a:t>- asiointipalvelu</a:t>
            </a:r>
            <a:r>
              <a:rPr lang="fi-FI" sz="1400" dirty="0">
                <a:solidFill>
                  <a:prstClr val="black"/>
                </a:solidFill>
              </a:rPr>
              <a:t>: </a:t>
            </a:r>
            <a:r>
              <a:rPr lang="fi-FI" sz="1400" dirty="0" smtClean="0">
                <a:solidFill>
                  <a:prstClr val="black"/>
                </a:solidFill>
              </a:rPr>
              <a:t>käyttöluvat viranomaisilta</a:t>
            </a:r>
          </a:p>
          <a:p>
            <a:pPr defTabSz="914400"/>
            <a:r>
              <a:rPr lang="fi-FI" sz="1400" dirty="0" smtClean="0">
                <a:solidFill>
                  <a:prstClr val="black"/>
                </a:solidFill>
              </a:rPr>
              <a:t>- yksi </a:t>
            </a:r>
            <a:r>
              <a:rPr lang="fi-FI" sz="1400" dirty="0">
                <a:solidFill>
                  <a:prstClr val="black"/>
                </a:solidFill>
              </a:rPr>
              <a:t>lomake/tutkimus</a:t>
            </a:r>
          </a:p>
          <a:p>
            <a:pPr defTabSz="914400">
              <a:buFontTx/>
              <a:buChar char="-"/>
            </a:pPr>
            <a:r>
              <a:rPr lang="fi-FI" sz="1400" dirty="0" smtClean="0">
                <a:solidFill>
                  <a:prstClr val="black"/>
                </a:solidFill>
              </a:rPr>
              <a:t>  toimii samalla lupakäsittelyyn liittyvien viranomaisten asiakirjojen säilytys- ja hakupalveluna</a:t>
            </a:r>
          </a:p>
          <a:p>
            <a:pPr defTabSz="914400">
              <a:buFontTx/>
              <a:buChar char="-"/>
            </a:pPr>
            <a:r>
              <a:rPr lang="fi-FI" sz="1400" dirty="0">
                <a:solidFill>
                  <a:prstClr val="black"/>
                </a:solidFill>
              </a:rPr>
              <a:t> </a:t>
            </a:r>
            <a:r>
              <a:rPr lang="fi-FI" sz="1400" dirty="0" smtClean="0">
                <a:solidFill>
                  <a:prstClr val="black"/>
                </a:solidFill>
              </a:rPr>
              <a:t>tuottaa julkista tietoa rekisterien tutkimuskäytöstä</a:t>
            </a:r>
            <a:endParaRPr lang="fi-FI" sz="1400" dirty="0">
              <a:solidFill>
                <a:prstClr val="black"/>
              </a:solidFill>
            </a:endParaRPr>
          </a:p>
          <a:p>
            <a:pPr defTabSz="914400"/>
            <a:r>
              <a:rPr lang="fi-FI" sz="1400" dirty="0" err="1">
                <a:solidFill>
                  <a:prstClr val="black"/>
                </a:solidFill>
              </a:rPr>
              <a:t>Yhteentoimivuus</a:t>
            </a:r>
            <a:r>
              <a:rPr lang="fi-FI" sz="1400" dirty="0">
                <a:solidFill>
                  <a:prstClr val="black"/>
                </a:solidFill>
              </a:rPr>
              <a:t>: </a:t>
            </a:r>
            <a:r>
              <a:rPr lang="fi-FI" sz="1400" dirty="0" smtClean="0">
                <a:solidFill>
                  <a:prstClr val="black"/>
                </a:solidFill>
              </a:rPr>
              <a:t>(1) FMAS </a:t>
            </a:r>
            <a:r>
              <a:rPr lang="fi-FI" sz="1400" dirty="0">
                <a:solidFill>
                  <a:prstClr val="black"/>
                </a:solidFill>
              </a:rPr>
              <a:t>etätyöpöydän käyttöoikeudet; </a:t>
            </a:r>
            <a:r>
              <a:rPr lang="fi-FI" sz="1400" dirty="0" smtClean="0">
                <a:solidFill>
                  <a:prstClr val="black"/>
                </a:solidFill>
              </a:rPr>
              <a:t>(2) FMAS </a:t>
            </a:r>
            <a:r>
              <a:rPr lang="fi-FI" sz="1400" dirty="0">
                <a:solidFill>
                  <a:prstClr val="black"/>
                </a:solidFill>
              </a:rPr>
              <a:t>metatietokatalogi</a:t>
            </a:r>
          </a:p>
        </p:txBody>
      </p:sp>
      <p:sp>
        <p:nvSpPr>
          <p:cNvPr id="6" name="Suorakulmio 5"/>
          <p:cNvSpPr/>
          <p:nvPr/>
        </p:nvSpPr>
        <p:spPr>
          <a:xfrm>
            <a:off x="5025755" y="1916831"/>
            <a:ext cx="3448984" cy="1872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914400"/>
            <a:r>
              <a:rPr lang="fi-FI" sz="1400" b="1" dirty="0" smtClean="0">
                <a:solidFill>
                  <a:srgbClr val="0070C0"/>
                </a:solidFill>
              </a:rPr>
              <a:t> </a:t>
            </a:r>
            <a:endParaRPr lang="fi-FI" sz="1400" b="1" dirty="0">
              <a:solidFill>
                <a:prstClr val="black"/>
              </a:solidFill>
            </a:endParaRPr>
          </a:p>
          <a:p>
            <a:pPr defTabSz="914400"/>
            <a:r>
              <a:rPr lang="fi-FI" sz="1400" dirty="0" smtClean="0">
                <a:solidFill>
                  <a:prstClr val="black"/>
                </a:solidFill>
              </a:rPr>
              <a:t>-</a:t>
            </a:r>
            <a:r>
              <a:rPr lang="fi-FI" sz="1400" dirty="0">
                <a:solidFill>
                  <a:prstClr val="black"/>
                </a:solidFill>
              </a:rPr>
              <a:t>aineistojen luovutus, tallennus</a:t>
            </a:r>
          </a:p>
          <a:p>
            <a:pPr defTabSz="914400"/>
            <a:r>
              <a:rPr lang="fi-FI" sz="1400" dirty="0">
                <a:solidFill>
                  <a:prstClr val="black"/>
                </a:solidFill>
              </a:rPr>
              <a:t>-aineistojen tilastollinen analyysi</a:t>
            </a:r>
          </a:p>
          <a:p>
            <a:pPr defTabSz="914400"/>
            <a:r>
              <a:rPr lang="fi-FI" sz="1400" dirty="0">
                <a:solidFill>
                  <a:prstClr val="black"/>
                </a:solidFill>
              </a:rPr>
              <a:t>-tulosten luovutus</a:t>
            </a:r>
          </a:p>
          <a:p>
            <a:pPr defTabSz="914400"/>
            <a:r>
              <a:rPr lang="fi-FI" sz="1400" dirty="0" smtClean="0">
                <a:solidFill>
                  <a:prstClr val="black"/>
                </a:solidFill>
              </a:rPr>
              <a:t>-ohjelmat (SPSS, STATA, R, SAS </a:t>
            </a:r>
            <a:r>
              <a:rPr lang="fi-FI" sz="1400" dirty="0" err="1" smtClean="0">
                <a:solidFill>
                  <a:prstClr val="black"/>
                </a:solidFill>
              </a:rPr>
              <a:t>ym</a:t>
            </a:r>
            <a:r>
              <a:rPr lang="fi-FI" sz="1400" dirty="0" smtClean="0">
                <a:solidFill>
                  <a:prstClr val="black"/>
                </a:solidFill>
              </a:rPr>
              <a:t>); ”koodipankki”; </a:t>
            </a:r>
            <a:r>
              <a:rPr lang="fi-FI" sz="1400" dirty="0" err="1" smtClean="0">
                <a:solidFill>
                  <a:prstClr val="black"/>
                </a:solidFill>
              </a:rPr>
              <a:t>ym</a:t>
            </a:r>
            <a:r>
              <a:rPr lang="fi-FI" sz="1400" dirty="0" smtClean="0">
                <a:solidFill>
                  <a:prstClr val="black"/>
                </a:solidFill>
              </a:rPr>
              <a:t> välineistöä</a:t>
            </a:r>
            <a:endParaRPr lang="fi-FI" sz="1400" dirty="0">
              <a:solidFill>
                <a:prstClr val="black"/>
              </a:solidFill>
            </a:endParaRPr>
          </a:p>
        </p:txBody>
      </p:sp>
      <p:sp>
        <p:nvSpPr>
          <p:cNvPr id="7" name="Suorakulmio 6"/>
          <p:cNvSpPr/>
          <p:nvPr/>
        </p:nvSpPr>
        <p:spPr>
          <a:xfrm>
            <a:off x="314879" y="1916831"/>
            <a:ext cx="4032448" cy="1872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914400"/>
            <a:endParaRPr lang="fi-FI" sz="1400" b="1" dirty="0" smtClean="0">
              <a:solidFill>
                <a:prstClr val="black"/>
              </a:solidFill>
            </a:endParaRPr>
          </a:p>
          <a:p>
            <a:pPr defTabSz="914400"/>
            <a:endParaRPr lang="fi-FI" sz="1400" b="1" dirty="0" smtClean="0">
              <a:solidFill>
                <a:prstClr val="black"/>
              </a:solidFill>
            </a:endParaRPr>
          </a:p>
          <a:p>
            <a:pPr defTabSz="914400"/>
            <a:r>
              <a:rPr lang="fi-FI" sz="1400" b="1" dirty="0" smtClean="0">
                <a:solidFill>
                  <a:prstClr val="black"/>
                </a:solidFill>
              </a:rPr>
              <a:t>Metatietokatalogi/Datakatalogi </a:t>
            </a:r>
            <a:r>
              <a:rPr lang="fi-FI" sz="1400" dirty="0" smtClean="0">
                <a:solidFill>
                  <a:prstClr val="black"/>
                </a:solidFill>
              </a:rPr>
              <a:t>(Tilastokeskus)</a:t>
            </a:r>
          </a:p>
          <a:p>
            <a:pPr defTabSz="914400">
              <a:buFontTx/>
              <a:buChar char="-"/>
            </a:pPr>
            <a:r>
              <a:rPr lang="fi-FI" sz="1400" dirty="0" err="1" smtClean="0">
                <a:solidFill>
                  <a:prstClr val="black"/>
                </a:solidFill>
              </a:rPr>
              <a:t>federoitu</a:t>
            </a:r>
            <a:r>
              <a:rPr lang="fi-FI" sz="1400" dirty="0" smtClean="0">
                <a:solidFill>
                  <a:prstClr val="black"/>
                </a:solidFill>
              </a:rPr>
              <a:t> metatietorekisteri ja hakupalvelu</a:t>
            </a:r>
            <a:endParaRPr lang="fi-FI" sz="1400" dirty="0">
              <a:solidFill>
                <a:prstClr val="black"/>
              </a:solidFill>
            </a:endParaRPr>
          </a:p>
          <a:p>
            <a:pPr defTabSz="914400">
              <a:buFontTx/>
              <a:buChar char="-"/>
            </a:pPr>
            <a:r>
              <a:rPr lang="fi-FI" sz="1400" dirty="0" smtClean="0">
                <a:solidFill>
                  <a:prstClr val="black"/>
                </a:solidFill>
              </a:rPr>
              <a:t>rekisteritason </a:t>
            </a:r>
            <a:r>
              <a:rPr lang="fi-FI" sz="1400" dirty="0">
                <a:solidFill>
                  <a:prstClr val="black"/>
                </a:solidFill>
              </a:rPr>
              <a:t>metatiedot</a:t>
            </a:r>
          </a:p>
          <a:p>
            <a:pPr defTabSz="914400">
              <a:buFontTx/>
              <a:buChar char="-"/>
            </a:pPr>
            <a:r>
              <a:rPr lang="fi-FI" sz="1400" dirty="0">
                <a:solidFill>
                  <a:prstClr val="black"/>
                </a:solidFill>
              </a:rPr>
              <a:t>muuttujatason  metatiedot</a:t>
            </a:r>
          </a:p>
          <a:p>
            <a:pPr defTabSz="914400">
              <a:buFontTx/>
              <a:buChar char="-"/>
            </a:pPr>
            <a:r>
              <a:rPr lang="fi-FI" sz="1400" dirty="0">
                <a:solidFill>
                  <a:prstClr val="black"/>
                </a:solidFill>
              </a:rPr>
              <a:t>historiatiedot</a:t>
            </a:r>
          </a:p>
          <a:p>
            <a:pPr defTabSz="914400">
              <a:buFontTx/>
              <a:buChar char="-"/>
            </a:pPr>
            <a:r>
              <a:rPr lang="fi-FI" sz="1400" dirty="0">
                <a:solidFill>
                  <a:prstClr val="black"/>
                </a:solidFill>
              </a:rPr>
              <a:t>Ohjaus: </a:t>
            </a:r>
            <a:r>
              <a:rPr lang="fi-FI" sz="1400" dirty="0" err="1">
                <a:solidFill>
                  <a:prstClr val="black"/>
                </a:solidFill>
              </a:rPr>
              <a:t>VM:n</a:t>
            </a:r>
            <a:r>
              <a:rPr lang="fi-FI" sz="1400" dirty="0">
                <a:solidFill>
                  <a:prstClr val="black"/>
                </a:solidFill>
              </a:rPr>
              <a:t> metatietopalvelu, </a:t>
            </a:r>
            <a:r>
              <a:rPr lang="fi-FI" sz="1400" dirty="0" err="1">
                <a:solidFill>
                  <a:prstClr val="black"/>
                </a:solidFill>
              </a:rPr>
              <a:t>JHS-suositus</a:t>
            </a:r>
            <a:r>
              <a:rPr lang="fi-FI" sz="1400" dirty="0">
                <a:solidFill>
                  <a:prstClr val="black"/>
                </a:solidFill>
              </a:rPr>
              <a:t> </a:t>
            </a:r>
            <a:endParaRPr lang="fi-FI" sz="1400" dirty="0" smtClean="0">
              <a:solidFill>
                <a:prstClr val="black"/>
              </a:solidFill>
            </a:endParaRPr>
          </a:p>
          <a:p>
            <a:pPr defTabSz="914400"/>
            <a:r>
              <a:rPr lang="fi-FI" sz="1200" dirty="0" err="1" smtClean="0">
                <a:solidFill>
                  <a:prstClr val="black"/>
                </a:solidFill>
              </a:rPr>
              <a:t>Yhteentoimivuus</a:t>
            </a:r>
            <a:r>
              <a:rPr lang="fi-FI" sz="1200" dirty="0">
                <a:solidFill>
                  <a:prstClr val="black"/>
                </a:solidFill>
              </a:rPr>
              <a:t>: (1) viranomaisten </a:t>
            </a:r>
            <a:r>
              <a:rPr lang="fi-FI" sz="1200" dirty="0" smtClean="0">
                <a:solidFill>
                  <a:prstClr val="black"/>
                </a:solidFill>
              </a:rPr>
              <a:t>metatietovarannot</a:t>
            </a:r>
            <a:r>
              <a:rPr lang="fi-FI" sz="1200" dirty="0">
                <a:solidFill>
                  <a:prstClr val="black"/>
                </a:solidFill>
              </a:rPr>
              <a:t>; (2) </a:t>
            </a:r>
            <a:r>
              <a:rPr lang="fi-FI" sz="1200" dirty="0" smtClean="0">
                <a:solidFill>
                  <a:prstClr val="black"/>
                </a:solidFill>
              </a:rPr>
              <a:t>FMAS </a:t>
            </a:r>
            <a:r>
              <a:rPr lang="fi-FI" sz="1200" dirty="0">
                <a:solidFill>
                  <a:prstClr val="black"/>
                </a:solidFill>
              </a:rPr>
              <a:t>yhteislupapalvelu; (2) </a:t>
            </a:r>
            <a:r>
              <a:rPr lang="fi-FI" sz="1200" dirty="0" smtClean="0">
                <a:solidFill>
                  <a:prstClr val="black"/>
                </a:solidFill>
              </a:rPr>
              <a:t>FMAS </a:t>
            </a:r>
            <a:r>
              <a:rPr lang="fi-FI" sz="1200" dirty="0">
                <a:solidFill>
                  <a:prstClr val="black"/>
                </a:solidFill>
              </a:rPr>
              <a:t>etätyöpöytä </a:t>
            </a:r>
          </a:p>
          <a:p>
            <a:pPr algn="ctr" defTabSz="914400">
              <a:buFontTx/>
              <a:buChar char="-"/>
            </a:pPr>
            <a:endParaRPr lang="fi-FI" sz="1400" dirty="0">
              <a:solidFill>
                <a:prstClr val="black"/>
              </a:solidFill>
            </a:endParaRPr>
          </a:p>
        </p:txBody>
      </p:sp>
      <p:sp>
        <p:nvSpPr>
          <p:cNvPr id="8" name="Suorakulmio 7"/>
          <p:cNvSpPr/>
          <p:nvPr/>
        </p:nvSpPr>
        <p:spPr>
          <a:xfrm>
            <a:off x="4973482" y="4034897"/>
            <a:ext cx="3486949" cy="22211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914400"/>
            <a:endParaRPr lang="fi-FI" b="1" dirty="0">
              <a:solidFill>
                <a:prstClr val="black"/>
              </a:solidFill>
            </a:endParaRPr>
          </a:p>
          <a:p>
            <a:pPr defTabSz="914400"/>
            <a:endParaRPr lang="fi-FI" sz="1400" dirty="0">
              <a:solidFill>
                <a:prstClr val="black"/>
              </a:solidFill>
            </a:endParaRPr>
          </a:p>
          <a:p>
            <a:pPr defTabSz="914400"/>
            <a:r>
              <a:rPr lang="fi-FI" sz="1400" dirty="0" err="1" smtClean="0">
                <a:solidFill>
                  <a:prstClr val="black"/>
                </a:solidFill>
              </a:rPr>
              <a:t>-web-portaali</a:t>
            </a:r>
            <a:endParaRPr lang="fi-FI" sz="1400" dirty="0" smtClean="0">
              <a:solidFill>
                <a:prstClr val="black"/>
              </a:solidFill>
            </a:endParaRPr>
          </a:p>
          <a:p>
            <a:pPr defTabSz="914400"/>
            <a:r>
              <a:rPr lang="fi-FI" dirty="0" smtClean="0">
                <a:solidFill>
                  <a:prstClr val="black"/>
                </a:solidFill>
              </a:rPr>
              <a:t>-</a:t>
            </a:r>
            <a:r>
              <a:rPr lang="fi-FI" sz="1400" dirty="0" smtClean="0">
                <a:solidFill>
                  <a:prstClr val="black"/>
                </a:solidFill>
              </a:rPr>
              <a:t>tutkijoiden </a:t>
            </a:r>
            <a:r>
              <a:rPr lang="fi-FI" sz="1400" dirty="0">
                <a:solidFill>
                  <a:prstClr val="black"/>
                </a:solidFill>
              </a:rPr>
              <a:t>help </a:t>
            </a:r>
            <a:r>
              <a:rPr lang="fi-FI" sz="1400" dirty="0" err="1">
                <a:solidFill>
                  <a:prstClr val="black"/>
                </a:solidFill>
              </a:rPr>
              <a:t>desk</a:t>
            </a:r>
            <a:r>
              <a:rPr lang="fi-FI" sz="1400" dirty="0">
                <a:solidFill>
                  <a:prstClr val="black"/>
                </a:solidFill>
              </a:rPr>
              <a:t>, myös muille kuin </a:t>
            </a:r>
            <a:r>
              <a:rPr lang="fi-FI" sz="1400" dirty="0" smtClean="0">
                <a:solidFill>
                  <a:prstClr val="black"/>
                </a:solidFill>
              </a:rPr>
              <a:t>    etätyöpöydän </a:t>
            </a:r>
            <a:r>
              <a:rPr lang="fi-FI" sz="1400" dirty="0">
                <a:solidFill>
                  <a:prstClr val="black"/>
                </a:solidFill>
              </a:rPr>
              <a:t>käyttäjille</a:t>
            </a:r>
          </a:p>
          <a:p>
            <a:pPr defTabSz="914400"/>
            <a:r>
              <a:rPr lang="fi-FI" sz="1400" dirty="0">
                <a:solidFill>
                  <a:prstClr val="black"/>
                </a:solidFill>
              </a:rPr>
              <a:t>-rekisteritutkimuksen edistäminen</a:t>
            </a:r>
          </a:p>
          <a:p>
            <a:pPr defTabSz="914400"/>
            <a:r>
              <a:rPr lang="fi-FI" sz="1400" dirty="0">
                <a:solidFill>
                  <a:prstClr val="black"/>
                </a:solidFill>
              </a:rPr>
              <a:t>-koulutus</a:t>
            </a:r>
          </a:p>
          <a:p>
            <a:pPr defTabSz="914400"/>
            <a:r>
              <a:rPr lang="fi-FI" sz="1400" dirty="0">
                <a:solidFill>
                  <a:prstClr val="black"/>
                </a:solidFill>
              </a:rPr>
              <a:t>- tutkijafoorumit: tutkijoiden vaikutuksen turvaaminen</a:t>
            </a:r>
          </a:p>
          <a:p>
            <a:pPr defTabSz="914400"/>
            <a:r>
              <a:rPr lang="fi-FI" sz="1400" dirty="0">
                <a:solidFill>
                  <a:prstClr val="black"/>
                </a:solidFill>
              </a:rPr>
              <a:t>-yhteistyön koordinointi </a:t>
            </a:r>
          </a:p>
        </p:txBody>
      </p:sp>
      <p:cxnSp>
        <p:nvCxnSpPr>
          <p:cNvPr id="20" name="Suora yhdysviiva 19"/>
          <p:cNvCxnSpPr/>
          <p:nvPr/>
        </p:nvCxnSpPr>
        <p:spPr>
          <a:xfrm flipH="1">
            <a:off x="250258" y="2348880"/>
            <a:ext cx="4032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uora yhdysviiva 28"/>
          <p:cNvCxnSpPr/>
          <p:nvPr/>
        </p:nvCxnSpPr>
        <p:spPr>
          <a:xfrm>
            <a:off x="337809" y="4437112"/>
            <a:ext cx="3986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uora nuoliyhdysviiva 31"/>
          <p:cNvCxnSpPr>
            <a:endCxn id="4" idx="0"/>
          </p:cNvCxnSpPr>
          <p:nvPr/>
        </p:nvCxnSpPr>
        <p:spPr>
          <a:xfrm flipH="1">
            <a:off x="2362682" y="3789039"/>
            <a:ext cx="187176" cy="2458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uora nuoliyhdysviiva 33"/>
          <p:cNvCxnSpPr/>
          <p:nvPr/>
        </p:nvCxnSpPr>
        <p:spPr>
          <a:xfrm>
            <a:off x="4355976" y="2492896"/>
            <a:ext cx="6554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uora nuoliyhdysviiva 35"/>
          <p:cNvCxnSpPr/>
          <p:nvPr/>
        </p:nvCxnSpPr>
        <p:spPr>
          <a:xfrm flipV="1">
            <a:off x="4361894" y="2852936"/>
            <a:ext cx="649554" cy="19740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uora yhdysviiva 38"/>
          <p:cNvCxnSpPr/>
          <p:nvPr/>
        </p:nvCxnSpPr>
        <p:spPr>
          <a:xfrm>
            <a:off x="5040062" y="2276872"/>
            <a:ext cx="342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iruutu 51"/>
          <p:cNvSpPr txBox="1"/>
          <p:nvPr/>
        </p:nvSpPr>
        <p:spPr>
          <a:xfrm>
            <a:off x="4973481" y="4073112"/>
            <a:ext cx="3420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i-FI" sz="1400" b="1" dirty="0" smtClean="0">
                <a:solidFill>
                  <a:prstClr val="black"/>
                </a:solidFill>
              </a:rPr>
              <a:t>Informaatio- ja tukipalvelu </a:t>
            </a:r>
            <a:r>
              <a:rPr lang="fi-FI" sz="1400" dirty="0" smtClean="0">
                <a:solidFill>
                  <a:prstClr val="black"/>
                </a:solidFill>
              </a:rPr>
              <a:t>(Kansallisarkisto)</a:t>
            </a:r>
            <a:endParaRPr lang="fi-FI" sz="1400" b="1" dirty="0">
              <a:solidFill>
                <a:prstClr val="black"/>
              </a:solidFill>
            </a:endParaRPr>
          </a:p>
        </p:txBody>
      </p:sp>
      <p:cxnSp>
        <p:nvCxnSpPr>
          <p:cNvPr id="56" name="Suora yhdysviiva 55"/>
          <p:cNvCxnSpPr/>
          <p:nvPr/>
        </p:nvCxnSpPr>
        <p:spPr>
          <a:xfrm flipV="1">
            <a:off x="4971514" y="4442686"/>
            <a:ext cx="3420369" cy="18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kstiruutu 64"/>
          <p:cNvSpPr txBox="1"/>
          <p:nvPr/>
        </p:nvSpPr>
        <p:spPr>
          <a:xfrm>
            <a:off x="250258" y="1412776"/>
            <a:ext cx="8178597" cy="30777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defTabSz="914400"/>
            <a:r>
              <a:rPr lang="fi-FI" sz="1400" b="1" dirty="0">
                <a:solidFill>
                  <a:srgbClr val="0070C0"/>
                </a:solidFill>
              </a:rPr>
              <a:t>Ohjaus</a:t>
            </a:r>
          </a:p>
        </p:txBody>
      </p:sp>
      <p:cxnSp>
        <p:nvCxnSpPr>
          <p:cNvPr id="67" name="Suora nuoliyhdysviiva 66"/>
          <p:cNvCxnSpPr>
            <a:stCxn id="8" idx="0"/>
          </p:cNvCxnSpPr>
          <p:nvPr/>
        </p:nvCxnSpPr>
        <p:spPr>
          <a:xfrm flipH="1" flipV="1">
            <a:off x="6444209" y="3789041"/>
            <a:ext cx="272748" cy="2458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uora nuoliyhdysviiva 68"/>
          <p:cNvCxnSpPr/>
          <p:nvPr/>
        </p:nvCxnSpPr>
        <p:spPr>
          <a:xfrm>
            <a:off x="4361894" y="5301208"/>
            <a:ext cx="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uora nuoliyhdysviiva 70"/>
          <p:cNvCxnSpPr/>
          <p:nvPr/>
        </p:nvCxnSpPr>
        <p:spPr>
          <a:xfrm>
            <a:off x="4361894" y="4941168"/>
            <a:ext cx="6115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uora nuoliyhdysviiva 72"/>
          <p:cNvCxnSpPr/>
          <p:nvPr/>
        </p:nvCxnSpPr>
        <p:spPr>
          <a:xfrm flipH="1" flipV="1">
            <a:off x="4361894" y="3068960"/>
            <a:ext cx="609620" cy="15121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iruutu 4"/>
          <p:cNvSpPr txBox="1"/>
          <p:nvPr/>
        </p:nvSpPr>
        <p:spPr>
          <a:xfrm>
            <a:off x="5025755" y="1969095"/>
            <a:ext cx="2227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fi-FI" sz="1400" b="1" dirty="0" smtClean="0">
                <a:solidFill>
                  <a:prstClr val="black"/>
                </a:solidFill>
              </a:rPr>
              <a:t>Etätyöpöytä </a:t>
            </a:r>
            <a:r>
              <a:rPr lang="fi-FI" sz="1400" dirty="0" smtClean="0">
                <a:solidFill>
                  <a:prstClr val="black"/>
                </a:solidFill>
              </a:rPr>
              <a:t>(Tilastokeskus)</a:t>
            </a:r>
            <a:endParaRPr lang="fi-FI" sz="1400" dirty="0">
              <a:solidFill>
                <a:prstClr val="black"/>
              </a:solidFill>
            </a:endParaRPr>
          </a:p>
        </p:txBody>
      </p:sp>
      <p:sp>
        <p:nvSpPr>
          <p:cNvPr id="9" name="Tekstiruutu 8"/>
          <p:cNvSpPr txBox="1"/>
          <p:nvPr/>
        </p:nvSpPr>
        <p:spPr>
          <a:xfrm>
            <a:off x="479996" y="4073112"/>
            <a:ext cx="3624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fi-FI" sz="1400" b="1" dirty="0" smtClean="0">
                <a:solidFill>
                  <a:prstClr val="black"/>
                </a:solidFill>
              </a:rPr>
              <a:t>Sähköinen yhteislupapalvelu </a:t>
            </a:r>
            <a:r>
              <a:rPr lang="fi-FI" sz="1400" dirty="0" smtClean="0">
                <a:solidFill>
                  <a:prstClr val="black"/>
                </a:solidFill>
              </a:rPr>
              <a:t>(Kansallisarkisto)</a:t>
            </a:r>
            <a:endParaRPr lang="fi-FI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1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614611"/>
            <a:ext cx="8229600" cy="889001"/>
          </a:xfrm>
        </p:spPr>
        <p:txBody>
          <a:bodyPr>
            <a:noAutofit/>
          </a:bodyPr>
          <a:lstStyle/>
          <a:p>
            <a:r>
              <a:rPr lang="fi-FI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fi-FI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fi-FI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Kansallisarkiston </a:t>
            </a:r>
            <a:r>
              <a:rPr lang="fi-FI" sz="2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Isaacus-esituotantohankkeen</a:t>
            </a:r>
            <a:r>
              <a:rPr lang="fi-FI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tavoitteet</a:t>
            </a:r>
            <a:endParaRPr lang="fi-FI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/>
              <a:t>5</a:t>
            </a:fld>
            <a:endParaRPr lang="en-US"/>
          </a:p>
        </p:txBody>
      </p:sp>
      <p:sp>
        <p:nvSpPr>
          <p:cNvPr id="5" name="Sisällön paikkamerkki 4"/>
          <p:cNvSpPr>
            <a:spLocks noGrp="1"/>
          </p:cNvSpPr>
          <p:nvPr>
            <p:ph idx="1"/>
          </p:nvPr>
        </p:nvSpPr>
        <p:spPr>
          <a:xfrm>
            <a:off x="457200" y="1330992"/>
            <a:ext cx="8229600" cy="4658645"/>
          </a:xfrm>
        </p:spPr>
        <p:txBody>
          <a:bodyPr>
            <a:noAutofit/>
          </a:bodyPr>
          <a:lstStyle/>
          <a:p>
            <a:endParaRPr lang="fi-FI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fi-FI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fi-FI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Lähtökohtana </a:t>
            </a:r>
            <a:r>
              <a:rPr lang="fi-FI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ovat </a:t>
            </a:r>
            <a:r>
              <a:rPr lang="fi-FI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FMAS-kokonaisuutta</a:t>
            </a:r>
            <a:r>
              <a:rPr lang="fi-FI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varten </a:t>
            </a:r>
            <a:r>
              <a:rPr lang="fi-FI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suunnitellut </a:t>
            </a:r>
            <a:endParaRPr lang="fi-FI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fi-FI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sähköinen </a:t>
            </a:r>
            <a:r>
              <a:rPr lang="fi-FI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käyttölupapalvelu ja </a:t>
            </a:r>
            <a:endParaRPr lang="fi-FI" sz="1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fi-FI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tuki- </a:t>
            </a:r>
            <a:r>
              <a:rPr lang="fi-FI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 informaatioportaali. </a:t>
            </a:r>
            <a:endParaRPr lang="fi-FI" sz="1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fi-FI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Nämä </a:t>
            </a:r>
            <a:r>
              <a:rPr lang="fi-FI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aiemmin suunnitellut ja aloitetut palvelut toteutetaan loppuun tässä </a:t>
            </a:r>
            <a:r>
              <a:rPr lang="fi-FI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hankkeessa kuitenkin niin että fokus hyvinvointi- ja terveysdatassa (rekisteritieto ja muu data). </a:t>
            </a:r>
          </a:p>
          <a:p>
            <a:pPr marL="0" indent="0">
              <a:buNone/>
            </a:pPr>
            <a:endParaRPr lang="fi-FI" sz="1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fi-FI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LISÄKSI</a:t>
            </a:r>
            <a:r>
              <a:rPr lang="fi-FI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r>
              <a:rPr lang="fi-FI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Alkujaan </a:t>
            </a:r>
            <a:r>
              <a:rPr lang="fi-FI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rekisteritutkimukseen suunniteltua sähköistä lupapalvelua laajennetaan pilottihankkeena </a:t>
            </a:r>
            <a:r>
              <a:rPr lang="fi-FI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lääketieteellisen </a:t>
            </a:r>
            <a:r>
              <a:rPr lang="fi-FI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tutkimuksen edellyttämään eettiseen arviointiin. </a:t>
            </a:r>
            <a:endParaRPr lang="fi-FI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fi-FI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Sähköistä </a:t>
            </a:r>
            <a:r>
              <a:rPr lang="fi-FI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lupapalvelua </a:t>
            </a:r>
            <a:r>
              <a:rPr lang="fi-FI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konseptoidaan</a:t>
            </a:r>
            <a:r>
              <a:rPr lang="fi-FI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muihin palveluoperaattorin toiminnan piiriin kuuluviin tarkoituksiin. </a:t>
            </a:r>
          </a:p>
        </p:txBody>
      </p:sp>
    </p:spTree>
    <p:extLst>
      <p:ext uri="{BB962C8B-B14F-4D97-AF65-F5344CB8AC3E}">
        <p14:creationId xmlns:p14="http://schemas.microsoft.com/office/powerpoint/2010/main" val="353425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699168"/>
            <a:ext cx="8229600" cy="889001"/>
          </a:xfrm>
        </p:spPr>
        <p:txBody>
          <a:bodyPr>
            <a:noAutofit/>
          </a:bodyPr>
          <a:lstStyle/>
          <a:p>
            <a:r>
              <a:rPr lang="fi-FI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Isaacus-esituotantohankkeen</a:t>
            </a:r>
            <a:r>
              <a:rPr lang="fi-FI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tavoitteet/päätuotokset</a:t>
            </a:r>
            <a:br>
              <a:rPr lang="fi-FI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fi-FI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142999"/>
            <a:ext cx="8686800" cy="5055352"/>
          </a:xfrm>
        </p:spPr>
        <p:txBody>
          <a:bodyPr>
            <a:noAutofit/>
          </a:bodyPr>
          <a:lstStyle/>
          <a:p>
            <a:pPr marL="457200" indent="-457200">
              <a:buAutoNum type="arabicParenBoth"/>
            </a:pPr>
            <a:r>
              <a:rPr lang="fi-FI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Sähköinen käyttölupapalvelu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i-FI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fi-FI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idosti sähköinen asiointipalvelu, kattaa koko lupaprosessin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i-FI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kansallinen palvelu tutkijoille, muille hyödyntäjille ja viranomaisille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i-FI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fi-FI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ekisteritiedot, terveys- ja sosiaalipalvelutuotannon data, biopankkidata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i-FI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vahva </a:t>
            </a:r>
            <a:r>
              <a:rPr lang="fi-FI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tunnistautuminen</a:t>
            </a:r>
            <a:r>
              <a:rPr lang="fi-FI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fi-FI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KaPA-ratkaisu</a:t>
            </a:r>
            <a:endParaRPr lang="fi-FI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i-FI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yhden luukun palvelu: luvat eri viranomaisilta saman palvelun kautta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i-FI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yksi hakemus per yksi tutkimus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i-FI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asiakirjojen asianhallinta; kyseessä </a:t>
            </a:r>
            <a:r>
              <a:rPr lang="fi-FI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monitoimijaprosessi</a:t>
            </a:r>
            <a:endParaRPr lang="fi-FI" sz="16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i-FI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fi-FI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uottaa julkista tietoa aineistojen käytöstä ja lupaprosessin kestosta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i-FI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fi-FI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ieliversiot (suomi ja englanti)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i-FI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laajennetaan pilottina lääketieteellisten tutkimusten eettisen arvioinnin prosessiin </a:t>
            </a:r>
          </a:p>
          <a:p>
            <a:pPr marL="0" indent="0">
              <a:buNone/>
            </a:pPr>
            <a:r>
              <a:rPr lang="fi-FI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</a:t>
            </a:r>
            <a:r>
              <a:rPr lang="fi-FI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Informaatio- ja tukiportaali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fi-FI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tietoa </a:t>
            </a:r>
            <a:r>
              <a:rPr lang="fi-FI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rekisteritutkimuksen toteuttamisesta sekä muista hyvinvointi- ja terveysalan tutkimusten käynnistämiseen ja toteuttamiseen liittyvistä vaatimuksista, lupa- ja hakumenettelyistä ja </a:t>
            </a:r>
            <a:r>
              <a:rPr lang="fi-FI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palveluista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415089" y="5833226"/>
            <a:ext cx="8440153" cy="521536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fi-FI" sz="1600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HYÖYDYT: Palvelut helpottavat ja edistävät käyttörajoitteisten hyvinvointi- ja terveysaineistojen yhdistämistä ja yhteiskäyttöä kansallisesti ja </a:t>
            </a:r>
            <a:r>
              <a:rPr lang="fi-FI" sz="1600" i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kv:sti</a:t>
            </a:r>
            <a:endParaRPr lang="fi-FI" sz="1600" i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0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639011"/>
            <a:ext cx="8229600" cy="564147"/>
          </a:xfrm>
        </p:spPr>
        <p:txBody>
          <a:bodyPr>
            <a:normAutofit/>
          </a:bodyPr>
          <a:lstStyle/>
          <a:p>
            <a:r>
              <a:rPr lang="fi-FI" sz="2800" dirty="0" smtClean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Tiimi</a:t>
            </a:r>
            <a:endParaRPr lang="fi-FI" sz="28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203159"/>
            <a:ext cx="8229600" cy="49350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i-FI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fi-FI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Erikoistutkijat: </a:t>
            </a:r>
          </a:p>
          <a:p>
            <a:pPr marL="0" indent="0">
              <a:buNone/>
            </a:pPr>
            <a:r>
              <a:rPr lang="fi-FI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fi-FI" sz="2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Päivi Holmström </a:t>
            </a:r>
          </a:p>
          <a:p>
            <a:pPr marL="0" indent="0">
              <a:buNone/>
            </a:pPr>
            <a:r>
              <a:rPr lang="fi-FI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fi-FI" sz="2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Olli Nummela</a:t>
            </a:r>
          </a:p>
          <a:p>
            <a:pPr marL="0" indent="0">
              <a:buNone/>
            </a:pPr>
            <a:r>
              <a:rPr lang="fi-FI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fi-FI" sz="2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Noora Sipilä</a:t>
            </a:r>
            <a:r>
              <a:rPr lang="fi-FI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indent="0">
              <a:buNone/>
            </a:pPr>
            <a:endParaRPr lang="fi-FI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fi-FI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IT-(erikois)suunnittelijat</a:t>
            </a:r>
            <a:r>
              <a:rPr lang="fi-FI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</a:p>
          <a:p>
            <a:pPr marL="0" indent="0">
              <a:buNone/>
            </a:pPr>
            <a:r>
              <a:rPr lang="fi-FI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fi-FI" sz="2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Suvi Lumivirta</a:t>
            </a:r>
            <a:r>
              <a:rPr lang="fi-FI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indent="0">
              <a:buNone/>
            </a:pPr>
            <a:r>
              <a:rPr lang="fi-FI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fi-FI" sz="2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Sami Nousiainen</a:t>
            </a:r>
          </a:p>
          <a:p>
            <a:pPr marL="0" indent="0">
              <a:buNone/>
            </a:pPr>
            <a:r>
              <a:rPr lang="fi-FI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fi-FI" sz="2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Henri Tenhunen</a:t>
            </a:r>
          </a:p>
          <a:p>
            <a:pPr marL="0" indent="0">
              <a:buNone/>
            </a:pPr>
            <a:endParaRPr lang="fi-FI" sz="2000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fi-FI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Projektipäällikkö: </a:t>
            </a:r>
            <a:r>
              <a:rPr lang="fi-FI" sz="2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Irma-Leena Notkola</a:t>
            </a:r>
            <a:endParaRPr lang="fi-FI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 dirty="0" smtClean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7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dirty="0" smtClean="0"/>
              <a:t>3.2.2016</a:t>
            </a:r>
            <a:endParaRPr lang="en-US" dirty="0"/>
          </a:p>
        </p:txBody>
      </p:sp>
      <p:sp>
        <p:nvSpPr>
          <p:cNvPr id="3" name="Dian numeron paikkamerkki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857B-FE13-434A-BF63-EAFC18DA1BA0}" type="slidenum">
              <a:rPr lang="en-US" smtClean="0"/>
              <a:t>8</a:t>
            </a:fld>
            <a:endParaRPr lang="en-US"/>
          </a:p>
        </p:txBody>
      </p:sp>
      <p:sp>
        <p:nvSpPr>
          <p:cNvPr id="5" name="Tekstiruutu 4"/>
          <p:cNvSpPr txBox="1"/>
          <p:nvPr/>
        </p:nvSpPr>
        <p:spPr>
          <a:xfrm>
            <a:off x="2261937" y="2177716"/>
            <a:ext cx="4042609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sz="4000" b="1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Kiitos! </a:t>
            </a:r>
            <a:endParaRPr lang="fi-FI" sz="4000" b="1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rkistolaitos">
      <a:dk1>
        <a:sysClr val="windowText" lastClr="000000"/>
      </a:dk1>
      <a:lt1>
        <a:sysClr val="window" lastClr="FFFFFF"/>
      </a:lt1>
      <a:dk2>
        <a:srgbClr val="313231"/>
      </a:dk2>
      <a:lt2>
        <a:srgbClr val="DDDEDD"/>
      </a:lt2>
      <a:accent1>
        <a:srgbClr val="5496AF"/>
      </a:accent1>
      <a:accent2>
        <a:srgbClr val="93002A"/>
      </a:accent2>
      <a:accent3>
        <a:srgbClr val="B75555"/>
      </a:accent3>
      <a:accent4>
        <a:srgbClr val="88326D"/>
      </a:accent4>
      <a:accent5>
        <a:srgbClr val="AA6E96"/>
      </a:accent5>
      <a:accent6>
        <a:srgbClr val="4291A0"/>
      </a:accent6>
      <a:hlink>
        <a:srgbClr val="4291A1"/>
      </a:hlink>
      <a:folHlink>
        <a:srgbClr val="93002A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letusrakenne">
  <a:themeElements>
    <a:clrScheme name="Oletusraken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letusraken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letusraken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etusraken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etusraken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etusraken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etusraken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etusraken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letusraken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letusraken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letusraken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letusraken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letusraken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letusraken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Arkistolaitos">
      <a:dk1>
        <a:sysClr val="windowText" lastClr="000000"/>
      </a:dk1>
      <a:lt1>
        <a:sysClr val="window" lastClr="FFFFFF"/>
      </a:lt1>
      <a:dk2>
        <a:srgbClr val="313231"/>
      </a:dk2>
      <a:lt2>
        <a:srgbClr val="DDDEDD"/>
      </a:lt2>
      <a:accent1>
        <a:srgbClr val="5496AF"/>
      </a:accent1>
      <a:accent2>
        <a:srgbClr val="93002A"/>
      </a:accent2>
      <a:accent3>
        <a:srgbClr val="B75555"/>
      </a:accent3>
      <a:accent4>
        <a:srgbClr val="88326D"/>
      </a:accent4>
      <a:accent5>
        <a:srgbClr val="AA6E96"/>
      </a:accent5>
      <a:accent6>
        <a:srgbClr val="4291A0"/>
      </a:accent6>
      <a:hlink>
        <a:srgbClr val="4291A1"/>
      </a:hlink>
      <a:folHlink>
        <a:srgbClr val="93002A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Arkistolaitos">
      <a:dk1>
        <a:sysClr val="windowText" lastClr="000000"/>
      </a:dk1>
      <a:lt1>
        <a:sysClr val="window" lastClr="FFFFFF"/>
      </a:lt1>
      <a:dk2>
        <a:srgbClr val="313231"/>
      </a:dk2>
      <a:lt2>
        <a:srgbClr val="DDDEDD"/>
      </a:lt2>
      <a:accent1>
        <a:srgbClr val="5496AF"/>
      </a:accent1>
      <a:accent2>
        <a:srgbClr val="93002A"/>
      </a:accent2>
      <a:accent3>
        <a:srgbClr val="B75555"/>
      </a:accent3>
      <a:accent4>
        <a:srgbClr val="88326D"/>
      </a:accent4>
      <a:accent5>
        <a:srgbClr val="AA6E96"/>
      </a:accent5>
      <a:accent6>
        <a:srgbClr val="4291A0"/>
      </a:accent6>
      <a:hlink>
        <a:srgbClr val="4291A1"/>
      </a:hlink>
      <a:folHlink>
        <a:srgbClr val="93002A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503</Words>
  <Application>Microsoft Office PowerPoint</Application>
  <PresentationFormat>Näytössä katseltava diaesitys (4:3)</PresentationFormat>
  <Paragraphs>136</Paragraphs>
  <Slides>8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5</vt:i4>
      </vt:variant>
      <vt:variant>
        <vt:lpstr>Dian otsikot</vt:lpstr>
      </vt:variant>
      <vt:variant>
        <vt:i4>8</vt:i4>
      </vt:variant>
    </vt:vector>
  </HeadingPairs>
  <TitlesOfParts>
    <vt:vector size="13" baseType="lpstr">
      <vt:lpstr>Office Theme</vt:lpstr>
      <vt:lpstr>2_Oletusrakenne</vt:lpstr>
      <vt:lpstr>Office-teema</vt:lpstr>
      <vt:lpstr>2_Office Theme</vt:lpstr>
      <vt:lpstr>3_Office Theme</vt:lpstr>
      <vt:lpstr>Kansallinen lupapalvelu ja informaatio- ja tukipalvelu Esituotantohanke Sitran Isaacus-hankekokonaisuus</vt:lpstr>
      <vt:lpstr>Hankkeen taustaa: FMAS-hanke (Finnish Microdata Access Services)</vt:lpstr>
      <vt:lpstr>Rekisteritutkimuksen nykyinen toimintamalli </vt:lpstr>
      <vt:lpstr>Kansallinen rekisteri- ja mikroaineistojen tutkijapalvelu Finnish Microdata Access Services FMAS [Tutkimusinfrastruktuurien tiekartalla oleva hanke]</vt:lpstr>
      <vt:lpstr> Kansallisarkiston Isaacus-esituotantohankkeen tavoitteet</vt:lpstr>
      <vt:lpstr>Isaacus-esituotantohankkeen tavoitteet/päätuotokset </vt:lpstr>
      <vt:lpstr>Tiimi</vt:lpstr>
      <vt:lpstr>PowerPoint-esitys</vt:lpstr>
    </vt:vector>
  </TitlesOfParts>
  <Company>Mainostoimisto HINKU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Katri Tiainen</dc:creator>
  <cp:lastModifiedBy>Irma-Leena Notkola</cp:lastModifiedBy>
  <cp:revision>73</cp:revision>
  <cp:lastPrinted>2016-10-20T12:21:44Z</cp:lastPrinted>
  <dcterms:created xsi:type="dcterms:W3CDTF">2016-02-01T08:21:21Z</dcterms:created>
  <dcterms:modified xsi:type="dcterms:W3CDTF">2016-11-01T21:19:36Z</dcterms:modified>
</cp:coreProperties>
</file>