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handoutMasterIdLst>
    <p:handoutMasterId r:id="rId58"/>
  </p:handoutMasterIdLst>
  <p:sldIdLst>
    <p:sldId id="403" r:id="rId2"/>
    <p:sldId id="259" r:id="rId3"/>
    <p:sldId id="322" r:id="rId4"/>
    <p:sldId id="323" r:id="rId5"/>
    <p:sldId id="294" r:id="rId6"/>
    <p:sldId id="296" r:id="rId7"/>
    <p:sldId id="321" r:id="rId8"/>
    <p:sldId id="361" r:id="rId9"/>
    <p:sldId id="375" r:id="rId10"/>
    <p:sldId id="376" r:id="rId11"/>
    <p:sldId id="377" r:id="rId12"/>
    <p:sldId id="378" r:id="rId13"/>
    <p:sldId id="350" r:id="rId14"/>
    <p:sldId id="344" r:id="rId15"/>
    <p:sldId id="379" r:id="rId16"/>
    <p:sldId id="380" r:id="rId17"/>
    <p:sldId id="381" r:id="rId18"/>
    <p:sldId id="382" r:id="rId19"/>
    <p:sldId id="383" r:id="rId20"/>
    <p:sldId id="384" r:id="rId21"/>
    <p:sldId id="385" r:id="rId22"/>
    <p:sldId id="386" r:id="rId23"/>
    <p:sldId id="387" r:id="rId24"/>
    <p:sldId id="347" r:id="rId25"/>
    <p:sldId id="352" r:id="rId26"/>
    <p:sldId id="389" r:id="rId27"/>
    <p:sldId id="353" r:id="rId28"/>
    <p:sldId id="390" r:id="rId29"/>
    <p:sldId id="404" r:id="rId30"/>
    <p:sldId id="391" r:id="rId31"/>
    <p:sldId id="405" r:id="rId32"/>
    <p:sldId id="388" r:id="rId33"/>
    <p:sldId id="351" r:id="rId34"/>
    <p:sldId id="410" r:id="rId35"/>
    <p:sldId id="325" r:id="rId36"/>
    <p:sldId id="326" r:id="rId37"/>
    <p:sldId id="327" r:id="rId38"/>
    <p:sldId id="328" r:id="rId39"/>
    <p:sldId id="329" r:id="rId40"/>
    <p:sldId id="330" r:id="rId41"/>
    <p:sldId id="331" r:id="rId42"/>
    <p:sldId id="392" r:id="rId43"/>
    <p:sldId id="393" r:id="rId44"/>
    <p:sldId id="394" r:id="rId45"/>
    <p:sldId id="395" r:id="rId46"/>
    <p:sldId id="396" r:id="rId47"/>
    <p:sldId id="397" r:id="rId48"/>
    <p:sldId id="398" r:id="rId49"/>
    <p:sldId id="399" r:id="rId50"/>
    <p:sldId id="400" r:id="rId51"/>
    <p:sldId id="406" r:id="rId52"/>
    <p:sldId id="407" r:id="rId53"/>
    <p:sldId id="408" r:id="rId54"/>
    <p:sldId id="409" r:id="rId55"/>
    <p:sldId id="324" r:id="rId56"/>
  </p:sldIdLst>
  <p:sldSz cx="9144000" cy="6858000" type="screen4x3"/>
  <p:notesSz cx="6858000" cy="9144000"/>
  <p:embeddedFontLst>
    <p:embeddedFont>
      <p:font typeface="맑은 고딕" panose="020B0503020000020004" pitchFamily="34" charset="-127"/>
      <p:regular r:id="rId59"/>
      <p:bold r:id="rId60"/>
    </p:embeddedFont>
    <p:embeddedFont>
      <p:font typeface="Arial Black" panose="020B0A04020102020204" pitchFamily="34" charset="0"/>
      <p:bold r:id="rId61"/>
    </p:embeddedFont>
    <p:embeddedFont>
      <p:font typeface="Consolas" panose="020B0609020204030204" pitchFamily="49" charset="0"/>
      <p:regular r:id="rId62"/>
      <p:bold r:id="rId63"/>
      <p:italic r:id="rId64"/>
      <p:boldItalic r:id="rId65"/>
    </p:embeddedFont>
    <p:embeddedFont>
      <p:font typeface="Roboto Mono" panose="00000009000000000000" pitchFamily="49" charset="0"/>
      <p:regular r:id="rId66"/>
      <p:bold r:id="rId67"/>
      <p:italic r:id="rId68"/>
      <p:boldItalic r:id="rId6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0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538"/>
    <a:srgbClr val="592A34"/>
    <a:srgbClr val="DBAFB8"/>
    <a:srgbClr val="B35669"/>
    <a:srgbClr val="FDE7FC"/>
    <a:srgbClr val="944657"/>
    <a:srgbClr val="C00000"/>
    <a:srgbClr val="2D2F2D"/>
    <a:srgbClr val="F688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767" autoAdjust="0"/>
  </p:normalViewPr>
  <p:slideViewPr>
    <p:cSldViewPr>
      <p:cViewPr varScale="1">
        <p:scale>
          <a:sx n="112" d="100"/>
          <a:sy n="112" d="100"/>
        </p:scale>
        <p:origin x="1908" y="96"/>
      </p:cViewPr>
      <p:guideLst>
        <p:guide orient="horz" pos="2160"/>
        <p:guide pos="2880"/>
        <p:guide orient="horz" pos="2205"/>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font" Target="fonts/font8.fntdata"/><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ue RATOVONDRAHONA" userId="49138f9f1b011add" providerId="LiveId" clId="{6D1A3751-2811-4AD3-8BB9-112323E934D7}"/>
    <pc:docChg chg="undo custSel modSld">
      <pc:chgData name="Josue RATOVONDRAHONA" userId="49138f9f1b011add" providerId="LiveId" clId="{6D1A3751-2811-4AD3-8BB9-112323E934D7}" dt="2024-11-19T08:05:07.872" v="74" actId="313"/>
      <pc:docMkLst>
        <pc:docMk/>
      </pc:docMkLst>
      <pc:sldChg chg="modSp mod">
        <pc:chgData name="Josue RATOVONDRAHONA" userId="49138f9f1b011add" providerId="LiveId" clId="{6D1A3751-2811-4AD3-8BB9-112323E934D7}" dt="2024-11-05T05:34:40.549" v="23" actId="20577"/>
        <pc:sldMkLst>
          <pc:docMk/>
          <pc:sldMk cId="0" sldId="259"/>
        </pc:sldMkLst>
        <pc:spChg chg="mod">
          <ac:chgData name="Josue RATOVONDRAHONA" userId="49138f9f1b011add" providerId="LiveId" clId="{6D1A3751-2811-4AD3-8BB9-112323E934D7}" dt="2024-11-05T05:34:40.549" v="23" actId="20577"/>
          <ac:spMkLst>
            <pc:docMk/>
            <pc:sldMk cId="0" sldId="259"/>
            <ac:spMk id="19" creationId="{00000000-0000-0000-0000-000000000000}"/>
          </ac:spMkLst>
        </pc:spChg>
      </pc:sldChg>
      <pc:sldChg chg="modSp mod">
        <pc:chgData name="Josue RATOVONDRAHONA" userId="49138f9f1b011add" providerId="LiveId" clId="{6D1A3751-2811-4AD3-8BB9-112323E934D7}" dt="2024-11-05T06:50:21.849" v="48" actId="20577"/>
        <pc:sldMkLst>
          <pc:docMk/>
          <pc:sldMk cId="4096951481" sldId="375"/>
        </pc:sldMkLst>
        <pc:spChg chg="mod">
          <ac:chgData name="Josue RATOVONDRAHONA" userId="49138f9f1b011add" providerId="LiveId" clId="{6D1A3751-2811-4AD3-8BB9-112323E934D7}" dt="2024-11-05T06:50:21.849" v="48" actId="20577"/>
          <ac:spMkLst>
            <pc:docMk/>
            <pc:sldMk cId="4096951481" sldId="375"/>
            <ac:spMk id="7" creationId="{663D595F-1A6F-9118-14C4-920FB474531C}"/>
          </ac:spMkLst>
        </pc:spChg>
      </pc:sldChg>
      <pc:sldChg chg="modSp mod">
        <pc:chgData name="Josue RATOVONDRAHONA" userId="49138f9f1b011add" providerId="LiveId" clId="{6D1A3751-2811-4AD3-8BB9-112323E934D7}" dt="2024-11-19T08:05:07.872" v="74" actId="313"/>
        <pc:sldMkLst>
          <pc:docMk/>
          <pc:sldMk cId="4139830320" sldId="386"/>
        </pc:sldMkLst>
        <pc:spChg chg="mod">
          <ac:chgData name="Josue RATOVONDRAHONA" userId="49138f9f1b011add" providerId="LiveId" clId="{6D1A3751-2811-4AD3-8BB9-112323E934D7}" dt="2024-11-19T08:05:07.872" v="74" actId="313"/>
          <ac:spMkLst>
            <pc:docMk/>
            <pc:sldMk cId="4139830320" sldId="386"/>
            <ac:spMk id="6" creationId="{00000000-0000-0000-0000-000000000000}"/>
          </ac:spMkLst>
        </pc:spChg>
      </pc:sldChg>
      <pc:sldChg chg="modSp mod">
        <pc:chgData name="Josue RATOVONDRAHONA" userId="49138f9f1b011add" providerId="LiveId" clId="{6D1A3751-2811-4AD3-8BB9-112323E934D7}" dt="2024-11-05T05:19:43.632" v="20" actId="790"/>
        <pc:sldMkLst>
          <pc:docMk/>
          <pc:sldMk cId="0" sldId="403"/>
        </pc:sldMkLst>
        <pc:spChg chg="mod">
          <ac:chgData name="Josue RATOVONDRAHONA" userId="49138f9f1b011add" providerId="LiveId" clId="{6D1A3751-2811-4AD3-8BB9-112323E934D7}" dt="2024-11-05T05:19:43.632" v="20" actId="790"/>
          <ac:spMkLst>
            <pc:docMk/>
            <pc:sldMk cId="0" sldId="403"/>
            <ac:spMk id="7" creationId="{00000000-0000-0000-0000-000000000000}"/>
          </ac:spMkLst>
        </pc:spChg>
      </pc:sldChg>
    </pc:docChg>
  </pc:docChgLst>
  <pc:docChgLst>
    <pc:chgData name="Josue RATOVONDRAHONA" userId="49138f9f1b011add" providerId="LiveId" clId="{57342BD5-EABB-4BC7-BA32-DD2438D99040}"/>
    <pc:docChg chg="undo custSel modSld">
      <pc:chgData name="Josue RATOVONDRAHONA" userId="49138f9f1b011add" providerId="LiveId" clId="{57342BD5-EABB-4BC7-BA32-DD2438D99040}" dt="2025-02-03T07:16:21.075" v="29" actId="20577"/>
      <pc:docMkLst>
        <pc:docMk/>
      </pc:docMkLst>
      <pc:sldChg chg="modSp mod">
        <pc:chgData name="Josue RATOVONDRAHONA" userId="49138f9f1b011add" providerId="LiveId" clId="{57342BD5-EABB-4BC7-BA32-DD2438D99040}" dt="2025-01-14T05:36:49.903" v="13" actId="20577"/>
        <pc:sldMkLst>
          <pc:docMk/>
          <pc:sldMk cId="4257946203" sldId="379"/>
        </pc:sldMkLst>
        <pc:spChg chg="mod">
          <ac:chgData name="Josue RATOVONDRAHONA" userId="49138f9f1b011add" providerId="LiveId" clId="{57342BD5-EABB-4BC7-BA32-DD2438D99040}" dt="2025-01-14T05:36:49.903" v="13" actId="20577"/>
          <ac:spMkLst>
            <pc:docMk/>
            <pc:sldMk cId="4257946203" sldId="379"/>
            <ac:spMk id="7" creationId="{663D595F-1A6F-9118-14C4-920FB474531C}"/>
          </ac:spMkLst>
        </pc:spChg>
      </pc:sldChg>
      <pc:sldChg chg="modSp mod">
        <pc:chgData name="Josue RATOVONDRAHONA" userId="49138f9f1b011add" providerId="LiveId" clId="{57342BD5-EABB-4BC7-BA32-DD2438D99040}" dt="2025-01-14T05:37:05.023" v="14" actId="20577"/>
        <pc:sldMkLst>
          <pc:docMk/>
          <pc:sldMk cId="1971772667" sldId="380"/>
        </pc:sldMkLst>
        <pc:spChg chg="mod">
          <ac:chgData name="Josue RATOVONDRAHONA" userId="49138f9f1b011add" providerId="LiveId" clId="{57342BD5-EABB-4BC7-BA32-DD2438D99040}" dt="2025-01-14T05:37:05.023" v="14" actId="20577"/>
          <ac:spMkLst>
            <pc:docMk/>
            <pc:sldMk cId="1971772667" sldId="380"/>
            <ac:spMk id="6" creationId="{00000000-0000-0000-0000-000000000000}"/>
          </ac:spMkLst>
        </pc:spChg>
      </pc:sldChg>
      <pc:sldChg chg="modSp mod">
        <pc:chgData name="Josue RATOVONDRAHONA" userId="49138f9f1b011add" providerId="LiveId" clId="{57342BD5-EABB-4BC7-BA32-DD2438D99040}" dt="2025-01-14T05:37:19.283" v="24" actId="6549"/>
        <pc:sldMkLst>
          <pc:docMk/>
          <pc:sldMk cId="2955365272" sldId="382"/>
        </pc:sldMkLst>
        <pc:spChg chg="mod">
          <ac:chgData name="Josue RATOVONDRAHONA" userId="49138f9f1b011add" providerId="LiveId" clId="{57342BD5-EABB-4BC7-BA32-DD2438D99040}" dt="2025-01-14T05:37:19.283" v="24" actId="6549"/>
          <ac:spMkLst>
            <pc:docMk/>
            <pc:sldMk cId="2955365272" sldId="382"/>
            <ac:spMk id="6" creationId="{00000000-0000-0000-0000-000000000000}"/>
          </ac:spMkLst>
        </pc:spChg>
      </pc:sldChg>
      <pc:sldChg chg="modSp mod">
        <pc:chgData name="Josue RATOVONDRAHONA" userId="49138f9f1b011add" providerId="LiveId" clId="{57342BD5-EABB-4BC7-BA32-DD2438D99040}" dt="2025-01-14T05:37:29.331" v="27" actId="20577"/>
        <pc:sldMkLst>
          <pc:docMk/>
          <pc:sldMk cId="1458752217" sldId="383"/>
        </pc:sldMkLst>
        <pc:spChg chg="mod">
          <ac:chgData name="Josue RATOVONDRAHONA" userId="49138f9f1b011add" providerId="LiveId" clId="{57342BD5-EABB-4BC7-BA32-DD2438D99040}" dt="2025-01-14T05:37:29.331" v="27" actId="20577"/>
          <ac:spMkLst>
            <pc:docMk/>
            <pc:sldMk cId="1458752217" sldId="383"/>
            <ac:spMk id="7" creationId="{663D595F-1A6F-9118-14C4-920FB474531C}"/>
          </ac:spMkLst>
        </pc:spChg>
      </pc:sldChg>
      <pc:sldChg chg="modSp mod">
        <pc:chgData name="Josue RATOVONDRAHONA" userId="49138f9f1b011add" providerId="LiveId" clId="{57342BD5-EABB-4BC7-BA32-DD2438D99040}" dt="2025-02-03T07:16:21.075" v="29" actId="20577"/>
        <pc:sldMkLst>
          <pc:docMk/>
          <pc:sldMk cId="0" sldId="403"/>
        </pc:sldMkLst>
        <pc:spChg chg="mod">
          <ac:chgData name="Josue RATOVONDRAHONA" userId="49138f9f1b011add" providerId="LiveId" clId="{57342BD5-EABB-4BC7-BA32-DD2438D99040}" dt="2025-02-03T07:16:21.075" v="29" actId="20577"/>
          <ac:spMkLst>
            <pc:docMk/>
            <pc:sldMk cId="0" sldId="403"/>
            <ac:spMk id="1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2025-03-11</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‹N°›</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2025-03-11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‹N°›</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a:p>
        </p:txBody>
      </p:sp>
    </p:spTree>
    <p:extLst>
      <p:ext uri="{BB962C8B-B14F-4D97-AF65-F5344CB8AC3E}">
        <p14:creationId xmlns:p14="http://schemas.microsoft.com/office/powerpoint/2010/main" val="89674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G" dirty="0"/>
          </a:p>
        </p:txBody>
      </p:sp>
      <p:sp>
        <p:nvSpPr>
          <p:cNvPr id="4" name="Espace réservé du numéro de diapositive 3"/>
          <p:cNvSpPr>
            <a:spLocks noGrp="1"/>
          </p:cNvSpPr>
          <p:nvPr>
            <p:ph type="sldNum" sz="quarter" idx="5"/>
          </p:nvPr>
        </p:nvSpPr>
        <p:spPr/>
        <p:txBody>
          <a:bodyPr/>
          <a:lstStyle/>
          <a:p>
            <a:fld id="{A5504B90-27FD-422C-8CC6-2AADAD122D08}" type="slidenum">
              <a:rPr lang="ko-KR" altLang="en-US" smtClean="0"/>
              <a:pPr/>
              <a:t>33</a:t>
            </a:fld>
            <a:endParaRPr lang="ko-KR" altLang="en-US"/>
          </a:p>
        </p:txBody>
      </p:sp>
    </p:spTree>
    <p:extLst>
      <p:ext uri="{BB962C8B-B14F-4D97-AF65-F5344CB8AC3E}">
        <p14:creationId xmlns:p14="http://schemas.microsoft.com/office/powerpoint/2010/main" val="1292352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a:t>
            </a:fld>
            <a:endParaRPr lang="ko-KR" altLang="en-US"/>
          </a:p>
        </p:txBody>
      </p:sp>
      <p:sp>
        <p:nvSpPr>
          <p:cNvPr id="9" name="제목 1"/>
          <p:cNvSpPr>
            <a:spLocks noGrp="1"/>
          </p:cNvSpPr>
          <p:nvPr>
            <p:ph type="ctrTitle"/>
          </p:nvPr>
        </p:nvSpPr>
        <p:spPr>
          <a:xfrm>
            <a:off x="1187624" y="2275711"/>
            <a:ext cx="8539579" cy="1585337"/>
          </a:xfrm>
        </p:spPr>
        <p:txBody>
          <a:bodyPr vert="horz" wrap="square" lIns="91440" tIns="45720" rIns="91440" bIns="45720" numCol="1" rtlCol="0" anchor="ctr"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3C4F8C"/>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‹N°›</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683567" y="116632"/>
            <a:ext cx="7467583"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2025-03-11</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‹N°›</a:t>
            </a:fld>
            <a:endParaRPr lang="ko-KR" altLang="en-US"/>
          </a:p>
        </p:txBody>
      </p:sp>
      <p:sp>
        <p:nvSpPr>
          <p:cNvPr id="6" name="내용 개체 틀 2"/>
          <p:cNvSpPr>
            <a:spLocks noGrp="1"/>
          </p:cNvSpPr>
          <p:nvPr>
            <p:ph idx="1"/>
          </p:nvPr>
        </p:nvSpPr>
        <p:spPr>
          <a:xfrm>
            <a:off x="489955"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‹N°›</a:t>
            </a:fld>
            <a:endParaRPr lang="ko-KR" altLang="en-US"/>
          </a:p>
        </p:txBody>
      </p:sp>
      <p:sp>
        <p:nvSpPr>
          <p:cNvPr id="11" name="내용 개체 틀 2"/>
          <p:cNvSpPr>
            <a:spLocks noGrp="1"/>
          </p:cNvSpPr>
          <p:nvPr>
            <p:ph idx="1"/>
          </p:nvPr>
        </p:nvSpPr>
        <p:spPr>
          <a:xfrm>
            <a:off x="489955" y="1268760"/>
            <a:ext cx="8402525" cy="4881686"/>
          </a:xfrm>
        </p:spPr>
        <p:txBody>
          <a:bodyPr>
            <a:normAutofit/>
          </a:bodyPr>
          <a:lstStyle>
            <a:lvl1pPr algn="l">
              <a:buNone/>
              <a:defRPr sz="1600" i="1" u="none" baseline="0">
                <a:solidFill>
                  <a:schemeClr val="tx1">
                    <a:lumMod val="65000"/>
                    <a:lumOff val="35000"/>
                  </a:schemeClr>
                </a:solidFill>
                <a:latin typeface="+mj-lt"/>
                <a:ea typeface="맑은 고딕" pitchFamily="50" charset="-127"/>
              </a:defRPr>
            </a:lvl1pPr>
            <a:lvl2pPr algn="l">
              <a:buNone/>
              <a:defRPr sz="1600" i="1" u="none" baseline="0">
                <a:solidFill>
                  <a:schemeClr val="tx1">
                    <a:lumMod val="65000"/>
                    <a:lumOff val="35000"/>
                  </a:schemeClr>
                </a:solidFill>
                <a:latin typeface="+mj-lt"/>
                <a:ea typeface="맑은 고딕" pitchFamily="50" charset="-127"/>
              </a:defRPr>
            </a:lvl2pPr>
            <a:lvl3pPr algn="l">
              <a:buNone/>
              <a:defRPr sz="1600" i="1" u="none" baseline="0">
                <a:solidFill>
                  <a:schemeClr val="tx1">
                    <a:lumMod val="65000"/>
                    <a:lumOff val="35000"/>
                  </a:schemeClr>
                </a:solidFill>
                <a:latin typeface="+mj-lt"/>
                <a:ea typeface="맑은 고딕" pitchFamily="50" charset="-127"/>
              </a:defRPr>
            </a:lvl3pPr>
            <a:lvl4pPr algn="l">
              <a:buNone/>
              <a:defRPr sz="1600" i="1" u="none" baseline="0">
                <a:solidFill>
                  <a:schemeClr val="tx1">
                    <a:lumMod val="65000"/>
                    <a:lumOff val="35000"/>
                  </a:schemeClr>
                </a:solidFill>
                <a:latin typeface="+mj-lt"/>
                <a:ea typeface="맑은 고딕" pitchFamily="50" charset="-127"/>
              </a:defRPr>
            </a:lvl4pPr>
            <a:lvl5pPr algn="l">
              <a:buNone/>
              <a:defRPr sz="1600" i="1" u="none"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683568" y="111812"/>
            <a:ext cx="7467582"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‹N°›</a:t>
            </a:fld>
            <a:endParaRPr lang="ko-KR" altLang="en-US"/>
          </a:p>
        </p:txBody>
      </p:sp>
      <p:sp>
        <p:nvSpPr>
          <p:cNvPr id="6" name="제목 1"/>
          <p:cNvSpPr>
            <a:spLocks noGrp="1"/>
          </p:cNvSpPr>
          <p:nvPr>
            <p:ph type="ctrTitle"/>
          </p:nvPr>
        </p:nvSpPr>
        <p:spPr>
          <a:xfrm>
            <a:off x="346853" y="2708920"/>
            <a:ext cx="8450294"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baseline="0" dirty="0">
                <a:solidFill>
                  <a:srgbClr val="3C4F8C"/>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‹N°›</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043608" y="1406600"/>
            <a:ext cx="7128792" cy="2766931"/>
          </a:xfrm>
        </p:spPr>
        <p:txBody>
          <a:bodyPr/>
          <a:lstStyle/>
          <a:p>
            <a:r>
              <a:rPr lang="fr-FR" altLang="ko-KR" dirty="0"/>
              <a:t>Développement</a:t>
            </a:r>
            <a:r>
              <a:rPr lang="en-US" altLang="ko-KR" dirty="0"/>
              <a:t> avec</a:t>
            </a:r>
            <a:br>
              <a:rPr lang="en-US" altLang="ko-KR" dirty="0"/>
            </a:br>
            <a:r>
              <a:rPr lang="en-US" altLang="ko-KR" b="1" dirty="0">
                <a:solidFill>
                  <a:schemeClr val="accent4">
                    <a:lumMod val="75000"/>
                  </a:schemeClr>
                </a:solidFill>
              </a:rPr>
              <a:t>DOCKER</a:t>
            </a:r>
            <a:endParaRPr lang="ko-KR" altLang="en-US" b="1" dirty="0">
              <a:solidFill>
                <a:schemeClr val="accent4">
                  <a:lumMod val="75000"/>
                </a:schemeClr>
              </a:solidFill>
            </a:endParaRPr>
          </a:p>
        </p:txBody>
      </p:sp>
      <p:sp>
        <p:nvSpPr>
          <p:cNvPr id="18" name="직사각형 17"/>
          <p:cNvSpPr/>
          <p:nvPr/>
        </p:nvSpPr>
        <p:spPr>
          <a:xfrm>
            <a:off x="2411760" y="4301142"/>
            <a:ext cx="543660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2400" b="1" dirty="0">
                <a:solidFill>
                  <a:schemeClr val="tx1">
                    <a:lumMod val="65000"/>
                    <a:lumOff val="35000"/>
                  </a:schemeClr>
                </a:solidFill>
                <a:latin typeface="+mj-lt"/>
                <a:ea typeface="맑은 고딕" pitchFamily="50" charset="-127"/>
                <a:cs typeface="굴림" pitchFamily="50" charset="-127"/>
              </a:rPr>
              <a:t>Dr RAKOTONDRAMANANA </a:t>
            </a:r>
            <a:r>
              <a:rPr kumimoji="1" lang="en-US" altLang="ko-KR" sz="2400" b="1" dirty="0" err="1">
                <a:solidFill>
                  <a:schemeClr val="tx1">
                    <a:lumMod val="65000"/>
                    <a:lumOff val="35000"/>
                  </a:schemeClr>
                </a:solidFill>
                <a:latin typeface="+mj-lt"/>
                <a:ea typeface="맑은 고딕" pitchFamily="50" charset="-127"/>
                <a:cs typeface="굴림" pitchFamily="50" charset="-127"/>
              </a:rPr>
              <a:t>Sitraka</a:t>
            </a:r>
            <a:r>
              <a:rPr kumimoji="1" lang="en-US" altLang="ko-KR" sz="2400" b="1" dirty="0">
                <a:solidFill>
                  <a:schemeClr val="tx1">
                    <a:lumMod val="65000"/>
                    <a:lumOff val="35000"/>
                  </a:schemeClr>
                </a:solidFill>
                <a:latin typeface="+mj-lt"/>
                <a:ea typeface="맑은 고딕" pitchFamily="50" charset="-127"/>
                <a:cs typeface="굴림" pitchFamily="50" charset="-127"/>
              </a:rPr>
              <a:t>- 2025</a:t>
            </a:r>
          </a:p>
        </p:txBody>
      </p:sp>
      <p:pic>
        <p:nvPicPr>
          <p:cNvPr id="2" name="Image 1">
            <a:extLst>
              <a:ext uri="{FF2B5EF4-FFF2-40B4-BE49-F238E27FC236}">
                <a16:creationId xmlns:a16="http://schemas.microsoft.com/office/drawing/2014/main" id="{B382A7BF-7476-977B-2986-6204EA300B66}"/>
              </a:ext>
            </a:extLst>
          </p:cNvPr>
          <p:cNvPicPr>
            <a:picLocks noChangeAspect="1"/>
          </p:cNvPicPr>
          <p:nvPr/>
        </p:nvPicPr>
        <p:blipFill>
          <a:blip r:embed="rId3"/>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728B82FB-18FD-6FFA-2FA6-6EA98079D525}"/>
              </a:ext>
            </a:extLst>
          </p:cNvPr>
          <p:cNvPicPr preferRelativeResize="0"/>
          <p:nvPr/>
        </p:nvPicPr>
        <p:blipFill rotWithShape="1">
          <a:blip r:embed="rId4">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39EB34DF-FB93-DBFA-0E43-532C5D959304}"/>
              </a:ext>
            </a:extLst>
          </p:cNvPr>
          <p:cNvSpPr/>
          <p:nvPr/>
        </p:nvSpPr>
        <p:spPr>
          <a:xfrm>
            <a:off x="1043608" y="5085184"/>
            <a:ext cx="1478609" cy="1478609"/>
          </a:xfrm>
          <a:prstGeom prst="rect">
            <a:avLst/>
          </a:prstGeom>
          <a:blipFill>
            <a:blip r:embed="rId5"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Avantages de volume:</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altLang="fr-FR" i="0" dirty="0">
                <a:solidFill>
                  <a:srgbClr val="555555"/>
                </a:solidFill>
                <a:latin typeface="Arial" panose="020B0604020202020204" pitchFamily="34" charset="0"/>
                <a:ea typeface="+mn-ea"/>
                <a:cs typeface="Arial" panose="020B0604020202020204" pitchFamily="34" charset="0"/>
              </a:rPr>
              <a:t>On peut gérer les volumes à l’aide des commandes CLI Docker ou de l’API Docker.</a:t>
            </a:r>
          </a:p>
          <a:p>
            <a:pPr algn="just">
              <a:buFont typeface="Wingdings" panose="05000000000000000000" pitchFamily="2" charset="2"/>
              <a:buChar char="Ø"/>
            </a:pPr>
            <a:endParaRPr lang="fr-FR" alt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volumes sont plus faciles à sauvegarder ou à migrer que les répertoires partagées.</a:t>
            </a:r>
          </a:p>
          <a:p>
            <a:pPr algn="just">
              <a:buFont typeface="Wingdings" panose="05000000000000000000" pitchFamily="2" charset="2"/>
              <a:buChar char="Ø"/>
            </a:pPr>
            <a:endParaRPr 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volumes fonctionnent sur les conteneurs Linux et Windows et peuvent être partagés de manière plus sûre entre plusieurs conteneurs.</a:t>
            </a:r>
          </a:p>
          <a:p>
            <a:pPr algn="just">
              <a:buFont typeface="Wingdings" panose="05000000000000000000" pitchFamily="2" charset="2"/>
              <a:buChar char="Ø"/>
            </a:pPr>
            <a:endParaRPr 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pilotes volumes vous permettent de stocker des volumes sur des hôtes distants ou des fournisseurs cloud et d crypter le contenu des volumes ou d’ajouter des d’autres fonctionnalités.</a:t>
            </a:r>
          </a:p>
          <a:p>
            <a:pPr algn="just">
              <a:buFont typeface="Wingdings" panose="05000000000000000000" pitchFamily="2" charset="2"/>
              <a:buChar char="Ø"/>
            </a:pPr>
            <a:endParaRPr 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nouveaux volumes peuvent avoir leur contenu prérempli par un conteneur contrairement aux répertoires montés qui masquent le contenu des répertoires à l’intérieur du conteneur. </a:t>
            </a:r>
            <a:endParaRPr lang="fr-FR" i="0" dirty="0">
              <a:latin typeface="Arial" panose="020B0604020202020204" pitchFamily="34" charset="0"/>
              <a:cs typeface="Arial" panose="020B0604020202020204" pitchFamily="34" charset="0"/>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Persistance</a:t>
            </a:r>
            <a:r>
              <a:rPr lang="en-US" altLang="ko-KR" dirty="0"/>
              <a:t> des données – volume </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01845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Persistance</a:t>
            </a:r>
            <a:r>
              <a:rPr lang="en-US" altLang="ko-KR" dirty="0"/>
              <a:t> des données – bind mount</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a:t>
            </a:r>
            <a:r>
              <a:rPr lang="fr-FR" b="1" i="0" dirty="0">
                <a:latin typeface="Arial" panose="020B0604020202020204" pitchFamily="34" charset="0"/>
                <a:cs typeface="Arial" panose="020B0604020202020204" pitchFamily="34" charset="0"/>
              </a:rPr>
              <a:t>Volume:</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volume </a:t>
            </a:r>
            <a:r>
              <a:rPr lang="fr-FR" altLang="fr-FR" i="0" dirty="0" err="1">
                <a:solidFill>
                  <a:schemeClr val="tx1"/>
                </a:solidFill>
                <a:latin typeface="Roboto Mono" panose="00000009000000000000" pitchFamily="49" charset="0"/>
                <a:ea typeface="+mn-ea"/>
              </a:rPr>
              <a:t>create</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vivetic</a:t>
            </a:r>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r>
              <a:rPr lang="fr-FR" i="0" dirty="0">
                <a:solidFill>
                  <a:schemeClr val="tx1"/>
                </a:solidFill>
                <a:latin typeface="Roboto Mono" panose="00000009000000000000" pitchFamily="49"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volume ls // lister les volumes</a:t>
            </a:r>
          </a:p>
          <a:p>
            <a:pPr algn="just"/>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volume </a:t>
            </a:r>
            <a:r>
              <a:rPr lang="fr-FR" altLang="fr-FR" i="0" dirty="0" err="1">
                <a:solidFill>
                  <a:schemeClr val="tx1"/>
                </a:solidFill>
                <a:latin typeface="Roboto Mono" panose="00000009000000000000" pitchFamily="49" charset="0"/>
                <a:ea typeface="+mn-ea"/>
              </a:rPr>
              <a:t>inspect</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vivetic</a:t>
            </a:r>
            <a:r>
              <a:rPr lang="fr-FR" altLang="fr-FR" i="0" dirty="0">
                <a:solidFill>
                  <a:schemeClr val="tx1"/>
                </a:solidFill>
                <a:latin typeface="Roboto Mono" panose="00000009000000000000" pitchFamily="49" charset="0"/>
                <a:ea typeface="+mn-ea"/>
              </a:rPr>
              <a:t> // inspecter un volume</a:t>
            </a:r>
          </a:p>
          <a:p>
            <a:pPr algn="just"/>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83391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Dans l’exemple suivant, nous allons démarrer un conteneur à partir de l’image Nginx en liant notre volume au répertoire /</a:t>
            </a:r>
            <a:r>
              <a:rPr lang="fr-FR" i="0" dirty="0" err="1">
                <a:latin typeface="Arial" panose="020B0604020202020204" pitchFamily="34" charset="0"/>
                <a:cs typeface="Arial" panose="020B0604020202020204" pitchFamily="34" charset="0"/>
              </a:rPr>
              <a:t>usr</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share</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nginx</a:t>
            </a:r>
            <a:r>
              <a:rPr lang="fr-FR" i="0" dirty="0">
                <a:latin typeface="Arial" panose="020B0604020202020204" pitchFamily="34" charset="0"/>
                <a:cs typeface="Arial" panose="020B0604020202020204" pitchFamily="34" charset="0"/>
              </a:rPr>
              <a:t>/html:</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run –</a:t>
            </a:r>
            <a:r>
              <a:rPr lang="fr-FR" altLang="fr-FR" i="0" dirty="0" err="1">
                <a:solidFill>
                  <a:schemeClr val="tx1"/>
                </a:solidFill>
                <a:latin typeface="Roboto Mono" panose="00000009000000000000" pitchFamily="49" charset="0"/>
                <a:ea typeface="+mn-ea"/>
              </a:rPr>
              <a:t>itd</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name</a:t>
            </a:r>
            <a:r>
              <a:rPr lang="fr-FR" altLang="fr-FR" i="0" dirty="0">
                <a:solidFill>
                  <a:schemeClr val="tx1"/>
                </a:solidFill>
                <a:latin typeface="Roboto Mono" panose="00000009000000000000" pitchFamily="49" charset="0"/>
                <a:ea typeface="+mn-ea"/>
              </a:rPr>
              <a:t> nginx2 --</a:t>
            </a:r>
            <a:r>
              <a:rPr lang="fr-FR" altLang="fr-FR" i="0" dirty="0" err="1">
                <a:solidFill>
                  <a:schemeClr val="tx1"/>
                </a:solidFill>
                <a:latin typeface="Roboto Mono" panose="00000009000000000000" pitchFamily="49" charset="0"/>
                <a:ea typeface="+mn-ea"/>
              </a:rPr>
              <a:t>mount</a:t>
            </a:r>
            <a:r>
              <a:rPr lang="fr-FR" altLang="fr-FR" i="0" dirty="0">
                <a:solidFill>
                  <a:schemeClr val="tx1"/>
                </a:solidFill>
                <a:latin typeface="Roboto Mono" panose="00000009000000000000" pitchFamily="49" charset="0"/>
                <a:ea typeface="+mn-ea"/>
              </a:rPr>
              <a:t> type=</a:t>
            </a:r>
            <a:r>
              <a:rPr lang="fr-FR" altLang="fr-FR" i="0" dirty="0" err="1">
                <a:solidFill>
                  <a:schemeClr val="tx1"/>
                </a:solidFill>
                <a:latin typeface="Roboto Mono" panose="00000009000000000000" pitchFamily="49" charset="0"/>
                <a:ea typeface="+mn-ea"/>
              </a:rPr>
              <a:t>volume,source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vivetic,target</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usr</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share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nginx</a:t>
            </a:r>
            <a:r>
              <a:rPr lang="fr-FR" altLang="fr-FR" i="0" dirty="0">
                <a:solidFill>
                  <a:schemeClr val="tx1"/>
                </a:solidFill>
                <a:latin typeface="Roboto Mono" panose="00000009000000000000" pitchFamily="49" charset="0"/>
                <a:ea typeface="+mn-ea"/>
              </a:rPr>
              <a:t>/html –p 7070:80 </a:t>
            </a:r>
            <a:r>
              <a:rPr lang="fr-FR" altLang="fr-FR" i="0" dirty="0" err="1">
                <a:solidFill>
                  <a:schemeClr val="tx1"/>
                </a:solidFill>
                <a:latin typeface="Roboto Mono" panose="00000009000000000000" pitchFamily="49" charset="0"/>
                <a:ea typeface="+mn-ea"/>
              </a:rPr>
              <a:t>nginx:latest</a:t>
            </a:r>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Persistance</a:t>
            </a:r>
            <a:r>
              <a:rPr lang="en-US" altLang="ko-KR" dirty="0"/>
              <a:t> des données – volume </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55708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51520" y="2595423"/>
            <a:ext cx="8545627" cy="1337633"/>
          </a:xfrm>
        </p:spPr>
        <p:txBody>
          <a:bodyPr/>
          <a:lstStyle/>
          <a:p>
            <a:r>
              <a:rPr lang="en-US" altLang="ko-KR" dirty="0">
                <a:solidFill>
                  <a:schemeClr val="accent4">
                    <a:lumMod val="75000"/>
                  </a:schemeClr>
                </a:solidFill>
                <a:latin typeface="Arial" panose="020B0604020202020204" pitchFamily="34" charset="0"/>
                <a:cs typeface="Arial" panose="020B0604020202020204" pitchFamily="34" charset="0"/>
              </a:rPr>
              <a:t>Pause café</a:t>
            </a:r>
            <a:endParaRPr lang="ko-KR" altLang="en-US" dirty="0">
              <a:solidFill>
                <a:schemeClr val="accent4">
                  <a:lumMod val="75000"/>
                </a:schemeClr>
              </a:solidFill>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pic>
        <p:nvPicPr>
          <p:cNvPr id="7" name="Espace réservé du contenu 8">
            <a:extLst>
              <a:ext uri="{FF2B5EF4-FFF2-40B4-BE49-F238E27FC236}">
                <a16:creationId xmlns:a16="http://schemas.microsoft.com/office/drawing/2014/main" id="{9992586C-23EB-6BE4-05DB-2BCA4CC9BCD5}"/>
              </a:ext>
            </a:extLst>
          </p:cNvPr>
          <p:cNvPicPr>
            <a:picLocks noChangeAspect="1"/>
          </p:cNvPicPr>
          <p:nvPr/>
        </p:nvPicPr>
        <p:blipFill>
          <a:blip r:embed="rId5"/>
          <a:stretch>
            <a:fillRect/>
          </a:stretch>
        </p:blipFill>
        <p:spPr>
          <a:xfrm>
            <a:off x="3707904" y="4262577"/>
            <a:ext cx="1478609" cy="1645213"/>
          </a:xfrm>
          <a:prstGeom prst="rect">
            <a:avLst/>
          </a:prstGeom>
        </p:spPr>
      </p:pic>
      <p:sp>
        <p:nvSpPr>
          <p:cNvPr id="8" name="Rectangle 7">
            <a:extLst>
              <a:ext uri="{FF2B5EF4-FFF2-40B4-BE49-F238E27FC236}">
                <a16:creationId xmlns:a16="http://schemas.microsoft.com/office/drawing/2014/main" id="{C7EBD008-3EC9-2A1F-92BE-BF34C10C600B}"/>
              </a:ext>
            </a:extLst>
          </p:cNvPr>
          <p:cNvSpPr/>
          <p:nvPr/>
        </p:nvSpPr>
        <p:spPr>
          <a:xfrm>
            <a:off x="5220072" y="4509119"/>
            <a:ext cx="3456384"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5400" b="1" dirty="0">
                <a:latin typeface="Arial" panose="020B0604020202020204" pitchFamily="34" charset="0"/>
                <a:cs typeface="Arial" panose="020B0604020202020204" pitchFamily="34" charset="0"/>
              </a:rPr>
              <a:t>15 min</a:t>
            </a:r>
          </a:p>
        </p:txBody>
      </p:sp>
    </p:spTree>
    <p:extLst>
      <p:ext uri="{BB962C8B-B14F-4D97-AF65-F5344CB8AC3E}">
        <p14:creationId xmlns:p14="http://schemas.microsoft.com/office/powerpoint/2010/main" val="147103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763688" y="2975077"/>
            <a:ext cx="5616624" cy="23635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kumimoji="1" lang="fr-F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Créer une image </a:t>
            </a:r>
            <a:r>
              <a:rPr kumimoji="1" lang="fr-FR" altLang="ko-KR" sz="4000" b="1" dirty="0" err="1">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Dockefile</a:t>
            </a:r>
            <a:endParaRPr kumimoji="1" lang="ko-K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endParaRPr>
          </a:p>
        </p:txBody>
      </p:sp>
      <p:grpSp>
        <p:nvGrpSpPr>
          <p:cNvPr id="8" name="그룹 7"/>
          <p:cNvGrpSpPr/>
          <p:nvPr/>
        </p:nvGrpSpPr>
        <p:grpSpPr>
          <a:xfrm>
            <a:off x="3131840" y="1601145"/>
            <a:ext cx="2808312" cy="1353416"/>
            <a:chOff x="3131840" y="1457129"/>
            <a:chExt cx="2808312" cy="1353416"/>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chemeClr val="bg1">
                      <a:lumMod val="65000"/>
                    </a:schemeClr>
                  </a:solidFill>
                  <a:latin typeface="Arial Black" panose="020B0A04020102020204" pitchFamily="34" charset="0"/>
                  <a:ea typeface="맑은 고딕" pitchFamily="50" charset="-127"/>
                  <a:cs typeface="굴림" pitchFamily="50" charset="-127"/>
                </a:rPr>
                <a:t>Docker</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02</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26CD53B3-9115-A2EE-C252-1D875ADB260A}"/>
              </a:ext>
            </a:extLst>
          </p:cNvPr>
          <p:cNvGrpSpPr/>
          <p:nvPr/>
        </p:nvGrpSpPr>
        <p:grpSpPr>
          <a:xfrm>
            <a:off x="5773032" y="1603144"/>
            <a:ext cx="2471376" cy="889752"/>
            <a:chOff x="5341459" y="2225551"/>
            <a:chExt cx="3321531" cy="1260139"/>
          </a:xfrm>
        </p:grpSpPr>
        <p:sp>
          <p:nvSpPr>
            <p:cNvPr id="9" name="Rectangle 8">
              <a:extLst>
                <a:ext uri="{FF2B5EF4-FFF2-40B4-BE49-F238E27FC236}">
                  <a16:creationId xmlns:a16="http://schemas.microsoft.com/office/drawing/2014/main" id="{5D02AEAD-AEA6-7B4C-B03E-D432AA00352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C5719236-6D65-FE94-E1BF-E5DFC4DB73CE}"/>
                </a:ext>
              </a:extLst>
            </p:cNvPr>
            <p:cNvPicPr>
              <a:picLocks noChangeAspect="1"/>
            </p:cNvPicPr>
            <p:nvPr/>
          </p:nvPicPr>
          <p:blipFill>
            <a:blip r:embed="rId5"/>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42451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nSpc>
                <a:spcPts val="1425"/>
              </a:lnSpc>
            </a:pPr>
            <a:r>
              <a:rPr lang="fr-FR" b="0" dirty="0">
                <a:solidFill>
                  <a:srgbClr val="0000FF"/>
                </a:solidFill>
                <a:effectLst/>
                <a:latin typeface="Consolas" panose="020B0609020204030204" pitchFamily="49" charset="0"/>
              </a:rPr>
              <a:t>	FROM</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ubuntu</a:t>
            </a:r>
            <a:endParaRPr lang="fr-FR" b="0" dirty="0">
              <a:solidFill>
                <a:srgbClr val="000000"/>
              </a:solidFill>
              <a:effectLst/>
              <a:latin typeface="Consolas" panose="020B0609020204030204" pitchFamily="49" charset="0"/>
            </a:endParaRPr>
          </a:p>
          <a:p>
            <a:pPr>
              <a:lnSpc>
                <a:spcPts val="1425"/>
              </a:lnSpc>
            </a:pPr>
            <a:r>
              <a:rPr lang="fr-FR" b="0" dirty="0">
                <a:solidFill>
                  <a:srgbClr val="000000"/>
                </a:solidFill>
                <a:effectLst/>
                <a:latin typeface="Consolas" panose="020B0609020204030204" pitchFamily="49" charset="0"/>
              </a:rPr>
              <a:t>    </a:t>
            </a:r>
          </a:p>
          <a:p>
            <a:pPr>
              <a:lnSpc>
                <a:spcPts val="1425"/>
              </a:lnSpc>
            </a:pP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MAINTAINER</a:t>
            </a:r>
            <a:r>
              <a:rPr lang="fr-FR" b="0" dirty="0">
                <a:solidFill>
                  <a:srgbClr val="000000"/>
                </a:solidFill>
                <a:effectLst/>
                <a:latin typeface="Consolas" panose="020B0609020204030204" pitchFamily="49" charset="0"/>
              </a:rPr>
              <a:t> Josue R &lt;josue.ratovondrahona@esti.mg&gt;</a:t>
            </a:r>
          </a:p>
          <a:p>
            <a:pPr>
              <a:lnSpc>
                <a:spcPts val="1425"/>
              </a:lnSpc>
            </a:pPr>
            <a:r>
              <a:rPr lang="fr-FR" b="0" dirty="0">
                <a:solidFill>
                  <a:srgbClr val="000000"/>
                </a:solidFill>
                <a:effectLst/>
                <a:latin typeface="Consolas" panose="020B0609020204030204" pitchFamily="49" charset="0"/>
              </a:rPr>
              <a:t>    </a:t>
            </a:r>
          </a:p>
          <a:p>
            <a:pPr>
              <a:lnSpc>
                <a:spcPts val="1425"/>
              </a:lnSpc>
            </a:pP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RUN</a:t>
            </a:r>
            <a:r>
              <a:rPr lang="fr-FR" b="0" dirty="0">
                <a:solidFill>
                  <a:srgbClr val="000000"/>
                </a:solidFill>
                <a:effectLst/>
                <a:latin typeface="Consolas" panose="020B0609020204030204" pitchFamily="49" charset="0"/>
              </a:rPr>
              <a:t> apt-get update &amp;&amp; apt-get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nginx</a:t>
            </a:r>
            <a:r>
              <a:rPr lang="fr-FR" b="0" dirty="0">
                <a:solidFill>
                  <a:srgbClr val="000000"/>
                </a:solidFill>
                <a:effectLst/>
                <a:latin typeface="Consolas" panose="020B0609020204030204" pitchFamily="49" charset="0"/>
              </a:rPr>
              <a:t> -y</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COPY</a:t>
            </a:r>
            <a:r>
              <a:rPr lang="fr-FR" b="0" dirty="0">
                <a:solidFill>
                  <a:srgbClr val="000000"/>
                </a:solidFill>
                <a:effectLst/>
                <a:latin typeface="Consolas" panose="020B0609020204030204" pitchFamily="49" charset="0"/>
              </a:rPr>
              <a:t> default /</a:t>
            </a:r>
            <a:r>
              <a:rPr lang="fr-FR" b="0" dirty="0" err="1">
                <a:solidFill>
                  <a:srgbClr val="000000"/>
                </a:solidFill>
                <a:effectLst/>
                <a:latin typeface="Consolas" panose="020B0609020204030204" pitchFamily="49" charset="0"/>
              </a:rPr>
              <a:t>etc</a:t>
            </a:r>
            <a:r>
              <a:rPr lang="fr-FR" b="0" dirty="0">
                <a:solidFill>
                  <a:srgbClr val="000000"/>
                </a:solidFill>
                <a:effectLst/>
                <a:latin typeface="Consolas" panose="020B0609020204030204" pitchFamily="49" charset="0"/>
              </a:rPr>
              <a:t>/</a:t>
            </a:r>
            <a:r>
              <a:rPr lang="fr-FR" b="0" dirty="0" err="1">
                <a:solidFill>
                  <a:srgbClr val="000000"/>
                </a:solidFill>
                <a:effectLst/>
                <a:latin typeface="Consolas" panose="020B0609020204030204" pitchFamily="49" charset="0"/>
              </a:rPr>
              <a:t>nginx</a:t>
            </a:r>
            <a:r>
              <a:rPr lang="fr-FR" b="0" dirty="0">
                <a:solidFill>
                  <a:srgbClr val="000000"/>
                </a:solidFill>
                <a:effectLst/>
                <a:latin typeface="Consolas" panose="020B0609020204030204" pitchFamily="49" charset="0"/>
              </a:rPr>
              <a:t>/sites-</a:t>
            </a:r>
            <a:r>
              <a:rPr lang="fr-FR" b="0" dirty="0" err="1">
                <a:solidFill>
                  <a:srgbClr val="000000"/>
                </a:solidFill>
                <a:effectLst/>
                <a:latin typeface="Consolas" panose="020B0609020204030204" pitchFamily="49" charset="0"/>
              </a:rPr>
              <a:t>enabled</a:t>
            </a:r>
            <a:endParaRPr lang="fr-FR" b="0" dirty="0">
              <a:solidFill>
                <a:srgbClr val="000000"/>
              </a:solidFill>
              <a:effectLst/>
              <a:latin typeface="Consolas" panose="020B0609020204030204" pitchFamily="49" charset="0"/>
            </a:endParaRP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COPY</a:t>
            </a:r>
            <a:r>
              <a:rPr lang="fr-FR" b="0" dirty="0">
                <a:solidFill>
                  <a:srgbClr val="000000"/>
                </a:solidFill>
                <a:effectLst/>
                <a:latin typeface="Consolas" panose="020B0609020204030204" pitchFamily="49" charset="0"/>
              </a:rPr>
              <a:t> index.html /var/www/html</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COPY</a:t>
            </a:r>
            <a:r>
              <a:rPr lang="fr-FR" b="0" dirty="0">
                <a:solidFill>
                  <a:srgbClr val="000000"/>
                </a:solidFill>
                <a:effectLst/>
                <a:latin typeface="Consolas" panose="020B0609020204030204" pitchFamily="49" charset="0"/>
              </a:rPr>
              <a:t> service_start.sh /home/docker/script/service_start.sh</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RUN</a:t>
            </a:r>
            <a:r>
              <a:rPr lang="fr-FR" b="0" dirty="0">
                <a:solidFill>
                  <a:srgbClr val="000000"/>
                </a:solidFill>
                <a:effectLst/>
                <a:latin typeface="Consolas" panose="020B0609020204030204" pitchFamily="49" charset="0"/>
              </a:rPr>
              <a:t> chmod 744 /home/docker/script/service_start.sh</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ENTRYPOINT</a:t>
            </a:r>
            <a:r>
              <a:rPr lang="fr-FR" b="0" dirty="0">
                <a:solidFill>
                  <a:srgbClr val="000000"/>
                </a:solidFill>
                <a:effectLst/>
                <a:latin typeface="Consolas" panose="020B0609020204030204" pitchFamily="49" charset="0"/>
              </a:rPr>
              <a:t> /home/docker/script/service_start.sh</a:t>
            </a:r>
          </a:p>
          <a:p>
            <a:pPr>
              <a:lnSpc>
                <a:spcPts val="1425"/>
              </a:lnSpc>
            </a:pPr>
            <a:r>
              <a:rPr lang="fr-FR" b="0" dirty="0">
                <a:solidFill>
                  <a:srgbClr val="000000"/>
                </a:solidFill>
                <a:effectLst/>
                <a:latin typeface="Consolas" panose="020B0609020204030204" pitchFamily="49" charset="0"/>
              </a:rPr>
              <a:t>    </a:t>
            </a:r>
          </a:p>
          <a:p>
            <a:pPr>
              <a:lnSpc>
                <a:spcPts val="1425"/>
              </a:lnSpc>
            </a:pP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WORKDIR</a:t>
            </a:r>
            <a:r>
              <a:rPr lang="fr-FR" b="0" dirty="0">
                <a:solidFill>
                  <a:srgbClr val="000000"/>
                </a:solidFill>
                <a:effectLst/>
                <a:latin typeface="Consolas" panose="020B0609020204030204" pitchFamily="49" charset="0"/>
              </a:rPr>
              <a:t> /home/docker</a:t>
            </a: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25794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lnSpcReduction="10000"/>
          </a:bodyPr>
          <a:lstStyle/>
          <a:p>
            <a:pPr algn="just"/>
            <a:r>
              <a:rPr lang="fr-FR" i="0" dirty="0">
                <a:latin typeface="Arial" panose="020B0604020202020204" pitchFamily="34" charset="0"/>
                <a:cs typeface="Arial" panose="020B0604020202020204" pitchFamily="34" charset="0"/>
              </a:rPr>
              <a:t>	Contenu du fichier default (fichier conf </a:t>
            </a:r>
            <a:r>
              <a:rPr lang="fr-FR" i="0" dirty="0" err="1">
                <a:latin typeface="Arial" panose="020B0604020202020204" pitchFamily="34" charset="0"/>
                <a:cs typeface="Arial" panose="020B0604020202020204" pitchFamily="34" charset="0"/>
              </a:rPr>
              <a:t>niginx</a:t>
            </a:r>
            <a:r>
              <a:rPr lang="fr-FR" i="0" dirty="0">
                <a:latin typeface="Arial" panose="020B0604020202020204" pitchFamily="34" charset="0"/>
                <a:cs typeface="Arial" panose="020B0604020202020204" pitchFamily="34" charset="0"/>
              </a:rPr>
              <a:t>):</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server {</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listen</a:t>
            </a:r>
            <a:r>
              <a:rPr lang="fr-FR" altLang="fr-FR" i="0" dirty="0">
                <a:solidFill>
                  <a:srgbClr val="555555"/>
                </a:solidFill>
                <a:latin typeface="Roboto Mono" panose="00000009000000000000" pitchFamily="49" charset="0"/>
                <a:ea typeface="+mn-ea"/>
              </a:rPr>
              <a:t> 2080 </a:t>
            </a:r>
            <a:r>
              <a:rPr lang="fr-FR" altLang="fr-FR" i="0" dirty="0" err="1">
                <a:solidFill>
                  <a:srgbClr val="555555"/>
                </a:solidFill>
                <a:latin typeface="Roboto Mono" panose="00000009000000000000" pitchFamily="49" charset="0"/>
                <a:ea typeface="+mn-ea"/>
              </a:rPr>
              <a:t>default_server</a:t>
            </a:r>
            <a:r>
              <a:rPr lang="fr-FR" altLang="fr-FR" i="0" dirty="0">
                <a:solidFill>
                  <a:srgbClr val="555555"/>
                </a:solidFill>
                <a:latin typeface="Roboto Mono" panose="00000009000000000000" pitchFamily="49" charset="0"/>
                <a:ea typeface="+mn-ea"/>
              </a:rPr>
              <a:t>;</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listen</a:t>
            </a:r>
            <a:r>
              <a:rPr lang="fr-FR" altLang="fr-FR" i="0" dirty="0">
                <a:solidFill>
                  <a:srgbClr val="555555"/>
                </a:solidFill>
                <a:latin typeface="Roboto Mono" panose="00000009000000000000" pitchFamily="49" charset="0"/>
                <a:ea typeface="+mn-ea"/>
              </a:rPr>
              <a:t> [::]:2080 </a:t>
            </a:r>
            <a:r>
              <a:rPr lang="fr-FR" altLang="fr-FR" i="0" dirty="0" err="1">
                <a:solidFill>
                  <a:srgbClr val="555555"/>
                </a:solidFill>
                <a:latin typeface="Roboto Mono" panose="00000009000000000000" pitchFamily="49" charset="0"/>
                <a:ea typeface="+mn-ea"/>
              </a:rPr>
              <a:t>default_server</a:t>
            </a:r>
            <a:r>
              <a:rPr lang="fr-FR" altLang="fr-FR" i="0" dirty="0">
                <a:solidFill>
                  <a:srgbClr val="555555"/>
                </a:solidFill>
                <a:latin typeface="Roboto Mono" panose="00000009000000000000" pitchFamily="49" charset="0"/>
                <a:ea typeface="+mn-ea"/>
              </a:rPr>
              <a:t>:</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root /var/www/html;</a:t>
            </a:r>
          </a:p>
          <a:p>
            <a:pPr algn="just"/>
            <a:r>
              <a:rPr lang="fr-FR" altLang="fr-FR" i="0" dirty="0">
                <a:solidFill>
                  <a:srgbClr val="555555"/>
                </a:solidFill>
                <a:latin typeface="Roboto Mono" panose="00000009000000000000" pitchFamily="49" charset="0"/>
                <a:ea typeface="+mn-ea"/>
              </a:rPr>
              <a:t>		index index.htm index.html</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server_name</a:t>
            </a:r>
            <a:r>
              <a:rPr lang="fr-FR" altLang="fr-FR" i="0" dirty="0">
                <a:solidFill>
                  <a:srgbClr val="555555"/>
                </a:solidFill>
                <a:latin typeface="Roboto Mono" panose="00000009000000000000" pitchFamily="49" charset="0"/>
                <a:ea typeface="+mn-ea"/>
              </a:rPr>
              <a:t>_;</a:t>
            </a:r>
          </a:p>
          <a:p>
            <a:pPr algn="just"/>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p>
          <a:p>
            <a:pPr algn="just"/>
            <a:r>
              <a:rPr lang="fr-FR" altLang="fr-FR" i="0" dirty="0">
                <a:solidFill>
                  <a:srgbClr val="555555"/>
                </a:solidFill>
                <a:latin typeface="Roboto Mono" panose="00000009000000000000" pitchFamily="49" charset="0"/>
                <a:ea typeface="+mn-ea"/>
              </a:rPr>
              <a:t>		location / {</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try_files</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uri</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uri</a:t>
            </a:r>
            <a:r>
              <a:rPr lang="fr-FR" altLang="fr-FR" i="0" dirty="0">
                <a:solidFill>
                  <a:srgbClr val="555555"/>
                </a:solidFill>
                <a:latin typeface="Roboto Mono" panose="00000009000000000000" pitchFamily="49" charset="0"/>
                <a:ea typeface="+mn-ea"/>
              </a:rPr>
              <a:t>/ =404;</a:t>
            </a:r>
          </a:p>
          <a:p>
            <a:pPr algn="just"/>
            <a:r>
              <a:rPr lang="fr-FR" altLang="fr-FR" i="0" dirty="0">
                <a:solidFill>
                  <a:srgbClr val="555555"/>
                </a:solidFill>
                <a:latin typeface="Roboto Mono" panose="00000009000000000000" pitchFamily="49" charset="0"/>
                <a:ea typeface="+mn-ea"/>
              </a:rPr>
              <a:t>		}</a:t>
            </a:r>
            <a:endPar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endParaRPr>
          </a:p>
          <a:p>
            <a:pPr algn="just"/>
            <a:r>
              <a:rPr lang="fr-FR" altLang="fr-FR" i="0" noProof="0" dirty="0">
                <a:solidFill>
                  <a:srgbClr val="555555"/>
                </a:solidFill>
                <a:latin typeface="Roboto Mono" panose="00000009000000000000" pitchFamily="49" charset="0"/>
                <a:ea typeface="+mn-ea"/>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a:t>
            </a:r>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97177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Contenu du fichier index.html (page d’accueil):</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&lt;html&gt;&lt;</a:t>
            </a:r>
            <a:r>
              <a:rPr lang="fr-FR" altLang="fr-FR" i="0" dirty="0" err="1">
                <a:solidFill>
                  <a:srgbClr val="555555"/>
                </a:solidFill>
                <a:latin typeface="Roboto Mono" panose="00000009000000000000" pitchFamily="49" charset="0"/>
                <a:ea typeface="+mn-ea"/>
              </a:rPr>
              <a:t>title</a:t>
            </a:r>
            <a:r>
              <a:rPr lang="fr-FR" altLang="fr-FR" i="0" dirty="0">
                <a:solidFill>
                  <a:srgbClr val="555555"/>
                </a:solidFill>
                <a:latin typeface="Roboto Mono" panose="00000009000000000000" pitchFamily="49" charset="0"/>
                <a:ea typeface="+mn-ea"/>
              </a:rPr>
              <a:t>&gt;Test </a:t>
            </a:r>
            <a:r>
              <a:rPr lang="fr-FR" altLang="fr-FR" i="0" dirty="0" err="1">
                <a:solidFill>
                  <a:srgbClr val="555555"/>
                </a:solidFill>
                <a:latin typeface="Roboto Mono" panose="00000009000000000000" pitchFamily="49" charset="0"/>
                <a:ea typeface="+mn-ea"/>
              </a:rPr>
              <a:t>Dockerfile</a:t>
            </a:r>
            <a:r>
              <a:rPr lang="fr-FR" altLang="fr-FR" i="0" dirty="0">
                <a:solidFill>
                  <a:srgbClr val="555555"/>
                </a:solidFill>
                <a:latin typeface="Roboto Mono" panose="00000009000000000000" pitchFamily="49" charset="0"/>
                <a:ea typeface="+mn-ea"/>
              </a:rPr>
              <a:t>&lt;/</a:t>
            </a:r>
            <a:r>
              <a:rPr lang="fr-FR" altLang="fr-FR" i="0" dirty="0" err="1">
                <a:solidFill>
                  <a:srgbClr val="555555"/>
                </a:solidFill>
                <a:latin typeface="Roboto Mono" panose="00000009000000000000" pitchFamily="49" charset="0"/>
                <a:ea typeface="+mn-ea"/>
              </a:rPr>
              <a:t>title</a:t>
            </a:r>
            <a:r>
              <a:rPr lang="fr-FR" altLang="fr-FR" i="0" dirty="0">
                <a:solidFill>
                  <a:srgbClr val="555555"/>
                </a:solidFill>
                <a:latin typeface="Roboto Mono" panose="00000009000000000000" pitchFamily="49" charset="0"/>
                <a:ea typeface="+mn-ea"/>
              </a:rPr>
              <a:t>&gt;</a:t>
            </a:r>
          </a:p>
          <a:p>
            <a:pPr algn="just"/>
            <a:r>
              <a:rPr lang="fr-FR" altLang="fr-FR" i="0" dirty="0">
                <a:solidFill>
                  <a:srgbClr val="555555"/>
                </a:solidFill>
                <a:latin typeface="Roboto Mono" panose="00000009000000000000" pitchFamily="49" charset="0"/>
                <a:ea typeface="+mn-ea"/>
              </a:rPr>
              <a:t>		&lt;body&gt;&lt;center&gt;&lt;b&gt;Test </a:t>
            </a:r>
            <a:r>
              <a:rPr lang="fr-FR" altLang="fr-FR" i="0" dirty="0" err="1">
                <a:solidFill>
                  <a:srgbClr val="555555"/>
                </a:solidFill>
                <a:latin typeface="Roboto Mono" panose="00000009000000000000" pitchFamily="49" charset="0"/>
                <a:ea typeface="+mn-ea"/>
              </a:rPr>
              <a:t>Dockerfile</a:t>
            </a:r>
            <a:r>
              <a:rPr lang="fr-FR" altLang="fr-FR" i="0" dirty="0">
                <a:solidFill>
                  <a:srgbClr val="555555"/>
                </a:solidFill>
                <a:latin typeface="Roboto Mono" panose="00000009000000000000" pitchFamily="49" charset="0"/>
                <a:ea typeface="+mn-ea"/>
              </a:rPr>
              <a:t>&lt;/b&gt;&lt;/center&gt;&lt;/body&gt;</a:t>
            </a:r>
          </a:p>
          <a:p>
            <a:pPr algn="just"/>
            <a:r>
              <a:rPr lang="fr-FR" altLang="fr-FR" i="0" dirty="0">
                <a:solidFill>
                  <a:srgbClr val="555555"/>
                </a:solidFill>
                <a:latin typeface="Roboto Mono" panose="00000009000000000000" pitchFamily="49" charset="0"/>
                <a:ea typeface="+mn-ea"/>
              </a:rPr>
              <a:t>	&lt;/html &gt;</a:t>
            </a:r>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26339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Contenu du fichier service_start.sh (exécuter au lancement du conteneur):</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#!/bin/bash</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echo</a:t>
            </a:r>
            <a:r>
              <a:rPr lang="fr-FR" altLang="fr-FR" i="0" dirty="0">
                <a:solidFill>
                  <a:srgbClr val="555555"/>
                </a:solidFill>
                <a:latin typeface="Roboto Mono" panose="00000009000000000000" pitchFamily="49" charset="0"/>
                <a:ea typeface="+mn-ea"/>
              </a:rPr>
              <a:t> bonjour mes amis</a:t>
            </a:r>
          </a:p>
          <a:p>
            <a:pPr algn="just"/>
            <a:r>
              <a:rPr lang="fr-FR" altLang="fr-FR" i="0" dirty="0">
                <a:solidFill>
                  <a:srgbClr val="555555"/>
                </a:solidFill>
                <a:latin typeface="Roboto Mono" panose="00000009000000000000" pitchFamily="49" charset="0"/>
                <a:ea typeface="+mn-ea"/>
              </a:rPr>
              <a:t>	service </a:t>
            </a:r>
            <a:r>
              <a:rPr lang="fr-FR" altLang="fr-FR" i="0" dirty="0" err="1">
                <a:solidFill>
                  <a:srgbClr val="555555"/>
                </a:solidFill>
                <a:latin typeface="Roboto Mono" panose="00000009000000000000" pitchFamily="49" charset="0"/>
                <a:ea typeface="+mn-ea"/>
              </a:rPr>
              <a:t>nginx</a:t>
            </a:r>
            <a:r>
              <a:rPr lang="fr-FR" altLang="fr-FR" i="0" dirty="0">
                <a:solidFill>
                  <a:srgbClr val="555555"/>
                </a:solidFill>
                <a:latin typeface="Roboto Mono" panose="00000009000000000000" pitchFamily="49" charset="0"/>
                <a:ea typeface="+mn-ea"/>
              </a:rPr>
              <a:t> start</a:t>
            </a:r>
          </a:p>
          <a:p>
            <a:pPr algn="just"/>
            <a:r>
              <a:rPr lang="fr-FR" altLang="fr-FR" i="0" dirty="0">
                <a:solidFill>
                  <a:srgbClr val="555555"/>
                </a:solidFill>
                <a:latin typeface="Roboto Mono" panose="00000009000000000000" pitchFamily="49" charset="0"/>
                <a:ea typeface="+mn-ea"/>
              </a:rPr>
              <a:t>	/bin/</a:t>
            </a:r>
            <a:r>
              <a:rPr lang="fr-FR" altLang="fr-FR" i="0" dirty="0" err="1">
                <a:solidFill>
                  <a:srgbClr val="555555"/>
                </a:solidFill>
                <a:latin typeface="Roboto Mono" panose="00000009000000000000" pitchFamily="49" charset="0"/>
                <a:ea typeface="+mn-ea"/>
              </a:rPr>
              <a:t>bash</a:t>
            </a:r>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95536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Créer l’image:</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 docker </a:t>
            </a:r>
            <a:r>
              <a:rPr lang="fr-FR" altLang="fr-FR" i="0" dirty="0" err="1">
                <a:solidFill>
                  <a:srgbClr val="555555"/>
                </a:solidFill>
                <a:latin typeface="Roboto Mono" panose="00000009000000000000" pitchFamily="49" charset="0"/>
                <a:ea typeface="+mn-ea"/>
              </a:rPr>
              <a:t>build</a:t>
            </a:r>
            <a:r>
              <a:rPr lang="fr-FR" altLang="fr-FR" i="0" dirty="0">
                <a:solidFill>
                  <a:srgbClr val="555555"/>
                </a:solidFill>
                <a:latin typeface="Roboto Mono" panose="00000009000000000000" pitchFamily="49" charset="0"/>
                <a:ea typeface="+mn-ea"/>
              </a:rPr>
              <a:t> –t </a:t>
            </a:r>
            <a:r>
              <a:rPr lang="fr-FR" altLang="fr-FR" i="0" dirty="0" err="1">
                <a:solidFill>
                  <a:srgbClr val="555555"/>
                </a:solidFill>
                <a:latin typeface="Roboto Mono" panose="00000009000000000000" pitchFamily="49" charset="0"/>
                <a:ea typeface="+mn-ea"/>
              </a:rPr>
              <a:t>viveticimg</a:t>
            </a:r>
            <a:r>
              <a:rPr lang="fr-FR" altLang="fr-FR" i="0" dirty="0">
                <a:solidFill>
                  <a:srgbClr val="555555"/>
                </a:solidFill>
                <a:latin typeface="Roboto Mono" panose="00000009000000000000" pitchFamily="49" charset="0"/>
                <a:ea typeface="+mn-ea"/>
              </a:rPr>
              <a:t> .</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a:t>
            </a:r>
            <a:r>
              <a:rPr lang="fr-FR" altLang="fr-FR" i="0" dirty="0">
                <a:solidFill>
                  <a:srgbClr val="555555"/>
                </a:solidFill>
                <a:latin typeface="Arial" panose="020B0604020202020204" pitchFamily="34" charset="0"/>
                <a:ea typeface="+mn-ea"/>
                <a:cs typeface="Arial" panose="020B0604020202020204" pitchFamily="34" charset="0"/>
              </a:rPr>
              <a:t>Lancer le conteneur</a:t>
            </a:r>
            <a:r>
              <a:rPr lang="fr-FR" i="0" dirty="0">
                <a:latin typeface="Arial" panose="020B0604020202020204" pitchFamily="34" charset="0"/>
                <a:cs typeface="Arial" panose="020B0604020202020204" pitchFamily="34" charset="0"/>
              </a:rPr>
              <a:t>:</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 docker run –</a:t>
            </a:r>
            <a:r>
              <a:rPr lang="fr-FR" altLang="fr-FR" i="0" dirty="0" err="1">
                <a:solidFill>
                  <a:srgbClr val="555555"/>
                </a:solidFill>
                <a:latin typeface="Roboto Mono" panose="00000009000000000000" pitchFamily="49" charset="0"/>
                <a:ea typeface="+mn-ea"/>
              </a:rPr>
              <a:t>it</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name</a:t>
            </a:r>
            <a:r>
              <a:rPr lang="fr-FR" altLang="fr-FR" i="0" dirty="0">
                <a:solidFill>
                  <a:srgbClr val="555555"/>
                </a:solidFill>
                <a:latin typeface="Roboto Mono" panose="00000009000000000000" pitchFamily="49" charset="0"/>
                <a:ea typeface="+mn-ea"/>
              </a:rPr>
              <a:t> viveticimg1 –p 8080:2080 </a:t>
            </a:r>
            <a:r>
              <a:rPr lang="fr-FR" altLang="fr-FR" i="0" dirty="0" err="1">
                <a:solidFill>
                  <a:srgbClr val="555555"/>
                </a:solidFill>
                <a:latin typeface="Roboto Mono" panose="00000009000000000000" pitchFamily="49" charset="0"/>
                <a:ea typeface="+mn-ea"/>
              </a:rPr>
              <a:t>viveticimg</a:t>
            </a:r>
            <a:endParaRPr lang="fr-FR" altLang="fr-FR" i="0" dirty="0">
              <a:solidFill>
                <a:srgbClr val="555555"/>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45875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5853" y="667240"/>
            <a:ext cx="2335907" cy="553998"/>
          </a:xfrm>
          <a:prstGeom prst="rect">
            <a:avLst/>
          </a:prstGeom>
        </p:spPr>
        <p:txBody>
          <a:bodyPr wrap="square" rtlCol="0">
            <a:spAutoFit/>
          </a:bodyPr>
          <a:lstStyle/>
          <a:p>
            <a:pPr algn="ctr" fontAlgn="base">
              <a:spcBef>
                <a:spcPct val="0"/>
              </a:spcBef>
              <a:spcAft>
                <a:spcPct val="0"/>
              </a:spcAft>
              <a:buClr>
                <a:schemeClr val="hlink"/>
              </a:buClr>
            </a:pPr>
            <a:r>
              <a:rPr lang="fr-FR" altLang="ko-KR" sz="3000" b="1" dirty="0">
                <a:solidFill>
                  <a:schemeClr val="bg1"/>
                </a:solidFill>
                <a:latin typeface="+mj-lt"/>
                <a:ea typeface="맑은 고딕" pitchFamily="50" charset="-127"/>
                <a:cs typeface="+mj-cs"/>
              </a:rPr>
              <a:t>PLAN</a:t>
            </a:r>
          </a:p>
        </p:txBody>
      </p:sp>
      <p:grpSp>
        <p:nvGrpSpPr>
          <p:cNvPr id="26" name="그룹 25"/>
          <p:cNvGrpSpPr/>
          <p:nvPr/>
        </p:nvGrpSpPr>
        <p:grpSpPr>
          <a:xfrm>
            <a:off x="2745419" y="1765816"/>
            <a:ext cx="3923743" cy="681037"/>
            <a:chOff x="2411760" y="1765816"/>
            <a:chExt cx="3923743" cy="681037"/>
          </a:xfrm>
        </p:grpSpPr>
        <p:sp>
          <p:nvSpPr>
            <p:cNvPr id="21" name="타원 20"/>
            <p:cNvSpPr/>
            <p:nvPr/>
          </p:nvSpPr>
          <p:spPr bwMode="auto">
            <a:xfrm>
              <a:off x="2411760" y="1765816"/>
              <a:ext cx="681038" cy="681037"/>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18" name="Text Box 5"/>
            <p:cNvSpPr txBox="1">
              <a:spLocks noChangeArrowheads="1"/>
            </p:cNvSpPr>
            <p:nvPr/>
          </p:nvSpPr>
          <p:spPr bwMode="auto">
            <a:xfrm>
              <a:off x="3166853" y="1772816"/>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Persistance de données</a:t>
              </a:r>
            </a:p>
          </p:txBody>
        </p:sp>
        <p:sp>
          <p:nvSpPr>
            <p:cNvPr id="19" name="Text Box 11"/>
            <p:cNvSpPr txBox="1">
              <a:spLocks noChangeArrowheads="1"/>
            </p:cNvSpPr>
            <p:nvPr/>
          </p:nvSpPr>
          <p:spPr bwMode="auto">
            <a:xfrm>
              <a:off x="3166853" y="2023611"/>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Répertoire hôte monté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bind</a:t>
              </a: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mount</a:t>
              </a: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Volumes</a:t>
              </a:r>
            </a:p>
          </p:txBody>
        </p:sp>
        <p:sp>
          <p:nvSpPr>
            <p:cNvPr id="20" name="TextBox 13"/>
            <p:cNvSpPr txBox="1">
              <a:spLocks noChangeArrowheads="1"/>
            </p:cNvSpPr>
            <p:nvPr/>
          </p:nvSpPr>
          <p:spPr bwMode="auto">
            <a:xfrm>
              <a:off x="2472395" y="1867808"/>
              <a:ext cx="508473" cy="477054"/>
            </a:xfrm>
            <a:prstGeom prst="rect">
              <a:avLst/>
            </a:prstGeom>
            <a:noFill/>
            <a:ln w="9525">
              <a:noFill/>
              <a:miter lim="800000"/>
              <a:headEnd/>
              <a:tailEnd/>
            </a:ln>
          </p:spPr>
          <p:txBody>
            <a:bodyPr wrap="none">
              <a:spAutoFit/>
            </a:bodyPr>
            <a:lstStyle/>
            <a:p>
              <a:r>
                <a:rPr lang="fr-FR" altLang="ko-KR" sz="2500" b="1" dirty="0">
                  <a:solidFill>
                    <a:schemeClr val="bg1"/>
                  </a:solidFill>
                  <a:latin typeface="+mj-lt"/>
                  <a:ea typeface="맑은 고딕" pitchFamily="50" charset="-127"/>
                  <a:cs typeface="+mj-cs"/>
                </a:rPr>
                <a:t>01</a:t>
              </a:r>
            </a:p>
          </p:txBody>
        </p:sp>
      </p:grpSp>
      <p:grpSp>
        <p:nvGrpSpPr>
          <p:cNvPr id="28" name="그룹 27"/>
          <p:cNvGrpSpPr/>
          <p:nvPr/>
        </p:nvGrpSpPr>
        <p:grpSpPr>
          <a:xfrm>
            <a:off x="4104641" y="2653964"/>
            <a:ext cx="3923743" cy="919052"/>
            <a:chOff x="3770982" y="2653964"/>
            <a:chExt cx="3923743" cy="919052"/>
          </a:xfrm>
        </p:grpSpPr>
        <p:sp>
          <p:nvSpPr>
            <p:cNvPr id="22" name="타원 21"/>
            <p:cNvSpPr/>
            <p:nvPr/>
          </p:nvSpPr>
          <p:spPr bwMode="auto">
            <a:xfrm>
              <a:off x="3770982" y="2653964"/>
              <a:ext cx="681038" cy="681037"/>
            </a:xfrm>
            <a:prstGeom prst="ellipse">
              <a:avLst/>
            </a:prstGeom>
            <a:solidFill>
              <a:srgbClr val="A98BBF"/>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2" name="Text Box 5"/>
            <p:cNvSpPr txBox="1">
              <a:spLocks noChangeArrowheads="1"/>
            </p:cNvSpPr>
            <p:nvPr/>
          </p:nvSpPr>
          <p:spPr bwMode="auto">
            <a:xfrm>
              <a:off x="4526075" y="2660964"/>
              <a:ext cx="2952750" cy="523220"/>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Créer sa propre image </a:t>
              </a:r>
              <a:r>
                <a:rPr lang="fr-FR" altLang="ko-KR" sz="1400" b="1" dirty="0" err="1">
                  <a:solidFill>
                    <a:schemeClr val="bg1">
                      <a:lumMod val="65000"/>
                    </a:schemeClr>
                  </a:solidFill>
                  <a:latin typeface="Arial Black" panose="020B0A04020102020204" pitchFamily="34" charset="0"/>
                  <a:ea typeface="맑은 고딕" pitchFamily="50" charset="-127"/>
                </a:rPr>
                <a:t>Dockerfile</a:t>
              </a:r>
              <a:endParaRPr lang="fr-FR" altLang="ko-KR" sz="1400" b="1" dirty="0">
                <a:solidFill>
                  <a:schemeClr val="bg1">
                    <a:lumMod val="65000"/>
                  </a:schemeClr>
                </a:solidFill>
                <a:latin typeface="Arial Black" panose="020B0A04020102020204" pitchFamily="34" charset="0"/>
                <a:ea typeface="맑은 고딕" pitchFamily="50" charset="-127"/>
              </a:endParaRPr>
            </a:p>
          </p:txBody>
        </p:sp>
        <p:sp>
          <p:nvSpPr>
            <p:cNvPr id="33" name="Text Box 11"/>
            <p:cNvSpPr txBox="1">
              <a:spLocks noChangeArrowheads="1"/>
            </p:cNvSpPr>
            <p:nvPr/>
          </p:nvSpPr>
          <p:spPr bwMode="auto">
            <a:xfrm>
              <a:off x="4526075" y="3172906"/>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CMD et ENTRYPOINT</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COPY et ADD</a:t>
              </a:r>
            </a:p>
          </p:txBody>
        </p:sp>
        <p:sp>
          <p:nvSpPr>
            <p:cNvPr id="35" name="TextBox 13"/>
            <p:cNvSpPr txBox="1">
              <a:spLocks noChangeArrowheads="1"/>
            </p:cNvSpPr>
            <p:nvPr/>
          </p:nvSpPr>
          <p:spPr bwMode="auto">
            <a:xfrm>
              <a:off x="3831617" y="2755956"/>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02</a:t>
              </a:r>
            </a:p>
          </p:txBody>
        </p:sp>
      </p:grpSp>
      <p:grpSp>
        <p:nvGrpSpPr>
          <p:cNvPr id="29" name="그룹 28"/>
          <p:cNvGrpSpPr/>
          <p:nvPr/>
        </p:nvGrpSpPr>
        <p:grpSpPr>
          <a:xfrm>
            <a:off x="2745419" y="3713173"/>
            <a:ext cx="3923743" cy="795990"/>
            <a:chOff x="2411760" y="3542112"/>
            <a:chExt cx="3923743" cy="795990"/>
          </a:xfrm>
        </p:grpSpPr>
        <p:sp>
          <p:nvSpPr>
            <p:cNvPr id="23" name="타원 22"/>
            <p:cNvSpPr/>
            <p:nvPr/>
          </p:nvSpPr>
          <p:spPr bwMode="auto">
            <a:xfrm>
              <a:off x="2411760" y="3542112"/>
              <a:ext cx="681038" cy="681037"/>
            </a:xfrm>
            <a:prstGeom prst="ellipse">
              <a:avLst/>
            </a:prstGeom>
            <a:solidFill>
              <a:srgbClr val="615991"/>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8" name="Text Box 5"/>
            <p:cNvSpPr txBox="1">
              <a:spLocks noChangeArrowheads="1"/>
            </p:cNvSpPr>
            <p:nvPr/>
          </p:nvSpPr>
          <p:spPr bwMode="auto">
            <a:xfrm>
              <a:off x="3166853" y="3549112"/>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Docker Network</a:t>
              </a:r>
            </a:p>
          </p:txBody>
        </p:sp>
        <p:sp>
          <p:nvSpPr>
            <p:cNvPr id="39" name="Text Box 11"/>
            <p:cNvSpPr txBox="1">
              <a:spLocks noChangeArrowheads="1"/>
            </p:cNvSpPr>
            <p:nvPr/>
          </p:nvSpPr>
          <p:spPr bwMode="auto">
            <a:xfrm>
              <a:off x="3166853" y="3937992"/>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Types de réseaux</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Réseaux définis par l’utilisateur</a:t>
              </a:r>
            </a:p>
          </p:txBody>
        </p:sp>
        <p:sp>
          <p:nvSpPr>
            <p:cNvPr id="40" name="TextBox 13"/>
            <p:cNvSpPr txBox="1">
              <a:spLocks noChangeArrowheads="1"/>
            </p:cNvSpPr>
            <p:nvPr/>
          </p:nvSpPr>
          <p:spPr bwMode="auto">
            <a:xfrm>
              <a:off x="2472395" y="3644104"/>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03</a:t>
              </a:r>
            </a:p>
          </p:txBody>
        </p:sp>
      </p:grpSp>
      <p:grpSp>
        <p:nvGrpSpPr>
          <p:cNvPr id="31" name="그룹 30"/>
          <p:cNvGrpSpPr/>
          <p:nvPr/>
        </p:nvGrpSpPr>
        <p:grpSpPr>
          <a:xfrm>
            <a:off x="2745419" y="5358039"/>
            <a:ext cx="3923743" cy="681037"/>
            <a:chOff x="2411760" y="5318407"/>
            <a:chExt cx="3923743" cy="681037"/>
          </a:xfrm>
        </p:grpSpPr>
        <p:sp>
          <p:nvSpPr>
            <p:cNvPr id="25" name="타원 24"/>
            <p:cNvSpPr/>
            <p:nvPr/>
          </p:nvSpPr>
          <p:spPr bwMode="auto">
            <a:xfrm>
              <a:off x="2411760" y="5318407"/>
              <a:ext cx="681038" cy="681037"/>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48" name="Text Box 5"/>
            <p:cNvSpPr txBox="1">
              <a:spLocks noChangeArrowheads="1"/>
            </p:cNvSpPr>
            <p:nvPr/>
          </p:nvSpPr>
          <p:spPr bwMode="auto">
            <a:xfrm>
              <a:off x="3166853" y="5497289"/>
              <a:ext cx="2952750" cy="307777"/>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mj-lt"/>
                  <a:ea typeface="맑은 고딕" pitchFamily="50" charset="-127"/>
                </a:rPr>
                <a:t>Conclusion</a:t>
              </a:r>
            </a:p>
          </p:txBody>
        </p:sp>
        <p:sp>
          <p:nvSpPr>
            <p:cNvPr id="50" name="Text Box 11"/>
            <p:cNvSpPr txBox="1">
              <a:spLocks noChangeArrowheads="1"/>
            </p:cNvSpPr>
            <p:nvPr/>
          </p:nvSpPr>
          <p:spPr bwMode="auto">
            <a:xfrm>
              <a:off x="3166853" y="5653146"/>
              <a:ext cx="3168650" cy="246221"/>
            </a:xfrm>
            <a:prstGeom prst="rect">
              <a:avLst/>
            </a:prstGeom>
            <a:noFill/>
            <a:ln w="9525">
              <a:noFill/>
              <a:miter lim="800000"/>
              <a:headEnd/>
              <a:tailEnd/>
            </a:ln>
            <a:effectLst/>
          </p:spPr>
          <p:txBody>
            <a:bodyPr anchor="ctr">
              <a:spAutoFit/>
            </a:bodyPr>
            <a:lstStyle/>
            <a:p>
              <a:pPr>
                <a:lnSpc>
                  <a:spcPts val="1200"/>
                </a:lnSpc>
                <a:defRPr/>
              </a:pPr>
              <a:endParaRPr lang="fr-FR" altLang="ko-KR" sz="1100" dirty="0">
                <a:solidFill>
                  <a:schemeClr val="tx1">
                    <a:lumMod val="65000"/>
                    <a:lumOff val="35000"/>
                  </a:schemeClr>
                </a:solidFill>
                <a:latin typeface="+mj-lt"/>
                <a:ea typeface="맑은 고딕" pitchFamily="50" charset="-127"/>
                <a:cs typeface="굴림" pitchFamily="50" charset="-127"/>
              </a:endParaRPr>
            </a:p>
          </p:txBody>
        </p:sp>
        <p:sp>
          <p:nvSpPr>
            <p:cNvPr id="51" name="TextBox 13"/>
            <p:cNvSpPr txBox="1">
              <a:spLocks noChangeArrowheads="1"/>
            </p:cNvSpPr>
            <p:nvPr/>
          </p:nvSpPr>
          <p:spPr bwMode="auto">
            <a:xfrm>
              <a:off x="2472395" y="5420399"/>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05</a:t>
              </a:r>
            </a:p>
          </p:txBody>
        </p:sp>
      </p:grpSp>
      <p:pic>
        <p:nvPicPr>
          <p:cNvPr id="2" name="Image 1">
            <a:extLst>
              <a:ext uri="{FF2B5EF4-FFF2-40B4-BE49-F238E27FC236}">
                <a16:creationId xmlns:a16="http://schemas.microsoft.com/office/drawing/2014/main" id="{1A048168-E828-1795-418A-F85098C6EC3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E5317ACD-DA22-32BC-EB99-A0AD47576C7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34" name="그룹 29">
            <a:extLst>
              <a:ext uri="{FF2B5EF4-FFF2-40B4-BE49-F238E27FC236}">
                <a16:creationId xmlns:a16="http://schemas.microsoft.com/office/drawing/2014/main" id="{00800183-54F3-42F9-8D53-105FED43DCEA}"/>
              </a:ext>
            </a:extLst>
          </p:cNvPr>
          <p:cNvGrpSpPr/>
          <p:nvPr/>
        </p:nvGrpSpPr>
        <p:grpSpPr>
          <a:xfrm>
            <a:off x="4104641" y="4699333"/>
            <a:ext cx="3923743" cy="681037"/>
            <a:chOff x="3770982" y="4430260"/>
            <a:chExt cx="3923743" cy="681037"/>
          </a:xfrm>
        </p:grpSpPr>
        <p:sp>
          <p:nvSpPr>
            <p:cNvPr id="36" name="타원 23">
              <a:extLst>
                <a:ext uri="{FF2B5EF4-FFF2-40B4-BE49-F238E27FC236}">
                  <a16:creationId xmlns:a16="http://schemas.microsoft.com/office/drawing/2014/main" id="{F86CF3BF-86E5-446E-808E-E6E7F0020031}"/>
                </a:ext>
              </a:extLst>
            </p:cNvPr>
            <p:cNvSpPr/>
            <p:nvPr/>
          </p:nvSpPr>
          <p:spPr bwMode="auto">
            <a:xfrm>
              <a:off x="3770982" y="4430260"/>
              <a:ext cx="681038" cy="681037"/>
            </a:xfrm>
            <a:prstGeom prst="ellipse">
              <a:avLst/>
            </a:prstGeom>
            <a:solidFill>
              <a:srgbClr val="A98BBF"/>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7" name="Text Box 5">
              <a:extLst>
                <a:ext uri="{FF2B5EF4-FFF2-40B4-BE49-F238E27FC236}">
                  <a16:creationId xmlns:a16="http://schemas.microsoft.com/office/drawing/2014/main" id="{BAF05A51-D145-4C76-816E-9EB16B2C7CE1}"/>
                </a:ext>
              </a:extLst>
            </p:cNvPr>
            <p:cNvSpPr txBox="1">
              <a:spLocks noChangeArrowheads="1"/>
            </p:cNvSpPr>
            <p:nvPr/>
          </p:nvSpPr>
          <p:spPr bwMode="auto">
            <a:xfrm>
              <a:off x="4400725" y="4447552"/>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Finalisation exercice</a:t>
              </a:r>
            </a:p>
          </p:txBody>
        </p:sp>
        <p:sp>
          <p:nvSpPr>
            <p:cNvPr id="41" name="Text Box 11">
              <a:extLst>
                <a:ext uri="{FF2B5EF4-FFF2-40B4-BE49-F238E27FC236}">
                  <a16:creationId xmlns:a16="http://schemas.microsoft.com/office/drawing/2014/main" id="{30740A1B-C5ED-48B9-8F67-163BB1956703}"/>
                </a:ext>
              </a:extLst>
            </p:cNvPr>
            <p:cNvSpPr txBox="1">
              <a:spLocks noChangeArrowheads="1"/>
            </p:cNvSpPr>
            <p:nvPr/>
          </p:nvSpPr>
          <p:spPr bwMode="auto">
            <a:xfrm>
              <a:off x="4526075" y="4688055"/>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sur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github</a:t>
              </a:r>
              <a:endPar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dans le slide</a:t>
              </a:r>
            </a:p>
          </p:txBody>
        </p:sp>
        <p:sp>
          <p:nvSpPr>
            <p:cNvPr id="42" name="TextBox 13">
              <a:extLst>
                <a:ext uri="{FF2B5EF4-FFF2-40B4-BE49-F238E27FC236}">
                  <a16:creationId xmlns:a16="http://schemas.microsoft.com/office/drawing/2014/main" id="{601CBC0C-E78D-403B-A588-F8FE2243CD06}"/>
                </a:ext>
              </a:extLst>
            </p:cNvPr>
            <p:cNvSpPr txBox="1">
              <a:spLocks noChangeArrowheads="1"/>
            </p:cNvSpPr>
            <p:nvPr/>
          </p:nvSpPr>
          <p:spPr bwMode="auto">
            <a:xfrm>
              <a:off x="3831617" y="4532252"/>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Quelques instructions </a:t>
            </a:r>
            <a:r>
              <a:rPr lang="fr-FR" i="0" dirty="0" err="1">
                <a:latin typeface="Arial" panose="020B0604020202020204" pitchFamily="34" charset="0"/>
                <a:cs typeface="Arial" panose="020B0604020202020204" pitchFamily="34" charset="0"/>
              </a:rPr>
              <a:t>Dockerfile</a:t>
            </a:r>
            <a:r>
              <a:rPr lang="fr-FR" i="0" dirty="0">
                <a:latin typeface="Arial" panose="020B0604020202020204" pitchFamily="34" charset="0"/>
                <a:cs typeface="Arial" panose="020B0604020202020204" pitchFamily="34" charset="0"/>
              </a:rPr>
              <a:t>:</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graphicFrame>
        <p:nvGraphicFramePr>
          <p:cNvPr id="7" name="Tableau 5">
            <a:extLst>
              <a:ext uri="{FF2B5EF4-FFF2-40B4-BE49-F238E27FC236}">
                <a16:creationId xmlns:a16="http://schemas.microsoft.com/office/drawing/2014/main" id="{62DF5948-95B5-EDD4-318D-8C6B6A7EBD91}"/>
              </a:ext>
            </a:extLst>
          </p:cNvPr>
          <p:cNvGraphicFramePr>
            <a:graphicFrameLocks/>
          </p:cNvGraphicFramePr>
          <p:nvPr>
            <p:extLst>
              <p:ext uri="{D42A27DB-BD31-4B8C-83A1-F6EECF244321}">
                <p14:modId xmlns:p14="http://schemas.microsoft.com/office/powerpoint/2010/main" val="2004352145"/>
              </p:ext>
            </p:extLst>
          </p:nvPr>
        </p:nvGraphicFramePr>
        <p:xfrm>
          <a:off x="34648" y="2492896"/>
          <a:ext cx="9073856" cy="2936432"/>
        </p:xfrm>
        <a:graphic>
          <a:graphicData uri="http://schemas.openxmlformats.org/drawingml/2006/table">
            <a:tbl>
              <a:tblPr firstRow="1" bandRow="1">
                <a:tableStyleId>{5C22544A-7EE6-4342-B048-85BDC9FD1C3A}</a:tableStyleId>
              </a:tblPr>
              <a:tblGrid>
                <a:gridCol w="1729040">
                  <a:extLst>
                    <a:ext uri="{9D8B030D-6E8A-4147-A177-3AD203B41FA5}">
                      <a16:colId xmlns:a16="http://schemas.microsoft.com/office/drawing/2014/main" val="2971014711"/>
                    </a:ext>
                  </a:extLst>
                </a:gridCol>
                <a:gridCol w="7344816">
                  <a:extLst>
                    <a:ext uri="{9D8B030D-6E8A-4147-A177-3AD203B41FA5}">
                      <a16:colId xmlns:a16="http://schemas.microsoft.com/office/drawing/2014/main" val="855348739"/>
                    </a:ext>
                  </a:extLst>
                </a:gridCol>
              </a:tblGrid>
              <a:tr h="367054">
                <a:tc>
                  <a:txBody>
                    <a:bodyPr/>
                    <a:lstStyle/>
                    <a:p>
                      <a:r>
                        <a:rPr lang="fr-FR" dirty="0"/>
                        <a:t>COMMANDES</a:t>
                      </a:r>
                    </a:p>
                  </a:txBody>
                  <a:tcPr/>
                </a:tc>
                <a:tc>
                  <a:txBody>
                    <a:bodyPr/>
                    <a:lstStyle/>
                    <a:p>
                      <a:r>
                        <a:rPr lang="fr-FR" dirty="0"/>
                        <a:t>ROLES</a:t>
                      </a:r>
                    </a:p>
                  </a:txBody>
                  <a:tcPr/>
                </a:tc>
                <a:extLst>
                  <a:ext uri="{0D108BD9-81ED-4DB2-BD59-A6C34878D82A}">
                    <a16:rowId xmlns:a16="http://schemas.microsoft.com/office/drawing/2014/main" val="509860441"/>
                  </a:ext>
                </a:extLst>
              </a:tr>
              <a:tr h="367054">
                <a:tc>
                  <a:txBody>
                    <a:bodyPr/>
                    <a:lstStyle/>
                    <a:p>
                      <a:r>
                        <a:rPr lang="fr-FR" dirty="0"/>
                        <a:t>FROM</a:t>
                      </a:r>
                    </a:p>
                  </a:txBody>
                  <a:tcPr/>
                </a:tc>
                <a:tc>
                  <a:txBody>
                    <a:bodyPr/>
                    <a:lstStyle/>
                    <a:p>
                      <a:r>
                        <a:rPr lang="fr-FR" dirty="0"/>
                        <a:t>Image parente</a:t>
                      </a:r>
                    </a:p>
                  </a:txBody>
                  <a:tcPr/>
                </a:tc>
                <a:extLst>
                  <a:ext uri="{0D108BD9-81ED-4DB2-BD59-A6C34878D82A}">
                    <a16:rowId xmlns:a16="http://schemas.microsoft.com/office/drawing/2014/main" val="2394668445"/>
                  </a:ext>
                </a:extLst>
              </a:tr>
              <a:tr h="367054">
                <a:tc>
                  <a:txBody>
                    <a:bodyPr/>
                    <a:lstStyle/>
                    <a:p>
                      <a:r>
                        <a:rPr lang="fr-FR" dirty="0"/>
                        <a:t>MAINTAINER</a:t>
                      </a:r>
                    </a:p>
                  </a:txBody>
                  <a:tcPr/>
                </a:tc>
                <a:tc>
                  <a:txBody>
                    <a:bodyPr/>
                    <a:lstStyle/>
                    <a:p>
                      <a:r>
                        <a:rPr lang="fr-FR" dirty="0"/>
                        <a:t>Auteur</a:t>
                      </a:r>
                    </a:p>
                  </a:txBody>
                  <a:tcPr/>
                </a:tc>
                <a:extLst>
                  <a:ext uri="{0D108BD9-81ED-4DB2-BD59-A6C34878D82A}">
                    <a16:rowId xmlns:a16="http://schemas.microsoft.com/office/drawing/2014/main" val="3188386956"/>
                  </a:ext>
                </a:extLst>
              </a:tr>
              <a:tr h="367054">
                <a:tc>
                  <a:txBody>
                    <a:bodyPr/>
                    <a:lstStyle/>
                    <a:p>
                      <a:r>
                        <a:rPr lang="fr-FR" dirty="0"/>
                        <a:t>LABEL</a:t>
                      </a:r>
                    </a:p>
                  </a:txBody>
                  <a:tcPr/>
                </a:tc>
                <a:tc>
                  <a:txBody>
                    <a:bodyPr/>
                    <a:lstStyle/>
                    <a:p>
                      <a:r>
                        <a:rPr lang="fr-FR" dirty="0"/>
                        <a:t>Ajout de métadonnées</a:t>
                      </a:r>
                    </a:p>
                  </a:txBody>
                  <a:tcPr/>
                </a:tc>
                <a:extLst>
                  <a:ext uri="{0D108BD9-81ED-4DB2-BD59-A6C34878D82A}">
                    <a16:rowId xmlns:a16="http://schemas.microsoft.com/office/drawing/2014/main" val="1571014739"/>
                  </a:ext>
                </a:extLst>
              </a:tr>
              <a:tr h="367054">
                <a:tc>
                  <a:txBody>
                    <a:bodyPr/>
                    <a:lstStyle/>
                    <a:p>
                      <a:r>
                        <a:rPr lang="fr-FR" dirty="0"/>
                        <a:t>RUN</a:t>
                      </a:r>
                    </a:p>
                  </a:txBody>
                  <a:tcPr/>
                </a:tc>
                <a:tc>
                  <a:txBody>
                    <a:bodyPr/>
                    <a:lstStyle/>
                    <a:p>
                      <a:r>
                        <a:rPr lang="fr-FR" dirty="0"/>
                        <a:t>Exécution des commandes dans le conteneur </a:t>
                      </a:r>
                    </a:p>
                  </a:txBody>
                  <a:tcPr/>
                </a:tc>
                <a:extLst>
                  <a:ext uri="{0D108BD9-81ED-4DB2-BD59-A6C34878D82A}">
                    <a16:rowId xmlns:a16="http://schemas.microsoft.com/office/drawing/2014/main" val="1305271301"/>
                  </a:ext>
                </a:extLst>
              </a:tr>
              <a:tr h="367054">
                <a:tc>
                  <a:txBody>
                    <a:bodyPr/>
                    <a:lstStyle/>
                    <a:p>
                      <a:r>
                        <a:rPr lang="fr-FR" dirty="0"/>
                        <a:t>ADD</a:t>
                      </a:r>
                    </a:p>
                  </a:txBody>
                  <a:tcPr/>
                </a:tc>
                <a:tc>
                  <a:txBody>
                    <a:bodyPr/>
                    <a:lstStyle/>
                    <a:p>
                      <a:r>
                        <a:rPr lang="fr-FR" dirty="0"/>
                        <a:t>Ajout des fichiers dans le conteneur</a:t>
                      </a:r>
                    </a:p>
                  </a:txBody>
                  <a:tcPr/>
                </a:tc>
                <a:extLst>
                  <a:ext uri="{0D108BD9-81ED-4DB2-BD59-A6C34878D82A}">
                    <a16:rowId xmlns:a16="http://schemas.microsoft.com/office/drawing/2014/main" val="2172135925"/>
                  </a:ext>
                </a:extLst>
              </a:tr>
              <a:tr h="367054">
                <a:tc>
                  <a:txBody>
                    <a:bodyPr/>
                    <a:lstStyle/>
                    <a:p>
                      <a:r>
                        <a:rPr lang="fr-FR" dirty="0"/>
                        <a:t>COPY</a:t>
                      </a:r>
                    </a:p>
                  </a:txBody>
                  <a:tcPr/>
                </a:tc>
                <a:tc>
                  <a:txBody>
                    <a:bodyPr/>
                    <a:lstStyle/>
                    <a:p>
                      <a:r>
                        <a:rPr lang="fr-FR" dirty="0"/>
                        <a:t>Ajout d’un fichier dans l’image</a:t>
                      </a:r>
                    </a:p>
                  </a:txBody>
                  <a:tcPr/>
                </a:tc>
                <a:extLst>
                  <a:ext uri="{0D108BD9-81ED-4DB2-BD59-A6C34878D82A}">
                    <a16:rowId xmlns:a16="http://schemas.microsoft.com/office/drawing/2014/main" val="2570206589"/>
                  </a:ext>
                </a:extLst>
              </a:tr>
              <a:tr h="367054">
                <a:tc>
                  <a:txBody>
                    <a:bodyPr/>
                    <a:lstStyle/>
                    <a:p>
                      <a:r>
                        <a:rPr lang="fr-FR" dirty="0"/>
                        <a:t>WORKDIR</a:t>
                      </a:r>
                    </a:p>
                  </a:txBody>
                  <a:tcPr/>
                </a:tc>
                <a:tc>
                  <a:txBody>
                    <a:bodyPr/>
                    <a:lstStyle/>
                    <a:p>
                      <a:r>
                        <a:rPr lang="fr-FR" dirty="0"/>
                        <a:t>Définition du répertoire de travail</a:t>
                      </a:r>
                    </a:p>
                  </a:txBody>
                  <a:tcPr/>
                </a:tc>
                <a:extLst>
                  <a:ext uri="{0D108BD9-81ED-4DB2-BD59-A6C34878D82A}">
                    <a16:rowId xmlns:a16="http://schemas.microsoft.com/office/drawing/2014/main" val="3246826580"/>
                  </a:ext>
                </a:extLst>
              </a:tr>
            </a:tbl>
          </a:graphicData>
        </a:graphic>
      </p:graphicFrame>
    </p:spTree>
    <p:extLst>
      <p:ext uri="{BB962C8B-B14F-4D97-AF65-F5344CB8AC3E}">
        <p14:creationId xmlns:p14="http://schemas.microsoft.com/office/powerpoint/2010/main" val="202759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Quelques instructions </a:t>
            </a:r>
            <a:r>
              <a:rPr lang="fr-FR" i="0" dirty="0" err="1">
                <a:latin typeface="Arial" panose="020B0604020202020204" pitchFamily="34" charset="0"/>
                <a:cs typeface="Arial" panose="020B0604020202020204" pitchFamily="34" charset="0"/>
              </a:rPr>
              <a:t>Dockerfile</a:t>
            </a:r>
            <a:r>
              <a:rPr lang="fr-FR" i="0" dirty="0">
                <a:latin typeface="Arial" panose="020B0604020202020204" pitchFamily="34" charset="0"/>
                <a:cs typeface="Arial" panose="020B0604020202020204" pitchFamily="34" charset="0"/>
              </a:rPr>
              <a:t>:</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graphicFrame>
        <p:nvGraphicFramePr>
          <p:cNvPr id="6" name="Tableau 5">
            <a:extLst>
              <a:ext uri="{FF2B5EF4-FFF2-40B4-BE49-F238E27FC236}">
                <a16:creationId xmlns:a16="http://schemas.microsoft.com/office/drawing/2014/main" id="{20EA5FF5-2B6A-FC98-2F9F-C6998440E231}"/>
              </a:ext>
            </a:extLst>
          </p:cNvPr>
          <p:cNvGraphicFramePr>
            <a:graphicFrameLocks/>
          </p:cNvGraphicFramePr>
          <p:nvPr>
            <p:extLst>
              <p:ext uri="{D42A27DB-BD31-4B8C-83A1-F6EECF244321}">
                <p14:modId xmlns:p14="http://schemas.microsoft.com/office/powerpoint/2010/main" val="3490935287"/>
              </p:ext>
            </p:extLst>
          </p:nvPr>
        </p:nvGraphicFramePr>
        <p:xfrm>
          <a:off x="34648" y="2492896"/>
          <a:ext cx="9073856" cy="3303486"/>
        </p:xfrm>
        <a:graphic>
          <a:graphicData uri="http://schemas.openxmlformats.org/drawingml/2006/table">
            <a:tbl>
              <a:tblPr firstRow="1" bandRow="1">
                <a:tableStyleId>{5C22544A-7EE6-4342-B048-85BDC9FD1C3A}</a:tableStyleId>
              </a:tblPr>
              <a:tblGrid>
                <a:gridCol w="1729040">
                  <a:extLst>
                    <a:ext uri="{9D8B030D-6E8A-4147-A177-3AD203B41FA5}">
                      <a16:colId xmlns:a16="http://schemas.microsoft.com/office/drawing/2014/main" val="2971014711"/>
                    </a:ext>
                  </a:extLst>
                </a:gridCol>
                <a:gridCol w="7344816">
                  <a:extLst>
                    <a:ext uri="{9D8B030D-6E8A-4147-A177-3AD203B41FA5}">
                      <a16:colId xmlns:a16="http://schemas.microsoft.com/office/drawing/2014/main" val="855348739"/>
                    </a:ext>
                  </a:extLst>
                </a:gridCol>
              </a:tblGrid>
              <a:tr h="367054">
                <a:tc>
                  <a:txBody>
                    <a:bodyPr/>
                    <a:lstStyle/>
                    <a:p>
                      <a:r>
                        <a:rPr lang="fr-FR" dirty="0"/>
                        <a:t>COMMANDES</a:t>
                      </a:r>
                    </a:p>
                  </a:txBody>
                  <a:tcPr/>
                </a:tc>
                <a:tc>
                  <a:txBody>
                    <a:bodyPr/>
                    <a:lstStyle/>
                    <a:p>
                      <a:r>
                        <a:rPr lang="fr-FR" dirty="0"/>
                        <a:t>ROLES</a:t>
                      </a:r>
                    </a:p>
                  </a:txBody>
                  <a:tcPr/>
                </a:tc>
                <a:extLst>
                  <a:ext uri="{0D108BD9-81ED-4DB2-BD59-A6C34878D82A}">
                    <a16:rowId xmlns:a16="http://schemas.microsoft.com/office/drawing/2014/main" val="509860441"/>
                  </a:ext>
                </a:extLst>
              </a:tr>
              <a:tr h="367054">
                <a:tc>
                  <a:txBody>
                    <a:bodyPr/>
                    <a:lstStyle/>
                    <a:p>
                      <a:r>
                        <a:rPr lang="fr-FR" dirty="0"/>
                        <a:t>EXPOSE</a:t>
                      </a:r>
                    </a:p>
                  </a:txBody>
                  <a:tcPr/>
                </a:tc>
                <a:tc>
                  <a:txBody>
                    <a:bodyPr/>
                    <a:lstStyle/>
                    <a:p>
                      <a:r>
                        <a:rPr lang="fr-FR" dirty="0"/>
                        <a:t>Définition des ports d’écoute par défaut</a:t>
                      </a:r>
                    </a:p>
                  </a:txBody>
                  <a:tcPr/>
                </a:tc>
                <a:extLst>
                  <a:ext uri="{0D108BD9-81ED-4DB2-BD59-A6C34878D82A}">
                    <a16:rowId xmlns:a16="http://schemas.microsoft.com/office/drawing/2014/main" val="2394668445"/>
                  </a:ext>
                </a:extLst>
              </a:tr>
              <a:tr h="367054">
                <a:tc>
                  <a:txBody>
                    <a:bodyPr/>
                    <a:lstStyle/>
                    <a:p>
                      <a:r>
                        <a:rPr lang="fr-FR" dirty="0"/>
                        <a:t>VOLUME</a:t>
                      </a:r>
                    </a:p>
                  </a:txBody>
                  <a:tcPr/>
                </a:tc>
                <a:tc>
                  <a:txBody>
                    <a:bodyPr/>
                    <a:lstStyle/>
                    <a:p>
                      <a:r>
                        <a:rPr lang="fr-FR" dirty="0"/>
                        <a:t>Définition des volumes utilisable</a:t>
                      </a:r>
                    </a:p>
                  </a:txBody>
                  <a:tcPr/>
                </a:tc>
                <a:extLst>
                  <a:ext uri="{0D108BD9-81ED-4DB2-BD59-A6C34878D82A}">
                    <a16:rowId xmlns:a16="http://schemas.microsoft.com/office/drawing/2014/main" val="3188386956"/>
                  </a:ext>
                </a:extLst>
              </a:tr>
              <a:tr h="367054">
                <a:tc>
                  <a:txBody>
                    <a:bodyPr/>
                    <a:lstStyle/>
                    <a:p>
                      <a:r>
                        <a:rPr lang="fr-FR" dirty="0"/>
                        <a:t>CMD</a:t>
                      </a:r>
                    </a:p>
                  </a:txBody>
                  <a:tcPr/>
                </a:tc>
                <a:tc>
                  <a:txBody>
                    <a:bodyPr/>
                    <a:lstStyle/>
                    <a:p>
                      <a:r>
                        <a:rPr lang="fr-FR" dirty="0"/>
                        <a:t>Exécution d’une commande au démarrage du conteneur</a:t>
                      </a:r>
                    </a:p>
                  </a:txBody>
                  <a:tcPr/>
                </a:tc>
                <a:extLst>
                  <a:ext uri="{0D108BD9-81ED-4DB2-BD59-A6C34878D82A}">
                    <a16:rowId xmlns:a16="http://schemas.microsoft.com/office/drawing/2014/main" val="1571014739"/>
                  </a:ext>
                </a:extLst>
              </a:tr>
              <a:tr h="367054">
                <a:tc>
                  <a:txBody>
                    <a:bodyPr/>
                    <a:lstStyle/>
                    <a:p>
                      <a:r>
                        <a:rPr lang="fr-FR" dirty="0"/>
                        <a:t>ENTRYPOINT</a:t>
                      </a:r>
                    </a:p>
                  </a:txBody>
                  <a:tcPr/>
                </a:tc>
                <a:tc>
                  <a:txBody>
                    <a:bodyPr/>
                    <a:lstStyle/>
                    <a:p>
                      <a:r>
                        <a:rPr lang="fr-FR" dirty="0"/>
                        <a:t>Exécution d’une commande au démarrage du conteneur</a:t>
                      </a:r>
                    </a:p>
                  </a:txBody>
                  <a:tcPr/>
                </a:tc>
                <a:extLst>
                  <a:ext uri="{0D108BD9-81ED-4DB2-BD59-A6C34878D82A}">
                    <a16:rowId xmlns:a16="http://schemas.microsoft.com/office/drawing/2014/main" val="1305271301"/>
                  </a:ext>
                </a:extLst>
              </a:tr>
              <a:tr h="367054">
                <a:tc>
                  <a:txBody>
                    <a:bodyPr/>
                    <a:lstStyle/>
                    <a:p>
                      <a:r>
                        <a:rPr lang="fr-FR" dirty="0"/>
                        <a:t>ARG</a:t>
                      </a:r>
                    </a:p>
                  </a:txBody>
                  <a:tcPr/>
                </a:tc>
                <a:tc>
                  <a:txBody>
                    <a:bodyPr/>
                    <a:lstStyle/>
                    <a:p>
                      <a:r>
                        <a:rPr lang="fr-FR" dirty="0"/>
                        <a:t>Variables passées comme paramètres à la construction de l’image</a:t>
                      </a:r>
                    </a:p>
                  </a:txBody>
                  <a:tcPr/>
                </a:tc>
                <a:extLst>
                  <a:ext uri="{0D108BD9-81ED-4DB2-BD59-A6C34878D82A}">
                    <a16:rowId xmlns:a16="http://schemas.microsoft.com/office/drawing/2014/main" val="2172135925"/>
                  </a:ext>
                </a:extLst>
              </a:tr>
              <a:tr h="367054">
                <a:tc>
                  <a:txBody>
                    <a:bodyPr/>
                    <a:lstStyle/>
                    <a:p>
                      <a:r>
                        <a:rPr lang="fr-FR" dirty="0"/>
                        <a:t>ENV</a:t>
                      </a:r>
                    </a:p>
                  </a:txBody>
                  <a:tcPr/>
                </a:tc>
                <a:tc>
                  <a:txBody>
                    <a:bodyPr/>
                    <a:lstStyle/>
                    <a:p>
                      <a:r>
                        <a:rPr lang="fr-FR" dirty="0"/>
                        <a:t>Variable d’environnement</a:t>
                      </a:r>
                    </a:p>
                  </a:txBody>
                  <a:tcPr/>
                </a:tc>
                <a:extLst>
                  <a:ext uri="{0D108BD9-81ED-4DB2-BD59-A6C34878D82A}">
                    <a16:rowId xmlns:a16="http://schemas.microsoft.com/office/drawing/2014/main" val="2570206589"/>
                  </a:ext>
                </a:extLst>
              </a:tr>
              <a:tr h="367054">
                <a:tc>
                  <a:txBody>
                    <a:bodyPr/>
                    <a:lstStyle/>
                    <a:p>
                      <a:r>
                        <a:rPr lang="fr-FR" dirty="0"/>
                        <a:t>USER</a:t>
                      </a:r>
                    </a:p>
                  </a:txBody>
                  <a:tcPr/>
                </a:tc>
                <a:tc>
                  <a:txBody>
                    <a:bodyPr/>
                    <a:lstStyle/>
                    <a:p>
                      <a:r>
                        <a:rPr lang="fr-FR" dirty="0"/>
                        <a:t>Nom d’utilisateur ou UID à utiliser</a:t>
                      </a:r>
                    </a:p>
                  </a:txBody>
                  <a:tcPr/>
                </a:tc>
                <a:extLst>
                  <a:ext uri="{0D108BD9-81ED-4DB2-BD59-A6C34878D82A}">
                    <a16:rowId xmlns:a16="http://schemas.microsoft.com/office/drawing/2014/main" val="3246826580"/>
                  </a:ext>
                </a:extLst>
              </a:tr>
              <a:tr h="367054">
                <a:tc>
                  <a:txBody>
                    <a:bodyPr/>
                    <a:lstStyle/>
                    <a:p>
                      <a:r>
                        <a:rPr lang="fr-FR" dirty="0"/>
                        <a:t>ONBUILD</a:t>
                      </a:r>
                    </a:p>
                  </a:txBody>
                  <a:tcPr/>
                </a:tc>
                <a:tc>
                  <a:txBody>
                    <a:bodyPr/>
                    <a:lstStyle/>
                    <a:p>
                      <a:r>
                        <a:rPr lang="fr-FR" dirty="0"/>
                        <a:t>Instruction exécutées lors de la construction d’images enfants</a:t>
                      </a:r>
                    </a:p>
                  </a:txBody>
                  <a:tcPr/>
                </a:tc>
                <a:extLst>
                  <a:ext uri="{0D108BD9-81ED-4DB2-BD59-A6C34878D82A}">
                    <a16:rowId xmlns:a16="http://schemas.microsoft.com/office/drawing/2014/main" val="2081719847"/>
                  </a:ext>
                </a:extLst>
              </a:tr>
            </a:tbl>
          </a:graphicData>
        </a:graphic>
      </p:graphicFrame>
    </p:spTree>
    <p:extLst>
      <p:ext uri="{BB962C8B-B14F-4D97-AF65-F5344CB8AC3E}">
        <p14:creationId xmlns:p14="http://schemas.microsoft.com/office/powerpoint/2010/main" val="288895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ENTRYPOINT: spécifie une commande qui sera toujours exécutée au démarrage du conteneur;</a:t>
            </a:r>
          </a:p>
          <a:p>
            <a:pPr algn="just"/>
            <a:r>
              <a:rPr lang="fr-FR" i="0" dirty="0">
                <a:latin typeface="Arial" panose="020B0604020202020204" pitchFamily="34" charset="0"/>
                <a:cs typeface="Arial" panose="020B0604020202020204" pitchFamily="34" charset="0"/>
              </a:rPr>
              <a:t>	CMD: spécifie les arguments qui seront transmis à ENTRYPOINT.</a:t>
            </a:r>
          </a:p>
          <a:p>
            <a:pPr algn="just"/>
            <a:endParaRPr lang="fr-FR" i="0" dirty="0">
              <a:latin typeface="Arial" panose="020B0604020202020204" pitchFamily="34" charset="0"/>
              <a:cs typeface="Arial" panose="020B0604020202020204" pitchFamily="34" charset="0"/>
            </a:endParaRPr>
          </a:p>
          <a:p>
            <a:pPr algn="just"/>
            <a:r>
              <a:rPr lang="fr-FR" i="0" dirty="0">
                <a:latin typeface="Arial" panose="020B0604020202020204" pitchFamily="34" charset="0"/>
                <a:cs typeface="Arial" panose="020B0604020202020204" pitchFamily="34" charset="0"/>
              </a:rPr>
              <a:t>	Exemple: </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FROM </a:t>
            </a:r>
            <a:r>
              <a:rPr lang="fr-FR" altLang="fr-FR" i="0" dirty="0" err="1">
                <a:solidFill>
                  <a:srgbClr val="555555"/>
                </a:solidFill>
                <a:latin typeface="Roboto Mono" panose="00000009000000000000" pitchFamily="49" charset="0"/>
                <a:ea typeface="+mn-ea"/>
              </a:rPr>
              <a:t>debian:latest</a:t>
            </a:r>
            <a:endParaRPr lang="fr-FR" altLang="fr-FR" i="0" dirty="0">
              <a:solidFill>
                <a:srgbClr val="555555"/>
              </a:solidFill>
              <a:latin typeface="Roboto Mono" panose="00000009000000000000" pitchFamily="49" charset="0"/>
              <a:ea typeface="+mn-ea"/>
            </a:endParaRPr>
          </a:p>
          <a:p>
            <a:pPr algn="just"/>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RUN apt-get update</a:t>
            </a:r>
          </a:p>
          <a:p>
            <a:pPr algn="just"/>
            <a:r>
              <a:rPr lang="fr-FR" altLang="fr-FR" i="0" dirty="0">
                <a:solidFill>
                  <a:srgbClr val="555555"/>
                </a:solidFill>
                <a:latin typeface="Roboto Mono" panose="00000009000000000000" pitchFamily="49" charset="0"/>
                <a:ea typeface="+mn-ea"/>
              </a:rPr>
              <a:t>	RUN apt-get -y </a:t>
            </a:r>
            <a:r>
              <a:rPr lang="fr-FR" altLang="fr-FR" i="0" dirty="0" err="1">
                <a:solidFill>
                  <a:srgbClr val="555555"/>
                </a:solidFill>
                <a:latin typeface="Roboto Mono" panose="00000009000000000000" pitchFamily="49" charset="0"/>
                <a:ea typeface="+mn-ea"/>
              </a:rPr>
              <a:t>install</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iputils</a:t>
            </a:r>
            <a:r>
              <a:rPr lang="fr-FR" altLang="fr-FR" i="0" dirty="0">
                <a:solidFill>
                  <a:srgbClr val="555555"/>
                </a:solidFill>
                <a:latin typeface="Roboto Mono" panose="00000009000000000000" pitchFamily="49" charset="0"/>
                <a:ea typeface="+mn-ea"/>
              </a:rPr>
              <a:t>-ping</a:t>
            </a:r>
          </a:p>
          <a:p>
            <a:pPr algn="just"/>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ENTRYPOI</a:t>
            </a:r>
            <a:r>
              <a:rPr lang="fr-FR" altLang="fr-FR" i="0" dirty="0">
                <a:solidFill>
                  <a:srgbClr val="555555"/>
                </a:solidFill>
                <a:latin typeface="Roboto Mono" panose="00000009000000000000" pitchFamily="49" charset="0"/>
                <a:ea typeface="+mn-ea"/>
              </a:rPr>
              <a:t>NT ["/bin/ping"]</a:t>
            </a:r>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r>
              <a:rPr lang="fr-FR" i="0" dirty="0">
                <a:latin typeface="Arial" panose="020B0604020202020204" pitchFamily="34" charset="0"/>
                <a:cs typeface="Arial" panose="020B0604020202020204" pitchFamily="34" charset="0"/>
              </a:rPr>
              <a:t>	CMD [</a:t>
            </a:r>
            <a:r>
              <a:rPr lang="fr-FR" altLang="fr-FR" i="0" dirty="0">
                <a:solidFill>
                  <a:srgbClr val="555555"/>
                </a:solidFill>
                <a:latin typeface="Roboto Mono" panose="00000009000000000000" pitchFamily="49" charset="0"/>
                <a:ea typeface="+mn-ea"/>
              </a:rPr>
              <a:t>"localhost", " -</a:t>
            </a:r>
            <a:r>
              <a:rPr lang="fr-FR" altLang="fr-FR" i="0">
                <a:solidFill>
                  <a:srgbClr val="555555"/>
                </a:solidFill>
                <a:latin typeface="Roboto Mono" panose="00000009000000000000" pitchFamily="49" charset="0"/>
                <a:ea typeface="+mn-ea"/>
              </a:rPr>
              <a:t>c", " </a:t>
            </a:r>
            <a:r>
              <a:rPr lang="fr-FR" altLang="fr-FR" i="0" dirty="0">
                <a:solidFill>
                  <a:srgbClr val="555555"/>
                </a:solidFill>
                <a:latin typeface="Roboto Mono" panose="00000009000000000000" pitchFamily="49" charset="0"/>
                <a:ea typeface="+mn-ea"/>
              </a:rPr>
              <a:t>2"]</a:t>
            </a:r>
          </a:p>
          <a:p>
            <a:r>
              <a:rPr lang="fr-FR" i="0" dirty="0">
                <a:solidFill>
                  <a:srgbClr val="555555"/>
                </a:solidFill>
                <a:latin typeface="Roboto Mono" panose="00000009000000000000" pitchFamily="49" charset="0"/>
                <a:ea typeface="+mn-ea"/>
                <a:cs typeface="Arial" panose="020B0604020202020204" pitchFamily="34" charset="0"/>
              </a:rPr>
              <a:t>	</a:t>
            </a:r>
          </a:p>
          <a:p>
            <a:r>
              <a:rPr lang="fr-FR" i="0" dirty="0">
                <a:solidFill>
                  <a:srgbClr val="555555"/>
                </a:solidFill>
                <a:latin typeface="Roboto Mono" panose="00000009000000000000" pitchFamily="49" charset="0"/>
                <a:ea typeface="+mn-ea"/>
                <a:cs typeface="Arial" panose="020B0604020202020204" pitchFamily="34" charset="0"/>
              </a:rPr>
              <a:t>	$docker </a:t>
            </a:r>
            <a:r>
              <a:rPr lang="fr-FR" i="0" dirty="0" err="1">
                <a:solidFill>
                  <a:srgbClr val="555555"/>
                </a:solidFill>
                <a:latin typeface="Roboto Mono" panose="00000009000000000000" pitchFamily="49" charset="0"/>
                <a:ea typeface="+mn-ea"/>
                <a:cs typeface="Arial" panose="020B0604020202020204" pitchFamily="34" charset="0"/>
              </a:rPr>
              <a:t>build</a:t>
            </a:r>
            <a:r>
              <a:rPr lang="fr-FR" i="0" dirty="0">
                <a:solidFill>
                  <a:srgbClr val="555555"/>
                </a:solidFill>
                <a:latin typeface="Roboto Mono" panose="00000009000000000000" pitchFamily="49" charset="0"/>
                <a:ea typeface="+mn-ea"/>
                <a:cs typeface="Arial" panose="020B0604020202020204" pitchFamily="34" charset="0"/>
              </a:rPr>
              <a:t> -t test .</a:t>
            </a:r>
          </a:p>
          <a:p>
            <a:r>
              <a:rPr lang="fr-FR" i="0" dirty="0">
                <a:solidFill>
                  <a:srgbClr val="555555"/>
                </a:solidFill>
                <a:latin typeface="Roboto Mono" panose="00000009000000000000" pitchFamily="49" charset="0"/>
                <a:ea typeface="+mn-ea"/>
                <a:cs typeface="Arial" panose="020B0604020202020204" pitchFamily="34" charset="0"/>
              </a:rPr>
              <a:t>	$docker run -</a:t>
            </a:r>
            <a:r>
              <a:rPr lang="fr-FR" i="0" dirty="0" err="1">
                <a:solidFill>
                  <a:srgbClr val="555555"/>
                </a:solidFill>
                <a:latin typeface="Roboto Mono" panose="00000009000000000000" pitchFamily="49" charset="0"/>
                <a:ea typeface="+mn-ea"/>
                <a:cs typeface="Arial" panose="020B0604020202020204" pitchFamily="34" charset="0"/>
              </a:rPr>
              <a:t>it</a:t>
            </a:r>
            <a:r>
              <a:rPr lang="fr-FR" i="0" dirty="0">
                <a:solidFill>
                  <a:srgbClr val="555555"/>
                </a:solidFill>
                <a:latin typeface="Roboto Mono" panose="00000009000000000000" pitchFamily="49" charset="0"/>
                <a:ea typeface="+mn-ea"/>
                <a:cs typeface="Arial" panose="020B0604020202020204" pitchFamily="34" charset="0"/>
              </a:rPr>
              <a:t> test</a:t>
            </a:r>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Différence entre CMD et ENTRYPOINT</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3983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Différence entre COPY et ADD</a:t>
            </a:r>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a:xfrm>
            <a:off x="370737" y="2780928"/>
            <a:ext cx="8402525" cy="2160240"/>
          </a:xfrm>
        </p:spPr>
        <p:txBody>
          <a:bodyPr>
            <a:normAutofit/>
          </a:bodyPr>
          <a:lstStyle/>
          <a:p>
            <a:pPr algn="just"/>
            <a:r>
              <a:rPr lang="fr-FR" i="0" dirty="0">
                <a:latin typeface="Arial" panose="020B0604020202020204" pitchFamily="34" charset="0"/>
                <a:cs typeface="Arial" panose="020B0604020202020204" pitchFamily="34" charset="0"/>
              </a:rPr>
              <a:t>	COPY: permet de copier un fichier ou un répertoire local de la machine qui a crée l’image Docker dans l’image Docker;</a:t>
            </a:r>
          </a:p>
          <a:p>
            <a:pPr algn="just"/>
            <a:endParaRPr lang="fr-FR" i="0" dirty="0">
              <a:latin typeface="Arial" panose="020B0604020202020204" pitchFamily="34" charset="0"/>
              <a:cs typeface="Arial" panose="020B0604020202020204" pitchFamily="34" charset="0"/>
            </a:endParaRPr>
          </a:p>
          <a:p>
            <a:pPr algn="just"/>
            <a:r>
              <a:rPr lang="fr-FR" i="0" dirty="0">
                <a:latin typeface="Arial" panose="020B0604020202020204" pitchFamily="34" charset="0"/>
                <a:cs typeface="Arial" panose="020B0604020202020204" pitchFamily="34" charset="0"/>
              </a:rPr>
              <a:t>	ADD: fait la même chose mais prend également en charge des sources distantes, telles que des URL ou un fichier archive, qui seront extraites dans l’image Docker.</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9102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691680" y="3175869"/>
            <a:ext cx="5616624" cy="11510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kumimoji="1" lang="fr-F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Docker Network</a:t>
            </a:r>
            <a:endParaRPr kumimoji="1" lang="ko-K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endParaRPr>
          </a:p>
        </p:txBody>
      </p:sp>
      <p:grpSp>
        <p:nvGrpSpPr>
          <p:cNvPr id="8" name="그룹 7"/>
          <p:cNvGrpSpPr/>
          <p:nvPr/>
        </p:nvGrpSpPr>
        <p:grpSpPr>
          <a:xfrm>
            <a:off x="3131840" y="1601145"/>
            <a:ext cx="2808312" cy="1353416"/>
            <a:chOff x="3131840" y="1457129"/>
            <a:chExt cx="2808312" cy="1353416"/>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chemeClr val="bg1">
                      <a:lumMod val="65000"/>
                    </a:schemeClr>
                  </a:solidFill>
                  <a:latin typeface="Arial Black" panose="020B0A04020102020204" pitchFamily="34" charset="0"/>
                  <a:ea typeface="맑은 고딕" pitchFamily="50" charset="-127"/>
                  <a:cs typeface="굴림" pitchFamily="50" charset="-127"/>
                </a:rPr>
                <a:t>Docker</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03</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26CD53B3-9115-A2EE-C252-1D875ADB260A}"/>
              </a:ext>
            </a:extLst>
          </p:cNvPr>
          <p:cNvGrpSpPr/>
          <p:nvPr/>
        </p:nvGrpSpPr>
        <p:grpSpPr>
          <a:xfrm>
            <a:off x="5773032" y="1603144"/>
            <a:ext cx="2471376" cy="889752"/>
            <a:chOff x="5341459" y="2225551"/>
            <a:chExt cx="3321531" cy="1260139"/>
          </a:xfrm>
        </p:grpSpPr>
        <p:sp>
          <p:nvSpPr>
            <p:cNvPr id="9" name="Rectangle 8">
              <a:extLst>
                <a:ext uri="{FF2B5EF4-FFF2-40B4-BE49-F238E27FC236}">
                  <a16:creationId xmlns:a16="http://schemas.microsoft.com/office/drawing/2014/main" id="{5D02AEAD-AEA6-7B4C-B03E-D432AA00352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C5719236-6D65-FE94-E1BF-E5DFC4DB73CE}"/>
                </a:ext>
              </a:extLst>
            </p:cNvPr>
            <p:cNvPicPr>
              <a:picLocks noChangeAspect="1"/>
            </p:cNvPicPr>
            <p:nvPr/>
          </p:nvPicPr>
          <p:blipFill>
            <a:blip r:embed="rId5"/>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59794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Lors de l’installation de Docker, trois réseaux sont créées automatiquement. On peut voir ces réseaux avec la commande:</a:t>
            </a:r>
          </a:p>
          <a:p>
            <a:endParaRPr lang="fr-FR" altLang="ko-KR" i="0" dirty="0">
              <a:latin typeface="Arial" panose="020B0604020202020204" pitchFamily="34" charset="0"/>
              <a:cs typeface="Arial" panose="020B0604020202020204" pitchFamily="34" charset="0"/>
            </a:endParaRPr>
          </a:p>
          <a:p>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network ls (bridge, host, </a:t>
            </a:r>
            <a:r>
              <a:rPr lang="fr-FR" altLang="fr-FR" i="0" dirty="0" err="1">
                <a:solidFill>
                  <a:schemeClr val="tx1"/>
                </a:solidFill>
                <a:latin typeface="Roboto Mono" panose="00000009000000000000" pitchFamily="49" charset="0"/>
                <a:ea typeface="+mn-ea"/>
              </a:rPr>
              <a:t>null</a:t>
            </a:r>
            <a:r>
              <a:rPr lang="fr-FR" altLang="fr-FR" i="0" dirty="0">
                <a:solidFill>
                  <a:schemeClr val="tx1"/>
                </a:solidFill>
                <a:latin typeface="Roboto Mono" panose="00000009000000000000" pitchFamily="49" charset="0"/>
                <a:ea typeface="+mn-ea"/>
              </a:rPr>
              <a:t>)</a:t>
            </a:r>
          </a:p>
          <a:p>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Image 6">
            <a:extLst>
              <a:ext uri="{FF2B5EF4-FFF2-40B4-BE49-F238E27FC236}">
                <a16:creationId xmlns:a16="http://schemas.microsoft.com/office/drawing/2014/main" id="{48E87F48-B37F-FFDC-0674-CD530D585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418458"/>
            <a:ext cx="8621490" cy="4429922"/>
          </a:xfrm>
          <a:prstGeom prst="rect">
            <a:avLst/>
          </a:prstGeom>
        </p:spPr>
      </p:pic>
    </p:spTree>
    <p:extLst>
      <p:ext uri="{BB962C8B-B14F-4D97-AF65-F5344CB8AC3E}">
        <p14:creationId xmlns:p14="http://schemas.microsoft.com/office/powerpoint/2010/main" val="2748696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	Lors de la création d’un conteneur, si on ne spécifie pas un réseau particulier, les conteneurs sont connectés au réseau bridge docker0. Exécuter votre conteneur et tapez:</a:t>
            </a:r>
          </a:p>
          <a:p>
            <a:endParaRPr lang="fr-FR" altLang="fr-FR" i="0" dirty="0">
              <a:solidFill>
                <a:schemeClr val="tx1"/>
              </a:solidFill>
              <a:latin typeface="Arial" panose="020B0604020202020204" pitchFamily="34" charset="0"/>
              <a:ea typeface="+mn-ea"/>
              <a:cs typeface="Arial" panose="020B0604020202020204" pitchFamily="34" charset="0"/>
            </a:endParaRPr>
          </a:p>
          <a:p>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 </a:t>
            </a:r>
            <a:r>
              <a:rPr lang="fr-FR" altLang="fr-FR" i="0" dirty="0" err="1">
                <a:solidFill>
                  <a:schemeClr val="tx1"/>
                </a:solidFill>
                <a:latin typeface="Roboto Mono" panose="00000009000000000000" pitchFamily="49" charset="0"/>
                <a:ea typeface="+mn-ea"/>
              </a:rPr>
              <a:t>ip</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addr</a:t>
            </a:r>
            <a:r>
              <a:rPr lang="fr-FR" altLang="fr-FR" i="0" dirty="0">
                <a:solidFill>
                  <a:schemeClr val="tx1"/>
                </a:solidFill>
                <a:latin typeface="Roboto Mono" panose="00000009000000000000" pitchFamily="49" charset="0"/>
                <a:ea typeface="+mn-ea"/>
              </a:rPr>
              <a:t> show docker0</a:t>
            </a:r>
          </a:p>
          <a:p>
            <a:endParaRPr lang="fr-FR" altLang="fr-FR" i="0" dirty="0">
              <a:solidFill>
                <a:schemeClr val="tx1"/>
              </a:solidFill>
              <a:latin typeface="Roboto Mono" panose="00000009000000000000" pitchFamily="49" charset="0"/>
              <a:ea typeface="+mn-ea"/>
            </a:endParaRPr>
          </a:p>
          <a:p>
            <a:r>
              <a:rPr lang="fr-FR" altLang="fr-FR" i="0" dirty="0">
                <a:solidFill>
                  <a:schemeClr val="tx1"/>
                </a:solidFill>
                <a:latin typeface="Roboto Mono" panose="00000009000000000000" pitchFamily="49" charset="0"/>
                <a:ea typeface="+mn-ea"/>
              </a:rPr>
              <a:t>	</a:t>
            </a:r>
            <a:r>
              <a:rPr lang="fr-FR" altLang="fr-FR" i="0" dirty="0">
                <a:latin typeface="Arial" panose="020B0604020202020204" pitchFamily="34" charset="0"/>
                <a:cs typeface="Arial" panose="020B0604020202020204" pitchFamily="34" charset="0"/>
              </a:rPr>
              <a:t>La commande suivante retourne les informations concernant ce réseau:</a:t>
            </a:r>
          </a:p>
          <a:p>
            <a:r>
              <a:rPr lang="fr-FR" altLang="fr-FR" i="0" dirty="0">
                <a:solidFill>
                  <a:schemeClr val="tx1"/>
                </a:solidFill>
                <a:latin typeface="Roboto Mono" panose="00000009000000000000" pitchFamily="49" charset="0"/>
                <a:ea typeface="+mn-ea"/>
              </a:rPr>
              <a:t>	</a:t>
            </a:r>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network </a:t>
            </a:r>
            <a:r>
              <a:rPr lang="fr-FR" altLang="fr-FR" i="0" dirty="0" err="1">
                <a:solidFill>
                  <a:schemeClr val="tx1"/>
                </a:solidFill>
                <a:latin typeface="Roboto Mono" panose="00000009000000000000" pitchFamily="49" charset="0"/>
                <a:ea typeface="+mn-ea"/>
              </a:rPr>
              <a:t>inspect</a:t>
            </a:r>
            <a:r>
              <a:rPr lang="fr-FR" altLang="fr-FR" i="0" dirty="0">
                <a:solidFill>
                  <a:schemeClr val="tx1"/>
                </a:solidFill>
                <a:latin typeface="Roboto Mono" panose="00000009000000000000" pitchFamily="49" charset="0"/>
                <a:ea typeface="+mn-ea"/>
              </a:rPr>
              <a:t> bridge</a:t>
            </a:r>
          </a:p>
          <a:p>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71100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Bridge</a:t>
            </a: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Espace réservé du contenu 3">
            <a:extLst>
              <a:ext uri="{FF2B5EF4-FFF2-40B4-BE49-F238E27FC236}">
                <a16:creationId xmlns:a16="http://schemas.microsoft.com/office/drawing/2014/main" id="{B8A539E8-9137-CD50-9DCB-DF7E708846B6}"/>
              </a:ext>
            </a:extLst>
          </p:cNvPr>
          <p:cNvPicPr>
            <a:picLocks noChangeAspect="1"/>
          </p:cNvPicPr>
          <p:nvPr/>
        </p:nvPicPr>
        <p:blipFill>
          <a:blip r:embed="rId4"/>
          <a:stretch>
            <a:fillRect/>
          </a:stretch>
        </p:blipFill>
        <p:spPr>
          <a:xfrm>
            <a:off x="229812" y="1428671"/>
            <a:ext cx="8079564" cy="4853139"/>
          </a:xfrm>
          <a:prstGeom prst="rect">
            <a:avLst/>
          </a:prstGeom>
        </p:spPr>
      </p:pic>
    </p:spTree>
    <p:extLst>
      <p:ext uri="{BB962C8B-B14F-4D97-AF65-F5344CB8AC3E}">
        <p14:creationId xmlns:p14="http://schemas.microsoft.com/office/powerpoint/2010/main" val="1148201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a:xfrm>
            <a:off x="370737" y="2240868"/>
            <a:ext cx="8402525" cy="2376264"/>
          </a:xfrm>
        </p:spPr>
        <p:txBody>
          <a:bodyPr>
            <a:normAutofit lnSpcReduction="10000"/>
          </a:bodyPr>
          <a:lstStyle/>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None » permet d’interdire toute communication (interne et externe) avec votre conteneur puisque ce dernier sera dépourvu de toute interface réseau mis à part l’interface « loopback ».</a:t>
            </a:r>
          </a:p>
          <a:p>
            <a:pPr>
              <a:buFont typeface="Wingdings" panose="05000000000000000000" pitchFamily="2" charset="2"/>
              <a:buChar char="Ø"/>
            </a:pPr>
            <a:endParaRPr lang="fr-FR" altLang="ko-KR" sz="1800" i="0" dirty="0">
              <a:latin typeface="Arial" panose="020B0604020202020204" pitchFamily="34" charset="0"/>
              <a:cs typeface="Arial" panose="020B0604020202020204" pitchFamily="34" charset="0"/>
            </a:endParaRPr>
          </a:p>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host » permet aux conteneurs d’utiliser la même interface réseau que l’hôte. Un conteneur lié à ce type de réseau prendra donc la même adresse IP que la machine hôte. Les conteneurs seront par défaut accessible de l’extérieur et il n’y a pas d’isolation réseau entre eux.</a:t>
            </a:r>
          </a:p>
          <a:p>
            <a:pPr>
              <a:buFont typeface="Wingdings" panose="05000000000000000000" pitchFamily="2" charset="2"/>
              <a:buChar char="Ø"/>
            </a:pPr>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83513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Host</a:t>
            </a: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8" name="Espace réservé du contenu 22">
            <a:extLst>
              <a:ext uri="{FF2B5EF4-FFF2-40B4-BE49-F238E27FC236}">
                <a16:creationId xmlns:a16="http://schemas.microsoft.com/office/drawing/2014/main" id="{C6EDE13F-A75F-7122-B851-659FDA9608C1}"/>
              </a:ext>
            </a:extLst>
          </p:cNvPr>
          <p:cNvPicPr>
            <a:picLocks noChangeAspect="1"/>
          </p:cNvPicPr>
          <p:nvPr/>
        </p:nvPicPr>
        <p:blipFill>
          <a:blip r:embed="rId4"/>
          <a:srcRect/>
          <a:stretch/>
        </p:blipFill>
        <p:spPr>
          <a:xfrm>
            <a:off x="1664429" y="1628800"/>
            <a:ext cx="6053575" cy="4430702"/>
          </a:xfrm>
          <a:prstGeom prst="rect">
            <a:avLst/>
          </a:prstGeom>
        </p:spPr>
      </p:pic>
    </p:spTree>
    <p:extLst>
      <p:ext uri="{BB962C8B-B14F-4D97-AF65-F5344CB8AC3E}">
        <p14:creationId xmlns:p14="http://schemas.microsoft.com/office/powerpoint/2010/main" val="405289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131840" y="1601145"/>
            <a:ext cx="2808312" cy="1622833"/>
            <a:chOff x="3131840" y="1457129"/>
            <a:chExt cx="2808312" cy="1622833"/>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sz="3000" dirty="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Feedback J1</a:t>
              </a:r>
            </a:p>
          </p:txBody>
        </p:sp>
        <p:sp>
          <p:nvSpPr>
            <p:cNvPr id="12" name="직사각형 11"/>
            <p:cNvSpPr/>
            <p:nvPr/>
          </p:nvSpPr>
          <p:spPr>
            <a:xfrm>
              <a:off x="3284984" y="2833741"/>
              <a:ext cx="2502024" cy="246221"/>
            </a:xfrm>
            <a:prstGeom prst="rect">
              <a:avLst/>
            </a:prstGeom>
          </p:spPr>
          <p:txBody>
            <a:bodyPr wrap="square">
              <a:spAutoFit/>
            </a:bodyPr>
            <a:lstStyle/>
            <a:p>
              <a:pPr lvl="0" algn="ctr">
                <a:lnSpc>
                  <a:spcPts val="1200"/>
                </a:lnSpc>
                <a:defRPr/>
              </a:pPr>
              <a:endParaRPr lang="fr-FR" altLang="ko-KR" sz="1100" b="1" dirty="0">
                <a:solidFill>
                  <a:schemeClr val="bg1">
                    <a:lumMod val="65000"/>
                  </a:schemeClr>
                </a:solidFill>
                <a:latin typeface="+mj-lt"/>
                <a:ea typeface="맑은 고딕" pitchFamily="50" charset="-127"/>
                <a:cs typeface="굴림" pitchFamily="50" charset="-127"/>
              </a:endParaRP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fr-FR" altLang="ko-KR" sz="3200" b="1" dirty="0">
                  <a:solidFill>
                    <a:schemeClr val="bg1"/>
                  </a:solidFill>
                  <a:latin typeface="+mj-lt"/>
                  <a:ea typeface="맑은 고딕" pitchFamily="50" charset="-127"/>
                  <a:cs typeface="굴림" pitchFamily="50" charset="-127"/>
                </a:rPr>
                <a:t>00</a:t>
              </a:r>
            </a:p>
          </p:txBody>
        </p:sp>
      </p:grpSp>
      <p:pic>
        <p:nvPicPr>
          <p:cNvPr id="2" name="Image 1">
            <a:extLst>
              <a:ext uri="{FF2B5EF4-FFF2-40B4-BE49-F238E27FC236}">
                <a16:creationId xmlns:a16="http://schemas.microsoft.com/office/drawing/2014/main" id="{87E862F4-C7E7-3C71-51D0-C7BB8E855014}"/>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D506C791-18B3-C10B-E324-11D706CD4231}"/>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4" name="Groupe 3">
            <a:extLst>
              <a:ext uri="{FF2B5EF4-FFF2-40B4-BE49-F238E27FC236}">
                <a16:creationId xmlns:a16="http://schemas.microsoft.com/office/drawing/2014/main" id="{C7D3FD97-4E32-7DE8-1C45-95A25331A8B5}"/>
              </a:ext>
            </a:extLst>
          </p:cNvPr>
          <p:cNvGrpSpPr/>
          <p:nvPr/>
        </p:nvGrpSpPr>
        <p:grpSpPr>
          <a:xfrm>
            <a:off x="5566958" y="1612594"/>
            <a:ext cx="2461426" cy="889752"/>
            <a:chOff x="5341459" y="2225551"/>
            <a:chExt cx="3308158" cy="1260139"/>
          </a:xfrm>
        </p:grpSpPr>
        <p:sp>
          <p:nvSpPr>
            <p:cNvPr id="5" name="Rectangle 4">
              <a:extLst>
                <a:ext uri="{FF2B5EF4-FFF2-40B4-BE49-F238E27FC236}">
                  <a16:creationId xmlns:a16="http://schemas.microsoft.com/office/drawing/2014/main" id="{00AF22BD-03A8-19F5-1B20-8BE52CCD8CB3}"/>
                </a:ext>
              </a:extLst>
            </p:cNvPr>
            <p:cNvSpPr/>
            <p:nvPr/>
          </p:nvSpPr>
          <p:spPr>
            <a:xfrm>
              <a:off x="6000752" y="2225551"/>
              <a:ext cx="2648865"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30 min</a:t>
              </a:r>
            </a:p>
          </p:txBody>
        </p:sp>
        <p:pic>
          <p:nvPicPr>
            <p:cNvPr id="9" name="Espace réservé du contenu 8">
              <a:extLst>
                <a:ext uri="{FF2B5EF4-FFF2-40B4-BE49-F238E27FC236}">
                  <a16:creationId xmlns:a16="http://schemas.microsoft.com/office/drawing/2014/main" id="{3A331F02-2CBC-53CD-55F6-8D0D2B2964C4}"/>
                </a:ext>
              </a:extLst>
            </p:cNvPr>
            <p:cNvPicPr>
              <a:picLocks noChangeAspect="1"/>
            </p:cNvPicPr>
            <p:nvPr/>
          </p:nvPicPr>
          <p:blipFill>
            <a:blip r:embed="rId4"/>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408942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a:xfrm>
            <a:off x="370737" y="2240868"/>
            <a:ext cx="8402525" cy="2376264"/>
          </a:xfrm>
        </p:spPr>
        <p:txBody>
          <a:bodyPr>
            <a:normAutofit fontScale="92500" lnSpcReduction="20000"/>
          </a:bodyPr>
          <a:lstStyle/>
          <a:p>
            <a:pPr marL="0" indent="0"/>
            <a:r>
              <a:rPr lang="fr-FR" altLang="ko-KR" sz="1800" i="0" dirty="0">
                <a:latin typeface="Arial" panose="020B0604020202020204" pitchFamily="34" charset="0"/>
                <a:cs typeface="Arial" panose="020B0604020202020204" pitchFamily="34" charset="0"/>
              </a:rPr>
              <a:t>A part ces trois discuter ci-dessus, il existe également:</a:t>
            </a:r>
          </a:p>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overlay », ce réseau se trouve au-dessus des réseaux spécifiques à l’hôte (superpositions), ce qui permet aux conteneurs qui y sont connectés de communiquer en toute  sécurité lorsque le chiffrement est activé. </a:t>
            </a:r>
          </a:p>
          <a:p>
            <a:pPr>
              <a:buFont typeface="Wingdings" panose="05000000000000000000" pitchFamily="2" charset="2"/>
              <a:buChar char="Ø"/>
            </a:pPr>
            <a:endParaRPr lang="fr-FR" altLang="ko-KR" sz="1800" i="0" dirty="0">
              <a:latin typeface="Arial" panose="020B0604020202020204" pitchFamily="34" charset="0"/>
              <a:cs typeface="Arial" panose="020B0604020202020204" pitchFamily="34" charset="0"/>
            </a:endParaRPr>
          </a:p>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a:t>
            </a:r>
            <a:r>
              <a:rPr lang="fr-FR" altLang="ko-KR" sz="1800" i="0" dirty="0" err="1">
                <a:latin typeface="Arial" panose="020B0604020202020204" pitchFamily="34" charset="0"/>
                <a:cs typeface="Arial" panose="020B0604020202020204" pitchFamily="34" charset="0"/>
              </a:rPr>
              <a:t>macvlan</a:t>
            </a:r>
            <a:r>
              <a:rPr lang="fr-FR" altLang="ko-KR" sz="1800" i="0" dirty="0">
                <a:latin typeface="Arial" panose="020B0604020202020204" pitchFamily="34" charset="0"/>
                <a:cs typeface="Arial" panose="020B0604020202020204" pitchFamily="34" charset="0"/>
              </a:rPr>
              <a:t>  » permet d’attribuer une adresse MAC à un conteneur, le faisant apparaître comme un périphérique physique sur votre réseau. Le moteur de Docker route donc le trafics vers les conteneurs en fonctions de leurs adresses MAC. Il est utile dans le cas de l’utilisation des applications qui s’attendent à être directement connectées au réseau physique.</a:t>
            </a:r>
          </a:p>
          <a:p>
            <a:pPr>
              <a:buFont typeface="Wingdings" panose="05000000000000000000" pitchFamily="2" charset="2"/>
              <a:buChar char="Ø"/>
            </a:pPr>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4199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overlay</a:t>
            </a: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Espace réservé du contenu 22">
            <a:extLst>
              <a:ext uri="{FF2B5EF4-FFF2-40B4-BE49-F238E27FC236}">
                <a16:creationId xmlns:a16="http://schemas.microsoft.com/office/drawing/2014/main" id="{4BA9AB8A-A0D6-83D4-582B-EA27D766D9BC}"/>
              </a:ext>
            </a:extLst>
          </p:cNvPr>
          <p:cNvPicPr>
            <a:picLocks noChangeAspect="1"/>
          </p:cNvPicPr>
          <p:nvPr/>
        </p:nvPicPr>
        <p:blipFill>
          <a:blip r:embed="rId4"/>
          <a:srcRect/>
          <a:stretch/>
        </p:blipFill>
        <p:spPr>
          <a:xfrm>
            <a:off x="600752" y="1881514"/>
            <a:ext cx="8180930" cy="4268932"/>
          </a:xfrm>
          <a:prstGeom prst="rect">
            <a:avLst/>
          </a:prstGeom>
        </p:spPr>
      </p:pic>
    </p:spTree>
    <p:extLst>
      <p:ext uri="{BB962C8B-B14F-4D97-AF65-F5344CB8AC3E}">
        <p14:creationId xmlns:p14="http://schemas.microsoft.com/office/powerpoint/2010/main" val="357393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a:t>
            </a:r>
            <a:r>
              <a:rPr lang="fr-FR" altLang="ko-KR" i="0" dirty="0" err="1">
                <a:latin typeface="Arial" panose="020B0604020202020204" pitchFamily="34" charset="0"/>
                <a:cs typeface="Arial" panose="020B0604020202020204" pitchFamily="34" charset="0"/>
              </a:rPr>
              <a:t>macvlan</a:t>
            </a:r>
            <a:endParaRPr lang="fr-FR" altLang="ko-K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8" name="Image 7">
            <a:extLst>
              <a:ext uri="{FF2B5EF4-FFF2-40B4-BE49-F238E27FC236}">
                <a16:creationId xmlns:a16="http://schemas.microsoft.com/office/drawing/2014/main" id="{13346C06-2A44-384F-64F4-35AA452F6BAA}"/>
              </a:ext>
            </a:extLst>
          </p:cNvPr>
          <p:cNvPicPr>
            <a:picLocks noChangeAspect="1"/>
          </p:cNvPicPr>
          <p:nvPr/>
        </p:nvPicPr>
        <p:blipFill>
          <a:blip r:embed="rId4"/>
          <a:stretch>
            <a:fillRect/>
          </a:stretch>
        </p:blipFill>
        <p:spPr>
          <a:xfrm>
            <a:off x="2196559" y="1408943"/>
            <a:ext cx="4989315" cy="5074658"/>
          </a:xfrm>
          <a:prstGeom prst="rect">
            <a:avLst/>
          </a:prstGeom>
        </p:spPr>
      </p:pic>
    </p:spTree>
    <p:extLst>
      <p:ext uri="{BB962C8B-B14F-4D97-AF65-F5344CB8AC3E}">
        <p14:creationId xmlns:p14="http://schemas.microsoft.com/office/powerpoint/2010/main" val="152954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816040" y="3214021"/>
            <a:ext cx="5616624" cy="11510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kumimoji="1" lang="fr-F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Finalisation exercice</a:t>
            </a:r>
            <a:endParaRPr kumimoji="1" lang="ko-K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endParaRPr>
          </a:p>
        </p:txBody>
      </p:sp>
      <p:grpSp>
        <p:nvGrpSpPr>
          <p:cNvPr id="8" name="그룹 7"/>
          <p:cNvGrpSpPr/>
          <p:nvPr/>
        </p:nvGrpSpPr>
        <p:grpSpPr>
          <a:xfrm>
            <a:off x="3131840" y="1601145"/>
            <a:ext cx="2808312" cy="1353416"/>
            <a:chOff x="3131840" y="1457129"/>
            <a:chExt cx="2808312" cy="1353416"/>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chemeClr val="bg1">
                      <a:lumMod val="65000"/>
                    </a:schemeClr>
                  </a:solidFill>
                  <a:latin typeface="Arial Black" panose="020B0A04020102020204" pitchFamily="34" charset="0"/>
                  <a:ea typeface="맑은 고딕" pitchFamily="50" charset="-127"/>
                  <a:cs typeface="굴림" pitchFamily="50" charset="-127"/>
                </a:rPr>
                <a:t>Docker</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04</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3"/>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4">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1043608" y="5085184"/>
            <a:ext cx="1478609" cy="1478609"/>
          </a:xfrm>
          <a:prstGeom prst="rect">
            <a:avLst/>
          </a:prstGeom>
          <a:blipFill>
            <a:blip r:embed="rId5"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26CD53B3-9115-A2EE-C252-1D875ADB260A}"/>
              </a:ext>
            </a:extLst>
          </p:cNvPr>
          <p:cNvGrpSpPr/>
          <p:nvPr/>
        </p:nvGrpSpPr>
        <p:grpSpPr>
          <a:xfrm>
            <a:off x="5773032" y="1603144"/>
            <a:ext cx="2471376" cy="889752"/>
            <a:chOff x="5341459" y="2225551"/>
            <a:chExt cx="3321531" cy="1260139"/>
          </a:xfrm>
        </p:grpSpPr>
        <p:sp>
          <p:nvSpPr>
            <p:cNvPr id="9" name="Rectangle 8">
              <a:extLst>
                <a:ext uri="{FF2B5EF4-FFF2-40B4-BE49-F238E27FC236}">
                  <a16:creationId xmlns:a16="http://schemas.microsoft.com/office/drawing/2014/main" id="{5D02AEAD-AEA6-7B4C-B03E-D432AA00352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C5719236-6D65-FE94-E1BF-E5DFC4DB73CE}"/>
                </a:ext>
              </a:extLst>
            </p:cNvPr>
            <p:cNvPicPr>
              <a:picLocks noChangeAspect="1"/>
            </p:cNvPicPr>
            <p:nvPr/>
          </p:nvPicPr>
          <p:blipFill>
            <a:blip r:embed="rId6"/>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4109168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51520" y="2595423"/>
            <a:ext cx="8545627" cy="1337633"/>
          </a:xfrm>
        </p:spPr>
        <p:txBody>
          <a:bodyPr/>
          <a:lstStyle/>
          <a:p>
            <a:r>
              <a:rPr lang="en-US" altLang="ko-KR" dirty="0">
                <a:solidFill>
                  <a:schemeClr val="accent4">
                    <a:lumMod val="75000"/>
                  </a:schemeClr>
                </a:solidFill>
                <a:latin typeface="Arial" panose="020B0604020202020204" pitchFamily="34" charset="0"/>
                <a:cs typeface="Arial" panose="020B0604020202020204" pitchFamily="34" charset="0"/>
              </a:rPr>
              <a:t>Evaluation Formative</a:t>
            </a:r>
            <a:endParaRPr lang="ko-KR" altLang="en-US" dirty="0">
              <a:solidFill>
                <a:schemeClr val="accent4">
                  <a:lumMod val="75000"/>
                </a:schemeClr>
              </a:solidFill>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pic>
        <p:nvPicPr>
          <p:cNvPr id="7" name="Espace réservé du contenu 8">
            <a:extLst>
              <a:ext uri="{FF2B5EF4-FFF2-40B4-BE49-F238E27FC236}">
                <a16:creationId xmlns:a16="http://schemas.microsoft.com/office/drawing/2014/main" id="{9992586C-23EB-6BE4-05DB-2BCA4CC9BCD5}"/>
              </a:ext>
            </a:extLst>
          </p:cNvPr>
          <p:cNvPicPr>
            <a:picLocks noChangeAspect="1"/>
          </p:cNvPicPr>
          <p:nvPr/>
        </p:nvPicPr>
        <p:blipFill>
          <a:blip r:embed="rId5"/>
          <a:stretch>
            <a:fillRect/>
          </a:stretch>
        </p:blipFill>
        <p:spPr>
          <a:xfrm>
            <a:off x="3707904" y="4262577"/>
            <a:ext cx="1478609" cy="1645213"/>
          </a:xfrm>
          <a:prstGeom prst="rect">
            <a:avLst/>
          </a:prstGeom>
        </p:spPr>
      </p:pic>
      <p:sp>
        <p:nvSpPr>
          <p:cNvPr id="8" name="Rectangle 7">
            <a:extLst>
              <a:ext uri="{FF2B5EF4-FFF2-40B4-BE49-F238E27FC236}">
                <a16:creationId xmlns:a16="http://schemas.microsoft.com/office/drawing/2014/main" id="{C7EBD008-3EC9-2A1F-92BE-BF34C10C600B}"/>
              </a:ext>
            </a:extLst>
          </p:cNvPr>
          <p:cNvSpPr/>
          <p:nvPr/>
        </p:nvSpPr>
        <p:spPr>
          <a:xfrm>
            <a:off x="5220072" y="4509119"/>
            <a:ext cx="3456384"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5400" b="1" dirty="0">
                <a:latin typeface="Arial" panose="020B0604020202020204" pitchFamily="34" charset="0"/>
                <a:cs typeface="Arial" panose="020B0604020202020204" pitchFamily="34" charset="0"/>
              </a:rPr>
              <a:t>60 min</a:t>
            </a:r>
          </a:p>
        </p:txBody>
      </p:sp>
      <p:sp>
        <p:nvSpPr>
          <p:cNvPr id="9" name="타원 5">
            <a:extLst>
              <a:ext uri="{FF2B5EF4-FFF2-40B4-BE49-F238E27FC236}">
                <a16:creationId xmlns:a16="http://schemas.microsoft.com/office/drawing/2014/main" id="{4A087582-581A-5125-446F-5E1115572F52}"/>
              </a:ext>
            </a:extLst>
          </p:cNvPr>
          <p:cNvSpPr/>
          <p:nvPr/>
        </p:nvSpPr>
        <p:spPr bwMode="auto">
          <a:xfrm>
            <a:off x="4095917" y="1601145"/>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4">
            <a:extLst>
              <a:ext uri="{FF2B5EF4-FFF2-40B4-BE49-F238E27FC236}">
                <a16:creationId xmlns:a16="http://schemas.microsoft.com/office/drawing/2014/main" id="{7A800025-CF15-6426-35B4-0613DE988CFE}"/>
              </a:ext>
            </a:extLst>
          </p:cNvPr>
          <p:cNvSpPr txBox="1">
            <a:spLocks noChangeArrowheads="1"/>
          </p:cNvSpPr>
          <p:nvPr/>
        </p:nvSpPr>
        <p:spPr bwMode="auto">
          <a:xfrm>
            <a:off x="4235273" y="1744376"/>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05</a:t>
            </a:r>
            <a:endParaRPr kumimoji="1" lang="ko-KR" altLang="ko-KR" sz="3200" b="1" dirty="0">
              <a:solidFill>
                <a:schemeClr val="bg1"/>
              </a:solidFill>
              <a:latin typeface="+mj-lt"/>
              <a:ea typeface="맑은 고딕" pitchFamily="50" charset="-127"/>
              <a:cs typeface="굴림" pitchFamily="50" charset="-127"/>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1 – </a:t>
            </a:r>
            <a:r>
              <a:rPr lang="fr-FR" altLang="ko-KR" sz="2000" dirty="0"/>
              <a:t>Où sont stockés </a:t>
            </a:r>
            <a:r>
              <a:rPr lang="en-US" altLang="ko-KR" sz="2000" dirty="0"/>
              <a:t>les volumes de Docker?</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972725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normAutofit lnSpcReduction="10000"/>
          </a:bodyPr>
          <a:lstStyle/>
          <a:p>
            <a:r>
              <a:rPr lang="en-US" altLang="ko-KR" sz="2000" dirty="0"/>
              <a:t>1 – </a:t>
            </a:r>
            <a:r>
              <a:rPr lang="fr-FR" altLang="ko-KR" sz="2000" dirty="0"/>
              <a:t>Où sont stockés </a:t>
            </a:r>
            <a:r>
              <a:rPr lang="en-US" altLang="ko-KR" sz="2000" dirty="0"/>
              <a:t>les volumes de Docker?</a:t>
            </a:r>
          </a:p>
          <a:p>
            <a:r>
              <a:rPr lang="fr-FR" altLang="ko-KR" sz="2000" dirty="0">
                <a:solidFill>
                  <a:schemeClr val="tx2">
                    <a:lumMod val="60000"/>
                    <a:lumOff val="40000"/>
                  </a:schemeClr>
                </a:solidFill>
              </a:rPr>
              <a:t>Vous devez naviguer </a:t>
            </a:r>
            <a:r>
              <a:rPr lang="en-US" altLang="ko-KR" sz="2000" dirty="0">
                <a:solidFill>
                  <a:schemeClr val="tx2">
                    <a:lumMod val="60000"/>
                    <a:lumOff val="40000"/>
                  </a:schemeClr>
                </a:solidFill>
              </a:rPr>
              <a:t>à : /var/lib/docker/volumes</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29921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564904"/>
            <a:ext cx="8402525" cy="2304256"/>
          </a:xfrm>
        </p:spPr>
        <p:txBody>
          <a:bodyPr>
            <a:normAutofit/>
          </a:bodyPr>
          <a:lstStyle/>
          <a:p>
            <a:r>
              <a:rPr lang="en-US" altLang="ko-KR" sz="2000" dirty="0"/>
              <a:t>2 – </a:t>
            </a:r>
            <a:r>
              <a:rPr lang="fr-FR" altLang="ko-KR" sz="2000" dirty="0"/>
              <a:t>Un </a:t>
            </a:r>
            <a:r>
              <a:rPr lang="en-US" altLang="ko-KR" sz="2000" dirty="0"/>
              <a:t>volume de Docker </a:t>
            </a:r>
            <a:r>
              <a:rPr lang="en-US" altLang="ko-KR" sz="2000" dirty="0" err="1"/>
              <a:t>est</a:t>
            </a:r>
            <a:r>
              <a:rPr lang="en-US" altLang="ko-KR" sz="2000" dirty="0"/>
              <a:t>:</a:t>
            </a:r>
          </a:p>
          <a:p>
            <a:pPr lvl="1">
              <a:buFont typeface="Wingdings" panose="05000000000000000000" pitchFamily="2" charset="2"/>
              <a:buChar char="Ø"/>
            </a:pPr>
            <a:r>
              <a:rPr lang="fr-FR" altLang="ko-KR" sz="2000" dirty="0"/>
              <a:t>Un espace de stockage connecté à un ou plusieurs conteneurs Docker.</a:t>
            </a:r>
          </a:p>
          <a:p>
            <a:pPr lvl="1">
              <a:buFont typeface="Wingdings" panose="05000000000000000000" pitchFamily="2" charset="2"/>
              <a:buChar char="Ø"/>
            </a:pPr>
            <a:r>
              <a:rPr lang="fr-FR" altLang="ko-KR" sz="2000" dirty="0"/>
              <a:t>Une image fonctionnelle à partir de laquelle on crée des conteneurs identiques.</a:t>
            </a:r>
          </a:p>
          <a:p>
            <a:pPr lvl="1">
              <a:buFont typeface="Wingdings" panose="05000000000000000000" pitchFamily="2" charset="2"/>
              <a:buChar char="Ø"/>
            </a:pPr>
            <a:r>
              <a:rPr lang="fr-FR" altLang="ko-KR" sz="2000" dirty="0"/>
              <a:t>Un snapshot de l’application que l’on déploie dans un cluster comme </a:t>
            </a:r>
            <a:r>
              <a:rPr lang="fr-FR" altLang="ko-KR" sz="2000" dirty="0" err="1"/>
              <a:t>Swarm</a:t>
            </a:r>
            <a:r>
              <a:rPr lang="fr-FR" altLang="ko-KR" sz="2000" dirty="0"/>
              <a:t>.</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8338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564904"/>
            <a:ext cx="8402525" cy="2304256"/>
          </a:xfrm>
        </p:spPr>
        <p:txBody>
          <a:bodyPr>
            <a:normAutofit/>
          </a:bodyPr>
          <a:lstStyle/>
          <a:p>
            <a:r>
              <a:rPr lang="en-US" altLang="ko-KR" sz="2000" dirty="0"/>
              <a:t>2 – </a:t>
            </a:r>
            <a:r>
              <a:rPr lang="fr-FR" altLang="ko-KR" sz="2000" dirty="0"/>
              <a:t>Un </a:t>
            </a:r>
            <a:r>
              <a:rPr lang="en-US" altLang="ko-KR" sz="2000" dirty="0"/>
              <a:t>volume de Docker </a:t>
            </a:r>
            <a:r>
              <a:rPr lang="en-US" altLang="ko-KR" sz="2000" dirty="0" err="1"/>
              <a:t>est</a:t>
            </a:r>
            <a:r>
              <a:rPr lang="en-US" altLang="ko-KR" sz="2000" dirty="0"/>
              <a:t>:</a:t>
            </a:r>
          </a:p>
          <a:p>
            <a:pPr lvl="1">
              <a:buFont typeface="Wingdings" panose="05000000000000000000" pitchFamily="2" charset="2"/>
              <a:buChar char="Ø"/>
            </a:pPr>
            <a:r>
              <a:rPr lang="fr-FR" altLang="ko-KR" sz="2000" dirty="0">
                <a:solidFill>
                  <a:schemeClr val="tx2">
                    <a:lumMod val="60000"/>
                    <a:lumOff val="40000"/>
                  </a:schemeClr>
                </a:solidFill>
              </a:rPr>
              <a:t>Un espace de stockage connecté à un ou plusieurs conteneurs Docker.</a:t>
            </a:r>
          </a:p>
          <a:p>
            <a:pPr lvl="1">
              <a:buFont typeface="Wingdings" panose="05000000000000000000" pitchFamily="2" charset="2"/>
              <a:buChar char="Ø"/>
            </a:pPr>
            <a:r>
              <a:rPr lang="fr-FR" altLang="ko-KR" sz="2000" dirty="0"/>
              <a:t>Une image fonctionnelle à partir de laquelle on crée des conteneurs identiques.</a:t>
            </a:r>
          </a:p>
          <a:p>
            <a:pPr lvl="1">
              <a:buFont typeface="Wingdings" panose="05000000000000000000" pitchFamily="2" charset="2"/>
              <a:buChar char="Ø"/>
            </a:pPr>
            <a:r>
              <a:rPr lang="fr-FR" altLang="ko-KR" sz="2000" dirty="0"/>
              <a:t>Un snapshot de l’application que l’on déploie dans un cluster comme </a:t>
            </a:r>
            <a:r>
              <a:rPr lang="fr-FR" altLang="ko-KR" sz="2000" dirty="0" err="1"/>
              <a:t>Swarm</a:t>
            </a:r>
            <a:r>
              <a:rPr lang="fr-FR" altLang="ko-KR" sz="2000" dirty="0"/>
              <a:t>.</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159632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3 – </a:t>
            </a:r>
            <a:r>
              <a:rPr lang="fr-FR" altLang="ko-KR" sz="2000" dirty="0"/>
              <a:t>Est-ce que vous perdrez votre travail si vous sortez accidentellement d’un conteneur?</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37168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223628" y="3247174"/>
            <a:ext cx="6696743" cy="16767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rPr>
              <a:t>Appliquer la persistance des données</a:t>
            </a: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Créer une image avec </a:t>
            </a:r>
            <a:r>
              <a:rPr kumimoji="1" lang="fr-FR" altLang="ko-KR" b="1" dirty="0" err="1">
                <a:solidFill>
                  <a:schemeClr val="tx1">
                    <a:lumMod val="50000"/>
                    <a:lumOff val="50000"/>
                  </a:schemeClr>
                </a:solidFill>
                <a:latin typeface="+mj-lt"/>
                <a:ea typeface="맑은 고딕" pitchFamily="50" charset="-127"/>
                <a:cs typeface="굴림" pitchFamily="50" charset="-127"/>
              </a:rPr>
              <a:t>Dockerfile</a:t>
            </a:r>
            <a:endParaRPr kumimoji="1" lang="fr-FR" altLang="ko-KR" b="1" dirty="0">
              <a:solidFill>
                <a:schemeClr val="tx1">
                  <a:lumMod val="50000"/>
                  <a:lumOff val="50000"/>
                </a:schemeClr>
              </a:solidFill>
              <a:latin typeface="+mj-lt"/>
              <a:ea typeface="맑은 고딕" pitchFamily="50" charset="-127"/>
              <a:cs typeface="굴림" pitchFamily="50" charset="-127"/>
            </a:endParaRP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Appliquer Docker network</a:t>
            </a:r>
          </a:p>
        </p:txBody>
      </p:sp>
      <p:grpSp>
        <p:nvGrpSpPr>
          <p:cNvPr id="8" name="그룹 7"/>
          <p:cNvGrpSpPr/>
          <p:nvPr/>
        </p:nvGrpSpPr>
        <p:grpSpPr>
          <a:xfrm>
            <a:off x="3167844" y="1524426"/>
            <a:ext cx="2808312" cy="1722748"/>
            <a:chOff x="3131840" y="1457129"/>
            <a:chExt cx="2808312" cy="1722748"/>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sz="3000" dirty="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830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Acquis d’Apprentissage Visé</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fr-FR" altLang="ko-KR" sz="3200" b="1" dirty="0">
                  <a:solidFill>
                    <a:schemeClr val="bg1"/>
                  </a:solidFill>
                  <a:latin typeface="+mj-lt"/>
                  <a:ea typeface="맑은 고딕" pitchFamily="50" charset="-127"/>
                  <a:cs typeface="굴림" pitchFamily="50" charset="-127"/>
                </a:rPr>
                <a:t>00</a:t>
              </a:r>
            </a:p>
          </p:txBody>
        </p:sp>
      </p:grpSp>
      <p:pic>
        <p:nvPicPr>
          <p:cNvPr id="2" name="Image 1">
            <a:extLst>
              <a:ext uri="{FF2B5EF4-FFF2-40B4-BE49-F238E27FC236}">
                <a16:creationId xmlns:a16="http://schemas.microsoft.com/office/drawing/2014/main" id="{87E862F4-C7E7-3C71-51D0-C7BB8E855014}"/>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D506C791-18B3-C10B-E324-11D706CD4231}"/>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4" name="Groupe 3">
            <a:extLst>
              <a:ext uri="{FF2B5EF4-FFF2-40B4-BE49-F238E27FC236}">
                <a16:creationId xmlns:a16="http://schemas.microsoft.com/office/drawing/2014/main" id="{66FF7B8B-9615-6605-7C8C-2B045588CEB2}"/>
              </a:ext>
            </a:extLst>
          </p:cNvPr>
          <p:cNvGrpSpPr/>
          <p:nvPr/>
        </p:nvGrpSpPr>
        <p:grpSpPr>
          <a:xfrm>
            <a:off x="5773032" y="1603144"/>
            <a:ext cx="2471376" cy="889752"/>
            <a:chOff x="5341459" y="2225551"/>
            <a:chExt cx="3321531" cy="1260139"/>
          </a:xfrm>
        </p:grpSpPr>
        <p:sp>
          <p:nvSpPr>
            <p:cNvPr id="5" name="Rectangle 4">
              <a:extLst>
                <a:ext uri="{FF2B5EF4-FFF2-40B4-BE49-F238E27FC236}">
                  <a16:creationId xmlns:a16="http://schemas.microsoft.com/office/drawing/2014/main" id="{CF6A21B3-6BD8-F174-3D4D-8B9B6692899D}"/>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15 min</a:t>
              </a:r>
            </a:p>
          </p:txBody>
        </p:sp>
        <p:pic>
          <p:nvPicPr>
            <p:cNvPr id="9" name="Espace réservé du contenu 8">
              <a:extLst>
                <a:ext uri="{FF2B5EF4-FFF2-40B4-BE49-F238E27FC236}">
                  <a16:creationId xmlns:a16="http://schemas.microsoft.com/office/drawing/2014/main" id="{37AE558B-2FC2-6F3C-BC64-C9FBA6AC37E4}"/>
                </a:ext>
              </a:extLst>
            </p:cNvPr>
            <p:cNvPicPr>
              <a:picLocks noChangeAspect="1"/>
            </p:cNvPicPr>
            <p:nvPr/>
          </p:nvPicPr>
          <p:blipFill>
            <a:blip r:embed="rId4"/>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112923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852936"/>
            <a:ext cx="8402525" cy="1944216"/>
          </a:xfrm>
        </p:spPr>
        <p:txBody>
          <a:bodyPr/>
          <a:lstStyle/>
          <a:p>
            <a:r>
              <a:rPr lang="en-US" altLang="ko-KR" sz="2000" dirty="0"/>
              <a:t>3 – </a:t>
            </a:r>
            <a:r>
              <a:rPr lang="fr-FR" altLang="ko-KR" sz="2000" dirty="0"/>
              <a:t>Est-ce que vous perdrez votre travail si vous sortez accidentellement d’un conteneur?</a:t>
            </a:r>
            <a:endParaRPr lang="en-US" altLang="ko-KR" sz="2000" dirty="0"/>
          </a:p>
          <a:p>
            <a:r>
              <a:rPr lang="fr-FR" altLang="ko-KR" dirty="0"/>
              <a:t>	</a:t>
            </a:r>
            <a:r>
              <a:rPr lang="fr-FR" altLang="ko-KR" sz="1800" dirty="0">
                <a:solidFill>
                  <a:schemeClr val="tx2">
                    <a:lumMod val="60000"/>
                    <a:lumOff val="40000"/>
                  </a:schemeClr>
                </a:solidFill>
              </a:rPr>
              <a:t>Quitter accidentellement un conteneur n’aura aucun impact sur les fichiers. Le seul moyen de perdre votre progression serait d’émettre une commande spécifique pour supprimer le conteneur Docker.</a:t>
            </a:r>
            <a:endParaRPr lang="ko-KR" altLang="en-US" dirty="0">
              <a:solidFill>
                <a:schemeClr val="tx2">
                  <a:lumMod val="60000"/>
                  <a:lumOff val="40000"/>
                </a:schemeClr>
              </a:solidFill>
            </a:endParaRPr>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050793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4 – </a:t>
            </a:r>
            <a:r>
              <a:rPr lang="fr-FR" altLang="ko-KR" sz="2000" dirty="0"/>
              <a:t>Comment exécuter plusieurs copies d’un projet Docker composer sur le même hôte?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79178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852936"/>
            <a:ext cx="8402525" cy="2232248"/>
          </a:xfrm>
        </p:spPr>
        <p:txBody>
          <a:bodyPr>
            <a:normAutofit/>
          </a:bodyPr>
          <a:lstStyle/>
          <a:p>
            <a:r>
              <a:rPr lang="en-US" altLang="ko-KR" sz="2000" dirty="0"/>
              <a:t>4 – </a:t>
            </a:r>
            <a:r>
              <a:rPr lang="fr-FR" altLang="ko-KR" sz="2000" dirty="0"/>
              <a:t>Comment exécuter plusieurs copies d’un projet Docker composer sur le même hôte?</a:t>
            </a:r>
            <a:endParaRPr lang="en-US" altLang="ko-KR" sz="2000" dirty="0"/>
          </a:p>
          <a:p>
            <a:r>
              <a:rPr lang="fr-FR" altLang="ko-KR" dirty="0"/>
              <a:t>	</a:t>
            </a:r>
            <a:r>
              <a:rPr lang="fr-FR" altLang="ko-KR" sz="1800" dirty="0">
                <a:solidFill>
                  <a:schemeClr val="tx2">
                    <a:lumMod val="60000"/>
                    <a:lumOff val="40000"/>
                  </a:schemeClr>
                </a:solidFill>
              </a:rPr>
              <a:t>Compose utilise le nom du projet pour attribuer des identifiants uniques pour tous les conteneurs et ressources de projet.</a:t>
            </a:r>
          </a:p>
          <a:p>
            <a:r>
              <a:rPr lang="fr-FR" altLang="ko-KR" sz="1800" dirty="0">
                <a:solidFill>
                  <a:schemeClr val="tx2">
                    <a:lumMod val="60000"/>
                    <a:lumOff val="40000"/>
                  </a:schemeClr>
                </a:solidFill>
              </a:rPr>
              <a:t>	Pour exécuter plusieurs copies d’un projet, vous pouvez définir un nom de projet personnalisé à l’aide de la variable d’environnement COMPOSE_PROJECT_NAME ou de l’option en ligne de commande -p</a:t>
            </a:r>
            <a:endParaRPr lang="ko-KR" altLang="en-US" dirty="0">
              <a:solidFill>
                <a:schemeClr val="tx2">
                  <a:lumMod val="60000"/>
                  <a:lumOff val="40000"/>
                </a:schemeClr>
              </a:solidFill>
            </a:endParaRPr>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02128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5 – </a:t>
            </a:r>
            <a:r>
              <a:rPr lang="fr-FR" altLang="ko-KR" sz="2000" dirty="0"/>
              <a:t>Est-ce que je peux utiliser « </a:t>
            </a:r>
            <a:r>
              <a:rPr lang="fr-FR" altLang="ko-KR" sz="2000" dirty="0" err="1"/>
              <a:t>json</a:t>
            </a:r>
            <a:r>
              <a:rPr lang="fr-FR" altLang="ko-KR" sz="2000" dirty="0"/>
              <a:t> » au lieu de « </a:t>
            </a:r>
            <a:r>
              <a:rPr lang="fr-FR" altLang="ko-KR" sz="2000" dirty="0" err="1"/>
              <a:t>yaml</a:t>
            </a:r>
            <a:r>
              <a:rPr lang="fr-FR" altLang="ko-KR" sz="2000" dirty="0"/>
              <a:t> » pour mon fichier compose?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485605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852936"/>
            <a:ext cx="8402525" cy="2232248"/>
          </a:xfrm>
        </p:spPr>
        <p:txBody>
          <a:bodyPr>
            <a:normAutofit/>
          </a:bodyPr>
          <a:lstStyle/>
          <a:p>
            <a:r>
              <a:rPr lang="en-US" altLang="ko-KR" sz="2000" dirty="0"/>
              <a:t>5 – </a:t>
            </a:r>
            <a:r>
              <a:rPr lang="fr-FR" altLang="ko-KR" sz="2000" dirty="0"/>
              <a:t>Est-ce que je peux utiliser « </a:t>
            </a:r>
            <a:r>
              <a:rPr lang="fr-FR" altLang="ko-KR" sz="2000" dirty="0" err="1"/>
              <a:t>json</a:t>
            </a:r>
            <a:r>
              <a:rPr lang="fr-FR" altLang="ko-KR" sz="2000" dirty="0"/>
              <a:t> » au lieu de « </a:t>
            </a:r>
            <a:r>
              <a:rPr lang="fr-FR" altLang="ko-KR" sz="2000" dirty="0" err="1"/>
              <a:t>yaml</a:t>
            </a:r>
            <a:r>
              <a:rPr lang="fr-FR" altLang="ko-KR" sz="2000" dirty="0"/>
              <a:t> » pour mon fichier compose?</a:t>
            </a:r>
            <a:endParaRPr lang="en-US" altLang="ko-KR" sz="2000" dirty="0"/>
          </a:p>
          <a:p>
            <a:r>
              <a:rPr lang="fr-FR" altLang="ko-KR" dirty="0"/>
              <a:t>	</a:t>
            </a:r>
            <a:r>
              <a:rPr lang="fr-FR" altLang="ko-KR" sz="1800" dirty="0">
                <a:solidFill>
                  <a:schemeClr val="tx2">
                    <a:lumMod val="60000"/>
                    <a:lumOff val="40000"/>
                  </a:schemeClr>
                </a:solidFill>
              </a:rPr>
              <a:t>Oui, </a:t>
            </a:r>
            <a:r>
              <a:rPr lang="fr-FR" altLang="ko-KR" sz="1800" dirty="0" err="1">
                <a:solidFill>
                  <a:schemeClr val="tx2">
                    <a:lumMod val="60000"/>
                    <a:lumOff val="40000"/>
                  </a:schemeClr>
                </a:solidFill>
              </a:rPr>
              <a:t>Yaml</a:t>
            </a:r>
            <a:r>
              <a:rPr lang="fr-FR" altLang="ko-KR" sz="1800" dirty="0">
                <a:solidFill>
                  <a:schemeClr val="tx2">
                    <a:lumMod val="60000"/>
                    <a:lumOff val="40000"/>
                  </a:schemeClr>
                </a:solidFill>
              </a:rPr>
              <a:t> est un sur-ensemble de </a:t>
            </a:r>
            <a:r>
              <a:rPr lang="fr-FR" altLang="ko-KR" sz="1800" dirty="0" err="1">
                <a:solidFill>
                  <a:schemeClr val="tx2">
                    <a:lumMod val="60000"/>
                    <a:lumOff val="40000"/>
                  </a:schemeClr>
                </a:solidFill>
              </a:rPr>
              <a:t>json</a:t>
            </a:r>
            <a:r>
              <a:rPr lang="fr-FR" altLang="ko-KR" sz="1800" dirty="0">
                <a:solidFill>
                  <a:schemeClr val="tx2">
                    <a:lumMod val="60000"/>
                    <a:lumOff val="40000"/>
                  </a:schemeClr>
                </a:solidFill>
              </a:rPr>
              <a:t>, donc n’importe quel fichier JSON devrait être valide pour </a:t>
            </a:r>
            <a:r>
              <a:rPr lang="fr-FR" altLang="ko-KR" sz="1800" dirty="0" err="1">
                <a:solidFill>
                  <a:schemeClr val="tx2">
                    <a:lumMod val="60000"/>
                    <a:lumOff val="40000"/>
                  </a:schemeClr>
                </a:solidFill>
              </a:rPr>
              <a:t>Yaml</a:t>
            </a:r>
            <a:r>
              <a:rPr lang="fr-FR" altLang="ko-KR" sz="1800" dirty="0">
                <a:solidFill>
                  <a:schemeClr val="tx2">
                    <a:lumMod val="60000"/>
                    <a:lumOff val="40000"/>
                  </a:schemeClr>
                </a:solidFill>
              </a:rPr>
              <a:t>.</a:t>
            </a:r>
            <a:endParaRPr lang="ko-KR" altLang="en-US" dirty="0">
              <a:solidFill>
                <a:schemeClr val="tx2">
                  <a:lumMod val="60000"/>
                  <a:lumOff val="40000"/>
                </a:schemeClr>
              </a:solidFill>
            </a:endParaRPr>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77175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6 – </a:t>
            </a:r>
            <a:r>
              <a:rPr lang="fr-FR" altLang="ko-KR" sz="2000" dirty="0"/>
              <a:t>Lequel des éléments suivant est un fichier qui contient toutes les commandes qu’un utilisateur pourrait appeler sur la ligne de commande pour créer une image?</a:t>
            </a:r>
          </a:p>
          <a:p>
            <a:pPr lvl="1">
              <a:buFont typeface="Wingdings" panose="05000000000000000000" pitchFamily="2" charset="2"/>
              <a:buChar char="Ø"/>
            </a:pPr>
            <a:r>
              <a:rPr lang="fr-FR" altLang="ko-KR" sz="2000" dirty="0"/>
              <a:t>Docker Cloud</a:t>
            </a:r>
          </a:p>
          <a:p>
            <a:pPr lvl="1">
              <a:buFont typeface="Wingdings" panose="05000000000000000000" pitchFamily="2" charset="2"/>
              <a:buChar char="Ø"/>
            </a:pPr>
            <a:r>
              <a:rPr lang="fr-FR" altLang="ko-KR" sz="2000" dirty="0" err="1"/>
              <a:t>Dockerfile</a:t>
            </a:r>
            <a:endParaRPr lang="fr-FR" altLang="ko-KR" sz="2000" dirty="0"/>
          </a:p>
          <a:p>
            <a:pPr lvl="1">
              <a:buFont typeface="Wingdings" panose="05000000000000000000" pitchFamily="2" charset="2"/>
              <a:buChar char="Ø"/>
            </a:pPr>
            <a:r>
              <a:rPr lang="fr-FR" altLang="ko-KR" sz="2000" dirty="0"/>
              <a:t>Docker </a:t>
            </a:r>
            <a:r>
              <a:rPr lang="fr-FR" altLang="ko-KR" sz="2000" dirty="0" err="1"/>
              <a:t>kitematic</a:t>
            </a:r>
            <a:endParaRPr lang="fr-FR" altLang="ko-KR" sz="2000" dirty="0"/>
          </a:p>
          <a:p>
            <a:pPr lvl="1">
              <a:buFont typeface="Wingdings" panose="05000000000000000000" pitchFamily="2" charset="2"/>
              <a:buChar char="Ø"/>
            </a:pPr>
            <a:r>
              <a:rPr lang="fr-FR" altLang="ko-KR" sz="2000" dirty="0"/>
              <a:t>Docker Compose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206885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6 – </a:t>
            </a:r>
            <a:r>
              <a:rPr lang="fr-FR" altLang="ko-KR" sz="2000" dirty="0"/>
              <a:t>Lequel des éléments suivant est un fichier qui contient toutes les commandes qu’un utilisateur pourrait appeler sur la ligne de commande pour créer une image?</a:t>
            </a:r>
          </a:p>
          <a:p>
            <a:pPr lvl="1">
              <a:buFont typeface="Wingdings" panose="05000000000000000000" pitchFamily="2" charset="2"/>
              <a:buChar char="Ø"/>
            </a:pPr>
            <a:r>
              <a:rPr lang="fr-FR" altLang="ko-KR" sz="2000" dirty="0"/>
              <a:t>Docker Cloud</a:t>
            </a:r>
          </a:p>
          <a:p>
            <a:pPr lvl="1">
              <a:buFont typeface="Wingdings" panose="05000000000000000000" pitchFamily="2" charset="2"/>
              <a:buChar char="Ø"/>
            </a:pPr>
            <a:r>
              <a:rPr lang="fr-FR" altLang="ko-KR" sz="2000" dirty="0" err="1">
                <a:solidFill>
                  <a:srgbClr val="00B0F0"/>
                </a:solidFill>
              </a:rPr>
              <a:t>Dockerfile</a:t>
            </a:r>
            <a:endParaRPr lang="fr-FR" altLang="ko-KR" sz="2000" dirty="0">
              <a:solidFill>
                <a:srgbClr val="00B0F0"/>
              </a:solidFill>
            </a:endParaRPr>
          </a:p>
          <a:p>
            <a:pPr lvl="1">
              <a:buFont typeface="Wingdings" panose="05000000000000000000" pitchFamily="2" charset="2"/>
              <a:buChar char="Ø"/>
            </a:pPr>
            <a:r>
              <a:rPr lang="fr-FR" altLang="ko-KR" sz="2000" dirty="0"/>
              <a:t>Docker </a:t>
            </a:r>
            <a:r>
              <a:rPr lang="fr-FR" altLang="ko-KR" sz="2000" dirty="0" err="1"/>
              <a:t>kitematic</a:t>
            </a:r>
            <a:endParaRPr lang="fr-FR" altLang="ko-KR" sz="2000" dirty="0"/>
          </a:p>
          <a:p>
            <a:pPr lvl="1">
              <a:buFont typeface="Wingdings" panose="05000000000000000000" pitchFamily="2" charset="2"/>
              <a:buChar char="Ø"/>
            </a:pPr>
            <a:r>
              <a:rPr lang="fr-FR" altLang="ko-KR" sz="2000" dirty="0"/>
              <a:t>Docker Compose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621422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7 – </a:t>
            </a:r>
            <a:r>
              <a:rPr lang="fr-FR" altLang="ko-KR" sz="2000" dirty="0"/>
              <a:t>Vous ne pouvez pas créer plusieurs conteneurs à partir de la même image?</a:t>
            </a:r>
          </a:p>
          <a:p>
            <a:pPr lvl="1">
              <a:buFont typeface="Wingdings" panose="05000000000000000000" pitchFamily="2" charset="2"/>
              <a:buChar char="Ø"/>
            </a:pPr>
            <a:r>
              <a:rPr lang="fr-FR" altLang="ko-KR" sz="2000" dirty="0"/>
              <a:t>Vrai</a:t>
            </a:r>
          </a:p>
          <a:p>
            <a:pPr lvl="1">
              <a:buFont typeface="Wingdings" panose="05000000000000000000" pitchFamily="2" charset="2"/>
              <a:buChar char="Ø"/>
            </a:pPr>
            <a:r>
              <a:rPr lang="fr-FR" altLang="ko-KR" sz="2000" dirty="0"/>
              <a:t>Faux</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37672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7 – </a:t>
            </a:r>
            <a:r>
              <a:rPr lang="fr-FR" altLang="ko-KR" sz="2000" dirty="0"/>
              <a:t>Vous ne pouvez pas créer plusieurs conteneurs à partir de la même image?</a:t>
            </a:r>
          </a:p>
          <a:p>
            <a:pPr lvl="1">
              <a:buFont typeface="Wingdings" panose="05000000000000000000" pitchFamily="2" charset="2"/>
              <a:buChar char="Ø"/>
            </a:pPr>
            <a:r>
              <a:rPr lang="fr-FR" altLang="ko-KR" sz="2000" dirty="0"/>
              <a:t>Vrai</a:t>
            </a:r>
          </a:p>
          <a:p>
            <a:pPr lvl="1">
              <a:buFont typeface="Wingdings" panose="05000000000000000000" pitchFamily="2" charset="2"/>
              <a:buChar char="Ø"/>
            </a:pPr>
            <a:r>
              <a:rPr lang="fr-FR" altLang="ko-KR" sz="2000" dirty="0">
                <a:solidFill>
                  <a:srgbClr val="00B0F0"/>
                </a:solidFill>
              </a:rPr>
              <a:t>Faux</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0449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normAutofit fontScale="92500" lnSpcReduction="10000"/>
          </a:bodyPr>
          <a:lstStyle/>
          <a:p>
            <a:r>
              <a:rPr lang="en-US" altLang="ko-KR" sz="2000" dirty="0"/>
              <a:t>8 – </a:t>
            </a:r>
            <a:r>
              <a:rPr lang="fr-FR" altLang="ko-KR" sz="2000" dirty="0"/>
              <a:t>Comment pouvez-vous assurer que vos conteneurs docker et leurs données sont sauvegardés en toute sécurité?</a:t>
            </a:r>
          </a:p>
          <a:p>
            <a:pPr lvl="1">
              <a:buFont typeface="Wingdings" panose="05000000000000000000" pitchFamily="2" charset="2"/>
              <a:buChar char="Ø"/>
            </a:pPr>
            <a:r>
              <a:rPr lang="fr-FR" altLang="ko-KR" sz="2000" dirty="0"/>
              <a:t>En sauvegardant manuellement le répertoire /var/lib/docker</a:t>
            </a:r>
          </a:p>
          <a:p>
            <a:pPr lvl="1">
              <a:buFont typeface="Wingdings" panose="05000000000000000000" pitchFamily="2" charset="2"/>
              <a:buChar char="Ø"/>
            </a:pPr>
            <a:r>
              <a:rPr lang="fr-FR" altLang="ko-KR" sz="2000" dirty="0"/>
              <a:t>Les données stockées dans les conteneurs Docker sont sauvegardées sur </a:t>
            </a:r>
            <a:r>
              <a:rPr lang="fr-FR" altLang="ko-KR" sz="2000" dirty="0" err="1"/>
              <a:t>DockerHub</a:t>
            </a:r>
            <a:endParaRPr lang="fr-FR" altLang="ko-KR" sz="2000" dirty="0"/>
          </a:p>
          <a:p>
            <a:pPr lvl="1">
              <a:buFont typeface="Wingdings" panose="05000000000000000000" pitchFamily="2" charset="2"/>
              <a:buChar char="Ø"/>
            </a:pPr>
            <a:r>
              <a:rPr lang="fr-FR" altLang="ko-KR" sz="2000" dirty="0"/>
              <a:t>En configurant le mappage de volume sur tous les conteneurs pour stocker leurs données dans un seul emplacement sur le serveur (par exemple, /data/) et en sauvegardant cet emplacement.</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8352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131840" y="1601145"/>
            <a:ext cx="2808312" cy="1722748"/>
            <a:chOff x="3131840" y="1457129"/>
            <a:chExt cx="2808312" cy="1722748"/>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830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Persistance</a:t>
              </a:r>
              <a:r>
                <a:rPr kumimoji="1" lang="en-US" altLang="ko-KR" sz="2400" b="1" dirty="0">
                  <a:solidFill>
                    <a:schemeClr val="bg1">
                      <a:lumMod val="65000"/>
                    </a:schemeClr>
                  </a:solidFill>
                  <a:latin typeface="+mj-lt"/>
                  <a:ea typeface="맑은 고딕" pitchFamily="50" charset="-127"/>
                  <a:cs typeface="굴림" pitchFamily="50" charset="-127"/>
                </a:rPr>
                <a:t> des données</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01</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3792230" y="3429000"/>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BB55930D-28A0-5F3F-06FB-19F768852ADA}"/>
              </a:ext>
            </a:extLst>
          </p:cNvPr>
          <p:cNvGrpSpPr/>
          <p:nvPr/>
        </p:nvGrpSpPr>
        <p:grpSpPr>
          <a:xfrm>
            <a:off x="5724128" y="1603144"/>
            <a:ext cx="2471376" cy="889752"/>
            <a:chOff x="5341459" y="2225551"/>
            <a:chExt cx="3321531" cy="1260139"/>
          </a:xfrm>
        </p:grpSpPr>
        <p:sp>
          <p:nvSpPr>
            <p:cNvPr id="9" name="Rectangle 8">
              <a:extLst>
                <a:ext uri="{FF2B5EF4-FFF2-40B4-BE49-F238E27FC236}">
                  <a16:creationId xmlns:a16="http://schemas.microsoft.com/office/drawing/2014/main" id="{DB2FB088-60A4-A471-3C39-CCC3ED5EB01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30 min</a:t>
              </a:r>
            </a:p>
          </p:txBody>
        </p:sp>
        <p:pic>
          <p:nvPicPr>
            <p:cNvPr id="12" name="Espace réservé du contenu 8">
              <a:extLst>
                <a:ext uri="{FF2B5EF4-FFF2-40B4-BE49-F238E27FC236}">
                  <a16:creationId xmlns:a16="http://schemas.microsoft.com/office/drawing/2014/main" id="{8BAF5A0D-0A49-D2A6-5A52-25B11C186E4A}"/>
                </a:ext>
              </a:extLst>
            </p:cNvPr>
            <p:cNvPicPr>
              <a:picLocks noChangeAspect="1"/>
            </p:cNvPicPr>
            <p:nvPr/>
          </p:nvPicPr>
          <p:blipFill>
            <a:blip r:embed="rId5"/>
            <a:stretch>
              <a:fillRect/>
            </a:stretch>
          </p:blipFill>
          <p:spPr>
            <a:xfrm>
              <a:off x="5341459" y="2275424"/>
              <a:ext cx="958217" cy="1066185"/>
            </a:xfrm>
            <a:prstGeom prst="rect">
              <a:avLst/>
            </a:prstGeom>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normAutofit fontScale="92500" lnSpcReduction="10000"/>
          </a:bodyPr>
          <a:lstStyle/>
          <a:p>
            <a:r>
              <a:rPr lang="en-US" altLang="ko-KR" sz="2000" dirty="0"/>
              <a:t>8 – </a:t>
            </a:r>
            <a:r>
              <a:rPr lang="fr-FR" altLang="ko-KR" sz="2000" dirty="0"/>
              <a:t>Comment pouvez-vous assurer que vos conteneurs docker et leurs données sont sauvegardés en toute sécurité?</a:t>
            </a:r>
          </a:p>
          <a:p>
            <a:pPr lvl="1">
              <a:buFont typeface="Wingdings" panose="05000000000000000000" pitchFamily="2" charset="2"/>
              <a:buChar char="Ø"/>
            </a:pPr>
            <a:r>
              <a:rPr lang="fr-FR" altLang="ko-KR" sz="2000" dirty="0"/>
              <a:t>En sauvegardant manuellement le répertoire /var/lib/docker</a:t>
            </a:r>
          </a:p>
          <a:p>
            <a:pPr lvl="1">
              <a:buFont typeface="Wingdings" panose="05000000000000000000" pitchFamily="2" charset="2"/>
              <a:buChar char="Ø"/>
            </a:pPr>
            <a:r>
              <a:rPr lang="fr-FR" altLang="ko-KR" sz="2000" dirty="0"/>
              <a:t>Les données stockées dans les conteneurs Docker sont sauvegardées sur </a:t>
            </a:r>
            <a:r>
              <a:rPr lang="fr-FR" altLang="ko-KR" sz="2000" dirty="0" err="1"/>
              <a:t>DockerHub</a:t>
            </a:r>
            <a:endParaRPr lang="fr-FR" altLang="ko-KR" sz="2000" dirty="0"/>
          </a:p>
          <a:p>
            <a:pPr lvl="1">
              <a:buFont typeface="Wingdings" panose="05000000000000000000" pitchFamily="2" charset="2"/>
              <a:buChar char="Ø"/>
            </a:pPr>
            <a:r>
              <a:rPr lang="fr-FR" altLang="ko-KR" sz="2000" dirty="0">
                <a:solidFill>
                  <a:srgbClr val="00B0F0"/>
                </a:solidFill>
              </a:rPr>
              <a:t>En configurant le mappage de volume sur tous les conteneurs pour stocker leurs données dans un seul emplacement sur le serveur (par exemple, /data/) et en sauvegardant cet emplacement.</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16876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00F2-3F42-C3F8-4A2C-D1A4CD0647FA}"/>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4B9A3453-9C8D-DF41-C30D-06658ED4BF83}"/>
              </a:ext>
            </a:extLst>
          </p:cNvPr>
          <p:cNvSpPr>
            <a:spLocks noGrp="1"/>
          </p:cNvSpPr>
          <p:nvPr>
            <p:ph idx="1"/>
          </p:nvPr>
        </p:nvSpPr>
        <p:spPr>
          <a:xfrm>
            <a:off x="485603" y="2780928"/>
            <a:ext cx="8402525" cy="2520280"/>
          </a:xfrm>
        </p:spPr>
        <p:txBody>
          <a:bodyPr>
            <a:normAutofit/>
          </a:bodyPr>
          <a:lstStyle/>
          <a:p>
            <a:r>
              <a:rPr lang="en-US" altLang="ko-KR" sz="2000" dirty="0"/>
              <a:t>8 – </a:t>
            </a:r>
            <a:r>
              <a:rPr lang="fr-FR" altLang="ko-KR" sz="2000" dirty="0"/>
              <a:t>Quels sont les commandes avec docker ?</a:t>
            </a:r>
          </a:p>
          <a:p>
            <a:pPr lvl="1">
              <a:buFont typeface="Wingdings" panose="05000000000000000000" pitchFamily="2" charset="2"/>
              <a:buChar char="Ø"/>
            </a:pPr>
            <a:r>
              <a:rPr lang="fr-FR" altLang="ko-KR" sz="2000" dirty="0"/>
              <a:t>docker  volume</a:t>
            </a:r>
          </a:p>
          <a:p>
            <a:pPr lvl="1">
              <a:buFont typeface="Wingdings" panose="05000000000000000000" pitchFamily="2" charset="2"/>
              <a:buChar char="Ø"/>
            </a:pPr>
            <a:r>
              <a:rPr lang="fr-FR" altLang="ko-KR" sz="2000" dirty="0"/>
              <a:t>docker </a:t>
            </a:r>
            <a:r>
              <a:rPr lang="fr-FR" altLang="ko-KR" sz="2000" dirty="0" err="1"/>
              <a:t>ip</a:t>
            </a:r>
            <a:endParaRPr lang="fr-FR" altLang="ko-KR" sz="2000" dirty="0"/>
          </a:p>
          <a:p>
            <a:pPr lvl="1">
              <a:buFont typeface="Wingdings" panose="05000000000000000000" pitchFamily="2" charset="2"/>
              <a:buChar char="Ø"/>
            </a:pPr>
            <a:r>
              <a:rPr lang="fr-FR" altLang="ko-KR" sz="2000" dirty="0"/>
              <a:t>docker network</a:t>
            </a:r>
          </a:p>
          <a:p>
            <a:pPr lvl="1">
              <a:buFont typeface="Wingdings" panose="05000000000000000000" pitchFamily="2" charset="2"/>
              <a:buChar char="Ø"/>
            </a:pPr>
            <a:r>
              <a:rPr lang="fr-FR" altLang="ko-KR" sz="2000" dirty="0"/>
              <a:t>docker </a:t>
            </a:r>
            <a:r>
              <a:rPr lang="fr-FR" altLang="ko-KR" sz="2000" dirty="0" err="1"/>
              <a:t>build</a:t>
            </a:r>
            <a:r>
              <a:rPr lang="fr-FR" altLang="ko-KR" sz="2000" dirty="0"/>
              <a:t> </a:t>
            </a:r>
          </a:p>
          <a:p>
            <a:endParaRPr lang="ko-KR" altLang="en-US" dirty="0"/>
          </a:p>
        </p:txBody>
      </p:sp>
      <p:sp>
        <p:nvSpPr>
          <p:cNvPr id="5" name="제목 1">
            <a:extLst>
              <a:ext uri="{FF2B5EF4-FFF2-40B4-BE49-F238E27FC236}">
                <a16:creationId xmlns:a16="http://schemas.microsoft.com/office/drawing/2014/main" id="{0B709CF6-C701-04F5-0655-15135ABC99A2}"/>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55628E7D-9C38-5019-F5D6-A7DE5F2F2317}"/>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E7527BE8-381C-4C1D-174F-C797AC781CBD}"/>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FC872093-287A-26C1-AB91-4BCCC28CEC89}"/>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758182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2A08A-7A87-5FE6-CD44-4E18860E0575}"/>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0F659205-590E-1699-0139-3C503B11C82D}"/>
              </a:ext>
            </a:extLst>
          </p:cNvPr>
          <p:cNvSpPr>
            <a:spLocks noGrp="1"/>
          </p:cNvSpPr>
          <p:nvPr>
            <p:ph idx="1"/>
          </p:nvPr>
        </p:nvSpPr>
        <p:spPr>
          <a:xfrm>
            <a:off x="485603" y="2780928"/>
            <a:ext cx="8402525" cy="2520280"/>
          </a:xfrm>
        </p:spPr>
        <p:txBody>
          <a:bodyPr>
            <a:normAutofit/>
          </a:bodyPr>
          <a:lstStyle/>
          <a:p>
            <a:r>
              <a:rPr lang="en-US" altLang="ko-KR" sz="2000" dirty="0"/>
              <a:t>8 – </a:t>
            </a:r>
            <a:r>
              <a:rPr lang="fr-FR" altLang="ko-KR" sz="2000" dirty="0"/>
              <a:t>Quels sont les commandes avec docker ?</a:t>
            </a:r>
          </a:p>
          <a:p>
            <a:pPr lvl="1">
              <a:buFont typeface="Wingdings" panose="05000000000000000000" pitchFamily="2" charset="2"/>
              <a:buChar char="Ø"/>
            </a:pPr>
            <a:r>
              <a:rPr lang="fr-FR" altLang="ko-KR" sz="2000" dirty="0">
                <a:solidFill>
                  <a:schemeClr val="accent1"/>
                </a:solidFill>
              </a:rPr>
              <a:t>docker  volume</a:t>
            </a:r>
          </a:p>
          <a:p>
            <a:pPr lvl="1">
              <a:buFont typeface="Wingdings" panose="05000000000000000000" pitchFamily="2" charset="2"/>
              <a:buChar char="Ø"/>
            </a:pPr>
            <a:r>
              <a:rPr lang="fr-FR" altLang="ko-KR" sz="2000" dirty="0"/>
              <a:t>docker </a:t>
            </a:r>
            <a:r>
              <a:rPr lang="fr-FR" altLang="ko-KR" sz="2000" dirty="0" err="1"/>
              <a:t>ip</a:t>
            </a:r>
            <a:endParaRPr lang="fr-FR" altLang="ko-KR" sz="2000" dirty="0"/>
          </a:p>
          <a:p>
            <a:pPr lvl="1">
              <a:buFont typeface="Wingdings" panose="05000000000000000000" pitchFamily="2" charset="2"/>
              <a:buChar char="Ø"/>
            </a:pPr>
            <a:r>
              <a:rPr lang="fr-FR" altLang="ko-KR" sz="2000" dirty="0">
                <a:solidFill>
                  <a:schemeClr val="accent1"/>
                </a:solidFill>
              </a:rPr>
              <a:t>docker network</a:t>
            </a:r>
          </a:p>
          <a:p>
            <a:pPr lvl="1">
              <a:buFont typeface="Wingdings" panose="05000000000000000000" pitchFamily="2" charset="2"/>
              <a:buChar char="Ø"/>
            </a:pPr>
            <a:r>
              <a:rPr lang="fr-FR" altLang="ko-KR" sz="2000" dirty="0">
                <a:solidFill>
                  <a:schemeClr val="accent1"/>
                </a:solidFill>
              </a:rPr>
              <a:t>docker </a:t>
            </a:r>
            <a:r>
              <a:rPr lang="fr-FR" altLang="ko-KR" sz="2000" dirty="0" err="1">
                <a:solidFill>
                  <a:schemeClr val="accent1"/>
                </a:solidFill>
              </a:rPr>
              <a:t>build</a:t>
            </a:r>
            <a:r>
              <a:rPr lang="fr-FR" altLang="ko-KR" sz="2000" dirty="0">
                <a:solidFill>
                  <a:schemeClr val="accent1"/>
                </a:solidFill>
              </a:rPr>
              <a:t> </a:t>
            </a:r>
          </a:p>
          <a:p>
            <a:endParaRPr lang="ko-KR" altLang="en-US" dirty="0"/>
          </a:p>
        </p:txBody>
      </p:sp>
      <p:sp>
        <p:nvSpPr>
          <p:cNvPr id="5" name="제목 1">
            <a:extLst>
              <a:ext uri="{FF2B5EF4-FFF2-40B4-BE49-F238E27FC236}">
                <a16:creationId xmlns:a16="http://schemas.microsoft.com/office/drawing/2014/main" id="{4A67AFC6-FA1B-94F4-38D5-E9AB421D0A2D}"/>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252F6CE7-AEB1-F13E-6DDC-B148253F3821}"/>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555BE727-8968-448A-C3B5-5CD48A1E34C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CEB3BE5-D7EE-20EC-0A0F-EA01F72246DA}"/>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326970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4A15A-D3D9-7876-9A77-076FB09F60BB}"/>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D2866ED1-30A5-124E-5802-AD727C35842F}"/>
              </a:ext>
            </a:extLst>
          </p:cNvPr>
          <p:cNvSpPr>
            <a:spLocks noGrp="1"/>
          </p:cNvSpPr>
          <p:nvPr>
            <p:ph idx="1"/>
          </p:nvPr>
        </p:nvSpPr>
        <p:spPr>
          <a:xfrm>
            <a:off x="485603" y="2780928"/>
            <a:ext cx="8402525" cy="2520280"/>
          </a:xfrm>
        </p:spPr>
        <p:txBody>
          <a:bodyPr>
            <a:normAutofit fontScale="92500" lnSpcReduction="20000"/>
          </a:bodyPr>
          <a:lstStyle/>
          <a:p>
            <a:r>
              <a:rPr lang="en-US" altLang="ko-KR" sz="2000" dirty="0"/>
              <a:t>9 – </a:t>
            </a:r>
            <a:r>
              <a:rPr lang="fr-FR" altLang="ko-KR" sz="2000" dirty="0"/>
              <a:t>Quels sont les types de réseau avec docker?</a:t>
            </a:r>
          </a:p>
          <a:p>
            <a:pPr lvl="1">
              <a:buFont typeface="Wingdings" panose="05000000000000000000" pitchFamily="2" charset="2"/>
              <a:buChar char="Ø"/>
            </a:pPr>
            <a:r>
              <a:rPr lang="fr-FR" altLang="ko-KR" sz="2000" dirty="0"/>
              <a:t>bridge</a:t>
            </a:r>
          </a:p>
          <a:p>
            <a:pPr lvl="1">
              <a:buFont typeface="Wingdings" panose="05000000000000000000" pitchFamily="2" charset="2"/>
              <a:buChar char="Ø"/>
            </a:pPr>
            <a:r>
              <a:rPr lang="fr-FR" altLang="ko-KR" sz="2000" dirty="0"/>
              <a:t>None</a:t>
            </a:r>
          </a:p>
          <a:p>
            <a:pPr lvl="1">
              <a:buFont typeface="Wingdings" panose="05000000000000000000" pitchFamily="2" charset="2"/>
              <a:buChar char="Ø"/>
            </a:pPr>
            <a:r>
              <a:rPr lang="fr-FR" altLang="ko-KR" sz="2000" dirty="0" err="1"/>
              <a:t>mpls</a:t>
            </a:r>
            <a:endParaRPr lang="fr-FR" altLang="ko-KR" sz="2000" dirty="0"/>
          </a:p>
          <a:p>
            <a:pPr lvl="1">
              <a:buFont typeface="Wingdings" panose="05000000000000000000" pitchFamily="2" charset="2"/>
              <a:buChar char="Ø"/>
            </a:pPr>
            <a:r>
              <a:rPr lang="fr-FR" altLang="ko-KR" sz="2000" dirty="0"/>
              <a:t>Host</a:t>
            </a:r>
          </a:p>
          <a:p>
            <a:pPr lvl="1">
              <a:buFont typeface="Wingdings" panose="05000000000000000000" pitchFamily="2" charset="2"/>
              <a:buChar char="Ø"/>
            </a:pPr>
            <a:r>
              <a:rPr lang="fr-FR" altLang="ko-KR" sz="2000" dirty="0" err="1"/>
              <a:t>vpn</a:t>
            </a:r>
            <a:endParaRPr lang="fr-FR" altLang="ko-KR" sz="2000" dirty="0"/>
          </a:p>
          <a:p>
            <a:pPr lvl="1">
              <a:buFont typeface="Wingdings" panose="05000000000000000000" pitchFamily="2" charset="2"/>
              <a:buChar char="Ø"/>
            </a:pPr>
            <a:r>
              <a:rPr lang="fr-FR" altLang="ko-KR" sz="2000" dirty="0" err="1"/>
              <a:t>macvlan</a:t>
            </a:r>
            <a:endParaRPr lang="fr-FR" altLang="ko-KR" sz="2000" dirty="0"/>
          </a:p>
          <a:p>
            <a:pPr lvl="1">
              <a:buFont typeface="Wingdings" panose="05000000000000000000" pitchFamily="2" charset="2"/>
              <a:buChar char="Ø"/>
            </a:pPr>
            <a:r>
              <a:rPr lang="fr-FR" altLang="ko-KR" sz="2000" dirty="0" err="1"/>
              <a:t>Ipvlan</a:t>
            </a:r>
            <a:endParaRPr lang="fr-FR" altLang="ko-KR" sz="2000" dirty="0"/>
          </a:p>
          <a:p>
            <a:pPr lvl="1">
              <a:buFont typeface="Wingdings" panose="05000000000000000000" pitchFamily="2" charset="2"/>
              <a:buChar char="Ø"/>
            </a:pPr>
            <a:endParaRPr lang="fr-FR" altLang="ko-KR" sz="2000" dirty="0"/>
          </a:p>
          <a:p>
            <a:endParaRPr lang="ko-KR" altLang="en-US" dirty="0"/>
          </a:p>
        </p:txBody>
      </p:sp>
      <p:sp>
        <p:nvSpPr>
          <p:cNvPr id="5" name="제목 1">
            <a:extLst>
              <a:ext uri="{FF2B5EF4-FFF2-40B4-BE49-F238E27FC236}">
                <a16:creationId xmlns:a16="http://schemas.microsoft.com/office/drawing/2014/main" id="{2EC0E439-3795-E0CB-1871-D3F593C1DA41}"/>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33CDD9B2-4CAC-7BD3-43A8-008E46521D48}"/>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AE9B7B9F-0543-D939-4B83-FC7CF9CF0FA0}"/>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9E358E7A-454C-83E1-F004-506E680A5642}"/>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647236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135FB-96C1-DC72-0FE7-1B7080EF61B6}"/>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6E42F7ED-3AE8-980E-B3B9-C52F89B647C3}"/>
              </a:ext>
            </a:extLst>
          </p:cNvPr>
          <p:cNvSpPr>
            <a:spLocks noGrp="1"/>
          </p:cNvSpPr>
          <p:nvPr>
            <p:ph idx="1"/>
          </p:nvPr>
        </p:nvSpPr>
        <p:spPr>
          <a:xfrm>
            <a:off x="485603" y="2780928"/>
            <a:ext cx="8402525" cy="2520280"/>
          </a:xfrm>
        </p:spPr>
        <p:txBody>
          <a:bodyPr>
            <a:normAutofit fontScale="92500" lnSpcReduction="20000"/>
          </a:bodyPr>
          <a:lstStyle/>
          <a:p>
            <a:r>
              <a:rPr lang="en-US" altLang="ko-KR" sz="2000" dirty="0"/>
              <a:t>9 – </a:t>
            </a:r>
            <a:r>
              <a:rPr lang="fr-FR" altLang="ko-KR" sz="2000" dirty="0"/>
              <a:t>Quels sont les types de réseau avec docker?</a:t>
            </a:r>
          </a:p>
          <a:p>
            <a:pPr lvl="1">
              <a:buFont typeface="Wingdings" panose="05000000000000000000" pitchFamily="2" charset="2"/>
              <a:buChar char="Ø"/>
            </a:pPr>
            <a:r>
              <a:rPr lang="fr-FR" altLang="ko-KR" sz="2000" dirty="0">
                <a:solidFill>
                  <a:schemeClr val="accent1"/>
                </a:solidFill>
              </a:rPr>
              <a:t>bridge</a:t>
            </a:r>
          </a:p>
          <a:p>
            <a:pPr lvl="1">
              <a:buFont typeface="Wingdings" panose="05000000000000000000" pitchFamily="2" charset="2"/>
              <a:buChar char="Ø"/>
            </a:pPr>
            <a:r>
              <a:rPr lang="fr-FR" altLang="ko-KR" sz="2000" dirty="0">
                <a:solidFill>
                  <a:schemeClr val="accent1"/>
                </a:solidFill>
              </a:rPr>
              <a:t>none</a:t>
            </a:r>
          </a:p>
          <a:p>
            <a:pPr lvl="1">
              <a:buFont typeface="Wingdings" panose="05000000000000000000" pitchFamily="2" charset="2"/>
              <a:buChar char="Ø"/>
            </a:pPr>
            <a:r>
              <a:rPr lang="fr-FR" altLang="ko-KR" sz="2000" dirty="0" err="1"/>
              <a:t>mpls</a:t>
            </a:r>
            <a:endParaRPr lang="fr-FR" altLang="ko-KR" sz="2000" dirty="0"/>
          </a:p>
          <a:p>
            <a:pPr lvl="1">
              <a:buFont typeface="Wingdings" panose="05000000000000000000" pitchFamily="2" charset="2"/>
              <a:buChar char="Ø"/>
            </a:pPr>
            <a:r>
              <a:rPr lang="fr-FR" altLang="ko-KR" sz="2000" dirty="0">
                <a:solidFill>
                  <a:schemeClr val="accent1"/>
                </a:solidFill>
              </a:rPr>
              <a:t>host</a:t>
            </a:r>
          </a:p>
          <a:p>
            <a:pPr lvl="1">
              <a:buFont typeface="Wingdings" panose="05000000000000000000" pitchFamily="2" charset="2"/>
              <a:buChar char="Ø"/>
            </a:pPr>
            <a:r>
              <a:rPr lang="fr-FR" altLang="ko-KR" sz="2000" dirty="0" err="1"/>
              <a:t>vpn</a:t>
            </a:r>
            <a:endParaRPr lang="fr-FR" altLang="ko-KR" sz="2000" dirty="0"/>
          </a:p>
          <a:p>
            <a:pPr lvl="1">
              <a:buFont typeface="Wingdings" panose="05000000000000000000" pitchFamily="2" charset="2"/>
              <a:buChar char="Ø"/>
            </a:pPr>
            <a:r>
              <a:rPr lang="fr-FR" altLang="ko-KR" sz="2000" dirty="0" err="1">
                <a:solidFill>
                  <a:schemeClr val="accent1"/>
                </a:solidFill>
              </a:rPr>
              <a:t>macvlan</a:t>
            </a:r>
            <a:endParaRPr lang="fr-FR" altLang="ko-KR" sz="2000" dirty="0">
              <a:solidFill>
                <a:schemeClr val="accent1"/>
              </a:solidFill>
            </a:endParaRPr>
          </a:p>
          <a:p>
            <a:pPr lvl="1">
              <a:buFont typeface="Wingdings" panose="05000000000000000000" pitchFamily="2" charset="2"/>
              <a:buChar char="Ø"/>
            </a:pPr>
            <a:r>
              <a:rPr lang="fr-FR" altLang="ko-KR" sz="2000" dirty="0" err="1">
                <a:solidFill>
                  <a:schemeClr val="accent1"/>
                </a:solidFill>
              </a:rPr>
              <a:t>Ipvlan</a:t>
            </a:r>
            <a:endParaRPr lang="fr-FR" altLang="ko-KR" sz="2000" dirty="0">
              <a:solidFill>
                <a:schemeClr val="accent1"/>
              </a:solidFill>
            </a:endParaRPr>
          </a:p>
          <a:p>
            <a:pPr lvl="1">
              <a:buFont typeface="Wingdings" panose="05000000000000000000" pitchFamily="2" charset="2"/>
              <a:buChar char="Ø"/>
            </a:pPr>
            <a:endParaRPr lang="fr-FR" altLang="ko-KR" sz="2000" dirty="0"/>
          </a:p>
          <a:p>
            <a:endParaRPr lang="ko-KR" altLang="en-US" dirty="0"/>
          </a:p>
        </p:txBody>
      </p:sp>
      <p:sp>
        <p:nvSpPr>
          <p:cNvPr id="5" name="제목 1">
            <a:extLst>
              <a:ext uri="{FF2B5EF4-FFF2-40B4-BE49-F238E27FC236}">
                <a16:creationId xmlns:a16="http://schemas.microsoft.com/office/drawing/2014/main" id="{E436BAA5-BD10-4C09-5666-DE0EC8C28038}"/>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B2B8B7D8-BA91-267B-3D95-DB10FD60DA67}"/>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96D56BFD-B3D3-5D79-7637-9EDDF0C317B9}"/>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A75104F7-B4EA-165F-3B17-506AB2A3861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040131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solidFill>
                  <a:schemeClr val="accent4">
                    <a:lumMod val="75000"/>
                  </a:schemeClr>
                </a:solidFill>
              </a:rPr>
              <a:t>Merci !</a:t>
            </a:r>
            <a:endParaRPr lang="ko-KR" altLang="en-US" dirty="0">
              <a:solidFill>
                <a:schemeClr val="accent4">
                  <a:lumMod val="75000"/>
                </a:schemeClr>
              </a:solidFill>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73146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Il est important qu’une application soit en mesure de conserver des données dans un conteneur. </a:t>
            </a:r>
          </a:p>
          <a:p>
            <a:pPr algn="just">
              <a:buFont typeface="Wingdings" panose="05000000000000000000" pitchFamily="2" charset="2"/>
              <a:buChar char="Ø"/>
            </a:pPr>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Les conteneurs Docker stockent pas de données persistantes. Conçu à l’origine pour faciliter le déploiement d’application sans état, Docker est de plus en plus utilisé pour des applications ayant besoin de stocker des données de façon persistante.</a:t>
            </a:r>
          </a:p>
          <a:p>
            <a:pPr algn="just">
              <a:buFont typeface="Wingdings" panose="05000000000000000000" pitchFamily="2" charset="2"/>
              <a:buChar char="Ø"/>
            </a:pPr>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Cependant, les données écrites dans la couche inscriptible d’un conteneur ne seront plus disponible une fois que le conteneur aura cessé de fonctionner.</a:t>
            </a:r>
          </a:p>
          <a:p>
            <a:pPr algn="just">
              <a:buFont typeface="Wingdings" panose="05000000000000000000" pitchFamily="2" charset="2"/>
              <a:buChar char="Ø"/>
            </a:pPr>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En fait, lorsqu’une image Docker est exécutée, le Docker Engine crée un système de fichier temporaire sur lequel est stocké l’ensemble des composants et des données générées par le conteneur.</a:t>
            </a:r>
          </a:p>
          <a:p>
            <a:pPr marL="0" indent="0" algn="just"/>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En outre, il peut être difficile d’obtenir des données écrites dans un conteneur pour un autre processus.</a:t>
            </a:r>
          </a:p>
        </p:txBody>
      </p:sp>
      <p:sp>
        <p:nvSpPr>
          <p:cNvPr id="5" name="제목 1"/>
          <p:cNvSpPr>
            <a:spLocks noGrp="1"/>
          </p:cNvSpPr>
          <p:nvPr>
            <p:ph type="title"/>
          </p:nvPr>
        </p:nvSpPr>
        <p:spPr/>
        <p:txBody>
          <a:bodyPr/>
          <a:lstStyle/>
          <a:p>
            <a:r>
              <a:rPr lang="fr-FR" altLang="ko-KR" dirty="0"/>
              <a:t>Persistance</a:t>
            </a:r>
            <a:r>
              <a:rPr lang="en-US" altLang="ko-KR" dirty="0"/>
              <a:t> des données</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fr-FR" altLang="ko-KR" dirty="0"/>
              <a:t>Persistance</a:t>
            </a:r>
            <a:r>
              <a:rPr lang="en-US" altLang="ko-KR" dirty="0"/>
              <a:t> des données</a:t>
            </a:r>
            <a:endParaRPr lang="ko-KR" altLang="en-US" dirty="0"/>
          </a:p>
        </p:txBody>
      </p:sp>
      <p:sp>
        <p:nvSpPr>
          <p:cNvPr id="37" name="내용 개체 틀 36"/>
          <p:cNvSpPr>
            <a:spLocks noGrp="1"/>
          </p:cNvSpPr>
          <p:nvPr>
            <p:ph idx="1"/>
          </p:nvPr>
        </p:nvSpPr>
        <p:spPr/>
        <p:txBody>
          <a:bodyPr/>
          <a:lstStyle/>
          <a:p>
            <a:r>
              <a:rPr lang="en-US" altLang="ko-KR" i="0" dirty="0">
                <a:latin typeface="Arial" panose="020B0604020202020204" pitchFamily="34" charset="0"/>
                <a:cs typeface="Arial" panose="020B0604020202020204" pitchFamily="34" charset="0"/>
              </a:rPr>
              <a:t>Type de persistence des données avec Docker:</a:t>
            </a:r>
          </a:p>
          <a:p>
            <a:pPr>
              <a:buFontTx/>
              <a:buChar char="-"/>
            </a:pPr>
            <a:r>
              <a:rPr lang="en-US" altLang="ko-KR" i="0" dirty="0">
                <a:latin typeface="Arial" panose="020B0604020202020204" pitchFamily="34" charset="0"/>
                <a:cs typeface="Arial" panose="020B0604020202020204" pitchFamily="34" charset="0"/>
              </a:rPr>
              <a:t>Bind mount</a:t>
            </a:r>
          </a:p>
          <a:p>
            <a:pPr>
              <a:buFontTx/>
              <a:buChar char="-"/>
            </a:pPr>
            <a:r>
              <a:rPr lang="en-US" altLang="ko-KR" i="0" dirty="0">
                <a:latin typeface="Arial" panose="020B0604020202020204" pitchFamily="34" charset="0"/>
                <a:cs typeface="Arial" panose="020B0604020202020204" pitchFamily="34" charset="0"/>
              </a:rPr>
              <a:t>volume </a:t>
            </a:r>
          </a:p>
          <a:p>
            <a:endParaRPr lang="ko-KR" altLang="en-US"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Image 6">
            <a:extLst>
              <a:ext uri="{FF2B5EF4-FFF2-40B4-BE49-F238E27FC236}">
                <a16:creationId xmlns:a16="http://schemas.microsoft.com/office/drawing/2014/main" id="{55DF184A-96D9-692A-6A5C-8E58448E6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512" y="2499928"/>
            <a:ext cx="4752975" cy="2419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algn="just">
              <a:buFont typeface="Wingdings" panose="05000000000000000000" pitchFamily="2" charset="2"/>
              <a:buChar char="Ø"/>
            </a:pPr>
            <a:r>
              <a:rPr lang="fr-FR" altLang="ko-KR" b="1" i="0" dirty="0" err="1">
                <a:latin typeface="Arial" panose="020B0604020202020204" pitchFamily="34" charset="0"/>
                <a:cs typeface="Arial" panose="020B0604020202020204" pitchFamily="34" charset="0"/>
              </a:rPr>
              <a:t>Bind</a:t>
            </a:r>
            <a:r>
              <a:rPr lang="fr-FR" altLang="ko-KR" b="1" i="0" dirty="0">
                <a:latin typeface="Arial" panose="020B0604020202020204" pitchFamily="34" charset="0"/>
                <a:cs typeface="Arial" panose="020B0604020202020204" pitchFamily="34" charset="0"/>
              </a:rPr>
              <a:t> </a:t>
            </a:r>
            <a:r>
              <a:rPr lang="fr-FR" altLang="ko-KR" b="1" i="0" dirty="0" err="1">
                <a:latin typeface="Arial" panose="020B0604020202020204" pitchFamily="34" charset="0"/>
                <a:cs typeface="Arial" panose="020B0604020202020204" pitchFamily="34" charset="0"/>
              </a:rPr>
              <a:t>mount</a:t>
            </a:r>
            <a:r>
              <a:rPr lang="fr-FR" altLang="ko-KR" b="1" i="0" dirty="0">
                <a:latin typeface="Arial" panose="020B0604020202020204" pitchFamily="34" charset="0"/>
                <a:cs typeface="Arial" panose="020B0604020202020204" pitchFamily="34" charset="0"/>
              </a:rPr>
              <a:t>:</a:t>
            </a:r>
          </a:p>
          <a:p>
            <a:pPr algn="just"/>
            <a:endParaRPr lang="fr-FR" altLang="ko-KR" i="0" dirty="0">
              <a:latin typeface="Arial" panose="020B0604020202020204" pitchFamily="34" charset="0"/>
              <a:cs typeface="Arial" panose="020B0604020202020204" pitchFamily="34" charset="0"/>
            </a:endParaRPr>
          </a:p>
          <a:p>
            <a:pPr algn="just"/>
            <a:r>
              <a:rPr lang="fr-FR" altLang="ko-KR" i="0" dirty="0">
                <a:latin typeface="Arial" panose="020B0604020202020204" pitchFamily="34" charset="0"/>
                <a:cs typeface="Arial" panose="020B0604020202020204" pitchFamily="34" charset="0"/>
              </a:rPr>
              <a:t>	Il s’agit de lié un fichier depuis la machine hôte vers docker (il plutôt monté dans le conteneur). Il doit exister avant le montage du fichier dans le conteneur.</a:t>
            </a:r>
          </a:p>
          <a:p>
            <a:pPr algn="just"/>
            <a:r>
              <a:rPr lang="fr-FR" altLang="ko-KR" i="0" dirty="0">
                <a:latin typeface="Arial" panose="020B0604020202020204" pitchFamily="34" charset="0"/>
                <a:cs typeface="Arial" panose="020B0604020202020204" pitchFamily="34" charset="0"/>
              </a:rPr>
              <a:t>	Ex : /var/www/html sur votre pc locale qui héberge tous  vos sites. Et ce chemin absolu sera monté dans votre conteneur.</a:t>
            </a:r>
          </a:p>
          <a:p>
            <a:pPr algn="just"/>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b="1" i="0" dirty="0">
                <a:latin typeface="Arial" panose="020B0604020202020204" pitchFamily="34" charset="0"/>
                <a:cs typeface="Arial" panose="020B0604020202020204" pitchFamily="34" charset="0"/>
              </a:rPr>
              <a:t>Volume : </a:t>
            </a:r>
          </a:p>
          <a:p>
            <a:pPr algn="just"/>
            <a:r>
              <a:rPr lang="fr-FR" altLang="ko-KR" i="0" dirty="0">
                <a:latin typeface="Arial" panose="020B0604020202020204" pitchFamily="34" charset="0"/>
                <a:cs typeface="Arial" panose="020B0604020202020204" pitchFamily="34" charset="0"/>
              </a:rPr>
              <a:t>	Docker crée un nouveau répertoire dans la machine hôte qu’il gère par la suite.</a:t>
            </a:r>
          </a:p>
          <a:p>
            <a:pPr algn="just"/>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b="1" i="0" dirty="0" err="1">
                <a:latin typeface="Arial" panose="020B0604020202020204" pitchFamily="34" charset="0"/>
                <a:cs typeface="Arial" panose="020B0604020202020204" pitchFamily="34" charset="0"/>
              </a:rPr>
              <a:t>Tmpfs</a:t>
            </a:r>
            <a:r>
              <a:rPr lang="fr-FR" altLang="ko-KR" b="1" i="0" dirty="0">
                <a:latin typeface="Arial" panose="020B0604020202020204" pitchFamily="34" charset="0"/>
                <a:cs typeface="Arial" panose="020B0604020202020204" pitchFamily="34" charset="0"/>
              </a:rPr>
              <a:t>: </a:t>
            </a:r>
          </a:p>
          <a:p>
            <a:pPr algn="just"/>
            <a:r>
              <a:rPr lang="fr-FR" altLang="ko-KR" i="0" dirty="0">
                <a:latin typeface="Arial" panose="020B0604020202020204" pitchFamily="34" charset="0"/>
                <a:cs typeface="Arial" panose="020B0604020202020204" pitchFamily="34" charset="0"/>
              </a:rPr>
              <a:t>	Temporaire et ne persiste que dans la mémoire de la machine hôte. Lorsque le conteneur s’arrête, le montage </a:t>
            </a:r>
            <a:r>
              <a:rPr lang="fr-FR" altLang="ko-KR" i="0" dirty="0" err="1">
                <a:latin typeface="Arial" panose="020B0604020202020204" pitchFamily="34" charset="0"/>
                <a:cs typeface="Arial" panose="020B0604020202020204" pitchFamily="34" charset="0"/>
              </a:rPr>
              <a:t>tmpfs</a:t>
            </a:r>
            <a:r>
              <a:rPr lang="fr-FR" altLang="ko-KR" i="0" dirty="0">
                <a:latin typeface="Arial" panose="020B0604020202020204" pitchFamily="34" charset="0"/>
                <a:cs typeface="Arial" panose="020B0604020202020204" pitchFamily="34" charset="0"/>
              </a:rPr>
              <a:t> est supprimé et les fichiers écrits seront pas conservés.</a:t>
            </a:r>
          </a:p>
          <a:p>
            <a:pPr algn="just"/>
            <a:endParaRPr lang="fr-FR" altLang="ko-KR" i="0" dirty="0">
              <a:latin typeface="Arial" panose="020B0604020202020204" pitchFamily="34" charset="0"/>
              <a:cs typeface="Arial" panose="020B0604020202020204" pitchFamily="34" charset="0"/>
            </a:endParaRPr>
          </a:p>
          <a:p>
            <a:pPr algn="just"/>
            <a:endParaRPr lang="fr-FR" altLang="ko-KR" i="0" dirty="0">
              <a:latin typeface="Arial" panose="020B0604020202020204" pitchFamily="34" charset="0"/>
              <a:cs typeface="Arial" panose="020B0604020202020204" pitchFamily="34" charset="0"/>
            </a:endParaRPr>
          </a:p>
          <a:p>
            <a:pPr algn="just"/>
            <a:endParaRPr lang="fr-FR" altLang="ko-K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Persistance</a:t>
            </a:r>
            <a:r>
              <a:rPr lang="en-US" altLang="ko-KR" dirty="0"/>
              <a:t> des données</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82265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Persistance</a:t>
            </a:r>
            <a:r>
              <a:rPr lang="en-US" altLang="ko-KR" dirty="0"/>
              <a:t> des données – bind mount</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Dans l’exemple suivant, nous allons créer un répertoire </a:t>
            </a:r>
            <a:r>
              <a:rPr lang="fr-FR" i="0" dirty="0" err="1">
                <a:latin typeface="Arial" panose="020B0604020202020204" pitchFamily="34" charset="0"/>
                <a:cs typeface="Arial" panose="020B0604020202020204" pitchFamily="34" charset="0"/>
              </a:rPr>
              <a:t>webapp</a:t>
            </a:r>
            <a:r>
              <a:rPr lang="fr-FR" i="0" dirty="0">
                <a:latin typeface="Arial" panose="020B0604020202020204" pitchFamily="34" charset="0"/>
                <a:cs typeface="Arial" panose="020B0604020202020204" pitchFamily="34" charset="0"/>
              </a:rPr>
              <a:t> sous notre répertoire personnel que nous allons lier au répertoire /</a:t>
            </a:r>
            <a:r>
              <a:rPr lang="fr-FR" i="0" dirty="0" err="1">
                <a:latin typeface="Arial" panose="020B0604020202020204" pitchFamily="34" charset="0"/>
                <a:cs typeface="Arial" panose="020B0604020202020204" pitchFamily="34" charset="0"/>
              </a:rPr>
              <a:t>usr</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share</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nginx</a:t>
            </a:r>
            <a:r>
              <a:rPr lang="fr-FR" i="0" dirty="0">
                <a:latin typeface="Arial" panose="020B0604020202020204" pitchFamily="34" charset="0"/>
                <a:cs typeface="Arial" panose="020B0604020202020204" pitchFamily="34" charset="0"/>
              </a:rPr>
              <a:t>/html d’un conteneur lancé à partir de l’image Nginx. Je vais donc garder sur ma machine hôte les sites web hébergés par Nginx:</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err="1">
                <a:solidFill>
                  <a:schemeClr val="tx1"/>
                </a:solidFill>
                <a:latin typeface="Roboto Mono" panose="00000009000000000000" pitchFamily="49" charset="0"/>
                <a:ea typeface="+mn-ea"/>
              </a:rPr>
              <a:t>mkdir</a:t>
            </a:r>
            <a:r>
              <a:rPr lang="fr-FR" altLang="fr-FR" i="0" dirty="0">
                <a:solidFill>
                  <a:schemeClr val="tx1"/>
                </a:solidFill>
                <a:latin typeface="Roboto Mono" panose="00000009000000000000" pitchFamily="49" charset="0"/>
                <a:ea typeface="+mn-ea"/>
              </a:rPr>
              <a:t> $HOME/</a:t>
            </a:r>
            <a:r>
              <a:rPr lang="fr-FR" altLang="fr-FR" i="0" dirty="0" err="1">
                <a:solidFill>
                  <a:schemeClr val="tx1"/>
                </a:solidFill>
                <a:latin typeface="Roboto Mono" panose="00000009000000000000" pitchFamily="49" charset="0"/>
                <a:ea typeface="+mn-ea"/>
              </a:rPr>
              <a:t>webapp</a:t>
            </a:r>
            <a:endParaRPr lang="fr-FR" altLang="fr-FR" i="0" dirty="0">
              <a:solidFill>
                <a:schemeClr val="tx1"/>
              </a:solidFill>
              <a:latin typeface="Roboto Mono" panose="00000009000000000000" pitchFamily="49" charset="0"/>
              <a:ea typeface="+mn-ea"/>
            </a:endParaRPr>
          </a:p>
          <a:p>
            <a:pPr algn="just"/>
            <a:r>
              <a:rPr lang="fr-FR" i="0" dirty="0">
                <a:solidFill>
                  <a:schemeClr val="tx1"/>
                </a:solidFill>
                <a:latin typeface="Roboto Mono" panose="00000009000000000000" pitchFamily="49"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run –</a:t>
            </a:r>
            <a:r>
              <a:rPr lang="fr-FR" altLang="fr-FR" i="0" dirty="0" err="1">
                <a:solidFill>
                  <a:schemeClr val="tx1"/>
                </a:solidFill>
                <a:latin typeface="Roboto Mono" panose="00000009000000000000" pitchFamily="49" charset="0"/>
                <a:ea typeface="+mn-ea"/>
              </a:rPr>
              <a:t>itd</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name</a:t>
            </a:r>
            <a:r>
              <a:rPr lang="fr-FR" altLang="fr-FR" i="0" dirty="0">
                <a:solidFill>
                  <a:schemeClr val="tx1"/>
                </a:solidFill>
                <a:latin typeface="Roboto Mono" panose="00000009000000000000" pitchFamily="49" charset="0"/>
                <a:ea typeface="+mn-ea"/>
              </a:rPr>
              <a:t> nginx1 --</a:t>
            </a:r>
            <a:r>
              <a:rPr lang="fr-FR" altLang="fr-FR" i="0" dirty="0" err="1">
                <a:solidFill>
                  <a:schemeClr val="tx1"/>
                </a:solidFill>
                <a:latin typeface="Roboto Mono" panose="00000009000000000000" pitchFamily="49" charset="0"/>
                <a:ea typeface="+mn-ea"/>
              </a:rPr>
              <a:t>mount</a:t>
            </a:r>
            <a:r>
              <a:rPr lang="fr-FR" altLang="fr-FR" i="0" dirty="0">
                <a:solidFill>
                  <a:schemeClr val="tx1"/>
                </a:solidFill>
                <a:latin typeface="Roboto Mono" panose="00000009000000000000" pitchFamily="49" charset="0"/>
                <a:ea typeface="+mn-ea"/>
              </a:rPr>
              <a:t> type=</a:t>
            </a:r>
            <a:r>
              <a:rPr lang="fr-FR" altLang="fr-FR" i="0" dirty="0" err="1">
                <a:solidFill>
                  <a:schemeClr val="tx1"/>
                </a:solidFill>
                <a:latin typeface="Roboto Mono" panose="00000009000000000000" pitchFamily="49" charset="0"/>
                <a:ea typeface="+mn-ea"/>
              </a:rPr>
              <a:t>bind,source</a:t>
            </a:r>
            <a:r>
              <a:rPr lang="fr-FR" altLang="fr-FR" i="0" dirty="0">
                <a:solidFill>
                  <a:schemeClr val="tx1"/>
                </a:solidFill>
                <a:latin typeface="Roboto Mono" panose="00000009000000000000" pitchFamily="49" charset="0"/>
                <a:ea typeface="+mn-ea"/>
              </a:rPr>
              <a:t>=$HOME/</a:t>
            </a:r>
            <a:r>
              <a:rPr lang="fr-FR" altLang="fr-FR" i="0" dirty="0" err="1">
                <a:solidFill>
                  <a:schemeClr val="tx1"/>
                </a:solidFill>
                <a:latin typeface="Roboto Mono" panose="00000009000000000000" pitchFamily="49" charset="0"/>
                <a:ea typeface="+mn-ea"/>
              </a:rPr>
              <a:t>webapp,target</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usr</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share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nginx</a:t>
            </a:r>
            <a:r>
              <a:rPr lang="fr-FR" altLang="fr-FR" i="0" dirty="0">
                <a:solidFill>
                  <a:schemeClr val="tx1"/>
                </a:solidFill>
                <a:latin typeface="Roboto Mono" panose="00000009000000000000" pitchFamily="49" charset="0"/>
                <a:ea typeface="+mn-ea"/>
              </a:rPr>
              <a:t>/html –p 8080:80 </a:t>
            </a:r>
            <a:r>
              <a:rPr lang="fr-FR" altLang="fr-FR" i="0" dirty="0" err="1">
                <a:solidFill>
                  <a:schemeClr val="tx1"/>
                </a:solidFill>
                <a:latin typeface="Roboto Mono" panose="00000009000000000000" pitchFamily="49" charset="0"/>
                <a:ea typeface="+mn-ea"/>
              </a:rPr>
              <a:t>nginx:latest</a:t>
            </a:r>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(Windows) $ </a:t>
            </a:r>
            <a:r>
              <a:rPr lang="fr-FR" altLang="fr-FR" i="0" dirty="0">
                <a:solidFill>
                  <a:schemeClr val="tx1"/>
                </a:solidFill>
                <a:latin typeface="Roboto Mono" panose="00000009000000000000" pitchFamily="49" charset="0"/>
                <a:ea typeface="+mn-ea"/>
              </a:rPr>
              <a:t>docker run –</a:t>
            </a:r>
            <a:r>
              <a:rPr lang="fr-FR" altLang="fr-FR" i="0" dirty="0" err="1">
                <a:solidFill>
                  <a:schemeClr val="tx1"/>
                </a:solidFill>
                <a:latin typeface="Roboto Mono" panose="00000009000000000000" pitchFamily="49" charset="0"/>
                <a:ea typeface="+mn-ea"/>
              </a:rPr>
              <a:t>itd</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name</a:t>
            </a:r>
            <a:r>
              <a:rPr lang="fr-FR" altLang="fr-FR" i="0" dirty="0">
                <a:solidFill>
                  <a:schemeClr val="tx1"/>
                </a:solidFill>
                <a:latin typeface="Roboto Mono" panose="00000009000000000000" pitchFamily="49" charset="0"/>
                <a:ea typeface="+mn-ea"/>
              </a:rPr>
              <a:t> nginx1 --</a:t>
            </a:r>
            <a:r>
              <a:rPr lang="fr-FR" altLang="fr-FR" i="0" dirty="0" err="1">
                <a:solidFill>
                  <a:schemeClr val="tx1"/>
                </a:solidFill>
                <a:latin typeface="Roboto Mono" panose="00000009000000000000" pitchFamily="49" charset="0"/>
                <a:ea typeface="+mn-ea"/>
              </a:rPr>
              <a:t>mount</a:t>
            </a:r>
            <a:r>
              <a:rPr lang="fr-FR" altLang="fr-FR" i="0" dirty="0">
                <a:solidFill>
                  <a:schemeClr val="tx1"/>
                </a:solidFill>
                <a:latin typeface="Roboto Mono" panose="00000009000000000000" pitchFamily="49" charset="0"/>
                <a:ea typeface="+mn-ea"/>
              </a:rPr>
              <a:t> type=</a:t>
            </a:r>
            <a:r>
              <a:rPr lang="fr-FR" altLang="fr-FR" i="0" dirty="0" err="1">
                <a:solidFill>
                  <a:schemeClr val="tx1"/>
                </a:solidFill>
                <a:latin typeface="Roboto Mono" panose="00000009000000000000" pitchFamily="49" charset="0"/>
                <a:ea typeface="+mn-ea"/>
              </a:rPr>
              <a:t>bind,source</a:t>
            </a:r>
            <a:r>
              <a:rPr lang="fr-FR" altLang="fr-FR" i="0">
                <a:solidFill>
                  <a:schemeClr val="tx1"/>
                </a:solidFill>
                <a:latin typeface="Roboto Mono" panose="00000009000000000000" pitchFamily="49" charset="0"/>
                <a:ea typeface="+mn-ea"/>
              </a:rPr>
              <a:t>=$(PWD)/</a:t>
            </a:r>
            <a:r>
              <a:rPr lang="fr-FR" altLang="fr-FR" i="0" dirty="0" err="1">
                <a:solidFill>
                  <a:schemeClr val="tx1"/>
                </a:solidFill>
                <a:latin typeface="Roboto Mono" panose="00000009000000000000" pitchFamily="49" charset="0"/>
                <a:ea typeface="+mn-ea"/>
              </a:rPr>
              <a:t>webapp,target</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usr</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share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nginx</a:t>
            </a:r>
            <a:r>
              <a:rPr lang="fr-FR" altLang="fr-FR" i="0" dirty="0">
                <a:solidFill>
                  <a:schemeClr val="tx1"/>
                </a:solidFill>
                <a:latin typeface="Roboto Mono" panose="00000009000000000000" pitchFamily="49" charset="0"/>
                <a:ea typeface="+mn-ea"/>
              </a:rPr>
              <a:t>/html –p 8080:80 </a:t>
            </a:r>
            <a:r>
              <a:rPr lang="fr-FR" altLang="fr-FR" i="0" dirty="0" err="1">
                <a:solidFill>
                  <a:schemeClr val="tx1"/>
                </a:solidFill>
                <a:latin typeface="Roboto Mono" panose="00000009000000000000" pitchFamily="49" charset="0"/>
                <a:ea typeface="+mn-ea"/>
              </a:rPr>
              <a:t>nginx:latest</a:t>
            </a:r>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09695148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12055</TotalTime>
  <Words>2358</Words>
  <Application>Microsoft Office PowerPoint</Application>
  <PresentationFormat>Affichage à l'écran (4:3)</PresentationFormat>
  <Paragraphs>345</Paragraphs>
  <Slides>55</Slides>
  <Notes>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55</vt:i4>
      </vt:variant>
    </vt:vector>
  </HeadingPairs>
  <TitlesOfParts>
    <vt:vector size="64" baseType="lpstr">
      <vt:lpstr>Consolas</vt:lpstr>
      <vt:lpstr>Roboto Mono</vt:lpstr>
      <vt:lpstr>Wingdings</vt:lpstr>
      <vt:lpstr>Calibri Light</vt:lpstr>
      <vt:lpstr>굴림체</vt:lpstr>
      <vt:lpstr>Arial Black</vt:lpstr>
      <vt:lpstr>맑은 고딕</vt:lpstr>
      <vt:lpstr>Arial</vt:lpstr>
      <vt:lpstr>Office 테마</vt:lpstr>
      <vt:lpstr>Développement avec DOCKER</vt:lpstr>
      <vt:lpstr>Présentation PowerPoint</vt:lpstr>
      <vt:lpstr>Présentation PowerPoint</vt:lpstr>
      <vt:lpstr>Présentation PowerPoint</vt:lpstr>
      <vt:lpstr>Présentation PowerPoint</vt:lpstr>
      <vt:lpstr>Persistance des données</vt:lpstr>
      <vt:lpstr>Persistance des données</vt:lpstr>
      <vt:lpstr>Persistance des données</vt:lpstr>
      <vt:lpstr>Persistance des données – bind mount</vt:lpstr>
      <vt:lpstr>Persistance des données – volume </vt:lpstr>
      <vt:lpstr>Persistance des données – bind mount</vt:lpstr>
      <vt:lpstr>Persistance des données – volume </vt:lpstr>
      <vt:lpstr>Pause café</vt:lpstr>
      <vt:lpstr>Présentation PowerPoint</vt:lpstr>
      <vt:lpstr>Créer une image avec Dockerfile</vt:lpstr>
      <vt:lpstr>Créer une image avec Dockerfile</vt:lpstr>
      <vt:lpstr>Créer une image avec Dockerfile</vt:lpstr>
      <vt:lpstr>Créer une image avec Dockerfile</vt:lpstr>
      <vt:lpstr>Créer une image avec Dockerfile</vt:lpstr>
      <vt:lpstr>Créer une image avec Dockerfile</vt:lpstr>
      <vt:lpstr>Créer une image avec Dockerfile</vt:lpstr>
      <vt:lpstr>Différence entre CMD et ENTRYPOINT</vt:lpstr>
      <vt:lpstr>Différence entre COPY et ADD</vt:lpstr>
      <vt:lpstr>Présentation PowerPoint</vt:lpstr>
      <vt:lpstr>Gestion de réseaux</vt:lpstr>
      <vt:lpstr>Gestion de réseaux</vt:lpstr>
      <vt:lpstr>Gestion de réseaux</vt:lpstr>
      <vt:lpstr>Gestion de réseaux</vt:lpstr>
      <vt:lpstr>Gestion de réseaux</vt:lpstr>
      <vt:lpstr>Gestion de réseaux</vt:lpstr>
      <vt:lpstr>Gestion de réseaux</vt:lpstr>
      <vt:lpstr>Gestion de réseaux</vt:lpstr>
      <vt:lpstr>Présentation PowerPoint</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Merci !</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Esti</cp:lastModifiedBy>
  <cp:revision>64</cp:revision>
  <dcterms:created xsi:type="dcterms:W3CDTF">2010-02-01T08:03:16Z</dcterms:created>
  <dcterms:modified xsi:type="dcterms:W3CDTF">2025-03-11T10:06:32Z</dcterms:modified>
  <cp:category>www.slidemembers.com</cp:category>
</cp:coreProperties>
</file>