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403" r:id="rId2"/>
    <p:sldId id="259" r:id="rId3"/>
    <p:sldId id="322" r:id="rId4"/>
    <p:sldId id="323" r:id="rId5"/>
    <p:sldId id="294" r:id="rId6"/>
    <p:sldId id="404" r:id="rId7"/>
    <p:sldId id="388" r:id="rId8"/>
    <p:sldId id="389" r:id="rId9"/>
    <p:sldId id="390" r:id="rId10"/>
    <p:sldId id="360" r:id="rId11"/>
    <p:sldId id="405" r:id="rId12"/>
    <p:sldId id="275" r:id="rId13"/>
    <p:sldId id="276" r:id="rId14"/>
    <p:sldId id="277" r:id="rId15"/>
    <p:sldId id="280" r:id="rId16"/>
    <p:sldId id="285" r:id="rId17"/>
    <p:sldId id="279" r:id="rId18"/>
    <p:sldId id="281" r:id="rId19"/>
    <p:sldId id="282" r:id="rId20"/>
    <p:sldId id="283" r:id="rId21"/>
    <p:sldId id="297" r:id="rId22"/>
    <p:sldId id="325" r:id="rId23"/>
    <p:sldId id="324" r:id="rId24"/>
  </p:sldIdLst>
  <p:sldSz cx="9144000" cy="6858000" type="screen4x3"/>
  <p:notesSz cx="6858000" cy="9144000"/>
  <p:embeddedFontLst>
    <p:embeddedFont>
      <p:font typeface="굴림체" panose="020B0609000101010101" pitchFamily="49" charset="-127"/>
      <p:regular r:id="rId27"/>
    </p:embeddedFont>
    <p:embeddedFont>
      <p:font typeface="맑은 고딕" panose="020B0503020000020004" pitchFamily="34" charset="-127"/>
      <p:regular r:id="rId28"/>
      <p:bold r:id="rId29"/>
    </p:embeddedFon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Roboto Mono" panose="020B0604020202020204" charset="0"/>
      <p:regular r:id="rId37"/>
      <p:bold r:id="rId38"/>
      <p:italic r:id="rId39"/>
      <p:boldItalic r:id="rId4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20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538"/>
    <a:srgbClr val="592A34"/>
    <a:srgbClr val="DBAFB8"/>
    <a:srgbClr val="B35669"/>
    <a:srgbClr val="FDE7FC"/>
    <a:srgbClr val="944657"/>
    <a:srgbClr val="C00000"/>
    <a:srgbClr val="2D2F2D"/>
    <a:srgbClr val="F688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56023" autoAdjust="0"/>
  </p:normalViewPr>
  <p:slideViewPr>
    <p:cSldViewPr>
      <p:cViewPr varScale="1">
        <p:scale>
          <a:sx n="64" d="100"/>
          <a:sy n="64" d="100"/>
        </p:scale>
        <p:origin x="3288" y="66"/>
      </p:cViewPr>
      <p:guideLst>
        <p:guide orient="horz" pos="2160"/>
        <p:guide pos="2880"/>
        <p:guide orient="horz" pos="2205"/>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87" d="100"/>
          <a:sy n="87" d="100"/>
        </p:scale>
        <p:origin x="-383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ue RATOVONDRAHONA" userId="49138f9f1b011add" providerId="LiveId" clId="{6D1A3751-2811-4AD3-8BB9-112323E934D7}"/>
    <pc:docChg chg="undo custSel modSld">
      <pc:chgData name="Josue RATOVONDRAHONA" userId="49138f9f1b011add" providerId="LiveId" clId="{6D1A3751-2811-4AD3-8BB9-112323E934D7}" dt="2024-11-19T08:05:07.872" v="74" actId="313"/>
      <pc:docMkLst>
        <pc:docMk/>
      </pc:docMkLst>
      <pc:sldChg chg="modSp mod">
        <pc:chgData name="Josue RATOVONDRAHONA" userId="49138f9f1b011add" providerId="LiveId" clId="{6D1A3751-2811-4AD3-8BB9-112323E934D7}" dt="2024-11-05T05:34:40.549" v="23" actId="20577"/>
        <pc:sldMkLst>
          <pc:docMk/>
          <pc:sldMk cId="0" sldId="259"/>
        </pc:sldMkLst>
        <pc:spChg chg="mod">
          <ac:chgData name="Josue RATOVONDRAHONA" userId="49138f9f1b011add" providerId="LiveId" clId="{6D1A3751-2811-4AD3-8BB9-112323E934D7}" dt="2024-11-05T05:34:40.549" v="23" actId="20577"/>
          <ac:spMkLst>
            <pc:docMk/>
            <pc:sldMk cId="0" sldId="259"/>
            <ac:spMk id="19" creationId="{00000000-0000-0000-0000-000000000000}"/>
          </ac:spMkLst>
        </pc:spChg>
      </pc:sldChg>
      <pc:sldChg chg="modSp mod">
        <pc:chgData name="Josue RATOVONDRAHONA" userId="49138f9f1b011add" providerId="LiveId" clId="{6D1A3751-2811-4AD3-8BB9-112323E934D7}" dt="2024-11-05T06:50:21.849" v="48" actId="20577"/>
        <pc:sldMkLst>
          <pc:docMk/>
          <pc:sldMk cId="4096951481" sldId="375"/>
        </pc:sldMkLst>
        <pc:spChg chg="mod">
          <ac:chgData name="Josue RATOVONDRAHONA" userId="49138f9f1b011add" providerId="LiveId" clId="{6D1A3751-2811-4AD3-8BB9-112323E934D7}" dt="2024-11-05T06:50:21.849" v="48" actId="20577"/>
          <ac:spMkLst>
            <pc:docMk/>
            <pc:sldMk cId="4096951481" sldId="375"/>
            <ac:spMk id="7" creationId="{663D595F-1A6F-9118-14C4-920FB474531C}"/>
          </ac:spMkLst>
        </pc:spChg>
      </pc:sldChg>
      <pc:sldChg chg="modSp mod">
        <pc:chgData name="Josue RATOVONDRAHONA" userId="49138f9f1b011add" providerId="LiveId" clId="{6D1A3751-2811-4AD3-8BB9-112323E934D7}" dt="2024-11-19T08:05:07.872" v="74" actId="313"/>
        <pc:sldMkLst>
          <pc:docMk/>
          <pc:sldMk cId="4139830320" sldId="386"/>
        </pc:sldMkLst>
        <pc:spChg chg="mod">
          <ac:chgData name="Josue RATOVONDRAHONA" userId="49138f9f1b011add" providerId="LiveId" clId="{6D1A3751-2811-4AD3-8BB9-112323E934D7}" dt="2024-11-19T08:05:07.872" v="74" actId="313"/>
          <ac:spMkLst>
            <pc:docMk/>
            <pc:sldMk cId="4139830320" sldId="386"/>
            <ac:spMk id="6" creationId="{00000000-0000-0000-0000-000000000000}"/>
          </ac:spMkLst>
        </pc:spChg>
      </pc:sldChg>
      <pc:sldChg chg="modSp mod">
        <pc:chgData name="Josue RATOVONDRAHONA" userId="49138f9f1b011add" providerId="LiveId" clId="{6D1A3751-2811-4AD3-8BB9-112323E934D7}" dt="2024-11-05T05:19:43.632" v="20" actId="790"/>
        <pc:sldMkLst>
          <pc:docMk/>
          <pc:sldMk cId="0" sldId="403"/>
        </pc:sldMkLst>
        <pc:spChg chg="mod">
          <ac:chgData name="Josue RATOVONDRAHONA" userId="49138f9f1b011add" providerId="LiveId" clId="{6D1A3751-2811-4AD3-8BB9-112323E934D7}" dt="2024-11-05T05:19:43.632" v="20" actId="790"/>
          <ac:spMkLst>
            <pc:docMk/>
            <pc:sldMk cId="0" sldId="403"/>
            <ac:spMk id="7" creationId="{00000000-0000-0000-0000-000000000000}"/>
          </ac:spMkLst>
        </pc:spChg>
      </pc:sldChg>
    </pc:docChg>
  </pc:docChgLst>
  <pc:docChgLst>
    <pc:chgData name="Josue RATOVONDRAHONA" userId="49138f9f1b011add" providerId="LiveId" clId="{57342BD5-EABB-4BC7-BA32-DD2438D99040}"/>
    <pc:docChg chg="undo custSel modSld">
      <pc:chgData name="Josue RATOVONDRAHONA" userId="49138f9f1b011add" providerId="LiveId" clId="{57342BD5-EABB-4BC7-BA32-DD2438D99040}" dt="2025-02-03T07:16:21.075" v="29" actId="20577"/>
      <pc:docMkLst>
        <pc:docMk/>
      </pc:docMkLst>
      <pc:sldChg chg="modSp mod">
        <pc:chgData name="Josue RATOVONDRAHONA" userId="49138f9f1b011add" providerId="LiveId" clId="{57342BD5-EABB-4BC7-BA32-DD2438D99040}" dt="2025-01-14T05:36:49.903" v="13" actId="20577"/>
        <pc:sldMkLst>
          <pc:docMk/>
          <pc:sldMk cId="4257946203" sldId="379"/>
        </pc:sldMkLst>
        <pc:spChg chg="mod">
          <ac:chgData name="Josue RATOVONDRAHONA" userId="49138f9f1b011add" providerId="LiveId" clId="{57342BD5-EABB-4BC7-BA32-DD2438D99040}" dt="2025-01-14T05:36:49.903" v="13" actId="20577"/>
          <ac:spMkLst>
            <pc:docMk/>
            <pc:sldMk cId="4257946203" sldId="379"/>
            <ac:spMk id="7" creationId="{663D595F-1A6F-9118-14C4-920FB474531C}"/>
          </ac:spMkLst>
        </pc:spChg>
      </pc:sldChg>
      <pc:sldChg chg="modSp mod">
        <pc:chgData name="Josue RATOVONDRAHONA" userId="49138f9f1b011add" providerId="LiveId" clId="{57342BD5-EABB-4BC7-BA32-DD2438D99040}" dt="2025-01-14T05:37:05.023" v="14" actId="20577"/>
        <pc:sldMkLst>
          <pc:docMk/>
          <pc:sldMk cId="1971772667" sldId="380"/>
        </pc:sldMkLst>
        <pc:spChg chg="mod">
          <ac:chgData name="Josue RATOVONDRAHONA" userId="49138f9f1b011add" providerId="LiveId" clId="{57342BD5-EABB-4BC7-BA32-DD2438D99040}" dt="2025-01-14T05:37:05.023" v="14" actId="20577"/>
          <ac:spMkLst>
            <pc:docMk/>
            <pc:sldMk cId="1971772667" sldId="380"/>
            <ac:spMk id="6" creationId="{00000000-0000-0000-0000-000000000000}"/>
          </ac:spMkLst>
        </pc:spChg>
      </pc:sldChg>
      <pc:sldChg chg="modSp mod">
        <pc:chgData name="Josue RATOVONDRAHONA" userId="49138f9f1b011add" providerId="LiveId" clId="{57342BD5-EABB-4BC7-BA32-DD2438D99040}" dt="2025-01-14T05:37:19.283" v="24" actId="6549"/>
        <pc:sldMkLst>
          <pc:docMk/>
          <pc:sldMk cId="2955365272" sldId="382"/>
        </pc:sldMkLst>
        <pc:spChg chg="mod">
          <ac:chgData name="Josue RATOVONDRAHONA" userId="49138f9f1b011add" providerId="LiveId" clId="{57342BD5-EABB-4BC7-BA32-DD2438D99040}" dt="2025-01-14T05:37:19.283" v="24" actId="6549"/>
          <ac:spMkLst>
            <pc:docMk/>
            <pc:sldMk cId="2955365272" sldId="382"/>
            <ac:spMk id="6" creationId="{00000000-0000-0000-0000-000000000000}"/>
          </ac:spMkLst>
        </pc:spChg>
      </pc:sldChg>
      <pc:sldChg chg="modSp mod">
        <pc:chgData name="Josue RATOVONDRAHONA" userId="49138f9f1b011add" providerId="LiveId" clId="{57342BD5-EABB-4BC7-BA32-DD2438D99040}" dt="2025-01-14T05:37:29.331" v="27" actId="20577"/>
        <pc:sldMkLst>
          <pc:docMk/>
          <pc:sldMk cId="1458752217" sldId="383"/>
        </pc:sldMkLst>
        <pc:spChg chg="mod">
          <ac:chgData name="Josue RATOVONDRAHONA" userId="49138f9f1b011add" providerId="LiveId" clId="{57342BD5-EABB-4BC7-BA32-DD2438D99040}" dt="2025-01-14T05:37:29.331" v="27" actId="20577"/>
          <ac:spMkLst>
            <pc:docMk/>
            <pc:sldMk cId="1458752217" sldId="383"/>
            <ac:spMk id="7" creationId="{663D595F-1A6F-9118-14C4-920FB474531C}"/>
          </ac:spMkLst>
        </pc:spChg>
      </pc:sldChg>
      <pc:sldChg chg="modSp mod">
        <pc:chgData name="Josue RATOVONDRAHONA" userId="49138f9f1b011add" providerId="LiveId" clId="{57342BD5-EABB-4BC7-BA32-DD2438D99040}" dt="2025-02-03T07:16:21.075" v="29" actId="20577"/>
        <pc:sldMkLst>
          <pc:docMk/>
          <pc:sldMk cId="0" sldId="403"/>
        </pc:sldMkLst>
        <pc:spChg chg="mod">
          <ac:chgData name="Josue RATOVONDRAHONA" userId="49138f9f1b011add" providerId="LiveId" clId="{57342BD5-EABB-4BC7-BA32-DD2438D99040}" dt="2025-02-03T07:16:21.075" v="29" actId="20577"/>
          <ac:spMkLst>
            <pc:docMk/>
            <pc:sldMk cId="0" sldId="403"/>
            <ac:spMk id="1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CCFBE2-2B8D-499C-81C9-2CD5B3EB8E93}" type="datetimeFigureOut">
              <a:rPr lang="ko-KR" altLang="en-US" smtClean="0"/>
              <a:pPr/>
              <a:t>2025-03-11</a:t>
            </a:fld>
            <a:endParaRPr lang="ko-KR" altLang="en-US"/>
          </a:p>
        </p:txBody>
      </p:sp>
      <p:sp>
        <p:nvSpPr>
          <p:cNvPr id="4" name="바닥글 개체 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54DD7E-3179-445A-81DB-781C4554AFF2}" type="slidenum">
              <a:rPr lang="ko-KR" altLang="en-US" smtClean="0"/>
              <a:pPr/>
              <a:t>‹N°›</a:t>
            </a:fld>
            <a:endParaRPr lang="ko-KR" altLang="en-US"/>
          </a:p>
        </p:txBody>
      </p:sp>
    </p:spTree>
    <p:extLst>
      <p:ext uri="{BB962C8B-B14F-4D97-AF65-F5344CB8AC3E}">
        <p14:creationId xmlns:p14="http://schemas.microsoft.com/office/powerpoint/2010/main" val="2469536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45AC5-813F-4ED1-B011-8EA17CB93331}" type="datetimeFigureOut">
              <a:rPr lang="ko-KR" altLang="en-US" smtClean="0"/>
              <a:pPr/>
              <a:t>2025-03-11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504B90-27FD-422C-8CC6-2AADAD122D08}" type="slidenum">
              <a:rPr lang="ko-KR" altLang="en-US" smtClean="0"/>
              <a:pPr/>
              <a:t>‹N°›</a:t>
            </a:fld>
            <a:endParaRPr lang="ko-KR" altLang="en-US"/>
          </a:p>
        </p:txBody>
      </p:sp>
    </p:spTree>
    <p:extLst>
      <p:ext uri="{BB962C8B-B14F-4D97-AF65-F5344CB8AC3E}">
        <p14:creationId xmlns:p14="http://schemas.microsoft.com/office/powerpoint/2010/main" val="2687072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a:p>
        </p:txBody>
      </p:sp>
      <p:sp>
        <p:nvSpPr>
          <p:cNvPr id="4" name="슬라이드 번호 개체 틀 3"/>
          <p:cNvSpPr>
            <a:spLocks noGrp="1"/>
          </p:cNvSpPr>
          <p:nvPr>
            <p:ph type="sldNum" sz="quarter" idx="10"/>
          </p:nvPr>
        </p:nvSpPr>
        <p:spPr/>
        <p:txBody>
          <a:bodyPr/>
          <a:lstStyle/>
          <a:p>
            <a:fld id="{A5504B90-27FD-422C-8CC6-2AADAD122D08}" type="slidenum">
              <a:rPr lang="ko-KR" altLang="en-US" smtClean="0"/>
              <a:pPr/>
              <a:t>1</a:t>
            </a:fld>
            <a:endParaRPr lang="ko-KR" altLang="en-US"/>
          </a:p>
        </p:txBody>
      </p:sp>
    </p:spTree>
    <p:extLst>
      <p:ext uri="{BB962C8B-B14F-4D97-AF65-F5344CB8AC3E}">
        <p14:creationId xmlns:p14="http://schemas.microsoft.com/office/powerpoint/2010/main" val="896748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64673-6A3D-B3DD-F79A-D0F9A53A878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8BF9785-8B3B-B984-C180-6BA5809F467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E4543D0-B00B-D966-F345-D32C719290D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2BA37DF-5407-0C1A-C1B8-04BB946C1621}"/>
              </a:ext>
            </a:extLst>
          </p:cNvPr>
          <p:cNvSpPr>
            <a:spLocks noGrp="1"/>
          </p:cNvSpPr>
          <p:nvPr>
            <p:ph type="sldNum" sz="quarter" idx="5"/>
          </p:nvPr>
        </p:nvSpPr>
        <p:spPr/>
        <p:txBody>
          <a:bodyPr/>
          <a:lstStyle/>
          <a:p>
            <a:fld id="{C0C3CEAE-FE3F-41DF-A495-685CEF8738D6}" type="slidenum">
              <a:rPr lang="fr-FR" smtClean="0"/>
              <a:t>20</a:t>
            </a:fld>
            <a:endParaRPr lang="fr-FR"/>
          </a:p>
        </p:txBody>
      </p:sp>
    </p:spTree>
    <p:extLst>
      <p:ext uri="{BB962C8B-B14F-4D97-AF65-F5344CB8AC3E}">
        <p14:creationId xmlns:p14="http://schemas.microsoft.com/office/powerpoint/2010/main" val="257247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12</a:t>
            </a:fld>
            <a:endParaRPr lang="fr-FR"/>
          </a:p>
        </p:txBody>
      </p:sp>
    </p:spTree>
    <p:extLst>
      <p:ext uri="{BB962C8B-B14F-4D97-AF65-F5344CB8AC3E}">
        <p14:creationId xmlns:p14="http://schemas.microsoft.com/office/powerpoint/2010/main" val="20219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13</a:t>
            </a:fld>
            <a:endParaRPr lang="fr-FR"/>
          </a:p>
        </p:txBody>
      </p:sp>
    </p:spTree>
    <p:extLst>
      <p:ext uri="{BB962C8B-B14F-4D97-AF65-F5344CB8AC3E}">
        <p14:creationId xmlns:p14="http://schemas.microsoft.com/office/powerpoint/2010/main" val="205579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14</a:t>
            </a:fld>
            <a:endParaRPr lang="fr-FR"/>
          </a:p>
        </p:txBody>
      </p:sp>
    </p:spTree>
    <p:extLst>
      <p:ext uri="{BB962C8B-B14F-4D97-AF65-F5344CB8AC3E}">
        <p14:creationId xmlns:p14="http://schemas.microsoft.com/office/powerpoint/2010/main" val="3697697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15</a:t>
            </a:fld>
            <a:endParaRPr lang="fr-FR"/>
          </a:p>
        </p:txBody>
      </p:sp>
    </p:spTree>
    <p:extLst>
      <p:ext uri="{BB962C8B-B14F-4D97-AF65-F5344CB8AC3E}">
        <p14:creationId xmlns:p14="http://schemas.microsoft.com/office/powerpoint/2010/main" val="283046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Création du serveur </a:t>
            </a:r>
          </a:p>
          <a:p>
            <a:r>
              <a:rPr lang="fr-FR" dirty="0"/>
              <a:t>Accès au serveur via </a:t>
            </a:r>
            <a:r>
              <a:rPr lang="fr-FR" dirty="0" err="1"/>
              <a:t>ssh</a:t>
            </a:r>
            <a:r>
              <a:rPr lang="fr-FR" dirty="0"/>
              <a:t> : </a:t>
            </a:r>
          </a:p>
          <a:p>
            <a:endParaRPr lang="fr-FR" dirty="0"/>
          </a:p>
          <a:p>
            <a:r>
              <a:rPr lang="fr-FR" dirty="0"/>
              <a:t>Name : </a:t>
            </a:r>
            <a:r>
              <a:rPr lang="fr-FR" dirty="0" err="1"/>
              <a:t>MyServerWeb</a:t>
            </a:r>
            <a:endParaRPr lang="fr-FR" dirty="0"/>
          </a:p>
          <a:p>
            <a:r>
              <a:rPr lang="fr-FR" dirty="0" err="1"/>
              <a:t>Mdp</a:t>
            </a:r>
            <a:r>
              <a:rPr lang="fr-FR" dirty="0"/>
              <a:t> : </a:t>
            </a:r>
          </a:p>
          <a:p>
            <a:r>
              <a:rPr lang="fr-FR" dirty="0" err="1"/>
              <a:t>Lamp</a:t>
            </a:r>
            <a:r>
              <a:rPr lang="fr-FR" dirty="0"/>
              <a:t>$$205909$$@@voiture_maison_toillette</a:t>
            </a:r>
          </a:p>
          <a:p>
            <a:r>
              <a:rPr lang="fr-FR" b="0" i="0" dirty="0">
                <a:solidFill>
                  <a:srgbClr val="696970"/>
                </a:solidFill>
                <a:effectLst/>
                <a:latin typeface="UbuntuMono"/>
              </a:rPr>
              <a:t>IP Publique : </a:t>
            </a:r>
          </a:p>
          <a:p>
            <a:r>
              <a:rPr lang="fr-FR" b="0" i="0" dirty="0" err="1">
                <a:solidFill>
                  <a:srgbClr val="696970"/>
                </a:solidFill>
                <a:effectLst/>
                <a:latin typeface="UbuntuMono"/>
              </a:rPr>
              <a:t>ssh</a:t>
            </a:r>
            <a:r>
              <a:rPr lang="fr-FR" b="0" i="0" dirty="0">
                <a:solidFill>
                  <a:srgbClr val="696970"/>
                </a:solidFill>
                <a:effectLst/>
                <a:latin typeface="UbuntuMono"/>
              </a:rPr>
              <a:t> root@45.79.205.78</a:t>
            </a:r>
            <a:endParaRPr lang="fr-FR" dirty="0"/>
          </a:p>
          <a:p>
            <a:endParaRPr lang="fr-FR" dirty="0"/>
          </a:p>
          <a:p>
            <a:r>
              <a:rPr lang="fr-FR" dirty="0" err="1"/>
              <a:t>apt</a:t>
            </a:r>
            <a:r>
              <a:rPr lang="fr-FR" dirty="0"/>
              <a:t> update</a:t>
            </a:r>
          </a:p>
          <a:p>
            <a:r>
              <a:rPr lang="fr-FR" dirty="0" err="1"/>
              <a:t>apt</a:t>
            </a:r>
            <a:r>
              <a:rPr lang="fr-FR" dirty="0"/>
              <a:t> </a:t>
            </a:r>
            <a:r>
              <a:rPr lang="fr-FR" dirty="0" err="1"/>
              <a:t>install</a:t>
            </a:r>
            <a:r>
              <a:rPr lang="fr-FR" dirty="0"/>
              <a:t> apache2</a:t>
            </a:r>
          </a:p>
          <a:p>
            <a:r>
              <a:rPr lang="fr-FR" dirty="0"/>
              <a:t>cd /var/</a:t>
            </a:r>
            <a:r>
              <a:rPr lang="fr-FR" dirty="0" err="1"/>
              <a:t>ww</a:t>
            </a:r>
            <a:r>
              <a:rPr lang="fr-FR" dirty="0"/>
              <a:t>/html</a:t>
            </a:r>
          </a:p>
          <a:p>
            <a:r>
              <a:rPr lang="fr-FR" dirty="0"/>
              <a:t>mv index.html index_old.html</a:t>
            </a:r>
          </a:p>
          <a:p>
            <a:r>
              <a:rPr lang="fr-FR" dirty="0" err="1"/>
              <a:t>apt</a:t>
            </a:r>
            <a:r>
              <a:rPr lang="fr-FR" dirty="0"/>
              <a:t> </a:t>
            </a:r>
            <a:r>
              <a:rPr lang="fr-FR" dirty="0" err="1"/>
              <a:t>install</a:t>
            </a:r>
            <a:r>
              <a:rPr lang="fr-FR" dirty="0"/>
              <a:t> </a:t>
            </a:r>
            <a:r>
              <a:rPr lang="fr-FR" dirty="0" err="1"/>
              <a:t>unzip</a:t>
            </a:r>
            <a:endParaRPr lang="fr-FR" dirty="0"/>
          </a:p>
          <a:p>
            <a:endParaRPr lang="fr-FR" dirty="0"/>
          </a:p>
          <a:p>
            <a:r>
              <a:rPr lang="fr-FR" dirty="0" err="1"/>
              <a:t>wget</a:t>
            </a:r>
            <a:r>
              <a:rPr lang="fr-FR" dirty="0"/>
              <a:t> https://raw.githubusercontent.com/SitrakaResearchAndPOC/zozorTest/refs/heads/main/Siteweb_test.zip</a:t>
            </a:r>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16</a:t>
            </a:fld>
            <a:endParaRPr lang="fr-FR"/>
          </a:p>
        </p:txBody>
      </p:sp>
    </p:spTree>
    <p:extLst>
      <p:ext uri="{BB962C8B-B14F-4D97-AF65-F5344CB8AC3E}">
        <p14:creationId xmlns:p14="http://schemas.microsoft.com/office/powerpoint/2010/main" val="236049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17</a:t>
            </a:fld>
            <a:endParaRPr lang="fr-FR"/>
          </a:p>
        </p:txBody>
      </p:sp>
    </p:spTree>
    <p:extLst>
      <p:ext uri="{BB962C8B-B14F-4D97-AF65-F5344CB8AC3E}">
        <p14:creationId xmlns:p14="http://schemas.microsoft.com/office/powerpoint/2010/main" val="357794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18</a:t>
            </a:fld>
            <a:endParaRPr lang="fr-FR"/>
          </a:p>
        </p:txBody>
      </p:sp>
    </p:spTree>
    <p:extLst>
      <p:ext uri="{BB962C8B-B14F-4D97-AF65-F5344CB8AC3E}">
        <p14:creationId xmlns:p14="http://schemas.microsoft.com/office/powerpoint/2010/main" val="287841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0C3CEAE-FE3F-41DF-A495-685CEF8738D6}" type="slidenum">
              <a:rPr lang="fr-FR" smtClean="0"/>
              <a:t>19</a:t>
            </a:fld>
            <a:endParaRPr lang="fr-FR"/>
          </a:p>
        </p:txBody>
      </p:sp>
    </p:spTree>
    <p:extLst>
      <p:ext uri="{BB962C8B-B14F-4D97-AF65-F5344CB8AC3E}">
        <p14:creationId xmlns:p14="http://schemas.microsoft.com/office/powerpoint/2010/main" val="9658934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9" name="제목 1"/>
          <p:cNvSpPr>
            <a:spLocks noGrp="1"/>
          </p:cNvSpPr>
          <p:nvPr>
            <p:ph type="ctrTitle"/>
          </p:nvPr>
        </p:nvSpPr>
        <p:spPr>
          <a:xfrm>
            <a:off x="1187624" y="2275711"/>
            <a:ext cx="8539579" cy="1585337"/>
          </a:xfrm>
        </p:spPr>
        <p:txBody>
          <a:bodyPr vert="horz" wrap="square" lIns="91440" tIns="45720" rIns="91440" bIns="45720" numCol="1" rtlCol="0" anchor="ctr" anchorCtr="0" compatLnSpc="1">
            <a:prstTxWarp prst="textNoShape">
              <a:avLst/>
            </a:prstTxWarp>
            <a:noAutofit/>
          </a:bodyPr>
          <a:lstStyle>
            <a:lvl1pPr marL="0" indent="0" algn="l"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54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bg>
      <p:bgPr>
        <a:solidFill>
          <a:schemeClr val="bg1"/>
        </a:solidFill>
        <a:effectLst/>
      </p:bgPr>
    </p:bg>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날짜 개체 틀 1"/>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bg>
      <p:bgPr>
        <a:solidFill>
          <a:schemeClr val="bg1"/>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E6BC638-39B7-4287-91A7-2A3DDA573295}" type="slidenum">
              <a:rPr lang="ko-KR" altLang="en-US" smtClean="0"/>
              <a:pPr/>
              <a:t>‹N°›</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bg>
      <p:bgPr>
        <a:solidFill>
          <a:schemeClr val="bg1"/>
        </a:solidFill>
        <a:effectLst/>
      </p:bgPr>
    </p:bg>
    <p:spTree>
      <p:nvGrpSpPr>
        <p:cNvPr id="1" name=""/>
        <p:cNvGrpSpPr/>
        <p:nvPr/>
      </p:nvGrpSpPr>
      <p:grpSpPr>
        <a:xfrm>
          <a:off x="0" y="0"/>
          <a:ext cx="0" cy="0"/>
          <a:chOff x="0" y="0"/>
          <a:chExt cx="0" cy="0"/>
        </a:xfrm>
      </p:grpSpPr>
      <p:pic>
        <p:nvPicPr>
          <p:cNvPr id="7" name="그림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제목 1"/>
          <p:cNvSpPr>
            <a:spLocks noGrp="1"/>
          </p:cNvSpPr>
          <p:nvPr>
            <p:ph type="title"/>
          </p:nvPr>
        </p:nvSpPr>
        <p:spPr>
          <a:xfrm>
            <a:off x="683567" y="116632"/>
            <a:ext cx="7467583"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lvl1pPr>
              <a:defRPr>
                <a:latin typeface="+mj-lt"/>
              </a:defRPr>
            </a:lvl1pPr>
          </a:lstStyle>
          <a:p>
            <a:endParaRPr lang="ko-KR" altLang="en-US"/>
          </a:p>
        </p:txBody>
      </p:sp>
      <p:sp>
        <p:nvSpPr>
          <p:cNvPr id="5" name="슬라이드 번호 개체 틀 4"/>
          <p:cNvSpPr>
            <a:spLocks noGrp="1"/>
          </p:cNvSpPr>
          <p:nvPr>
            <p:ph type="sldNum" sz="quarter" idx="12"/>
          </p:nvPr>
        </p:nvSpPr>
        <p:spPr/>
        <p:txBody>
          <a:bodyPr/>
          <a:lstStyle>
            <a:lvl1pPr>
              <a:defRPr>
                <a:latin typeface="+mj-lt"/>
              </a:defRPr>
            </a:lvl1pPr>
          </a:lstStyle>
          <a:p>
            <a:fld id="{EE6BC638-39B7-4287-91A7-2A3DDA573295}" type="slidenum">
              <a:rPr lang="ko-KR" altLang="en-US" smtClean="0"/>
              <a:pPr/>
              <a:t>‹N°›</a:t>
            </a:fld>
            <a:endParaRPr lang="ko-KR" altLang="en-US"/>
          </a:p>
        </p:txBody>
      </p:sp>
      <p:sp>
        <p:nvSpPr>
          <p:cNvPr id="6" name="내용 개체 틀 2"/>
          <p:cNvSpPr>
            <a:spLocks noGrp="1"/>
          </p:cNvSpPr>
          <p:nvPr>
            <p:ph idx="1"/>
          </p:nvPr>
        </p:nvSpPr>
        <p:spPr>
          <a:xfrm>
            <a:off x="489955" y="1268760"/>
            <a:ext cx="8402525" cy="4881686"/>
          </a:xfrm>
        </p:spPr>
        <p:txBody>
          <a:bodyPr>
            <a:normAutofit/>
          </a:bodyPr>
          <a:lstStyle>
            <a:lvl1pPr algn="l">
              <a:buNone/>
              <a:defRPr sz="1600" i="1" baseline="0">
                <a:solidFill>
                  <a:schemeClr val="tx1">
                    <a:lumMod val="65000"/>
                    <a:lumOff val="35000"/>
                  </a:schemeClr>
                </a:solidFill>
                <a:latin typeface="+mj-lt"/>
                <a:ea typeface="맑은 고딕" pitchFamily="50" charset="-127"/>
              </a:defRPr>
            </a:lvl1pPr>
            <a:lvl2pPr algn="l">
              <a:buNone/>
              <a:defRPr sz="1600" i="1" baseline="0">
                <a:solidFill>
                  <a:schemeClr val="tx1">
                    <a:lumMod val="65000"/>
                    <a:lumOff val="35000"/>
                  </a:schemeClr>
                </a:solidFill>
                <a:latin typeface="+mj-lt"/>
                <a:ea typeface="맑은 고딕" pitchFamily="50" charset="-127"/>
              </a:defRPr>
            </a:lvl2pPr>
            <a:lvl3pPr algn="l">
              <a:buNone/>
              <a:defRPr sz="1600" i="1" baseline="0">
                <a:solidFill>
                  <a:schemeClr val="tx1">
                    <a:lumMod val="65000"/>
                    <a:lumOff val="35000"/>
                  </a:schemeClr>
                </a:solidFill>
                <a:latin typeface="+mj-lt"/>
                <a:ea typeface="맑은 고딕" pitchFamily="50" charset="-127"/>
              </a:defRPr>
            </a:lvl3pPr>
            <a:lvl4pPr algn="l">
              <a:buNone/>
              <a:defRPr sz="1600" i="1" baseline="0">
                <a:solidFill>
                  <a:schemeClr val="tx1">
                    <a:lumMod val="65000"/>
                    <a:lumOff val="35000"/>
                  </a:schemeClr>
                </a:solidFill>
                <a:latin typeface="+mj-lt"/>
                <a:ea typeface="맑은 고딕" pitchFamily="50" charset="-127"/>
              </a:defRPr>
            </a:lvl4pPr>
            <a:lvl5pPr algn="l">
              <a:buNone/>
              <a:defRPr sz="1600" i="1"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제목 및 내용">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날짜 개체 틀 3"/>
          <p:cNvSpPr>
            <a:spLocks noGrp="1"/>
          </p:cNvSpPr>
          <p:nvPr>
            <p:ph type="dt" sz="half" idx="10"/>
          </p:nvPr>
        </p:nvSpPr>
        <p:spPr>
          <a:xfrm>
            <a:off x="457200" y="6500834"/>
            <a:ext cx="2133600" cy="220641"/>
          </a:xfrm>
        </p:spPr>
        <p:txBody>
          <a:bodyPr/>
          <a:lstStyle>
            <a:lvl1pPr>
              <a:defRPr>
                <a:latin typeface="+mj-lt"/>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11"/>
          </p:nvPr>
        </p:nvSpPr>
        <p:spPr>
          <a:xfrm>
            <a:off x="3124200" y="6500834"/>
            <a:ext cx="2895600" cy="220641"/>
          </a:xfrm>
        </p:spPr>
        <p:txBody>
          <a:bodyPr/>
          <a:lstStyle>
            <a:lvl1pPr>
              <a:defRPr>
                <a:latin typeface="+mj-lt"/>
              </a:defRPr>
            </a:lvl1pPr>
          </a:lstStyle>
          <a:p>
            <a:endParaRPr lang="ko-KR" altLang="en-US"/>
          </a:p>
        </p:txBody>
      </p:sp>
      <p:sp>
        <p:nvSpPr>
          <p:cNvPr id="6" name="슬라이드 번호 개체 틀 5"/>
          <p:cNvSpPr>
            <a:spLocks noGrp="1"/>
          </p:cNvSpPr>
          <p:nvPr>
            <p:ph type="sldNum" sz="quarter" idx="12"/>
          </p:nvPr>
        </p:nvSpPr>
        <p:spPr>
          <a:xfrm>
            <a:off x="6553200" y="6500834"/>
            <a:ext cx="2133600" cy="220641"/>
          </a:xfrm>
        </p:spPr>
        <p:txBody>
          <a:bodyPr/>
          <a:lstStyle>
            <a:lvl1pPr>
              <a:defRPr>
                <a:latin typeface="+mj-lt"/>
              </a:defRPr>
            </a:lvl1pPr>
          </a:lstStyle>
          <a:p>
            <a:fld id="{EE6BC638-39B7-4287-91A7-2A3DDA573295}" type="slidenum">
              <a:rPr lang="ko-KR" altLang="en-US" smtClean="0"/>
              <a:pPr/>
              <a:t>‹N°›</a:t>
            </a:fld>
            <a:endParaRPr lang="ko-KR" altLang="en-US"/>
          </a:p>
        </p:txBody>
      </p:sp>
      <p:sp>
        <p:nvSpPr>
          <p:cNvPr id="11" name="내용 개체 틀 2"/>
          <p:cNvSpPr>
            <a:spLocks noGrp="1"/>
          </p:cNvSpPr>
          <p:nvPr>
            <p:ph idx="1"/>
          </p:nvPr>
        </p:nvSpPr>
        <p:spPr>
          <a:xfrm>
            <a:off x="489955" y="1268760"/>
            <a:ext cx="8402525" cy="4881686"/>
          </a:xfrm>
        </p:spPr>
        <p:txBody>
          <a:bodyPr>
            <a:normAutofit/>
          </a:bodyPr>
          <a:lstStyle>
            <a:lvl1pPr algn="l">
              <a:buNone/>
              <a:defRPr sz="1600" i="1" u="none" baseline="0">
                <a:solidFill>
                  <a:schemeClr val="tx1">
                    <a:lumMod val="65000"/>
                    <a:lumOff val="35000"/>
                  </a:schemeClr>
                </a:solidFill>
                <a:latin typeface="+mj-lt"/>
                <a:ea typeface="맑은 고딕" pitchFamily="50" charset="-127"/>
              </a:defRPr>
            </a:lvl1pPr>
            <a:lvl2pPr algn="l">
              <a:buNone/>
              <a:defRPr sz="1600" i="1" u="none" baseline="0">
                <a:solidFill>
                  <a:schemeClr val="tx1">
                    <a:lumMod val="65000"/>
                    <a:lumOff val="35000"/>
                  </a:schemeClr>
                </a:solidFill>
                <a:latin typeface="+mj-lt"/>
                <a:ea typeface="맑은 고딕" pitchFamily="50" charset="-127"/>
              </a:defRPr>
            </a:lvl2pPr>
            <a:lvl3pPr algn="l">
              <a:buNone/>
              <a:defRPr sz="1600" i="1" u="none" baseline="0">
                <a:solidFill>
                  <a:schemeClr val="tx1">
                    <a:lumMod val="65000"/>
                    <a:lumOff val="35000"/>
                  </a:schemeClr>
                </a:solidFill>
                <a:latin typeface="+mj-lt"/>
                <a:ea typeface="맑은 고딕" pitchFamily="50" charset="-127"/>
              </a:defRPr>
            </a:lvl3pPr>
            <a:lvl4pPr algn="l">
              <a:buNone/>
              <a:defRPr sz="1600" i="1" u="none" baseline="0">
                <a:solidFill>
                  <a:schemeClr val="tx1">
                    <a:lumMod val="65000"/>
                    <a:lumOff val="35000"/>
                  </a:schemeClr>
                </a:solidFill>
                <a:latin typeface="+mj-lt"/>
                <a:ea typeface="맑은 고딕" pitchFamily="50" charset="-127"/>
              </a:defRPr>
            </a:lvl4pPr>
            <a:lvl5pPr algn="l">
              <a:buNone/>
              <a:defRPr sz="1600" i="1" u="none" baseline="0">
                <a:solidFill>
                  <a:schemeClr val="tx1">
                    <a:lumMod val="65000"/>
                    <a:lumOff val="35000"/>
                  </a:schemeClr>
                </a:solidFill>
                <a:latin typeface="+mj-lt"/>
                <a:ea typeface="맑은 고딕" pitchFamily="50" charset="-127"/>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9" name="제목 1"/>
          <p:cNvSpPr>
            <a:spLocks noGrp="1"/>
          </p:cNvSpPr>
          <p:nvPr>
            <p:ph type="title"/>
          </p:nvPr>
        </p:nvSpPr>
        <p:spPr>
          <a:xfrm>
            <a:off x="683568" y="111812"/>
            <a:ext cx="7467582" cy="796908"/>
          </a:xfrm>
        </p:spPr>
        <p:txBody>
          <a:bodyPr vert="horz" lIns="91440" tIns="45720" rIns="91440" bIns="45720" rtlCol="0" anchor="ctr">
            <a:normAutofit/>
          </a:bodyPr>
          <a:lstStyle>
            <a:lvl1pPr algn="l" defTabSz="914400" rtl="0" eaLnBrk="1" latinLnBrk="1" hangingPunct="1">
              <a:spcBef>
                <a:spcPct val="0"/>
              </a:spcBef>
              <a:buNone/>
              <a:defRPr lang="ko-KR" altLang="en-US" sz="2500" b="1" kern="1200" baseline="0" dirty="0">
                <a:solidFill>
                  <a:schemeClr val="tx1">
                    <a:lumMod val="65000"/>
                    <a:lumOff val="35000"/>
                  </a:schemeClr>
                </a:solidFill>
                <a:latin typeface="+mj-lt"/>
                <a:ea typeface="맑은 고딕" pitchFamily="50" charset="-127"/>
                <a:cs typeface="+mj-cs"/>
              </a:defRPr>
            </a:lvl1pPr>
          </a:lstStyle>
          <a:p>
            <a:r>
              <a:rPr lang="ko-KR" altLang="en-US" dirty="0"/>
              <a:t>마스터 제목 스타일 편집</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bg>
      <p:bgPr>
        <a:solidFill>
          <a:schemeClr val="bg1"/>
        </a:solidFill>
        <a:effectLst/>
      </p:bgPr>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날짜 개체 틀 2"/>
          <p:cNvSpPr>
            <a:spLocks noGrp="1"/>
          </p:cNvSpPr>
          <p:nvPr>
            <p:ph type="dt" sz="half" idx="10"/>
          </p:nvPr>
        </p:nvSpPr>
        <p:spPr/>
        <p:txBody>
          <a:bodyPr/>
          <a:lstStyle/>
          <a:p>
            <a:fld id="{ED3D6733-6F27-4404-AB51-585418F146E5}" type="datetimeFigureOut">
              <a:rPr lang="ko-KR" altLang="en-US" smtClean="0"/>
              <a:pPr/>
              <a:t>2025-03-11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E6BC638-39B7-4287-91A7-2A3DDA573295}" type="slidenum">
              <a:rPr lang="ko-KR" altLang="en-US" smtClean="0"/>
              <a:pPr/>
              <a:t>‹N°›</a:t>
            </a:fld>
            <a:endParaRPr lang="ko-KR" altLang="en-US"/>
          </a:p>
        </p:txBody>
      </p:sp>
      <p:sp>
        <p:nvSpPr>
          <p:cNvPr id="6" name="제목 1"/>
          <p:cNvSpPr>
            <a:spLocks noGrp="1"/>
          </p:cNvSpPr>
          <p:nvPr>
            <p:ph type="ctrTitle"/>
          </p:nvPr>
        </p:nvSpPr>
        <p:spPr>
          <a:xfrm>
            <a:off x="346853" y="2708920"/>
            <a:ext cx="8450294" cy="1224136"/>
          </a:xfrm>
          <a:noFill/>
          <a:ln w="9525">
            <a:noFill/>
            <a:miter lim="800000"/>
            <a:headEnd/>
            <a:tailEnd/>
          </a:ln>
        </p:spPr>
        <p:txBody>
          <a:bodyPr vert="horz" wrap="square" lIns="91440" tIns="45720" rIns="91440" bIns="45720" numCol="1" rtlCol="0" anchor="t" anchorCtr="0" compatLnSpc="1">
            <a:prstTxWarp prst="textNoShape">
              <a:avLst/>
            </a:prstTxWarp>
            <a:noAutofit/>
          </a:bodyPr>
          <a:lstStyle>
            <a:lvl1pPr marL="0" indent="0" algn="ctr" defTabSz="914400" rtl="0" eaLnBrk="1" fontAlgn="base" latinLnBrk="1" hangingPunct="1">
              <a:lnSpc>
                <a:spcPct val="100000"/>
              </a:lnSpc>
              <a:spcBef>
                <a:spcPct val="0"/>
              </a:spcBef>
              <a:spcAft>
                <a:spcPct val="0"/>
              </a:spcAft>
              <a:buClr>
                <a:schemeClr val="hlink"/>
              </a:buClr>
              <a:buFont typeface="굴림체" pitchFamily="49" charset="-127"/>
              <a:buNone/>
              <a:defRPr lang="ko-KR" altLang="en-US" sz="7000" b="0" kern="1200" baseline="0" dirty="0">
                <a:solidFill>
                  <a:srgbClr val="3C4F8C"/>
                </a:solidFill>
                <a:effectLst/>
                <a:latin typeface="+mj-lt"/>
                <a:ea typeface="맑은 고딕" pitchFamily="50" charset="-127"/>
                <a:cs typeface="+mj-cs"/>
              </a:defRPr>
            </a:lvl1pPr>
          </a:lstStyle>
          <a:p>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D0F02E8-2F32-4935-B922-CE6A57C5DF1F}" type="datetimeFigureOut">
              <a:rPr lang="fr-FR" smtClean="0"/>
              <a:t>11/03/2025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568E9C-B996-4061-89A5-06B82F365189}" type="slidenum">
              <a:rPr lang="fr-FR" smtClean="0"/>
              <a:t>‹N°›</a:t>
            </a:fld>
            <a:endParaRPr lang="fr-FR"/>
          </a:p>
        </p:txBody>
      </p:sp>
    </p:spTree>
    <p:extLst>
      <p:ext uri="{BB962C8B-B14F-4D97-AF65-F5344CB8AC3E}">
        <p14:creationId xmlns:p14="http://schemas.microsoft.com/office/powerpoint/2010/main" val="331329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9026"/>
            <a:ext cx="8229600" cy="79690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62021"/>
            <a:ext cx="8229600" cy="528641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429396"/>
            <a:ext cx="2133600" cy="292079"/>
          </a:xfrm>
          <a:prstGeom prst="rect">
            <a:avLst/>
          </a:prstGeom>
        </p:spPr>
        <p:txBody>
          <a:bodyPr vert="horz" lIns="91440" tIns="45720" rIns="91440" bIns="45720" rtlCol="0" anchor="ctr"/>
          <a:lstStyle>
            <a:lvl1pPr algn="l">
              <a:defRPr sz="1200">
                <a:solidFill>
                  <a:schemeClr val="tx1">
                    <a:tint val="75000"/>
                  </a:schemeClr>
                </a:solidFill>
              </a:defRPr>
            </a:lvl1pPr>
          </a:lstStyle>
          <a:p>
            <a:fld id="{ED3D6733-6F27-4404-AB51-585418F146E5}" type="datetimeFigureOut">
              <a:rPr lang="ko-KR" altLang="en-US" smtClean="0"/>
              <a:pPr/>
              <a:t>2025-03-11</a:t>
            </a:fld>
            <a:endParaRPr lang="ko-KR" altLang="en-US"/>
          </a:p>
        </p:txBody>
      </p:sp>
      <p:sp>
        <p:nvSpPr>
          <p:cNvPr id="5" name="바닥글 개체 틀 4"/>
          <p:cNvSpPr>
            <a:spLocks noGrp="1"/>
          </p:cNvSpPr>
          <p:nvPr>
            <p:ph type="ftr" sz="quarter" idx="3"/>
          </p:nvPr>
        </p:nvSpPr>
        <p:spPr>
          <a:xfrm>
            <a:off x="3124200" y="6429396"/>
            <a:ext cx="2895600" cy="29207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429396"/>
            <a:ext cx="2133600" cy="292079"/>
          </a:xfrm>
          <a:prstGeom prst="rect">
            <a:avLst/>
          </a:prstGeom>
        </p:spPr>
        <p:txBody>
          <a:bodyPr vert="horz" lIns="91440" tIns="45720" rIns="91440" bIns="45720" rtlCol="0" anchor="ctr"/>
          <a:lstStyle>
            <a:lvl1pPr algn="r">
              <a:defRPr sz="1200">
                <a:solidFill>
                  <a:schemeClr val="tx1">
                    <a:tint val="75000"/>
                  </a:schemeClr>
                </a:solidFill>
              </a:defRPr>
            </a:lvl1pPr>
          </a:lstStyle>
          <a:p>
            <a:fld id="{EE6BC638-39B7-4287-91A7-2A3DDA573295}" type="slidenum">
              <a:rPr lang="ko-KR" altLang="en-US" smtClean="0"/>
              <a:pPr/>
              <a:t>‹N°›</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6" r:id="rId4"/>
    <p:sldLayoutId id="2147483650" r:id="rId5"/>
    <p:sldLayoutId id="2147483657" r:id="rId6"/>
    <p:sldLayoutId id="2147483658" r:id="rId7"/>
  </p:sldLayoutIdLst>
  <p:txStyles>
    <p:titleStyle>
      <a:lvl1pPr algn="l" defTabSz="914400" rtl="0" eaLnBrk="1" latinLnBrk="1" hangingPunct="1">
        <a:spcBef>
          <a:spcPct val="0"/>
        </a:spcBef>
        <a:buNone/>
        <a:defRPr lang="ko-KR" altLang="en-US" sz="3500" kern="1200">
          <a:solidFill>
            <a:sysClr val="windowText" lastClr="000000"/>
          </a:solidFill>
          <a:latin typeface="맑은 고딕" pitchFamily="50" charset="-127"/>
          <a:ea typeface="맑은 고딕" pitchFamily="50" charset="-127"/>
          <a:cs typeface="+mj-cs"/>
        </a:defRPr>
      </a:lvl1pPr>
    </p:titleStyle>
    <p:bodyStyle>
      <a:lvl1pPr marL="342900" indent="-342900" algn="l" defTabSz="914400" rtl="0" eaLnBrk="1" latinLnBrk="1" hangingPunct="1">
        <a:spcBef>
          <a:spcPct val="20000"/>
        </a:spcBef>
        <a:buFont typeface="Arial" pitchFamily="34" charset="0"/>
        <a:buChar char="•"/>
        <a:defRPr lang="ko-KR" altLang="en-US" sz="2500" kern="1200" smtClean="0">
          <a:solidFill>
            <a:schemeClr val="tx1"/>
          </a:solidFill>
          <a:latin typeface="맑은 고딕" pitchFamily="50" charset="-127"/>
          <a:ea typeface="맑은 고딕" pitchFamily="50" charset="-127"/>
          <a:cs typeface="+mn-cs"/>
        </a:defRPr>
      </a:lvl1pPr>
      <a:lvl2pPr marL="742950" indent="-28575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2pPr>
      <a:lvl3pPr marL="11430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3pPr>
      <a:lvl4pPr marL="1600200" indent="-228600" algn="l" defTabSz="914400" rtl="0" eaLnBrk="1" latinLnBrk="1" hangingPunct="1">
        <a:spcBef>
          <a:spcPct val="20000"/>
        </a:spcBef>
        <a:buFont typeface="Arial" pitchFamily="34" charset="0"/>
        <a:buChar char="–"/>
        <a:defRPr lang="ko-KR" altLang="en-US" sz="1800" kern="1200" smtClean="0">
          <a:solidFill>
            <a:schemeClr val="tx1"/>
          </a:solidFill>
          <a:latin typeface="맑은 고딕" pitchFamily="50" charset="-127"/>
          <a:ea typeface="맑은 고딕" pitchFamily="50" charset="-127"/>
          <a:cs typeface="+mn-cs"/>
        </a:defRPr>
      </a:lvl4pPr>
      <a:lvl5pPr marL="2057400" indent="-228600" algn="l" defTabSz="914400" rtl="0" eaLnBrk="1" latinLnBrk="1" hangingPunct="1">
        <a:spcBef>
          <a:spcPct val="20000"/>
        </a:spcBef>
        <a:buFont typeface="Arial" pitchFamily="34" charset="0"/>
        <a:buChar char="»"/>
        <a:defRPr lang="ko-KR" altLang="en-US" sz="1800" kern="1200">
          <a:solidFill>
            <a:schemeClr val="tx1"/>
          </a:solidFill>
          <a:latin typeface="맑은 고딕" pitchFamily="50" charset="-127"/>
          <a:ea typeface="맑은 고딕" pitchFamily="50" charset="-127"/>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ctrTitle"/>
          </p:nvPr>
        </p:nvSpPr>
        <p:spPr>
          <a:xfrm>
            <a:off x="1043608" y="1406600"/>
            <a:ext cx="7128792" cy="2766931"/>
          </a:xfrm>
        </p:spPr>
        <p:txBody>
          <a:bodyPr/>
          <a:lstStyle/>
          <a:p>
            <a:r>
              <a:rPr lang="fr-FR" altLang="ko-KR" dirty="0"/>
              <a:t>Développement</a:t>
            </a:r>
            <a:r>
              <a:rPr lang="en-US" altLang="ko-KR" dirty="0"/>
              <a:t> avec</a:t>
            </a:r>
            <a:br>
              <a:rPr lang="en-US" altLang="ko-KR" dirty="0"/>
            </a:br>
            <a:r>
              <a:rPr lang="en-US" altLang="ko-KR" b="1" dirty="0">
                <a:solidFill>
                  <a:schemeClr val="accent4">
                    <a:lumMod val="75000"/>
                  </a:schemeClr>
                </a:solidFill>
              </a:rPr>
              <a:t>DOCKER</a:t>
            </a:r>
            <a:endParaRPr lang="ko-KR" altLang="en-US" b="1" dirty="0">
              <a:solidFill>
                <a:schemeClr val="accent4">
                  <a:lumMod val="75000"/>
                </a:schemeClr>
              </a:solidFill>
            </a:endParaRPr>
          </a:p>
        </p:txBody>
      </p:sp>
      <p:sp>
        <p:nvSpPr>
          <p:cNvPr id="18" name="직사각형 17"/>
          <p:cNvSpPr/>
          <p:nvPr/>
        </p:nvSpPr>
        <p:spPr>
          <a:xfrm>
            <a:off x="3059832" y="4301142"/>
            <a:ext cx="5616624" cy="4616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kumimoji="1" lang="en-US" altLang="ko-KR" sz="2400" b="1" dirty="0">
                <a:solidFill>
                  <a:schemeClr val="tx1">
                    <a:lumMod val="65000"/>
                    <a:lumOff val="35000"/>
                  </a:schemeClr>
                </a:solidFill>
                <a:latin typeface="+mj-lt"/>
                <a:ea typeface="맑은 고딕" pitchFamily="50" charset="-127"/>
                <a:cs typeface="굴림" pitchFamily="50" charset="-127"/>
              </a:rPr>
              <a:t>Dr RAKOTONDRAMANANA </a:t>
            </a:r>
            <a:r>
              <a:rPr kumimoji="1" lang="en-US" altLang="ko-KR" sz="2400" b="1" dirty="0" err="1">
                <a:solidFill>
                  <a:schemeClr val="tx1">
                    <a:lumMod val="65000"/>
                    <a:lumOff val="35000"/>
                  </a:schemeClr>
                </a:solidFill>
                <a:latin typeface="+mj-lt"/>
                <a:ea typeface="맑은 고딕" pitchFamily="50" charset="-127"/>
                <a:cs typeface="굴림" pitchFamily="50" charset="-127"/>
              </a:rPr>
              <a:t>Sitraka</a:t>
            </a:r>
            <a:r>
              <a:rPr kumimoji="1" lang="en-US" altLang="ko-KR" sz="2400" b="1" dirty="0">
                <a:solidFill>
                  <a:schemeClr val="tx1">
                    <a:lumMod val="65000"/>
                    <a:lumOff val="35000"/>
                  </a:schemeClr>
                </a:solidFill>
                <a:latin typeface="+mj-lt"/>
                <a:ea typeface="맑은 고딕" pitchFamily="50" charset="-127"/>
                <a:cs typeface="굴림" pitchFamily="50" charset="-127"/>
              </a:rPr>
              <a:t> - 2025</a:t>
            </a:r>
          </a:p>
        </p:txBody>
      </p:sp>
      <p:pic>
        <p:nvPicPr>
          <p:cNvPr id="2" name="Image 1">
            <a:extLst>
              <a:ext uri="{FF2B5EF4-FFF2-40B4-BE49-F238E27FC236}">
                <a16:creationId xmlns:a16="http://schemas.microsoft.com/office/drawing/2014/main" id="{B382A7BF-7476-977B-2986-6204EA300B66}"/>
              </a:ext>
            </a:extLst>
          </p:cNvPr>
          <p:cNvPicPr>
            <a:picLocks noChangeAspect="1"/>
          </p:cNvPicPr>
          <p:nvPr/>
        </p:nvPicPr>
        <p:blipFill>
          <a:blip r:embed="rId3"/>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728B82FB-18FD-6FFA-2FA6-6EA98079D525}"/>
              </a:ext>
            </a:extLst>
          </p:cNvPr>
          <p:cNvPicPr preferRelativeResize="0"/>
          <p:nvPr/>
        </p:nvPicPr>
        <p:blipFill rotWithShape="1">
          <a:blip r:embed="rId4">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39EB34DF-FB93-DBFA-0E43-532C5D959304}"/>
              </a:ext>
            </a:extLst>
          </p:cNvPr>
          <p:cNvSpPr/>
          <p:nvPr/>
        </p:nvSpPr>
        <p:spPr>
          <a:xfrm>
            <a:off x="1043608" y="5085184"/>
            <a:ext cx="1478609" cy="1478609"/>
          </a:xfrm>
          <a:prstGeom prst="rect">
            <a:avLst/>
          </a:prstGeom>
          <a:blipFill>
            <a:blip r:embed="rId5"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a:xfrm>
            <a:off x="251520" y="2595423"/>
            <a:ext cx="8545627" cy="1337633"/>
          </a:xfrm>
        </p:spPr>
        <p:txBody>
          <a:bodyPr/>
          <a:lstStyle/>
          <a:p>
            <a:r>
              <a:rPr lang="en-US" altLang="ko-KR" dirty="0">
                <a:solidFill>
                  <a:schemeClr val="accent4">
                    <a:lumMod val="75000"/>
                  </a:schemeClr>
                </a:solidFill>
                <a:latin typeface="Arial" panose="020B0604020202020204" pitchFamily="34" charset="0"/>
                <a:cs typeface="Arial" panose="020B0604020202020204" pitchFamily="34" charset="0"/>
              </a:rPr>
              <a:t>Lunch time!</a:t>
            </a:r>
            <a:endParaRPr lang="ko-KR" altLang="en-US" dirty="0">
              <a:solidFill>
                <a:schemeClr val="accent4">
                  <a:lumMod val="75000"/>
                </a:schemeClr>
              </a:solidFill>
              <a:latin typeface="Arial" panose="020B0604020202020204" pitchFamily="34" charset="0"/>
              <a:cs typeface="Arial" panose="020B0604020202020204" pitchFamily="34" charset="0"/>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
        <p:nvSpPr>
          <p:cNvPr id="8" name="Rectangle 7">
            <a:extLst>
              <a:ext uri="{FF2B5EF4-FFF2-40B4-BE49-F238E27FC236}">
                <a16:creationId xmlns:a16="http://schemas.microsoft.com/office/drawing/2014/main" id="{C7EBD008-3EC9-2A1F-92BE-BF34C10C600B}"/>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5047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2051719" y="1406600"/>
            <a:ext cx="6706917" cy="2886496"/>
            <a:chOff x="3131840" y="1457129"/>
            <a:chExt cx="2808312" cy="1532163"/>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640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defRPr/>
              </a:pPr>
              <a:r>
                <a:rPr lang="fr-FR" altLang="ko-KR" sz="2400" b="1" dirty="0">
                  <a:solidFill>
                    <a:schemeClr val="bg1">
                      <a:lumMod val="65000"/>
                    </a:schemeClr>
                  </a:solidFill>
                  <a:latin typeface="Arial Black" panose="020B0A04020102020204" pitchFamily="34" charset="0"/>
                  <a:ea typeface="맑은 고딕" pitchFamily="50" charset="-127"/>
                </a:rPr>
                <a:t>Docker compose et application web</a:t>
              </a:r>
            </a:p>
          </p:txBody>
        </p:sp>
        <p:sp>
          <p:nvSpPr>
            <p:cNvPr id="11" name="Text Box 4"/>
            <p:cNvSpPr txBox="1">
              <a:spLocks noChangeArrowheads="1"/>
            </p:cNvSpPr>
            <p:nvPr/>
          </p:nvSpPr>
          <p:spPr bwMode="auto">
            <a:xfrm>
              <a:off x="4410077" y="1691267"/>
              <a:ext cx="251837" cy="571791"/>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03</a:t>
              </a:r>
            </a:p>
            <a:p>
              <a:pPr algn="ctr" fontAlgn="base">
                <a:spcBef>
                  <a:spcPct val="0"/>
                </a:spcBef>
                <a:spcAft>
                  <a:spcPct val="0"/>
                </a:spcAft>
              </a:pP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3792230" y="3429000"/>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BB55930D-28A0-5F3F-06FB-19F768852ADA}"/>
              </a:ext>
            </a:extLst>
          </p:cNvPr>
          <p:cNvGrpSpPr/>
          <p:nvPr/>
        </p:nvGrpSpPr>
        <p:grpSpPr>
          <a:xfrm>
            <a:off x="6505583" y="1870359"/>
            <a:ext cx="2471376" cy="889752"/>
            <a:chOff x="5341459" y="2225551"/>
            <a:chExt cx="3321531" cy="1260139"/>
          </a:xfrm>
        </p:grpSpPr>
        <p:sp>
          <p:nvSpPr>
            <p:cNvPr id="9" name="Rectangle 8">
              <a:extLst>
                <a:ext uri="{FF2B5EF4-FFF2-40B4-BE49-F238E27FC236}">
                  <a16:creationId xmlns:a16="http://schemas.microsoft.com/office/drawing/2014/main" id="{DB2FB088-60A4-A471-3C39-CCC3ED5EB01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8BAF5A0D-0A49-D2A6-5A52-25B11C186E4A}"/>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1051314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B8FD66-0CB3-2708-818A-FD412F25998F}"/>
              </a:ext>
            </a:extLst>
          </p:cNvPr>
          <p:cNvSpPr>
            <a:spLocks noGrp="1"/>
          </p:cNvSpPr>
          <p:nvPr>
            <p:ph type="title" idx="4294967295"/>
          </p:nvPr>
        </p:nvSpPr>
        <p:spPr>
          <a:xfrm>
            <a:off x="2843808" y="2632075"/>
            <a:ext cx="8229600" cy="796925"/>
          </a:xfrm>
        </p:spPr>
        <p:txBody>
          <a:bodyPr/>
          <a:lstStyle/>
          <a:p>
            <a:r>
              <a:rPr lang="fr-FR" dirty="0">
                <a:latin typeface="Times New Roman" panose="02020603050405020304" pitchFamily="18" charset="0"/>
                <a:cs typeface="Times New Roman" panose="02020603050405020304" pitchFamily="18" charset="0"/>
              </a:rPr>
              <a:t>SERVEUR WEB</a:t>
            </a:r>
          </a:p>
        </p:txBody>
      </p:sp>
    </p:spTree>
    <p:extLst>
      <p:ext uri="{BB962C8B-B14F-4D97-AF65-F5344CB8AC3E}">
        <p14:creationId xmlns:p14="http://schemas.microsoft.com/office/powerpoint/2010/main" val="160824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F9FA20-0399-F715-CF88-E376D7A3E15B}"/>
              </a:ext>
            </a:extLst>
          </p:cNvPr>
          <p:cNvSpPr>
            <a:spLocks noGrp="1"/>
          </p:cNvSpPr>
          <p:nvPr>
            <p:ph type="ctrTitle"/>
          </p:nvPr>
        </p:nvSpPr>
        <p:spPr>
          <a:xfrm>
            <a:off x="1763688" y="708278"/>
            <a:ext cx="8539579" cy="1585337"/>
          </a:xfrm>
        </p:spPr>
        <p:txBody>
          <a:bodyPr/>
          <a:lstStyle/>
          <a:p>
            <a:r>
              <a:rPr lang="fr-FR" dirty="0">
                <a:latin typeface="Times New Roman" panose="02020603050405020304" pitchFamily="18" charset="0"/>
                <a:cs typeface="Times New Roman" panose="02020603050405020304" pitchFamily="18" charset="0"/>
              </a:rPr>
              <a:t>Balise avec HTML &amp; CSS</a:t>
            </a:r>
          </a:p>
        </p:txBody>
      </p:sp>
      <p:pic>
        <p:nvPicPr>
          <p:cNvPr id="5" name="Image 4">
            <a:extLst>
              <a:ext uri="{FF2B5EF4-FFF2-40B4-BE49-F238E27FC236}">
                <a16:creationId xmlns:a16="http://schemas.microsoft.com/office/drawing/2014/main" id="{39696CB4-F757-4D77-5CEE-99A332DA749F}"/>
              </a:ext>
            </a:extLst>
          </p:cNvPr>
          <p:cNvPicPr>
            <a:picLocks noChangeAspect="1"/>
          </p:cNvPicPr>
          <p:nvPr/>
        </p:nvPicPr>
        <p:blipFill>
          <a:blip r:embed="rId3"/>
          <a:stretch>
            <a:fillRect/>
          </a:stretch>
        </p:blipFill>
        <p:spPr>
          <a:xfrm>
            <a:off x="2267744" y="2062009"/>
            <a:ext cx="4093544" cy="4087713"/>
          </a:xfrm>
          <a:prstGeom prst="rect">
            <a:avLst/>
          </a:prstGeom>
        </p:spPr>
      </p:pic>
    </p:spTree>
    <p:extLst>
      <p:ext uri="{BB962C8B-B14F-4D97-AF65-F5344CB8AC3E}">
        <p14:creationId xmlns:p14="http://schemas.microsoft.com/office/powerpoint/2010/main" val="91805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2F35C-5A7D-FA9B-7114-94D7995389F7}"/>
              </a:ext>
            </a:extLst>
          </p:cNvPr>
          <p:cNvSpPr>
            <a:spLocks noGrp="1"/>
          </p:cNvSpPr>
          <p:nvPr>
            <p:ph type="title" idx="4294967295"/>
          </p:nvPr>
        </p:nvSpPr>
        <p:spPr>
          <a:xfrm>
            <a:off x="2051720" y="1183482"/>
            <a:ext cx="8366125" cy="1095375"/>
          </a:xfrm>
        </p:spPr>
        <p:txBody>
          <a:bodyPr/>
          <a:lstStyle/>
          <a:p>
            <a:r>
              <a:rPr lang="fr-FR" dirty="0">
                <a:latin typeface="Times New Roman" panose="02020603050405020304" pitchFamily="18" charset="0"/>
                <a:cs typeface="Times New Roman" panose="02020603050405020304" pitchFamily="18" charset="0"/>
              </a:rPr>
              <a:t>Différence entre HTML et CSS</a:t>
            </a:r>
          </a:p>
        </p:txBody>
      </p:sp>
      <p:pic>
        <p:nvPicPr>
          <p:cNvPr id="5" name="Image 4">
            <a:extLst>
              <a:ext uri="{FF2B5EF4-FFF2-40B4-BE49-F238E27FC236}">
                <a16:creationId xmlns:a16="http://schemas.microsoft.com/office/drawing/2014/main" id="{CC3AD79C-ECAA-E22D-CD24-0A71AFF6080B}"/>
              </a:ext>
            </a:extLst>
          </p:cNvPr>
          <p:cNvPicPr>
            <a:picLocks noChangeAspect="1"/>
          </p:cNvPicPr>
          <p:nvPr/>
        </p:nvPicPr>
        <p:blipFill>
          <a:blip r:embed="rId3"/>
          <a:stretch>
            <a:fillRect/>
          </a:stretch>
        </p:blipFill>
        <p:spPr>
          <a:xfrm>
            <a:off x="4479132" y="2278857"/>
            <a:ext cx="4664869" cy="3721894"/>
          </a:xfrm>
          <a:prstGeom prst="rect">
            <a:avLst/>
          </a:prstGeom>
        </p:spPr>
      </p:pic>
    </p:spTree>
    <p:extLst>
      <p:ext uri="{BB962C8B-B14F-4D97-AF65-F5344CB8AC3E}">
        <p14:creationId xmlns:p14="http://schemas.microsoft.com/office/powerpoint/2010/main" val="361674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5E8783-0C71-713B-5805-F13DF3B5D70E}"/>
              </a:ext>
            </a:extLst>
          </p:cNvPr>
          <p:cNvSpPr>
            <a:spLocks noGrp="1"/>
          </p:cNvSpPr>
          <p:nvPr>
            <p:ph type="title" idx="4294967295"/>
          </p:nvPr>
        </p:nvSpPr>
        <p:spPr>
          <a:xfrm>
            <a:off x="5292080" y="69911"/>
            <a:ext cx="8229600" cy="796925"/>
          </a:xfrm>
        </p:spPr>
        <p:txBody>
          <a:bodyPr/>
          <a:lstStyle/>
          <a:p>
            <a:r>
              <a:rPr lang="fr-FR" dirty="0">
                <a:latin typeface="Times New Roman" panose="02020603050405020304" pitchFamily="18" charset="0"/>
                <a:cs typeface="Times New Roman" panose="02020603050405020304" pitchFamily="18" charset="0"/>
              </a:rPr>
              <a:t>Site web statique</a:t>
            </a:r>
          </a:p>
        </p:txBody>
      </p:sp>
      <p:pic>
        <p:nvPicPr>
          <p:cNvPr id="5" name="Image 4">
            <a:extLst>
              <a:ext uri="{FF2B5EF4-FFF2-40B4-BE49-F238E27FC236}">
                <a16:creationId xmlns:a16="http://schemas.microsoft.com/office/drawing/2014/main" id="{E4EEB11F-EC66-C224-C3C9-73D929DCB464}"/>
              </a:ext>
            </a:extLst>
          </p:cNvPr>
          <p:cNvPicPr>
            <a:picLocks noChangeAspect="1"/>
          </p:cNvPicPr>
          <p:nvPr/>
        </p:nvPicPr>
        <p:blipFill>
          <a:blip r:embed="rId3"/>
          <a:stretch>
            <a:fillRect/>
          </a:stretch>
        </p:blipFill>
        <p:spPr>
          <a:xfrm>
            <a:off x="45413" y="1340768"/>
            <a:ext cx="9134454" cy="3967832"/>
          </a:xfrm>
          <a:prstGeom prst="rect">
            <a:avLst/>
          </a:prstGeom>
        </p:spPr>
      </p:pic>
    </p:spTree>
    <p:extLst>
      <p:ext uri="{BB962C8B-B14F-4D97-AF65-F5344CB8AC3E}">
        <p14:creationId xmlns:p14="http://schemas.microsoft.com/office/powerpoint/2010/main" val="2629063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F9B4E-33B5-7BC2-F7D1-28744BF0A8E0}"/>
              </a:ext>
            </a:extLst>
          </p:cNvPr>
          <p:cNvSpPr>
            <a:spLocks noGrp="1"/>
          </p:cNvSpPr>
          <p:nvPr>
            <p:ph type="title" idx="4294967295"/>
          </p:nvPr>
        </p:nvSpPr>
        <p:spPr>
          <a:xfrm>
            <a:off x="2339752" y="1263923"/>
            <a:ext cx="8229600" cy="796925"/>
          </a:xfrm>
        </p:spPr>
        <p:txBody>
          <a:bodyPr/>
          <a:lstStyle/>
          <a:p>
            <a:r>
              <a:rPr lang="fr-FR" dirty="0"/>
              <a:t>Comment procurer un serveur ?</a:t>
            </a:r>
          </a:p>
        </p:txBody>
      </p:sp>
      <p:sp>
        <p:nvSpPr>
          <p:cNvPr id="3" name="Espace réservé du contenu 2">
            <a:extLst>
              <a:ext uri="{FF2B5EF4-FFF2-40B4-BE49-F238E27FC236}">
                <a16:creationId xmlns:a16="http://schemas.microsoft.com/office/drawing/2014/main" id="{8A0EE39D-D793-ED4B-2B05-E27FC011F7FE}"/>
              </a:ext>
            </a:extLst>
          </p:cNvPr>
          <p:cNvSpPr>
            <a:spLocks noGrp="1"/>
          </p:cNvSpPr>
          <p:nvPr>
            <p:ph idx="4294967295"/>
          </p:nvPr>
        </p:nvSpPr>
        <p:spPr>
          <a:xfrm>
            <a:off x="1475656" y="2060848"/>
            <a:ext cx="8229600" cy="5286375"/>
          </a:xfrm>
        </p:spPr>
        <p:txBody>
          <a:bodyPr/>
          <a:lstStyle/>
          <a:p>
            <a:r>
              <a:rPr lang="fr-FR" dirty="0">
                <a:latin typeface="Times New Roman" panose="02020603050405020304" pitchFamily="18" charset="0"/>
                <a:cs typeface="Times New Roman" panose="02020603050405020304" pitchFamily="18" charset="0"/>
              </a:rPr>
              <a:t>Moyen lent : </a:t>
            </a:r>
          </a:p>
          <a:p>
            <a:r>
              <a:rPr lang="fr-FR" dirty="0">
                <a:latin typeface="Times New Roman" panose="02020603050405020304" pitchFamily="18" charset="0"/>
                <a:cs typeface="Times New Roman" panose="02020603050405020304" pitchFamily="18" charset="0"/>
              </a:rPr>
              <a:t>Avoir une adresse IP publique</a:t>
            </a:r>
          </a:p>
          <a:p>
            <a:r>
              <a:rPr lang="fr-FR" dirty="0">
                <a:latin typeface="Times New Roman" panose="02020603050405020304" pitchFamily="18" charset="0"/>
                <a:cs typeface="Times New Roman" panose="02020603050405020304" pitchFamily="18" charset="0"/>
              </a:rPr>
              <a:t>Associé l’adresse IP publique avec notre serveur </a:t>
            </a:r>
          </a:p>
          <a:p>
            <a:r>
              <a:rPr lang="fr-FR"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Moyen rapide : acheté un serveur VPS</a:t>
            </a:r>
          </a:p>
          <a:p>
            <a:r>
              <a:rPr lang="fr-FR" dirty="0" err="1">
                <a:latin typeface="Times New Roman" panose="02020603050405020304" pitchFamily="18" charset="0"/>
                <a:cs typeface="Times New Roman" panose="02020603050405020304" pitchFamily="18" charset="0"/>
              </a:rPr>
              <a:t>Eg</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linode</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(avoir une carte visa même visa de orange marche)</a:t>
            </a: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10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B26E2-DB87-25DB-F123-3F0251D7B301}"/>
              </a:ext>
            </a:extLst>
          </p:cNvPr>
          <p:cNvSpPr>
            <a:spLocks noGrp="1"/>
          </p:cNvSpPr>
          <p:nvPr>
            <p:ph type="title" idx="4294967295"/>
          </p:nvPr>
        </p:nvSpPr>
        <p:spPr>
          <a:xfrm>
            <a:off x="3851920" y="620688"/>
            <a:ext cx="8229600" cy="796925"/>
          </a:xfrm>
        </p:spPr>
        <p:txBody>
          <a:bodyPr>
            <a:normAutofit fontScale="90000"/>
          </a:bodyPr>
          <a:lstStyle/>
          <a:p>
            <a:r>
              <a:rPr lang="fr-FR" dirty="0">
                <a:latin typeface="Times New Roman" panose="02020603050405020304" pitchFamily="18" charset="0"/>
                <a:cs typeface="Times New Roman" panose="02020603050405020304" pitchFamily="18" charset="0"/>
              </a:rPr>
              <a:t>PHP et site web dynamique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(Base de données)</a:t>
            </a:r>
          </a:p>
        </p:txBody>
      </p:sp>
      <p:pic>
        <p:nvPicPr>
          <p:cNvPr id="5" name="Image 4">
            <a:extLst>
              <a:ext uri="{FF2B5EF4-FFF2-40B4-BE49-F238E27FC236}">
                <a16:creationId xmlns:a16="http://schemas.microsoft.com/office/drawing/2014/main" id="{E1687043-99DC-6FD8-D598-5E04B58F4D8B}"/>
              </a:ext>
            </a:extLst>
          </p:cNvPr>
          <p:cNvPicPr>
            <a:picLocks noChangeAspect="1"/>
          </p:cNvPicPr>
          <p:nvPr/>
        </p:nvPicPr>
        <p:blipFill>
          <a:blip r:embed="rId3"/>
          <a:stretch>
            <a:fillRect/>
          </a:stretch>
        </p:blipFill>
        <p:spPr>
          <a:xfrm>
            <a:off x="992775" y="1628800"/>
            <a:ext cx="8151225" cy="4371950"/>
          </a:xfrm>
          <a:prstGeom prst="rect">
            <a:avLst/>
          </a:prstGeom>
        </p:spPr>
      </p:pic>
    </p:spTree>
    <p:extLst>
      <p:ext uri="{BB962C8B-B14F-4D97-AF65-F5344CB8AC3E}">
        <p14:creationId xmlns:p14="http://schemas.microsoft.com/office/powerpoint/2010/main" val="128928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C19FAD-DFC8-BD09-D4EC-12188ADA8B31}"/>
              </a:ext>
            </a:extLst>
          </p:cNvPr>
          <p:cNvSpPr>
            <a:spLocks noGrp="1"/>
          </p:cNvSpPr>
          <p:nvPr>
            <p:ph type="title" idx="4294967295"/>
          </p:nvPr>
        </p:nvSpPr>
        <p:spPr>
          <a:xfrm>
            <a:off x="4794077" y="145381"/>
            <a:ext cx="8229600" cy="796925"/>
          </a:xfrm>
        </p:spPr>
        <p:txBody>
          <a:bodyPr/>
          <a:lstStyle/>
          <a:p>
            <a:r>
              <a:rPr lang="fr-FR" dirty="0">
                <a:latin typeface="Times New Roman" panose="02020603050405020304" pitchFamily="18" charset="0"/>
                <a:cs typeface="Times New Roman" panose="02020603050405020304" pitchFamily="18" charset="0"/>
              </a:rPr>
              <a:t>Base de données</a:t>
            </a:r>
          </a:p>
        </p:txBody>
      </p:sp>
      <p:sp>
        <p:nvSpPr>
          <p:cNvPr id="3" name="Espace réservé du contenu 2">
            <a:extLst>
              <a:ext uri="{FF2B5EF4-FFF2-40B4-BE49-F238E27FC236}">
                <a16:creationId xmlns:a16="http://schemas.microsoft.com/office/drawing/2014/main" id="{A65634F8-42C9-721D-17C8-4CEFD1177273}"/>
              </a:ext>
            </a:extLst>
          </p:cNvPr>
          <p:cNvSpPr>
            <a:spLocks noGrp="1"/>
          </p:cNvSpPr>
          <p:nvPr>
            <p:ph idx="4294967295"/>
          </p:nvPr>
        </p:nvSpPr>
        <p:spPr>
          <a:xfrm>
            <a:off x="2771800" y="1716930"/>
            <a:ext cx="8229600" cy="5286375"/>
          </a:xfrm>
        </p:spPr>
        <p:txBody>
          <a:bodyPr>
            <a:normAutofit/>
          </a:bodyPr>
          <a:lstStyle/>
          <a:p>
            <a:r>
              <a:rPr lang="fr-FR" sz="2400" dirty="0">
                <a:latin typeface="Times New Roman" panose="02020603050405020304" pitchFamily="18" charset="0"/>
                <a:cs typeface="Times New Roman" panose="02020603050405020304" pitchFamily="18" charset="0"/>
              </a:rPr>
              <a:t>Ensemble de table </a:t>
            </a:r>
          </a:p>
          <a:p>
            <a:r>
              <a:rPr lang="fr-FR" sz="2400" dirty="0">
                <a:latin typeface="Times New Roman" panose="02020603050405020304" pitchFamily="18" charset="0"/>
                <a:cs typeface="Times New Roman" panose="02020603050405020304" pitchFamily="18" charset="0"/>
              </a:rPr>
              <a:t>Exemple : table </a:t>
            </a:r>
            <a:r>
              <a:rPr lang="fr-FR" sz="2400" dirty="0" err="1">
                <a:latin typeface="Times New Roman" panose="02020603050405020304" pitchFamily="18" charset="0"/>
                <a:cs typeface="Times New Roman" panose="02020603050405020304" pitchFamily="18" charset="0"/>
              </a:rPr>
              <a:t>jeux_videos</a:t>
            </a:r>
            <a:r>
              <a:rPr lang="fr-FR" sz="2400" dirty="0">
                <a:latin typeface="Times New Roman" panose="02020603050405020304" pitchFamily="18" charset="0"/>
                <a:cs typeface="Times New Roman" panose="02020603050405020304" pitchFamily="18" charset="0"/>
              </a:rPr>
              <a:t> </a:t>
            </a:r>
          </a:p>
        </p:txBody>
      </p:sp>
      <p:pic>
        <p:nvPicPr>
          <p:cNvPr id="5" name="Image 4">
            <a:extLst>
              <a:ext uri="{FF2B5EF4-FFF2-40B4-BE49-F238E27FC236}">
                <a16:creationId xmlns:a16="http://schemas.microsoft.com/office/drawing/2014/main" id="{8FFD4618-31E8-6392-3128-5DF25CA121DF}"/>
              </a:ext>
            </a:extLst>
          </p:cNvPr>
          <p:cNvPicPr>
            <a:picLocks noChangeAspect="1"/>
          </p:cNvPicPr>
          <p:nvPr/>
        </p:nvPicPr>
        <p:blipFill>
          <a:blip r:embed="rId3"/>
          <a:stretch>
            <a:fillRect/>
          </a:stretch>
        </p:blipFill>
        <p:spPr>
          <a:xfrm>
            <a:off x="1043608" y="3284984"/>
            <a:ext cx="7500938" cy="2150269"/>
          </a:xfrm>
          <a:prstGeom prst="rect">
            <a:avLst/>
          </a:prstGeom>
        </p:spPr>
      </p:pic>
    </p:spTree>
    <p:extLst>
      <p:ext uri="{BB962C8B-B14F-4D97-AF65-F5344CB8AC3E}">
        <p14:creationId xmlns:p14="http://schemas.microsoft.com/office/powerpoint/2010/main" val="1911449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693958-0D3B-618B-660F-E42B0755895E}"/>
              </a:ext>
            </a:extLst>
          </p:cNvPr>
          <p:cNvSpPr>
            <a:spLocks noGrp="1"/>
          </p:cNvSpPr>
          <p:nvPr>
            <p:ph type="title" idx="4294967295"/>
          </p:nvPr>
        </p:nvSpPr>
        <p:spPr>
          <a:xfrm>
            <a:off x="6444208" y="145241"/>
            <a:ext cx="7219950" cy="635000"/>
          </a:xfrm>
        </p:spPr>
        <p:txBody>
          <a:bodyPr/>
          <a:lstStyle/>
          <a:p>
            <a:r>
              <a:rPr lang="fr-FR" dirty="0">
                <a:latin typeface="Times New Roman" panose="02020603050405020304" pitchFamily="18" charset="0"/>
                <a:cs typeface="Times New Roman" panose="02020603050405020304" pitchFamily="18" charset="0"/>
              </a:rPr>
              <a:t>Javascript </a:t>
            </a:r>
          </a:p>
        </p:txBody>
      </p:sp>
      <p:pic>
        <p:nvPicPr>
          <p:cNvPr id="5" name="Image 4">
            <a:extLst>
              <a:ext uri="{FF2B5EF4-FFF2-40B4-BE49-F238E27FC236}">
                <a16:creationId xmlns:a16="http://schemas.microsoft.com/office/drawing/2014/main" id="{27DBDCA4-D716-660D-7CBA-4643FA0E96B7}"/>
              </a:ext>
            </a:extLst>
          </p:cNvPr>
          <p:cNvPicPr>
            <a:picLocks noChangeAspect="1"/>
          </p:cNvPicPr>
          <p:nvPr/>
        </p:nvPicPr>
        <p:blipFill>
          <a:blip r:embed="rId3"/>
          <a:srcRect t="36672" b="45122"/>
          <a:stretch/>
        </p:blipFill>
        <p:spPr>
          <a:xfrm>
            <a:off x="-9948" y="4437112"/>
            <a:ext cx="9153948" cy="1640647"/>
          </a:xfrm>
          <a:prstGeom prst="rect">
            <a:avLst/>
          </a:prstGeom>
        </p:spPr>
      </p:pic>
      <p:pic>
        <p:nvPicPr>
          <p:cNvPr id="6" name="Image 5">
            <a:extLst>
              <a:ext uri="{FF2B5EF4-FFF2-40B4-BE49-F238E27FC236}">
                <a16:creationId xmlns:a16="http://schemas.microsoft.com/office/drawing/2014/main" id="{DA3AC2E9-A10A-96C5-11F1-327FB9C7A179}"/>
              </a:ext>
            </a:extLst>
          </p:cNvPr>
          <p:cNvPicPr>
            <a:picLocks noChangeAspect="1"/>
          </p:cNvPicPr>
          <p:nvPr/>
        </p:nvPicPr>
        <p:blipFill>
          <a:blip r:embed="rId3"/>
          <a:srcRect t="-1" r="7354" b="69616"/>
          <a:stretch/>
        </p:blipFill>
        <p:spPr>
          <a:xfrm>
            <a:off x="1979712" y="1485900"/>
            <a:ext cx="7074768" cy="1983476"/>
          </a:xfrm>
          <a:prstGeom prst="rect">
            <a:avLst/>
          </a:prstGeom>
        </p:spPr>
      </p:pic>
    </p:spTree>
    <p:extLst>
      <p:ext uri="{BB962C8B-B14F-4D97-AF65-F5344CB8AC3E}">
        <p14:creationId xmlns:p14="http://schemas.microsoft.com/office/powerpoint/2010/main" val="194821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75853" y="667240"/>
            <a:ext cx="2335907" cy="553998"/>
          </a:xfrm>
          <a:prstGeom prst="rect">
            <a:avLst/>
          </a:prstGeom>
        </p:spPr>
        <p:txBody>
          <a:bodyPr wrap="square" rtlCol="0">
            <a:spAutoFit/>
          </a:bodyPr>
          <a:lstStyle/>
          <a:p>
            <a:pPr algn="ctr" fontAlgn="base">
              <a:spcBef>
                <a:spcPct val="0"/>
              </a:spcBef>
              <a:spcAft>
                <a:spcPct val="0"/>
              </a:spcAft>
              <a:buClr>
                <a:schemeClr val="hlink"/>
              </a:buClr>
            </a:pPr>
            <a:r>
              <a:rPr lang="fr-FR" altLang="ko-KR" sz="3000" b="1" dirty="0">
                <a:solidFill>
                  <a:schemeClr val="bg1"/>
                </a:solidFill>
                <a:latin typeface="+mj-lt"/>
                <a:ea typeface="맑은 고딕" pitchFamily="50" charset="-127"/>
                <a:cs typeface="+mj-cs"/>
              </a:rPr>
              <a:t>PLAN</a:t>
            </a:r>
          </a:p>
        </p:txBody>
      </p:sp>
      <p:grpSp>
        <p:nvGrpSpPr>
          <p:cNvPr id="26" name="그룹 25"/>
          <p:cNvGrpSpPr/>
          <p:nvPr/>
        </p:nvGrpSpPr>
        <p:grpSpPr>
          <a:xfrm>
            <a:off x="2699792" y="1412217"/>
            <a:ext cx="6336704" cy="1180275"/>
            <a:chOff x="2411760" y="1765816"/>
            <a:chExt cx="3923743" cy="681037"/>
          </a:xfrm>
        </p:grpSpPr>
        <p:sp>
          <p:nvSpPr>
            <p:cNvPr id="21" name="타원 20"/>
            <p:cNvSpPr/>
            <p:nvPr/>
          </p:nvSpPr>
          <p:spPr bwMode="auto">
            <a:xfrm>
              <a:off x="2411760" y="1765816"/>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18" name="Text Box 5"/>
            <p:cNvSpPr txBox="1">
              <a:spLocks noChangeArrowheads="1"/>
            </p:cNvSpPr>
            <p:nvPr/>
          </p:nvSpPr>
          <p:spPr bwMode="auto">
            <a:xfrm>
              <a:off x="3166853" y="1772816"/>
              <a:ext cx="3168650" cy="342825"/>
            </a:xfrm>
            <a:prstGeom prst="rect">
              <a:avLst/>
            </a:prstGeom>
            <a:noFill/>
            <a:ln w="9525">
              <a:noFill/>
              <a:miter lim="800000"/>
              <a:headEnd/>
              <a:tailEnd/>
            </a:ln>
          </p:spPr>
          <p:txBody>
            <a:bodyPr wrap="square">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Rappel docker volume, </a:t>
              </a:r>
              <a:r>
                <a:rPr lang="fr-FR" altLang="ko-KR" sz="1400" b="1" dirty="0" err="1">
                  <a:solidFill>
                    <a:schemeClr val="bg1">
                      <a:lumMod val="65000"/>
                    </a:schemeClr>
                  </a:solidFill>
                  <a:latin typeface="Arial Black" panose="020B0A04020102020204" pitchFamily="34" charset="0"/>
                  <a:ea typeface="맑은 고딕" pitchFamily="50" charset="-127"/>
                </a:rPr>
                <a:t>Dockerfile</a:t>
              </a:r>
              <a:r>
                <a:rPr lang="fr-FR" altLang="ko-KR" sz="1400" b="1" dirty="0">
                  <a:solidFill>
                    <a:schemeClr val="bg1">
                      <a:lumMod val="65000"/>
                    </a:schemeClr>
                  </a:solidFill>
                  <a:latin typeface="Arial Black" panose="020B0A04020102020204" pitchFamily="34" charset="0"/>
                  <a:ea typeface="맑은 고딕" pitchFamily="50" charset="-127"/>
                </a:rPr>
                <a:t> docker network</a:t>
              </a:r>
            </a:p>
          </p:txBody>
        </p:sp>
        <p:sp>
          <p:nvSpPr>
            <p:cNvPr id="19" name="Text Box 11"/>
            <p:cNvSpPr txBox="1">
              <a:spLocks noChangeArrowheads="1"/>
            </p:cNvSpPr>
            <p:nvPr/>
          </p:nvSpPr>
          <p:spPr bwMode="auto">
            <a:xfrm>
              <a:off x="3166853" y="2042172"/>
              <a:ext cx="3168650" cy="362991"/>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Corrections exercices docker volumes</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Corrections exercices </a:t>
              </a:r>
              <a:r>
                <a:rPr lang="fr-FR" altLang="ko-KR" sz="1100" dirty="0" err="1">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Dockefile</a:t>
              </a:r>
              <a:endPar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endParaRP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Rappel docker network</a:t>
              </a:r>
            </a:p>
          </p:txBody>
        </p:sp>
        <p:sp>
          <p:nvSpPr>
            <p:cNvPr id="20" name="TextBox 13"/>
            <p:cNvSpPr txBox="1">
              <a:spLocks noChangeArrowheads="1"/>
            </p:cNvSpPr>
            <p:nvPr/>
          </p:nvSpPr>
          <p:spPr bwMode="auto">
            <a:xfrm>
              <a:off x="2558356" y="1924681"/>
              <a:ext cx="508473" cy="477054"/>
            </a:xfrm>
            <a:prstGeom prst="rect">
              <a:avLst/>
            </a:prstGeom>
            <a:noFill/>
            <a:ln w="9525">
              <a:noFill/>
              <a:miter lim="800000"/>
              <a:headEnd/>
              <a:tailEnd/>
            </a:ln>
          </p:spPr>
          <p:txBody>
            <a:bodyPr wrap="none">
              <a:spAutoFit/>
            </a:bodyPr>
            <a:lstStyle/>
            <a:p>
              <a:r>
                <a:rPr lang="fr-FR" altLang="ko-KR" sz="2500" b="1" dirty="0">
                  <a:solidFill>
                    <a:schemeClr val="bg1"/>
                  </a:solidFill>
                  <a:latin typeface="+mj-lt"/>
                  <a:ea typeface="맑은 고딕" pitchFamily="50" charset="-127"/>
                  <a:cs typeface="+mj-cs"/>
                </a:rPr>
                <a:t>01</a:t>
              </a:r>
            </a:p>
          </p:txBody>
        </p:sp>
      </p:grpSp>
      <p:grpSp>
        <p:nvGrpSpPr>
          <p:cNvPr id="28" name="그룹 27"/>
          <p:cNvGrpSpPr/>
          <p:nvPr/>
        </p:nvGrpSpPr>
        <p:grpSpPr>
          <a:xfrm>
            <a:off x="4104641" y="2653964"/>
            <a:ext cx="4787839" cy="928924"/>
            <a:chOff x="3770982" y="2653964"/>
            <a:chExt cx="4283783" cy="928924"/>
          </a:xfrm>
        </p:grpSpPr>
        <p:sp>
          <p:nvSpPr>
            <p:cNvPr id="22" name="타원 21"/>
            <p:cNvSpPr/>
            <p:nvPr/>
          </p:nvSpPr>
          <p:spPr bwMode="auto">
            <a:xfrm>
              <a:off x="3770982" y="2653964"/>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2" name="Text Box 5"/>
            <p:cNvSpPr txBox="1">
              <a:spLocks noChangeArrowheads="1"/>
            </p:cNvSpPr>
            <p:nvPr/>
          </p:nvSpPr>
          <p:spPr bwMode="auto">
            <a:xfrm>
              <a:off x="4526075" y="2660964"/>
              <a:ext cx="3528690" cy="523220"/>
            </a:xfrm>
            <a:prstGeom prst="rect">
              <a:avLst/>
            </a:prstGeom>
            <a:noFill/>
            <a:ln w="9525">
              <a:noFill/>
              <a:miter lim="800000"/>
              <a:headEnd/>
              <a:tailEnd/>
            </a:ln>
          </p:spPr>
          <p:txBody>
            <a:bodyPr wrap="square">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Notion de Base de docker compose</a:t>
              </a:r>
            </a:p>
          </p:txBody>
        </p:sp>
        <p:sp>
          <p:nvSpPr>
            <p:cNvPr id="33" name="Text Box 11"/>
            <p:cNvSpPr txBox="1">
              <a:spLocks noChangeArrowheads="1"/>
            </p:cNvSpPr>
            <p:nvPr/>
          </p:nvSpPr>
          <p:spPr bwMode="auto">
            <a:xfrm>
              <a:off x="4614314" y="2875002"/>
              <a:ext cx="3168650" cy="707886"/>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1 : Prise en main de docker compose</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2 : Les micro services</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3:  Les réseaux avec docker compose</a:t>
              </a:r>
            </a:p>
            <a:p>
              <a:pPr>
                <a:lnSpc>
                  <a:spcPts val="1200"/>
                </a:lnSpc>
                <a:defRPr/>
              </a:pPr>
              <a:r>
                <a:rPr lang="fr-FR" altLang="ko-KR" sz="1100" dirty="0">
                  <a:solidFill>
                    <a:schemeClr val="tx1">
                      <a:lumMod val="65000"/>
                      <a:lumOff val="35000"/>
                    </a:schemeClr>
                  </a:solidFill>
                  <a:latin typeface="Arial" panose="020B0604020202020204" pitchFamily="34" charset="0"/>
                  <a:ea typeface="맑은 고딕" pitchFamily="50" charset="-127"/>
                  <a:cs typeface="Arial" panose="020B0604020202020204" pitchFamily="34" charset="0"/>
                </a:rPr>
                <a:t>Exercice 4 : Les volumes avec docker compose</a:t>
              </a:r>
            </a:p>
          </p:txBody>
        </p:sp>
        <p:sp>
          <p:nvSpPr>
            <p:cNvPr id="35" name="TextBox 13"/>
            <p:cNvSpPr txBox="1">
              <a:spLocks noChangeArrowheads="1"/>
            </p:cNvSpPr>
            <p:nvPr/>
          </p:nvSpPr>
          <p:spPr bwMode="auto">
            <a:xfrm>
              <a:off x="3831617" y="2755956"/>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02</a:t>
              </a:r>
            </a:p>
          </p:txBody>
        </p:sp>
      </p:grpSp>
      <p:grpSp>
        <p:nvGrpSpPr>
          <p:cNvPr id="29" name="그룹 28"/>
          <p:cNvGrpSpPr/>
          <p:nvPr/>
        </p:nvGrpSpPr>
        <p:grpSpPr>
          <a:xfrm>
            <a:off x="2745419" y="3542112"/>
            <a:ext cx="5210957" cy="1212668"/>
            <a:chOff x="2411760" y="3542112"/>
            <a:chExt cx="3923743" cy="872934"/>
          </a:xfrm>
        </p:grpSpPr>
        <p:sp>
          <p:nvSpPr>
            <p:cNvPr id="23" name="타원 22"/>
            <p:cNvSpPr/>
            <p:nvPr/>
          </p:nvSpPr>
          <p:spPr bwMode="auto">
            <a:xfrm>
              <a:off x="2411760" y="3542112"/>
              <a:ext cx="681038" cy="681037"/>
            </a:xfrm>
            <a:prstGeom prst="ellipse">
              <a:avLst/>
            </a:prstGeom>
            <a:solidFill>
              <a:srgbClr val="615991"/>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38" name="Text Box 5"/>
            <p:cNvSpPr txBox="1">
              <a:spLocks noChangeArrowheads="1"/>
            </p:cNvSpPr>
            <p:nvPr/>
          </p:nvSpPr>
          <p:spPr bwMode="auto">
            <a:xfrm>
              <a:off x="3166853" y="3549112"/>
              <a:ext cx="2952750" cy="523220"/>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Arial Black" panose="020B0A04020102020204" pitchFamily="34" charset="0"/>
                  <a:ea typeface="맑은 고딕" pitchFamily="50" charset="-127"/>
                </a:rPr>
                <a:t>Docker Compose et application web</a:t>
              </a:r>
            </a:p>
          </p:txBody>
        </p:sp>
        <p:sp>
          <p:nvSpPr>
            <p:cNvPr id="39" name="Text Box 11"/>
            <p:cNvSpPr txBox="1">
              <a:spLocks noChangeArrowheads="1"/>
            </p:cNvSpPr>
            <p:nvPr/>
          </p:nvSpPr>
          <p:spPr bwMode="auto">
            <a:xfrm>
              <a:off x="3166853" y="3861048"/>
              <a:ext cx="3168650" cy="553998"/>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mj-lt"/>
                  <a:ea typeface="맑은 고딕" pitchFamily="50" charset="-127"/>
                  <a:cs typeface="굴림" pitchFamily="50" charset="-127"/>
                </a:rPr>
                <a:t>Exercice 5 : PHP et </a:t>
              </a:r>
              <a:r>
                <a:rPr lang="fr-FR" altLang="ko-KR" sz="1100" dirty="0" err="1">
                  <a:solidFill>
                    <a:schemeClr val="tx1">
                      <a:lumMod val="65000"/>
                      <a:lumOff val="35000"/>
                    </a:schemeClr>
                  </a:solidFill>
                  <a:latin typeface="+mj-lt"/>
                  <a:ea typeface="맑은 고딕" pitchFamily="50" charset="-127"/>
                  <a:cs typeface="굴림" pitchFamily="50" charset="-127"/>
                </a:rPr>
                <a:t>nginx</a:t>
              </a:r>
              <a:endParaRPr lang="fr-FR" altLang="ko-KR" sz="1100" dirty="0">
                <a:solidFill>
                  <a:schemeClr val="tx1">
                    <a:lumMod val="65000"/>
                    <a:lumOff val="35000"/>
                  </a:schemeClr>
                </a:solidFill>
                <a:latin typeface="+mj-lt"/>
                <a:ea typeface="맑은 고딕" pitchFamily="50" charset="-127"/>
                <a:cs typeface="굴림" pitchFamily="50" charset="-127"/>
              </a:endParaRPr>
            </a:p>
            <a:p>
              <a:pPr>
                <a:lnSpc>
                  <a:spcPts val="1200"/>
                </a:lnSpc>
                <a:defRPr/>
              </a:pPr>
              <a:r>
                <a:rPr lang="fr-FR" altLang="ko-KR" sz="1100" dirty="0">
                  <a:solidFill>
                    <a:schemeClr val="tx1">
                      <a:lumMod val="65000"/>
                      <a:lumOff val="35000"/>
                    </a:schemeClr>
                  </a:solidFill>
                  <a:latin typeface="+mj-lt"/>
                  <a:ea typeface="맑은 고딕" pitchFamily="50" charset="-127"/>
                  <a:cs typeface="굴림" pitchFamily="50" charset="-127"/>
                </a:rPr>
                <a:t>Exercice 6 : </a:t>
              </a:r>
              <a:r>
                <a:rPr lang="fr-FR" sz="1100" dirty="0" err="1"/>
                <a:t>PHP+Mysql+nginx</a:t>
              </a:r>
              <a:endParaRPr lang="fr-FR" sz="1100" dirty="0"/>
            </a:p>
            <a:p>
              <a:pPr>
                <a:lnSpc>
                  <a:spcPts val="1200"/>
                </a:lnSpc>
                <a:defRPr/>
              </a:pPr>
              <a:r>
                <a:rPr lang="fr-FR" altLang="ko-KR" sz="1100" dirty="0">
                  <a:solidFill>
                    <a:schemeClr val="tx1">
                      <a:lumMod val="65000"/>
                      <a:lumOff val="35000"/>
                    </a:schemeClr>
                  </a:solidFill>
                  <a:ea typeface="맑은 고딕" pitchFamily="50" charset="-127"/>
                  <a:cs typeface="굴림" pitchFamily="50" charset="-127"/>
                </a:rPr>
                <a:t>Exercice 7 : go, </a:t>
              </a:r>
              <a:r>
                <a:rPr lang="fr-FR" altLang="ko-KR" sz="1100" dirty="0" err="1">
                  <a:solidFill>
                    <a:schemeClr val="tx1">
                      <a:lumMod val="65000"/>
                      <a:lumOff val="35000"/>
                    </a:schemeClr>
                  </a:solidFill>
                  <a:ea typeface="맑은 고딕" pitchFamily="50" charset="-127"/>
                  <a:cs typeface="굴림" pitchFamily="50" charset="-127"/>
                </a:rPr>
                <a:t>php</a:t>
              </a:r>
              <a:r>
                <a:rPr lang="fr-FR" altLang="ko-KR" sz="1100" dirty="0">
                  <a:solidFill>
                    <a:schemeClr val="tx1">
                      <a:lumMod val="65000"/>
                      <a:lumOff val="35000"/>
                    </a:schemeClr>
                  </a:solidFill>
                  <a:ea typeface="맑은 고딕" pitchFamily="50" charset="-127"/>
                  <a:cs typeface="굴림" pitchFamily="50" charset="-127"/>
                </a:rPr>
                <a:t>, </a:t>
              </a:r>
              <a:r>
                <a:rPr lang="fr-FR" altLang="ko-KR" sz="1100" dirty="0" err="1">
                  <a:solidFill>
                    <a:schemeClr val="tx1">
                      <a:lumMod val="65000"/>
                      <a:lumOff val="35000"/>
                    </a:schemeClr>
                  </a:solidFill>
                  <a:ea typeface="맑은 고딕" pitchFamily="50" charset="-127"/>
                  <a:cs typeface="굴림" pitchFamily="50" charset="-127"/>
                </a:rPr>
                <a:t>node</a:t>
              </a:r>
              <a:r>
                <a:rPr lang="fr-FR" sz="1100" dirty="0"/>
                <a:t> </a:t>
              </a:r>
              <a:r>
                <a:rPr lang="fr-FR" altLang="ko-KR" sz="1100" dirty="0">
                  <a:solidFill>
                    <a:schemeClr val="tx1">
                      <a:lumMod val="65000"/>
                      <a:lumOff val="35000"/>
                    </a:schemeClr>
                  </a:solidFill>
                  <a:latin typeface="+mj-lt"/>
                  <a:ea typeface="맑은 고딕" pitchFamily="50" charset="-127"/>
                  <a:cs typeface="굴림" pitchFamily="50" charset="-127"/>
                </a:rPr>
                <a:t> </a:t>
              </a:r>
            </a:p>
          </p:txBody>
        </p:sp>
        <p:sp>
          <p:nvSpPr>
            <p:cNvPr id="40" name="TextBox 13"/>
            <p:cNvSpPr txBox="1">
              <a:spLocks noChangeArrowheads="1"/>
            </p:cNvSpPr>
            <p:nvPr/>
          </p:nvSpPr>
          <p:spPr bwMode="auto">
            <a:xfrm>
              <a:off x="2538899" y="3723713"/>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03</a:t>
              </a:r>
            </a:p>
          </p:txBody>
        </p:sp>
      </p:grpSp>
      <p:grpSp>
        <p:nvGrpSpPr>
          <p:cNvPr id="30" name="그룹 29"/>
          <p:cNvGrpSpPr/>
          <p:nvPr/>
        </p:nvGrpSpPr>
        <p:grpSpPr>
          <a:xfrm>
            <a:off x="4326211" y="4785516"/>
            <a:ext cx="3923743" cy="681037"/>
            <a:chOff x="3770982" y="4430260"/>
            <a:chExt cx="3923743" cy="681037"/>
          </a:xfrm>
        </p:grpSpPr>
        <p:sp>
          <p:nvSpPr>
            <p:cNvPr id="24" name="타원 23"/>
            <p:cNvSpPr/>
            <p:nvPr/>
          </p:nvSpPr>
          <p:spPr bwMode="auto">
            <a:xfrm>
              <a:off x="3770982" y="4430260"/>
              <a:ext cx="681038" cy="681037"/>
            </a:xfrm>
            <a:prstGeom prst="ellipse">
              <a:avLst/>
            </a:prstGeom>
            <a:solidFill>
              <a:srgbClr val="A98BBF"/>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43" name="Text Box 5"/>
            <p:cNvSpPr txBox="1">
              <a:spLocks noChangeArrowheads="1"/>
            </p:cNvSpPr>
            <p:nvPr/>
          </p:nvSpPr>
          <p:spPr bwMode="auto">
            <a:xfrm>
              <a:off x="4526075" y="4437260"/>
              <a:ext cx="3168650" cy="307777"/>
            </a:xfrm>
            <a:prstGeom prst="rect">
              <a:avLst/>
            </a:prstGeom>
            <a:noFill/>
            <a:ln w="9525">
              <a:noFill/>
              <a:miter lim="800000"/>
              <a:headEnd/>
              <a:tailEnd/>
            </a:ln>
          </p:spPr>
          <p:txBody>
            <a:bodyPr wrap="square">
              <a:spAutoFit/>
            </a:bodyPr>
            <a:lstStyle/>
            <a:p>
              <a:pPr>
                <a:defRPr/>
              </a:pPr>
              <a:r>
                <a:rPr lang="fr-FR" altLang="ko-KR" sz="1400" b="1" dirty="0">
                  <a:solidFill>
                    <a:schemeClr val="bg1">
                      <a:lumMod val="65000"/>
                    </a:schemeClr>
                  </a:solidFill>
                  <a:latin typeface="+mj-lt"/>
                  <a:ea typeface="맑은 고딕" pitchFamily="50" charset="-127"/>
                </a:rPr>
                <a:t>Finalisation des exercices et évaluations</a:t>
              </a:r>
            </a:p>
          </p:txBody>
        </p:sp>
        <p:sp>
          <p:nvSpPr>
            <p:cNvPr id="44" name="Text Box 11"/>
            <p:cNvSpPr txBox="1">
              <a:spLocks noChangeArrowheads="1"/>
            </p:cNvSpPr>
            <p:nvPr/>
          </p:nvSpPr>
          <p:spPr bwMode="auto">
            <a:xfrm>
              <a:off x="4526075" y="4688055"/>
              <a:ext cx="3168650" cy="400110"/>
            </a:xfrm>
            <a:prstGeom prst="rect">
              <a:avLst/>
            </a:prstGeom>
            <a:noFill/>
            <a:ln w="9525">
              <a:noFill/>
              <a:miter lim="800000"/>
              <a:headEnd/>
              <a:tailEnd/>
            </a:ln>
            <a:effectLst/>
          </p:spPr>
          <p:txBody>
            <a:bodyPr anchor="ctr">
              <a:spAutoFit/>
            </a:bodyPr>
            <a:lstStyle/>
            <a:p>
              <a:pPr>
                <a:lnSpc>
                  <a:spcPts val="1200"/>
                </a:lnSpc>
                <a:defRPr/>
              </a:pPr>
              <a:r>
                <a:rPr lang="fr-FR" altLang="ko-KR" sz="1100" dirty="0">
                  <a:solidFill>
                    <a:schemeClr val="tx1">
                      <a:lumMod val="65000"/>
                      <a:lumOff val="35000"/>
                    </a:schemeClr>
                  </a:solidFill>
                  <a:latin typeface="+mj-lt"/>
                  <a:ea typeface="맑은 고딕" pitchFamily="50" charset="-127"/>
                  <a:cs typeface="굴림" pitchFamily="50" charset="-127"/>
                </a:rPr>
                <a:t>Corrections docker volume</a:t>
              </a:r>
            </a:p>
            <a:p>
              <a:pPr>
                <a:lnSpc>
                  <a:spcPts val="1200"/>
                </a:lnSpc>
                <a:defRPr/>
              </a:pPr>
              <a:r>
                <a:rPr lang="fr-FR" altLang="ko-KR" sz="1100" dirty="0">
                  <a:solidFill>
                    <a:schemeClr val="tx1">
                      <a:lumMod val="65000"/>
                      <a:lumOff val="35000"/>
                    </a:schemeClr>
                  </a:solidFill>
                  <a:latin typeface="+mj-lt"/>
                  <a:ea typeface="맑은 고딕" pitchFamily="50" charset="-127"/>
                  <a:cs typeface="굴림" pitchFamily="50" charset="-127"/>
                </a:rPr>
                <a:t>Docker service</a:t>
              </a:r>
            </a:p>
          </p:txBody>
        </p:sp>
        <p:sp>
          <p:nvSpPr>
            <p:cNvPr id="45" name="TextBox 13"/>
            <p:cNvSpPr txBox="1">
              <a:spLocks noChangeArrowheads="1"/>
            </p:cNvSpPr>
            <p:nvPr/>
          </p:nvSpPr>
          <p:spPr bwMode="auto">
            <a:xfrm>
              <a:off x="3831617" y="4532252"/>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04</a:t>
              </a:r>
            </a:p>
          </p:txBody>
        </p:sp>
      </p:grpSp>
      <p:grpSp>
        <p:nvGrpSpPr>
          <p:cNvPr id="31" name="그룹 30"/>
          <p:cNvGrpSpPr/>
          <p:nvPr/>
        </p:nvGrpSpPr>
        <p:grpSpPr>
          <a:xfrm>
            <a:off x="2800984" y="5385277"/>
            <a:ext cx="3923743" cy="681037"/>
            <a:chOff x="2411760" y="5318407"/>
            <a:chExt cx="3923743" cy="681037"/>
          </a:xfrm>
        </p:grpSpPr>
        <p:sp>
          <p:nvSpPr>
            <p:cNvPr id="25" name="타원 24"/>
            <p:cNvSpPr/>
            <p:nvPr/>
          </p:nvSpPr>
          <p:spPr bwMode="auto">
            <a:xfrm>
              <a:off x="2411760" y="5318407"/>
              <a:ext cx="681038" cy="681037"/>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dirty="0">
                <a:solidFill>
                  <a:schemeClr val="bg1"/>
                </a:solidFill>
                <a:latin typeface="+mj-lt"/>
                <a:ea typeface="맑은 고딕" pitchFamily="50" charset="-127"/>
              </a:endParaRPr>
            </a:p>
          </p:txBody>
        </p:sp>
        <p:sp>
          <p:nvSpPr>
            <p:cNvPr id="48" name="Text Box 5"/>
            <p:cNvSpPr txBox="1">
              <a:spLocks noChangeArrowheads="1"/>
            </p:cNvSpPr>
            <p:nvPr/>
          </p:nvSpPr>
          <p:spPr bwMode="auto">
            <a:xfrm>
              <a:off x="3166853" y="5497289"/>
              <a:ext cx="2952750" cy="307975"/>
            </a:xfrm>
            <a:prstGeom prst="rect">
              <a:avLst/>
            </a:prstGeom>
            <a:noFill/>
            <a:ln w="9525">
              <a:noFill/>
              <a:miter lim="800000"/>
              <a:headEnd/>
              <a:tailEnd/>
            </a:ln>
          </p:spPr>
          <p:txBody>
            <a:bodyPr>
              <a:spAutoFit/>
            </a:bodyPr>
            <a:lstStyle/>
            <a:p>
              <a:pPr>
                <a:defRPr/>
              </a:pPr>
              <a:r>
                <a:rPr lang="fr-FR" altLang="ko-KR" sz="1400" b="1" dirty="0">
                  <a:solidFill>
                    <a:schemeClr val="bg1">
                      <a:lumMod val="65000"/>
                    </a:schemeClr>
                  </a:solidFill>
                  <a:latin typeface="+mj-lt"/>
                  <a:ea typeface="맑은 고딕" pitchFamily="50" charset="-127"/>
                </a:rPr>
                <a:t>Conclusion</a:t>
              </a:r>
            </a:p>
          </p:txBody>
        </p:sp>
        <p:sp>
          <p:nvSpPr>
            <p:cNvPr id="50" name="Text Box 11"/>
            <p:cNvSpPr txBox="1">
              <a:spLocks noChangeArrowheads="1"/>
            </p:cNvSpPr>
            <p:nvPr/>
          </p:nvSpPr>
          <p:spPr bwMode="auto">
            <a:xfrm>
              <a:off x="3166853" y="5653146"/>
              <a:ext cx="3168650" cy="246221"/>
            </a:xfrm>
            <a:prstGeom prst="rect">
              <a:avLst/>
            </a:prstGeom>
            <a:noFill/>
            <a:ln w="9525">
              <a:noFill/>
              <a:miter lim="800000"/>
              <a:headEnd/>
              <a:tailEnd/>
            </a:ln>
            <a:effectLst/>
          </p:spPr>
          <p:txBody>
            <a:bodyPr anchor="ctr">
              <a:spAutoFit/>
            </a:bodyPr>
            <a:lstStyle/>
            <a:p>
              <a:pPr>
                <a:lnSpc>
                  <a:spcPts val="1200"/>
                </a:lnSpc>
                <a:defRPr/>
              </a:pPr>
              <a:endParaRPr lang="fr-FR" altLang="ko-KR" sz="1100" dirty="0">
                <a:solidFill>
                  <a:schemeClr val="tx1">
                    <a:lumMod val="65000"/>
                    <a:lumOff val="35000"/>
                  </a:schemeClr>
                </a:solidFill>
                <a:latin typeface="+mj-lt"/>
                <a:ea typeface="맑은 고딕" pitchFamily="50" charset="-127"/>
                <a:cs typeface="굴림" pitchFamily="50" charset="-127"/>
              </a:endParaRPr>
            </a:p>
          </p:txBody>
        </p:sp>
        <p:sp>
          <p:nvSpPr>
            <p:cNvPr id="51" name="TextBox 13"/>
            <p:cNvSpPr txBox="1">
              <a:spLocks noChangeArrowheads="1"/>
            </p:cNvSpPr>
            <p:nvPr/>
          </p:nvSpPr>
          <p:spPr bwMode="auto">
            <a:xfrm>
              <a:off x="2472395" y="5420399"/>
              <a:ext cx="508473" cy="477054"/>
            </a:xfrm>
            <a:prstGeom prst="rect">
              <a:avLst/>
            </a:prstGeom>
          </p:spPr>
          <p:txBody>
            <a:bodyPr wrap="none">
              <a:spAutoFit/>
            </a:bodyPr>
            <a:lstStyle/>
            <a:p>
              <a:r>
                <a:rPr lang="fr-FR" altLang="ko-KR" sz="2500" b="1" dirty="0">
                  <a:solidFill>
                    <a:schemeClr val="bg1"/>
                  </a:solidFill>
                  <a:latin typeface="+mj-lt"/>
                  <a:ea typeface="맑은 고딕" pitchFamily="50" charset="-127"/>
                  <a:cs typeface="+mj-cs"/>
                </a:rPr>
                <a:t>05</a:t>
              </a:r>
            </a:p>
          </p:txBody>
        </p:sp>
      </p:grpSp>
      <p:pic>
        <p:nvPicPr>
          <p:cNvPr id="2" name="Image 1">
            <a:extLst>
              <a:ext uri="{FF2B5EF4-FFF2-40B4-BE49-F238E27FC236}">
                <a16:creationId xmlns:a16="http://schemas.microsoft.com/office/drawing/2014/main" id="{1A048168-E828-1795-418A-F85098C6EC3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E5317ACD-DA22-32BC-EB99-A0AD47576C7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1FB6-6BDC-AFDF-642C-2D9AEF81238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E5CF462-006F-13C9-7E53-0C805FBA3D48}"/>
              </a:ext>
            </a:extLst>
          </p:cNvPr>
          <p:cNvSpPr>
            <a:spLocks noGrp="1"/>
          </p:cNvSpPr>
          <p:nvPr>
            <p:ph type="title" idx="4294967295"/>
          </p:nvPr>
        </p:nvSpPr>
        <p:spPr>
          <a:xfrm>
            <a:off x="6804248" y="289294"/>
            <a:ext cx="7219950" cy="635000"/>
          </a:xfrm>
        </p:spPr>
        <p:txBody>
          <a:bodyPr/>
          <a:lstStyle/>
          <a:p>
            <a:r>
              <a:rPr lang="fr-FR" dirty="0">
                <a:latin typeface="Times New Roman" panose="02020603050405020304" pitchFamily="18" charset="0"/>
                <a:cs typeface="Times New Roman" panose="02020603050405020304" pitchFamily="18" charset="0"/>
              </a:rPr>
              <a:t>Javascript </a:t>
            </a:r>
          </a:p>
        </p:txBody>
      </p:sp>
      <p:pic>
        <p:nvPicPr>
          <p:cNvPr id="8" name="Image 7">
            <a:extLst>
              <a:ext uri="{FF2B5EF4-FFF2-40B4-BE49-F238E27FC236}">
                <a16:creationId xmlns:a16="http://schemas.microsoft.com/office/drawing/2014/main" id="{DC61C691-2815-DEE4-C560-C697CC899494}"/>
              </a:ext>
            </a:extLst>
          </p:cNvPr>
          <p:cNvPicPr>
            <a:picLocks noChangeAspect="1"/>
          </p:cNvPicPr>
          <p:nvPr/>
        </p:nvPicPr>
        <p:blipFill>
          <a:blip r:embed="rId3"/>
          <a:srcRect t="55725"/>
          <a:stretch/>
        </p:blipFill>
        <p:spPr>
          <a:xfrm>
            <a:off x="1043608" y="1700808"/>
            <a:ext cx="7972743" cy="3017520"/>
          </a:xfrm>
          <a:prstGeom prst="rect">
            <a:avLst/>
          </a:prstGeom>
        </p:spPr>
      </p:pic>
    </p:spTree>
    <p:extLst>
      <p:ext uri="{BB962C8B-B14F-4D97-AF65-F5344CB8AC3E}">
        <p14:creationId xmlns:p14="http://schemas.microsoft.com/office/powerpoint/2010/main" val="904005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solidFill>
                  <a:schemeClr val="accent4">
                    <a:lumMod val="75000"/>
                  </a:schemeClr>
                </a:solidFill>
              </a:rPr>
              <a:t>Evaluation Formative</a:t>
            </a:r>
            <a:endParaRPr lang="ko-KR" altLang="en-US" dirty="0">
              <a:solidFill>
                <a:schemeClr val="accent4">
                  <a:lumMod val="75000"/>
                </a:schemeClr>
              </a:solidFill>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pic>
        <p:nvPicPr>
          <p:cNvPr id="7" name="Espace réservé du contenu 8">
            <a:extLst>
              <a:ext uri="{FF2B5EF4-FFF2-40B4-BE49-F238E27FC236}">
                <a16:creationId xmlns:a16="http://schemas.microsoft.com/office/drawing/2014/main" id="{38E1F57C-4F48-0E14-AAB5-31818C6B77B0}"/>
              </a:ext>
            </a:extLst>
          </p:cNvPr>
          <p:cNvPicPr>
            <a:picLocks noChangeAspect="1"/>
          </p:cNvPicPr>
          <p:nvPr/>
        </p:nvPicPr>
        <p:blipFill>
          <a:blip r:embed="rId5"/>
          <a:stretch>
            <a:fillRect/>
          </a:stretch>
        </p:blipFill>
        <p:spPr>
          <a:xfrm>
            <a:off x="3707904" y="4262577"/>
            <a:ext cx="1478609" cy="1645213"/>
          </a:xfrm>
          <a:prstGeom prst="rect">
            <a:avLst/>
          </a:prstGeom>
        </p:spPr>
      </p:pic>
      <p:sp>
        <p:nvSpPr>
          <p:cNvPr id="8" name="Rectangle 7">
            <a:extLst>
              <a:ext uri="{FF2B5EF4-FFF2-40B4-BE49-F238E27FC236}">
                <a16:creationId xmlns:a16="http://schemas.microsoft.com/office/drawing/2014/main" id="{B8CA25A3-3AC8-66B4-37B7-F6224015C78A}"/>
              </a:ext>
            </a:extLst>
          </p:cNvPr>
          <p:cNvSpPr/>
          <p:nvPr/>
        </p:nvSpPr>
        <p:spPr>
          <a:xfrm>
            <a:off x="5220072" y="4509119"/>
            <a:ext cx="3456384"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5400" b="1" dirty="0">
                <a:latin typeface="Arial" panose="020B0604020202020204" pitchFamily="34" charset="0"/>
                <a:cs typeface="Arial" panose="020B0604020202020204" pitchFamily="34" charset="0"/>
              </a:rPr>
              <a:t>30 min</a:t>
            </a:r>
          </a:p>
        </p:txBody>
      </p:sp>
      <p:sp>
        <p:nvSpPr>
          <p:cNvPr id="9" name="타원 5">
            <a:extLst>
              <a:ext uri="{FF2B5EF4-FFF2-40B4-BE49-F238E27FC236}">
                <a16:creationId xmlns:a16="http://schemas.microsoft.com/office/drawing/2014/main" id="{BD0FF7CC-57D0-EEBA-8210-0EAB55F87899}"/>
              </a:ext>
            </a:extLst>
          </p:cNvPr>
          <p:cNvSpPr/>
          <p:nvPr/>
        </p:nvSpPr>
        <p:spPr bwMode="auto">
          <a:xfrm>
            <a:off x="4095917" y="1601145"/>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4">
            <a:extLst>
              <a:ext uri="{FF2B5EF4-FFF2-40B4-BE49-F238E27FC236}">
                <a16:creationId xmlns:a16="http://schemas.microsoft.com/office/drawing/2014/main" id="{C256DFBA-80F5-561E-AB7C-2EC5B690668D}"/>
              </a:ext>
            </a:extLst>
          </p:cNvPr>
          <p:cNvSpPr txBox="1">
            <a:spLocks noChangeArrowheads="1"/>
          </p:cNvSpPr>
          <p:nvPr/>
        </p:nvSpPr>
        <p:spPr bwMode="auto">
          <a:xfrm>
            <a:off x="4235273" y="1744376"/>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05</a:t>
            </a:r>
            <a:endParaRPr kumimoji="1" lang="ko-KR" altLang="ko-KR" sz="3200" b="1" dirty="0">
              <a:solidFill>
                <a:schemeClr val="bg1"/>
              </a:solidFill>
              <a:latin typeface="+mj-lt"/>
              <a:ea typeface="맑은 고딕" pitchFamily="50" charset="-127"/>
              <a:cs typeface="굴림" pitchFamily="50" charset="-127"/>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539552" y="3429000"/>
            <a:ext cx="8402525" cy="720080"/>
          </a:xfrm>
        </p:spPr>
        <p:txBody>
          <a:bodyPr/>
          <a:lstStyle/>
          <a:p>
            <a:r>
              <a:rPr lang="en-US" altLang="ko-KR" sz="2000" dirty="0" err="1"/>
              <a:t>Donnez</a:t>
            </a:r>
            <a:r>
              <a:rPr lang="en-US" altLang="ko-KR" sz="2000" dirty="0"/>
              <a:t> des </a:t>
            </a:r>
            <a:r>
              <a:rPr lang="en-US" altLang="ko-KR" sz="2000" dirty="0" err="1"/>
              <a:t>commandes</a:t>
            </a:r>
            <a:r>
              <a:rPr lang="en-US" altLang="ko-KR" sz="2000" dirty="0"/>
              <a:t> avec docker compose et </a:t>
            </a:r>
            <a:r>
              <a:rPr lang="en-US" altLang="ko-KR" sz="2000" dirty="0" err="1"/>
              <a:t>leurs</a:t>
            </a:r>
            <a:r>
              <a:rPr lang="en-US" altLang="ko-KR" sz="2000" dirty="0"/>
              <a:t> </a:t>
            </a:r>
            <a:r>
              <a:rPr lang="en-US" altLang="ko-KR" sz="2000" dirty="0" err="1"/>
              <a:t>rôles</a:t>
            </a:r>
            <a:r>
              <a:rPr lang="en-US" altLang="ko-KR" sz="2000" dirty="0"/>
              <a:t>?</a:t>
            </a:r>
          </a:p>
          <a:p>
            <a:endParaRPr lang="ko-KR" altLang="en-US" dirty="0"/>
          </a:p>
        </p:txBody>
      </p:sp>
      <p:sp>
        <p:nvSpPr>
          <p:cNvPr id="5" name="제목 1"/>
          <p:cNvSpPr>
            <a:spLocks noGrp="1"/>
          </p:cNvSpPr>
          <p:nvPr>
            <p:ph type="title"/>
          </p:nvPr>
        </p:nvSpPr>
        <p:spPr/>
        <p:txBody>
          <a:bodyPr/>
          <a:lstStyle/>
          <a:p>
            <a:r>
              <a:rPr lang="en-US" altLang="ko-KR" dirty="0"/>
              <a:t>Evaluation Formative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97272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ctrTitle"/>
          </p:nvPr>
        </p:nvSpPr>
        <p:spPr/>
        <p:txBody>
          <a:bodyPr/>
          <a:lstStyle/>
          <a:p>
            <a:r>
              <a:rPr lang="en-US" altLang="ko-KR" dirty="0">
                <a:solidFill>
                  <a:schemeClr val="accent4">
                    <a:lumMod val="75000"/>
                  </a:schemeClr>
                </a:solidFill>
              </a:rPr>
              <a:t>Merci !</a:t>
            </a:r>
            <a:endParaRPr lang="ko-KR" altLang="en-US" dirty="0">
              <a:solidFill>
                <a:schemeClr val="accent4">
                  <a:lumMod val="75000"/>
                </a:schemeClr>
              </a:solidFill>
            </a:endParaRPr>
          </a:p>
        </p:txBody>
      </p:sp>
      <p:grpSp>
        <p:nvGrpSpPr>
          <p:cNvPr id="2" name="Groupe 1">
            <a:extLst>
              <a:ext uri="{FF2B5EF4-FFF2-40B4-BE49-F238E27FC236}">
                <a16:creationId xmlns:a16="http://schemas.microsoft.com/office/drawing/2014/main" id="{B3ED923F-8662-7555-1EC8-AC71A61DB382}"/>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14F40A84-C226-D54F-B26E-63167C6A926C}"/>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D10F1657-7882-3D3A-122B-F3217C531947}"/>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
        <p:nvSpPr>
          <p:cNvPr id="6" name="Rectangle 5">
            <a:extLst>
              <a:ext uri="{FF2B5EF4-FFF2-40B4-BE49-F238E27FC236}">
                <a16:creationId xmlns:a16="http://schemas.microsoft.com/office/drawing/2014/main" id="{1FBFB5A2-59BF-0CDC-55DA-B40568AC2B1E}"/>
              </a:ext>
            </a:extLst>
          </p:cNvPr>
          <p:cNvSpPr/>
          <p:nvPr/>
        </p:nvSpPr>
        <p:spPr>
          <a:xfrm>
            <a:off x="1043608" y="5085184"/>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spTree>
    <p:extLst>
      <p:ext uri="{BB962C8B-B14F-4D97-AF65-F5344CB8AC3E}">
        <p14:creationId xmlns:p14="http://schemas.microsoft.com/office/powerpoint/2010/main" val="173146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3131840" y="1601145"/>
            <a:ext cx="2808312" cy="1622833"/>
            <a:chOff x="3131840" y="1457129"/>
            <a:chExt cx="2808312" cy="1622833"/>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4616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Feedback J2</a:t>
              </a:r>
            </a:p>
          </p:txBody>
        </p:sp>
        <p:sp>
          <p:nvSpPr>
            <p:cNvPr id="12" name="직사각형 11"/>
            <p:cNvSpPr/>
            <p:nvPr/>
          </p:nvSpPr>
          <p:spPr>
            <a:xfrm>
              <a:off x="3284984" y="2833741"/>
              <a:ext cx="2502024" cy="246221"/>
            </a:xfrm>
            <a:prstGeom prst="rect">
              <a:avLst/>
            </a:prstGeom>
          </p:spPr>
          <p:txBody>
            <a:bodyPr wrap="square">
              <a:spAutoFit/>
            </a:bodyPr>
            <a:lstStyle/>
            <a:p>
              <a:pPr lvl="0" algn="ctr">
                <a:lnSpc>
                  <a:spcPts val="1200"/>
                </a:lnSpc>
                <a:defRPr/>
              </a:pPr>
              <a:endParaRPr lang="fr-FR" altLang="ko-KR" sz="1100" b="1" dirty="0">
                <a:solidFill>
                  <a:schemeClr val="bg1">
                    <a:lumMod val="65000"/>
                  </a:schemeClr>
                </a:solidFill>
                <a:latin typeface="+mj-lt"/>
                <a:ea typeface="맑은 고딕" pitchFamily="50" charset="-127"/>
                <a:cs typeface="굴림" pitchFamily="50" charset="-127"/>
              </a:endParaRP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C7D3FD97-4E32-7DE8-1C45-95A25331A8B5}"/>
              </a:ext>
            </a:extLst>
          </p:cNvPr>
          <p:cNvGrpSpPr/>
          <p:nvPr/>
        </p:nvGrpSpPr>
        <p:grpSpPr>
          <a:xfrm>
            <a:off x="5566958" y="1612594"/>
            <a:ext cx="2461426" cy="889752"/>
            <a:chOff x="5341459" y="2225551"/>
            <a:chExt cx="3308158" cy="1260139"/>
          </a:xfrm>
        </p:grpSpPr>
        <p:sp>
          <p:nvSpPr>
            <p:cNvPr id="5" name="Rectangle 4">
              <a:extLst>
                <a:ext uri="{FF2B5EF4-FFF2-40B4-BE49-F238E27FC236}">
                  <a16:creationId xmlns:a16="http://schemas.microsoft.com/office/drawing/2014/main" id="{00AF22BD-03A8-19F5-1B20-8BE52CCD8CB3}"/>
                </a:ext>
              </a:extLst>
            </p:cNvPr>
            <p:cNvSpPr/>
            <p:nvPr/>
          </p:nvSpPr>
          <p:spPr>
            <a:xfrm>
              <a:off x="6000752" y="2225551"/>
              <a:ext cx="2648865"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15 min</a:t>
              </a:r>
            </a:p>
          </p:txBody>
        </p:sp>
        <p:pic>
          <p:nvPicPr>
            <p:cNvPr id="9" name="Espace réservé du contenu 8">
              <a:extLst>
                <a:ext uri="{FF2B5EF4-FFF2-40B4-BE49-F238E27FC236}">
                  <a16:creationId xmlns:a16="http://schemas.microsoft.com/office/drawing/2014/main" id="{3A331F02-2CBC-53CD-55F6-8D0D2B2964C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408942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1223628" y="3247174"/>
            <a:ext cx="6696743" cy="223073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rPr>
              <a:t>Rappel docker volume, </a:t>
            </a:r>
            <a:r>
              <a:rPr kumimoji="1" lang="fr-FR" altLang="ko-KR" b="1" dirty="0" err="1">
                <a:solidFill>
                  <a:schemeClr val="tx1">
                    <a:lumMod val="50000"/>
                    <a:lumOff val="50000"/>
                  </a:schemeClr>
                </a:solidFill>
                <a:latin typeface="+mj-lt"/>
                <a:ea typeface="맑은 고딕" pitchFamily="50" charset="-127"/>
              </a:rPr>
              <a:t>Dockerfile</a:t>
            </a:r>
            <a:r>
              <a:rPr kumimoji="1" lang="fr-FR" altLang="ko-KR" b="1" dirty="0">
                <a:solidFill>
                  <a:schemeClr val="tx1">
                    <a:lumMod val="50000"/>
                    <a:lumOff val="50000"/>
                  </a:schemeClr>
                </a:solidFill>
                <a:latin typeface="+mj-lt"/>
                <a:ea typeface="맑은 고딕" pitchFamily="50" charset="-127"/>
              </a:rPr>
              <a:t>, docker network</a:t>
            </a: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Corrections des exercices </a:t>
            </a:r>
            <a:r>
              <a:rPr kumimoji="1" lang="fr-FR" altLang="ko-KR" b="1" dirty="0" err="1">
                <a:solidFill>
                  <a:schemeClr val="tx1">
                    <a:lumMod val="50000"/>
                    <a:lumOff val="50000"/>
                  </a:schemeClr>
                </a:solidFill>
                <a:latin typeface="+mj-lt"/>
                <a:ea typeface="맑은 고딕" pitchFamily="50" charset="-127"/>
                <a:cs typeface="굴림" pitchFamily="50" charset="-127"/>
              </a:rPr>
              <a:t>Dockerfile</a:t>
            </a:r>
            <a:endParaRPr kumimoji="1" lang="fr-FR" altLang="ko-KR" b="1" dirty="0">
              <a:solidFill>
                <a:schemeClr val="tx1">
                  <a:lumMod val="50000"/>
                  <a:lumOff val="50000"/>
                </a:schemeClr>
              </a:solidFill>
              <a:latin typeface="+mj-lt"/>
              <a:ea typeface="맑은 고딕" pitchFamily="50" charset="-127"/>
              <a:cs typeface="굴림" pitchFamily="50" charset="-127"/>
            </a:endParaRP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Notions de base sur docker compose</a:t>
            </a:r>
          </a:p>
          <a:p>
            <a:pPr marL="285750" marR="0" indent="-285750" algn="ctr" fontAlgn="base">
              <a:lnSpc>
                <a:spcPct val="200000"/>
              </a:lnSpc>
              <a:spcBef>
                <a:spcPct val="0"/>
              </a:spcBef>
              <a:spcAft>
                <a:spcPct val="0"/>
              </a:spcAft>
              <a:buClrTx/>
              <a:buSzTx/>
              <a:buFont typeface="Wingdings" panose="05000000000000000000" pitchFamily="2" charset="2"/>
              <a:buChar char="§"/>
              <a:tabLst/>
            </a:pPr>
            <a:r>
              <a:rPr kumimoji="1" lang="fr-FR" altLang="ko-KR" b="1" dirty="0">
                <a:solidFill>
                  <a:schemeClr val="tx1">
                    <a:lumMod val="50000"/>
                    <a:lumOff val="50000"/>
                  </a:schemeClr>
                </a:solidFill>
                <a:latin typeface="+mj-lt"/>
                <a:ea typeface="맑은 고딕" pitchFamily="50" charset="-127"/>
                <a:cs typeface="굴림" pitchFamily="50" charset="-127"/>
              </a:rPr>
              <a:t>Docker compose et web</a:t>
            </a:r>
            <a:endParaRPr kumimoji="1" lang="fr-FR" altLang="ko-KR" sz="1300" dirty="0">
              <a:solidFill>
                <a:schemeClr val="tx1">
                  <a:lumMod val="50000"/>
                  <a:lumOff val="50000"/>
                </a:schemeClr>
              </a:solidFill>
              <a:latin typeface="+mj-lt"/>
              <a:ea typeface="맑은 고딕" pitchFamily="50" charset="-127"/>
              <a:cs typeface="굴림" pitchFamily="50" charset="-127"/>
            </a:endParaRPr>
          </a:p>
        </p:txBody>
      </p:sp>
      <p:grpSp>
        <p:nvGrpSpPr>
          <p:cNvPr id="8" name="그룹 7"/>
          <p:cNvGrpSpPr/>
          <p:nvPr/>
        </p:nvGrpSpPr>
        <p:grpSpPr>
          <a:xfrm>
            <a:off x="3167844" y="1524426"/>
            <a:ext cx="2808312" cy="1722748"/>
            <a:chOff x="3131840" y="1457129"/>
            <a:chExt cx="2808312" cy="1722748"/>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ltLang="ko-KR" sz="3000" dirty="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8309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lgn="ctr" fontAlgn="base">
                <a:spcBef>
                  <a:spcPct val="0"/>
                </a:spcBef>
                <a:spcAft>
                  <a:spcPct val="0"/>
                </a:spcAft>
              </a:pPr>
              <a:r>
                <a:rPr kumimoji="1" lang="fr-FR" altLang="ko-KR" sz="2400" b="1" dirty="0">
                  <a:solidFill>
                    <a:schemeClr val="bg1">
                      <a:lumMod val="65000"/>
                    </a:schemeClr>
                  </a:solidFill>
                  <a:latin typeface="+mj-lt"/>
                  <a:ea typeface="맑은 고딕" pitchFamily="50" charset="-127"/>
                  <a:cs typeface="굴림" pitchFamily="50" charset="-127"/>
                </a:rPr>
                <a:t>Acquis d’Apprentissage Visé</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fr-FR" altLang="ko-KR" sz="3200" b="1" dirty="0">
                  <a:solidFill>
                    <a:schemeClr val="bg1"/>
                  </a:solidFill>
                  <a:latin typeface="+mj-lt"/>
                  <a:ea typeface="맑은 고딕" pitchFamily="50" charset="-127"/>
                  <a:cs typeface="굴림" pitchFamily="50" charset="-127"/>
                </a:rPr>
                <a:t>00</a:t>
              </a:r>
            </a:p>
          </p:txBody>
        </p:sp>
      </p:grpSp>
      <p:pic>
        <p:nvPicPr>
          <p:cNvPr id="2" name="Image 1">
            <a:extLst>
              <a:ext uri="{FF2B5EF4-FFF2-40B4-BE49-F238E27FC236}">
                <a16:creationId xmlns:a16="http://schemas.microsoft.com/office/drawing/2014/main" id="{87E862F4-C7E7-3C71-51D0-C7BB8E855014}"/>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D506C791-18B3-C10B-E324-11D706CD4231}"/>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nvGrpSpPr>
          <p:cNvPr id="4" name="Groupe 3">
            <a:extLst>
              <a:ext uri="{FF2B5EF4-FFF2-40B4-BE49-F238E27FC236}">
                <a16:creationId xmlns:a16="http://schemas.microsoft.com/office/drawing/2014/main" id="{66FF7B8B-9615-6605-7C8C-2B045588CEB2}"/>
              </a:ext>
            </a:extLst>
          </p:cNvPr>
          <p:cNvGrpSpPr/>
          <p:nvPr/>
        </p:nvGrpSpPr>
        <p:grpSpPr>
          <a:xfrm>
            <a:off x="5773032" y="1603144"/>
            <a:ext cx="2471376" cy="889752"/>
            <a:chOff x="5341459" y="2225551"/>
            <a:chExt cx="3321531" cy="1260139"/>
          </a:xfrm>
        </p:grpSpPr>
        <p:sp>
          <p:nvSpPr>
            <p:cNvPr id="5" name="Rectangle 4">
              <a:extLst>
                <a:ext uri="{FF2B5EF4-FFF2-40B4-BE49-F238E27FC236}">
                  <a16:creationId xmlns:a16="http://schemas.microsoft.com/office/drawing/2014/main" id="{CF6A21B3-6BD8-F174-3D4D-8B9B6692899D}"/>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15 min</a:t>
              </a:r>
            </a:p>
          </p:txBody>
        </p:sp>
        <p:pic>
          <p:nvPicPr>
            <p:cNvPr id="9" name="Espace réservé du contenu 8">
              <a:extLst>
                <a:ext uri="{FF2B5EF4-FFF2-40B4-BE49-F238E27FC236}">
                  <a16:creationId xmlns:a16="http://schemas.microsoft.com/office/drawing/2014/main" id="{37AE558B-2FC2-6F3C-BC64-C9FBA6AC37E4}"/>
                </a:ext>
              </a:extLst>
            </p:cNvPr>
            <p:cNvPicPr>
              <a:picLocks noChangeAspect="1"/>
            </p:cNvPicPr>
            <p:nvPr/>
          </p:nvPicPr>
          <p:blipFill>
            <a:blip r:embed="rId4"/>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11292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2051720" y="1406600"/>
            <a:ext cx="4748066" cy="3067423"/>
            <a:chOff x="3131840" y="1457129"/>
            <a:chExt cx="2808312" cy="2461411"/>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156966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defRPr/>
              </a:pPr>
              <a:r>
                <a:rPr lang="fr-FR" altLang="ko-KR" sz="2400" b="1" dirty="0">
                  <a:solidFill>
                    <a:schemeClr val="bg1">
                      <a:lumMod val="65000"/>
                    </a:schemeClr>
                  </a:solidFill>
                  <a:latin typeface="Arial Black" panose="020B0A04020102020204" pitchFamily="34" charset="0"/>
                  <a:ea typeface="맑은 고딕" pitchFamily="50" charset="-127"/>
                </a:rPr>
                <a:t>Rappel docker volume, </a:t>
              </a:r>
              <a:r>
                <a:rPr lang="fr-FR" altLang="ko-KR" sz="2400" b="1" dirty="0" err="1">
                  <a:solidFill>
                    <a:schemeClr val="bg1">
                      <a:lumMod val="65000"/>
                    </a:schemeClr>
                  </a:solidFill>
                  <a:latin typeface="Arial Black" panose="020B0A04020102020204" pitchFamily="34" charset="0"/>
                  <a:ea typeface="맑은 고딕" pitchFamily="50" charset="-127"/>
                </a:rPr>
                <a:t>Dockerfile</a:t>
              </a:r>
              <a:r>
                <a:rPr lang="fr-FR" altLang="ko-KR" sz="2400" b="1" dirty="0">
                  <a:solidFill>
                    <a:schemeClr val="bg1">
                      <a:lumMod val="65000"/>
                    </a:schemeClr>
                  </a:solidFill>
                  <a:latin typeface="Arial Black" panose="020B0A04020102020204" pitchFamily="34" charset="0"/>
                  <a:ea typeface="맑은 고딕" pitchFamily="50" charset="-127"/>
                </a:rPr>
                <a:t> docker network</a:t>
              </a:r>
            </a:p>
          </p:txBody>
        </p:sp>
        <p:sp>
          <p:nvSpPr>
            <p:cNvPr id="11" name="Text Box 4"/>
            <p:cNvSpPr txBox="1">
              <a:spLocks noChangeArrowheads="1"/>
            </p:cNvSpPr>
            <p:nvPr/>
          </p:nvSpPr>
          <p:spPr bwMode="auto">
            <a:xfrm>
              <a:off x="4235273" y="1600360"/>
              <a:ext cx="601447" cy="5847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01</a:t>
              </a: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3792230" y="3429000"/>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BB55930D-28A0-5F3F-06FB-19F768852ADA}"/>
              </a:ext>
            </a:extLst>
          </p:cNvPr>
          <p:cNvGrpSpPr/>
          <p:nvPr/>
        </p:nvGrpSpPr>
        <p:grpSpPr>
          <a:xfrm>
            <a:off x="5724128" y="1603144"/>
            <a:ext cx="2471376" cy="889752"/>
            <a:chOff x="5341459" y="2225551"/>
            <a:chExt cx="3321531" cy="1260139"/>
          </a:xfrm>
        </p:grpSpPr>
        <p:sp>
          <p:nvSpPr>
            <p:cNvPr id="9" name="Rectangle 8">
              <a:extLst>
                <a:ext uri="{FF2B5EF4-FFF2-40B4-BE49-F238E27FC236}">
                  <a16:creationId xmlns:a16="http://schemas.microsoft.com/office/drawing/2014/main" id="{DB2FB088-60A4-A471-3C39-CCC3ED5EB01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8BAF5A0D-0A49-D2A6-5A52-25B11C186E4A}"/>
                </a:ext>
              </a:extLst>
            </p:cNvPr>
            <p:cNvPicPr>
              <a:picLocks noChangeAspect="1"/>
            </p:cNvPicPr>
            <p:nvPr/>
          </p:nvPicPr>
          <p:blipFill>
            <a:blip r:embed="rId5"/>
            <a:stretch>
              <a:fillRect/>
            </a:stretch>
          </p:blipFill>
          <p:spPr>
            <a:xfrm>
              <a:off x="5341459" y="2275424"/>
              <a:ext cx="958217" cy="1066185"/>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7"/>
          <p:cNvGrpSpPr/>
          <p:nvPr/>
        </p:nvGrpSpPr>
        <p:grpSpPr>
          <a:xfrm>
            <a:off x="2051720" y="1406600"/>
            <a:ext cx="4752528" cy="2022400"/>
            <a:chOff x="3131840" y="1457129"/>
            <a:chExt cx="2808312" cy="1558573"/>
          </a:xfrm>
        </p:grpSpPr>
        <p:sp>
          <p:nvSpPr>
            <p:cNvPr id="6" name="타원 5"/>
            <p:cNvSpPr/>
            <p:nvPr/>
          </p:nvSpPr>
          <p:spPr bwMode="auto">
            <a:xfrm>
              <a:off x="4095917" y="1457129"/>
              <a:ext cx="871236" cy="871235"/>
            </a:xfrm>
            <a:prstGeom prst="ellipse">
              <a:avLst/>
            </a:prstGeom>
            <a:solidFill>
              <a:srgbClr val="4166B9"/>
            </a:solidFill>
            <a:ln>
              <a:noFill/>
            </a:ln>
            <a:effectLst>
              <a:outerShdw blurRad="25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ko-KR" altLang="en-US" sz="3000">
                <a:solidFill>
                  <a:schemeClr val="tx1">
                    <a:lumMod val="75000"/>
                    <a:lumOff val="25000"/>
                  </a:schemeClr>
                </a:solidFill>
                <a:latin typeface="+mj-lt"/>
                <a:ea typeface="맑은 고딕" pitchFamily="50" charset="-127"/>
              </a:endParaRPr>
            </a:p>
          </p:txBody>
        </p:sp>
        <p:sp>
          <p:nvSpPr>
            <p:cNvPr id="10" name="Text Box 5"/>
            <p:cNvSpPr txBox="1">
              <a:spLocks noChangeArrowheads="1"/>
            </p:cNvSpPr>
            <p:nvPr/>
          </p:nvSpPr>
          <p:spPr bwMode="auto">
            <a:xfrm>
              <a:off x="3131840" y="2348880"/>
              <a:ext cx="2808312" cy="6668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a:defRPr/>
              </a:pPr>
              <a:r>
                <a:rPr lang="fr-FR" altLang="ko-KR" sz="2400" b="1" dirty="0">
                  <a:solidFill>
                    <a:schemeClr val="bg1">
                      <a:lumMod val="65000"/>
                    </a:schemeClr>
                  </a:solidFill>
                  <a:latin typeface="Arial Black" panose="020B0A04020102020204" pitchFamily="34" charset="0"/>
                  <a:ea typeface="맑은 고딕" pitchFamily="50" charset="-127"/>
                </a:rPr>
                <a:t>Notion de base de docker compose</a:t>
              </a:r>
            </a:p>
          </p:txBody>
        </p:sp>
        <p:sp>
          <p:nvSpPr>
            <p:cNvPr id="11" name="Text Box 4"/>
            <p:cNvSpPr txBox="1">
              <a:spLocks noChangeArrowheads="1"/>
            </p:cNvSpPr>
            <p:nvPr/>
          </p:nvSpPr>
          <p:spPr bwMode="auto">
            <a:xfrm>
              <a:off x="4358130" y="1600360"/>
              <a:ext cx="355734" cy="864399"/>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spAutoFit/>
            </a:bodyPr>
            <a:lstStyle/>
            <a:p>
              <a:pPr algn="ctr" fontAlgn="base">
                <a:spcBef>
                  <a:spcPct val="0"/>
                </a:spcBef>
                <a:spcAft>
                  <a:spcPct val="0"/>
                </a:spcAft>
              </a:pPr>
              <a:r>
                <a:rPr kumimoji="1" lang="en-US" altLang="ko-KR" sz="3200" b="1" dirty="0">
                  <a:solidFill>
                    <a:schemeClr val="bg1"/>
                  </a:solidFill>
                  <a:latin typeface="+mj-lt"/>
                  <a:ea typeface="맑은 고딕" pitchFamily="50" charset="-127"/>
                  <a:cs typeface="굴림" pitchFamily="50" charset="-127"/>
                </a:rPr>
                <a:t>02</a:t>
              </a:r>
            </a:p>
            <a:p>
              <a:pPr algn="ctr" fontAlgn="base">
                <a:spcBef>
                  <a:spcPct val="0"/>
                </a:spcBef>
                <a:spcAft>
                  <a:spcPct val="0"/>
                </a:spcAft>
              </a:pPr>
              <a:endParaRPr kumimoji="1" lang="ko-KR" altLang="ko-KR" sz="3200" b="1" dirty="0">
                <a:solidFill>
                  <a:schemeClr val="bg1"/>
                </a:solidFill>
                <a:latin typeface="+mj-lt"/>
                <a:ea typeface="맑은 고딕" pitchFamily="50" charset="-127"/>
                <a:cs typeface="굴림" pitchFamily="50" charset="-127"/>
              </a:endParaRPr>
            </a:p>
          </p:txBody>
        </p:sp>
      </p:grpSp>
      <p:pic>
        <p:nvPicPr>
          <p:cNvPr id="2" name="Image 1">
            <a:extLst>
              <a:ext uri="{FF2B5EF4-FFF2-40B4-BE49-F238E27FC236}">
                <a16:creationId xmlns:a16="http://schemas.microsoft.com/office/drawing/2014/main" id="{1B4E45D4-C528-2AA9-ED16-C164FC590562}"/>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3" name="Google Shape;222;p21">
            <a:extLst>
              <a:ext uri="{FF2B5EF4-FFF2-40B4-BE49-F238E27FC236}">
                <a16:creationId xmlns:a16="http://schemas.microsoft.com/office/drawing/2014/main" id="{5C1BB1C3-C04A-DB5A-CA7D-50D38892A2FB}"/>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sp>
        <p:nvSpPr>
          <p:cNvPr id="4" name="Rectangle 3">
            <a:extLst>
              <a:ext uri="{FF2B5EF4-FFF2-40B4-BE49-F238E27FC236}">
                <a16:creationId xmlns:a16="http://schemas.microsoft.com/office/drawing/2014/main" id="{8E952E72-25FE-7968-3735-40BBB243B4FC}"/>
              </a:ext>
            </a:extLst>
          </p:cNvPr>
          <p:cNvSpPr/>
          <p:nvPr/>
        </p:nvSpPr>
        <p:spPr>
          <a:xfrm>
            <a:off x="3792230" y="3429000"/>
            <a:ext cx="1478609" cy="1478609"/>
          </a:xfrm>
          <a:prstGeom prst="rect">
            <a:avLst/>
          </a:prstGeom>
          <a:blipFill>
            <a:blip r:embed="rId4" cstate="print">
              <a:extLst>
                <a:ext uri="{28A0092B-C50C-407E-A947-70E740481C1C}">
                  <a14:useLocalDpi xmlns:a14="http://schemas.microsoft.com/office/drawing/2010/main" val="0"/>
                </a:ext>
              </a:extLst>
            </a:blip>
            <a:srcRect/>
            <a:stretch>
              <a:fillRect l="-21000" r="-21000"/>
            </a:stretch>
          </a:blipFill>
        </p:spPr>
        <p:style>
          <a:lnRef idx="2">
            <a:schemeClr val="lt1">
              <a:alpha val="0"/>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sp>
      <p:grpSp>
        <p:nvGrpSpPr>
          <p:cNvPr id="5" name="Groupe 4">
            <a:extLst>
              <a:ext uri="{FF2B5EF4-FFF2-40B4-BE49-F238E27FC236}">
                <a16:creationId xmlns:a16="http://schemas.microsoft.com/office/drawing/2014/main" id="{BB55930D-28A0-5F3F-06FB-19F768852ADA}"/>
              </a:ext>
            </a:extLst>
          </p:cNvPr>
          <p:cNvGrpSpPr/>
          <p:nvPr/>
        </p:nvGrpSpPr>
        <p:grpSpPr>
          <a:xfrm>
            <a:off x="5724128" y="1603144"/>
            <a:ext cx="2471376" cy="889752"/>
            <a:chOff x="5341459" y="2225551"/>
            <a:chExt cx="3321531" cy="1260139"/>
          </a:xfrm>
        </p:grpSpPr>
        <p:sp>
          <p:nvSpPr>
            <p:cNvPr id="9" name="Rectangle 8">
              <a:extLst>
                <a:ext uri="{FF2B5EF4-FFF2-40B4-BE49-F238E27FC236}">
                  <a16:creationId xmlns:a16="http://schemas.microsoft.com/office/drawing/2014/main" id="{DB2FB088-60A4-A471-3C39-CCC3ED5EB013}"/>
                </a:ext>
              </a:extLst>
            </p:cNvPr>
            <p:cNvSpPr/>
            <p:nvPr/>
          </p:nvSpPr>
          <p:spPr>
            <a:xfrm>
              <a:off x="6000752" y="2225551"/>
              <a:ext cx="2662238" cy="12601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latin typeface="Arial" panose="020B0604020202020204" pitchFamily="34" charset="0"/>
                  <a:cs typeface="Arial" panose="020B0604020202020204" pitchFamily="34" charset="0"/>
                </a:rPr>
                <a:t>60 min</a:t>
              </a:r>
            </a:p>
          </p:txBody>
        </p:sp>
        <p:pic>
          <p:nvPicPr>
            <p:cNvPr id="12" name="Espace réservé du contenu 8">
              <a:extLst>
                <a:ext uri="{FF2B5EF4-FFF2-40B4-BE49-F238E27FC236}">
                  <a16:creationId xmlns:a16="http://schemas.microsoft.com/office/drawing/2014/main" id="{8BAF5A0D-0A49-D2A6-5A52-25B11C186E4A}"/>
                </a:ext>
              </a:extLst>
            </p:cNvPr>
            <p:cNvPicPr>
              <a:picLocks noChangeAspect="1"/>
            </p:cNvPicPr>
            <p:nvPr/>
          </p:nvPicPr>
          <p:blipFill>
            <a:blip r:embed="rId5"/>
            <a:stretch>
              <a:fillRect/>
            </a:stretch>
          </p:blipFill>
          <p:spPr>
            <a:xfrm>
              <a:off x="5341459" y="2275424"/>
              <a:ext cx="958217" cy="1066185"/>
            </a:xfrm>
            <a:prstGeom prst="rect">
              <a:avLst/>
            </a:prstGeom>
          </p:spPr>
        </p:pic>
      </p:grpSp>
    </p:spTree>
    <p:extLst>
      <p:ext uri="{BB962C8B-B14F-4D97-AF65-F5344CB8AC3E}">
        <p14:creationId xmlns:p14="http://schemas.microsoft.com/office/powerpoint/2010/main" val="3500863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Docker Compose</a:t>
            </a:r>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a:xfrm>
            <a:off x="370737" y="2326300"/>
            <a:ext cx="8402525" cy="2808312"/>
          </a:xfrm>
        </p:spPr>
        <p:txBody>
          <a:bodyPr/>
          <a:lstStyle/>
          <a:p>
            <a:pPr algn="just"/>
            <a:r>
              <a:rPr lang="fr-FR" i="0" dirty="0">
                <a:latin typeface="Arial" panose="020B0604020202020204" pitchFamily="34" charset="0"/>
                <a:cs typeface="Arial" panose="020B0604020202020204" pitchFamily="34" charset="0"/>
              </a:rPr>
              <a:t>	Docker Compose est un outil qui vous permet de définir et de gérer des applications Docker contenant plusieurs conteneurs. Il utilise un fichier YAML pour configurer les services, les réseaux et les volumes de l’application.</a:t>
            </a:r>
          </a:p>
          <a:p>
            <a:pPr algn="just"/>
            <a:endParaRPr lang="fr-FR" altLang="fr-FR" i="0" dirty="0">
              <a:solidFill>
                <a:schemeClr val="tx1"/>
              </a:solidFill>
              <a:latin typeface="Arial" panose="020B0604020202020204" pitchFamily="34" charset="0"/>
              <a:ea typeface="+mn-ea"/>
              <a:cs typeface="Arial" panose="020B0604020202020204" pitchFamily="34" charset="0"/>
            </a:endParaRPr>
          </a:p>
          <a:p>
            <a:pPr algn="just"/>
            <a:r>
              <a:rPr lang="fr-FR" altLang="fr-FR" i="0" dirty="0">
                <a:latin typeface="Arial" panose="020B0604020202020204" pitchFamily="34" charset="0"/>
                <a:cs typeface="Arial" panose="020B0604020202020204" pitchFamily="34" charset="0"/>
              </a:rPr>
              <a:t>	Les déploiements d’application à hôte unique, les tests automatisés et le déploiement local sont les cas d’utilisation les plus courants de Docker Compose.</a:t>
            </a:r>
          </a:p>
          <a:p>
            <a:pPr algn="just"/>
            <a:endParaRPr lang="fr-FR" altLang="fr-FR" i="0" dirty="0">
              <a:solidFill>
                <a:schemeClr val="tx1"/>
              </a:solidFill>
              <a:latin typeface="Roboto Mono" panose="00000009000000000000" pitchFamily="49" charset="0"/>
              <a:ea typeface="+mn-ea"/>
            </a:endParaRPr>
          </a:p>
          <a:p>
            <a:pPr algn="just"/>
            <a:r>
              <a:rPr lang="fr-FR" altLang="fr-FR" i="0" dirty="0">
                <a:solidFill>
                  <a:schemeClr val="tx1"/>
                </a:solidFill>
                <a:latin typeface="Roboto Mono" panose="00000009000000000000" pitchFamily="49" charset="0"/>
                <a:ea typeface="+mn-ea"/>
              </a:rPr>
              <a:t>	Installer Docker compose à partir du référentiel de GitHub de Docker (recommandé).</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spTree>
    <p:extLst>
      <p:ext uri="{BB962C8B-B14F-4D97-AF65-F5344CB8AC3E}">
        <p14:creationId xmlns:p14="http://schemas.microsoft.com/office/powerpoint/2010/main" val="415513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a:xfrm>
            <a:off x="489955" y="1268760"/>
            <a:ext cx="8402525" cy="4536504"/>
          </a:xfrm>
        </p:spPr>
        <p:txBody>
          <a:bodyPr>
            <a:normAutofit/>
          </a:bodyPr>
          <a:lstStyle/>
          <a:p>
            <a:pPr algn="just"/>
            <a:r>
              <a:rPr lang="fr-FR" i="0" dirty="0">
                <a:latin typeface="Arial" panose="020B0604020202020204" pitchFamily="34" charset="0"/>
                <a:cs typeface="Arial" panose="020B0604020202020204" pitchFamily="34" charset="0"/>
              </a:rPr>
              <a:t>	Commande Docker compose de base: </a:t>
            </a:r>
          </a:p>
          <a:p>
            <a:pPr algn="just"/>
            <a:r>
              <a:rPr lang="fr-FR" altLang="fr-FR" i="0" dirty="0">
                <a:solidFill>
                  <a:schemeClr val="tx1"/>
                </a:solidFill>
                <a:latin typeface="Roboto Mono" panose="00000009000000000000" pitchFamily="49" charset="0"/>
                <a:ea typeface="+mn-ea"/>
              </a:rPr>
              <a:t>	</a:t>
            </a:r>
          </a:p>
          <a:p>
            <a:pPr algn="just"/>
            <a:endParaRPr kumimoji="0" lang="fr-FR" altLang="fr-FR" sz="1600" b="0" i="0" u="none" strike="noStrike" kern="1200" cap="none" spc="0" normalizeH="0" baseline="0" noProof="0" dirty="0">
              <a:ln>
                <a:noFill/>
              </a:ln>
              <a:solidFill>
                <a:schemeClr val="tx1"/>
              </a:solidFill>
              <a:effectLst/>
              <a:uLnTx/>
              <a:uFillTx/>
              <a:latin typeface="Roboto Mono" panose="00000009000000000000" pitchFamily="49" charset="0"/>
              <a:ea typeface="+mn-ea"/>
              <a:cs typeface="+mn-cs"/>
            </a:endParaRPr>
          </a:p>
          <a:p>
            <a:endParaRPr lang="fr-FR" i="0" dirty="0">
              <a:latin typeface="Arial" panose="020B0604020202020204" pitchFamily="34" charset="0"/>
              <a:cs typeface="Arial" panose="020B0604020202020204" pitchFamily="34" charset="0"/>
            </a:endParaRPr>
          </a:p>
        </p:txBody>
      </p:sp>
      <p:sp>
        <p:nvSpPr>
          <p:cNvPr id="5" name="제목 1"/>
          <p:cNvSpPr>
            <a:spLocks noGrp="1"/>
          </p:cNvSpPr>
          <p:nvPr>
            <p:ph type="title"/>
          </p:nvPr>
        </p:nvSpPr>
        <p:spPr/>
        <p:txBody>
          <a:bodyPr/>
          <a:lstStyle/>
          <a:p>
            <a:r>
              <a:rPr lang="fr-FR" altLang="ko-KR" dirty="0"/>
              <a:t>Docker Compose</a:t>
            </a:r>
            <a:endParaRPr lang="ko-KR" altLang="en-US" dirty="0"/>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7" name="Tableau 6">
            <a:extLst>
              <a:ext uri="{FF2B5EF4-FFF2-40B4-BE49-F238E27FC236}">
                <a16:creationId xmlns:a16="http://schemas.microsoft.com/office/drawing/2014/main" id="{5EE85869-401D-B4E1-9567-74AFD2B28609}"/>
              </a:ext>
            </a:extLst>
          </p:cNvPr>
          <p:cNvGraphicFramePr>
            <a:graphicFrameLocks/>
          </p:cNvGraphicFramePr>
          <p:nvPr/>
        </p:nvGraphicFramePr>
        <p:xfrm>
          <a:off x="35072" y="1700808"/>
          <a:ext cx="9073856" cy="4668616"/>
        </p:xfrm>
        <a:graphic>
          <a:graphicData uri="http://schemas.openxmlformats.org/drawingml/2006/table">
            <a:tbl>
              <a:tblPr firstRow="1" bandRow="1">
                <a:tableStyleId>{5C22544A-7EE6-4342-B048-85BDC9FD1C3A}</a:tableStyleId>
              </a:tblPr>
              <a:tblGrid>
                <a:gridCol w="2593136">
                  <a:extLst>
                    <a:ext uri="{9D8B030D-6E8A-4147-A177-3AD203B41FA5}">
                      <a16:colId xmlns:a16="http://schemas.microsoft.com/office/drawing/2014/main" val="2971014711"/>
                    </a:ext>
                  </a:extLst>
                </a:gridCol>
                <a:gridCol w="6480720">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docker-compose up -d</a:t>
                      </a:r>
                    </a:p>
                  </a:txBody>
                  <a:tcPr/>
                </a:tc>
                <a:tc>
                  <a:txBody>
                    <a:bodyPr/>
                    <a:lstStyle/>
                    <a:p>
                      <a:r>
                        <a:rPr lang="fr-FR" dirty="0"/>
                        <a:t>Démarrer un ensemble de conteneur en arrière plan</a:t>
                      </a:r>
                    </a:p>
                  </a:txBody>
                  <a:tcPr/>
                </a:tc>
                <a:extLst>
                  <a:ext uri="{0D108BD9-81ED-4DB2-BD59-A6C34878D82A}">
                    <a16:rowId xmlns:a16="http://schemas.microsoft.com/office/drawing/2014/main" val="2394668445"/>
                  </a:ext>
                </a:extLst>
              </a:tr>
              <a:tr h="367054">
                <a:tc>
                  <a:txBody>
                    <a:bodyPr/>
                    <a:lstStyle/>
                    <a:p>
                      <a:r>
                        <a:rPr lang="fr-FR" dirty="0"/>
                        <a:t>docker-compose down</a:t>
                      </a:r>
                    </a:p>
                  </a:txBody>
                  <a:tcPr/>
                </a:tc>
                <a:tc>
                  <a:txBody>
                    <a:bodyPr/>
                    <a:lstStyle/>
                    <a:p>
                      <a:r>
                        <a:rPr lang="fr-FR" dirty="0"/>
                        <a:t>Stoppe un ensemble de conteneur</a:t>
                      </a:r>
                    </a:p>
                  </a:txBody>
                  <a:tcPr/>
                </a:tc>
                <a:extLst>
                  <a:ext uri="{0D108BD9-81ED-4DB2-BD59-A6C34878D82A}">
                    <a16:rowId xmlns:a16="http://schemas.microsoft.com/office/drawing/2014/main" val="3188386956"/>
                  </a:ext>
                </a:extLst>
              </a:tr>
              <a:tr h="367054">
                <a:tc>
                  <a:txBody>
                    <a:bodyPr/>
                    <a:lstStyle/>
                    <a:p>
                      <a:r>
                        <a:rPr lang="fr-FR" dirty="0"/>
                        <a:t>docker-compose </a:t>
                      </a:r>
                      <a:r>
                        <a:rPr lang="fr-FR" dirty="0" err="1"/>
                        <a:t>exec</a:t>
                      </a:r>
                      <a:r>
                        <a:rPr lang="fr-FR" dirty="0"/>
                        <a:t> [service] [command]</a:t>
                      </a:r>
                    </a:p>
                  </a:txBody>
                  <a:tcPr/>
                </a:tc>
                <a:tc>
                  <a:txBody>
                    <a:bodyPr/>
                    <a:lstStyle/>
                    <a:p>
                      <a:r>
                        <a:rPr lang="fr-FR" dirty="0"/>
                        <a:t>Exécute une commande au sein d’un service</a:t>
                      </a:r>
                    </a:p>
                  </a:txBody>
                  <a:tcPr/>
                </a:tc>
                <a:extLst>
                  <a:ext uri="{0D108BD9-81ED-4DB2-BD59-A6C34878D82A}">
                    <a16:rowId xmlns:a16="http://schemas.microsoft.com/office/drawing/2014/main" val="1571014739"/>
                  </a:ext>
                </a:extLst>
              </a:tr>
              <a:tr h="367054">
                <a:tc>
                  <a:txBody>
                    <a:bodyPr/>
                    <a:lstStyle/>
                    <a:p>
                      <a:r>
                        <a:rPr lang="fr-FR" dirty="0"/>
                        <a:t>docker-compose logs (&lt;ID&gt;/&lt;NAME&gt;)</a:t>
                      </a:r>
                    </a:p>
                  </a:txBody>
                  <a:tcPr/>
                </a:tc>
                <a:tc>
                  <a:txBody>
                    <a:bodyPr/>
                    <a:lstStyle/>
                    <a:p>
                      <a:r>
                        <a:rPr lang="fr-FR" dirty="0"/>
                        <a:t>L’option (&lt;ID&gt;/&lt;NAME&gt;) avec docker-compose logs vous permet de voir les logs d’un conteneur uniquement, au lieu de tous.</a:t>
                      </a:r>
                    </a:p>
                  </a:txBody>
                  <a:tcPr/>
                </a:tc>
                <a:extLst>
                  <a:ext uri="{0D108BD9-81ED-4DB2-BD59-A6C34878D82A}">
                    <a16:rowId xmlns:a16="http://schemas.microsoft.com/office/drawing/2014/main" val="1305271301"/>
                  </a:ext>
                </a:extLst>
              </a:tr>
              <a:tr h="367054">
                <a:tc>
                  <a:txBody>
                    <a:bodyPr/>
                    <a:lstStyle/>
                    <a:p>
                      <a:r>
                        <a:rPr lang="fr-FR" dirty="0"/>
                        <a:t>docker-compose stop</a:t>
                      </a:r>
                    </a:p>
                  </a:txBody>
                  <a:tcPr/>
                </a:tc>
                <a:tc>
                  <a:txBody>
                    <a:bodyPr/>
                    <a:lstStyle/>
                    <a:p>
                      <a:r>
                        <a:rPr lang="fr-FR" dirty="0"/>
                        <a:t>Arrête tous les services situés dans votre docker-</a:t>
                      </a:r>
                      <a:r>
                        <a:rPr lang="fr-FR" dirty="0" err="1"/>
                        <a:t>compose.yml</a:t>
                      </a:r>
                      <a:r>
                        <a:rPr lang="fr-FR" dirty="0"/>
                        <a:t> sans supprimer.</a:t>
                      </a:r>
                    </a:p>
                  </a:txBody>
                  <a:tcPr/>
                </a:tc>
                <a:extLst>
                  <a:ext uri="{0D108BD9-81ED-4DB2-BD59-A6C34878D82A}">
                    <a16:rowId xmlns:a16="http://schemas.microsoft.com/office/drawing/2014/main" val="2172135925"/>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start</a:t>
                      </a:r>
                    </a:p>
                  </a:txBody>
                  <a:tcPr/>
                </a:tc>
                <a:tc>
                  <a:txBody>
                    <a:bodyPr/>
                    <a:lstStyle/>
                    <a:p>
                      <a:r>
                        <a:rPr lang="fr-FR" dirty="0"/>
                        <a:t>Démarre tous les services situés dans votre fichier docker-</a:t>
                      </a:r>
                      <a:r>
                        <a:rPr lang="fr-FR" dirty="0" err="1"/>
                        <a:t>compose.yml</a:t>
                      </a:r>
                      <a:endParaRPr lang="fr-FR" dirty="0"/>
                    </a:p>
                  </a:txBody>
                  <a:tcPr/>
                </a:tc>
                <a:extLst>
                  <a:ext uri="{0D108BD9-81ED-4DB2-BD59-A6C34878D82A}">
                    <a16:rowId xmlns:a16="http://schemas.microsoft.com/office/drawing/2014/main" val="2570206589"/>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pause</a:t>
                      </a:r>
                    </a:p>
                  </a:txBody>
                  <a:tcPr/>
                </a:tc>
                <a:tc>
                  <a:txBody>
                    <a:bodyPr/>
                    <a:lstStyle/>
                    <a:p>
                      <a:r>
                        <a:rPr lang="fr-FR" dirty="0"/>
                        <a:t>Met en pause les conteneurs dans un service qui est répertorié dans un fichier docker-</a:t>
                      </a:r>
                      <a:r>
                        <a:rPr lang="fr-FR" dirty="0" err="1"/>
                        <a:t>compose.yml</a:t>
                      </a:r>
                      <a:endParaRPr lang="fr-FR" dirty="0"/>
                    </a:p>
                  </a:txBody>
                  <a:tcPr/>
                </a:tc>
                <a:extLst>
                  <a:ext uri="{0D108BD9-81ED-4DB2-BD59-A6C34878D82A}">
                    <a16:rowId xmlns:a16="http://schemas.microsoft.com/office/drawing/2014/main" val="3246826580"/>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a:t>
                      </a:r>
                      <a:r>
                        <a:rPr lang="fr-FR" dirty="0" err="1"/>
                        <a:t>unpause</a:t>
                      </a:r>
                      <a:endParaRPr lang="fr-FR" dirty="0"/>
                    </a:p>
                  </a:txBody>
                  <a:tcPr/>
                </a:tc>
                <a:tc>
                  <a:txBody>
                    <a:bodyPr/>
                    <a:lstStyle/>
                    <a:p>
                      <a:r>
                        <a:rPr lang="fr-FR" dirty="0"/>
                        <a:t>Reprend les conteneurs en pause dans un service</a:t>
                      </a:r>
                    </a:p>
                  </a:txBody>
                  <a:tcPr/>
                </a:tc>
                <a:extLst>
                  <a:ext uri="{0D108BD9-81ED-4DB2-BD59-A6C34878D82A}">
                    <a16:rowId xmlns:a16="http://schemas.microsoft.com/office/drawing/2014/main" val="2081719847"/>
                  </a:ext>
                </a:extLst>
              </a:tr>
            </a:tbl>
          </a:graphicData>
        </a:graphic>
      </p:graphicFrame>
    </p:spTree>
    <p:extLst>
      <p:ext uri="{BB962C8B-B14F-4D97-AF65-F5344CB8AC3E}">
        <p14:creationId xmlns:p14="http://schemas.microsoft.com/office/powerpoint/2010/main" val="22487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1"/>
          <p:cNvSpPr>
            <a:spLocks noGrp="1"/>
          </p:cNvSpPr>
          <p:nvPr>
            <p:ph type="title"/>
          </p:nvPr>
        </p:nvSpPr>
        <p:spPr/>
        <p:txBody>
          <a:bodyPr/>
          <a:lstStyle/>
          <a:p>
            <a:r>
              <a:rPr lang="fr-FR" altLang="ko-KR" dirty="0"/>
              <a:t>Docker Compose</a:t>
            </a:r>
          </a:p>
        </p:txBody>
      </p:sp>
      <p:sp>
        <p:nvSpPr>
          <p:cNvPr id="7" name="Espace réservé du contenu 6">
            <a:extLst>
              <a:ext uri="{FF2B5EF4-FFF2-40B4-BE49-F238E27FC236}">
                <a16:creationId xmlns:a16="http://schemas.microsoft.com/office/drawing/2014/main" id="{663D595F-1A6F-9118-14C4-920FB474531C}"/>
              </a:ext>
            </a:extLst>
          </p:cNvPr>
          <p:cNvSpPr>
            <a:spLocks noGrp="1"/>
          </p:cNvSpPr>
          <p:nvPr>
            <p:ph idx="1"/>
          </p:nvPr>
        </p:nvSpPr>
        <p:spPr>
          <a:xfrm>
            <a:off x="370737" y="1268760"/>
            <a:ext cx="8402525" cy="2808312"/>
          </a:xfrm>
        </p:spPr>
        <p:txBody>
          <a:bodyPr/>
          <a:lstStyle/>
          <a:p>
            <a:pPr algn="just"/>
            <a:r>
              <a:rPr lang="fr-FR" i="0" dirty="0">
                <a:latin typeface="Arial" panose="020B0604020202020204" pitchFamily="34" charset="0"/>
                <a:cs typeface="Arial" panose="020B0604020202020204" pitchFamily="34" charset="0"/>
              </a:rPr>
              <a:t>	Commande Docker compose de base: </a:t>
            </a:r>
          </a:p>
        </p:txBody>
      </p:sp>
      <p:grpSp>
        <p:nvGrpSpPr>
          <p:cNvPr id="2" name="Groupe 1">
            <a:extLst>
              <a:ext uri="{FF2B5EF4-FFF2-40B4-BE49-F238E27FC236}">
                <a16:creationId xmlns:a16="http://schemas.microsoft.com/office/drawing/2014/main" id="{D4480E62-9DC8-70A7-CC56-21BCAC851A0A}"/>
              </a:ext>
            </a:extLst>
          </p:cNvPr>
          <p:cNvGrpSpPr/>
          <p:nvPr/>
        </p:nvGrpSpPr>
        <p:grpSpPr>
          <a:xfrm>
            <a:off x="6837967" y="0"/>
            <a:ext cx="2026397" cy="1057540"/>
            <a:chOff x="6732240" y="349060"/>
            <a:chExt cx="2026397" cy="1057540"/>
          </a:xfrm>
        </p:grpSpPr>
        <p:pic>
          <p:nvPicPr>
            <p:cNvPr id="3" name="Image 2">
              <a:extLst>
                <a:ext uri="{FF2B5EF4-FFF2-40B4-BE49-F238E27FC236}">
                  <a16:creationId xmlns:a16="http://schemas.microsoft.com/office/drawing/2014/main" id="{79F16101-69C2-5A96-3B06-C9EEA9C345FE}"/>
                </a:ext>
              </a:extLst>
            </p:cNvPr>
            <p:cNvPicPr>
              <a:picLocks noChangeAspect="1"/>
            </p:cNvPicPr>
            <p:nvPr/>
          </p:nvPicPr>
          <p:blipFill>
            <a:blip r:embed="rId2"/>
            <a:stretch>
              <a:fillRect/>
            </a:stretch>
          </p:blipFill>
          <p:spPr>
            <a:xfrm>
              <a:off x="6732240" y="476672"/>
              <a:ext cx="834588" cy="802317"/>
            </a:xfrm>
            <a:prstGeom prst="rect">
              <a:avLst/>
            </a:prstGeom>
          </p:spPr>
        </p:pic>
        <p:pic>
          <p:nvPicPr>
            <p:cNvPr id="4" name="Google Shape;222;p21">
              <a:extLst>
                <a:ext uri="{FF2B5EF4-FFF2-40B4-BE49-F238E27FC236}">
                  <a16:creationId xmlns:a16="http://schemas.microsoft.com/office/drawing/2014/main" id="{1F0C9336-6330-7726-3940-D13895C696CC}"/>
                </a:ext>
              </a:extLst>
            </p:cNvPr>
            <p:cNvPicPr preferRelativeResize="0"/>
            <p:nvPr/>
          </p:nvPicPr>
          <p:blipFill rotWithShape="1">
            <a:blip r:embed="rId3">
              <a:alphaModFix/>
            </a:blip>
            <a:srcRect/>
            <a:stretch/>
          </p:blipFill>
          <p:spPr>
            <a:xfrm>
              <a:off x="7741271" y="349060"/>
              <a:ext cx="1017366" cy="1057540"/>
            </a:xfrm>
            <a:prstGeom prst="rect">
              <a:avLst/>
            </a:prstGeom>
            <a:noFill/>
            <a:ln>
              <a:noFill/>
            </a:ln>
          </p:spPr>
        </p:pic>
      </p:grpSp>
      <p:graphicFrame>
        <p:nvGraphicFramePr>
          <p:cNvPr id="6" name="Tableau 5">
            <a:extLst>
              <a:ext uri="{FF2B5EF4-FFF2-40B4-BE49-F238E27FC236}">
                <a16:creationId xmlns:a16="http://schemas.microsoft.com/office/drawing/2014/main" id="{DED02BEB-E425-C68C-1771-33D568FEA157}"/>
              </a:ext>
            </a:extLst>
          </p:cNvPr>
          <p:cNvGraphicFramePr>
            <a:graphicFrameLocks/>
          </p:cNvGraphicFramePr>
          <p:nvPr/>
        </p:nvGraphicFramePr>
        <p:xfrm>
          <a:off x="35072" y="2151534"/>
          <a:ext cx="9073856" cy="3576512"/>
        </p:xfrm>
        <a:graphic>
          <a:graphicData uri="http://schemas.openxmlformats.org/drawingml/2006/table">
            <a:tbl>
              <a:tblPr firstRow="1" bandRow="1">
                <a:tableStyleId>{5C22544A-7EE6-4342-B048-85BDC9FD1C3A}</a:tableStyleId>
              </a:tblPr>
              <a:tblGrid>
                <a:gridCol w="2593136">
                  <a:extLst>
                    <a:ext uri="{9D8B030D-6E8A-4147-A177-3AD203B41FA5}">
                      <a16:colId xmlns:a16="http://schemas.microsoft.com/office/drawing/2014/main" val="2971014711"/>
                    </a:ext>
                  </a:extLst>
                </a:gridCol>
                <a:gridCol w="6480720">
                  <a:extLst>
                    <a:ext uri="{9D8B030D-6E8A-4147-A177-3AD203B41FA5}">
                      <a16:colId xmlns:a16="http://schemas.microsoft.com/office/drawing/2014/main" val="855348739"/>
                    </a:ext>
                  </a:extLst>
                </a:gridCol>
              </a:tblGrid>
              <a:tr h="367054">
                <a:tc>
                  <a:txBody>
                    <a:bodyPr/>
                    <a:lstStyle/>
                    <a:p>
                      <a:r>
                        <a:rPr lang="fr-FR" dirty="0"/>
                        <a:t>COMMANDES</a:t>
                      </a:r>
                    </a:p>
                  </a:txBody>
                  <a:tcPr/>
                </a:tc>
                <a:tc>
                  <a:txBody>
                    <a:bodyPr/>
                    <a:lstStyle/>
                    <a:p>
                      <a:r>
                        <a:rPr lang="fr-FR" dirty="0"/>
                        <a:t>ROLES</a:t>
                      </a:r>
                    </a:p>
                  </a:txBody>
                  <a:tcPr/>
                </a:tc>
                <a:extLst>
                  <a:ext uri="{0D108BD9-81ED-4DB2-BD59-A6C34878D82A}">
                    <a16:rowId xmlns:a16="http://schemas.microsoft.com/office/drawing/2014/main" val="509860441"/>
                  </a:ext>
                </a:extLst>
              </a:tr>
              <a:tr h="367054">
                <a:tc>
                  <a:txBody>
                    <a:bodyPr/>
                    <a:lstStyle/>
                    <a:p>
                      <a:r>
                        <a:rPr lang="fr-FR" dirty="0"/>
                        <a:t>docker-compose restart</a:t>
                      </a:r>
                    </a:p>
                  </a:txBody>
                  <a:tcPr/>
                </a:tc>
                <a:tc>
                  <a:txBody>
                    <a:bodyPr/>
                    <a:lstStyle/>
                    <a:p>
                      <a:r>
                        <a:rPr lang="fr-FR" dirty="0"/>
                        <a:t>Redémarre tous les conteneurs d’un service</a:t>
                      </a:r>
                    </a:p>
                  </a:txBody>
                  <a:tcPr/>
                </a:tc>
                <a:extLst>
                  <a:ext uri="{0D108BD9-81ED-4DB2-BD59-A6C34878D82A}">
                    <a16:rowId xmlns:a16="http://schemas.microsoft.com/office/drawing/2014/main" val="2394668445"/>
                  </a:ext>
                </a:extLst>
              </a:tr>
              <a:tr h="367054">
                <a:tc>
                  <a:txBody>
                    <a:bodyPr/>
                    <a:lstStyle/>
                    <a:p>
                      <a:r>
                        <a:rPr lang="fr-FR" dirty="0"/>
                        <a:t>docker-compose </a:t>
                      </a:r>
                      <a:r>
                        <a:rPr lang="fr-FR" dirty="0" err="1"/>
                        <a:t>rm</a:t>
                      </a:r>
                      <a:endParaRPr lang="fr-FR" dirty="0"/>
                    </a:p>
                  </a:txBody>
                  <a:tcPr/>
                </a:tc>
                <a:tc>
                  <a:txBody>
                    <a:bodyPr/>
                    <a:lstStyle/>
                    <a:p>
                      <a:r>
                        <a:rPr lang="fr-FR" dirty="0"/>
                        <a:t>Supprime les conteneurs dans un fichier qui sont arrêtés</a:t>
                      </a:r>
                    </a:p>
                  </a:txBody>
                  <a:tcPr/>
                </a:tc>
                <a:extLst>
                  <a:ext uri="{0D108BD9-81ED-4DB2-BD59-A6C34878D82A}">
                    <a16:rowId xmlns:a16="http://schemas.microsoft.com/office/drawing/2014/main" val="3188386956"/>
                  </a:ext>
                </a:extLst>
              </a:tr>
              <a:tr h="367054">
                <a:tc>
                  <a:txBody>
                    <a:bodyPr/>
                    <a:lstStyle/>
                    <a:p>
                      <a:r>
                        <a:rPr lang="fr-FR" dirty="0"/>
                        <a:t>docker-compose pull</a:t>
                      </a:r>
                    </a:p>
                  </a:txBody>
                  <a:tcPr/>
                </a:tc>
                <a:tc>
                  <a:txBody>
                    <a:bodyPr/>
                    <a:lstStyle/>
                    <a:p>
                      <a:r>
                        <a:rPr lang="fr-FR" dirty="0"/>
                        <a:t>Télécharge uniquement les images à partir du docker-</a:t>
                      </a:r>
                      <a:r>
                        <a:rPr lang="fr-FR" dirty="0" err="1"/>
                        <a:t>compose.yml</a:t>
                      </a:r>
                      <a:endParaRPr lang="fr-FR" dirty="0"/>
                    </a:p>
                  </a:txBody>
                  <a:tcPr/>
                </a:tc>
                <a:extLst>
                  <a:ext uri="{0D108BD9-81ED-4DB2-BD59-A6C34878D82A}">
                    <a16:rowId xmlns:a16="http://schemas.microsoft.com/office/drawing/2014/main" val="1571014739"/>
                  </a:ext>
                </a:extLst>
              </a:tr>
              <a:tr h="367054">
                <a:tc>
                  <a:txBody>
                    <a:bodyPr/>
                    <a:lstStyle/>
                    <a:p>
                      <a:r>
                        <a:rPr lang="fr-FR" dirty="0"/>
                        <a:t>docker-compose </a:t>
                      </a:r>
                      <a:r>
                        <a:rPr lang="fr-FR" dirty="0" err="1"/>
                        <a:t>build</a:t>
                      </a:r>
                      <a:endParaRPr lang="fr-FR" dirty="0"/>
                    </a:p>
                  </a:txBody>
                  <a:tcPr/>
                </a:tc>
                <a:tc>
                  <a:txBody>
                    <a:bodyPr/>
                    <a:lstStyle/>
                    <a:p>
                      <a:r>
                        <a:rPr lang="fr-FR" dirty="0"/>
                        <a:t>Construit uniquement les images à partir du docker-</a:t>
                      </a:r>
                      <a:r>
                        <a:rPr lang="fr-FR" dirty="0" err="1"/>
                        <a:t>compose.yml</a:t>
                      </a:r>
                      <a:endParaRPr lang="fr-FR" dirty="0"/>
                    </a:p>
                  </a:txBody>
                  <a:tcPr/>
                </a:tc>
                <a:extLst>
                  <a:ext uri="{0D108BD9-81ED-4DB2-BD59-A6C34878D82A}">
                    <a16:rowId xmlns:a16="http://schemas.microsoft.com/office/drawing/2014/main" val="1305271301"/>
                  </a:ext>
                </a:extLst>
              </a:tr>
              <a:tr h="367054">
                <a:tc>
                  <a:txBody>
                    <a:bodyPr/>
                    <a:lstStyle/>
                    <a:p>
                      <a:r>
                        <a:rPr lang="fr-FR" dirty="0"/>
                        <a:t>docker-compose </a:t>
                      </a:r>
                      <a:r>
                        <a:rPr lang="fr-FR" dirty="0" err="1"/>
                        <a:t>ps</a:t>
                      </a:r>
                      <a:endParaRPr lang="fr-FR" dirty="0"/>
                    </a:p>
                  </a:txBody>
                  <a:tcPr/>
                </a:tc>
                <a:tc>
                  <a:txBody>
                    <a:bodyPr/>
                    <a:lstStyle/>
                    <a:p>
                      <a:r>
                        <a:rPr lang="fr-FR" dirty="0"/>
                        <a:t>Affiche la liste des conteneur qui sont déployés </a:t>
                      </a:r>
                    </a:p>
                  </a:txBody>
                  <a:tcPr/>
                </a:tc>
                <a:extLst>
                  <a:ext uri="{0D108BD9-81ED-4DB2-BD59-A6C34878D82A}">
                    <a16:rowId xmlns:a16="http://schemas.microsoft.com/office/drawing/2014/main" val="2172135925"/>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images</a:t>
                      </a:r>
                    </a:p>
                  </a:txBody>
                  <a:tcPr/>
                </a:tc>
                <a:tc>
                  <a:txBody>
                    <a:bodyPr/>
                    <a:lstStyle/>
                    <a:p>
                      <a:r>
                        <a:rPr lang="fr-FR" dirty="0"/>
                        <a:t>Enumère toutes les images </a:t>
                      </a:r>
                    </a:p>
                  </a:txBody>
                  <a:tcPr/>
                </a:tc>
                <a:extLst>
                  <a:ext uri="{0D108BD9-81ED-4DB2-BD59-A6C34878D82A}">
                    <a16:rowId xmlns:a16="http://schemas.microsoft.com/office/drawing/2014/main" val="2570206589"/>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top</a:t>
                      </a:r>
                    </a:p>
                  </a:txBody>
                  <a:tcPr/>
                </a:tc>
                <a:tc>
                  <a:txBody>
                    <a:bodyPr/>
                    <a:lstStyle/>
                    <a:p>
                      <a:r>
                        <a:rPr lang="fr-FR" dirty="0"/>
                        <a:t>Affiche l’utilisation des conteneurs qui sont déployés à partir d’un fichier docker-</a:t>
                      </a:r>
                      <a:r>
                        <a:rPr lang="fr-FR" dirty="0" err="1"/>
                        <a:t>compose.yml</a:t>
                      </a:r>
                      <a:endParaRPr lang="fr-FR" dirty="0"/>
                    </a:p>
                  </a:txBody>
                  <a:tcPr/>
                </a:tc>
                <a:extLst>
                  <a:ext uri="{0D108BD9-81ED-4DB2-BD59-A6C34878D82A}">
                    <a16:rowId xmlns:a16="http://schemas.microsoft.com/office/drawing/2014/main" val="3246826580"/>
                  </a:ext>
                </a:extLst>
              </a:tr>
              <a:tr h="3670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fr-FR" dirty="0"/>
                        <a:t>docker-compose config</a:t>
                      </a:r>
                    </a:p>
                  </a:txBody>
                  <a:tcPr/>
                </a:tc>
                <a:tc>
                  <a:txBody>
                    <a:bodyPr/>
                    <a:lstStyle/>
                    <a:p>
                      <a:r>
                        <a:rPr lang="fr-FR" dirty="0"/>
                        <a:t>Visualise et valide un fichier docker-</a:t>
                      </a:r>
                      <a:r>
                        <a:rPr lang="fr-FR" dirty="0" err="1"/>
                        <a:t>compose.yml</a:t>
                      </a:r>
                      <a:endParaRPr lang="fr-FR" dirty="0"/>
                    </a:p>
                  </a:txBody>
                  <a:tcPr/>
                </a:tc>
                <a:extLst>
                  <a:ext uri="{0D108BD9-81ED-4DB2-BD59-A6C34878D82A}">
                    <a16:rowId xmlns:a16="http://schemas.microsoft.com/office/drawing/2014/main" val="2081719847"/>
                  </a:ext>
                </a:extLst>
              </a:tr>
            </a:tbl>
          </a:graphicData>
        </a:graphic>
      </p:graphicFrame>
    </p:spTree>
    <p:extLst>
      <p:ext uri="{BB962C8B-B14F-4D97-AF65-F5344CB8AC3E}">
        <p14:creationId xmlns:p14="http://schemas.microsoft.com/office/powerpoint/2010/main" val="4993521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사용자 지정 1">
      <a:majorFont>
        <a:latin typeface="Calibri"/>
        <a:ea typeface="맑은 고딕"/>
        <a:cs typeface=""/>
      </a:majorFont>
      <a:minorFont>
        <a:latin typeface="Calibri Light"/>
        <a:ea typeface="맑은 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12002</TotalTime>
  <Words>671</Words>
  <Application>Microsoft Office PowerPoint</Application>
  <PresentationFormat>Affichage à l'écran (4:3)</PresentationFormat>
  <Paragraphs>143</Paragraphs>
  <Slides>23</Slides>
  <Notes>10</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Wingdings</vt:lpstr>
      <vt:lpstr>맑은 고딕</vt:lpstr>
      <vt:lpstr>Arial Black</vt:lpstr>
      <vt:lpstr>UbuntuMono</vt:lpstr>
      <vt:lpstr>굴림체</vt:lpstr>
      <vt:lpstr>Calibri</vt:lpstr>
      <vt:lpstr>Times New Roman</vt:lpstr>
      <vt:lpstr>Roboto Mono</vt:lpstr>
      <vt:lpstr>Calibri Light</vt:lpstr>
      <vt:lpstr>Arial</vt:lpstr>
      <vt:lpstr>Office 테마</vt:lpstr>
      <vt:lpstr>Développement avec DOCKER</vt:lpstr>
      <vt:lpstr>Présentation PowerPoint</vt:lpstr>
      <vt:lpstr>Présentation PowerPoint</vt:lpstr>
      <vt:lpstr>Présentation PowerPoint</vt:lpstr>
      <vt:lpstr>Présentation PowerPoint</vt:lpstr>
      <vt:lpstr>Présentation PowerPoint</vt:lpstr>
      <vt:lpstr>Docker Compose</vt:lpstr>
      <vt:lpstr>Docker Compose</vt:lpstr>
      <vt:lpstr>Docker Compose</vt:lpstr>
      <vt:lpstr>Lunch time!</vt:lpstr>
      <vt:lpstr>Présentation PowerPoint</vt:lpstr>
      <vt:lpstr>SERVEUR WEB</vt:lpstr>
      <vt:lpstr>Balise avec HTML &amp; CSS</vt:lpstr>
      <vt:lpstr>Différence entre HTML et CSS</vt:lpstr>
      <vt:lpstr>Site web statique</vt:lpstr>
      <vt:lpstr>Comment procurer un serveur ?</vt:lpstr>
      <vt:lpstr>PHP et site web dynamique  (Base de données)</vt:lpstr>
      <vt:lpstr>Base de données</vt:lpstr>
      <vt:lpstr>Javascript </vt:lpstr>
      <vt:lpstr>Javascript </vt:lpstr>
      <vt:lpstr>Evaluation Formative</vt:lpstr>
      <vt:lpstr>Evaluation Formative</vt:lpstr>
      <vt:lpstr>Merci !</vt:lpstr>
    </vt:vector>
  </TitlesOfParts>
  <Manager>Slide Members</Manager>
  <Company>YESFORM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Members</dc:title>
  <dc:subject>Powerpoint Templates , Diagram, Chart, Google slides, Keynote</dc:subject>
  <dc:creator>Slide Members by HS.SEO</dc:creator>
  <cp:keywords>SlideMembers, ppt, PPT Templates, Presentation, Diagram, Chart, Yesform, Google slides, Keynote, Free Slides</cp:keywords>
  <dc:description>The copyright of this document is at Slide Members. Unauthorized copying may result in legal sanctions.</dc:description>
  <cp:lastModifiedBy>pi</cp:lastModifiedBy>
  <cp:revision>61</cp:revision>
  <dcterms:created xsi:type="dcterms:W3CDTF">2010-02-01T08:03:16Z</dcterms:created>
  <dcterms:modified xsi:type="dcterms:W3CDTF">2025-03-11T21:53:03Z</dcterms:modified>
  <cp:category>www.slidemembers.com</cp:category>
</cp:coreProperties>
</file>