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6" r:id="rId21"/>
    <p:sldId id="275" r:id="rId22"/>
    <p:sldId id="276" r:id="rId23"/>
    <p:sldId id="277" r:id="rId24"/>
    <p:sldId id="278" r:id="rId25"/>
    <p:sldId id="287" r:id="rId26"/>
    <p:sldId id="279" r:id="rId27"/>
    <p:sldId id="280" r:id="rId28"/>
    <p:sldId id="281" r:id="rId29"/>
    <p:sldId id="282" r:id="rId30"/>
    <p:sldId id="283" r:id="rId31"/>
    <p:sldId id="284" r:id="rId3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52065" autoAdjust="0"/>
  </p:normalViewPr>
  <p:slideViewPr>
    <p:cSldViewPr snapToGrid="0">
      <p:cViewPr varScale="1">
        <p:scale>
          <a:sx n="38" d="100"/>
          <a:sy n="38" d="100"/>
        </p:scale>
        <p:origin x="1098" y="9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95B521-5181-4DD9-B2EA-3FB2738EDF54}" type="datetimeFigureOut">
              <a:rPr lang="fr-FR" smtClean="0"/>
              <a:t>06/04/2017</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06D058-4376-4B89-A2A1-B283CB2060D2}" type="slidenum">
              <a:rPr lang="fr-FR" smtClean="0"/>
              <a:t>‹N°›</a:t>
            </a:fld>
            <a:endParaRPr lang="fr-FR"/>
          </a:p>
        </p:txBody>
      </p:sp>
    </p:spTree>
    <p:extLst>
      <p:ext uri="{BB962C8B-B14F-4D97-AF65-F5344CB8AC3E}">
        <p14:creationId xmlns:p14="http://schemas.microsoft.com/office/powerpoint/2010/main" val="589627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906D058-4376-4B89-A2A1-B283CB2060D2}" type="slidenum">
              <a:rPr lang="fr-FR" smtClean="0"/>
              <a:t>1</a:t>
            </a:fld>
            <a:endParaRPr lang="fr-FR"/>
          </a:p>
        </p:txBody>
      </p:sp>
    </p:spTree>
    <p:extLst>
      <p:ext uri="{BB962C8B-B14F-4D97-AF65-F5344CB8AC3E}">
        <p14:creationId xmlns:p14="http://schemas.microsoft.com/office/powerpoint/2010/main" val="3898110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ID-ME permet d’avoir plus de performance au</a:t>
            </a:r>
            <a:r>
              <a:rPr lang="fr-FR" sz="1200" kern="1200" baseline="0" dirty="0" smtClean="0">
                <a:solidFill>
                  <a:schemeClr val="tx1"/>
                </a:solidFill>
                <a:effectLst/>
                <a:latin typeface="+mn-lt"/>
                <a:ea typeface="+mn-ea"/>
                <a:cs typeface="+mn-cs"/>
              </a:rPr>
              <a:t> front-End</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Comme introduction sur </a:t>
            </a:r>
            <a:r>
              <a:rPr lang="fr-FR" sz="1200" kern="1200" dirty="0" err="1" smtClean="0">
                <a:solidFill>
                  <a:schemeClr val="tx1"/>
                </a:solidFill>
                <a:effectLst/>
                <a:latin typeface="+mn-lt"/>
                <a:ea typeface="+mn-ea"/>
                <a:cs typeface="+mn-cs"/>
              </a:rPr>
              <a:t>im-me</a:t>
            </a:r>
            <a:r>
              <a:rPr lang="fr-FR" sz="1200" kern="1200" dirty="0" smtClean="0">
                <a:solidFill>
                  <a:schemeClr val="tx1"/>
                </a:solidFill>
                <a:effectLst/>
                <a:latin typeface="+mn-lt"/>
                <a:ea typeface="+mn-ea"/>
                <a:cs typeface="+mn-cs"/>
              </a:rPr>
              <a:t> </a:t>
            </a:r>
            <a:r>
              <a:rPr lang="fr-FR" sz="1200" kern="1200" baseline="0" dirty="0" smtClean="0">
                <a:solidFill>
                  <a:schemeClr val="tx1"/>
                </a:solidFill>
                <a:effectLst/>
                <a:latin typeface="+mn-lt"/>
                <a:ea typeface="+mn-ea"/>
                <a:cs typeface="+mn-cs"/>
              </a:rPr>
              <a:t> : </a:t>
            </a:r>
            <a:r>
              <a:rPr lang="fr-FR" sz="1200" kern="1200" dirty="0" err="1" smtClean="0">
                <a:solidFill>
                  <a:schemeClr val="tx1"/>
                </a:solidFill>
                <a:effectLst/>
                <a:latin typeface="+mn-lt"/>
                <a:ea typeface="+mn-ea"/>
                <a:cs typeface="+mn-cs"/>
              </a:rPr>
              <a:t>Travis</a:t>
            </a:r>
            <a:r>
              <a:rPr lang="fr-FR" sz="1200" kern="1200" dirty="0" smtClean="0">
                <a:solidFill>
                  <a:schemeClr val="tx1"/>
                </a:solidFill>
                <a:effectLst/>
                <a:latin typeface="+mn-lt"/>
                <a:ea typeface="+mn-ea"/>
                <a:cs typeface="+mn-cs"/>
              </a:rPr>
              <a:t> Good speed a fait le travail</a:t>
            </a:r>
            <a:r>
              <a:rPr lang="fr-FR" sz="1200" kern="1200" baseline="0" dirty="0" smtClean="0">
                <a:solidFill>
                  <a:schemeClr val="tx1"/>
                </a:solidFill>
                <a:effectLst/>
                <a:latin typeface="+mn-lt"/>
                <a:ea typeface="+mn-ea"/>
                <a:cs typeface="+mn-cs"/>
              </a:rPr>
              <a:t> sur son site web.</a:t>
            </a:r>
            <a:endParaRPr lang="fr-F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L’IM-ME permet</a:t>
            </a:r>
            <a:r>
              <a:rPr lang="fr-FR" sz="1200" kern="1200" baseline="0" dirty="0" smtClean="0">
                <a:solidFill>
                  <a:schemeClr val="tx1"/>
                </a:solidFill>
                <a:effectLst/>
                <a:latin typeface="+mn-lt"/>
                <a:ea typeface="+mn-ea"/>
                <a:cs typeface="+mn-cs"/>
              </a:rPr>
              <a:t> d’avoir </a:t>
            </a:r>
            <a:r>
              <a:rPr lang="fr-FR" sz="1200" kern="1200" dirty="0" smtClean="0">
                <a:solidFill>
                  <a:schemeClr val="tx1"/>
                </a:solidFill>
                <a:effectLst/>
                <a:latin typeface="+mn-lt"/>
                <a:ea typeface="+mn-ea"/>
                <a:cs typeface="+mn-cs"/>
              </a:rPr>
              <a:t>+10dbm en sortie, large bande de fréquence</a:t>
            </a:r>
          </a:p>
          <a:p>
            <a:r>
              <a:rPr lang="fr-FR" sz="1200" kern="1200" dirty="0" smtClean="0">
                <a:solidFill>
                  <a:schemeClr val="tx1"/>
                </a:solidFill>
                <a:effectLst/>
                <a:latin typeface="+mn-lt"/>
                <a:ea typeface="+mn-ea"/>
                <a:cs typeface="+mn-cs"/>
              </a:rPr>
              <a:t>Il</a:t>
            </a:r>
            <a:r>
              <a:rPr lang="fr-FR" sz="1200" kern="1200" baseline="0" dirty="0" smtClean="0">
                <a:solidFill>
                  <a:schemeClr val="tx1"/>
                </a:solidFill>
                <a:effectLst/>
                <a:latin typeface="+mn-lt"/>
                <a:ea typeface="+mn-ea"/>
                <a:cs typeface="+mn-cs"/>
              </a:rPr>
              <a:t> est f</a:t>
            </a:r>
            <a:r>
              <a:rPr lang="fr-FR" sz="1200" kern="1200" dirty="0" smtClean="0">
                <a:solidFill>
                  <a:schemeClr val="tx1"/>
                </a:solidFill>
                <a:effectLst/>
                <a:latin typeface="+mn-lt"/>
                <a:ea typeface="+mn-ea"/>
                <a:cs typeface="+mn-cs"/>
              </a:rPr>
              <a:t>acile à programmer en langage</a:t>
            </a:r>
            <a:r>
              <a:rPr lang="fr-FR" sz="1200" kern="1200" baseline="0" dirty="0" smtClean="0">
                <a:solidFill>
                  <a:schemeClr val="tx1"/>
                </a:solidFill>
                <a:effectLst/>
                <a:latin typeface="+mn-lt"/>
                <a:ea typeface="+mn-ea"/>
                <a:cs typeface="+mn-cs"/>
              </a:rPr>
              <a:t> de programmation </a:t>
            </a:r>
            <a:r>
              <a:rPr lang="fr-FR" sz="1200" kern="1200" dirty="0" smtClean="0">
                <a:solidFill>
                  <a:schemeClr val="tx1"/>
                </a:solidFill>
                <a:effectLst/>
                <a:latin typeface="+mn-lt"/>
                <a:ea typeface="+mn-ea"/>
                <a:cs typeface="+mn-cs"/>
              </a:rPr>
              <a:t>C</a:t>
            </a:r>
          </a:p>
          <a:p>
            <a:r>
              <a:rPr lang="fr-FR" sz="1200" kern="1200" dirty="0" smtClean="0">
                <a:solidFill>
                  <a:schemeClr val="tx1"/>
                </a:solidFill>
                <a:effectLst/>
                <a:latin typeface="+mn-lt"/>
                <a:ea typeface="+mn-ea"/>
                <a:cs typeface="+mn-cs"/>
              </a:rPr>
              <a:t>Encore, </a:t>
            </a:r>
            <a:r>
              <a:rPr lang="fr-FR" sz="1200" kern="1200" dirty="0" err="1" smtClean="0">
                <a:solidFill>
                  <a:schemeClr val="tx1"/>
                </a:solidFill>
                <a:effectLst/>
                <a:latin typeface="+mn-lt"/>
                <a:ea typeface="+mn-ea"/>
                <a:cs typeface="+mn-cs"/>
              </a:rPr>
              <a:t>Travis's</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GoodFET</a:t>
            </a:r>
            <a:r>
              <a:rPr lang="fr-FR" sz="1200" kern="1200" dirty="0" smtClean="0">
                <a:solidFill>
                  <a:schemeClr val="tx1"/>
                </a:solidFill>
                <a:effectLst/>
                <a:latin typeface="+mn-lt"/>
                <a:ea typeface="+mn-ea"/>
                <a:cs typeface="+mn-cs"/>
              </a:rPr>
              <a:t> a fait un tutoriel pour le flasher</a:t>
            </a:r>
          </a:p>
          <a:p>
            <a:r>
              <a:rPr lang="fr-FR" sz="1200" kern="1200" dirty="0" smtClean="0">
                <a:solidFill>
                  <a:schemeClr val="tx1"/>
                </a:solidFill>
                <a:effectLst/>
                <a:latin typeface="+mn-lt"/>
                <a:ea typeface="+mn-ea"/>
                <a:cs typeface="+mn-cs"/>
              </a:rPr>
              <a:t>Il</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faut faire</a:t>
            </a:r>
            <a:r>
              <a:rPr lang="fr-FR" sz="1200" kern="1200" baseline="0" dirty="0" smtClean="0">
                <a:solidFill>
                  <a:schemeClr val="tx1"/>
                </a:solidFill>
                <a:effectLst/>
                <a:latin typeface="+mn-lt"/>
                <a:ea typeface="+mn-ea"/>
                <a:cs typeface="+mn-cs"/>
              </a:rPr>
              <a:t> correspondre</a:t>
            </a:r>
            <a:r>
              <a:rPr lang="fr-FR" sz="1200" kern="1200" dirty="0" smtClean="0">
                <a:solidFill>
                  <a:schemeClr val="tx1"/>
                </a:solidFill>
                <a:effectLst/>
                <a:latin typeface="+mn-lt"/>
                <a:ea typeface="+mn-ea"/>
                <a:cs typeface="+mn-cs"/>
              </a:rPr>
              <a:t> la fréquence</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et le puissance de</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l'USRP</a:t>
            </a:r>
          </a:p>
          <a:p>
            <a:r>
              <a:rPr lang="fr-FR" sz="1200" kern="1200" dirty="0" smtClean="0">
                <a:solidFill>
                  <a:schemeClr val="tx1"/>
                </a:solidFill>
                <a:effectLst/>
                <a:latin typeface="+mn-lt"/>
                <a:ea typeface="+mn-ea"/>
                <a:cs typeface="+mn-cs"/>
              </a:rPr>
              <a:t>IL</a:t>
            </a:r>
            <a:r>
              <a:rPr lang="fr-FR" sz="1200" kern="1200" baseline="0" dirty="0" smtClean="0">
                <a:solidFill>
                  <a:schemeClr val="tx1"/>
                </a:solidFill>
                <a:effectLst/>
                <a:latin typeface="+mn-lt"/>
                <a:ea typeface="+mn-ea"/>
                <a:cs typeface="+mn-cs"/>
              </a:rPr>
              <a:t> est aussi possible de </a:t>
            </a:r>
            <a:r>
              <a:rPr lang="fr-FR" sz="1200" kern="1200" dirty="0" smtClean="0">
                <a:solidFill>
                  <a:schemeClr val="tx1"/>
                </a:solidFill>
                <a:effectLst/>
                <a:latin typeface="+mn-lt"/>
                <a:ea typeface="+mn-ea"/>
                <a:cs typeface="+mn-cs"/>
              </a:rPr>
              <a:t>Combiner le signal pour l'amplifier après.</a:t>
            </a: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7906D058-4376-4B89-A2A1-B283CB2060D2}" type="slidenum">
              <a:rPr lang="fr-FR" smtClean="0"/>
              <a:t>10</a:t>
            </a:fld>
            <a:endParaRPr lang="fr-FR"/>
          </a:p>
        </p:txBody>
      </p:sp>
    </p:spTree>
    <p:extLst>
      <p:ext uri="{BB962C8B-B14F-4D97-AF65-F5344CB8AC3E}">
        <p14:creationId xmlns:p14="http://schemas.microsoft.com/office/powerpoint/2010/main" val="4236045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Concernant l’installation du BTS;</a:t>
            </a:r>
          </a:p>
          <a:p>
            <a:r>
              <a:rPr lang="fr-FR" sz="1200" kern="1200" dirty="0" smtClean="0">
                <a:solidFill>
                  <a:schemeClr val="tx1"/>
                </a:solidFill>
                <a:effectLst/>
                <a:latin typeface="+mn-lt"/>
                <a:ea typeface="+mn-ea"/>
                <a:cs typeface="+mn-cs"/>
              </a:rPr>
              <a:t>Il faut se procurer d’un USRP</a:t>
            </a:r>
            <a:r>
              <a:rPr lang="fr-FR" sz="1200" kern="1200" baseline="0" dirty="0" smtClean="0">
                <a:solidFill>
                  <a:schemeClr val="tx1"/>
                </a:solidFill>
                <a:effectLst/>
                <a:latin typeface="+mn-lt"/>
                <a:ea typeface="+mn-ea"/>
                <a:cs typeface="+mn-cs"/>
              </a:rPr>
              <a:t> a</a:t>
            </a:r>
            <a:r>
              <a:rPr lang="fr-FR" sz="1200" kern="1200" dirty="0" smtClean="0">
                <a:solidFill>
                  <a:schemeClr val="tx1"/>
                </a:solidFill>
                <a:effectLst/>
                <a:latin typeface="+mn-lt"/>
                <a:ea typeface="+mn-ea"/>
                <a:cs typeface="+mn-cs"/>
              </a:rPr>
              <a:t>vec</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2xRFx900 </a:t>
            </a:r>
            <a:r>
              <a:rPr lang="fr-FR" sz="1200" kern="1200" dirty="0" err="1" smtClean="0">
                <a:solidFill>
                  <a:schemeClr val="tx1"/>
                </a:solidFill>
                <a:effectLst/>
                <a:latin typeface="+mn-lt"/>
                <a:ea typeface="+mn-ea"/>
                <a:cs typeface="+mn-cs"/>
              </a:rPr>
              <a:t>daughterboards</a:t>
            </a:r>
            <a:r>
              <a:rPr lang="fr-FR" sz="1200" kern="1200" dirty="0" smtClean="0">
                <a:solidFill>
                  <a:schemeClr val="tx1"/>
                </a:solidFill>
                <a:effectLst/>
                <a:latin typeface="+mn-lt"/>
                <a:ea typeface="+mn-ea"/>
                <a:cs typeface="+mn-cs"/>
              </a:rPr>
              <a:t> (circuit d'accompagnement) </a:t>
            </a:r>
            <a:r>
              <a:rPr lang="fr-FR" sz="1200" kern="1200" baseline="0" dirty="0" smtClean="0">
                <a:solidFill>
                  <a:schemeClr val="tx1"/>
                </a:solidFill>
                <a:effectLst/>
                <a:latin typeface="+mn-lt"/>
                <a:ea typeface="+mn-ea"/>
                <a:cs typeface="+mn-cs"/>
              </a:rPr>
              <a:t>e</a:t>
            </a:r>
            <a:r>
              <a:rPr lang="fr-FR" sz="1200" kern="1200" dirty="0" smtClean="0">
                <a:solidFill>
                  <a:schemeClr val="tx1"/>
                </a:solidFill>
                <a:effectLst/>
                <a:latin typeface="+mn-lt"/>
                <a:ea typeface="+mn-ea"/>
                <a:cs typeface="+mn-cs"/>
              </a:rPr>
              <a:t>t</a:t>
            </a:r>
            <a:r>
              <a:rPr lang="fr-FR" sz="1200" kern="1200" baseline="0" dirty="0" smtClean="0">
                <a:solidFill>
                  <a:schemeClr val="tx1"/>
                </a:solidFill>
                <a:effectLst/>
                <a:latin typeface="+mn-lt"/>
                <a:ea typeface="+mn-ea"/>
                <a:cs typeface="+mn-cs"/>
              </a:rPr>
              <a:t> du </a:t>
            </a:r>
            <a:r>
              <a:rPr lang="fr-FR" sz="1200" kern="1200" dirty="0" err="1" smtClean="0">
                <a:solidFill>
                  <a:schemeClr val="tx1"/>
                </a:solidFill>
                <a:effectLst/>
                <a:latin typeface="+mn-lt"/>
                <a:ea typeface="+mn-ea"/>
                <a:cs typeface="+mn-cs"/>
              </a:rPr>
              <a:t>ClockTamer</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afin d’ avoir plus de précisions de</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l'horloge (+/-100Hz en 1.9Ghz)</a:t>
            </a:r>
          </a:p>
          <a:p>
            <a:r>
              <a:rPr lang="fr-FR" sz="1200" kern="1200" dirty="0" smtClean="0">
                <a:solidFill>
                  <a:schemeClr val="tx1"/>
                </a:solidFill>
                <a:effectLst/>
                <a:latin typeface="+mn-lt"/>
                <a:ea typeface="+mn-ea"/>
                <a:cs typeface="+mn-cs"/>
              </a:rPr>
              <a:t>L'horloge avec GSM doit être bien équilibrés, dans le cas contraire, les téléphones n'arrivent pas à voir la station de base; ou encore utilisation de GPSDO pour calibrer l'horloge.</a:t>
            </a:r>
          </a:p>
          <a:p>
            <a:endParaRPr lang="fr-F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Il faut acheter</a:t>
            </a:r>
            <a:r>
              <a:rPr lang="fr-FR" sz="1200" kern="1200" baseline="0" dirty="0" smtClean="0">
                <a:solidFill>
                  <a:schemeClr val="tx1"/>
                </a:solidFill>
                <a:effectLst/>
                <a:latin typeface="+mn-lt"/>
                <a:ea typeface="+mn-ea"/>
                <a:cs typeface="+mn-cs"/>
              </a:rPr>
              <a:t> également un </a:t>
            </a:r>
            <a:r>
              <a:rPr lang="fr-FR" sz="1200" kern="1200" baseline="0" dirty="0" err="1" smtClean="0">
                <a:solidFill>
                  <a:schemeClr val="tx1"/>
                </a:solidFill>
                <a:effectLst/>
                <a:latin typeface="+mn-lt"/>
                <a:ea typeface="+mn-ea"/>
                <a:cs typeface="+mn-cs"/>
              </a:rPr>
              <a:t>l</a:t>
            </a:r>
            <a:r>
              <a:rPr lang="fr-FR" sz="1200" kern="1200" dirty="0" err="1" smtClean="0">
                <a:solidFill>
                  <a:schemeClr val="tx1"/>
                </a:solidFill>
                <a:effectLst/>
                <a:latin typeface="+mn-lt"/>
                <a:ea typeface="+mn-ea"/>
                <a:cs typeface="+mn-cs"/>
              </a:rPr>
              <a:t>aptop</a:t>
            </a:r>
            <a:r>
              <a:rPr lang="fr-FR" sz="1200" kern="1200" dirty="0" smtClean="0">
                <a:solidFill>
                  <a:schemeClr val="tx1"/>
                </a:solidFill>
                <a:effectLst/>
                <a:latin typeface="+mn-lt"/>
                <a:ea typeface="+mn-ea"/>
                <a:cs typeface="+mn-cs"/>
              </a:rPr>
              <a:t> et installer</a:t>
            </a:r>
            <a:r>
              <a:rPr lang="fr-FR" sz="1200" kern="1200" baseline="0" dirty="0" smtClean="0">
                <a:solidFill>
                  <a:schemeClr val="tx1"/>
                </a:solidFill>
                <a:effectLst/>
                <a:latin typeface="+mn-lt"/>
                <a:ea typeface="+mn-ea"/>
                <a:cs typeface="+mn-cs"/>
              </a:rPr>
              <a:t> un OS </a:t>
            </a:r>
            <a:r>
              <a:rPr lang="fr-FR" sz="1200" kern="1200" dirty="0" smtClean="0">
                <a:solidFill>
                  <a:schemeClr val="tx1"/>
                </a:solidFill>
                <a:effectLst/>
                <a:latin typeface="+mn-lt"/>
                <a:ea typeface="+mn-ea"/>
                <a:cs typeface="+mn-cs"/>
              </a:rPr>
              <a:t>Debian avec les</a:t>
            </a:r>
            <a:r>
              <a:rPr lang="fr-FR" sz="1200" kern="1200" baseline="0" dirty="0" smtClean="0">
                <a:solidFill>
                  <a:schemeClr val="tx1"/>
                </a:solidFill>
                <a:effectLst/>
                <a:latin typeface="+mn-lt"/>
                <a:ea typeface="+mn-ea"/>
                <a:cs typeface="+mn-cs"/>
              </a:rPr>
              <a:t> logiciels concernés : </a:t>
            </a:r>
            <a:r>
              <a:rPr lang="fr-FR" sz="1200" kern="1200" dirty="0" err="1" smtClean="0">
                <a:solidFill>
                  <a:schemeClr val="tx1"/>
                </a:solidFill>
                <a:effectLst/>
                <a:latin typeface="+mn-lt"/>
                <a:ea typeface="+mn-ea"/>
                <a:cs typeface="+mn-cs"/>
              </a:rPr>
              <a:t>OpenBTS</a:t>
            </a:r>
            <a:r>
              <a:rPr lang="fr-FR" sz="1200" kern="1200" dirty="0" smtClean="0">
                <a:solidFill>
                  <a:schemeClr val="tx1"/>
                </a:solidFill>
                <a:effectLst/>
                <a:latin typeface="+mn-lt"/>
                <a:ea typeface="+mn-ea"/>
                <a:cs typeface="+mn-cs"/>
              </a:rPr>
              <a:t> et  </a:t>
            </a:r>
            <a:r>
              <a:rPr lang="fr-FR" sz="1200" kern="1200" dirty="0" err="1" smtClean="0">
                <a:solidFill>
                  <a:schemeClr val="tx1"/>
                </a:solidFill>
                <a:effectLst/>
                <a:latin typeface="+mn-lt"/>
                <a:ea typeface="+mn-ea"/>
                <a:cs typeface="+mn-cs"/>
              </a:rPr>
              <a:t>Asterisk</a:t>
            </a:r>
            <a:endParaRPr lang="fr-FR" sz="1200" kern="1200" dirty="0" smtClean="0">
              <a:solidFill>
                <a:schemeClr val="tx1"/>
              </a:solidFill>
              <a:effectLst/>
              <a:latin typeface="+mn-lt"/>
              <a:ea typeface="+mn-ea"/>
              <a:cs typeface="+mn-cs"/>
            </a:endParaRP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A</a:t>
            </a:r>
            <a:r>
              <a:rPr lang="fr-FR" sz="1200" kern="1200" baseline="0" dirty="0" smtClean="0">
                <a:solidFill>
                  <a:schemeClr val="tx1"/>
                </a:solidFill>
                <a:effectLst/>
                <a:latin typeface="+mn-lt"/>
                <a:ea typeface="+mn-ea"/>
                <a:cs typeface="+mn-cs"/>
              </a:rPr>
              <a:t> Noter qu’un </a:t>
            </a:r>
            <a:r>
              <a:rPr lang="fr-FR" sz="1200" kern="1200" dirty="0" smtClean="0">
                <a:solidFill>
                  <a:schemeClr val="tx1"/>
                </a:solidFill>
                <a:effectLst/>
                <a:latin typeface="+mn-lt"/>
                <a:ea typeface="+mn-ea"/>
                <a:cs typeface="+mn-cs"/>
              </a:rPr>
              <a:t>BTS basique</a:t>
            </a:r>
            <a:r>
              <a:rPr lang="fr-FR" sz="1200" kern="1200" baseline="0" dirty="0" smtClean="0">
                <a:solidFill>
                  <a:schemeClr val="tx1"/>
                </a:solidFill>
                <a:effectLst/>
                <a:latin typeface="+mn-lt"/>
                <a:ea typeface="+mn-ea"/>
                <a:cs typeface="+mn-cs"/>
              </a:rPr>
              <a:t> ne supporte que la </a:t>
            </a:r>
            <a:r>
              <a:rPr lang="fr-FR" sz="1200" kern="1200" dirty="0" smtClean="0">
                <a:solidFill>
                  <a:schemeClr val="tx1"/>
                </a:solidFill>
                <a:effectLst/>
                <a:latin typeface="+mn-lt"/>
                <a:ea typeface="+mn-ea"/>
                <a:cs typeface="+mn-cs"/>
              </a:rPr>
              <a:t>voix seulement! (</a:t>
            </a:r>
            <a:r>
              <a:rPr lang="fr-FR" sz="1200" kern="1200" dirty="0" err="1" smtClean="0">
                <a:solidFill>
                  <a:schemeClr val="tx1"/>
                </a:solidFill>
                <a:effectLst/>
                <a:latin typeface="+mn-lt"/>
                <a:ea typeface="+mn-ea"/>
                <a:cs typeface="+mn-cs"/>
              </a:rPr>
              <a:t>càd</a:t>
            </a:r>
            <a:r>
              <a:rPr lang="fr-FR" sz="1200" kern="1200" dirty="0" smtClean="0">
                <a:solidFill>
                  <a:schemeClr val="tx1"/>
                </a:solidFill>
                <a:effectLst/>
                <a:latin typeface="+mn-lt"/>
                <a:ea typeface="+mn-ea"/>
                <a:cs typeface="+mn-cs"/>
              </a:rPr>
              <a:t> pas de donnés)</a:t>
            </a:r>
          </a:p>
          <a:p>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7906D058-4376-4B89-A2A1-B283CB2060D2}" type="slidenum">
              <a:rPr lang="fr-FR" smtClean="0"/>
              <a:t>11</a:t>
            </a:fld>
            <a:endParaRPr lang="fr-FR"/>
          </a:p>
        </p:txBody>
      </p:sp>
    </p:spTree>
    <p:extLst>
      <p:ext uri="{BB962C8B-B14F-4D97-AF65-F5344CB8AC3E}">
        <p14:creationId xmlns:p14="http://schemas.microsoft.com/office/powerpoint/2010/main" val="2897355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Pour la Démonstration 1 ;</a:t>
            </a:r>
            <a:r>
              <a:rPr lang="fr-FR" sz="1200" kern="1200" baseline="0" dirty="0" smtClean="0">
                <a:solidFill>
                  <a:schemeClr val="tx1"/>
                </a:solidFill>
                <a:effectLst/>
                <a:latin typeface="+mn-lt"/>
                <a:ea typeface="+mn-ea"/>
                <a:cs typeface="+mn-cs"/>
              </a:rPr>
              <a:t> il a d</a:t>
            </a:r>
            <a:r>
              <a:rPr lang="fr-FR" sz="1200" kern="1200" dirty="0" smtClean="0">
                <a:solidFill>
                  <a:schemeClr val="tx1"/>
                </a:solidFill>
                <a:effectLst/>
                <a:latin typeface="+mn-lt"/>
                <a:ea typeface="+mn-ea"/>
                <a:cs typeface="+mn-cs"/>
              </a:rPr>
              <a:t>émarré le</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BTS en Mode test</a:t>
            </a:r>
          </a:p>
          <a:p>
            <a:r>
              <a:rPr lang="fr-FR" sz="1200" kern="1200" dirty="0" smtClean="0">
                <a:solidFill>
                  <a:schemeClr val="tx1"/>
                </a:solidFill>
                <a:effectLst/>
                <a:latin typeface="+mn-lt"/>
                <a:ea typeface="+mn-ea"/>
                <a:cs typeface="+mn-cs"/>
              </a:rPr>
              <a:t>Il a Utilisé la commande TMSI-S de </a:t>
            </a:r>
            <a:r>
              <a:rPr lang="fr-FR" sz="1200" kern="1200" dirty="0" err="1" smtClean="0">
                <a:solidFill>
                  <a:schemeClr val="tx1"/>
                </a:solidFill>
                <a:effectLst/>
                <a:latin typeface="+mn-lt"/>
                <a:ea typeface="+mn-ea"/>
                <a:cs typeface="+mn-cs"/>
              </a:rPr>
              <a:t>OpenBTS</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Selon vous Mode test signifie quoi</a:t>
            </a:r>
            <a:r>
              <a:rPr lang="fr-FR" sz="1200" kern="1200" baseline="0" dirty="0" smtClean="0">
                <a:solidFill>
                  <a:schemeClr val="tx1"/>
                </a:solidFill>
                <a:effectLst/>
                <a:latin typeface="+mn-lt"/>
                <a:ea typeface="+mn-ea"/>
                <a:cs typeface="+mn-cs"/>
              </a:rPr>
              <a:t> en GSM ? </a:t>
            </a:r>
            <a:r>
              <a:rPr lang="fr-FR" sz="1200" kern="1200" baseline="0" smtClean="0">
                <a:solidFill>
                  <a:schemeClr val="tx1"/>
                </a:solidFill>
                <a:effectLst/>
                <a:latin typeface="+mn-lt"/>
                <a:ea typeface="+mn-ea"/>
                <a:cs typeface="+mn-cs"/>
              </a:rPr>
              <a:t>Réponse :  </a:t>
            </a:r>
            <a:r>
              <a:rPr lang="fr-FR" sz="1200" kern="1200" dirty="0" smtClean="0">
                <a:solidFill>
                  <a:schemeClr val="tx1"/>
                </a:solidFill>
                <a:effectLst/>
                <a:latin typeface="+mn-lt"/>
                <a:ea typeface="+mn-ea"/>
                <a:cs typeface="+mn-cs"/>
              </a:rPr>
              <a:t>MCC = 001 MNC = 01</a:t>
            </a:r>
          </a:p>
          <a:p>
            <a:r>
              <a:rPr lang="fr-FR" sz="1200" kern="1200" dirty="0" smtClean="0">
                <a:solidFill>
                  <a:schemeClr val="tx1"/>
                </a:solidFill>
                <a:effectLst/>
                <a:latin typeface="+mn-lt"/>
                <a:ea typeface="+mn-ea"/>
                <a:cs typeface="+mn-cs"/>
              </a:rPr>
              <a:t>Ses</a:t>
            </a:r>
            <a:r>
              <a:rPr lang="fr-FR" sz="1200" kern="1200" baseline="0" dirty="0" smtClean="0">
                <a:solidFill>
                  <a:schemeClr val="tx1"/>
                </a:solidFill>
                <a:effectLst/>
                <a:latin typeface="+mn-lt"/>
                <a:ea typeface="+mn-ea"/>
                <a:cs typeface="+mn-cs"/>
              </a:rPr>
              <a:t> deux valeurs signifient : </a:t>
            </a:r>
            <a:r>
              <a:rPr lang="fr-FR" sz="1200" kern="1200" dirty="0" smtClean="0">
                <a:solidFill>
                  <a:schemeClr val="tx1"/>
                </a:solidFill>
                <a:effectLst/>
                <a:latin typeface="+mn-lt"/>
                <a:ea typeface="+mn-ea"/>
                <a:cs typeface="+mn-cs"/>
              </a:rPr>
              <a:t>Réseau test et pays test</a:t>
            </a:r>
          </a:p>
          <a:p>
            <a:r>
              <a:rPr lang="fr-FR" sz="1200" kern="1200" dirty="0" smtClean="0">
                <a:solidFill>
                  <a:schemeClr val="tx1"/>
                </a:solidFill>
                <a:effectLst/>
                <a:latin typeface="+mn-lt"/>
                <a:ea typeface="+mn-ea"/>
                <a:cs typeface="+mn-cs"/>
              </a:rPr>
              <a:t>On peut choisir le nom voulu du réseau comme defcon18 par exemple</a:t>
            </a:r>
          </a:p>
          <a:p>
            <a:r>
              <a:rPr lang="fr-FR" sz="1200" kern="1200" dirty="0" smtClean="0">
                <a:solidFill>
                  <a:schemeClr val="tx1"/>
                </a:solidFill>
                <a:effectLst/>
                <a:latin typeface="+mn-lt"/>
                <a:ea typeface="+mn-ea"/>
                <a:cs typeface="+mn-cs"/>
              </a:rPr>
              <a:t>Vous pouvez faire de recherche de réseau mais je préfère que votre téléphone reste ainsi </a:t>
            </a: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7906D058-4376-4B89-A2A1-B283CB2060D2}" type="slidenum">
              <a:rPr lang="fr-FR" smtClean="0"/>
              <a:t>12</a:t>
            </a:fld>
            <a:endParaRPr lang="fr-FR"/>
          </a:p>
        </p:txBody>
      </p:sp>
    </p:spTree>
    <p:extLst>
      <p:ext uri="{BB962C8B-B14F-4D97-AF65-F5344CB8AC3E}">
        <p14:creationId xmlns:p14="http://schemas.microsoft.com/office/powerpoint/2010/main" val="3657542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Le but consiste à Cloner</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le réseau d’un opérateur</a:t>
            </a:r>
          </a:p>
          <a:p>
            <a:r>
              <a:rPr lang="fr-FR" sz="1200" kern="1200" dirty="0" smtClean="0">
                <a:solidFill>
                  <a:schemeClr val="tx1"/>
                </a:solidFill>
                <a:effectLst/>
                <a:latin typeface="+mn-lt"/>
                <a:ea typeface="+mn-ea"/>
                <a:cs typeface="+mn-cs"/>
              </a:rPr>
              <a:t>Le réseau est identifié par MCC et MNC</a:t>
            </a:r>
          </a:p>
          <a:p>
            <a:r>
              <a:rPr lang="fr-FR" sz="1200" kern="1200" dirty="0" smtClean="0">
                <a:solidFill>
                  <a:schemeClr val="tx1"/>
                </a:solidFill>
                <a:effectLst/>
                <a:latin typeface="+mn-lt"/>
                <a:ea typeface="+mn-ea"/>
                <a:cs typeface="+mn-cs"/>
              </a:rPr>
              <a:t>Le</a:t>
            </a:r>
            <a:r>
              <a:rPr lang="fr-FR" sz="1200" kern="1200" baseline="0" dirty="0" smtClean="0">
                <a:solidFill>
                  <a:schemeClr val="tx1"/>
                </a:solidFill>
                <a:effectLst/>
                <a:latin typeface="+mn-lt"/>
                <a:ea typeface="+mn-ea"/>
                <a:cs typeface="+mn-cs"/>
              </a:rPr>
              <a:t> MCC ou </a:t>
            </a:r>
            <a:r>
              <a:rPr lang="fr-FR" sz="1200" kern="1200" dirty="0" smtClean="0">
                <a:solidFill>
                  <a:schemeClr val="tx1"/>
                </a:solidFill>
                <a:effectLst/>
                <a:latin typeface="+mn-lt"/>
                <a:ea typeface="+mn-ea"/>
                <a:cs typeface="+mn-cs"/>
              </a:rPr>
              <a:t>Mobile Country Code</a:t>
            </a:r>
            <a:r>
              <a:rPr lang="fr-FR" sz="1200" kern="1200" baseline="0" dirty="0" smtClean="0">
                <a:solidFill>
                  <a:schemeClr val="tx1"/>
                </a:solidFill>
                <a:effectLst/>
                <a:latin typeface="+mn-lt"/>
                <a:ea typeface="+mn-ea"/>
                <a:cs typeface="+mn-cs"/>
              </a:rPr>
              <a:t> est de</a:t>
            </a:r>
            <a:r>
              <a:rPr lang="fr-FR" sz="1200" kern="1200" dirty="0" smtClean="0">
                <a:solidFill>
                  <a:schemeClr val="tx1"/>
                </a:solidFill>
                <a:effectLst/>
                <a:latin typeface="+mn-lt"/>
                <a:ea typeface="+mn-ea"/>
                <a:cs typeface="+mn-cs"/>
              </a:rPr>
              <a:t> 310 pour USA</a:t>
            </a:r>
          </a:p>
          <a:p>
            <a:r>
              <a:rPr lang="fr-FR" sz="1200" kern="1200" dirty="0" smtClean="0">
                <a:solidFill>
                  <a:schemeClr val="tx1"/>
                </a:solidFill>
                <a:effectLst/>
                <a:latin typeface="+mn-lt"/>
                <a:ea typeface="+mn-ea"/>
                <a:cs typeface="+mn-cs"/>
              </a:rPr>
              <a:t>Pour toute les</a:t>
            </a:r>
            <a:r>
              <a:rPr lang="fr-FR" sz="1200" kern="1200" baseline="0" dirty="0" smtClean="0">
                <a:solidFill>
                  <a:schemeClr val="tx1"/>
                </a:solidFill>
                <a:effectLst/>
                <a:latin typeface="+mn-lt"/>
                <a:ea typeface="+mn-ea"/>
                <a:cs typeface="+mn-cs"/>
              </a:rPr>
              <a:t> l</a:t>
            </a:r>
            <a:r>
              <a:rPr lang="fr-FR" sz="1200" kern="1200" dirty="0" smtClean="0">
                <a:solidFill>
                  <a:schemeClr val="tx1"/>
                </a:solidFill>
                <a:effectLst/>
                <a:latin typeface="+mn-lt"/>
                <a:ea typeface="+mn-ea"/>
                <a:cs typeface="+mn-cs"/>
              </a:rPr>
              <a:t>istes possibles,</a:t>
            </a:r>
            <a:r>
              <a:rPr lang="fr-FR" sz="1200" kern="1200" baseline="0" dirty="0" smtClean="0">
                <a:solidFill>
                  <a:schemeClr val="tx1"/>
                </a:solidFill>
                <a:effectLst/>
                <a:latin typeface="+mn-lt"/>
                <a:ea typeface="+mn-ea"/>
                <a:cs typeface="+mn-cs"/>
              </a:rPr>
              <a:t> il faut visiter le site </a:t>
            </a:r>
            <a:r>
              <a:rPr lang="fr-FR" sz="1200" kern="1200" dirty="0" smtClean="0">
                <a:solidFill>
                  <a:schemeClr val="tx1"/>
                </a:solidFill>
                <a:effectLst/>
                <a:latin typeface="+mn-lt"/>
                <a:ea typeface="+mn-ea"/>
                <a:cs typeface="+mn-cs"/>
              </a:rPr>
              <a:t>Wikipédia</a:t>
            </a:r>
          </a:p>
          <a:p>
            <a:pPr marL="0" indent="0">
              <a:buFontTx/>
              <a:buNone/>
            </a:pPr>
            <a:r>
              <a:rPr lang="fr-FR" sz="1200" kern="1200" dirty="0" smtClean="0">
                <a:solidFill>
                  <a:schemeClr val="tx1"/>
                </a:solidFill>
                <a:effectLst/>
                <a:latin typeface="+mn-lt"/>
                <a:ea typeface="+mn-ea"/>
                <a:cs typeface="+mn-cs"/>
              </a:rPr>
              <a:t>Le Mobile Network Code est formé de 2-3digit</a:t>
            </a:r>
          </a:p>
          <a:p>
            <a:r>
              <a:rPr lang="fr-FR" sz="1200" kern="1200" dirty="0" smtClean="0">
                <a:solidFill>
                  <a:schemeClr val="tx1"/>
                </a:solidFill>
                <a:effectLst/>
                <a:latin typeface="+mn-lt"/>
                <a:ea typeface="+mn-ea"/>
                <a:cs typeface="+mn-cs"/>
              </a:rPr>
              <a:t>Pour toute les</a:t>
            </a:r>
            <a:r>
              <a:rPr lang="fr-FR" sz="1200" kern="1200" baseline="0" dirty="0" smtClean="0">
                <a:solidFill>
                  <a:schemeClr val="tx1"/>
                </a:solidFill>
                <a:effectLst/>
                <a:latin typeface="+mn-lt"/>
                <a:ea typeface="+mn-ea"/>
                <a:cs typeface="+mn-cs"/>
              </a:rPr>
              <a:t> l</a:t>
            </a:r>
            <a:r>
              <a:rPr lang="fr-FR" sz="1200" kern="1200" dirty="0" smtClean="0">
                <a:solidFill>
                  <a:schemeClr val="tx1"/>
                </a:solidFill>
                <a:effectLst/>
                <a:latin typeface="+mn-lt"/>
                <a:ea typeface="+mn-ea"/>
                <a:cs typeface="+mn-cs"/>
              </a:rPr>
              <a:t>istes possibles,</a:t>
            </a:r>
            <a:r>
              <a:rPr lang="fr-FR" sz="1200" kern="1200" baseline="0" dirty="0" smtClean="0">
                <a:solidFill>
                  <a:schemeClr val="tx1"/>
                </a:solidFill>
                <a:effectLst/>
                <a:latin typeface="+mn-lt"/>
                <a:ea typeface="+mn-ea"/>
                <a:cs typeface="+mn-cs"/>
              </a:rPr>
              <a:t> il faut visiter également le site </a:t>
            </a:r>
            <a:r>
              <a:rPr lang="fr-FR" sz="1200" kern="1200" dirty="0" smtClean="0">
                <a:solidFill>
                  <a:schemeClr val="tx1"/>
                </a:solidFill>
                <a:effectLst/>
                <a:latin typeface="+mn-lt"/>
                <a:ea typeface="+mn-ea"/>
                <a:cs typeface="+mn-cs"/>
              </a:rPr>
              <a:t>Wikipédia</a:t>
            </a:r>
          </a:p>
          <a:p>
            <a:r>
              <a:rPr lang="fr-FR" sz="1200" kern="1200" dirty="0" smtClean="0">
                <a:solidFill>
                  <a:schemeClr val="tx1"/>
                </a:solidFill>
                <a:effectLst/>
                <a:latin typeface="+mn-lt"/>
                <a:ea typeface="+mn-ea"/>
                <a:cs typeface="+mn-cs"/>
              </a:rPr>
              <a:t>Quelque</a:t>
            </a:r>
            <a:r>
              <a:rPr lang="fr-FR" sz="1200" kern="1200" baseline="0" dirty="0" smtClean="0">
                <a:solidFill>
                  <a:schemeClr val="tx1"/>
                </a:solidFill>
                <a:effectLst/>
                <a:latin typeface="+mn-lt"/>
                <a:ea typeface="+mn-ea"/>
                <a:cs typeface="+mn-cs"/>
              </a:rPr>
              <a:t> changement comme mesure de sécurité  du part de  l’opérateur donc il faut </a:t>
            </a:r>
            <a:r>
              <a:rPr lang="fr-FR" sz="1200" kern="1200" dirty="0" smtClean="0">
                <a:solidFill>
                  <a:schemeClr val="tx1"/>
                </a:solidFill>
                <a:effectLst/>
                <a:latin typeface="+mn-lt"/>
                <a:ea typeface="+mn-ea"/>
                <a:cs typeface="+mn-cs"/>
              </a:rPr>
              <a:t>Cloner le réseau GSM selon MCC et  MNC</a:t>
            </a:r>
          </a:p>
          <a:p>
            <a:r>
              <a:rPr lang="fr-FR" sz="1200" kern="1200" dirty="0" smtClean="0">
                <a:solidFill>
                  <a:schemeClr val="tx1"/>
                </a:solidFill>
                <a:effectLst/>
                <a:latin typeface="+mn-lt"/>
                <a:ea typeface="+mn-ea"/>
                <a:cs typeface="+mn-cs"/>
              </a:rPr>
              <a:t>Quelques fois aussi;</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certaines cartes SIM vérifient le nom de l'opérateur</a:t>
            </a:r>
            <a:r>
              <a:rPr lang="fr-FR" sz="1200" kern="1200" baseline="0" dirty="0" smtClean="0">
                <a:solidFill>
                  <a:schemeClr val="tx1"/>
                </a:solidFill>
                <a:effectLst/>
                <a:latin typeface="+mn-lt"/>
                <a:ea typeface="+mn-ea"/>
                <a:cs typeface="+mn-cs"/>
              </a:rPr>
              <a:t> : Dans d’autres cas, le nom est </a:t>
            </a:r>
            <a:r>
              <a:rPr lang="fr-FR" sz="1200" kern="1200" dirty="0" smtClean="0">
                <a:solidFill>
                  <a:schemeClr val="tx1"/>
                </a:solidFill>
                <a:effectLst/>
                <a:latin typeface="+mn-lt"/>
                <a:ea typeface="+mn-ea"/>
                <a:cs typeface="+mn-cs"/>
              </a:rPr>
              <a:t>sensible à</a:t>
            </a:r>
            <a:r>
              <a:rPr lang="fr-FR" sz="1200" kern="1200" baseline="0" dirty="0" smtClean="0">
                <a:solidFill>
                  <a:schemeClr val="tx1"/>
                </a:solidFill>
                <a:effectLst/>
                <a:latin typeface="+mn-lt"/>
                <a:ea typeface="+mn-ea"/>
                <a:cs typeface="+mn-cs"/>
              </a:rPr>
              <a:t> la casse </a:t>
            </a:r>
            <a:r>
              <a:rPr lang="fr-FR" sz="1200" kern="1200" dirty="0" smtClean="0">
                <a:solidFill>
                  <a:schemeClr val="tx1"/>
                </a:solidFill>
                <a:effectLst/>
                <a:latin typeface="+mn-lt"/>
                <a:ea typeface="+mn-ea"/>
                <a:cs typeface="+mn-cs"/>
              </a:rPr>
              <a:t>pour plus de sécurité si la</a:t>
            </a:r>
            <a:r>
              <a:rPr lang="fr-FR" sz="1200" kern="1200" baseline="0" dirty="0" smtClean="0">
                <a:solidFill>
                  <a:schemeClr val="tx1"/>
                </a:solidFill>
                <a:effectLst/>
                <a:latin typeface="+mn-lt"/>
                <a:ea typeface="+mn-ea"/>
                <a:cs typeface="+mn-cs"/>
              </a:rPr>
              <a:t> carte SIM </a:t>
            </a:r>
            <a:r>
              <a:rPr lang="fr-FR" sz="1200" kern="1200" dirty="0" smtClean="0">
                <a:solidFill>
                  <a:schemeClr val="tx1"/>
                </a:solidFill>
                <a:effectLst/>
                <a:latin typeface="+mn-lt"/>
                <a:ea typeface="+mn-ea"/>
                <a:cs typeface="+mn-cs"/>
              </a:rPr>
              <a:t>implémente cette mesure mais très facile à falsifier</a:t>
            </a:r>
          </a:p>
          <a:p>
            <a:endParaRPr lang="fr-FR" sz="1200" kern="1200" dirty="0" smtClean="0">
              <a:solidFill>
                <a:schemeClr val="tx1"/>
              </a:solidFill>
              <a:effectLst/>
              <a:latin typeface="+mn-lt"/>
              <a:ea typeface="+mn-ea"/>
              <a:cs typeface="+mn-cs"/>
            </a:endParaRP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Résultat</a:t>
            </a:r>
            <a:r>
              <a:rPr lang="fr-FR" sz="1200" kern="1200" baseline="0" dirty="0" smtClean="0">
                <a:solidFill>
                  <a:schemeClr val="tx1"/>
                </a:solidFill>
                <a:effectLst/>
                <a:latin typeface="+mn-lt"/>
                <a:ea typeface="+mn-ea"/>
                <a:cs typeface="+mn-cs"/>
              </a:rPr>
              <a:t> pour  la démonstration 1 avec le r</a:t>
            </a:r>
            <a:r>
              <a:rPr lang="fr-FR" sz="1200" kern="1200" dirty="0" smtClean="0">
                <a:solidFill>
                  <a:schemeClr val="tx1"/>
                </a:solidFill>
                <a:effectLst/>
                <a:latin typeface="+mn-lt"/>
                <a:ea typeface="+mn-ea"/>
                <a:cs typeface="+mn-cs"/>
              </a:rPr>
              <a:t>éseau test 50 personnes puis 30 personnes de plus</a:t>
            </a:r>
          </a:p>
          <a:p>
            <a:r>
              <a:rPr lang="fr-FR" sz="1200" kern="1200" dirty="0" smtClean="0">
                <a:solidFill>
                  <a:schemeClr val="tx1"/>
                </a:solidFill>
                <a:effectLst/>
                <a:latin typeface="+mn-lt"/>
                <a:ea typeface="+mn-ea"/>
                <a:cs typeface="+mn-cs"/>
              </a:rPr>
              <a:t>(Test mode et fréquence inconnu, votre téléphone s'y connecte toujours! Généralement c'est la marque iPhone)</a:t>
            </a:r>
          </a:p>
          <a:p>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7906D058-4376-4B89-A2A1-B283CB2060D2}" type="slidenum">
              <a:rPr lang="fr-FR" smtClean="0"/>
              <a:t>13</a:t>
            </a:fld>
            <a:endParaRPr lang="fr-FR"/>
          </a:p>
        </p:txBody>
      </p:sp>
    </p:spTree>
    <p:extLst>
      <p:ext uri="{BB962C8B-B14F-4D97-AF65-F5344CB8AC3E}">
        <p14:creationId xmlns:p14="http://schemas.microsoft.com/office/powerpoint/2010/main" val="222336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Dans sa</a:t>
            </a:r>
            <a:r>
              <a:rPr lang="fr-FR" sz="1200" kern="1200" baseline="0" dirty="0" smtClean="0">
                <a:solidFill>
                  <a:schemeClr val="tx1"/>
                </a:solidFill>
                <a:effectLst/>
                <a:latin typeface="+mn-lt"/>
                <a:ea typeface="+mn-ea"/>
                <a:cs typeface="+mn-cs"/>
              </a:rPr>
              <a:t> d</a:t>
            </a:r>
            <a:r>
              <a:rPr lang="fr-FR" sz="1200" kern="1200" dirty="0" smtClean="0">
                <a:solidFill>
                  <a:schemeClr val="tx1"/>
                </a:solidFill>
                <a:effectLst/>
                <a:latin typeface="+mn-lt"/>
                <a:ea typeface="+mn-ea"/>
                <a:cs typeface="+mn-cs"/>
              </a:rPr>
              <a:t>émonstration 2 ;</a:t>
            </a:r>
            <a:r>
              <a:rPr lang="fr-FR" sz="1200" kern="1200" baseline="0" dirty="0" smtClean="0">
                <a:solidFill>
                  <a:schemeClr val="tx1"/>
                </a:solidFill>
                <a:effectLst/>
                <a:latin typeface="+mn-lt"/>
                <a:ea typeface="+mn-ea"/>
                <a:cs typeface="+mn-cs"/>
              </a:rPr>
              <a:t> il a </a:t>
            </a:r>
            <a:r>
              <a:rPr lang="fr-FR" sz="1200" kern="1200" dirty="0" smtClean="0">
                <a:solidFill>
                  <a:schemeClr val="tx1"/>
                </a:solidFill>
                <a:effectLst/>
                <a:latin typeface="+mn-lt"/>
                <a:ea typeface="+mn-ea"/>
                <a:cs typeface="+mn-cs"/>
              </a:rPr>
              <a:t>Cloné MNC/MCC et changé le nom de réseau</a:t>
            </a:r>
          </a:p>
          <a:p>
            <a:r>
              <a:rPr lang="fr-FR" sz="1200" kern="1200" dirty="0" smtClean="0">
                <a:solidFill>
                  <a:schemeClr val="tx1"/>
                </a:solidFill>
                <a:effectLst/>
                <a:latin typeface="+mn-lt"/>
                <a:ea typeface="+mn-ea"/>
                <a:cs typeface="+mn-cs"/>
              </a:rPr>
              <a:t>Il a Cloné TNT mobile ; un opérateur téléphonique</a:t>
            </a:r>
            <a:r>
              <a:rPr lang="fr-FR" sz="1200" kern="1200" baseline="0" dirty="0" smtClean="0">
                <a:solidFill>
                  <a:schemeClr val="tx1"/>
                </a:solidFill>
                <a:effectLst/>
                <a:latin typeface="+mn-lt"/>
                <a:ea typeface="+mn-ea"/>
                <a:cs typeface="+mn-cs"/>
              </a:rPr>
              <a:t> en Amérique en utilisant la commande </a:t>
            </a:r>
            <a:r>
              <a:rPr lang="fr-FR" sz="1200" kern="1200" dirty="0" err="1" smtClean="0">
                <a:solidFill>
                  <a:schemeClr val="tx1"/>
                </a:solidFill>
                <a:effectLst/>
                <a:latin typeface="+mn-lt"/>
                <a:ea typeface="+mn-ea"/>
                <a:cs typeface="+mn-cs"/>
              </a:rPr>
              <a:t>cellid</a:t>
            </a:r>
            <a:r>
              <a:rPr lang="fr-FR" sz="1200" kern="1200" dirty="0" smtClean="0">
                <a:solidFill>
                  <a:schemeClr val="tx1"/>
                </a:solidFill>
                <a:effectLst/>
                <a:latin typeface="+mn-lt"/>
                <a:ea typeface="+mn-ea"/>
                <a:cs typeface="+mn-cs"/>
              </a:rPr>
              <a:t> </a:t>
            </a:r>
            <a:r>
              <a:rPr lang="fr-FR" sz="1200" kern="1200" baseline="0" dirty="0" smtClean="0">
                <a:solidFill>
                  <a:schemeClr val="tx1"/>
                </a:solidFill>
                <a:effectLst/>
                <a:latin typeface="+mn-lt"/>
                <a:ea typeface="+mn-ea"/>
                <a:cs typeface="+mn-cs"/>
              </a:rPr>
              <a:t> puis la commande </a:t>
            </a:r>
            <a:r>
              <a:rPr lang="fr-FR" sz="1200" kern="1200" dirty="0" err="1" smtClean="0">
                <a:solidFill>
                  <a:schemeClr val="tx1"/>
                </a:solidFill>
                <a:effectLst/>
                <a:latin typeface="+mn-lt"/>
                <a:ea typeface="+mn-ea"/>
                <a:cs typeface="+mn-cs"/>
              </a:rPr>
              <a:t>config.gsm</a:t>
            </a:r>
            <a:r>
              <a:rPr lang="fr-FR" sz="1200" kern="1200" dirty="0" smtClean="0">
                <a:solidFill>
                  <a:schemeClr val="tx1"/>
                </a:solidFill>
                <a:effectLst/>
                <a:latin typeface="+mn-lt"/>
                <a:ea typeface="+mn-ea"/>
                <a:cs typeface="+mn-cs"/>
              </a:rPr>
              <a:t> </a:t>
            </a:r>
            <a:r>
              <a:rPr lang="fr-FR" sz="1200" kern="1200" baseline="0" dirty="0" smtClean="0">
                <a:solidFill>
                  <a:schemeClr val="tx1"/>
                </a:solidFill>
                <a:effectLst/>
                <a:latin typeface="+mn-lt"/>
                <a:ea typeface="+mn-ea"/>
                <a:cs typeface="+mn-cs"/>
              </a:rPr>
              <a:t> de l’</a:t>
            </a:r>
            <a:r>
              <a:rPr lang="fr-FR" sz="1200" kern="1200" baseline="0" dirty="0" err="1" smtClean="0">
                <a:solidFill>
                  <a:schemeClr val="tx1"/>
                </a:solidFill>
                <a:effectLst/>
                <a:latin typeface="+mn-lt"/>
                <a:ea typeface="+mn-ea"/>
                <a:cs typeface="+mn-cs"/>
              </a:rPr>
              <a:t>OpenBTS</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Le</a:t>
            </a:r>
            <a:r>
              <a:rPr lang="fr-FR" sz="1200" kern="1200" baseline="0" dirty="0" smtClean="0">
                <a:solidFill>
                  <a:schemeClr val="tx1"/>
                </a:solidFill>
                <a:effectLst/>
                <a:latin typeface="+mn-lt"/>
                <a:ea typeface="+mn-ea"/>
                <a:cs typeface="+mn-cs"/>
              </a:rPr>
              <a:t> téléphone n’arrive pas à </a:t>
            </a:r>
            <a:r>
              <a:rPr lang="fr-FR" sz="1200" kern="1200" dirty="0" smtClean="0">
                <a:solidFill>
                  <a:schemeClr val="tx1"/>
                </a:solidFill>
                <a:effectLst/>
                <a:latin typeface="+mn-lt"/>
                <a:ea typeface="+mn-ea"/>
                <a:cs typeface="+mn-cs"/>
              </a:rPr>
              <a:t>distinguer le</a:t>
            </a:r>
            <a:r>
              <a:rPr lang="fr-FR" sz="1200" kern="1200" baseline="0" dirty="0" smtClean="0">
                <a:solidFill>
                  <a:schemeClr val="tx1"/>
                </a:solidFill>
                <a:effectLst/>
                <a:latin typeface="+mn-lt"/>
                <a:ea typeface="+mn-ea"/>
                <a:cs typeface="+mn-cs"/>
              </a:rPr>
              <a:t> faux réseau à celui du vrai </a:t>
            </a:r>
            <a:r>
              <a:rPr lang="fr-FR" sz="1200" kern="1200" dirty="0" smtClean="0">
                <a:solidFill>
                  <a:schemeClr val="tx1"/>
                </a:solidFill>
                <a:effectLst/>
                <a:latin typeface="+mn-lt"/>
                <a:ea typeface="+mn-ea"/>
                <a:cs typeface="+mn-cs"/>
              </a:rPr>
              <a:t> opérateur du</a:t>
            </a:r>
            <a:r>
              <a:rPr lang="fr-FR" sz="1200" kern="1200" baseline="0" dirty="0" smtClean="0">
                <a:solidFill>
                  <a:schemeClr val="tx1"/>
                </a:solidFill>
                <a:effectLst/>
                <a:latin typeface="+mn-lt"/>
                <a:ea typeface="+mn-ea"/>
                <a:cs typeface="+mn-cs"/>
              </a:rPr>
              <a:t> TNT</a:t>
            </a: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7906D058-4376-4B89-A2A1-B283CB2060D2}" type="slidenum">
              <a:rPr lang="fr-FR" smtClean="0"/>
              <a:t>14</a:t>
            </a:fld>
            <a:endParaRPr lang="fr-FR"/>
          </a:p>
        </p:txBody>
      </p:sp>
    </p:spTree>
    <p:extLst>
      <p:ext uri="{BB962C8B-B14F-4D97-AF65-F5344CB8AC3E}">
        <p14:creationId xmlns:p14="http://schemas.microsoft.com/office/powerpoint/2010/main" val="3272839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Maintenant, notre</a:t>
            </a:r>
            <a:r>
              <a:rPr lang="fr-FR" sz="1200" kern="1200" baseline="0" dirty="0" smtClean="0">
                <a:solidFill>
                  <a:schemeClr val="tx1"/>
                </a:solidFill>
                <a:effectLst/>
                <a:latin typeface="+mn-lt"/>
                <a:ea typeface="+mn-ea"/>
                <a:cs typeface="+mn-cs"/>
              </a:rPr>
              <a:t> but est atteint puisque n</a:t>
            </a:r>
            <a:r>
              <a:rPr lang="fr-FR" sz="1200" kern="1200" dirty="0" smtClean="0">
                <a:solidFill>
                  <a:schemeClr val="tx1"/>
                </a:solidFill>
                <a:effectLst/>
                <a:latin typeface="+mn-lt"/>
                <a:ea typeface="+mn-ea"/>
                <a:cs typeface="+mn-cs"/>
              </a:rPr>
              <a:t>ous savons créer de</a:t>
            </a:r>
            <a:r>
              <a:rPr lang="fr-FR" sz="1200" kern="1200" baseline="0" dirty="0" smtClean="0">
                <a:solidFill>
                  <a:schemeClr val="tx1"/>
                </a:solidFill>
                <a:effectLst/>
                <a:latin typeface="+mn-lt"/>
                <a:ea typeface="+mn-ea"/>
                <a:cs typeface="+mn-cs"/>
              </a:rPr>
              <a:t> manière simple</a:t>
            </a:r>
            <a:r>
              <a:rPr lang="fr-FR" sz="1200" kern="1200" dirty="0" smtClean="0">
                <a:solidFill>
                  <a:schemeClr val="tx1"/>
                </a:solidFill>
                <a:effectLst/>
                <a:latin typeface="+mn-lt"/>
                <a:ea typeface="+mn-ea"/>
                <a:cs typeface="+mn-cs"/>
              </a:rPr>
              <a:t> notre propre IMSI-Catcher. Ainsi,</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Le téléphone du victime</a:t>
            </a:r>
            <a:r>
              <a:rPr lang="fr-FR" sz="1200" kern="1200" baseline="0" dirty="0" smtClean="0">
                <a:solidFill>
                  <a:schemeClr val="tx1"/>
                </a:solidFill>
                <a:effectLst/>
                <a:latin typeface="+mn-lt"/>
                <a:ea typeface="+mn-ea"/>
                <a:cs typeface="+mn-cs"/>
              </a:rPr>
              <a:t> peut</a:t>
            </a:r>
            <a:r>
              <a:rPr lang="fr-FR" sz="1200" kern="1200" dirty="0" smtClean="0">
                <a:solidFill>
                  <a:schemeClr val="tx1"/>
                </a:solidFill>
                <a:effectLst/>
                <a:latin typeface="+mn-lt"/>
                <a:ea typeface="+mn-ea"/>
                <a:cs typeface="+mn-cs"/>
              </a:rPr>
              <a:t> entrer dans la station de base et envoyer son trafic</a:t>
            </a:r>
          </a:p>
          <a:p>
            <a:r>
              <a:rPr lang="fr-FR" sz="1200" kern="1200" dirty="0" smtClean="0">
                <a:solidFill>
                  <a:schemeClr val="tx1"/>
                </a:solidFill>
                <a:effectLst/>
                <a:latin typeface="+mn-lt"/>
                <a:ea typeface="+mn-ea"/>
                <a:cs typeface="+mn-cs"/>
              </a:rPr>
              <a:t>Il</a:t>
            </a:r>
            <a:r>
              <a:rPr lang="fr-FR" sz="1200" kern="1200" baseline="0" dirty="0" smtClean="0">
                <a:solidFill>
                  <a:schemeClr val="tx1"/>
                </a:solidFill>
                <a:effectLst/>
                <a:latin typeface="+mn-lt"/>
                <a:ea typeface="+mn-ea"/>
                <a:cs typeface="+mn-cs"/>
              </a:rPr>
              <a:t> est possible également </a:t>
            </a:r>
            <a:r>
              <a:rPr lang="fr-FR" sz="1200" kern="1200" dirty="0" smtClean="0">
                <a:solidFill>
                  <a:schemeClr val="tx1"/>
                </a:solidFill>
                <a:effectLst/>
                <a:latin typeface="+mn-lt"/>
                <a:ea typeface="+mn-ea"/>
                <a:cs typeface="+mn-cs"/>
              </a:rPr>
              <a:t>d'utiliser des filtres IMSI-IMEI.</a:t>
            </a:r>
            <a:r>
              <a:rPr lang="fr-FR" sz="1200" kern="1200" baseline="0" dirty="0" smtClean="0">
                <a:solidFill>
                  <a:schemeClr val="tx1"/>
                </a:solidFill>
                <a:effectLst/>
                <a:latin typeface="+mn-lt"/>
                <a:ea typeface="+mn-ea"/>
                <a:cs typeface="+mn-cs"/>
              </a:rPr>
              <a:t> L’</a:t>
            </a:r>
            <a:r>
              <a:rPr lang="fr-FR" sz="1200" kern="1200" dirty="0" smtClean="0">
                <a:solidFill>
                  <a:schemeClr val="tx1"/>
                </a:solidFill>
                <a:effectLst/>
                <a:latin typeface="+mn-lt"/>
                <a:ea typeface="+mn-ea"/>
                <a:cs typeface="+mn-cs"/>
              </a:rPr>
              <a:t>IMEI </a:t>
            </a:r>
            <a:r>
              <a:rPr lang="fr-FR" sz="1200" kern="1200" baseline="0" dirty="0" smtClean="0">
                <a:solidFill>
                  <a:schemeClr val="tx1"/>
                </a:solidFill>
                <a:effectLst/>
                <a:latin typeface="+mn-lt"/>
                <a:ea typeface="+mn-ea"/>
                <a:cs typeface="+mn-cs"/>
              </a:rPr>
              <a:t> consiste à un </a:t>
            </a:r>
            <a:r>
              <a:rPr lang="fr-FR" sz="1200" kern="1200" dirty="0" smtClean="0">
                <a:solidFill>
                  <a:schemeClr val="tx1"/>
                </a:solidFill>
                <a:effectLst/>
                <a:latin typeface="+mn-lt"/>
                <a:ea typeface="+mn-ea"/>
                <a:cs typeface="+mn-cs"/>
              </a:rPr>
              <a:t>identifiant de l'équipement</a:t>
            </a:r>
          </a:p>
          <a:p>
            <a:endParaRPr lang="fr-FR" sz="1200" kern="1200" dirty="0" smtClean="0">
              <a:solidFill>
                <a:schemeClr val="tx1"/>
              </a:solidFill>
              <a:effectLst/>
              <a:latin typeface="+mn-lt"/>
              <a:ea typeface="+mn-ea"/>
              <a:cs typeface="+mn-cs"/>
            </a:endParaRPr>
          </a:p>
          <a:p>
            <a:endParaRPr lang="fr-F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Que pouvons-nous</a:t>
            </a:r>
            <a:r>
              <a:rPr lang="fr-FR" sz="1200" kern="1200" baseline="0" dirty="0" smtClean="0">
                <a:solidFill>
                  <a:schemeClr val="tx1"/>
                </a:solidFill>
                <a:effectLst/>
                <a:latin typeface="+mn-lt"/>
                <a:ea typeface="+mn-ea"/>
                <a:cs typeface="+mn-cs"/>
              </a:rPr>
              <a:t> f</a:t>
            </a:r>
            <a:r>
              <a:rPr lang="fr-FR" sz="1200" kern="1200" dirty="0" smtClean="0">
                <a:solidFill>
                  <a:schemeClr val="tx1"/>
                </a:solidFill>
                <a:effectLst/>
                <a:latin typeface="+mn-lt"/>
                <a:ea typeface="+mn-ea"/>
                <a:cs typeface="+mn-cs"/>
              </a:rPr>
              <a:t>aire mieux ?</a:t>
            </a:r>
          </a:p>
          <a:p>
            <a:r>
              <a:rPr lang="fr-FR" sz="1200" kern="1200" baseline="0" dirty="0" smtClean="0">
                <a:solidFill>
                  <a:schemeClr val="tx1"/>
                </a:solidFill>
                <a:effectLst/>
                <a:latin typeface="+mn-lt"/>
                <a:ea typeface="+mn-ea"/>
                <a:cs typeface="+mn-cs"/>
              </a:rPr>
              <a:t>Le procédé de capture du victime prend beaucoup de temps; la question qui se pose est donc : </a:t>
            </a:r>
            <a:r>
              <a:rPr lang="fr-FR" sz="1200" kern="1200" dirty="0" smtClean="0">
                <a:solidFill>
                  <a:schemeClr val="tx1"/>
                </a:solidFill>
                <a:effectLst/>
                <a:latin typeface="+mn-lt"/>
                <a:ea typeface="+mn-ea"/>
                <a:cs typeface="+mn-cs"/>
              </a:rPr>
              <a:t>Comment peut-on le faire rapidement.</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Avec</a:t>
            </a:r>
            <a:r>
              <a:rPr lang="fr-FR" sz="1200" kern="1200" baseline="0" dirty="0" smtClean="0">
                <a:solidFill>
                  <a:schemeClr val="tx1"/>
                </a:solidFill>
                <a:effectLst/>
                <a:latin typeface="+mn-lt"/>
                <a:ea typeface="+mn-ea"/>
                <a:cs typeface="+mn-cs"/>
              </a:rPr>
              <a:t> notre IMSI-Catcher; il est possible de capture les appels et les </a:t>
            </a:r>
            <a:r>
              <a:rPr lang="fr-FR" sz="1200" kern="1200" baseline="0" dirty="0" err="1" smtClean="0">
                <a:solidFill>
                  <a:schemeClr val="tx1"/>
                </a:solidFill>
                <a:effectLst/>
                <a:latin typeface="+mn-lt"/>
                <a:ea typeface="+mn-ea"/>
                <a:cs typeface="+mn-cs"/>
              </a:rPr>
              <a:t>sms</a:t>
            </a:r>
            <a:r>
              <a:rPr lang="fr-FR" sz="1200" kern="1200" baseline="0" dirty="0" smtClean="0">
                <a:solidFill>
                  <a:schemeClr val="tx1"/>
                </a:solidFill>
                <a:effectLst/>
                <a:latin typeface="+mn-lt"/>
                <a:ea typeface="+mn-ea"/>
                <a:cs typeface="+mn-cs"/>
              </a:rPr>
              <a:t> entrant seulement. Une autre amélioration est donc comment procéder pour l</a:t>
            </a:r>
            <a:r>
              <a:rPr lang="fr-FR" sz="1200" kern="1200" dirty="0" smtClean="0">
                <a:solidFill>
                  <a:schemeClr val="tx1"/>
                </a:solidFill>
                <a:effectLst/>
                <a:latin typeface="+mn-lt"/>
                <a:ea typeface="+mn-ea"/>
                <a:cs typeface="+mn-cs"/>
              </a:rPr>
              <a:t>es appels sortants !?</a:t>
            </a: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7906D058-4376-4B89-A2A1-B283CB2060D2}" type="slidenum">
              <a:rPr lang="fr-FR" smtClean="0"/>
              <a:t>15</a:t>
            </a:fld>
            <a:endParaRPr lang="fr-FR"/>
          </a:p>
        </p:txBody>
      </p:sp>
    </p:spTree>
    <p:extLst>
      <p:ext uri="{BB962C8B-B14F-4D97-AF65-F5344CB8AC3E}">
        <p14:creationId xmlns:p14="http://schemas.microsoft.com/office/powerpoint/2010/main" val="675790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Pour l’amélioration de l’</a:t>
            </a:r>
            <a:r>
              <a:rPr lang="fr-FR" sz="1200" kern="1200" dirty="0" err="1" smtClean="0">
                <a:solidFill>
                  <a:schemeClr val="tx1"/>
                </a:solidFill>
                <a:effectLst/>
                <a:latin typeface="+mn-lt"/>
                <a:ea typeface="+mn-ea"/>
                <a:cs typeface="+mn-cs"/>
              </a:rPr>
              <a:t>handover</a:t>
            </a:r>
            <a:r>
              <a:rPr lang="fr-FR" sz="1200" kern="1200" dirty="0" smtClean="0">
                <a:solidFill>
                  <a:schemeClr val="tx1"/>
                </a:solidFill>
                <a:effectLst/>
                <a:latin typeface="+mn-lt"/>
                <a:ea typeface="+mn-ea"/>
                <a:cs typeface="+mn-cs"/>
              </a:rPr>
              <a:t> la question qui</a:t>
            </a:r>
            <a:r>
              <a:rPr lang="fr-FR" sz="1200" kern="1200" baseline="0" dirty="0" smtClean="0">
                <a:solidFill>
                  <a:schemeClr val="tx1"/>
                </a:solidFill>
                <a:effectLst/>
                <a:latin typeface="+mn-lt"/>
                <a:ea typeface="+mn-ea"/>
                <a:cs typeface="+mn-cs"/>
              </a:rPr>
              <a:t> se pose est donc: </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Que faire pour avoir plus de victime en </a:t>
            </a:r>
            <a:r>
              <a:rPr lang="fr-FR" sz="1200" kern="1200" dirty="0" err="1" smtClean="0">
                <a:solidFill>
                  <a:schemeClr val="tx1"/>
                </a:solidFill>
                <a:effectLst/>
                <a:latin typeface="+mn-lt"/>
                <a:ea typeface="+mn-ea"/>
                <a:cs typeface="+mn-cs"/>
              </a:rPr>
              <a:t>handover</a:t>
            </a:r>
            <a:r>
              <a:rPr lang="fr-FR" sz="1200" kern="1200" dirty="0" smtClean="0">
                <a:solidFill>
                  <a:schemeClr val="tx1"/>
                </a:solidFill>
                <a:effectLst/>
                <a:latin typeface="+mn-lt"/>
                <a:ea typeface="+mn-ea"/>
                <a:cs typeface="+mn-cs"/>
              </a:rPr>
              <a:t> ?</a:t>
            </a:r>
          </a:p>
          <a:p>
            <a:r>
              <a:rPr lang="fr-FR" sz="1200" kern="1200" dirty="0" smtClean="0">
                <a:solidFill>
                  <a:schemeClr val="tx1"/>
                </a:solidFill>
                <a:effectLst/>
                <a:latin typeface="+mn-lt"/>
                <a:ea typeface="+mn-ea"/>
                <a:cs typeface="+mn-cs"/>
              </a:rPr>
              <a:t>Et comment le faire plus rapidement ?</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Pour répondre</a:t>
            </a:r>
            <a:r>
              <a:rPr lang="fr-FR" sz="1200" kern="1200" baseline="0" dirty="0" smtClean="0">
                <a:solidFill>
                  <a:schemeClr val="tx1"/>
                </a:solidFill>
                <a:effectLst/>
                <a:latin typeface="+mn-lt"/>
                <a:ea typeface="+mn-ea"/>
                <a:cs typeface="+mn-cs"/>
              </a:rPr>
              <a:t> à ses question, il existe </a:t>
            </a:r>
            <a:r>
              <a:rPr lang="fr-FR" sz="1200" kern="1200" dirty="0" smtClean="0">
                <a:solidFill>
                  <a:schemeClr val="tx1"/>
                </a:solidFill>
                <a:effectLst/>
                <a:latin typeface="+mn-lt"/>
                <a:ea typeface="+mn-ea"/>
                <a:cs typeface="+mn-cs"/>
              </a:rPr>
              <a:t>plusieurs</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possibilités :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Neighbours</a:t>
            </a:r>
            <a:r>
              <a:rPr lang="fr-FR" sz="1200" kern="1200" dirty="0" smtClean="0">
                <a:solidFill>
                  <a:schemeClr val="tx1"/>
                </a:solidFill>
                <a:effectLst/>
                <a:latin typeface="+mn-lt"/>
                <a:ea typeface="+mn-ea"/>
                <a:cs typeface="+mn-cs"/>
              </a:rPr>
              <a:t> List </a:t>
            </a:r>
            <a:r>
              <a:rPr lang="fr-FR" sz="1200" dirty="0" smtClean="0">
                <a:solidFill>
                  <a:schemeClr val="tx1"/>
                </a:solidFill>
                <a:latin typeface="Tiger Expert" panose="02070300020205020404" pitchFamily="18" charset="0"/>
              </a:rPr>
              <a:t>ou listes de cellules voisines</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 changer le LAC ou Local</a:t>
            </a:r>
            <a:r>
              <a:rPr lang="fr-FR" sz="1200" kern="1200" baseline="0" dirty="0" smtClean="0">
                <a:solidFill>
                  <a:schemeClr val="tx1"/>
                </a:solidFill>
                <a:effectLst/>
                <a:latin typeface="+mn-lt"/>
                <a:ea typeface="+mn-ea"/>
                <a:cs typeface="+mn-cs"/>
              </a:rPr>
              <a:t> Area Code</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 Brouilleur</a:t>
            </a:r>
          </a:p>
          <a:p>
            <a:r>
              <a:rPr lang="fr-FR" sz="1200" kern="1200" dirty="0" smtClean="0">
                <a:solidFill>
                  <a:schemeClr val="tx1"/>
                </a:solidFill>
                <a:effectLst/>
                <a:latin typeface="+mn-lt"/>
                <a:ea typeface="+mn-ea"/>
                <a:cs typeface="+mn-cs"/>
              </a:rPr>
              <a:t>- Améliorer le gain en</a:t>
            </a:r>
            <a:r>
              <a:rPr lang="fr-FR" sz="1200" kern="1200" baseline="0" dirty="0" smtClean="0">
                <a:solidFill>
                  <a:schemeClr val="tx1"/>
                </a:solidFill>
                <a:effectLst/>
                <a:latin typeface="+mn-lt"/>
                <a:ea typeface="+mn-ea"/>
                <a:cs typeface="+mn-cs"/>
              </a:rPr>
              <a:t> réception</a:t>
            </a: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7906D058-4376-4B89-A2A1-B283CB2060D2}" type="slidenum">
              <a:rPr lang="fr-FR" smtClean="0"/>
              <a:t>16</a:t>
            </a:fld>
            <a:endParaRPr lang="fr-FR"/>
          </a:p>
        </p:txBody>
      </p:sp>
    </p:spTree>
    <p:extLst>
      <p:ext uri="{BB962C8B-B14F-4D97-AF65-F5344CB8AC3E}">
        <p14:creationId xmlns:p14="http://schemas.microsoft.com/office/powerpoint/2010/main" val="25688373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GSM-Neighbors</a:t>
            </a:r>
          </a:p>
          <a:p>
            <a:r>
              <a:rPr lang="fr-FR" sz="1200" kern="1200" dirty="0" smtClean="0">
                <a:solidFill>
                  <a:schemeClr val="tx1"/>
                </a:solidFill>
                <a:effectLst/>
                <a:latin typeface="+mn-lt"/>
                <a:ea typeface="+mn-ea"/>
                <a:cs typeface="+mn-cs"/>
              </a:rPr>
              <a:t>Chaque station de base GSM possède une ou des listes</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voisines</a:t>
            </a:r>
            <a:r>
              <a:rPr lang="fr-FR" sz="1200" kern="1200" baseline="0" dirty="0" smtClean="0">
                <a:solidFill>
                  <a:schemeClr val="tx1"/>
                </a:solidFill>
                <a:effectLst/>
                <a:latin typeface="+mn-lt"/>
                <a:ea typeface="+mn-ea"/>
                <a:cs typeface="+mn-cs"/>
              </a:rPr>
              <a:t> p</a:t>
            </a:r>
            <a:r>
              <a:rPr lang="fr-FR" sz="1200" kern="1200" dirty="0" smtClean="0">
                <a:solidFill>
                  <a:schemeClr val="tx1"/>
                </a:solidFill>
                <a:effectLst/>
                <a:latin typeface="+mn-lt"/>
                <a:ea typeface="+mn-ea"/>
                <a:cs typeface="+mn-cs"/>
              </a:rPr>
              <a:t>our dire à la cellule quelle liste fréquence à  ne pas utiliser pour la station voisine</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Il faut faire un Monitoring des canaux voisins</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pour augmenter la rapidité de </a:t>
            </a:r>
            <a:r>
              <a:rPr lang="fr-FR" sz="1200" kern="1200" dirty="0" err="1" smtClean="0">
                <a:solidFill>
                  <a:schemeClr val="tx1"/>
                </a:solidFill>
                <a:effectLst/>
                <a:latin typeface="+mn-lt"/>
                <a:ea typeface="+mn-ea"/>
                <a:cs typeface="+mn-cs"/>
              </a:rPr>
              <a:t>handover</a:t>
            </a:r>
            <a:r>
              <a:rPr lang="fr-FR" sz="1200" kern="1200" dirty="0" smtClean="0">
                <a:solidFill>
                  <a:schemeClr val="tx1"/>
                </a:solidFill>
                <a:effectLst/>
                <a:latin typeface="+mn-lt"/>
                <a:ea typeface="+mn-ea"/>
                <a:cs typeface="+mn-cs"/>
              </a:rPr>
              <a:t> </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L'attaquant peut utiliser cette information pour : </a:t>
            </a:r>
          </a:p>
          <a:p>
            <a:r>
              <a:rPr lang="fr-FR" sz="1200" kern="1200" dirty="0" smtClean="0">
                <a:solidFill>
                  <a:schemeClr val="tx1"/>
                </a:solidFill>
                <a:effectLst/>
                <a:latin typeface="+mn-lt"/>
                <a:ea typeface="+mn-ea"/>
                <a:cs typeface="+mn-cs"/>
              </a:rPr>
              <a:t>-- Identifier les cellules voisines qui sont loin de la cellule en question</a:t>
            </a:r>
          </a:p>
          <a:p>
            <a:r>
              <a:rPr lang="fr-FR" sz="1200" kern="1200" dirty="0" smtClean="0">
                <a:solidFill>
                  <a:schemeClr val="tx1"/>
                </a:solidFill>
                <a:effectLst/>
                <a:latin typeface="+mn-lt"/>
                <a:ea typeface="+mn-ea"/>
                <a:cs typeface="+mn-cs"/>
              </a:rPr>
              <a:t>-- Installer la station de base en question pour cette cellule</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 pouvoir interconnecter</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rapidement</a:t>
            </a:r>
            <a:r>
              <a:rPr lang="fr-FR" sz="1200" kern="1200" baseline="0" dirty="0" smtClean="0">
                <a:solidFill>
                  <a:schemeClr val="tx1"/>
                </a:solidFill>
                <a:effectLst/>
                <a:latin typeface="+mn-lt"/>
                <a:ea typeface="+mn-ea"/>
                <a:cs typeface="+mn-cs"/>
              </a:rPr>
              <a:t> l</a:t>
            </a:r>
            <a:r>
              <a:rPr lang="fr-FR" sz="1200" kern="1200" dirty="0" smtClean="0">
                <a:solidFill>
                  <a:schemeClr val="tx1"/>
                </a:solidFill>
                <a:effectLst/>
                <a:latin typeface="+mn-lt"/>
                <a:ea typeface="+mn-ea"/>
                <a:cs typeface="+mn-cs"/>
              </a:rPr>
              <a:t>es téléphones dans cette station de base</a:t>
            </a: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7906D058-4376-4B89-A2A1-B283CB2060D2}" type="slidenum">
              <a:rPr lang="fr-FR" smtClean="0"/>
              <a:t>17</a:t>
            </a:fld>
            <a:endParaRPr lang="fr-FR"/>
          </a:p>
        </p:txBody>
      </p:sp>
    </p:spTree>
    <p:extLst>
      <p:ext uri="{BB962C8B-B14F-4D97-AF65-F5344CB8AC3E}">
        <p14:creationId xmlns:p14="http://schemas.microsoft.com/office/powerpoint/2010/main" val="26068937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La recherche des cellules voisines</a:t>
            </a:r>
            <a:r>
              <a:rPr lang="fr-FR" sz="1200" kern="1200" baseline="0" dirty="0" smtClean="0">
                <a:solidFill>
                  <a:schemeClr val="tx1"/>
                </a:solidFill>
                <a:effectLst/>
                <a:latin typeface="+mn-lt"/>
                <a:ea typeface="+mn-ea"/>
                <a:cs typeface="+mn-cs"/>
              </a:rPr>
              <a:t> pour la première fois dans le monde de l’</a:t>
            </a:r>
            <a:r>
              <a:rPr lang="fr-FR" sz="1200" kern="1200" baseline="0" dirty="0" err="1" smtClean="0">
                <a:solidFill>
                  <a:schemeClr val="tx1"/>
                </a:solidFill>
                <a:effectLst/>
                <a:latin typeface="+mn-lt"/>
                <a:ea typeface="+mn-ea"/>
                <a:cs typeface="+mn-cs"/>
              </a:rPr>
              <a:t>OpenSource</a:t>
            </a:r>
            <a:r>
              <a:rPr lang="fr-FR" sz="1200" kern="1200" baseline="0" dirty="0" smtClean="0">
                <a:solidFill>
                  <a:schemeClr val="tx1"/>
                </a:solidFill>
                <a:effectLst/>
                <a:latin typeface="+mn-lt"/>
                <a:ea typeface="+mn-ea"/>
                <a:cs typeface="+mn-cs"/>
              </a:rPr>
              <a:t> se fait par </a:t>
            </a:r>
            <a:r>
              <a:rPr lang="fr-FR" sz="1200" kern="1200" dirty="0" smtClean="0">
                <a:solidFill>
                  <a:schemeClr val="tx1"/>
                </a:solidFill>
                <a:effectLst/>
                <a:latin typeface="+mn-lt"/>
                <a:ea typeface="+mn-ea"/>
                <a:cs typeface="+mn-cs"/>
              </a:rPr>
              <a:t>L’utilisation</a:t>
            </a:r>
            <a:r>
              <a:rPr lang="fr-FR" sz="1200" kern="1200" baseline="0" dirty="0" smtClean="0">
                <a:solidFill>
                  <a:schemeClr val="tx1"/>
                </a:solidFill>
                <a:effectLst/>
                <a:latin typeface="+mn-lt"/>
                <a:ea typeface="+mn-ea"/>
                <a:cs typeface="+mn-cs"/>
              </a:rPr>
              <a:t> du téléphone </a:t>
            </a:r>
            <a:r>
              <a:rPr lang="fr-FR" sz="1200" kern="1200" dirty="0" smtClean="0">
                <a:solidFill>
                  <a:schemeClr val="tx1"/>
                </a:solidFill>
                <a:effectLst/>
                <a:latin typeface="+mn-lt"/>
                <a:ea typeface="+mn-ea"/>
                <a:cs typeface="+mn-cs"/>
              </a:rPr>
              <a:t>Nokia 3310(900/1800) / 3390(1900)</a:t>
            </a:r>
            <a:r>
              <a:rPr lang="fr-FR" sz="1200" kern="1200" baseline="0" dirty="0" smtClean="0">
                <a:solidFill>
                  <a:schemeClr val="tx1"/>
                </a:solidFill>
                <a:effectLst/>
                <a:latin typeface="+mn-lt"/>
                <a:ea typeface="+mn-ea"/>
                <a:cs typeface="+mn-cs"/>
              </a:rPr>
              <a:t> avec </a:t>
            </a:r>
            <a:r>
              <a:rPr lang="fr-FR" sz="1200" kern="1200" dirty="0" smtClean="0">
                <a:solidFill>
                  <a:schemeClr val="tx1"/>
                </a:solidFill>
                <a:effectLst/>
                <a:latin typeface="+mn-lt"/>
                <a:ea typeface="+mn-ea"/>
                <a:cs typeface="+mn-cs"/>
              </a:rPr>
              <a:t>Network monitor mode</a:t>
            </a:r>
            <a:r>
              <a:rPr lang="fr-FR" sz="1200" kern="1200" baseline="0" dirty="0" smtClean="0">
                <a:solidFill>
                  <a:schemeClr val="tx1"/>
                </a:solidFill>
                <a:effectLst/>
                <a:latin typeface="+mn-lt"/>
                <a:ea typeface="+mn-ea"/>
                <a:cs typeface="+mn-cs"/>
              </a:rPr>
              <a:t> et en </a:t>
            </a:r>
            <a:r>
              <a:rPr lang="fr-FR" sz="1200" kern="1200" dirty="0" smtClean="0">
                <a:solidFill>
                  <a:schemeClr val="tx1"/>
                </a:solidFill>
                <a:effectLst/>
                <a:latin typeface="+mn-lt"/>
                <a:ea typeface="+mn-ea"/>
                <a:cs typeface="+mn-cs"/>
              </a:rPr>
              <a:t>faisant un renifleur (</a:t>
            </a:r>
            <a:r>
              <a:rPr lang="fr-FR" sz="1200" kern="1200" dirty="0" err="1" smtClean="0">
                <a:solidFill>
                  <a:schemeClr val="tx1"/>
                </a:solidFill>
                <a:effectLst/>
                <a:latin typeface="+mn-lt"/>
                <a:ea typeface="+mn-ea"/>
                <a:cs typeface="+mn-cs"/>
              </a:rPr>
              <a:t>càd</a:t>
            </a:r>
            <a:r>
              <a:rPr lang="fr-FR" sz="1200" kern="1200" dirty="0" smtClean="0">
                <a:solidFill>
                  <a:schemeClr val="tx1"/>
                </a:solidFill>
                <a:effectLst/>
                <a:latin typeface="+mn-lt"/>
                <a:ea typeface="+mn-ea"/>
                <a:cs typeface="+mn-cs"/>
              </a:rPr>
              <a:t> en sniffant) les</a:t>
            </a:r>
            <a:r>
              <a:rPr lang="fr-FR" sz="1200" kern="1200" baseline="0" dirty="0" smtClean="0">
                <a:solidFill>
                  <a:schemeClr val="tx1"/>
                </a:solidFill>
                <a:effectLst/>
                <a:latin typeface="+mn-lt"/>
                <a:ea typeface="+mn-ea"/>
                <a:cs typeface="+mn-cs"/>
              </a:rPr>
              <a:t> signalisations</a:t>
            </a:r>
            <a:r>
              <a:rPr lang="fr-FR" sz="1200" kern="1200" dirty="0" smtClean="0">
                <a:solidFill>
                  <a:schemeClr val="tx1"/>
                </a:solidFill>
                <a:effectLst/>
                <a:latin typeface="+mn-lt"/>
                <a:ea typeface="+mn-ea"/>
                <a:cs typeface="+mn-cs"/>
              </a:rPr>
              <a:t> GSM aux alentours</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Pour ce faire, les méthodes utilisées sont les suivantes</a:t>
            </a:r>
            <a:r>
              <a:rPr lang="fr-FR" sz="1200" kern="1200" baseline="0" dirty="0" smtClean="0">
                <a:solidFill>
                  <a:schemeClr val="tx1"/>
                </a:solidFill>
                <a:effectLst/>
                <a:latin typeface="+mn-lt"/>
                <a:ea typeface="+mn-ea"/>
                <a:cs typeface="+mn-cs"/>
              </a:rPr>
              <a:t> : </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 Utilisation de FBUS et MBUS Câble</a:t>
            </a:r>
          </a:p>
          <a:p>
            <a:r>
              <a:rPr lang="fr-FR" sz="1200" kern="1200" dirty="0" smtClean="0">
                <a:solidFill>
                  <a:schemeClr val="tx1"/>
                </a:solidFill>
                <a:effectLst/>
                <a:latin typeface="+mn-lt"/>
                <a:ea typeface="+mn-ea"/>
                <a:cs typeface="+mn-cs"/>
              </a:rPr>
              <a:t>- Utilisation de </a:t>
            </a:r>
            <a:r>
              <a:rPr lang="fr-FR" sz="1200" kern="1200" dirty="0" err="1" smtClean="0">
                <a:solidFill>
                  <a:schemeClr val="tx1"/>
                </a:solidFill>
                <a:effectLst/>
                <a:latin typeface="+mn-lt"/>
                <a:ea typeface="+mn-ea"/>
                <a:cs typeface="+mn-cs"/>
              </a:rPr>
              <a:t>Gammu</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 Enregistrement</a:t>
            </a:r>
            <a:r>
              <a:rPr lang="fr-FR" sz="1200" kern="1200" baseline="0" dirty="0" smtClean="0">
                <a:solidFill>
                  <a:schemeClr val="tx1"/>
                </a:solidFill>
                <a:effectLst/>
                <a:latin typeface="+mn-lt"/>
                <a:ea typeface="+mn-ea"/>
                <a:cs typeface="+mn-cs"/>
              </a:rPr>
              <a:t> d</a:t>
            </a:r>
            <a:r>
              <a:rPr lang="fr-FR" sz="1200" kern="1200" dirty="0" smtClean="0">
                <a:solidFill>
                  <a:schemeClr val="tx1"/>
                </a:solidFill>
                <a:effectLst/>
                <a:latin typeface="+mn-lt"/>
                <a:ea typeface="+mn-ea"/>
                <a:cs typeface="+mn-cs"/>
              </a:rPr>
              <a:t>es traces en </a:t>
            </a:r>
            <a:r>
              <a:rPr lang="fr-FR" sz="1200" kern="1200" dirty="0" err="1" smtClean="0">
                <a:solidFill>
                  <a:schemeClr val="tx1"/>
                </a:solidFill>
                <a:effectLst/>
                <a:latin typeface="+mn-lt"/>
                <a:ea typeface="+mn-ea"/>
                <a:cs typeface="+mn-cs"/>
              </a:rPr>
              <a:t>xml</a:t>
            </a:r>
            <a:r>
              <a:rPr lang="fr-FR" sz="1200" kern="1200" baseline="0" dirty="0" smtClean="0">
                <a:solidFill>
                  <a:schemeClr val="tx1"/>
                </a:solidFill>
                <a:effectLst/>
                <a:latin typeface="+mn-lt"/>
                <a:ea typeface="+mn-ea"/>
                <a:cs typeface="+mn-cs"/>
              </a:rPr>
              <a:t> avec </a:t>
            </a:r>
            <a:r>
              <a:rPr lang="fr-FR" sz="1200" kern="1200" dirty="0" smtClean="0">
                <a:solidFill>
                  <a:schemeClr val="tx1"/>
                </a:solidFill>
                <a:effectLst/>
                <a:latin typeface="+mn-lt"/>
                <a:ea typeface="+mn-ea"/>
                <a:cs typeface="+mn-cs"/>
              </a:rPr>
              <a:t>interprétation</a:t>
            </a:r>
            <a:r>
              <a:rPr lang="fr-FR" sz="1200" kern="1200" baseline="0" dirty="0" smtClean="0">
                <a:solidFill>
                  <a:schemeClr val="tx1"/>
                </a:solidFill>
                <a:effectLst/>
                <a:latin typeface="+mn-lt"/>
                <a:ea typeface="+mn-ea"/>
                <a:cs typeface="+mn-cs"/>
              </a:rPr>
              <a:t> du logiciel</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wireshark</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 Utilisation</a:t>
            </a:r>
            <a:r>
              <a:rPr lang="fr-FR" sz="1200" kern="1200" baseline="0" dirty="0" smtClean="0">
                <a:solidFill>
                  <a:schemeClr val="tx1"/>
                </a:solidFill>
                <a:effectLst/>
                <a:latin typeface="+mn-lt"/>
                <a:ea typeface="+mn-ea"/>
                <a:cs typeface="+mn-cs"/>
              </a:rPr>
              <a:t> de </a:t>
            </a:r>
            <a:r>
              <a:rPr lang="fr-FR" sz="1200" kern="1200" dirty="0" smtClean="0">
                <a:solidFill>
                  <a:schemeClr val="tx1"/>
                </a:solidFill>
                <a:effectLst/>
                <a:latin typeface="+mn-lt"/>
                <a:ea typeface="+mn-ea"/>
                <a:cs typeface="+mn-cs"/>
              </a:rPr>
              <a:t>liste des cellules voisine par la signalisation</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"system information 2" sous forme de </a:t>
            </a:r>
            <a:r>
              <a:rPr lang="fr-FR" sz="1200" kern="1200" dirty="0" err="1" smtClean="0">
                <a:solidFill>
                  <a:schemeClr val="tx1"/>
                </a:solidFill>
                <a:effectLst/>
                <a:latin typeface="+mn-lt"/>
                <a:ea typeface="+mn-ea"/>
                <a:cs typeface="+mn-cs"/>
              </a:rPr>
              <a:t>burst</a:t>
            </a: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7906D058-4376-4B89-A2A1-B283CB2060D2}" type="slidenum">
              <a:rPr lang="fr-FR" smtClean="0"/>
              <a:t>18</a:t>
            </a:fld>
            <a:endParaRPr lang="fr-FR"/>
          </a:p>
        </p:txBody>
      </p:sp>
    </p:spTree>
    <p:extLst>
      <p:ext uri="{BB962C8B-B14F-4D97-AF65-F5344CB8AC3E}">
        <p14:creationId xmlns:p14="http://schemas.microsoft.com/office/powerpoint/2010/main" val="893348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 La démonstration</a:t>
            </a:r>
            <a:r>
              <a:rPr lang="fr-FR" sz="1200" kern="1200" baseline="0" dirty="0" smtClean="0">
                <a:solidFill>
                  <a:schemeClr val="tx1"/>
                </a:solidFill>
                <a:effectLst/>
                <a:latin typeface="+mn-lt"/>
                <a:ea typeface="+mn-ea"/>
                <a:cs typeface="+mn-cs"/>
              </a:rPr>
              <a:t> consiste à faire du Net Monitoring </a:t>
            </a:r>
            <a:r>
              <a:rPr lang="fr-FR" sz="1200" kern="1200" dirty="0" smtClean="0">
                <a:solidFill>
                  <a:schemeClr val="tx1"/>
                </a:solidFill>
                <a:effectLst/>
                <a:latin typeface="+mn-lt"/>
                <a:ea typeface="+mn-ea"/>
                <a:cs typeface="+mn-cs"/>
              </a:rPr>
              <a:t>avec</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Location area Code</a:t>
            </a:r>
          </a:p>
          <a:p>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7906D058-4376-4B89-A2A1-B283CB2060D2}" type="slidenum">
              <a:rPr lang="fr-FR" smtClean="0"/>
              <a:t>19</a:t>
            </a:fld>
            <a:endParaRPr lang="fr-FR"/>
          </a:p>
        </p:txBody>
      </p:sp>
    </p:spTree>
    <p:extLst>
      <p:ext uri="{BB962C8B-B14F-4D97-AF65-F5344CB8AC3E}">
        <p14:creationId xmlns:p14="http://schemas.microsoft.com/office/powerpoint/2010/main" val="2935002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Avant de commencer ;</a:t>
            </a:r>
            <a:r>
              <a:rPr lang="fr-FR" sz="1200" kern="1200" baseline="0" dirty="0" smtClean="0">
                <a:solidFill>
                  <a:schemeClr val="tx1"/>
                </a:solidFill>
                <a:effectLst/>
                <a:latin typeface="+mn-lt"/>
                <a:ea typeface="+mn-ea"/>
                <a:cs typeface="+mn-cs"/>
              </a:rPr>
              <a:t> Il faut parler un peu de la </a:t>
            </a:r>
            <a:r>
              <a:rPr lang="fr-FR" sz="1200" kern="1200" dirty="0" smtClean="0">
                <a:solidFill>
                  <a:schemeClr val="tx1"/>
                </a:solidFill>
                <a:effectLst/>
                <a:latin typeface="+mn-lt"/>
                <a:ea typeface="+mn-ea"/>
                <a:cs typeface="+mn-cs"/>
              </a:rPr>
              <a:t>protection</a:t>
            </a:r>
            <a:r>
              <a:rPr lang="fr-FR" sz="1200" kern="1200" baseline="0" dirty="0" smtClean="0">
                <a:solidFill>
                  <a:schemeClr val="tx1"/>
                </a:solidFill>
                <a:effectLst/>
                <a:latin typeface="+mn-lt"/>
                <a:ea typeface="+mn-ea"/>
                <a:cs typeface="+mn-cs"/>
              </a:rPr>
              <a:t> de </a:t>
            </a:r>
            <a:r>
              <a:rPr lang="fr-FR" sz="1200" kern="1200" dirty="0" smtClean="0">
                <a:solidFill>
                  <a:schemeClr val="tx1"/>
                </a:solidFill>
                <a:effectLst/>
                <a:latin typeface="+mn-lt"/>
                <a:ea typeface="+mn-ea"/>
                <a:cs typeface="+mn-cs"/>
              </a:rPr>
              <a:t>la vie privée.</a:t>
            </a:r>
            <a:r>
              <a:rPr lang="fr-FR" sz="1200" kern="1200" baseline="0" dirty="0" smtClean="0">
                <a:solidFill>
                  <a:schemeClr val="tx1"/>
                </a:solidFill>
                <a:effectLst/>
                <a:latin typeface="+mn-lt"/>
                <a:ea typeface="+mn-ea"/>
                <a:cs typeface="+mn-cs"/>
              </a:rPr>
              <a:t> </a:t>
            </a:r>
          </a:p>
          <a:p>
            <a:endParaRPr lang="fr-FR" sz="1200" kern="1200" baseline="0" dirty="0" smtClean="0">
              <a:solidFill>
                <a:schemeClr val="tx1"/>
              </a:solidFill>
              <a:effectLst/>
              <a:latin typeface="+mn-lt"/>
              <a:ea typeface="+mn-ea"/>
              <a:cs typeface="+mn-cs"/>
            </a:endParaRPr>
          </a:p>
          <a:p>
            <a:r>
              <a:rPr lang="fr-FR" sz="1200" kern="1200" baseline="0" dirty="0" smtClean="0">
                <a:solidFill>
                  <a:schemeClr val="tx1"/>
                </a:solidFill>
                <a:effectLst/>
                <a:latin typeface="+mn-lt"/>
                <a:ea typeface="+mn-ea"/>
                <a:cs typeface="+mn-cs"/>
              </a:rPr>
              <a:t>Lors de la présentation; </a:t>
            </a:r>
            <a:r>
              <a:rPr lang="fr-FR" sz="1200" kern="1200" dirty="0" smtClean="0">
                <a:solidFill>
                  <a:schemeClr val="tx1"/>
                </a:solidFill>
                <a:effectLst/>
                <a:latin typeface="+mn-lt"/>
                <a:ea typeface="+mn-ea"/>
                <a:cs typeface="+mn-cs"/>
              </a:rPr>
              <a:t>Les appels téléphoniques peuvent être interceptés, surprise!!!</a:t>
            </a:r>
          </a:p>
          <a:p>
            <a:r>
              <a:rPr lang="fr-FR" sz="1200" kern="1200" dirty="0" smtClean="0">
                <a:solidFill>
                  <a:schemeClr val="tx1"/>
                </a:solidFill>
                <a:effectLst/>
                <a:latin typeface="+mn-lt"/>
                <a:ea typeface="+mn-ea"/>
                <a:cs typeface="+mn-cs"/>
              </a:rPr>
              <a:t>Eteindre votre téléphone si vous voulez protéger votre vie privée</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Si ce n'est pas du GSM </a:t>
            </a:r>
            <a:r>
              <a:rPr lang="fr-FR" sz="1200" kern="1200" dirty="0" err="1" smtClean="0">
                <a:solidFill>
                  <a:schemeClr val="tx1"/>
                </a:solidFill>
                <a:effectLst/>
                <a:latin typeface="+mn-lt"/>
                <a:ea typeface="+mn-ea"/>
                <a:cs typeface="+mn-cs"/>
              </a:rPr>
              <a:t>càd</a:t>
            </a:r>
            <a:r>
              <a:rPr lang="fr-FR" sz="1200" kern="1200" dirty="0" smtClean="0">
                <a:solidFill>
                  <a:schemeClr val="tx1"/>
                </a:solidFill>
                <a:effectLst/>
                <a:latin typeface="+mn-lt"/>
                <a:ea typeface="+mn-ea"/>
                <a:cs typeface="+mn-cs"/>
              </a:rPr>
              <a:t> 2G+, 3G ou 4G que vous êtes en train de connecter, alors il n'y a pas de soucis,</a:t>
            </a:r>
          </a:p>
          <a:p>
            <a:r>
              <a:rPr lang="fr-FR" sz="1200" kern="1200" dirty="0" smtClean="0">
                <a:solidFill>
                  <a:schemeClr val="tx1"/>
                </a:solidFill>
                <a:effectLst/>
                <a:latin typeface="+mn-lt"/>
                <a:ea typeface="+mn-ea"/>
                <a:cs typeface="+mn-cs"/>
              </a:rPr>
              <a:t>Les données ne sont plus enregistrées après les conférences : Le BTS démarre en live </a:t>
            </a:r>
            <a:r>
              <a:rPr lang="fr-FR" sz="1200" kern="1200" dirty="0" err="1" smtClean="0">
                <a:solidFill>
                  <a:schemeClr val="tx1"/>
                </a:solidFill>
                <a:effectLst/>
                <a:latin typeface="+mn-lt"/>
                <a:ea typeface="+mn-ea"/>
                <a:cs typeface="+mn-cs"/>
              </a:rPr>
              <a:t>bootable</a:t>
            </a:r>
            <a:r>
              <a:rPr lang="fr-FR" sz="1200" kern="1200" dirty="0" smtClean="0">
                <a:solidFill>
                  <a:schemeClr val="tx1"/>
                </a:solidFill>
                <a:effectLst/>
                <a:latin typeface="+mn-lt"/>
                <a:ea typeface="+mn-ea"/>
                <a:cs typeface="+mn-cs"/>
              </a:rPr>
              <a:t> et sans HDD</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Le grand</a:t>
            </a:r>
            <a:r>
              <a:rPr lang="fr-FR" sz="1200" kern="1200" baseline="0" dirty="0" smtClean="0">
                <a:solidFill>
                  <a:schemeClr val="tx1"/>
                </a:solidFill>
                <a:effectLst/>
                <a:latin typeface="+mn-lt"/>
                <a:ea typeface="+mn-ea"/>
                <a:cs typeface="+mn-cs"/>
              </a:rPr>
              <a:t> effort pour  la présentation </a:t>
            </a:r>
            <a:r>
              <a:rPr lang="fr-FR" sz="1200" kern="1200" dirty="0" smtClean="0">
                <a:solidFill>
                  <a:schemeClr val="tx1"/>
                </a:solidFill>
                <a:effectLst/>
                <a:latin typeface="+mn-lt"/>
                <a:ea typeface="+mn-ea"/>
                <a:cs typeface="+mn-cs"/>
              </a:rPr>
              <a:t>est de montrer comment faire pour avoir plusieurs victimes dans l’IMSI-Catcher.</a:t>
            </a:r>
          </a:p>
          <a:p>
            <a:endParaRPr lang="fr-FR" dirty="0"/>
          </a:p>
        </p:txBody>
      </p:sp>
      <p:sp>
        <p:nvSpPr>
          <p:cNvPr id="4" name="Espace réservé du numéro de diapositive 3"/>
          <p:cNvSpPr>
            <a:spLocks noGrp="1"/>
          </p:cNvSpPr>
          <p:nvPr>
            <p:ph type="sldNum" sz="quarter" idx="10"/>
          </p:nvPr>
        </p:nvSpPr>
        <p:spPr/>
        <p:txBody>
          <a:bodyPr/>
          <a:lstStyle/>
          <a:p>
            <a:fld id="{7906D058-4376-4B89-A2A1-B283CB2060D2}" type="slidenum">
              <a:rPr lang="fr-FR" smtClean="0"/>
              <a:t>2</a:t>
            </a:fld>
            <a:endParaRPr lang="fr-FR"/>
          </a:p>
        </p:txBody>
      </p:sp>
    </p:spTree>
    <p:extLst>
      <p:ext uri="{BB962C8B-B14F-4D97-AF65-F5344CB8AC3E}">
        <p14:creationId xmlns:p14="http://schemas.microsoft.com/office/powerpoint/2010/main" val="5029859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Le</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LAC est envoyé en broadcaste par le BTS</a:t>
            </a:r>
          </a:p>
          <a:p>
            <a:r>
              <a:rPr lang="fr-FR" sz="1200" kern="1200" dirty="0" smtClean="0">
                <a:solidFill>
                  <a:schemeClr val="tx1"/>
                </a:solidFill>
                <a:effectLst/>
                <a:latin typeface="+mn-lt"/>
                <a:ea typeface="+mn-ea"/>
                <a:cs typeface="+mn-cs"/>
              </a:rPr>
              <a:t>C'est un groupe de cellule pour une zone bien définie</a:t>
            </a:r>
            <a:r>
              <a:rPr lang="fr-FR" sz="1200" kern="1200" baseline="0" dirty="0" smtClean="0">
                <a:solidFill>
                  <a:schemeClr val="tx1"/>
                </a:solidFill>
                <a:effectLst/>
                <a:latin typeface="+mn-lt"/>
                <a:ea typeface="+mn-ea"/>
                <a:cs typeface="+mn-cs"/>
              </a:rPr>
              <a:t> pour </a:t>
            </a:r>
            <a:r>
              <a:rPr lang="fr-FR" sz="1200" kern="1200" dirty="0" smtClean="0">
                <a:solidFill>
                  <a:schemeClr val="tx1"/>
                </a:solidFill>
                <a:effectLst/>
                <a:latin typeface="+mn-lt"/>
                <a:ea typeface="+mn-ea"/>
                <a:cs typeface="+mn-cs"/>
              </a:rPr>
              <a:t>faciliter</a:t>
            </a:r>
            <a:r>
              <a:rPr lang="fr-FR" sz="1200" kern="1200" baseline="0" dirty="0" smtClean="0">
                <a:solidFill>
                  <a:schemeClr val="tx1"/>
                </a:solidFill>
                <a:effectLst/>
                <a:latin typeface="+mn-lt"/>
                <a:ea typeface="+mn-ea"/>
                <a:cs typeface="+mn-cs"/>
              </a:rPr>
              <a:t> le </a:t>
            </a:r>
            <a:r>
              <a:rPr lang="fr-FR" sz="1200" kern="1200" dirty="0" err="1" smtClean="0">
                <a:solidFill>
                  <a:schemeClr val="tx1"/>
                </a:solidFill>
                <a:effectLst/>
                <a:latin typeface="+mn-lt"/>
                <a:ea typeface="+mn-ea"/>
                <a:cs typeface="+mn-cs"/>
              </a:rPr>
              <a:t>handover</a:t>
            </a:r>
            <a:r>
              <a:rPr lang="fr-FR" sz="1200" kern="1200" dirty="0" smtClean="0">
                <a:solidFill>
                  <a:schemeClr val="tx1"/>
                </a:solidFill>
                <a:effectLst/>
                <a:latin typeface="+mn-lt"/>
                <a:ea typeface="+mn-ea"/>
                <a:cs typeface="+mn-cs"/>
              </a:rPr>
              <a:t> dans cette zone</a:t>
            </a:r>
          </a:p>
          <a:p>
            <a:r>
              <a:rPr lang="fr-FR" sz="1200" kern="1200" dirty="0" smtClean="0">
                <a:solidFill>
                  <a:schemeClr val="tx1"/>
                </a:solidFill>
                <a:effectLst/>
                <a:latin typeface="+mn-lt"/>
                <a:ea typeface="+mn-ea"/>
                <a:cs typeface="+mn-cs"/>
              </a:rPr>
              <a:t>Si un téléphone voit le changement de LAC;</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il pense qu'il change vers une nouvelle zone</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et fait un </a:t>
            </a:r>
            <a:r>
              <a:rPr lang="fr-FR" sz="1200" kern="1200" dirty="0" err="1" smtClean="0">
                <a:solidFill>
                  <a:schemeClr val="tx1"/>
                </a:solidFill>
                <a:effectLst/>
                <a:latin typeface="+mn-lt"/>
                <a:ea typeface="+mn-ea"/>
                <a:cs typeface="+mn-cs"/>
              </a:rPr>
              <a:t>handover</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Changer le LAC entraine donc la rapidité de </a:t>
            </a:r>
            <a:r>
              <a:rPr lang="fr-FR" sz="1200" kern="1200" dirty="0" err="1" smtClean="0">
                <a:solidFill>
                  <a:schemeClr val="tx1"/>
                </a:solidFill>
                <a:effectLst/>
                <a:latin typeface="+mn-lt"/>
                <a:ea typeface="+mn-ea"/>
                <a:cs typeface="+mn-cs"/>
              </a:rPr>
              <a:t>handover</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(En voyant ca, le téléphone dit, lac changé, allons entrer dans cette nouvelle cellule)	</a:t>
            </a:r>
          </a:p>
        </p:txBody>
      </p:sp>
      <p:sp>
        <p:nvSpPr>
          <p:cNvPr id="4" name="Espace réservé du numéro de diapositive 3"/>
          <p:cNvSpPr>
            <a:spLocks noGrp="1"/>
          </p:cNvSpPr>
          <p:nvPr>
            <p:ph type="sldNum" sz="quarter" idx="10"/>
          </p:nvPr>
        </p:nvSpPr>
        <p:spPr/>
        <p:txBody>
          <a:bodyPr/>
          <a:lstStyle/>
          <a:p>
            <a:fld id="{7906D058-4376-4B89-A2A1-B283CB2060D2}" type="slidenum">
              <a:rPr lang="fr-FR" smtClean="0"/>
              <a:t>20</a:t>
            </a:fld>
            <a:endParaRPr lang="fr-FR"/>
          </a:p>
        </p:txBody>
      </p:sp>
    </p:spTree>
    <p:extLst>
      <p:ext uri="{BB962C8B-B14F-4D97-AF65-F5344CB8AC3E}">
        <p14:creationId xmlns:p14="http://schemas.microsoft.com/office/powerpoint/2010/main" val="18438023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La démo 4, consiste à</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faire</a:t>
            </a:r>
            <a:r>
              <a:rPr lang="fr-FR" sz="1200" kern="1200" baseline="0" dirty="0" smtClean="0">
                <a:solidFill>
                  <a:schemeClr val="tx1"/>
                </a:solidFill>
                <a:effectLst/>
                <a:latin typeface="+mn-lt"/>
                <a:ea typeface="+mn-ea"/>
                <a:cs typeface="+mn-cs"/>
              </a:rPr>
              <a:t>  une station de base a</a:t>
            </a:r>
            <a:r>
              <a:rPr lang="fr-FR" sz="1200" kern="1200" dirty="0" smtClean="0">
                <a:solidFill>
                  <a:schemeClr val="tx1"/>
                </a:solidFill>
                <a:effectLst/>
                <a:latin typeface="+mn-lt"/>
                <a:ea typeface="+mn-ea"/>
                <a:cs typeface="+mn-cs"/>
              </a:rPr>
              <a:t>vec changement de LAC</a:t>
            </a:r>
          </a:p>
          <a:p>
            <a:r>
              <a:rPr lang="fr-FR" sz="1200" kern="1200" dirty="0" smtClean="0">
                <a:solidFill>
                  <a:schemeClr val="tx1"/>
                </a:solidFill>
                <a:effectLst/>
                <a:latin typeface="+mn-lt"/>
                <a:ea typeface="+mn-ea"/>
                <a:cs typeface="+mn-cs"/>
              </a:rPr>
              <a:t>Comme</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résultat de la démonstration 2 </a:t>
            </a:r>
            <a:r>
              <a:rPr lang="fr-FR" sz="1200" kern="1200" baseline="0" dirty="0" smtClean="0">
                <a:solidFill>
                  <a:schemeClr val="tx1"/>
                </a:solidFill>
                <a:effectLst/>
                <a:latin typeface="+mn-lt"/>
                <a:ea typeface="+mn-ea"/>
                <a:cs typeface="+mn-cs"/>
              </a:rPr>
              <a:t> :  l’IMSI-Catcher a capturé </a:t>
            </a:r>
            <a:r>
              <a:rPr lang="fr-FR" sz="1200" kern="1200" dirty="0" smtClean="0">
                <a:solidFill>
                  <a:schemeClr val="tx1"/>
                </a:solidFill>
                <a:effectLst/>
                <a:latin typeface="+mn-lt"/>
                <a:ea typeface="+mn-ea"/>
                <a:cs typeface="+mn-cs"/>
              </a:rPr>
              <a:t>24 victimes</a:t>
            </a:r>
          </a:p>
          <a:p>
            <a:endParaRPr lang="fr-FR" sz="1200" kern="1200" dirty="0" smtClean="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7906D058-4376-4B89-A2A1-B283CB2060D2}" type="slidenum">
              <a:rPr lang="fr-FR" smtClean="0"/>
              <a:t>21</a:t>
            </a:fld>
            <a:endParaRPr lang="fr-FR"/>
          </a:p>
        </p:txBody>
      </p:sp>
    </p:spTree>
    <p:extLst>
      <p:ext uri="{BB962C8B-B14F-4D97-AF65-F5344CB8AC3E}">
        <p14:creationId xmlns:p14="http://schemas.microsoft.com/office/powerpoint/2010/main" val="40364290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Puissance</a:t>
            </a:r>
          </a:p>
          <a:p>
            <a:r>
              <a:rPr lang="fr-FR" sz="1200" kern="1200" dirty="0" smtClean="0">
                <a:solidFill>
                  <a:schemeClr val="tx1"/>
                </a:solidFill>
                <a:effectLst/>
                <a:latin typeface="+mn-lt"/>
                <a:ea typeface="+mn-ea"/>
                <a:cs typeface="+mn-cs"/>
              </a:rPr>
              <a:t>Quand nous démarrons pour la première fois la station</a:t>
            </a:r>
            <a:r>
              <a:rPr lang="fr-FR" sz="1200" kern="1200" baseline="0" dirty="0" smtClean="0">
                <a:solidFill>
                  <a:schemeClr val="tx1"/>
                </a:solidFill>
                <a:effectLst/>
                <a:latin typeface="+mn-lt"/>
                <a:ea typeface="+mn-ea"/>
                <a:cs typeface="+mn-cs"/>
              </a:rPr>
              <a:t> de base</a:t>
            </a:r>
            <a:r>
              <a:rPr lang="fr-FR" sz="1200" kern="1200" dirty="0" smtClean="0">
                <a:solidFill>
                  <a:schemeClr val="tx1"/>
                </a:solidFill>
                <a:effectLst/>
                <a:latin typeface="+mn-lt"/>
                <a:ea typeface="+mn-ea"/>
                <a:cs typeface="+mn-cs"/>
              </a:rPr>
              <a:t>, nous ne connaissons pas </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les fréquences et les LAC</a:t>
            </a:r>
          </a:p>
          <a:p>
            <a:r>
              <a:rPr lang="fr-FR" sz="1200" kern="1200" dirty="0" smtClean="0">
                <a:solidFill>
                  <a:schemeClr val="tx1"/>
                </a:solidFill>
                <a:effectLst/>
                <a:latin typeface="+mn-lt"/>
                <a:ea typeface="+mn-ea"/>
                <a:cs typeface="+mn-cs"/>
              </a:rPr>
              <a:t>Pour améliorer l’étape en évitant  un long scan pour voir les cellules</a:t>
            </a:r>
            <a:r>
              <a:rPr lang="fr-FR" sz="1200" kern="1200" baseline="0" dirty="0" smtClean="0">
                <a:solidFill>
                  <a:schemeClr val="tx1"/>
                </a:solidFill>
                <a:effectLst/>
                <a:latin typeface="+mn-lt"/>
                <a:ea typeface="+mn-ea"/>
                <a:cs typeface="+mn-cs"/>
              </a:rPr>
              <a:t> il faut </a:t>
            </a:r>
            <a:r>
              <a:rPr lang="fr-FR" sz="1200" kern="1200" dirty="0" smtClean="0">
                <a:solidFill>
                  <a:schemeClr val="tx1"/>
                </a:solidFill>
                <a:effectLst/>
                <a:latin typeface="+mn-lt"/>
                <a:ea typeface="+mn-ea"/>
                <a:cs typeface="+mn-cs"/>
              </a:rPr>
              <a:t>choisir MNC et MCC avec haut signal</a:t>
            </a:r>
          </a:p>
          <a:p>
            <a:r>
              <a:rPr lang="fr-FR" sz="1200" kern="1200" dirty="0" smtClean="0">
                <a:solidFill>
                  <a:schemeClr val="tx1"/>
                </a:solidFill>
                <a:effectLst/>
                <a:latin typeface="+mn-lt"/>
                <a:ea typeface="+mn-ea"/>
                <a:cs typeface="+mn-cs"/>
              </a:rPr>
              <a:t>Le</a:t>
            </a:r>
            <a:r>
              <a:rPr lang="fr-FR" sz="1200" kern="1200" baseline="0" dirty="0" smtClean="0">
                <a:solidFill>
                  <a:schemeClr val="tx1"/>
                </a:solidFill>
                <a:effectLst/>
                <a:latin typeface="+mn-lt"/>
                <a:ea typeface="+mn-ea"/>
                <a:cs typeface="+mn-cs"/>
              </a:rPr>
              <a:t> téléphone u</a:t>
            </a:r>
            <a:r>
              <a:rPr lang="fr-FR" sz="1200" kern="1200" dirty="0" smtClean="0">
                <a:solidFill>
                  <a:schemeClr val="tx1"/>
                </a:solidFill>
                <a:effectLst/>
                <a:latin typeface="+mn-lt"/>
                <a:ea typeface="+mn-ea"/>
                <a:cs typeface="+mn-cs"/>
              </a:rPr>
              <a:t>tilise</a:t>
            </a:r>
            <a:r>
              <a:rPr lang="fr-FR" sz="1200" kern="1200" baseline="0" dirty="0" smtClean="0">
                <a:solidFill>
                  <a:schemeClr val="tx1"/>
                </a:solidFill>
                <a:effectLst/>
                <a:latin typeface="+mn-lt"/>
                <a:ea typeface="+mn-ea"/>
                <a:cs typeface="+mn-cs"/>
              </a:rPr>
              <a:t> donc</a:t>
            </a:r>
            <a:r>
              <a:rPr lang="fr-FR" sz="1200" kern="1200" dirty="0" smtClean="0">
                <a:solidFill>
                  <a:schemeClr val="tx1"/>
                </a:solidFill>
                <a:effectLst/>
                <a:latin typeface="+mn-lt"/>
                <a:ea typeface="+mn-ea"/>
                <a:cs typeface="+mn-cs"/>
              </a:rPr>
              <a:t> un scan rapide  quand la cellule est trouvée</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Quand le signal est perdu, on assiste</a:t>
            </a:r>
            <a:r>
              <a:rPr lang="fr-FR" sz="1200" kern="1200" baseline="0" dirty="0" smtClean="0">
                <a:solidFill>
                  <a:schemeClr val="tx1"/>
                </a:solidFill>
                <a:effectLst/>
                <a:latin typeface="+mn-lt"/>
                <a:ea typeface="+mn-ea"/>
                <a:cs typeface="+mn-cs"/>
              </a:rPr>
              <a:t> à la</a:t>
            </a:r>
            <a:r>
              <a:rPr lang="fr-FR" sz="1200" kern="1200" dirty="0" smtClean="0">
                <a:solidFill>
                  <a:schemeClr val="tx1"/>
                </a:solidFill>
                <a:effectLst/>
                <a:latin typeface="+mn-lt"/>
                <a:ea typeface="+mn-ea"/>
                <a:cs typeface="+mn-cs"/>
              </a:rPr>
              <a:t> même procédure,</a:t>
            </a:r>
          </a:p>
          <a:p>
            <a:r>
              <a:rPr lang="fr-FR" sz="1200" kern="1200" dirty="0" smtClean="0">
                <a:solidFill>
                  <a:schemeClr val="tx1"/>
                </a:solidFill>
                <a:effectLst/>
                <a:latin typeface="+mn-lt"/>
                <a:ea typeface="+mn-ea"/>
                <a:cs typeface="+mn-cs"/>
              </a:rPr>
              <a:t>C’est également</a:t>
            </a:r>
            <a:r>
              <a:rPr lang="fr-FR" sz="1200" kern="1200" baseline="0" dirty="0" smtClean="0">
                <a:solidFill>
                  <a:schemeClr val="tx1"/>
                </a:solidFill>
                <a:effectLst/>
                <a:latin typeface="+mn-lt"/>
                <a:ea typeface="+mn-ea"/>
                <a:cs typeface="+mn-cs"/>
              </a:rPr>
              <a:t> un grand </a:t>
            </a:r>
            <a:r>
              <a:rPr lang="fr-FR" sz="1200" kern="1200" dirty="0" smtClean="0">
                <a:solidFill>
                  <a:schemeClr val="tx1"/>
                </a:solidFill>
                <a:effectLst/>
                <a:latin typeface="+mn-lt"/>
                <a:ea typeface="+mn-ea"/>
                <a:cs typeface="+mn-cs"/>
              </a:rPr>
              <a:t>avantage pour l'attaquant</a:t>
            </a:r>
          </a:p>
          <a:p>
            <a:r>
              <a:rPr lang="fr-FR" sz="1200" kern="1200" dirty="0" smtClean="0">
                <a:solidFill>
                  <a:schemeClr val="tx1"/>
                </a:solidFill>
                <a:effectLst/>
                <a:latin typeface="+mn-lt"/>
                <a:ea typeface="+mn-ea"/>
                <a:cs typeface="+mn-cs"/>
              </a:rPr>
              <a:t> </a:t>
            </a: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7906D058-4376-4B89-A2A1-B283CB2060D2}" type="slidenum">
              <a:rPr lang="fr-FR" smtClean="0"/>
              <a:t>22</a:t>
            </a:fld>
            <a:endParaRPr lang="fr-FR"/>
          </a:p>
        </p:txBody>
      </p:sp>
    </p:spTree>
    <p:extLst>
      <p:ext uri="{BB962C8B-B14F-4D97-AF65-F5344CB8AC3E}">
        <p14:creationId xmlns:p14="http://schemas.microsoft.com/office/powerpoint/2010/main" val="27625479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Le </a:t>
            </a:r>
            <a:r>
              <a:rPr lang="fr-FR" sz="1200" kern="1200" dirty="0" err="1" smtClean="0">
                <a:solidFill>
                  <a:schemeClr val="tx1"/>
                </a:solidFill>
                <a:effectLst/>
                <a:latin typeface="+mn-lt"/>
                <a:ea typeface="+mn-ea"/>
                <a:cs typeface="+mn-cs"/>
              </a:rPr>
              <a:t>handover</a:t>
            </a:r>
            <a:r>
              <a:rPr lang="fr-FR" sz="1200" kern="1200" baseline="0" dirty="0" smtClean="0">
                <a:solidFill>
                  <a:schemeClr val="tx1"/>
                </a:solidFill>
                <a:effectLst/>
                <a:latin typeface="+mn-lt"/>
                <a:ea typeface="+mn-ea"/>
                <a:cs typeface="+mn-cs"/>
              </a:rPr>
              <a:t> est aussi plus rapide lors d’une </a:t>
            </a:r>
            <a:r>
              <a:rPr lang="fr-FR" sz="1200" kern="1200" dirty="0" smtClean="0">
                <a:solidFill>
                  <a:schemeClr val="tx1"/>
                </a:solidFill>
                <a:effectLst/>
                <a:latin typeface="+mn-lt"/>
                <a:ea typeface="+mn-ea"/>
                <a:cs typeface="+mn-cs"/>
              </a:rPr>
              <a:t>perte des signaux </a:t>
            </a:r>
          </a:p>
          <a:p>
            <a:r>
              <a:rPr lang="fr-FR" sz="1200" kern="1200" dirty="0" smtClean="0">
                <a:solidFill>
                  <a:schemeClr val="tx1"/>
                </a:solidFill>
                <a:effectLst/>
                <a:latin typeface="+mn-lt"/>
                <a:ea typeface="+mn-ea"/>
                <a:cs typeface="+mn-cs"/>
              </a:rPr>
              <a:t>Nous parlons de 2G </a:t>
            </a:r>
            <a:r>
              <a:rPr lang="fr-FR" sz="1200" kern="1200" baseline="0" dirty="0" smtClean="0">
                <a:solidFill>
                  <a:schemeClr val="tx1"/>
                </a:solidFill>
                <a:effectLst/>
                <a:latin typeface="+mn-lt"/>
                <a:ea typeface="+mn-ea"/>
                <a:cs typeface="+mn-cs"/>
              </a:rPr>
              <a:t>car </a:t>
            </a:r>
            <a:r>
              <a:rPr lang="fr-FR" sz="1200" kern="1200" dirty="0" smtClean="0">
                <a:solidFill>
                  <a:schemeClr val="tx1"/>
                </a:solidFill>
                <a:effectLst/>
                <a:latin typeface="+mn-lt"/>
                <a:ea typeface="+mn-ea"/>
                <a:cs typeface="+mn-cs"/>
              </a:rPr>
              <a:t>3G est beaucoup mieux</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Le</a:t>
            </a:r>
            <a:r>
              <a:rPr lang="fr-FR" sz="1200" kern="1200" baseline="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Jamming</a:t>
            </a:r>
            <a:r>
              <a:rPr lang="fr-FR" sz="1200" kern="1200" dirty="0" smtClean="0">
                <a:solidFill>
                  <a:schemeClr val="tx1"/>
                </a:solidFill>
                <a:effectLst/>
                <a:latin typeface="+mn-lt"/>
                <a:ea typeface="+mn-ea"/>
                <a:cs typeface="+mn-cs"/>
              </a:rPr>
              <a:t> 2G</a:t>
            </a:r>
            <a:r>
              <a:rPr lang="fr-FR" sz="1200" kern="1200" baseline="0" dirty="0" smtClean="0">
                <a:solidFill>
                  <a:schemeClr val="tx1"/>
                </a:solidFill>
                <a:effectLst/>
                <a:latin typeface="+mn-lt"/>
                <a:ea typeface="+mn-ea"/>
                <a:cs typeface="+mn-cs"/>
              </a:rPr>
              <a:t> est donc un moyen </a:t>
            </a:r>
            <a:r>
              <a:rPr lang="fr-FR" sz="1200" kern="1200" dirty="0" smtClean="0">
                <a:solidFill>
                  <a:schemeClr val="tx1"/>
                </a:solidFill>
                <a:effectLst/>
                <a:latin typeface="+mn-lt"/>
                <a:ea typeface="+mn-ea"/>
                <a:cs typeface="+mn-cs"/>
              </a:rPr>
              <a:t>facile pour trouver des</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victimes</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Un </a:t>
            </a:r>
            <a:r>
              <a:rPr lang="fr-FR" sz="1200" kern="1200" dirty="0" err="1" smtClean="0">
                <a:solidFill>
                  <a:schemeClr val="tx1"/>
                </a:solidFill>
                <a:effectLst/>
                <a:latin typeface="+mn-lt"/>
                <a:ea typeface="+mn-ea"/>
                <a:cs typeface="+mn-cs"/>
              </a:rPr>
              <a:t>Jamming</a:t>
            </a:r>
            <a:r>
              <a:rPr lang="fr-FR" sz="1200" kern="1200" dirty="0" smtClean="0">
                <a:solidFill>
                  <a:schemeClr val="tx1"/>
                </a:solidFill>
                <a:effectLst/>
                <a:latin typeface="+mn-lt"/>
                <a:ea typeface="+mn-ea"/>
                <a:cs typeface="+mn-cs"/>
              </a:rPr>
              <a:t> 3G permet :</a:t>
            </a:r>
          </a:p>
          <a:p>
            <a:r>
              <a:rPr lang="fr-FR" sz="1200" kern="1200" dirty="0" smtClean="0">
                <a:solidFill>
                  <a:schemeClr val="tx1"/>
                </a:solidFill>
                <a:effectLst/>
                <a:latin typeface="+mn-lt"/>
                <a:ea typeface="+mn-ea"/>
                <a:cs typeface="+mn-cs"/>
              </a:rPr>
              <a:t>--</a:t>
            </a:r>
            <a:r>
              <a:rPr lang="fr-FR" sz="1200" kern="1200" baseline="0" dirty="0" smtClean="0">
                <a:solidFill>
                  <a:schemeClr val="tx1"/>
                </a:solidFill>
                <a:effectLst/>
                <a:latin typeface="+mn-lt"/>
                <a:ea typeface="+mn-ea"/>
                <a:cs typeface="+mn-cs"/>
              </a:rPr>
              <a:t> une </a:t>
            </a:r>
            <a:r>
              <a:rPr lang="fr-FR" sz="1200" kern="1200" dirty="0" smtClean="0">
                <a:solidFill>
                  <a:schemeClr val="tx1"/>
                </a:solidFill>
                <a:effectLst/>
                <a:latin typeface="+mn-lt"/>
                <a:ea typeface="+mn-ea"/>
                <a:cs typeface="+mn-cs"/>
              </a:rPr>
              <a:t>interception 3G est plus difficile</a:t>
            </a:r>
          </a:p>
          <a:p>
            <a:r>
              <a:rPr lang="fr-FR" sz="1200" kern="1200" dirty="0" smtClean="0">
                <a:solidFill>
                  <a:schemeClr val="tx1"/>
                </a:solidFill>
                <a:effectLst/>
                <a:latin typeface="+mn-lt"/>
                <a:ea typeface="+mn-ea"/>
                <a:cs typeface="+mn-cs"/>
              </a:rPr>
              <a:t>-- une  attaque pour forcer la victime d'utiliser 2G.</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La</a:t>
            </a:r>
            <a:r>
              <a:rPr lang="fr-FR" sz="1200" kern="1200" baseline="0" dirty="0" smtClean="0">
                <a:solidFill>
                  <a:schemeClr val="tx1"/>
                </a:solidFill>
                <a:effectLst/>
                <a:latin typeface="+mn-lt"/>
                <a:ea typeface="+mn-ea"/>
                <a:cs typeface="+mn-cs"/>
              </a:rPr>
              <a:t> question intéressante est donc : </a:t>
            </a:r>
            <a:r>
              <a:rPr lang="fr-FR" sz="1200" kern="1200" dirty="0" smtClean="0">
                <a:solidFill>
                  <a:schemeClr val="tx1"/>
                </a:solidFill>
                <a:effectLst/>
                <a:latin typeface="+mn-lt"/>
                <a:ea typeface="+mn-ea"/>
                <a:cs typeface="+mn-cs"/>
              </a:rPr>
              <a:t>est ce qu'un attaquant peut faire un </a:t>
            </a:r>
            <a:r>
              <a:rPr lang="fr-FR" sz="1200" kern="1200" dirty="0" err="1" smtClean="0">
                <a:solidFill>
                  <a:schemeClr val="tx1"/>
                </a:solidFill>
                <a:effectLst/>
                <a:latin typeface="+mn-lt"/>
                <a:ea typeface="+mn-ea"/>
                <a:cs typeface="+mn-cs"/>
              </a:rPr>
              <a:t>jammer</a:t>
            </a:r>
            <a:r>
              <a:rPr lang="fr-FR" sz="1200" kern="1200" dirty="0" smtClean="0">
                <a:solidFill>
                  <a:schemeClr val="tx1"/>
                </a:solidFill>
                <a:effectLst/>
                <a:latin typeface="+mn-lt"/>
                <a:ea typeface="+mn-ea"/>
                <a:cs typeface="+mn-cs"/>
              </a:rPr>
              <a:t> sur toute la bande !?</a:t>
            </a:r>
          </a:p>
          <a:p>
            <a:r>
              <a:rPr lang="fr-FR" sz="1200" kern="1200" dirty="0" smtClean="0">
                <a:solidFill>
                  <a:schemeClr val="tx1"/>
                </a:solidFill>
                <a:effectLst/>
                <a:latin typeface="+mn-lt"/>
                <a:ea typeface="+mn-ea"/>
                <a:cs typeface="+mn-cs"/>
              </a:rPr>
              <a:t>** Quelle est la plage de la bande utilisée</a:t>
            </a: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7906D058-4376-4B89-A2A1-B283CB2060D2}" type="slidenum">
              <a:rPr lang="fr-FR" smtClean="0"/>
              <a:t>23</a:t>
            </a:fld>
            <a:endParaRPr lang="fr-FR"/>
          </a:p>
        </p:txBody>
      </p:sp>
    </p:spTree>
    <p:extLst>
      <p:ext uri="{BB962C8B-B14F-4D97-AF65-F5344CB8AC3E}">
        <p14:creationId xmlns:p14="http://schemas.microsoft.com/office/powerpoint/2010/main" val="24288071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Ce</a:t>
            </a:r>
            <a:r>
              <a:rPr lang="fr-FR" sz="1200" kern="1200" baseline="0" dirty="0" smtClean="0">
                <a:solidFill>
                  <a:schemeClr val="tx1"/>
                </a:solidFill>
                <a:effectLst/>
                <a:latin typeface="+mn-lt"/>
                <a:ea typeface="+mn-ea"/>
                <a:cs typeface="+mn-cs"/>
              </a:rPr>
              <a:t> qui amène sur </a:t>
            </a:r>
            <a:r>
              <a:rPr lang="fr-FR" sz="1200" kern="1200" dirty="0" smtClean="0">
                <a:solidFill>
                  <a:schemeClr val="tx1"/>
                </a:solidFill>
                <a:effectLst/>
                <a:latin typeface="+mn-lt"/>
                <a:ea typeface="+mn-ea"/>
                <a:cs typeface="+mn-cs"/>
              </a:rPr>
              <a:t>le</a:t>
            </a:r>
            <a:r>
              <a:rPr lang="fr-FR" sz="1200" kern="1200" baseline="0" dirty="0" smtClean="0">
                <a:solidFill>
                  <a:schemeClr val="tx1"/>
                </a:solidFill>
                <a:effectLst/>
                <a:latin typeface="+mn-lt"/>
                <a:ea typeface="+mn-ea"/>
                <a:cs typeface="+mn-cs"/>
              </a:rPr>
              <a:t> générateur </a:t>
            </a:r>
            <a:r>
              <a:rPr lang="fr-FR" sz="1200" kern="1200" dirty="0" smtClean="0">
                <a:solidFill>
                  <a:schemeClr val="tx1"/>
                </a:solidFill>
                <a:effectLst/>
                <a:latin typeface="+mn-lt"/>
                <a:ea typeface="+mn-ea"/>
                <a:cs typeface="+mn-cs"/>
              </a:rPr>
              <a:t>de Bruit.</a:t>
            </a:r>
          </a:p>
          <a:p>
            <a:r>
              <a:rPr lang="fr-FR" sz="1200" kern="1200" dirty="0" smtClean="0">
                <a:solidFill>
                  <a:schemeClr val="tx1"/>
                </a:solidFill>
                <a:effectLst/>
                <a:latin typeface="+mn-lt"/>
                <a:ea typeface="+mn-ea"/>
                <a:cs typeface="+mn-cs"/>
              </a:rPr>
              <a:t>Comme</a:t>
            </a:r>
            <a:r>
              <a:rPr lang="fr-FR" sz="1200" kern="1200" baseline="0" dirty="0" smtClean="0">
                <a:solidFill>
                  <a:schemeClr val="tx1"/>
                </a:solidFill>
                <a:effectLst/>
                <a:latin typeface="+mn-lt"/>
                <a:ea typeface="+mn-ea"/>
                <a:cs typeface="+mn-cs"/>
              </a:rPr>
              <a:t> l</a:t>
            </a:r>
            <a:r>
              <a:rPr lang="fr-FR" sz="1200" kern="1200" dirty="0" smtClean="0">
                <a:solidFill>
                  <a:schemeClr val="tx1"/>
                </a:solidFill>
                <a:effectLst/>
                <a:latin typeface="+mn-lt"/>
                <a:ea typeface="+mn-ea"/>
                <a:cs typeface="+mn-cs"/>
              </a:rPr>
              <a:t>'attaquant peut transmettre des</a:t>
            </a:r>
            <a:r>
              <a:rPr lang="fr-FR" sz="1200" kern="1200" baseline="0" dirty="0" smtClean="0">
                <a:solidFill>
                  <a:schemeClr val="tx1"/>
                </a:solidFill>
                <a:effectLst/>
                <a:latin typeface="+mn-lt"/>
                <a:ea typeface="+mn-ea"/>
                <a:cs typeface="+mn-cs"/>
              </a:rPr>
              <a:t> bruits de haute puissance, on assiste donc à la présence d’</a:t>
            </a:r>
            <a:r>
              <a:rPr lang="fr-FR" sz="1200" kern="1200" dirty="0" smtClean="0">
                <a:solidFill>
                  <a:schemeClr val="tx1"/>
                </a:solidFill>
                <a:effectLst/>
                <a:latin typeface="+mn-lt"/>
                <a:ea typeface="+mn-ea"/>
                <a:cs typeface="+mn-cs"/>
              </a:rPr>
              <a:t>un signal perturbateur pour la cellule</a:t>
            </a:r>
            <a:r>
              <a:rPr lang="fr-FR" sz="1200" kern="1200" baseline="0" dirty="0" smtClean="0">
                <a:solidFill>
                  <a:schemeClr val="tx1"/>
                </a:solidFill>
                <a:effectLst/>
                <a:latin typeface="+mn-lt"/>
                <a:ea typeface="+mn-ea"/>
                <a:cs typeface="+mn-cs"/>
              </a:rPr>
              <a:t> et d’une </a:t>
            </a:r>
            <a:r>
              <a:rPr lang="fr-FR" sz="1200" kern="1200" dirty="0" smtClean="0">
                <a:solidFill>
                  <a:schemeClr val="tx1"/>
                </a:solidFill>
                <a:effectLst/>
                <a:latin typeface="+mn-lt"/>
                <a:ea typeface="+mn-ea"/>
                <a:cs typeface="+mn-cs"/>
              </a:rPr>
              <a:t>perte</a:t>
            </a:r>
            <a:r>
              <a:rPr lang="fr-FR" sz="1200" kern="1200" baseline="0" dirty="0" smtClean="0">
                <a:solidFill>
                  <a:schemeClr val="tx1"/>
                </a:solidFill>
                <a:effectLst/>
                <a:latin typeface="+mn-lt"/>
                <a:ea typeface="+mn-ea"/>
                <a:cs typeface="+mn-cs"/>
              </a:rPr>
              <a:t> de signal pour les victimes.</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Les</a:t>
            </a:r>
            <a:r>
              <a:rPr lang="fr-FR" sz="1200" kern="1200" baseline="0" dirty="0" smtClean="0">
                <a:solidFill>
                  <a:schemeClr val="tx1"/>
                </a:solidFill>
                <a:effectLst/>
                <a:latin typeface="+mn-lt"/>
                <a:ea typeface="+mn-ea"/>
                <a:cs typeface="+mn-cs"/>
              </a:rPr>
              <a:t> questions qui traçassent sont donc : </a:t>
            </a:r>
          </a:p>
          <a:p>
            <a:r>
              <a:rPr lang="fr-FR" sz="1200" kern="1200" baseline="0" dirty="0" smtClean="0">
                <a:solidFill>
                  <a:schemeClr val="tx1"/>
                </a:solidFill>
                <a:effectLst/>
                <a:latin typeface="+mn-lt"/>
                <a:ea typeface="+mn-ea"/>
                <a:cs typeface="+mn-cs"/>
              </a:rPr>
              <a:t>Le générateur</a:t>
            </a:r>
            <a:r>
              <a:rPr lang="fr-FR" sz="1200" kern="1200" dirty="0" smtClean="0">
                <a:solidFill>
                  <a:schemeClr val="tx1"/>
                </a:solidFill>
                <a:effectLst/>
                <a:latin typeface="+mn-lt"/>
                <a:ea typeface="+mn-ea"/>
                <a:cs typeface="+mn-cs"/>
              </a:rPr>
              <a:t> de bruit est-il chers ? Comme</a:t>
            </a:r>
            <a:r>
              <a:rPr lang="fr-FR" sz="1200" kern="1200" baseline="0" dirty="0" smtClean="0">
                <a:solidFill>
                  <a:schemeClr val="tx1"/>
                </a:solidFill>
                <a:effectLst/>
                <a:latin typeface="+mn-lt"/>
                <a:ea typeface="+mn-ea"/>
                <a:cs typeface="+mn-cs"/>
              </a:rPr>
              <a:t> réponse : </a:t>
            </a:r>
            <a:r>
              <a:rPr lang="fr-FR" sz="1200" kern="1200" dirty="0" smtClean="0">
                <a:solidFill>
                  <a:schemeClr val="tx1"/>
                </a:solidFill>
                <a:effectLst/>
                <a:latin typeface="+mn-lt"/>
                <a:ea typeface="+mn-ea"/>
                <a:cs typeface="+mn-cs"/>
              </a:rPr>
              <a:t>450 dollars en eBay</a:t>
            </a:r>
          </a:p>
          <a:p>
            <a:r>
              <a:rPr lang="fr-FR" sz="1200" kern="1200" dirty="0" smtClean="0">
                <a:solidFill>
                  <a:schemeClr val="tx1"/>
                </a:solidFill>
                <a:effectLst/>
                <a:latin typeface="+mn-lt"/>
                <a:ea typeface="+mn-ea"/>
                <a:cs typeface="+mn-cs"/>
              </a:rPr>
              <a:t>L’amplificateur</a:t>
            </a:r>
            <a:r>
              <a:rPr lang="fr-FR" sz="1200" kern="1200" baseline="0" dirty="0" smtClean="0">
                <a:solidFill>
                  <a:schemeClr val="tx1"/>
                </a:solidFill>
                <a:effectLst/>
                <a:latin typeface="+mn-lt"/>
                <a:ea typeface="+mn-ea"/>
                <a:cs typeface="+mn-cs"/>
              </a:rPr>
              <a:t> de puissance est-ils chers ? La réponse est donc </a:t>
            </a:r>
            <a:r>
              <a:rPr lang="fr-FR" sz="1200" kern="1200" dirty="0" smtClean="0">
                <a:solidFill>
                  <a:schemeClr val="tx1"/>
                </a:solidFill>
                <a:effectLst/>
                <a:latin typeface="+mn-lt"/>
                <a:ea typeface="+mn-ea"/>
                <a:cs typeface="+mn-cs"/>
              </a:rPr>
              <a:t>400dollars pour 100watt</a:t>
            </a:r>
          </a:p>
          <a:p>
            <a:r>
              <a:rPr lang="fr-FR" sz="1200" kern="1200" dirty="0" smtClean="0">
                <a:solidFill>
                  <a:schemeClr val="tx1"/>
                </a:solidFill>
                <a:effectLst/>
                <a:latin typeface="+mn-lt"/>
                <a:ea typeface="+mn-ea"/>
                <a:cs typeface="+mn-cs"/>
              </a:rPr>
              <a:t>A</a:t>
            </a:r>
            <a:r>
              <a:rPr lang="fr-FR" sz="1200" kern="1200" baseline="0" dirty="0" smtClean="0">
                <a:solidFill>
                  <a:schemeClr val="tx1"/>
                </a:solidFill>
                <a:effectLst/>
                <a:latin typeface="+mn-lt"/>
                <a:ea typeface="+mn-ea"/>
                <a:cs typeface="+mn-cs"/>
              </a:rPr>
              <a:t> noter que </a:t>
            </a:r>
            <a:r>
              <a:rPr lang="fr-FR" sz="1200" kern="1200" dirty="0" smtClean="0">
                <a:solidFill>
                  <a:schemeClr val="tx1"/>
                </a:solidFill>
                <a:effectLst/>
                <a:latin typeface="+mn-lt"/>
                <a:ea typeface="+mn-ea"/>
                <a:cs typeface="+mn-cs"/>
              </a:rPr>
              <a:t>100w de bruit</a:t>
            </a:r>
            <a:r>
              <a:rPr lang="fr-FR" sz="1200" kern="1200" baseline="0" dirty="0" smtClean="0">
                <a:solidFill>
                  <a:schemeClr val="tx1"/>
                </a:solidFill>
                <a:effectLst/>
                <a:latin typeface="+mn-lt"/>
                <a:ea typeface="+mn-ea"/>
                <a:cs typeface="+mn-cs"/>
              </a:rPr>
              <a:t> peut aboutir à une </a:t>
            </a:r>
            <a:r>
              <a:rPr lang="fr-FR" sz="1200" kern="1200" dirty="0" smtClean="0">
                <a:solidFill>
                  <a:schemeClr val="tx1"/>
                </a:solidFill>
                <a:effectLst/>
                <a:latin typeface="+mn-lt"/>
                <a:ea typeface="+mn-ea"/>
                <a:cs typeface="+mn-cs"/>
              </a:rPr>
              <a:t>grande perturbation</a:t>
            </a: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7906D058-4376-4B89-A2A1-B283CB2060D2}" type="slidenum">
              <a:rPr lang="fr-FR" smtClean="0"/>
              <a:t>24</a:t>
            </a:fld>
            <a:endParaRPr lang="fr-FR"/>
          </a:p>
        </p:txBody>
      </p:sp>
    </p:spTree>
    <p:extLst>
      <p:ext uri="{BB962C8B-B14F-4D97-AF65-F5344CB8AC3E}">
        <p14:creationId xmlns:p14="http://schemas.microsoft.com/office/powerpoint/2010/main" val="32734040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La démonstration 5, consiste à</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un brouilleur des réseaux cellulaires</a:t>
            </a:r>
          </a:p>
        </p:txBody>
      </p:sp>
      <p:sp>
        <p:nvSpPr>
          <p:cNvPr id="4" name="Espace réservé du numéro de diapositive 3"/>
          <p:cNvSpPr>
            <a:spLocks noGrp="1"/>
          </p:cNvSpPr>
          <p:nvPr>
            <p:ph type="sldNum" sz="quarter" idx="10"/>
          </p:nvPr>
        </p:nvSpPr>
        <p:spPr/>
        <p:txBody>
          <a:bodyPr/>
          <a:lstStyle/>
          <a:p>
            <a:fld id="{7906D058-4376-4B89-A2A1-B283CB2060D2}" type="slidenum">
              <a:rPr lang="fr-FR" smtClean="0"/>
              <a:t>25</a:t>
            </a:fld>
            <a:endParaRPr lang="fr-FR"/>
          </a:p>
        </p:txBody>
      </p:sp>
    </p:spTree>
    <p:extLst>
      <p:ext uri="{BB962C8B-B14F-4D97-AF65-F5344CB8AC3E}">
        <p14:creationId xmlns:p14="http://schemas.microsoft.com/office/powerpoint/2010/main" val="24152758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err="1" smtClean="0">
                <a:solidFill>
                  <a:schemeClr val="tx1"/>
                </a:solidFill>
                <a:effectLst/>
                <a:latin typeface="+mn-lt"/>
                <a:ea typeface="+mn-ea"/>
                <a:cs typeface="+mn-cs"/>
              </a:rPr>
              <a:t>Jamming</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cell</a:t>
            </a:r>
            <a:r>
              <a:rPr lang="fr-FR" sz="1200" kern="1200" dirty="0" smtClean="0">
                <a:solidFill>
                  <a:schemeClr val="tx1"/>
                </a:solidFill>
                <a:effectLst/>
                <a:latin typeface="+mn-lt"/>
                <a:ea typeface="+mn-ea"/>
                <a:cs typeface="+mn-cs"/>
              </a:rPr>
              <a:t> phone est dangereux : perturbe </a:t>
            </a:r>
            <a:r>
              <a:rPr lang="fr-FR" sz="1200" kern="1200" dirty="0" err="1" smtClean="0">
                <a:solidFill>
                  <a:schemeClr val="tx1"/>
                </a:solidFill>
                <a:effectLst/>
                <a:latin typeface="+mn-lt"/>
                <a:ea typeface="+mn-ea"/>
                <a:cs typeface="+mn-cs"/>
              </a:rPr>
              <a:t>gsm,cdma</a:t>
            </a:r>
            <a:r>
              <a:rPr lang="fr-FR" sz="1200" kern="1200" dirty="0" smtClean="0">
                <a:solidFill>
                  <a:schemeClr val="tx1"/>
                </a:solidFill>
                <a:effectLst/>
                <a:latin typeface="+mn-lt"/>
                <a:ea typeface="+mn-ea"/>
                <a:cs typeface="+mn-cs"/>
              </a:rPr>
              <a:t>, 3g ...</a:t>
            </a:r>
          </a:p>
          <a:p>
            <a:r>
              <a:rPr lang="fr-FR" sz="1200" kern="1200" dirty="0" smtClean="0">
                <a:solidFill>
                  <a:schemeClr val="tx1"/>
                </a:solidFill>
                <a:effectLst/>
                <a:latin typeface="+mn-lt"/>
                <a:ea typeface="+mn-ea"/>
                <a:cs typeface="+mn-cs"/>
              </a:rPr>
              <a:t>C’est aussi Impossible de défendre contre eux</a:t>
            </a:r>
          </a:p>
          <a:p>
            <a:r>
              <a:rPr lang="fr-FR" sz="1200" kern="1200" dirty="0" smtClean="0">
                <a:solidFill>
                  <a:schemeClr val="tx1"/>
                </a:solidFill>
                <a:effectLst/>
                <a:latin typeface="+mn-lt"/>
                <a:ea typeface="+mn-ea"/>
                <a:cs typeface="+mn-cs"/>
              </a:rPr>
              <a:t>Il</a:t>
            </a:r>
            <a:r>
              <a:rPr lang="fr-FR" sz="1200" kern="1200" baseline="0" dirty="0" smtClean="0">
                <a:solidFill>
                  <a:schemeClr val="tx1"/>
                </a:solidFill>
                <a:effectLst/>
                <a:latin typeface="+mn-lt"/>
                <a:ea typeface="+mn-ea"/>
                <a:cs typeface="+mn-cs"/>
              </a:rPr>
              <a:t> envoi seulement q</a:t>
            </a:r>
            <a:r>
              <a:rPr lang="fr-FR" sz="1200" kern="1200" dirty="0" smtClean="0">
                <a:solidFill>
                  <a:schemeClr val="tx1"/>
                </a:solidFill>
                <a:effectLst/>
                <a:latin typeface="+mn-lt"/>
                <a:ea typeface="+mn-ea"/>
                <a:cs typeface="+mn-cs"/>
              </a:rPr>
              <a:t>uelques simples </a:t>
            </a:r>
            <a:r>
              <a:rPr lang="fr-FR" sz="1200" kern="1200" dirty="0" err="1" smtClean="0">
                <a:solidFill>
                  <a:schemeClr val="tx1"/>
                </a:solidFill>
                <a:effectLst/>
                <a:latin typeface="+mn-lt"/>
                <a:ea typeface="+mn-ea"/>
                <a:cs typeface="+mn-cs"/>
              </a:rPr>
              <a:t>burst</a:t>
            </a:r>
            <a:r>
              <a:rPr lang="fr-FR" sz="1200" kern="1200" dirty="0" smtClean="0">
                <a:solidFill>
                  <a:schemeClr val="tx1"/>
                </a:solidFill>
                <a:effectLst/>
                <a:latin typeface="+mn-lt"/>
                <a:ea typeface="+mn-ea"/>
                <a:cs typeface="+mn-cs"/>
              </a:rPr>
              <a:t> seulement.</a:t>
            </a:r>
            <a:r>
              <a:rPr lang="fr-FR" sz="1200" kern="1200" baseline="0" dirty="0" smtClean="0">
                <a:solidFill>
                  <a:schemeClr val="tx1"/>
                </a:solidFill>
                <a:effectLst/>
                <a:latin typeface="+mn-lt"/>
                <a:ea typeface="+mn-ea"/>
                <a:cs typeface="+mn-cs"/>
              </a:rPr>
              <a:t> C’est donc </a:t>
            </a:r>
            <a:r>
              <a:rPr lang="fr-FR" sz="1200" kern="1200" dirty="0" smtClean="0">
                <a:solidFill>
                  <a:schemeClr val="tx1"/>
                </a:solidFill>
                <a:effectLst/>
                <a:latin typeface="+mn-lt"/>
                <a:ea typeface="+mn-ea"/>
                <a:cs typeface="+mn-cs"/>
              </a:rPr>
              <a:t>Un moyen de faire l'attaque plus offensive</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Jusqu'où le Dos se propage-t-il?</a:t>
            </a:r>
          </a:p>
          <a:p>
            <a:r>
              <a:rPr lang="fr-FR" sz="1200" kern="1200" dirty="0" smtClean="0">
                <a:solidFill>
                  <a:schemeClr val="tx1"/>
                </a:solidFill>
                <a:effectLst/>
                <a:latin typeface="+mn-lt"/>
                <a:ea typeface="+mn-ea"/>
                <a:cs typeface="+mn-cs"/>
              </a:rPr>
              <a:t>Avec 100w et une bonne antenne;</a:t>
            </a:r>
            <a:r>
              <a:rPr lang="fr-FR" sz="1200" kern="1200" baseline="0" dirty="0" smtClean="0">
                <a:solidFill>
                  <a:schemeClr val="tx1"/>
                </a:solidFill>
                <a:effectLst/>
                <a:latin typeface="+mn-lt"/>
                <a:ea typeface="+mn-ea"/>
                <a:cs typeface="+mn-cs"/>
              </a:rPr>
              <a:t> il est possible de faire un </a:t>
            </a:r>
            <a:r>
              <a:rPr lang="fr-FR" sz="1200" kern="1200" dirty="0" smtClean="0">
                <a:solidFill>
                  <a:schemeClr val="tx1"/>
                </a:solidFill>
                <a:effectLst/>
                <a:latin typeface="+mn-lt"/>
                <a:ea typeface="+mn-ea"/>
                <a:cs typeface="+mn-cs"/>
              </a:rPr>
              <a:t>Dos tous Las Vegas.</a:t>
            </a:r>
          </a:p>
          <a:p>
            <a:r>
              <a:rPr lang="fr-FR" sz="1200" kern="1200" dirty="0" smtClean="0">
                <a:solidFill>
                  <a:schemeClr val="tx1"/>
                </a:solidFill>
                <a:effectLst/>
                <a:latin typeface="+mn-lt"/>
                <a:ea typeface="+mn-ea"/>
                <a:cs typeface="+mn-cs"/>
              </a:rPr>
              <a:t>On ne sait pas ce qui va se passer après...</a:t>
            </a: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7906D058-4376-4B89-A2A1-B283CB2060D2}" type="slidenum">
              <a:rPr lang="fr-FR" smtClean="0"/>
              <a:t>26</a:t>
            </a:fld>
            <a:endParaRPr lang="fr-FR"/>
          </a:p>
        </p:txBody>
      </p:sp>
    </p:spTree>
    <p:extLst>
      <p:ext uri="{BB962C8B-B14F-4D97-AF65-F5344CB8AC3E}">
        <p14:creationId xmlns:p14="http://schemas.microsoft.com/office/powerpoint/2010/main" val="3825210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Si le téléphone reçoit</a:t>
            </a:r>
            <a:r>
              <a:rPr lang="fr-FR" sz="1200" kern="1200" baseline="0" dirty="0" smtClean="0">
                <a:solidFill>
                  <a:schemeClr val="tx1"/>
                </a:solidFill>
                <a:effectLst/>
                <a:latin typeface="+mn-lt"/>
                <a:ea typeface="+mn-ea"/>
                <a:cs typeface="+mn-cs"/>
              </a:rPr>
              <a:t> un bon </a:t>
            </a:r>
            <a:r>
              <a:rPr lang="fr-FR" sz="1200" kern="1200" dirty="0" err="1" smtClean="0">
                <a:solidFill>
                  <a:schemeClr val="tx1"/>
                </a:solidFill>
                <a:effectLst/>
                <a:latin typeface="+mn-lt"/>
                <a:ea typeface="+mn-ea"/>
                <a:cs typeface="+mn-cs"/>
              </a:rPr>
              <a:t>Rx</a:t>
            </a:r>
            <a:r>
              <a:rPr lang="fr-FR" sz="1200" kern="1200" dirty="0" smtClean="0">
                <a:solidFill>
                  <a:schemeClr val="tx1"/>
                </a:solidFill>
                <a:effectLst/>
                <a:latin typeface="+mn-lt"/>
                <a:ea typeface="+mn-ea"/>
                <a:cs typeface="+mn-cs"/>
              </a:rPr>
              <a:t> Gain, l’IMSI-Catcher sera</a:t>
            </a:r>
            <a:r>
              <a:rPr lang="fr-FR" sz="1200" kern="1200" baseline="0" dirty="0" smtClean="0">
                <a:solidFill>
                  <a:schemeClr val="tx1"/>
                </a:solidFill>
                <a:effectLst/>
                <a:latin typeface="+mn-lt"/>
                <a:ea typeface="+mn-ea"/>
                <a:cs typeface="+mn-cs"/>
              </a:rPr>
              <a:t> plus efficace.</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C’est une astuce qu’une station de base peut</a:t>
            </a:r>
            <a:r>
              <a:rPr lang="fr-FR" sz="1200" kern="1200" baseline="0" dirty="0" smtClean="0">
                <a:solidFill>
                  <a:schemeClr val="tx1"/>
                </a:solidFill>
                <a:effectLst/>
                <a:latin typeface="+mn-lt"/>
                <a:ea typeface="+mn-ea"/>
                <a:cs typeface="+mn-cs"/>
              </a:rPr>
              <a:t> faire :  Le </a:t>
            </a:r>
            <a:r>
              <a:rPr lang="fr-FR" sz="1200" kern="1200" dirty="0" smtClean="0">
                <a:solidFill>
                  <a:schemeClr val="tx1"/>
                </a:solidFill>
                <a:effectLst/>
                <a:latin typeface="+mn-lt"/>
                <a:ea typeface="+mn-ea"/>
                <a:cs typeface="+mn-cs"/>
              </a:rPr>
              <a:t>BTS peut envoyer un signal en faisant semblant que la mesure de signal est </a:t>
            </a:r>
            <a:r>
              <a:rPr lang="fr-FR" sz="1200" kern="1200" dirty="0" err="1" smtClean="0">
                <a:solidFill>
                  <a:schemeClr val="tx1"/>
                </a:solidFill>
                <a:effectLst/>
                <a:latin typeface="+mn-lt"/>
                <a:ea typeface="+mn-ea"/>
                <a:cs typeface="+mn-cs"/>
              </a:rPr>
              <a:t>Xdbm</a:t>
            </a:r>
            <a:endParaRPr lang="fr-FR" sz="1200" kern="1200" dirty="0" smtClean="0">
              <a:solidFill>
                <a:schemeClr val="tx1"/>
              </a:solidFill>
              <a:effectLst/>
              <a:latin typeface="+mn-lt"/>
              <a:ea typeface="+mn-ea"/>
              <a:cs typeface="+mn-cs"/>
            </a:endParaRP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Cette configuration est déjà définie</a:t>
            </a:r>
            <a:r>
              <a:rPr lang="fr-FR" sz="1200" kern="1200" baseline="0" dirty="0" smtClean="0">
                <a:solidFill>
                  <a:schemeClr val="tx1"/>
                </a:solidFill>
                <a:effectLst/>
                <a:latin typeface="+mn-lt"/>
                <a:ea typeface="+mn-ea"/>
                <a:cs typeface="+mn-cs"/>
              </a:rPr>
              <a:t> sur la spécification du GSM ; peut-être que dans certains BTS , cette option n’est pas définie et à compléter.</a:t>
            </a:r>
          </a:p>
          <a:p>
            <a:endParaRPr lang="fr-FR" sz="1200" kern="1200" baseline="0" dirty="0" smtClean="0">
              <a:solidFill>
                <a:schemeClr val="tx1"/>
              </a:solidFill>
              <a:effectLst/>
              <a:latin typeface="+mn-lt"/>
              <a:ea typeface="+mn-ea"/>
              <a:cs typeface="+mn-cs"/>
            </a:endParaRPr>
          </a:p>
          <a:p>
            <a:r>
              <a:rPr lang="fr-FR" sz="1200" kern="1200" baseline="0" dirty="0" smtClean="0">
                <a:solidFill>
                  <a:schemeClr val="tx1"/>
                </a:solidFill>
                <a:effectLst/>
                <a:latin typeface="+mn-lt"/>
                <a:ea typeface="+mn-ea"/>
                <a:cs typeface="+mn-cs"/>
              </a:rPr>
              <a:t>Un attaquant peut bien configurer son BTS pour faire apparaitre un bon </a:t>
            </a:r>
            <a:r>
              <a:rPr lang="fr-FR" sz="1200" kern="1200" baseline="0" dirty="0" err="1" smtClean="0">
                <a:solidFill>
                  <a:schemeClr val="tx1"/>
                </a:solidFill>
                <a:effectLst/>
                <a:latin typeface="+mn-lt"/>
                <a:ea typeface="+mn-ea"/>
                <a:cs typeface="+mn-cs"/>
              </a:rPr>
              <a:t>rx</a:t>
            </a:r>
            <a:r>
              <a:rPr lang="fr-FR" sz="1200" kern="1200" baseline="0" dirty="0" smtClean="0">
                <a:solidFill>
                  <a:schemeClr val="tx1"/>
                </a:solidFill>
                <a:effectLst/>
                <a:latin typeface="+mn-lt"/>
                <a:ea typeface="+mn-ea"/>
                <a:cs typeface="+mn-cs"/>
              </a:rPr>
              <a:t> gain dans le téléphone du victime mais </a:t>
            </a:r>
            <a:r>
              <a:rPr lang="fr-FR" sz="1200" kern="1200" dirty="0" err="1" smtClean="0">
                <a:solidFill>
                  <a:schemeClr val="tx1"/>
                </a:solidFill>
                <a:effectLst/>
                <a:latin typeface="+mn-lt"/>
                <a:ea typeface="+mn-ea"/>
                <a:cs typeface="+mn-cs"/>
              </a:rPr>
              <a:t>OpenBTS</a:t>
            </a:r>
            <a:r>
              <a:rPr lang="fr-FR" sz="1200" kern="1200" dirty="0" smtClean="0">
                <a:solidFill>
                  <a:schemeClr val="tx1"/>
                </a:solidFill>
                <a:effectLst/>
                <a:latin typeface="+mn-lt"/>
                <a:ea typeface="+mn-ea"/>
                <a:cs typeface="+mn-cs"/>
              </a:rPr>
              <a:t> ne supporte pas ça pour le moment</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c'est le point essentiel trouvé</a:t>
            </a:r>
            <a:r>
              <a:rPr lang="fr-FR" sz="1200" kern="1200" baseline="0" dirty="0" smtClean="0">
                <a:solidFill>
                  <a:schemeClr val="tx1"/>
                </a:solidFill>
                <a:effectLst/>
                <a:latin typeface="+mn-lt"/>
                <a:ea typeface="+mn-ea"/>
                <a:cs typeface="+mn-cs"/>
              </a:rPr>
              <a:t> par</a:t>
            </a:r>
            <a:r>
              <a:rPr lang="fr-FR" sz="1200" kern="1200" dirty="0" smtClean="0">
                <a:solidFill>
                  <a:schemeClr val="tx1"/>
                </a:solidFill>
                <a:effectLst/>
                <a:latin typeface="+mn-lt"/>
                <a:ea typeface="+mn-ea"/>
                <a:cs typeface="+mn-cs"/>
              </a:rPr>
              <a:t> R&amp;S compagnie</a:t>
            </a: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7906D058-4376-4B89-A2A1-B283CB2060D2}" type="slidenum">
              <a:rPr lang="fr-FR" smtClean="0"/>
              <a:t>27</a:t>
            </a:fld>
            <a:endParaRPr lang="fr-FR"/>
          </a:p>
        </p:txBody>
      </p:sp>
    </p:spTree>
    <p:extLst>
      <p:ext uri="{BB962C8B-B14F-4D97-AF65-F5344CB8AC3E}">
        <p14:creationId xmlns:p14="http://schemas.microsoft.com/office/powerpoint/2010/main" val="36257492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La deuxième amélioration</a:t>
            </a:r>
            <a:r>
              <a:rPr lang="fr-FR" sz="1200" kern="1200" baseline="0" dirty="0" smtClean="0">
                <a:solidFill>
                  <a:schemeClr val="tx1"/>
                </a:solidFill>
                <a:effectLst/>
                <a:latin typeface="+mn-lt"/>
                <a:ea typeface="+mn-ea"/>
                <a:cs typeface="+mn-cs"/>
              </a:rPr>
              <a:t> consiste aussi à l’</a:t>
            </a:r>
            <a:r>
              <a:rPr lang="fr-FR" sz="1200" kern="1200" dirty="0" err="1" smtClean="0">
                <a:solidFill>
                  <a:schemeClr val="tx1"/>
                </a:solidFill>
                <a:effectLst/>
                <a:latin typeface="+mn-lt"/>
                <a:ea typeface="+mn-ea"/>
                <a:cs typeface="+mn-cs"/>
              </a:rPr>
              <a:t>Inbound</a:t>
            </a:r>
            <a:r>
              <a:rPr lang="fr-FR" sz="1200" kern="1200" dirty="0" smtClean="0">
                <a:solidFill>
                  <a:schemeClr val="tx1"/>
                </a:solidFill>
                <a:effectLst/>
                <a:latin typeface="+mn-lt"/>
                <a:ea typeface="+mn-ea"/>
                <a:cs typeface="+mn-cs"/>
              </a:rPr>
              <a:t> Call ou aux appels et SMS  entrants.</a:t>
            </a:r>
          </a:p>
          <a:p>
            <a:r>
              <a:rPr lang="fr-FR" sz="1200" kern="1200" dirty="0" smtClean="0">
                <a:solidFill>
                  <a:schemeClr val="tx1"/>
                </a:solidFill>
                <a:effectLst/>
                <a:latin typeface="+mn-lt"/>
                <a:ea typeface="+mn-ea"/>
                <a:cs typeface="+mn-cs"/>
              </a:rPr>
              <a:t>Comme</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IMSI-Catcher est une cellule séparée;</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les appels entrants sont considérés comme pas trouvés dans les réseaux, téléphone éteint</a:t>
            </a:r>
          </a:p>
          <a:p>
            <a:r>
              <a:rPr lang="fr-FR" sz="1200" kern="1200" dirty="0" smtClean="0">
                <a:solidFill>
                  <a:schemeClr val="tx1"/>
                </a:solidFill>
                <a:effectLst/>
                <a:latin typeface="+mn-lt"/>
                <a:ea typeface="+mn-ea"/>
                <a:cs typeface="+mn-cs"/>
              </a:rPr>
              <a:t>Et,</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si un téléphone est éteint alors</a:t>
            </a:r>
            <a:r>
              <a:rPr lang="fr-FR" sz="1200" kern="1200" baseline="0" dirty="0" smtClean="0">
                <a:solidFill>
                  <a:schemeClr val="tx1"/>
                </a:solidFill>
                <a:effectLst/>
                <a:latin typeface="+mn-lt"/>
                <a:ea typeface="+mn-ea"/>
                <a:cs typeface="+mn-cs"/>
              </a:rPr>
              <a:t> l’appelant reçoit un </a:t>
            </a:r>
            <a:r>
              <a:rPr lang="fr-FR" sz="1200" kern="1200" dirty="0" smtClean="0">
                <a:solidFill>
                  <a:schemeClr val="tx1"/>
                </a:solidFill>
                <a:effectLst/>
                <a:latin typeface="+mn-lt"/>
                <a:ea typeface="+mn-ea"/>
                <a:cs typeface="+mn-cs"/>
              </a:rPr>
              <a:t>message Voice mail.</a:t>
            </a:r>
          </a:p>
          <a:p>
            <a:r>
              <a:rPr lang="fr-FR" sz="1200" kern="1200" dirty="0" smtClean="0">
                <a:solidFill>
                  <a:schemeClr val="tx1"/>
                </a:solidFill>
                <a:effectLst/>
                <a:latin typeface="+mn-lt"/>
                <a:ea typeface="+mn-ea"/>
                <a:cs typeface="+mn-cs"/>
              </a:rPr>
              <a:t>Que peut on faire d’autres ?</a:t>
            </a:r>
          </a:p>
          <a:p>
            <a:r>
              <a:rPr lang="fr-FR" sz="1200" kern="1200" dirty="0" smtClean="0">
                <a:solidFill>
                  <a:schemeClr val="tx1"/>
                </a:solidFill>
                <a:effectLst/>
                <a:latin typeface="+mn-lt"/>
                <a:ea typeface="+mn-ea"/>
                <a:cs typeface="+mn-cs"/>
              </a:rPr>
              <a:t>Car  l’attaquant n’a pas donc les </a:t>
            </a:r>
            <a:r>
              <a:rPr lang="fr-FR" sz="1200" kern="1200" dirty="0" err="1" smtClean="0">
                <a:solidFill>
                  <a:schemeClr val="tx1"/>
                </a:solidFill>
                <a:effectLst/>
                <a:latin typeface="+mn-lt"/>
                <a:ea typeface="+mn-ea"/>
                <a:cs typeface="+mn-cs"/>
              </a:rPr>
              <a:t>appelset</a:t>
            </a:r>
            <a:r>
              <a:rPr lang="fr-FR" sz="1200" kern="1200" dirty="0" smtClean="0">
                <a:solidFill>
                  <a:schemeClr val="tx1"/>
                </a:solidFill>
                <a:effectLst/>
                <a:latin typeface="+mn-lt"/>
                <a:ea typeface="+mn-ea"/>
                <a:cs typeface="+mn-cs"/>
              </a:rPr>
              <a:t> SMS entrants</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Solution : faire</a:t>
            </a:r>
            <a:r>
              <a:rPr lang="fr-FR" sz="1200" kern="1200" baseline="0" dirty="0" smtClean="0">
                <a:solidFill>
                  <a:schemeClr val="tx1"/>
                </a:solidFill>
                <a:effectLst/>
                <a:latin typeface="+mn-lt"/>
                <a:ea typeface="+mn-ea"/>
                <a:cs typeface="+mn-cs"/>
              </a:rPr>
              <a:t> un </a:t>
            </a:r>
            <a:r>
              <a:rPr lang="fr-FR" sz="1200" kern="1200" baseline="0" dirty="0" err="1" smtClean="0">
                <a:solidFill>
                  <a:schemeClr val="tx1"/>
                </a:solidFill>
                <a:effectLst/>
                <a:latin typeface="+mn-lt"/>
                <a:ea typeface="+mn-ea"/>
                <a:cs typeface="+mn-cs"/>
              </a:rPr>
              <a:t>s</a:t>
            </a:r>
            <a:r>
              <a:rPr lang="fr-FR" sz="1200" kern="1200" dirty="0" err="1" smtClean="0">
                <a:solidFill>
                  <a:schemeClr val="tx1"/>
                </a:solidFill>
                <a:effectLst/>
                <a:latin typeface="+mn-lt"/>
                <a:ea typeface="+mn-ea"/>
                <a:cs typeface="+mn-cs"/>
              </a:rPr>
              <a:t>poofing</a:t>
            </a:r>
            <a:r>
              <a:rPr lang="fr-FR" sz="1200" kern="1200" dirty="0" smtClean="0">
                <a:solidFill>
                  <a:schemeClr val="tx1"/>
                </a:solidFill>
                <a:effectLst/>
                <a:latin typeface="+mn-lt"/>
                <a:ea typeface="+mn-ea"/>
                <a:cs typeface="+mn-cs"/>
              </a:rPr>
              <a:t> de</a:t>
            </a:r>
            <a:r>
              <a:rPr lang="fr-FR" sz="1200" kern="1200" baseline="0" dirty="0" smtClean="0">
                <a:solidFill>
                  <a:schemeClr val="tx1"/>
                </a:solidFill>
                <a:effectLst/>
                <a:latin typeface="+mn-lt"/>
                <a:ea typeface="+mn-ea"/>
                <a:cs typeface="+mn-cs"/>
              </a:rPr>
              <a:t> l’</a:t>
            </a:r>
            <a:r>
              <a:rPr lang="fr-FR" sz="1200" kern="1200" dirty="0" smtClean="0">
                <a:solidFill>
                  <a:schemeClr val="tx1"/>
                </a:solidFill>
                <a:effectLst/>
                <a:latin typeface="+mn-lt"/>
                <a:ea typeface="+mn-ea"/>
                <a:cs typeface="+mn-cs"/>
              </a:rPr>
              <a:t>IMSI, comme si on est réellement le réseau</a:t>
            </a: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7906D058-4376-4B89-A2A1-B283CB2060D2}" type="slidenum">
              <a:rPr lang="fr-FR" smtClean="0"/>
              <a:t>28</a:t>
            </a:fld>
            <a:endParaRPr lang="fr-FR"/>
          </a:p>
        </p:txBody>
      </p:sp>
    </p:spTree>
    <p:extLst>
      <p:ext uri="{BB962C8B-B14F-4D97-AF65-F5344CB8AC3E}">
        <p14:creationId xmlns:p14="http://schemas.microsoft.com/office/powerpoint/2010/main" val="22246406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Cependant pour avoir les appels et les </a:t>
            </a:r>
            <a:r>
              <a:rPr lang="fr-FR" sz="1200" kern="1200" dirty="0" err="1" smtClean="0">
                <a:solidFill>
                  <a:schemeClr val="tx1"/>
                </a:solidFill>
                <a:effectLst/>
                <a:latin typeface="+mn-lt"/>
                <a:ea typeface="+mn-ea"/>
                <a:cs typeface="+mn-cs"/>
              </a:rPr>
              <a:t>sms</a:t>
            </a:r>
            <a:r>
              <a:rPr lang="fr-FR" sz="1200" kern="1200" baseline="0" dirty="0" smtClean="0">
                <a:solidFill>
                  <a:schemeClr val="tx1"/>
                </a:solidFill>
                <a:effectLst/>
                <a:latin typeface="+mn-lt"/>
                <a:ea typeface="+mn-ea"/>
                <a:cs typeface="+mn-cs"/>
              </a:rPr>
              <a:t> entrants, il faut faire face à certains </a:t>
            </a:r>
            <a:r>
              <a:rPr lang="fr-FR" sz="1200" kern="1200" dirty="0" smtClean="0">
                <a:solidFill>
                  <a:schemeClr val="tx1"/>
                </a:solidFill>
                <a:effectLst/>
                <a:latin typeface="+mn-lt"/>
                <a:ea typeface="+mn-ea"/>
                <a:cs typeface="+mn-cs"/>
              </a:rPr>
              <a:t>problèmes.</a:t>
            </a:r>
            <a:r>
              <a:rPr lang="fr-FR" sz="1200" kern="1200" baseline="0" dirty="0" smtClean="0">
                <a:solidFill>
                  <a:schemeClr val="tx1"/>
                </a:solidFill>
                <a:effectLst/>
                <a:latin typeface="+mn-lt"/>
                <a:ea typeface="+mn-ea"/>
                <a:cs typeface="+mn-cs"/>
              </a:rPr>
              <a:t> Il existe deux options</a:t>
            </a:r>
            <a:endParaRPr lang="fr-FR" sz="1200" kern="1200" dirty="0" smtClean="0">
              <a:solidFill>
                <a:schemeClr val="tx1"/>
              </a:solidFill>
              <a:effectLst/>
              <a:latin typeface="+mn-lt"/>
              <a:ea typeface="+mn-ea"/>
              <a:cs typeface="+mn-cs"/>
            </a:endParaRPr>
          </a:p>
          <a:p>
            <a:pPr marL="171450" indent="-171450">
              <a:buFontTx/>
              <a:buChar char="-"/>
            </a:pPr>
            <a:r>
              <a:rPr lang="fr-FR" sz="1200" kern="1200" dirty="0" smtClean="0">
                <a:solidFill>
                  <a:schemeClr val="tx1"/>
                </a:solidFill>
                <a:effectLst/>
                <a:latin typeface="+mn-lt"/>
                <a:ea typeface="+mn-ea"/>
                <a:cs typeface="+mn-cs"/>
              </a:rPr>
              <a:t>Il</a:t>
            </a:r>
            <a:r>
              <a:rPr lang="fr-FR" sz="1200" kern="1200" baseline="0" dirty="0" smtClean="0">
                <a:solidFill>
                  <a:schemeClr val="tx1"/>
                </a:solidFill>
                <a:effectLst/>
                <a:latin typeface="+mn-lt"/>
                <a:ea typeface="+mn-ea"/>
                <a:cs typeface="+mn-cs"/>
              </a:rPr>
              <a:t> faut </a:t>
            </a:r>
            <a:r>
              <a:rPr lang="fr-FR" sz="1200" kern="1200" dirty="0" smtClean="0">
                <a:solidFill>
                  <a:schemeClr val="tx1"/>
                </a:solidFill>
                <a:effectLst/>
                <a:latin typeface="+mn-lt"/>
                <a:ea typeface="+mn-ea"/>
                <a:cs typeface="+mn-cs"/>
              </a:rPr>
              <a:t>connaitre l'IMSI/IMEI mais si</a:t>
            </a:r>
            <a:r>
              <a:rPr lang="fr-FR" sz="1200" kern="1200" baseline="0" dirty="0" smtClean="0">
                <a:solidFill>
                  <a:schemeClr val="tx1"/>
                </a:solidFill>
                <a:effectLst/>
                <a:latin typeface="+mn-lt"/>
                <a:ea typeface="+mn-ea"/>
                <a:cs typeface="+mn-cs"/>
              </a:rPr>
              <a:t> possible connaitre </a:t>
            </a:r>
            <a:r>
              <a:rPr lang="fr-FR" sz="1200" kern="1200" dirty="0" err="1" smtClean="0">
                <a:solidFill>
                  <a:schemeClr val="tx1"/>
                </a:solidFill>
                <a:effectLst/>
                <a:latin typeface="+mn-lt"/>
                <a:ea typeface="+mn-ea"/>
                <a:cs typeface="+mn-cs"/>
              </a:rPr>
              <a:t>Ki</a:t>
            </a:r>
            <a:r>
              <a:rPr lang="fr-FR" sz="1200" kern="1200" dirty="0" smtClean="0">
                <a:solidFill>
                  <a:schemeClr val="tx1"/>
                </a:solidFill>
                <a:effectLst/>
                <a:latin typeface="+mn-lt"/>
                <a:ea typeface="+mn-ea"/>
                <a:cs typeface="+mn-cs"/>
              </a:rPr>
              <a:t> la clé secrète; mais </a:t>
            </a:r>
            <a:r>
              <a:rPr lang="fr-FR" sz="1200" kern="1200" dirty="0" err="1" smtClean="0">
                <a:solidFill>
                  <a:schemeClr val="tx1"/>
                </a:solidFill>
                <a:effectLst/>
                <a:latin typeface="+mn-lt"/>
                <a:ea typeface="+mn-ea"/>
                <a:cs typeface="+mn-cs"/>
              </a:rPr>
              <a:t>ki</a:t>
            </a:r>
            <a:r>
              <a:rPr lang="fr-FR" sz="1200" kern="1200" dirty="0" smtClean="0">
                <a:solidFill>
                  <a:schemeClr val="tx1"/>
                </a:solidFill>
                <a:effectLst/>
                <a:latin typeface="+mn-lt"/>
                <a:ea typeface="+mn-ea"/>
                <a:cs typeface="+mn-cs"/>
              </a:rPr>
              <a:t> n’est pas trop obligatoire</a:t>
            </a:r>
          </a:p>
          <a:p>
            <a:pPr marL="171450" indent="-171450">
              <a:buFontTx/>
              <a:buChar char="-"/>
            </a:pP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iL</a:t>
            </a:r>
            <a:r>
              <a:rPr lang="fr-FR" sz="1200" kern="1200" dirty="0" smtClean="0">
                <a:solidFill>
                  <a:schemeClr val="tx1"/>
                </a:solidFill>
                <a:effectLst/>
                <a:latin typeface="+mn-lt"/>
                <a:ea typeface="+mn-ea"/>
                <a:cs typeface="+mn-cs"/>
              </a:rPr>
              <a:t> faut connecter avec l'IMSI de la victime ;</a:t>
            </a:r>
            <a:r>
              <a:rPr lang="fr-FR" sz="1200" kern="1200" baseline="0" dirty="0" smtClean="0">
                <a:solidFill>
                  <a:schemeClr val="tx1"/>
                </a:solidFill>
                <a:effectLst/>
                <a:latin typeface="+mn-lt"/>
                <a:ea typeface="+mn-ea"/>
                <a:cs typeface="+mn-cs"/>
              </a:rPr>
              <a:t> e</a:t>
            </a:r>
            <a:r>
              <a:rPr lang="fr-FR" sz="1200" kern="1200" dirty="0" smtClean="0">
                <a:solidFill>
                  <a:schemeClr val="tx1"/>
                </a:solidFill>
                <a:effectLst/>
                <a:latin typeface="+mn-lt"/>
                <a:ea typeface="+mn-ea"/>
                <a:cs typeface="+mn-cs"/>
              </a:rPr>
              <a:t>nvoyer RAND challenge de victime</a:t>
            </a:r>
            <a:r>
              <a:rPr lang="fr-FR" sz="1200" kern="1200" baseline="0" dirty="0" smtClean="0">
                <a:solidFill>
                  <a:schemeClr val="tx1"/>
                </a:solidFill>
                <a:effectLst/>
                <a:latin typeface="+mn-lt"/>
                <a:ea typeface="+mn-ea"/>
                <a:cs typeface="+mn-cs"/>
              </a:rPr>
              <a:t> ; c</a:t>
            </a:r>
            <a:r>
              <a:rPr lang="fr-FR" sz="1200" kern="1200" dirty="0" smtClean="0">
                <a:solidFill>
                  <a:schemeClr val="tx1"/>
                </a:solidFill>
                <a:effectLst/>
                <a:latin typeface="+mn-lt"/>
                <a:ea typeface="+mn-ea"/>
                <a:cs typeface="+mn-cs"/>
              </a:rPr>
              <a:t>asser key Stream de la victime et découvrir la</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clé de session</a:t>
            </a:r>
            <a:r>
              <a:rPr lang="fr-FR" sz="1200" kern="1200" baseline="0" dirty="0" smtClean="0">
                <a:solidFill>
                  <a:schemeClr val="tx1"/>
                </a:solidFill>
                <a:effectLst/>
                <a:latin typeface="+mn-lt"/>
                <a:ea typeface="+mn-ea"/>
                <a:cs typeface="+mn-cs"/>
              </a:rPr>
              <a:t> </a:t>
            </a:r>
            <a:r>
              <a:rPr lang="fr-FR" sz="1200" kern="1200" baseline="0" dirty="0" err="1" smtClean="0">
                <a:solidFill>
                  <a:schemeClr val="tx1"/>
                </a:solidFill>
                <a:effectLst/>
                <a:latin typeface="+mn-lt"/>
                <a:ea typeface="+mn-ea"/>
                <a:cs typeface="+mn-cs"/>
              </a:rPr>
              <a:t>kc</a:t>
            </a:r>
            <a:r>
              <a:rPr lang="fr-FR" sz="1200" kern="1200" baseline="0" dirty="0" smtClean="0">
                <a:solidFill>
                  <a:schemeClr val="tx1"/>
                </a:solidFill>
                <a:effectLst/>
                <a:latin typeface="+mn-lt"/>
                <a:ea typeface="+mn-ea"/>
                <a:cs typeface="+mn-cs"/>
              </a:rPr>
              <a:t> et r</a:t>
            </a:r>
            <a:r>
              <a:rPr lang="fr-FR" sz="1200" kern="1200" dirty="0" smtClean="0">
                <a:solidFill>
                  <a:schemeClr val="tx1"/>
                </a:solidFill>
                <a:effectLst/>
                <a:latin typeface="+mn-lt"/>
                <a:ea typeface="+mn-ea"/>
                <a:cs typeface="+mn-cs"/>
              </a:rPr>
              <a:t>éutiliser cette clé</a:t>
            </a: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7906D058-4376-4B89-A2A1-B283CB2060D2}" type="slidenum">
              <a:rPr lang="fr-FR" smtClean="0"/>
              <a:t>29</a:t>
            </a:fld>
            <a:endParaRPr lang="fr-FR"/>
          </a:p>
        </p:txBody>
      </p:sp>
    </p:spTree>
    <p:extLst>
      <p:ext uri="{BB962C8B-B14F-4D97-AF65-F5344CB8AC3E}">
        <p14:creationId xmlns:p14="http://schemas.microsoft.com/office/powerpoint/2010/main" val="2635587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Le but de cette</a:t>
            </a:r>
            <a:r>
              <a:rPr lang="fr-FR" sz="1200" kern="1200" baseline="0" dirty="0" smtClean="0">
                <a:solidFill>
                  <a:schemeClr val="tx1"/>
                </a:solidFill>
                <a:effectLst/>
                <a:latin typeface="+mn-lt"/>
                <a:ea typeface="+mn-ea"/>
                <a:cs typeface="+mn-cs"/>
              </a:rPr>
              <a:t> </a:t>
            </a:r>
            <a:r>
              <a:rPr lang="fr-FR" sz="1200" kern="1200" baseline="0" dirty="0" err="1" smtClean="0">
                <a:solidFill>
                  <a:schemeClr val="tx1"/>
                </a:solidFill>
                <a:effectLst/>
                <a:latin typeface="+mn-lt"/>
                <a:ea typeface="+mn-ea"/>
                <a:cs typeface="+mn-cs"/>
              </a:rPr>
              <a:t>presentation</a:t>
            </a:r>
            <a:r>
              <a:rPr lang="fr-FR" sz="1200" kern="1200" dirty="0" smtClean="0">
                <a:solidFill>
                  <a:schemeClr val="tx1"/>
                </a:solidFill>
                <a:effectLst/>
                <a:latin typeface="+mn-lt"/>
                <a:ea typeface="+mn-ea"/>
                <a:cs typeface="+mn-cs"/>
              </a:rPr>
              <a:t> est de montrer c'est qu'un IMSI-Catcher mais avant, </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C'est quoi IMSI ?</a:t>
            </a:r>
          </a:p>
          <a:p>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L’IMSI veut</a:t>
            </a:r>
            <a:r>
              <a:rPr lang="fr-FR" baseline="0" dirty="0" smtClean="0"/>
              <a:t> dire</a:t>
            </a:r>
            <a:r>
              <a:rPr lang="fr-FR" dirty="0" smtClean="0"/>
              <a:t> </a:t>
            </a:r>
            <a:r>
              <a:rPr lang="fr-FR" sz="1200" kern="1200" dirty="0" smtClean="0">
                <a:solidFill>
                  <a:schemeClr val="tx1"/>
                </a:solidFill>
                <a:effectLst/>
                <a:latin typeface="+mn-lt"/>
                <a:ea typeface="+mn-ea"/>
                <a:cs typeface="+mn-cs"/>
              </a:rPr>
              <a:t> International Mobile </a:t>
            </a:r>
            <a:r>
              <a:rPr lang="fr-FR" sz="1200" kern="1200" dirty="0" err="1" smtClean="0">
                <a:solidFill>
                  <a:schemeClr val="tx1"/>
                </a:solidFill>
                <a:effectLst/>
                <a:latin typeface="+mn-lt"/>
                <a:ea typeface="+mn-ea"/>
                <a:cs typeface="+mn-cs"/>
              </a:rPr>
              <a:t>Subscriber</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Identity</a:t>
            </a:r>
            <a:endParaRPr lang="fr-FR" sz="1200" kern="1200" dirty="0" smtClean="0">
              <a:solidFill>
                <a:schemeClr val="tx1"/>
              </a:solidFill>
              <a:effectLst/>
              <a:latin typeface="+mn-lt"/>
              <a:ea typeface="+mn-ea"/>
              <a:cs typeface="+mn-cs"/>
            </a:endParaRPr>
          </a:p>
          <a:p>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C’est </a:t>
            </a:r>
            <a:r>
              <a:rPr lang="fr-FR" sz="1200" kern="1200" dirty="0" smtClean="0">
                <a:solidFill>
                  <a:schemeClr val="tx1"/>
                </a:solidFill>
                <a:effectLst/>
                <a:latin typeface="+mn-lt"/>
                <a:ea typeface="+mn-ea"/>
                <a:cs typeface="+mn-cs"/>
              </a:rPr>
              <a:t>l'une des identifications de l'utilisateur se</a:t>
            </a:r>
            <a:r>
              <a:rPr lang="fr-FR" sz="1200" kern="1200" baseline="0" dirty="0" smtClean="0">
                <a:solidFill>
                  <a:schemeClr val="tx1"/>
                </a:solidFill>
                <a:effectLst/>
                <a:latin typeface="+mn-lt"/>
                <a:ea typeface="+mn-ea"/>
                <a:cs typeface="+mn-cs"/>
              </a:rPr>
              <a:t> trouvant dans la carte SIM</a:t>
            </a:r>
            <a:endParaRPr lang="fr-F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L’IMSI est comme un nom de la carte SIM dans un réseau mobile et </a:t>
            </a:r>
            <a:r>
              <a:rPr lang="fr-FR" sz="1200" kern="1200" dirty="0" err="1" smtClean="0">
                <a:solidFill>
                  <a:schemeClr val="tx1"/>
                </a:solidFill>
                <a:effectLst/>
                <a:latin typeface="+mn-lt"/>
                <a:ea typeface="+mn-ea"/>
                <a:cs typeface="+mn-cs"/>
              </a:rPr>
              <a:t>kc</a:t>
            </a:r>
            <a:r>
              <a:rPr lang="fr-FR" sz="1200" kern="1200" dirty="0" smtClean="0">
                <a:solidFill>
                  <a:schemeClr val="tx1"/>
                </a:solidFill>
                <a:effectLst/>
                <a:latin typeface="+mn-lt"/>
                <a:ea typeface="+mn-ea"/>
                <a:cs typeface="+mn-cs"/>
              </a:rPr>
              <a:t> est la clé secrète protégeant l’utilisateur.</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C'est comme l'identifiant dans le réseau GSM</a:t>
            </a:r>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r>
              <a:rPr lang="fr-FR" dirty="0" smtClean="0"/>
              <a:t>L’IMSI s</a:t>
            </a:r>
            <a:r>
              <a:rPr lang="fr-FR" sz="1200" kern="1200" dirty="0" smtClean="0">
                <a:solidFill>
                  <a:schemeClr val="tx1"/>
                </a:solidFill>
                <a:effectLst/>
                <a:latin typeface="+mn-lt"/>
                <a:ea typeface="+mn-ea"/>
                <a:cs typeface="+mn-cs"/>
              </a:rPr>
              <a:t>e trouve donc  dans la carte SIM</a:t>
            </a:r>
          </a:p>
          <a:p>
            <a:endParaRPr lang="fr-F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L'identification sera remplacée par le TMSI quand la carte essaie de connecter à une station de base </a:t>
            </a:r>
            <a:r>
              <a:rPr lang="fr-FR" sz="1200" kern="1200" dirty="0" err="1" smtClean="0">
                <a:solidFill>
                  <a:schemeClr val="tx1"/>
                </a:solidFill>
                <a:effectLst/>
                <a:latin typeface="+mn-lt"/>
                <a:ea typeface="+mn-ea"/>
                <a:cs typeface="+mn-cs"/>
              </a:rPr>
              <a:t>càd</a:t>
            </a:r>
            <a:r>
              <a:rPr lang="fr-FR" sz="1200" kern="1200" dirty="0" smtClean="0">
                <a:solidFill>
                  <a:schemeClr val="tx1"/>
                </a:solidFill>
                <a:effectLst/>
                <a:latin typeface="+mn-lt"/>
                <a:ea typeface="+mn-ea"/>
                <a:cs typeface="+mn-cs"/>
              </a:rPr>
              <a:t> dans l’interface</a:t>
            </a:r>
            <a:r>
              <a:rPr lang="fr-FR" sz="1200" kern="1200" baseline="0" dirty="0" smtClean="0">
                <a:solidFill>
                  <a:schemeClr val="tx1"/>
                </a:solidFill>
                <a:effectLst/>
                <a:latin typeface="+mn-lt"/>
                <a:ea typeface="+mn-ea"/>
                <a:cs typeface="+mn-cs"/>
              </a:rPr>
              <a:t> air appelé également Um</a:t>
            </a:r>
            <a:endParaRPr lang="fr-FR" sz="1200" kern="1200" dirty="0" smtClean="0">
              <a:solidFill>
                <a:schemeClr val="tx1"/>
              </a:solidFill>
              <a:effectLst/>
              <a:latin typeface="+mn-lt"/>
              <a:ea typeface="+mn-ea"/>
              <a:cs typeface="+mn-cs"/>
            </a:endParaRPr>
          </a:p>
          <a:p>
            <a:endParaRPr lang="fr-FR" sz="1200" kern="1200" dirty="0" smtClean="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7906D058-4376-4B89-A2A1-B283CB2060D2}" type="slidenum">
              <a:rPr lang="fr-FR" smtClean="0"/>
              <a:t>3</a:t>
            </a:fld>
            <a:endParaRPr lang="fr-FR"/>
          </a:p>
        </p:txBody>
      </p:sp>
    </p:spTree>
    <p:extLst>
      <p:ext uri="{BB962C8B-B14F-4D97-AF65-F5344CB8AC3E}">
        <p14:creationId xmlns:p14="http://schemas.microsoft.com/office/powerpoint/2010/main" val="20439363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Pour</a:t>
            </a:r>
            <a:r>
              <a:rPr lang="fr-FR" sz="1200" kern="1200" baseline="0" dirty="0" smtClean="0">
                <a:solidFill>
                  <a:schemeClr val="tx1"/>
                </a:solidFill>
                <a:effectLst/>
                <a:latin typeface="+mn-lt"/>
                <a:ea typeface="+mn-ea"/>
                <a:cs typeface="+mn-cs"/>
              </a:rPr>
              <a:t> la deuxième méthode il faut </a:t>
            </a:r>
            <a:r>
              <a:rPr lang="fr-FR" sz="1200" kern="1200" dirty="0" smtClean="0">
                <a:solidFill>
                  <a:schemeClr val="tx1"/>
                </a:solidFill>
                <a:effectLst/>
                <a:latin typeface="+mn-lt"/>
                <a:ea typeface="+mn-ea"/>
                <a:cs typeface="+mn-cs"/>
              </a:rPr>
              <a:t>Casser les clés de GSM.</a:t>
            </a:r>
            <a:r>
              <a:rPr lang="fr-FR" sz="1200" kern="1200" baseline="0" dirty="0" smtClean="0">
                <a:solidFill>
                  <a:schemeClr val="tx1"/>
                </a:solidFill>
                <a:effectLst/>
                <a:latin typeface="+mn-lt"/>
                <a:ea typeface="+mn-ea"/>
                <a:cs typeface="+mn-cs"/>
              </a:rPr>
              <a:t> C’est dans cette partie qu’il faut casser un crypto comme A5/1 ou A5/2 pour avoir les </a:t>
            </a:r>
            <a:r>
              <a:rPr lang="fr-FR" sz="1200" kern="1200" baseline="0" dirty="0" err="1" smtClean="0">
                <a:solidFill>
                  <a:schemeClr val="tx1"/>
                </a:solidFill>
                <a:effectLst/>
                <a:latin typeface="+mn-lt"/>
                <a:ea typeface="+mn-ea"/>
                <a:cs typeface="+mn-cs"/>
              </a:rPr>
              <a:t>inbouds</a:t>
            </a:r>
            <a:endParaRPr lang="fr-FR" sz="1200" kern="1200" baseline="0" dirty="0" smtClean="0">
              <a:solidFill>
                <a:schemeClr val="tx1"/>
              </a:solidFill>
              <a:effectLst/>
              <a:latin typeface="+mn-lt"/>
              <a:ea typeface="+mn-ea"/>
              <a:cs typeface="+mn-cs"/>
            </a:endParaRP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Attaquant négocie avec la clé que l'on peut casser : </a:t>
            </a:r>
          </a:p>
          <a:p>
            <a:r>
              <a:rPr lang="fr-FR" sz="1200" kern="1200" dirty="0" smtClean="0">
                <a:solidFill>
                  <a:schemeClr val="tx1"/>
                </a:solidFill>
                <a:effectLst/>
                <a:latin typeface="+mn-lt"/>
                <a:ea typeface="+mn-ea"/>
                <a:cs typeface="+mn-cs"/>
              </a:rPr>
              <a:t>-- A5/2 idéal pour être craqué</a:t>
            </a:r>
          </a:p>
          <a:p>
            <a:r>
              <a:rPr lang="fr-FR" sz="1200" kern="1200" dirty="0" smtClean="0">
                <a:solidFill>
                  <a:schemeClr val="tx1"/>
                </a:solidFill>
                <a:effectLst/>
                <a:latin typeface="+mn-lt"/>
                <a:ea typeface="+mn-ea"/>
                <a:cs typeface="+mn-cs"/>
              </a:rPr>
              <a:t>-- A5/1 à négocier mais utilisant </a:t>
            </a:r>
            <a:r>
              <a:rPr lang="fr-FR" sz="1200" kern="1200" dirty="0" err="1" smtClean="0">
                <a:solidFill>
                  <a:schemeClr val="tx1"/>
                </a:solidFill>
                <a:effectLst/>
                <a:latin typeface="+mn-lt"/>
                <a:ea typeface="+mn-ea"/>
                <a:cs typeface="+mn-cs"/>
              </a:rPr>
              <a:t>rainbow</a:t>
            </a:r>
            <a:r>
              <a:rPr lang="fr-FR" sz="1200" kern="1200" dirty="0" smtClean="0">
                <a:solidFill>
                  <a:schemeClr val="tx1"/>
                </a:solidFill>
                <a:effectLst/>
                <a:latin typeface="+mn-lt"/>
                <a:ea typeface="+mn-ea"/>
                <a:cs typeface="+mn-cs"/>
              </a:rPr>
              <a:t> table pour casser </a:t>
            </a:r>
            <a:r>
              <a:rPr lang="fr-FR" sz="1200" kern="1200" dirty="0" err="1" smtClean="0">
                <a:solidFill>
                  <a:schemeClr val="tx1"/>
                </a:solidFill>
                <a:effectLst/>
                <a:latin typeface="+mn-lt"/>
                <a:ea typeface="+mn-ea"/>
                <a:cs typeface="+mn-cs"/>
              </a:rPr>
              <a:t>kc</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Cependant si vous voulez</a:t>
            </a:r>
            <a:r>
              <a:rPr lang="fr-FR" sz="1200" kern="1200" baseline="0" dirty="0" smtClean="0">
                <a:solidFill>
                  <a:schemeClr val="tx1"/>
                </a:solidFill>
                <a:effectLst/>
                <a:latin typeface="+mn-lt"/>
                <a:ea typeface="+mn-ea"/>
                <a:cs typeface="+mn-cs"/>
              </a:rPr>
              <a:t> avoir seulement l’</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outband</a:t>
            </a:r>
            <a:r>
              <a:rPr lang="fr-FR" sz="1200" kern="1200" dirty="0" smtClean="0">
                <a:solidFill>
                  <a:schemeClr val="tx1"/>
                </a:solidFill>
                <a:effectLst/>
                <a:latin typeface="+mn-lt"/>
                <a:ea typeface="+mn-ea"/>
                <a:cs typeface="+mn-cs"/>
              </a:rPr>
              <a:t> call, il  n'est pas crypté.</a:t>
            </a:r>
            <a:r>
              <a:rPr lang="fr-FR" sz="1200" kern="1200" baseline="0" dirty="0" smtClean="0">
                <a:solidFill>
                  <a:schemeClr val="tx1"/>
                </a:solidFill>
                <a:effectLst/>
                <a:latin typeface="+mn-lt"/>
                <a:ea typeface="+mn-ea"/>
                <a:cs typeface="+mn-cs"/>
              </a:rPr>
              <a:t> C’est  facile à mettre en œuvre et c’est le cas le plus courant.</a:t>
            </a: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7906D058-4376-4B89-A2A1-B283CB2060D2}" type="slidenum">
              <a:rPr lang="fr-FR" smtClean="0"/>
              <a:t>30</a:t>
            </a:fld>
            <a:endParaRPr lang="fr-FR"/>
          </a:p>
        </p:txBody>
      </p:sp>
    </p:spTree>
    <p:extLst>
      <p:ext uri="{BB962C8B-B14F-4D97-AF65-F5344CB8AC3E}">
        <p14:creationId xmlns:p14="http://schemas.microsoft.com/office/powerpoint/2010/main" val="6719068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Solutions : ??</a:t>
            </a:r>
          </a:p>
          <a:p>
            <a:r>
              <a:rPr lang="fr-FR" sz="1200" kern="1200" dirty="0" smtClean="0">
                <a:solidFill>
                  <a:schemeClr val="tx1"/>
                </a:solidFill>
                <a:effectLst/>
                <a:latin typeface="+mn-lt"/>
                <a:ea typeface="+mn-ea"/>
                <a:cs typeface="+mn-cs"/>
              </a:rPr>
              <a:t>- Il n’y a pas vraiment de solution dans le contexte de GSM, GSM est mort en cas dommage que certains</a:t>
            </a:r>
            <a:r>
              <a:rPr lang="fr-FR" sz="1200" kern="1200" baseline="0" dirty="0" smtClean="0">
                <a:solidFill>
                  <a:schemeClr val="tx1"/>
                </a:solidFill>
                <a:effectLst/>
                <a:latin typeface="+mn-lt"/>
                <a:ea typeface="+mn-ea"/>
                <a:cs typeface="+mn-cs"/>
              </a:rPr>
              <a:t> échange de code de sécurité passe par GSM</a:t>
            </a:r>
            <a:endParaRPr lang="fr-FR" sz="1200" kern="1200" dirty="0" smtClean="0">
              <a:solidFill>
                <a:schemeClr val="tx1"/>
              </a:solidFill>
              <a:effectLst/>
              <a:latin typeface="+mn-lt"/>
              <a:ea typeface="+mn-ea"/>
              <a:cs typeface="+mn-cs"/>
            </a:endParaRPr>
          </a:p>
          <a:p>
            <a:pPr marL="171450" indent="-171450">
              <a:buFontTx/>
              <a:buChar char="-"/>
            </a:pPr>
            <a:r>
              <a:rPr lang="fr-FR" sz="1200" kern="1200" dirty="0" smtClean="0">
                <a:solidFill>
                  <a:schemeClr val="tx1"/>
                </a:solidFill>
                <a:effectLst/>
                <a:latin typeface="+mn-lt"/>
                <a:ea typeface="+mn-ea"/>
                <a:cs typeface="+mn-cs"/>
              </a:rPr>
              <a:t>On voit encore la plupart de ces mauvaises configurations et chaque pays implémente différente cryptographie</a:t>
            </a:r>
          </a:p>
          <a:p>
            <a:pPr marL="171450" indent="-171450">
              <a:buFontTx/>
              <a:buChar char="-"/>
            </a:pPr>
            <a:endParaRPr lang="fr-FR" sz="1200" kern="1200" dirty="0" smtClean="0">
              <a:solidFill>
                <a:schemeClr val="tx1"/>
              </a:solidFill>
              <a:effectLst/>
              <a:latin typeface="+mn-lt"/>
              <a:ea typeface="+mn-ea"/>
              <a:cs typeface="+mn-cs"/>
            </a:endParaRPr>
          </a:p>
          <a:p>
            <a:pPr marL="171450" indent="-171450">
              <a:buFontTx/>
              <a:buChar char="-"/>
            </a:pPr>
            <a:r>
              <a:rPr lang="fr-FR" sz="1200" kern="1200" dirty="0" smtClean="0">
                <a:solidFill>
                  <a:schemeClr val="tx1"/>
                </a:solidFill>
                <a:effectLst/>
                <a:latin typeface="+mn-lt"/>
                <a:ea typeface="+mn-ea"/>
                <a:cs typeface="+mn-cs"/>
              </a:rPr>
              <a:t>La première solution est </a:t>
            </a:r>
            <a:r>
              <a:rPr lang="fr-FR" sz="1200" kern="1200" baseline="0" dirty="0" smtClean="0">
                <a:solidFill>
                  <a:schemeClr val="tx1"/>
                </a:solidFill>
                <a:effectLst/>
                <a:latin typeface="+mn-lt"/>
                <a:ea typeface="+mn-ea"/>
                <a:cs typeface="+mn-cs"/>
              </a:rPr>
              <a:t> l’</a:t>
            </a:r>
            <a:r>
              <a:rPr lang="fr-FR" sz="1200" kern="1200" dirty="0" smtClean="0">
                <a:solidFill>
                  <a:schemeClr val="tx1"/>
                </a:solidFill>
                <a:effectLst/>
                <a:latin typeface="+mn-lt"/>
                <a:ea typeface="+mn-ea"/>
                <a:cs typeface="+mn-cs"/>
              </a:rPr>
              <a:t>utilisation</a:t>
            </a:r>
            <a:r>
              <a:rPr lang="fr-FR" sz="1200" kern="1200" baseline="0" dirty="0" smtClean="0">
                <a:solidFill>
                  <a:schemeClr val="tx1"/>
                </a:solidFill>
                <a:effectLst/>
                <a:latin typeface="+mn-lt"/>
                <a:ea typeface="+mn-ea"/>
                <a:cs typeface="+mn-cs"/>
              </a:rPr>
              <a:t> du</a:t>
            </a:r>
            <a:r>
              <a:rPr lang="fr-FR" sz="1200" kern="1200" dirty="0" smtClean="0">
                <a:solidFill>
                  <a:schemeClr val="tx1"/>
                </a:solidFill>
                <a:effectLst/>
                <a:latin typeface="+mn-lt"/>
                <a:ea typeface="+mn-ea"/>
                <a:cs typeface="+mn-cs"/>
              </a:rPr>
              <a:t> 3G qui est non encore craqué de nos jours</a:t>
            </a:r>
          </a:p>
          <a:p>
            <a:r>
              <a:rPr lang="fr-FR" sz="1200" kern="1200" dirty="0" smtClean="0">
                <a:solidFill>
                  <a:schemeClr val="tx1"/>
                </a:solidFill>
                <a:effectLst/>
                <a:latin typeface="+mn-lt"/>
                <a:ea typeface="+mn-ea"/>
                <a:cs typeface="+mn-cs"/>
              </a:rPr>
              <a:t>-   La deuxième</a:t>
            </a:r>
            <a:r>
              <a:rPr lang="fr-FR" sz="1200" kern="1200" baseline="0" dirty="0" smtClean="0">
                <a:solidFill>
                  <a:schemeClr val="tx1"/>
                </a:solidFill>
                <a:effectLst/>
                <a:latin typeface="+mn-lt"/>
                <a:ea typeface="+mn-ea"/>
                <a:cs typeface="+mn-cs"/>
              </a:rPr>
              <a:t> solution est l’utilisation de plus de </a:t>
            </a:r>
            <a:r>
              <a:rPr lang="fr-FR" sz="1200" kern="1200" baseline="0" dirty="0" err="1" smtClean="0">
                <a:solidFill>
                  <a:schemeClr val="tx1"/>
                </a:solidFill>
                <a:effectLst/>
                <a:latin typeface="+mn-lt"/>
                <a:ea typeface="+mn-ea"/>
                <a:cs typeface="+mn-cs"/>
              </a:rPr>
              <a:t>chiffrement.</a:t>
            </a:r>
            <a:r>
              <a:rPr lang="fr-FR" sz="1200" kern="1200" dirty="0" err="1" smtClean="0">
                <a:solidFill>
                  <a:schemeClr val="tx1"/>
                </a:solidFill>
                <a:effectLst/>
                <a:latin typeface="+mn-lt"/>
                <a:ea typeface="+mn-ea"/>
                <a:cs typeface="+mn-cs"/>
              </a:rPr>
              <a:t>Comme</a:t>
            </a:r>
            <a:r>
              <a:rPr lang="fr-FR" sz="1200" kern="1200" dirty="0" smtClean="0">
                <a:solidFill>
                  <a:schemeClr val="tx1"/>
                </a:solidFill>
                <a:effectLst/>
                <a:latin typeface="+mn-lt"/>
                <a:ea typeface="+mn-ea"/>
                <a:cs typeface="+mn-cs"/>
              </a:rPr>
              <a:t> Internet, utiliser un cryptage à la source! Chiffrer avant d'envoyer</a:t>
            </a:r>
          </a:p>
          <a:p>
            <a:r>
              <a:rPr lang="fr-FR" sz="1200" kern="1200" smtClean="0">
                <a:solidFill>
                  <a:schemeClr val="tx1"/>
                </a:solidFill>
                <a:effectLst/>
                <a:latin typeface="+mn-lt"/>
                <a:ea typeface="+mn-ea"/>
                <a:cs typeface="+mn-cs"/>
              </a:rPr>
              <a:t>-   La </a:t>
            </a:r>
            <a:r>
              <a:rPr lang="fr-FR" sz="1200" kern="1200" dirty="0" smtClean="0">
                <a:solidFill>
                  <a:schemeClr val="tx1"/>
                </a:solidFill>
                <a:effectLst/>
                <a:latin typeface="+mn-lt"/>
                <a:ea typeface="+mn-ea"/>
                <a:cs typeface="+mn-cs"/>
              </a:rPr>
              <a:t>meilleure solution : éteindre 2G utilise 3.5G ou 4G</a:t>
            </a:r>
          </a:p>
          <a:p>
            <a:r>
              <a:rPr lang="fr-FR" sz="1200" kern="1200" dirty="0" smtClean="0">
                <a:solidFill>
                  <a:schemeClr val="tx1"/>
                </a:solidFill>
                <a:effectLst/>
                <a:latin typeface="+mn-lt"/>
                <a:ea typeface="+mn-ea"/>
                <a:cs typeface="+mn-cs"/>
              </a:rPr>
              <a:t>(Si on veut solutionner GSM, nous devons changer le réseau en entier ! au lieu de ca pourquoi ne pas utiliser simplement 3G</a:t>
            </a:r>
          </a:p>
          <a:p>
            <a:r>
              <a:rPr lang="fr-FR" sz="1200" kern="1200" dirty="0" smtClean="0">
                <a:solidFill>
                  <a:schemeClr val="tx1"/>
                </a:solidFill>
                <a:effectLst/>
                <a:latin typeface="+mn-lt"/>
                <a:ea typeface="+mn-ea"/>
                <a:cs typeface="+mn-cs"/>
              </a:rPr>
              <a:t>Cependant, par exemple Android téléphone, "use </a:t>
            </a:r>
            <a:r>
              <a:rPr lang="fr-FR" sz="1200" kern="1200" dirty="0" err="1" smtClean="0">
                <a:solidFill>
                  <a:schemeClr val="tx1"/>
                </a:solidFill>
                <a:effectLst/>
                <a:latin typeface="+mn-lt"/>
                <a:ea typeface="+mn-ea"/>
                <a:cs typeface="+mn-cs"/>
              </a:rPr>
              <a:t>only</a:t>
            </a:r>
            <a:r>
              <a:rPr lang="fr-FR" sz="1200" kern="1200" dirty="0" smtClean="0">
                <a:solidFill>
                  <a:schemeClr val="tx1"/>
                </a:solidFill>
                <a:effectLst/>
                <a:latin typeface="+mn-lt"/>
                <a:ea typeface="+mn-ea"/>
                <a:cs typeface="+mn-cs"/>
              </a:rPr>
              <a:t> 3G network"</a:t>
            </a:r>
          </a:p>
          <a:p>
            <a:r>
              <a:rPr lang="fr-FR"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Résultat démos 5 --&gt; 17 victime</a:t>
            </a:r>
          </a:p>
          <a:p>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7906D058-4376-4B89-A2A1-B283CB2060D2}" type="slidenum">
              <a:rPr lang="fr-FR" smtClean="0"/>
              <a:t>31</a:t>
            </a:fld>
            <a:endParaRPr lang="fr-FR"/>
          </a:p>
        </p:txBody>
      </p:sp>
    </p:spTree>
    <p:extLst>
      <p:ext uri="{BB962C8B-B14F-4D97-AF65-F5344CB8AC3E}">
        <p14:creationId xmlns:p14="http://schemas.microsoft.com/office/powerpoint/2010/main" val="3594195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C’est</a:t>
            </a:r>
            <a:r>
              <a:rPr lang="fr-FR" sz="1200" kern="1200" baseline="0" dirty="0" smtClean="0">
                <a:solidFill>
                  <a:schemeClr val="tx1"/>
                </a:solidFill>
                <a:effectLst/>
                <a:latin typeface="+mn-lt"/>
                <a:ea typeface="+mn-ea"/>
                <a:cs typeface="+mn-cs"/>
              </a:rPr>
              <a:t> quoi l’IMSI-Catcher ?</a:t>
            </a:r>
            <a:endParaRPr lang="fr-F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Quand votre téléphone est en train de sélectionner des cellules, elle choisit la cellule ayant un signal élevé, dans mon cas j'utilise une antenne haute gain et une antenne pointée directement vers vous, ma station possède le meilleur signal, j'ai pas dépassé 25mW parce que l'endroit est étroit est que vous êtes près de moi! Je pense que votre téléphone choisisse ma station.</a:t>
            </a:r>
            <a:r>
              <a:rPr lang="fr-FR" sz="1200" kern="1200" baseline="0" dirty="0" smtClean="0">
                <a:solidFill>
                  <a:schemeClr val="tx1"/>
                </a:solidFill>
                <a:effectLst/>
                <a:latin typeface="+mn-lt"/>
                <a:ea typeface="+mn-ea"/>
                <a:cs typeface="+mn-cs"/>
              </a:rPr>
              <a:t> Ces fausses stations de base en imitant les stations de base de l’opérateur sont appelées l’IMSI-Catcher.</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Le téléphone se connecte sur la station ayant un signal élevé.</a:t>
            </a:r>
            <a:r>
              <a:rPr lang="fr-FR" sz="1200" kern="1200" baseline="0" dirty="0" smtClean="0">
                <a:solidFill>
                  <a:schemeClr val="tx1"/>
                </a:solidFill>
                <a:effectLst/>
                <a:latin typeface="+mn-lt"/>
                <a:ea typeface="+mn-ea"/>
                <a:cs typeface="+mn-cs"/>
              </a:rPr>
              <a:t> Donc, </a:t>
            </a:r>
            <a:r>
              <a:rPr lang="fr-FR" sz="1200" kern="1200" dirty="0" smtClean="0">
                <a:solidFill>
                  <a:schemeClr val="tx1"/>
                </a:solidFill>
                <a:effectLst/>
                <a:latin typeface="+mn-lt"/>
                <a:ea typeface="+mn-ea"/>
                <a:cs typeface="+mn-cs"/>
              </a:rPr>
              <a:t>un pirate peut toujours avoir des victimes</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En GSM, c'est la station de base qui est responsable de toute configuration! quand vous connectez sur ma station, et comme  c'est ma station, je peux donc configurer à ne pas utiliser de chiffrement </a:t>
            </a:r>
            <a:r>
              <a:rPr lang="fr-FR" sz="1200" kern="1200" dirty="0" err="1" smtClean="0">
                <a:solidFill>
                  <a:schemeClr val="tx1"/>
                </a:solidFill>
                <a:effectLst/>
                <a:latin typeface="+mn-lt"/>
                <a:ea typeface="+mn-ea"/>
                <a:cs typeface="+mn-cs"/>
              </a:rPr>
              <a:t>càd</a:t>
            </a:r>
            <a:r>
              <a:rPr lang="fr-FR" sz="1200" kern="1200" dirty="0" smtClean="0">
                <a:solidFill>
                  <a:schemeClr val="tx1"/>
                </a:solidFill>
                <a:effectLst/>
                <a:latin typeface="+mn-lt"/>
                <a:ea typeface="+mn-ea"/>
                <a:cs typeface="+mn-cs"/>
              </a:rPr>
              <a:t> A5/0; à ne pas utiliser le saut de fréquences, ... Si je décide de ne pas utiliser de chiffrement, et bien les utilisateurs acceptent cette proposition sans poser de question. Et votre téléphone en entendant cela :" ah pas de crypto, bien sûr, nous allons y connectez";</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Je ne fais pas des trucs malicieux, ce test est pour la fonctionnalité simplement mais si je veux, je peux</a:t>
            </a:r>
          </a:p>
          <a:p>
            <a:endParaRPr lang="fr-F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Donc avec un signal élevé et négociation de chiffrement A5/0 ; vous êtes sûr d'avoir des victimes et vous pouvez rien faire et il y a une forte probabilité que vous ne doutez de rien et je peux également exploiter votre téléphone en guise</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L'attaquant est responsable de sa station de base.</a:t>
            </a:r>
            <a:r>
              <a:rPr lang="fr-FR" sz="1200" kern="1200" baseline="0" dirty="0" smtClean="0">
                <a:solidFill>
                  <a:schemeClr val="tx1"/>
                </a:solidFill>
                <a:effectLst/>
                <a:latin typeface="+mn-lt"/>
                <a:ea typeface="+mn-ea"/>
                <a:cs typeface="+mn-cs"/>
              </a:rPr>
              <a:t> Ainsi, il </a:t>
            </a:r>
            <a:r>
              <a:rPr lang="fr-FR" sz="1200" kern="1200" dirty="0" smtClean="0">
                <a:solidFill>
                  <a:schemeClr val="tx1"/>
                </a:solidFill>
                <a:effectLst/>
                <a:latin typeface="+mn-lt"/>
                <a:ea typeface="+mn-ea"/>
                <a:cs typeface="+mn-cs"/>
              </a:rPr>
              <a:t>peut contrôler totalement la victime,</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La technique a été montrée pour la première fois par R&amp;S en Europe en  1993.</a:t>
            </a:r>
            <a:r>
              <a:rPr lang="fr-FR" sz="1200" kern="1200" baseline="0" dirty="0" smtClean="0">
                <a:solidFill>
                  <a:schemeClr val="tx1"/>
                </a:solidFill>
                <a:effectLst/>
                <a:latin typeface="+mn-lt"/>
                <a:ea typeface="+mn-ea"/>
                <a:cs typeface="+mn-cs"/>
              </a:rPr>
              <a:t> </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Le prix de l'équipement coûte en quelques millions de dollars, dans mon cas, l'équipement le plus couteux est le laptot, le box et le </a:t>
            </a:r>
            <a:r>
              <a:rPr lang="fr-FR" sz="1200" kern="1200" dirty="0" err="1" smtClean="0">
                <a:solidFill>
                  <a:schemeClr val="tx1"/>
                </a:solidFill>
                <a:effectLst/>
                <a:latin typeface="+mn-lt"/>
                <a:ea typeface="+mn-ea"/>
                <a:cs typeface="+mn-cs"/>
              </a:rPr>
              <a:t>im-me</a:t>
            </a:r>
            <a:r>
              <a:rPr lang="fr-FR" sz="1200" kern="1200" dirty="0" smtClean="0">
                <a:solidFill>
                  <a:schemeClr val="tx1"/>
                </a:solidFill>
                <a:effectLst/>
                <a:latin typeface="+mn-lt"/>
                <a:ea typeface="+mn-ea"/>
                <a:cs typeface="+mn-cs"/>
              </a:rPr>
              <a:t>; avec cette technique, il est possible d'intercepter de appels avec des coûts 100fois moins que ce que les vendeurs des équipements militaires font.</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7906D058-4376-4B89-A2A1-B283CB2060D2}" type="slidenum">
              <a:rPr lang="fr-FR" smtClean="0"/>
              <a:t>4</a:t>
            </a:fld>
            <a:endParaRPr lang="fr-FR"/>
          </a:p>
        </p:txBody>
      </p:sp>
    </p:spTree>
    <p:extLst>
      <p:ext uri="{BB962C8B-B14F-4D97-AF65-F5344CB8AC3E}">
        <p14:creationId xmlns:p14="http://schemas.microsoft.com/office/powerpoint/2010/main" val="1558685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L’IMSI-Catcher</a:t>
            </a:r>
            <a:r>
              <a:rPr lang="fr-FR" sz="1200" kern="1200" baseline="0" dirty="0" smtClean="0">
                <a:solidFill>
                  <a:schemeClr val="tx1"/>
                </a:solidFill>
                <a:effectLst/>
                <a:latin typeface="+mn-lt"/>
                <a:ea typeface="+mn-ea"/>
                <a:cs typeface="+mn-cs"/>
              </a:rPr>
              <a:t> crypto ne fait aucun chiffrement </a:t>
            </a:r>
            <a:r>
              <a:rPr lang="fr-FR" sz="1200" kern="1200" baseline="0" dirty="0" err="1" smtClean="0">
                <a:solidFill>
                  <a:schemeClr val="tx1"/>
                </a:solidFill>
                <a:effectLst/>
                <a:latin typeface="+mn-lt"/>
                <a:ea typeface="+mn-ea"/>
                <a:cs typeface="+mn-cs"/>
              </a:rPr>
              <a:t>càd</a:t>
            </a:r>
            <a:r>
              <a:rPr lang="fr-FR" sz="1200" kern="1200" baseline="0" dirty="0" smtClean="0">
                <a:solidFill>
                  <a:schemeClr val="tx1"/>
                </a:solidFill>
                <a:effectLst/>
                <a:latin typeface="+mn-lt"/>
                <a:ea typeface="+mn-ea"/>
                <a:cs typeface="+mn-cs"/>
              </a:rPr>
              <a:t> A5/0.</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C'est l'attaquant qui crée la station de base</a:t>
            </a:r>
          </a:p>
          <a:p>
            <a:r>
              <a:rPr lang="fr-FR" sz="1200" kern="1200" dirty="0" smtClean="0">
                <a:solidFill>
                  <a:schemeClr val="tx1"/>
                </a:solidFill>
                <a:effectLst/>
                <a:latin typeface="+mn-lt"/>
                <a:ea typeface="+mn-ea"/>
                <a:cs typeface="+mn-cs"/>
              </a:rPr>
              <a:t>Les téléphones victimes y entrent</a:t>
            </a:r>
          </a:p>
          <a:p>
            <a:r>
              <a:rPr lang="fr-FR" sz="1200" kern="1200" dirty="0" smtClean="0">
                <a:solidFill>
                  <a:schemeClr val="tx1"/>
                </a:solidFill>
                <a:effectLst/>
                <a:latin typeface="+mn-lt"/>
                <a:ea typeface="+mn-ea"/>
                <a:cs typeface="+mn-cs"/>
              </a:rPr>
              <a:t>La station de base dit au téléphone</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de ne pas utiliser de chiffrement</a:t>
            </a:r>
          </a:p>
          <a:p>
            <a:r>
              <a:rPr lang="fr-FR" sz="1200" kern="1200" dirty="0" smtClean="0">
                <a:solidFill>
                  <a:schemeClr val="tx1"/>
                </a:solidFill>
                <a:effectLst/>
                <a:latin typeface="+mn-lt"/>
                <a:ea typeface="+mn-ea"/>
                <a:cs typeface="+mn-cs"/>
              </a:rPr>
              <a:t>L'attaquant obtient ses victimes sans même utiliser des tables en arc en ciel ou des dictionnaires</a:t>
            </a:r>
          </a:p>
          <a:p>
            <a:r>
              <a:rPr lang="fr-FR" sz="1200" kern="1200" dirty="0" smtClean="0">
                <a:solidFill>
                  <a:schemeClr val="tx1"/>
                </a:solidFill>
                <a:effectLst/>
                <a:latin typeface="+mn-lt"/>
                <a:ea typeface="+mn-ea"/>
                <a:cs typeface="+mn-cs"/>
              </a:rPr>
              <a:t>En réalité donc, dans le réseau GSM, quand un téléphone se connecte sur un réseau sans chiffrement, l’utilisateur obtient un message d'avertissement; dans la spécification de 3GPP, si vous voulez désactiver ce message, il faut juste changer quelques configurations lors de l'écriture de cette information dans la carte SIM.</a:t>
            </a:r>
          </a:p>
          <a:p>
            <a:r>
              <a:rPr lang="fr-FR" sz="1200" kern="1200" dirty="0" smtClean="0">
                <a:solidFill>
                  <a:schemeClr val="tx1"/>
                </a:solidFill>
                <a:effectLst/>
                <a:latin typeface="+mn-lt"/>
                <a:ea typeface="+mn-ea"/>
                <a:cs typeface="+mn-cs"/>
              </a:rPr>
              <a:t>Toutes les cartes SIM que j'ai vu désactivent ce message alors que la spécification le dit. C'est un choix délibéré de la part de l'opérateur, si vous allez en Inde,  les téléphones utilisés ne supportent pas le chiffrement! C’est illégal! En Inde, les téléphones supportent A5/0, c'est ennuyeux d'avoir un message d'avertissement tout le temps pour les indiens!</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Du point de vue des victimes : </a:t>
            </a:r>
          </a:p>
          <a:p>
            <a:r>
              <a:rPr lang="fr-FR" sz="1200" kern="1200" dirty="0" smtClean="0">
                <a:solidFill>
                  <a:schemeClr val="tx1"/>
                </a:solidFill>
                <a:effectLst/>
                <a:latin typeface="+mn-lt"/>
                <a:ea typeface="+mn-ea"/>
                <a:cs typeface="+mn-cs"/>
              </a:rPr>
              <a:t>Le téléphone peut être avertit, mais il ne fait pas cela à cause de : </a:t>
            </a:r>
          </a:p>
          <a:p>
            <a:r>
              <a:rPr lang="fr-FR" sz="1200" kern="1200" dirty="0" smtClean="0">
                <a:solidFill>
                  <a:schemeClr val="tx1"/>
                </a:solidFill>
                <a:effectLst/>
                <a:latin typeface="+mn-lt"/>
                <a:ea typeface="+mn-ea"/>
                <a:cs typeface="+mn-cs"/>
              </a:rPr>
              <a:t>Plusieurs</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confusions pour l'utilisateur</a:t>
            </a:r>
          </a:p>
          <a:p>
            <a:r>
              <a:rPr lang="fr-FR" sz="1200" kern="1200" dirty="0" smtClean="0">
                <a:solidFill>
                  <a:schemeClr val="tx1"/>
                </a:solidFill>
                <a:effectLst/>
                <a:latin typeface="+mn-lt"/>
                <a:ea typeface="+mn-ea"/>
                <a:cs typeface="+mn-cs"/>
              </a:rPr>
              <a:t>Le message d'avertissement est désactivé par défaut par les opérateurs</a:t>
            </a:r>
          </a:p>
          <a:p>
            <a:r>
              <a:rPr lang="fr-FR"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7906D058-4376-4B89-A2A1-B283CB2060D2}" type="slidenum">
              <a:rPr lang="fr-FR" smtClean="0"/>
              <a:t>5</a:t>
            </a:fld>
            <a:endParaRPr lang="fr-FR"/>
          </a:p>
        </p:txBody>
      </p:sp>
    </p:spTree>
    <p:extLst>
      <p:ext uri="{BB962C8B-B14F-4D97-AF65-F5344CB8AC3E}">
        <p14:creationId xmlns:p14="http://schemas.microsoft.com/office/powerpoint/2010/main" val="3756530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 Parlons</a:t>
            </a:r>
            <a:r>
              <a:rPr lang="fr-FR" sz="1200" kern="1200" baseline="0" dirty="0" smtClean="0">
                <a:solidFill>
                  <a:schemeClr val="tx1"/>
                </a:solidFill>
                <a:effectLst/>
                <a:latin typeface="+mn-lt"/>
                <a:ea typeface="+mn-ea"/>
                <a:cs typeface="+mn-cs"/>
              </a:rPr>
              <a:t> donc d</a:t>
            </a:r>
            <a:r>
              <a:rPr lang="fr-FR" sz="1200" kern="1200" dirty="0" smtClean="0">
                <a:solidFill>
                  <a:schemeClr val="tx1"/>
                </a:solidFill>
                <a:effectLst/>
                <a:latin typeface="+mn-lt"/>
                <a:ea typeface="+mn-ea"/>
                <a:cs typeface="+mn-cs"/>
              </a:rPr>
              <a:t>es Spectres utilisées </a:t>
            </a:r>
          </a:p>
          <a:p>
            <a:r>
              <a:rPr lang="fr-FR" sz="1200" kern="1200" dirty="0" smtClean="0">
                <a:solidFill>
                  <a:schemeClr val="tx1"/>
                </a:solidFill>
                <a:effectLst/>
                <a:latin typeface="+mn-lt"/>
                <a:ea typeface="+mn-ea"/>
                <a:cs typeface="+mn-cs"/>
              </a:rPr>
              <a:t>- 4 bandes pour le réseau GSM : </a:t>
            </a:r>
          </a:p>
          <a:p>
            <a:r>
              <a:rPr lang="fr-FR" sz="1200" kern="1200" dirty="0" smtClean="0">
                <a:solidFill>
                  <a:schemeClr val="tx1"/>
                </a:solidFill>
                <a:effectLst/>
                <a:latin typeface="+mn-lt"/>
                <a:ea typeface="+mn-ea"/>
                <a:cs typeface="+mn-cs"/>
              </a:rPr>
              <a:t>-- 850, 900, 1800, 1900</a:t>
            </a:r>
          </a:p>
          <a:p>
            <a:r>
              <a:rPr lang="fr-FR" sz="1200" kern="1200" dirty="0" smtClean="0">
                <a:solidFill>
                  <a:schemeClr val="tx1"/>
                </a:solidFill>
                <a:effectLst/>
                <a:latin typeface="+mn-lt"/>
                <a:ea typeface="+mn-ea"/>
                <a:cs typeface="+mn-cs"/>
              </a:rPr>
              <a:t>- GSM-850 et GSM-1900 utilisés en USA	</a:t>
            </a:r>
          </a:p>
          <a:p>
            <a:r>
              <a:rPr lang="fr-FR" sz="1200" kern="1200" dirty="0" smtClean="0">
                <a:solidFill>
                  <a:schemeClr val="tx1"/>
                </a:solidFill>
                <a:effectLst/>
                <a:latin typeface="+mn-lt"/>
                <a:ea typeface="+mn-ea"/>
                <a:cs typeface="+mn-cs"/>
              </a:rPr>
              <a:t>--900 et 1800 en Europe</a:t>
            </a:r>
          </a:p>
          <a:p>
            <a:r>
              <a:rPr lang="fr-FR" sz="1200" kern="1200" dirty="0" smtClean="0">
                <a:solidFill>
                  <a:schemeClr val="tx1"/>
                </a:solidFill>
                <a:effectLst/>
                <a:latin typeface="+mn-lt"/>
                <a:ea typeface="+mn-ea"/>
                <a:cs typeface="+mn-cs"/>
              </a:rPr>
              <a:t>- GSM-900 : 890-914Mhz</a:t>
            </a:r>
          </a:p>
          <a:p>
            <a:r>
              <a:rPr lang="fr-FR" sz="1200" kern="1200" dirty="0" smtClean="0">
                <a:solidFill>
                  <a:schemeClr val="tx1"/>
                </a:solidFill>
                <a:effectLst/>
                <a:latin typeface="+mn-lt"/>
                <a:ea typeface="+mn-ea"/>
                <a:cs typeface="+mn-cs"/>
              </a:rPr>
              <a:t>- US ISM Band : 902-928Mhz</a:t>
            </a:r>
          </a:p>
          <a:p>
            <a:r>
              <a:rPr lang="fr-FR" sz="1200" kern="1200" dirty="0" smtClean="0">
                <a:solidFill>
                  <a:schemeClr val="tx1"/>
                </a:solidFill>
                <a:effectLst/>
                <a:latin typeface="+mn-lt"/>
                <a:ea typeface="+mn-ea"/>
                <a:cs typeface="+mn-cs"/>
              </a:rPr>
              <a:t>-- Quelques fois 902-914Mhz</a:t>
            </a:r>
          </a:p>
          <a:p>
            <a:r>
              <a:rPr lang="fr-FR" sz="1200" kern="1200" dirty="0" smtClean="0">
                <a:solidFill>
                  <a:schemeClr val="tx1"/>
                </a:solidFill>
                <a:effectLst/>
                <a:latin typeface="+mn-lt"/>
                <a:ea typeface="+mn-ea"/>
                <a:cs typeface="+mn-cs"/>
              </a:rPr>
              <a:t>(Votre téléphone est tellement stupide et ne tient pas en compte dès l'endroit où il est, même en Europe, si ce n'est le réseau GSM-900 ou 1800, le téléphone se connecte toujours à la station de base)</a:t>
            </a:r>
          </a:p>
          <a:p>
            <a:r>
              <a:rPr lang="fr-FR" sz="1200" kern="1200" dirty="0" smtClean="0">
                <a:solidFill>
                  <a:schemeClr val="tx1"/>
                </a:solidFill>
                <a:effectLst/>
                <a:latin typeface="+mn-lt"/>
                <a:ea typeface="+mn-ea"/>
                <a:cs typeface="+mn-cs"/>
              </a:rPr>
              <a:t>- Quad-bande téléphone peut supporter ISM-Band BTS</a:t>
            </a:r>
          </a:p>
          <a:p>
            <a:r>
              <a:rPr lang="fr-FR" sz="1200" kern="1200" dirty="0" smtClean="0">
                <a:solidFill>
                  <a:schemeClr val="tx1"/>
                </a:solidFill>
                <a:effectLst/>
                <a:latin typeface="+mn-lt"/>
                <a:ea typeface="+mn-ea"/>
                <a:cs typeface="+mn-cs"/>
              </a:rPr>
              <a:t>-- Les téléphones en Europe également</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7906D058-4376-4B89-A2A1-B283CB2060D2}" type="slidenum">
              <a:rPr lang="fr-FR" smtClean="0"/>
              <a:t>6</a:t>
            </a:fld>
            <a:endParaRPr lang="fr-FR"/>
          </a:p>
        </p:txBody>
      </p:sp>
    </p:spTree>
    <p:extLst>
      <p:ext uri="{BB962C8B-B14F-4D97-AF65-F5344CB8AC3E}">
        <p14:creationId xmlns:p14="http://schemas.microsoft.com/office/powerpoint/2010/main" val="406018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Qu’est ce que donc une ISM Bande ?</a:t>
            </a:r>
          </a:p>
          <a:p>
            <a:r>
              <a:rPr lang="fr-FR" sz="1200" kern="1200" dirty="0" smtClean="0">
                <a:solidFill>
                  <a:schemeClr val="tx1"/>
                </a:solidFill>
                <a:effectLst/>
                <a:latin typeface="+mn-lt"/>
                <a:ea typeface="+mn-ea"/>
                <a:cs typeface="+mn-cs"/>
              </a:rPr>
              <a:t>ISM signifie </a:t>
            </a:r>
            <a:r>
              <a:rPr lang="fr-FR" sz="1200" kern="1200" dirty="0" err="1" smtClean="0">
                <a:solidFill>
                  <a:schemeClr val="tx1"/>
                </a:solidFill>
                <a:effectLst/>
                <a:latin typeface="+mn-lt"/>
                <a:ea typeface="+mn-ea"/>
                <a:cs typeface="+mn-cs"/>
              </a:rPr>
              <a:t>Industrial</a:t>
            </a:r>
            <a:r>
              <a:rPr lang="fr-FR" sz="1200" kern="1200" dirty="0" smtClean="0">
                <a:solidFill>
                  <a:schemeClr val="tx1"/>
                </a:solidFill>
                <a:effectLst/>
                <a:latin typeface="+mn-lt"/>
                <a:ea typeface="+mn-ea"/>
                <a:cs typeface="+mn-cs"/>
              </a:rPr>
              <a:t> , </a:t>
            </a:r>
            <a:r>
              <a:rPr lang="fr-FR" sz="1200" kern="1200" dirty="0" err="1" smtClean="0">
                <a:solidFill>
                  <a:schemeClr val="tx1"/>
                </a:solidFill>
                <a:effectLst/>
                <a:latin typeface="+mn-lt"/>
                <a:ea typeface="+mn-ea"/>
                <a:cs typeface="+mn-cs"/>
              </a:rPr>
              <a:t>Scientific</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Medical</a:t>
            </a:r>
            <a:r>
              <a:rPr lang="fr-FR" sz="1200" kern="1200" dirty="0" smtClean="0">
                <a:solidFill>
                  <a:schemeClr val="tx1"/>
                </a:solidFill>
                <a:effectLst/>
                <a:latin typeface="+mn-lt"/>
                <a:ea typeface="+mn-ea"/>
                <a:cs typeface="+mn-cs"/>
              </a:rPr>
              <a:t> bande</a:t>
            </a:r>
          </a:p>
          <a:p>
            <a:r>
              <a:rPr lang="fr-FR" sz="1200" kern="1200" dirty="0" smtClean="0">
                <a:solidFill>
                  <a:schemeClr val="tx1"/>
                </a:solidFill>
                <a:effectLst/>
                <a:latin typeface="+mn-lt"/>
                <a:ea typeface="+mn-ea"/>
                <a:cs typeface="+mn-cs"/>
              </a:rPr>
              <a:t>-- basse puissance, faible utilisation et basse fréquence</a:t>
            </a:r>
          </a:p>
          <a:p>
            <a:r>
              <a:rPr lang="fr-FR" sz="1200" kern="1200" dirty="0" smtClean="0">
                <a:solidFill>
                  <a:schemeClr val="tx1"/>
                </a:solidFill>
                <a:effectLst/>
                <a:latin typeface="+mn-lt"/>
                <a:ea typeface="+mn-ea"/>
                <a:cs typeface="+mn-cs"/>
              </a:rPr>
              <a:t>- Peut-on utiliser ISM band pour le GSM!?</a:t>
            </a:r>
          </a:p>
          <a:p>
            <a:r>
              <a:rPr lang="fr-FR" sz="1200" kern="1200" dirty="0" smtClean="0">
                <a:solidFill>
                  <a:schemeClr val="tx1"/>
                </a:solidFill>
                <a:effectLst/>
                <a:latin typeface="+mn-lt"/>
                <a:ea typeface="+mn-ea"/>
                <a:cs typeface="+mn-cs"/>
              </a:rPr>
              <a:t>La réponse et oui!</a:t>
            </a: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7906D058-4376-4B89-A2A1-B283CB2060D2}" type="slidenum">
              <a:rPr lang="fr-FR" smtClean="0"/>
              <a:t>7</a:t>
            </a:fld>
            <a:endParaRPr lang="fr-FR"/>
          </a:p>
        </p:txBody>
      </p:sp>
    </p:spTree>
    <p:extLst>
      <p:ext uri="{BB962C8B-B14F-4D97-AF65-F5344CB8AC3E}">
        <p14:creationId xmlns:p14="http://schemas.microsoft.com/office/powerpoint/2010/main" val="765317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Il est facile d’avoir du License : </a:t>
            </a:r>
          </a:p>
          <a:p>
            <a:r>
              <a:rPr lang="fr-FR" sz="1200" kern="1200" dirty="0" smtClean="0">
                <a:solidFill>
                  <a:schemeClr val="tx1"/>
                </a:solidFill>
                <a:effectLst/>
                <a:latin typeface="+mn-lt"/>
                <a:ea typeface="+mn-ea"/>
                <a:cs typeface="+mn-cs"/>
              </a:rPr>
              <a:t>Il faut visiter</a:t>
            </a:r>
            <a:r>
              <a:rPr lang="fr-FR" sz="1200" kern="1200" baseline="0" dirty="0" smtClean="0">
                <a:solidFill>
                  <a:schemeClr val="tx1"/>
                </a:solidFill>
                <a:effectLst/>
                <a:latin typeface="+mn-lt"/>
                <a:ea typeface="+mn-ea"/>
                <a:cs typeface="+mn-cs"/>
              </a:rPr>
              <a:t> ce site </a:t>
            </a:r>
            <a:r>
              <a:rPr lang="fr-FR" sz="1200" kern="1200" dirty="0" smtClean="0">
                <a:solidFill>
                  <a:schemeClr val="tx1"/>
                </a:solidFill>
                <a:effectLst/>
                <a:latin typeface="+mn-lt"/>
                <a:ea typeface="+mn-ea"/>
                <a:cs typeface="+mn-cs"/>
              </a:rPr>
              <a:t>pour passer l'examen</a:t>
            </a:r>
            <a:r>
              <a:rPr lang="fr-FR" sz="1200" kern="1200" baseline="0" dirty="0" smtClean="0">
                <a:solidFill>
                  <a:schemeClr val="tx1"/>
                </a:solidFill>
                <a:effectLst/>
                <a:latin typeface="+mn-lt"/>
                <a:ea typeface="+mn-ea"/>
                <a:cs typeface="+mn-cs"/>
              </a:rPr>
              <a:t> et bien p</a:t>
            </a:r>
            <a:r>
              <a:rPr lang="fr-FR" sz="1200" kern="1200" dirty="0" smtClean="0">
                <a:solidFill>
                  <a:schemeClr val="tx1"/>
                </a:solidFill>
                <a:effectLst/>
                <a:latin typeface="+mn-lt"/>
                <a:ea typeface="+mn-ea"/>
                <a:cs typeface="+mn-cs"/>
              </a:rPr>
              <a:t>rendre le temps de bien comprendre les</a:t>
            </a:r>
            <a:r>
              <a:rPr lang="fr-FR" sz="1200" kern="1200" baseline="0" dirty="0" smtClean="0">
                <a:solidFill>
                  <a:schemeClr val="tx1"/>
                </a:solidFill>
                <a:effectLst/>
                <a:latin typeface="+mn-lt"/>
                <a:ea typeface="+mn-ea"/>
                <a:cs typeface="+mn-cs"/>
              </a:rPr>
              <a:t> questions avant de répondre.</a:t>
            </a:r>
            <a:endParaRPr lang="fr-F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Pour</a:t>
            </a:r>
            <a:r>
              <a:rPr lang="fr-FR" sz="1200" kern="1200" baseline="0" dirty="0" smtClean="0">
                <a:solidFill>
                  <a:schemeClr val="tx1"/>
                </a:solidFill>
                <a:effectLst/>
                <a:latin typeface="+mn-lt"/>
                <a:ea typeface="+mn-ea"/>
                <a:cs typeface="+mn-cs"/>
              </a:rPr>
              <a:t> avoir une License; la </a:t>
            </a:r>
            <a:r>
              <a:rPr lang="fr-FR" sz="1200" kern="1200" dirty="0" smtClean="0">
                <a:solidFill>
                  <a:schemeClr val="tx1"/>
                </a:solidFill>
                <a:effectLst/>
                <a:latin typeface="+mn-lt"/>
                <a:ea typeface="+mn-ea"/>
                <a:cs typeface="+mn-cs"/>
              </a:rPr>
              <a:t>puissance limite</a:t>
            </a:r>
            <a:r>
              <a:rPr lang="fr-FR" sz="1200" kern="1200" baseline="0" dirty="0" smtClean="0">
                <a:solidFill>
                  <a:schemeClr val="tx1"/>
                </a:solidFill>
                <a:effectLst/>
                <a:latin typeface="+mn-lt"/>
                <a:ea typeface="+mn-ea"/>
                <a:cs typeface="+mn-cs"/>
              </a:rPr>
              <a:t> en Amérique est de </a:t>
            </a:r>
            <a:r>
              <a:rPr lang="fr-FR" sz="1200" kern="1200" dirty="0" smtClean="0">
                <a:solidFill>
                  <a:schemeClr val="tx1"/>
                </a:solidFill>
                <a:effectLst/>
                <a:latin typeface="+mn-lt"/>
                <a:ea typeface="+mn-ea"/>
                <a:cs typeface="+mn-cs"/>
              </a:rPr>
              <a:t>1500w, </a:t>
            </a:r>
          </a:p>
          <a:p>
            <a:r>
              <a:rPr lang="fr-FR" sz="1200" kern="1200" dirty="0" smtClean="0">
                <a:solidFill>
                  <a:schemeClr val="tx1"/>
                </a:solidFill>
                <a:effectLst/>
                <a:latin typeface="+mn-lt"/>
                <a:ea typeface="+mn-ea"/>
                <a:cs typeface="+mn-cs"/>
              </a:rPr>
              <a:t>Si la spécification est publique; </a:t>
            </a:r>
            <a:r>
              <a:rPr lang="fr-FR" sz="1200" kern="1200" baseline="0" dirty="0" smtClean="0">
                <a:solidFill>
                  <a:schemeClr val="tx1"/>
                </a:solidFill>
                <a:effectLst/>
                <a:latin typeface="+mn-lt"/>
                <a:ea typeface="+mn-ea"/>
                <a:cs typeface="+mn-cs"/>
              </a:rPr>
              <a:t> la transmission numérique peut obtenir une License</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Comme GSM</a:t>
            </a:r>
            <a:r>
              <a:rPr lang="fr-FR" sz="1200" kern="1200" baseline="0" dirty="0" smtClean="0">
                <a:solidFill>
                  <a:schemeClr val="tx1"/>
                </a:solidFill>
                <a:effectLst/>
                <a:latin typeface="+mn-lt"/>
                <a:ea typeface="+mn-ea"/>
                <a:cs typeface="+mn-cs"/>
              </a:rPr>
              <a:t> est </a:t>
            </a:r>
            <a:r>
              <a:rPr lang="fr-FR" sz="1200" kern="1200" dirty="0" smtClean="0">
                <a:solidFill>
                  <a:schemeClr val="tx1"/>
                </a:solidFill>
                <a:effectLst/>
                <a:latin typeface="+mn-lt"/>
                <a:ea typeface="+mn-ea"/>
                <a:cs typeface="+mn-cs"/>
              </a:rPr>
              <a:t>publique depuis sa création; c’est facile d’avoir du License.</a:t>
            </a:r>
          </a:p>
          <a:p>
            <a:r>
              <a:rPr lang="fr-FR" sz="1200" kern="1200" dirty="0" smtClean="0">
                <a:solidFill>
                  <a:schemeClr val="tx1"/>
                </a:solidFill>
                <a:effectLst/>
                <a:latin typeface="+mn-lt"/>
                <a:ea typeface="+mn-ea"/>
                <a:cs typeface="+mn-cs"/>
              </a:rPr>
              <a:t>Selon la loi donc, la transmission sécurisée doit avoir un accord de la part de l'Etat, comme pas chiffrement donc c'est possible</a:t>
            </a:r>
          </a:p>
          <a:p>
            <a:r>
              <a:rPr lang="fr-FR" sz="1200" kern="1200" dirty="0" smtClean="0">
                <a:solidFill>
                  <a:schemeClr val="tx1"/>
                </a:solidFill>
                <a:effectLst/>
                <a:latin typeface="+mn-lt"/>
                <a:ea typeface="+mn-ea"/>
                <a:cs typeface="+mn-cs"/>
              </a:rPr>
              <a:t>Il faut</a:t>
            </a:r>
            <a:r>
              <a:rPr lang="fr-FR" sz="1200" kern="1200" baseline="0" dirty="0" smtClean="0">
                <a:solidFill>
                  <a:schemeClr val="tx1"/>
                </a:solidFill>
                <a:effectLst/>
                <a:latin typeface="+mn-lt"/>
                <a:ea typeface="+mn-ea"/>
                <a:cs typeface="+mn-cs"/>
              </a:rPr>
              <a:t> respecter </a:t>
            </a:r>
            <a:r>
              <a:rPr lang="fr-FR" sz="1200" kern="1200" dirty="0" smtClean="0">
                <a:solidFill>
                  <a:schemeClr val="tx1"/>
                </a:solidFill>
                <a:effectLst/>
                <a:latin typeface="+mn-lt"/>
                <a:ea typeface="+mn-ea"/>
                <a:cs typeface="+mn-cs"/>
              </a:rPr>
              <a:t>la limitation sur l'antenne et la puissance en RF (pour la puissance, pas besoin de License si l'émetteur est inferieur à 2w; comme c’est 25mw c'est très peu)</a:t>
            </a:r>
          </a:p>
          <a:p>
            <a:r>
              <a:rPr lang="fr-FR" sz="1200" kern="1200" dirty="0" smtClean="0">
                <a:solidFill>
                  <a:schemeClr val="tx1"/>
                </a:solidFill>
                <a:effectLst/>
                <a:latin typeface="+mn-lt"/>
                <a:ea typeface="+mn-ea"/>
                <a:cs typeface="+mn-cs"/>
              </a:rPr>
              <a:t>La station de base doit être vérifiée  toutes les 10minutes (pour éviter l’écrasement d'autres fréquences)</a:t>
            </a: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7906D058-4376-4B89-A2A1-B283CB2060D2}" type="slidenum">
              <a:rPr lang="fr-FR" smtClean="0"/>
              <a:t>8</a:t>
            </a:fld>
            <a:endParaRPr lang="fr-FR"/>
          </a:p>
        </p:txBody>
      </p:sp>
    </p:spTree>
    <p:extLst>
      <p:ext uri="{BB962C8B-B14F-4D97-AF65-F5344CB8AC3E}">
        <p14:creationId xmlns:p14="http://schemas.microsoft.com/office/powerpoint/2010/main" val="297811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Comment</a:t>
            </a:r>
            <a:r>
              <a:rPr lang="fr-FR" sz="1200" kern="1200" baseline="0" dirty="0" smtClean="0">
                <a:solidFill>
                  <a:schemeClr val="tx1"/>
                </a:solidFill>
                <a:effectLst/>
                <a:latin typeface="+mn-lt"/>
                <a:ea typeface="+mn-ea"/>
                <a:cs typeface="+mn-cs"/>
              </a:rPr>
              <a:t> notre téléphone i</a:t>
            </a:r>
            <a:r>
              <a:rPr lang="fr-FR" sz="1200" kern="1200" dirty="0" smtClean="0">
                <a:solidFill>
                  <a:schemeClr val="tx1"/>
                </a:solidFill>
                <a:effectLst/>
                <a:latin typeface="+mn-lt"/>
                <a:ea typeface="+mn-ea"/>
                <a:cs typeface="+mn-cs"/>
              </a:rPr>
              <a:t>dentifie</a:t>
            </a:r>
            <a:r>
              <a:rPr lang="fr-FR" sz="1200" kern="1200" baseline="0" dirty="0" smtClean="0">
                <a:solidFill>
                  <a:schemeClr val="tx1"/>
                </a:solidFill>
                <a:effectLst/>
                <a:latin typeface="+mn-lt"/>
                <a:ea typeface="+mn-ea"/>
                <a:cs typeface="+mn-cs"/>
              </a:rPr>
              <a:t> t-il</a:t>
            </a:r>
            <a:r>
              <a:rPr lang="fr-FR" sz="1200" kern="1200" dirty="0" smtClean="0">
                <a:solidFill>
                  <a:schemeClr val="tx1"/>
                </a:solidFill>
                <a:effectLst/>
                <a:latin typeface="+mn-lt"/>
                <a:ea typeface="+mn-ea"/>
                <a:cs typeface="+mn-cs"/>
              </a:rPr>
              <a:t> à une station de base ? </a:t>
            </a:r>
          </a:p>
          <a:p>
            <a:r>
              <a:rPr lang="fr-FR" sz="1200" kern="1200" dirty="0" smtClean="0">
                <a:solidFill>
                  <a:schemeClr val="tx1"/>
                </a:solidFill>
                <a:effectLst/>
                <a:latin typeface="+mn-lt"/>
                <a:ea typeface="+mn-ea"/>
                <a:cs typeface="+mn-cs"/>
              </a:rPr>
              <a:t>La</a:t>
            </a:r>
            <a:r>
              <a:rPr lang="fr-FR" sz="1200" kern="1200" baseline="0" dirty="0" smtClean="0">
                <a:solidFill>
                  <a:schemeClr val="tx1"/>
                </a:solidFill>
                <a:effectLst/>
                <a:latin typeface="+mn-lt"/>
                <a:ea typeface="+mn-ea"/>
                <a:cs typeface="+mn-cs"/>
              </a:rPr>
              <a:t> s</a:t>
            </a:r>
            <a:r>
              <a:rPr lang="fr-FR" sz="1200" kern="1200" dirty="0" smtClean="0">
                <a:solidFill>
                  <a:schemeClr val="tx1"/>
                </a:solidFill>
                <a:effectLst/>
                <a:latin typeface="+mn-lt"/>
                <a:ea typeface="+mn-ea"/>
                <a:cs typeface="+mn-cs"/>
              </a:rPr>
              <a:t>olution pour pouvoir</a:t>
            </a:r>
            <a:r>
              <a:rPr lang="fr-FR" sz="1200" kern="1200" baseline="0" dirty="0" smtClean="0">
                <a:solidFill>
                  <a:schemeClr val="tx1"/>
                </a:solidFill>
                <a:effectLst/>
                <a:latin typeface="+mn-lt"/>
                <a:ea typeface="+mn-ea"/>
                <a:cs typeface="+mn-cs"/>
              </a:rPr>
              <a:t> faire </a:t>
            </a:r>
            <a:r>
              <a:rPr lang="fr-FR" sz="1200" kern="1200" dirty="0" smtClean="0">
                <a:solidFill>
                  <a:schemeClr val="tx1"/>
                </a:solidFill>
                <a:effectLst/>
                <a:latin typeface="+mn-lt"/>
                <a:ea typeface="+mn-ea"/>
                <a:cs typeface="+mn-cs"/>
              </a:rPr>
              <a:t> une</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transmission GSM conforme consiste à : </a:t>
            </a:r>
          </a:p>
          <a:p>
            <a:r>
              <a:rPr lang="fr-FR" sz="1200" kern="1200" dirty="0" smtClean="0">
                <a:solidFill>
                  <a:schemeClr val="tx1"/>
                </a:solidFill>
                <a:effectLst/>
                <a:latin typeface="+mn-lt"/>
                <a:ea typeface="+mn-ea"/>
                <a:cs typeface="+mn-cs"/>
              </a:rPr>
              <a:t>- Utiliser une station de base avec plus de puissance </a:t>
            </a:r>
          </a:p>
          <a:p>
            <a:r>
              <a:rPr lang="fr-FR" sz="1200" kern="1200" dirty="0" smtClean="0">
                <a:solidFill>
                  <a:schemeClr val="tx1"/>
                </a:solidFill>
                <a:effectLst/>
                <a:latin typeface="+mn-lt"/>
                <a:ea typeface="+mn-ea"/>
                <a:cs typeface="+mn-cs"/>
              </a:rPr>
              <a:t>- Utiliser la</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même configuration que l'opérateur pour avoir un self-Dos</a:t>
            </a:r>
          </a:p>
          <a:p>
            <a:r>
              <a:rPr lang="fr-FR" sz="1200" kern="1200" dirty="0" smtClean="0">
                <a:solidFill>
                  <a:schemeClr val="tx1"/>
                </a:solidFill>
                <a:effectLst/>
                <a:latin typeface="+mn-lt"/>
                <a:ea typeface="+mn-ea"/>
                <a:cs typeface="+mn-cs"/>
              </a:rPr>
              <a:t>- </a:t>
            </a:r>
            <a:r>
              <a:rPr lang="fr-FR" sz="1200" kern="1200" baseline="0" dirty="0" smtClean="0">
                <a:solidFill>
                  <a:schemeClr val="tx1"/>
                </a:solidFill>
                <a:effectLst/>
                <a:latin typeface="+mn-lt"/>
                <a:ea typeface="+mn-ea"/>
                <a:cs typeface="+mn-cs"/>
              </a:rPr>
              <a:t> Avoir</a:t>
            </a:r>
            <a:r>
              <a:rPr lang="fr-FR" sz="1200" kern="1200" dirty="0" smtClean="0">
                <a:solidFill>
                  <a:schemeClr val="tx1"/>
                </a:solidFill>
                <a:effectLst/>
                <a:latin typeface="+mn-lt"/>
                <a:ea typeface="+mn-ea"/>
                <a:cs typeface="+mn-cs"/>
              </a:rPr>
              <a:t> un script travaillant en 900Mhz (très connu en utilisant SDR)</a:t>
            </a: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7906D058-4376-4B89-A2A1-B283CB2060D2}" type="slidenum">
              <a:rPr lang="fr-FR" smtClean="0"/>
              <a:t>9</a:t>
            </a:fld>
            <a:endParaRPr lang="fr-FR"/>
          </a:p>
        </p:txBody>
      </p:sp>
    </p:spTree>
    <p:extLst>
      <p:ext uri="{BB962C8B-B14F-4D97-AF65-F5344CB8AC3E}">
        <p14:creationId xmlns:p14="http://schemas.microsoft.com/office/powerpoint/2010/main" val="570217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3098A58C-B0CB-453B-8C39-B32153EA2CFA}" type="datetimeFigureOut">
              <a:rPr lang="fr-FR" smtClean="0"/>
              <a:t>06/04/2017</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ABD4256-10E2-48E2-8604-C63947CB6B3C}" type="slidenum">
              <a:rPr lang="fr-FR" smtClean="0"/>
              <a:t>‹N°›</a:t>
            </a:fld>
            <a:endParaRPr lang="fr-FR"/>
          </a:p>
        </p:txBody>
      </p:sp>
    </p:spTree>
    <p:extLst>
      <p:ext uri="{BB962C8B-B14F-4D97-AF65-F5344CB8AC3E}">
        <p14:creationId xmlns:p14="http://schemas.microsoft.com/office/powerpoint/2010/main" val="1820901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3098A58C-B0CB-453B-8C39-B32153EA2CFA}" type="datetimeFigureOut">
              <a:rPr lang="fr-FR" smtClean="0"/>
              <a:t>06/04/2017</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ABD4256-10E2-48E2-8604-C63947CB6B3C}" type="slidenum">
              <a:rPr lang="fr-FR" smtClean="0"/>
              <a:t>‹N°›</a:t>
            </a:fld>
            <a:endParaRPr lang="fr-FR"/>
          </a:p>
        </p:txBody>
      </p:sp>
    </p:spTree>
    <p:extLst>
      <p:ext uri="{BB962C8B-B14F-4D97-AF65-F5344CB8AC3E}">
        <p14:creationId xmlns:p14="http://schemas.microsoft.com/office/powerpoint/2010/main" val="1609210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3098A58C-B0CB-453B-8C39-B32153EA2CFA}" type="datetimeFigureOut">
              <a:rPr lang="fr-FR" smtClean="0"/>
              <a:t>06/04/2017</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ABD4256-10E2-48E2-8604-C63947CB6B3C}"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33799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3098A58C-B0CB-453B-8C39-B32153EA2CFA}" type="datetimeFigureOut">
              <a:rPr lang="fr-FR" smtClean="0"/>
              <a:t>06/04/2017</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BD4256-10E2-48E2-8604-C63947CB6B3C}" type="slidenum">
              <a:rPr lang="fr-FR" smtClean="0"/>
              <a:t>‹N°›</a:t>
            </a:fld>
            <a:endParaRPr lang="fr-FR"/>
          </a:p>
        </p:txBody>
      </p:sp>
    </p:spTree>
    <p:extLst>
      <p:ext uri="{BB962C8B-B14F-4D97-AF65-F5344CB8AC3E}">
        <p14:creationId xmlns:p14="http://schemas.microsoft.com/office/powerpoint/2010/main" val="1421102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3098A58C-B0CB-453B-8C39-B32153EA2CFA}" type="datetimeFigureOut">
              <a:rPr lang="fr-FR" smtClean="0"/>
              <a:t>06/04/2017</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BD4256-10E2-48E2-8604-C63947CB6B3C}"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670874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3098A58C-B0CB-453B-8C39-B32153EA2CFA}" type="datetimeFigureOut">
              <a:rPr lang="fr-FR" smtClean="0"/>
              <a:t>06/04/2017</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BD4256-10E2-48E2-8604-C63947CB6B3C}" type="slidenum">
              <a:rPr lang="fr-FR" smtClean="0"/>
              <a:t>‹N°›</a:t>
            </a:fld>
            <a:endParaRPr lang="fr-FR"/>
          </a:p>
        </p:txBody>
      </p:sp>
    </p:spTree>
    <p:extLst>
      <p:ext uri="{BB962C8B-B14F-4D97-AF65-F5344CB8AC3E}">
        <p14:creationId xmlns:p14="http://schemas.microsoft.com/office/powerpoint/2010/main" val="1490035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098A58C-B0CB-453B-8C39-B32153EA2CFA}" type="datetimeFigureOut">
              <a:rPr lang="fr-FR" smtClean="0"/>
              <a:t>06/04/2017</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ABD4256-10E2-48E2-8604-C63947CB6B3C}" type="slidenum">
              <a:rPr lang="fr-FR" smtClean="0"/>
              <a:t>‹N°›</a:t>
            </a:fld>
            <a:endParaRPr lang="fr-FR"/>
          </a:p>
        </p:txBody>
      </p:sp>
    </p:spTree>
    <p:extLst>
      <p:ext uri="{BB962C8B-B14F-4D97-AF65-F5344CB8AC3E}">
        <p14:creationId xmlns:p14="http://schemas.microsoft.com/office/powerpoint/2010/main" val="1449439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098A58C-B0CB-453B-8C39-B32153EA2CFA}" type="datetimeFigureOut">
              <a:rPr lang="fr-FR" smtClean="0"/>
              <a:t>06/04/2017</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ABD4256-10E2-48E2-8604-C63947CB6B3C}" type="slidenum">
              <a:rPr lang="fr-FR" smtClean="0"/>
              <a:t>‹N°›</a:t>
            </a:fld>
            <a:endParaRPr lang="fr-FR"/>
          </a:p>
        </p:txBody>
      </p:sp>
    </p:spTree>
    <p:extLst>
      <p:ext uri="{BB962C8B-B14F-4D97-AF65-F5344CB8AC3E}">
        <p14:creationId xmlns:p14="http://schemas.microsoft.com/office/powerpoint/2010/main" val="4243175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098A58C-B0CB-453B-8C39-B32153EA2CFA}" type="datetimeFigureOut">
              <a:rPr lang="fr-FR" smtClean="0"/>
              <a:t>06/04/2017</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ABD4256-10E2-48E2-8604-C63947CB6B3C}" type="slidenum">
              <a:rPr lang="fr-FR" smtClean="0"/>
              <a:t>‹N°›</a:t>
            </a:fld>
            <a:endParaRPr lang="fr-FR"/>
          </a:p>
        </p:txBody>
      </p:sp>
    </p:spTree>
    <p:extLst>
      <p:ext uri="{BB962C8B-B14F-4D97-AF65-F5344CB8AC3E}">
        <p14:creationId xmlns:p14="http://schemas.microsoft.com/office/powerpoint/2010/main" val="341423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3098A58C-B0CB-453B-8C39-B32153EA2CFA}" type="datetimeFigureOut">
              <a:rPr lang="fr-FR" smtClean="0"/>
              <a:t>06/04/2017</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ABD4256-10E2-48E2-8604-C63947CB6B3C}" type="slidenum">
              <a:rPr lang="fr-FR" smtClean="0"/>
              <a:t>‹N°›</a:t>
            </a:fld>
            <a:endParaRPr lang="fr-FR"/>
          </a:p>
        </p:txBody>
      </p:sp>
    </p:spTree>
    <p:extLst>
      <p:ext uri="{BB962C8B-B14F-4D97-AF65-F5344CB8AC3E}">
        <p14:creationId xmlns:p14="http://schemas.microsoft.com/office/powerpoint/2010/main" val="292779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3098A58C-B0CB-453B-8C39-B32153EA2CFA}" type="datetimeFigureOut">
              <a:rPr lang="fr-FR" smtClean="0"/>
              <a:t>06/04/2017</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ABD4256-10E2-48E2-8604-C63947CB6B3C}" type="slidenum">
              <a:rPr lang="fr-FR" smtClean="0"/>
              <a:t>‹N°›</a:t>
            </a:fld>
            <a:endParaRPr lang="fr-FR"/>
          </a:p>
        </p:txBody>
      </p:sp>
    </p:spTree>
    <p:extLst>
      <p:ext uri="{BB962C8B-B14F-4D97-AF65-F5344CB8AC3E}">
        <p14:creationId xmlns:p14="http://schemas.microsoft.com/office/powerpoint/2010/main" val="3532094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3098A58C-B0CB-453B-8C39-B32153EA2CFA}" type="datetimeFigureOut">
              <a:rPr lang="fr-FR" smtClean="0"/>
              <a:t>06/04/2017</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ABD4256-10E2-48E2-8604-C63947CB6B3C}" type="slidenum">
              <a:rPr lang="fr-FR" smtClean="0"/>
              <a:t>‹N°›</a:t>
            </a:fld>
            <a:endParaRPr lang="fr-FR"/>
          </a:p>
        </p:txBody>
      </p:sp>
    </p:spTree>
    <p:extLst>
      <p:ext uri="{BB962C8B-B14F-4D97-AF65-F5344CB8AC3E}">
        <p14:creationId xmlns:p14="http://schemas.microsoft.com/office/powerpoint/2010/main" val="2096530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3098A58C-B0CB-453B-8C39-B32153EA2CFA}" type="datetimeFigureOut">
              <a:rPr lang="fr-FR" smtClean="0"/>
              <a:t>06/04/2017</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ABD4256-10E2-48E2-8604-C63947CB6B3C}" type="slidenum">
              <a:rPr lang="fr-FR" smtClean="0"/>
              <a:t>‹N°›</a:t>
            </a:fld>
            <a:endParaRPr lang="fr-FR"/>
          </a:p>
        </p:txBody>
      </p:sp>
    </p:spTree>
    <p:extLst>
      <p:ext uri="{BB962C8B-B14F-4D97-AF65-F5344CB8AC3E}">
        <p14:creationId xmlns:p14="http://schemas.microsoft.com/office/powerpoint/2010/main" val="4059031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98A58C-B0CB-453B-8C39-B32153EA2CFA}" type="datetimeFigureOut">
              <a:rPr lang="fr-FR" smtClean="0"/>
              <a:t>06/04/2017</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ABD4256-10E2-48E2-8604-C63947CB6B3C}" type="slidenum">
              <a:rPr lang="fr-FR" smtClean="0"/>
              <a:t>‹N°›</a:t>
            </a:fld>
            <a:endParaRPr lang="fr-FR"/>
          </a:p>
        </p:txBody>
      </p:sp>
    </p:spTree>
    <p:extLst>
      <p:ext uri="{BB962C8B-B14F-4D97-AF65-F5344CB8AC3E}">
        <p14:creationId xmlns:p14="http://schemas.microsoft.com/office/powerpoint/2010/main" val="316813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098A58C-B0CB-453B-8C39-B32153EA2CFA}" type="datetimeFigureOut">
              <a:rPr lang="fr-FR" smtClean="0"/>
              <a:t>06/04/2017</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ABD4256-10E2-48E2-8604-C63947CB6B3C}" type="slidenum">
              <a:rPr lang="fr-FR" smtClean="0"/>
              <a:t>‹N°›</a:t>
            </a:fld>
            <a:endParaRPr lang="fr-FR"/>
          </a:p>
        </p:txBody>
      </p:sp>
    </p:spTree>
    <p:extLst>
      <p:ext uri="{BB962C8B-B14F-4D97-AF65-F5344CB8AC3E}">
        <p14:creationId xmlns:p14="http://schemas.microsoft.com/office/powerpoint/2010/main" val="4076666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098A58C-B0CB-453B-8C39-B32153EA2CFA}" type="datetimeFigureOut">
              <a:rPr lang="fr-FR" smtClean="0"/>
              <a:t>06/04/2017</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BD4256-10E2-48E2-8604-C63947CB6B3C}" type="slidenum">
              <a:rPr lang="fr-FR" smtClean="0"/>
              <a:t>‹N°›</a:t>
            </a:fld>
            <a:endParaRPr lang="fr-FR"/>
          </a:p>
        </p:txBody>
      </p:sp>
    </p:spTree>
    <p:extLst>
      <p:ext uri="{BB962C8B-B14F-4D97-AF65-F5344CB8AC3E}">
        <p14:creationId xmlns:p14="http://schemas.microsoft.com/office/powerpoint/2010/main" val="2504355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098A58C-B0CB-453B-8C39-B32153EA2CFA}" type="datetimeFigureOut">
              <a:rPr lang="fr-FR" smtClean="0"/>
              <a:t>06/04/2017</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ABD4256-10E2-48E2-8604-C63947CB6B3C}" type="slidenum">
              <a:rPr lang="fr-FR" smtClean="0"/>
              <a:t>‹N°›</a:t>
            </a:fld>
            <a:endParaRPr lang="fr-FR"/>
          </a:p>
        </p:txBody>
      </p:sp>
    </p:spTree>
    <p:extLst>
      <p:ext uri="{BB962C8B-B14F-4D97-AF65-F5344CB8AC3E}">
        <p14:creationId xmlns:p14="http://schemas.microsoft.com/office/powerpoint/2010/main" val="4115232151"/>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stretch>
            <a:fillRect/>
          </a:stretch>
        </p:blipFill>
        <p:spPr>
          <a:xfrm>
            <a:off x="-40944" y="29703"/>
            <a:ext cx="12232943" cy="7135372"/>
          </a:xfrm>
          <a:prstGeom prst="rect">
            <a:avLst/>
          </a:prstGeom>
        </p:spPr>
      </p:pic>
    </p:spTree>
    <p:extLst>
      <p:ext uri="{BB962C8B-B14F-4D97-AF65-F5344CB8AC3E}">
        <p14:creationId xmlns:p14="http://schemas.microsoft.com/office/powerpoint/2010/main" val="30597121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05971" y="201031"/>
            <a:ext cx="10486029" cy="1040916"/>
          </a:xfrm>
        </p:spPr>
        <p:txBody>
          <a:bodyPr>
            <a:noAutofit/>
          </a:bodyPr>
          <a:lstStyle/>
          <a:p>
            <a:r>
              <a:rPr lang="fr-FR" sz="6000" dirty="0" smtClean="0">
                <a:latin typeface="Tiger Expert" panose="02070300020205020404" pitchFamily="18" charset="0"/>
              </a:rPr>
              <a:t>ID-Me</a:t>
            </a:r>
            <a:endParaRPr lang="fr-FR" sz="6000" dirty="0">
              <a:latin typeface="Tiger Expert" panose="02070300020205020404" pitchFamily="18" charset="0"/>
            </a:endParaRPr>
          </a:p>
        </p:txBody>
      </p:sp>
      <p:sp>
        <p:nvSpPr>
          <p:cNvPr id="3" name="Espace réservé du contenu 2"/>
          <p:cNvSpPr>
            <a:spLocks noGrp="1"/>
          </p:cNvSpPr>
          <p:nvPr>
            <p:ph idx="1"/>
          </p:nvPr>
        </p:nvSpPr>
        <p:spPr>
          <a:xfrm>
            <a:off x="207370" y="1241947"/>
            <a:ext cx="11781430" cy="5616053"/>
          </a:xfrm>
        </p:spPr>
        <p:txBody>
          <a:bodyPr>
            <a:normAutofit/>
          </a:bodyPr>
          <a:lstStyle/>
          <a:p>
            <a:r>
              <a:rPr lang="fr-FR" sz="2800" dirty="0" smtClean="0">
                <a:solidFill>
                  <a:schemeClr val="tx1"/>
                </a:solidFill>
                <a:latin typeface="Tiger Expert" panose="02070300020205020404" pitchFamily="18" charset="0"/>
              </a:rPr>
              <a:t> </a:t>
            </a:r>
            <a:r>
              <a:rPr lang="fr-FR" sz="3200" dirty="0">
                <a:solidFill>
                  <a:schemeClr val="tx1"/>
                </a:solidFill>
                <a:latin typeface="Tiger Expert" panose="02070300020205020404" pitchFamily="18" charset="0"/>
              </a:rPr>
              <a:t>Une introduction sur </a:t>
            </a:r>
            <a:r>
              <a:rPr lang="fr-FR" sz="3200" dirty="0" smtClean="0">
                <a:solidFill>
                  <a:schemeClr val="tx1"/>
                </a:solidFill>
                <a:latin typeface="Tiger Expert" panose="02070300020205020404" pitchFamily="18" charset="0"/>
              </a:rPr>
              <a:t>IM-ME</a:t>
            </a:r>
          </a:p>
          <a:p>
            <a:pPr lvl="2">
              <a:buFont typeface="Wingdings" panose="05000000000000000000" pitchFamily="2" charset="2"/>
              <a:buChar char="v"/>
            </a:pPr>
            <a:r>
              <a:rPr lang="fr-FR" sz="2800" dirty="0">
                <a:solidFill>
                  <a:schemeClr val="tx1"/>
                </a:solidFill>
                <a:latin typeface="Tiger Expert" panose="02070300020205020404" pitchFamily="18" charset="0"/>
              </a:rPr>
              <a:t> </a:t>
            </a:r>
            <a:r>
              <a:rPr lang="fr-FR" sz="2800" dirty="0" err="1">
                <a:solidFill>
                  <a:schemeClr val="tx1"/>
                </a:solidFill>
                <a:latin typeface="Tiger Expert" panose="02070300020205020404" pitchFamily="18" charset="0"/>
              </a:rPr>
              <a:t>Travis</a:t>
            </a:r>
            <a:r>
              <a:rPr lang="fr-FR" sz="2800" dirty="0">
                <a:solidFill>
                  <a:schemeClr val="tx1"/>
                </a:solidFill>
                <a:latin typeface="Tiger Expert" panose="02070300020205020404" pitchFamily="18" charset="0"/>
              </a:rPr>
              <a:t> Good speed a fait le travail</a:t>
            </a:r>
          </a:p>
          <a:p>
            <a:pPr lvl="2">
              <a:buFont typeface="Wingdings" panose="05000000000000000000" pitchFamily="2" charset="2"/>
              <a:buChar char="v"/>
            </a:pPr>
            <a:r>
              <a:rPr lang="fr-FR" sz="2800" dirty="0" smtClean="0">
                <a:solidFill>
                  <a:schemeClr val="tx1"/>
                </a:solidFill>
                <a:latin typeface="Tiger Expert" panose="02070300020205020404" pitchFamily="18" charset="0"/>
              </a:rPr>
              <a:t> http</a:t>
            </a:r>
            <a:r>
              <a:rPr lang="fr-FR" sz="2800" dirty="0">
                <a:solidFill>
                  <a:schemeClr val="tx1"/>
                </a:solidFill>
                <a:latin typeface="Tiger Expert" panose="02070300020205020404" pitchFamily="18" charset="0"/>
              </a:rPr>
              <a:t>://travisgoodspeed.blogspot.com/2010/03/im-me-goodfet-wiring-tutorial.html</a:t>
            </a:r>
          </a:p>
          <a:p>
            <a:r>
              <a:rPr lang="fr-FR" sz="3200" dirty="0" smtClean="0">
                <a:solidFill>
                  <a:schemeClr val="tx1"/>
                </a:solidFill>
                <a:latin typeface="Tiger Expert" panose="02070300020205020404" pitchFamily="18" charset="0"/>
              </a:rPr>
              <a:t> </a:t>
            </a:r>
            <a:r>
              <a:rPr lang="fr-FR" sz="3200" dirty="0">
                <a:solidFill>
                  <a:schemeClr val="tx1"/>
                </a:solidFill>
                <a:latin typeface="Tiger Expert" panose="02070300020205020404" pitchFamily="18" charset="0"/>
              </a:rPr>
              <a:t>+10dbm en sortie, large bande de fréquence</a:t>
            </a:r>
          </a:p>
          <a:p>
            <a:r>
              <a:rPr lang="fr-FR" sz="3200" dirty="0" smtClean="0">
                <a:solidFill>
                  <a:schemeClr val="tx1"/>
                </a:solidFill>
                <a:latin typeface="Tiger Expert" panose="02070300020205020404" pitchFamily="18" charset="0"/>
              </a:rPr>
              <a:t> Facile </a:t>
            </a:r>
            <a:r>
              <a:rPr lang="fr-FR" sz="3200" dirty="0">
                <a:solidFill>
                  <a:schemeClr val="tx1"/>
                </a:solidFill>
                <a:latin typeface="Tiger Expert" panose="02070300020205020404" pitchFamily="18" charset="0"/>
              </a:rPr>
              <a:t>à programmer en C</a:t>
            </a:r>
          </a:p>
          <a:p>
            <a:pPr lvl="2">
              <a:buFont typeface="Wingdings" panose="05000000000000000000" pitchFamily="2" charset="2"/>
              <a:buChar char="v"/>
            </a:pPr>
            <a:r>
              <a:rPr lang="fr-FR" sz="2800" dirty="0" smtClean="0">
                <a:solidFill>
                  <a:schemeClr val="tx1"/>
                </a:solidFill>
                <a:latin typeface="Tiger Expert" panose="02070300020205020404" pitchFamily="18" charset="0"/>
              </a:rPr>
              <a:t> Flashage par </a:t>
            </a:r>
            <a:r>
              <a:rPr lang="fr-FR" sz="2800" dirty="0" err="1">
                <a:solidFill>
                  <a:schemeClr val="tx1"/>
                </a:solidFill>
                <a:latin typeface="Tiger Expert" panose="02070300020205020404" pitchFamily="18" charset="0"/>
              </a:rPr>
              <a:t>Travis's</a:t>
            </a:r>
            <a:r>
              <a:rPr lang="fr-FR" sz="2800" dirty="0">
                <a:solidFill>
                  <a:schemeClr val="tx1"/>
                </a:solidFill>
                <a:latin typeface="Tiger Expert" panose="02070300020205020404" pitchFamily="18" charset="0"/>
              </a:rPr>
              <a:t> </a:t>
            </a:r>
            <a:r>
              <a:rPr lang="fr-FR" sz="2800" dirty="0" err="1">
                <a:solidFill>
                  <a:schemeClr val="tx1"/>
                </a:solidFill>
                <a:latin typeface="Tiger Expert" panose="02070300020205020404" pitchFamily="18" charset="0"/>
              </a:rPr>
              <a:t>GoodFET</a:t>
            </a:r>
            <a:r>
              <a:rPr lang="fr-FR" sz="2800" dirty="0">
                <a:solidFill>
                  <a:schemeClr val="tx1"/>
                </a:solidFill>
                <a:latin typeface="Tiger Expert" panose="02070300020205020404" pitchFamily="18" charset="0"/>
              </a:rPr>
              <a:t> </a:t>
            </a:r>
          </a:p>
          <a:p>
            <a:r>
              <a:rPr lang="fr-FR" sz="3200" dirty="0" smtClean="0">
                <a:solidFill>
                  <a:schemeClr val="tx1"/>
                </a:solidFill>
                <a:latin typeface="Tiger Expert" panose="02070300020205020404" pitchFamily="18" charset="0"/>
              </a:rPr>
              <a:t> fréquence </a:t>
            </a:r>
            <a:r>
              <a:rPr lang="fr-FR" sz="3200" dirty="0" smtClean="0">
                <a:solidFill>
                  <a:schemeClr val="tx1"/>
                </a:solidFill>
                <a:latin typeface="Tiger Expert" panose="02070300020205020404" pitchFamily="18" charset="0"/>
                <a:sym typeface="Wingdings" panose="05000000000000000000" pitchFamily="2" charset="2"/>
              </a:rPr>
              <a:t> </a:t>
            </a:r>
            <a:r>
              <a:rPr lang="fr-FR" sz="3200" dirty="0" smtClean="0">
                <a:solidFill>
                  <a:schemeClr val="tx1"/>
                </a:solidFill>
                <a:latin typeface="Tiger Expert" panose="02070300020205020404" pitchFamily="18" charset="0"/>
              </a:rPr>
              <a:t>puissance de l’USRP</a:t>
            </a:r>
            <a:endParaRPr lang="fr-FR" sz="3500" dirty="0" smtClean="0">
              <a:solidFill>
                <a:schemeClr val="tx1"/>
              </a:solidFill>
              <a:latin typeface="Tiger Expert" panose="02070300020205020404" pitchFamily="18" charset="0"/>
            </a:endParaRPr>
          </a:p>
          <a:p>
            <a:r>
              <a:rPr lang="fr-FR" sz="3200" dirty="0">
                <a:solidFill>
                  <a:schemeClr val="tx1"/>
                </a:solidFill>
                <a:latin typeface="Tiger Expert" panose="02070300020205020404" pitchFamily="18" charset="0"/>
              </a:rPr>
              <a:t> </a:t>
            </a:r>
            <a:r>
              <a:rPr lang="fr-FR" sz="3200" dirty="0" smtClean="0">
                <a:solidFill>
                  <a:schemeClr val="tx1"/>
                </a:solidFill>
                <a:latin typeface="Tiger Expert" panose="02070300020205020404" pitchFamily="18" charset="0"/>
              </a:rPr>
              <a:t>Amplification du signal</a:t>
            </a:r>
          </a:p>
          <a:p>
            <a:pPr marL="0" indent="0">
              <a:buNone/>
            </a:pPr>
            <a:endParaRPr lang="fr-FR" sz="3200" dirty="0" smtClean="0">
              <a:solidFill>
                <a:schemeClr val="tx1"/>
              </a:solidFill>
              <a:latin typeface="Tiger Expert" panose="02070300020205020404" pitchFamily="18" charset="0"/>
            </a:endParaRPr>
          </a:p>
        </p:txBody>
      </p:sp>
    </p:spTree>
    <p:extLst>
      <p:ext uri="{BB962C8B-B14F-4D97-AF65-F5344CB8AC3E}">
        <p14:creationId xmlns:p14="http://schemas.microsoft.com/office/powerpoint/2010/main" val="13508378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29771" y="-52969"/>
            <a:ext cx="10486029" cy="1040916"/>
          </a:xfrm>
        </p:spPr>
        <p:txBody>
          <a:bodyPr>
            <a:noAutofit/>
          </a:bodyPr>
          <a:lstStyle/>
          <a:p>
            <a:r>
              <a:rPr lang="fr-FR" sz="6000" dirty="0">
                <a:latin typeface="Tiger Expert" panose="02070300020205020404" pitchFamily="18" charset="0"/>
              </a:rPr>
              <a:t>Installation </a:t>
            </a:r>
            <a:r>
              <a:rPr lang="fr-FR" sz="6000" dirty="0" smtClean="0">
                <a:latin typeface="Tiger Expert" panose="02070300020205020404" pitchFamily="18" charset="0"/>
              </a:rPr>
              <a:t>du </a:t>
            </a:r>
            <a:r>
              <a:rPr lang="fr-FR" sz="6000" dirty="0">
                <a:latin typeface="Tiger Expert" panose="02070300020205020404" pitchFamily="18" charset="0"/>
              </a:rPr>
              <a:t>BTS</a:t>
            </a:r>
          </a:p>
        </p:txBody>
      </p:sp>
      <p:sp>
        <p:nvSpPr>
          <p:cNvPr id="3" name="Espace réservé du contenu 2"/>
          <p:cNvSpPr>
            <a:spLocks noGrp="1"/>
          </p:cNvSpPr>
          <p:nvPr>
            <p:ph idx="1"/>
          </p:nvPr>
        </p:nvSpPr>
        <p:spPr>
          <a:xfrm>
            <a:off x="283570" y="1275153"/>
            <a:ext cx="11044830" cy="5582847"/>
          </a:xfrm>
        </p:spPr>
        <p:txBody>
          <a:bodyPr>
            <a:normAutofit lnSpcReduction="10000"/>
          </a:bodyPr>
          <a:lstStyle/>
          <a:p>
            <a:r>
              <a:rPr lang="fr-FR" sz="2800" dirty="0" smtClean="0">
                <a:solidFill>
                  <a:schemeClr val="tx1"/>
                </a:solidFill>
                <a:latin typeface="Tiger Expert" panose="02070300020205020404" pitchFamily="18" charset="0"/>
              </a:rPr>
              <a:t> </a:t>
            </a:r>
            <a:r>
              <a:rPr lang="fr-FR" sz="3200" dirty="0">
                <a:solidFill>
                  <a:schemeClr val="tx1"/>
                </a:solidFill>
                <a:latin typeface="Tiger Expert" panose="02070300020205020404" pitchFamily="18" charset="0"/>
              </a:rPr>
              <a:t>USRP</a:t>
            </a:r>
          </a:p>
          <a:p>
            <a:pPr lvl="2">
              <a:buFont typeface="Wingdings" panose="05000000000000000000" pitchFamily="2" charset="2"/>
              <a:buChar char="v"/>
            </a:pPr>
            <a:r>
              <a:rPr lang="fr-FR" sz="2800" dirty="0" smtClean="0">
                <a:solidFill>
                  <a:schemeClr val="tx1"/>
                </a:solidFill>
                <a:latin typeface="Tiger Expert" panose="02070300020205020404" pitchFamily="18" charset="0"/>
              </a:rPr>
              <a:t> 2xRFx900</a:t>
            </a:r>
          </a:p>
          <a:p>
            <a:pPr lvl="2">
              <a:buFont typeface="Wingdings" panose="05000000000000000000" pitchFamily="2" charset="2"/>
              <a:buChar char="v"/>
            </a:pPr>
            <a:r>
              <a:rPr lang="fr-FR" sz="2800" dirty="0" smtClean="0">
                <a:solidFill>
                  <a:schemeClr val="tx1"/>
                </a:solidFill>
                <a:latin typeface="Tiger Expert" panose="02070300020205020404" pitchFamily="18" charset="0"/>
              </a:rPr>
              <a:t> </a:t>
            </a:r>
            <a:r>
              <a:rPr lang="fr-FR" sz="2800" dirty="0" err="1" smtClean="0">
                <a:solidFill>
                  <a:schemeClr val="tx1"/>
                </a:solidFill>
                <a:latin typeface="Tiger Expert" panose="02070300020205020404" pitchFamily="18" charset="0"/>
              </a:rPr>
              <a:t>ClockTamer</a:t>
            </a:r>
            <a:r>
              <a:rPr lang="fr-FR" sz="2800" dirty="0" smtClean="0">
                <a:solidFill>
                  <a:schemeClr val="tx1"/>
                </a:solidFill>
                <a:latin typeface="Tiger Expert" panose="02070300020205020404" pitchFamily="18" charset="0"/>
              </a:rPr>
              <a:t> </a:t>
            </a:r>
          </a:p>
          <a:p>
            <a:pPr lvl="3">
              <a:buFont typeface="Courier New" panose="02070309020205020404" pitchFamily="49" charset="0"/>
              <a:buChar char="o"/>
            </a:pPr>
            <a:r>
              <a:rPr lang="fr-FR" sz="2600" dirty="0" smtClean="0">
                <a:solidFill>
                  <a:schemeClr val="tx1"/>
                </a:solidFill>
                <a:latin typeface="Tiger Expert" panose="02070300020205020404" pitchFamily="18" charset="0"/>
              </a:rPr>
              <a:t> </a:t>
            </a:r>
            <a:r>
              <a:rPr lang="fr-FR" sz="2400" dirty="0" smtClean="0">
                <a:solidFill>
                  <a:schemeClr val="tx1"/>
                </a:solidFill>
                <a:latin typeface="Tiger Expert" panose="02070300020205020404" pitchFamily="18" charset="0"/>
              </a:rPr>
              <a:t>http</a:t>
            </a:r>
            <a:r>
              <a:rPr lang="fr-FR" sz="2400" dirty="0">
                <a:solidFill>
                  <a:schemeClr val="tx1"/>
                </a:solidFill>
                <a:latin typeface="Tiger Expert" panose="02070300020205020404" pitchFamily="18" charset="0"/>
              </a:rPr>
              <a:t>://</a:t>
            </a:r>
            <a:r>
              <a:rPr lang="fr-FR" sz="2400" dirty="0" smtClean="0">
                <a:solidFill>
                  <a:schemeClr val="tx1"/>
                </a:solidFill>
                <a:latin typeface="Tiger Expert" panose="02070300020205020404" pitchFamily="18" charset="0"/>
              </a:rPr>
              <a:t>code.google.com/p/clocl-tamer</a:t>
            </a:r>
          </a:p>
          <a:p>
            <a:pPr lvl="3">
              <a:buFont typeface="Courier New" panose="02070309020205020404" pitchFamily="49" charset="0"/>
              <a:buChar char="o"/>
            </a:pPr>
            <a:r>
              <a:rPr lang="fr-FR" sz="3000" dirty="0">
                <a:solidFill>
                  <a:schemeClr val="tx1"/>
                </a:solidFill>
                <a:latin typeface="Tiger Expert" panose="02070300020205020404" pitchFamily="18" charset="0"/>
              </a:rPr>
              <a:t> </a:t>
            </a:r>
            <a:r>
              <a:rPr lang="fr-FR" sz="2400" dirty="0">
                <a:solidFill>
                  <a:schemeClr val="tx1"/>
                </a:solidFill>
                <a:latin typeface="Tiger Expert" panose="02070300020205020404" pitchFamily="18" charset="0"/>
              </a:rPr>
              <a:t>précisions </a:t>
            </a:r>
            <a:r>
              <a:rPr lang="fr-FR" sz="2400" dirty="0" smtClean="0">
                <a:solidFill>
                  <a:schemeClr val="tx1"/>
                </a:solidFill>
                <a:latin typeface="Tiger Expert" panose="02070300020205020404" pitchFamily="18" charset="0"/>
              </a:rPr>
              <a:t>de l'horloge </a:t>
            </a:r>
            <a:r>
              <a:rPr lang="fr-FR" sz="2400" dirty="0">
                <a:solidFill>
                  <a:schemeClr val="tx1"/>
                </a:solidFill>
                <a:latin typeface="Tiger Expert" panose="02070300020205020404" pitchFamily="18" charset="0"/>
              </a:rPr>
              <a:t>(+/-100Hz en 1.9Ghz</a:t>
            </a:r>
            <a:r>
              <a:rPr lang="fr-FR" sz="2400" dirty="0" smtClean="0">
                <a:solidFill>
                  <a:schemeClr val="tx1"/>
                </a:solidFill>
                <a:latin typeface="Tiger Expert" panose="02070300020205020404" pitchFamily="18" charset="0"/>
              </a:rPr>
              <a:t>)</a:t>
            </a:r>
            <a:endParaRPr lang="fr-FR" sz="2400" dirty="0">
              <a:solidFill>
                <a:schemeClr val="tx1"/>
              </a:solidFill>
              <a:latin typeface="Tiger Expert" panose="02070300020205020404" pitchFamily="18" charset="0"/>
            </a:endParaRPr>
          </a:p>
          <a:p>
            <a:r>
              <a:rPr lang="fr-FR" sz="3200" dirty="0" smtClean="0">
                <a:solidFill>
                  <a:schemeClr val="tx1"/>
                </a:solidFill>
                <a:latin typeface="Tiger Expert" panose="02070300020205020404" pitchFamily="18" charset="0"/>
              </a:rPr>
              <a:t> </a:t>
            </a:r>
            <a:r>
              <a:rPr lang="fr-FR" sz="3200" dirty="0" err="1">
                <a:solidFill>
                  <a:schemeClr val="tx1"/>
                </a:solidFill>
                <a:latin typeface="Tiger Expert" panose="02070300020205020404" pitchFamily="18" charset="0"/>
              </a:rPr>
              <a:t>Laptop</a:t>
            </a:r>
            <a:endParaRPr lang="fr-FR" sz="3200" dirty="0">
              <a:solidFill>
                <a:schemeClr val="tx1"/>
              </a:solidFill>
              <a:latin typeface="Tiger Expert" panose="02070300020205020404" pitchFamily="18" charset="0"/>
            </a:endParaRPr>
          </a:p>
          <a:p>
            <a:pPr lvl="2">
              <a:buFont typeface="Wingdings" panose="05000000000000000000" pitchFamily="2" charset="2"/>
              <a:buChar char="v"/>
            </a:pPr>
            <a:r>
              <a:rPr lang="fr-FR" sz="2800" dirty="0" smtClean="0">
                <a:solidFill>
                  <a:schemeClr val="tx1"/>
                </a:solidFill>
                <a:latin typeface="Tiger Expert" panose="02070300020205020404" pitchFamily="18" charset="0"/>
              </a:rPr>
              <a:t> Debian</a:t>
            </a:r>
          </a:p>
          <a:p>
            <a:pPr lvl="2">
              <a:buFont typeface="Wingdings" panose="05000000000000000000" pitchFamily="2" charset="2"/>
              <a:buChar char="v"/>
            </a:pPr>
            <a:r>
              <a:rPr lang="fr-FR" sz="2800" dirty="0">
                <a:solidFill>
                  <a:schemeClr val="tx1"/>
                </a:solidFill>
                <a:latin typeface="Tiger Expert" panose="02070300020205020404" pitchFamily="18" charset="0"/>
              </a:rPr>
              <a:t> </a:t>
            </a:r>
            <a:r>
              <a:rPr lang="fr-FR" sz="2800" dirty="0" err="1" smtClean="0">
                <a:solidFill>
                  <a:schemeClr val="tx1"/>
                </a:solidFill>
                <a:latin typeface="Tiger Expert" panose="02070300020205020404" pitchFamily="18" charset="0"/>
              </a:rPr>
              <a:t>OpenBTS</a:t>
            </a:r>
            <a:endParaRPr lang="fr-FR" sz="2800" dirty="0" smtClean="0">
              <a:solidFill>
                <a:schemeClr val="tx1"/>
              </a:solidFill>
              <a:latin typeface="Tiger Expert" panose="02070300020205020404" pitchFamily="18" charset="0"/>
            </a:endParaRPr>
          </a:p>
          <a:p>
            <a:pPr lvl="2">
              <a:buFont typeface="Wingdings" panose="05000000000000000000" pitchFamily="2" charset="2"/>
              <a:buChar char="v"/>
            </a:pPr>
            <a:r>
              <a:rPr lang="fr-FR" sz="2800" dirty="0">
                <a:solidFill>
                  <a:schemeClr val="tx1"/>
                </a:solidFill>
                <a:latin typeface="Tiger Expert" panose="02070300020205020404" pitchFamily="18" charset="0"/>
              </a:rPr>
              <a:t> </a:t>
            </a:r>
            <a:r>
              <a:rPr lang="fr-FR" sz="2800" dirty="0" err="1" smtClean="0">
                <a:solidFill>
                  <a:schemeClr val="tx1"/>
                </a:solidFill>
                <a:latin typeface="Tiger Expert" panose="02070300020205020404" pitchFamily="18" charset="0"/>
              </a:rPr>
              <a:t>Asterisk</a:t>
            </a:r>
            <a:endParaRPr lang="fr-FR" sz="2800" dirty="0" smtClean="0">
              <a:solidFill>
                <a:schemeClr val="tx1"/>
              </a:solidFill>
              <a:latin typeface="Tiger Expert" panose="02070300020205020404" pitchFamily="18" charset="0"/>
            </a:endParaRPr>
          </a:p>
          <a:p>
            <a:r>
              <a:rPr lang="fr-FR" sz="3200" dirty="0" smtClean="0">
                <a:solidFill>
                  <a:schemeClr val="tx1"/>
                </a:solidFill>
                <a:latin typeface="Tiger Expert" panose="02070300020205020404" pitchFamily="18" charset="0"/>
              </a:rPr>
              <a:t> Un BTS GSM : voix seulement</a:t>
            </a:r>
            <a:endParaRPr lang="fr-FR" sz="3200" dirty="0">
              <a:solidFill>
                <a:schemeClr val="tx1"/>
              </a:solidFill>
              <a:latin typeface="Tiger Expert" panose="02070300020205020404" pitchFamily="18" charset="0"/>
            </a:endParaRPr>
          </a:p>
          <a:p>
            <a:endParaRPr lang="fr-FR" sz="3200" dirty="0" smtClean="0">
              <a:solidFill>
                <a:schemeClr val="tx1"/>
              </a:solidFill>
              <a:latin typeface="Tiger Expert" panose="02070300020205020404" pitchFamily="18" charset="0"/>
            </a:endParaRPr>
          </a:p>
        </p:txBody>
      </p:sp>
    </p:spTree>
    <p:extLst>
      <p:ext uri="{BB962C8B-B14F-4D97-AF65-F5344CB8AC3E}">
        <p14:creationId xmlns:p14="http://schemas.microsoft.com/office/powerpoint/2010/main" val="13881084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06723" y="469973"/>
            <a:ext cx="10486029" cy="1040916"/>
          </a:xfrm>
        </p:spPr>
        <p:txBody>
          <a:bodyPr>
            <a:noAutofit/>
          </a:bodyPr>
          <a:lstStyle/>
          <a:p>
            <a:pPr algn="ctr"/>
            <a:r>
              <a:rPr lang="en-US" sz="6000" dirty="0">
                <a:latin typeface="Tiger Expert" panose="02070300020205020404" pitchFamily="18" charset="0"/>
              </a:rPr>
              <a:t>Demo 1 </a:t>
            </a:r>
            <a:br>
              <a:rPr lang="en-US" sz="6000" dirty="0">
                <a:latin typeface="Tiger Expert" panose="02070300020205020404" pitchFamily="18" charset="0"/>
              </a:rPr>
            </a:br>
            <a:r>
              <a:rPr lang="en-US" sz="6000" dirty="0">
                <a:latin typeface="Tiger Expert" panose="02070300020205020404" pitchFamily="18" charset="0"/>
              </a:rPr>
              <a:t/>
            </a:r>
            <a:br>
              <a:rPr lang="en-US" sz="6000" dirty="0">
                <a:latin typeface="Tiger Expert" panose="02070300020205020404" pitchFamily="18" charset="0"/>
              </a:rPr>
            </a:br>
            <a:r>
              <a:rPr lang="en-US" sz="6000" dirty="0" smtClean="0">
                <a:latin typeface="Tiger Expert" panose="02070300020205020404" pitchFamily="18" charset="0"/>
              </a:rPr>
              <a:t>BTS </a:t>
            </a:r>
            <a:r>
              <a:rPr lang="en-US" sz="6000" dirty="0">
                <a:latin typeface="Tiger Expert" panose="02070300020205020404" pitchFamily="18" charset="0"/>
              </a:rPr>
              <a:t>en test Mode</a:t>
            </a:r>
          </a:p>
        </p:txBody>
      </p:sp>
    </p:spTree>
    <p:extLst>
      <p:ext uri="{BB962C8B-B14F-4D97-AF65-F5344CB8AC3E}">
        <p14:creationId xmlns:p14="http://schemas.microsoft.com/office/powerpoint/2010/main" val="16269503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05971" y="48631"/>
            <a:ext cx="9804711" cy="1040916"/>
          </a:xfrm>
        </p:spPr>
        <p:txBody>
          <a:bodyPr>
            <a:noAutofit/>
          </a:bodyPr>
          <a:lstStyle/>
          <a:p>
            <a:r>
              <a:rPr lang="fr-FR" sz="6000" dirty="0">
                <a:latin typeface="Tiger Expert" panose="02070300020205020404" pitchFamily="18" charset="0"/>
              </a:rPr>
              <a:t>Cloner </a:t>
            </a:r>
            <a:r>
              <a:rPr lang="fr-FR" sz="6000" dirty="0" smtClean="0">
                <a:latin typeface="Tiger Expert" panose="02070300020205020404" pitchFamily="18" charset="0"/>
              </a:rPr>
              <a:t>l’opérateur</a:t>
            </a:r>
            <a:endParaRPr lang="fr-FR" sz="6000" dirty="0">
              <a:latin typeface="Tiger Expert" panose="02070300020205020404" pitchFamily="18" charset="0"/>
            </a:endParaRPr>
          </a:p>
        </p:txBody>
      </p:sp>
      <p:sp>
        <p:nvSpPr>
          <p:cNvPr id="3" name="Espace réservé du contenu 2"/>
          <p:cNvSpPr>
            <a:spLocks noGrp="1"/>
          </p:cNvSpPr>
          <p:nvPr>
            <p:ph idx="1"/>
          </p:nvPr>
        </p:nvSpPr>
        <p:spPr>
          <a:xfrm>
            <a:off x="359770" y="1430206"/>
            <a:ext cx="11832230" cy="5427794"/>
          </a:xfrm>
        </p:spPr>
        <p:txBody>
          <a:bodyPr>
            <a:normAutofit/>
          </a:bodyPr>
          <a:lstStyle/>
          <a:p>
            <a:r>
              <a:rPr lang="fr-FR" sz="2800" dirty="0">
                <a:solidFill>
                  <a:schemeClr val="tx1"/>
                </a:solidFill>
                <a:latin typeface="Tiger Expert" panose="02070300020205020404" pitchFamily="18" charset="0"/>
              </a:rPr>
              <a:t> </a:t>
            </a:r>
            <a:r>
              <a:rPr lang="fr-FR" sz="3200" dirty="0" smtClean="0">
                <a:solidFill>
                  <a:schemeClr val="tx1"/>
                </a:solidFill>
                <a:latin typeface="Tiger Expert" panose="02070300020205020404" pitchFamily="18" charset="0"/>
              </a:rPr>
              <a:t>Identification Réseau : MCC et MNC</a:t>
            </a:r>
          </a:p>
          <a:p>
            <a:r>
              <a:rPr lang="fr-FR" sz="3200" dirty="0">
                <a:solidFill>
                  <a:schemeClr val="tx1"/>
                </a:solidFill>
                <a:latin typeface="Tiger Expert" panose="02070300020205020404" pitchFamily="18" charset="0"/>
              </a:rPr>
              <a:t> </a:t>
            </a:r>
            <a:r>
              <a:rPr lang="fr-FR" sz="3200" dirty="0" smtClean="0">
                <a:solidFill>
                  <a:schemeClr val="tx1"/>
                </a:solidFill>
                <a:latin typeface="Tiger Expert" panose="02070300020205020404" pitchFamily="18" charset="0"/>
              </a:rPr>
              <a:t>Mobile Country Code (310 pour USA)</a:t>
            </a:r>
          </a:p>
          <a:p>
            <a:pPr lvl="2">
              <a:buFont typeface="Wingdings" panose="05000000000000000000" pitchFamily="2" charset="2"/>
              <a:buChar char="v"/>
            </a:pPr>
            <a:r>
              <a:rPr lang="fr-FR" sz="2800" dirty="0">
                <a:solidFill>
                  <a:schemeClr val="tx1"/>
                </a:solidFill>
                <a:latin typeface="Tiger Expert" panose="02070300020205020404" pitchFamily="18" charset="0"/>
              </a:rPr>
              <a:t> </a:t>
            </a:r>
            <a:r>
              <a:rPr lang="fr-FR" sz="2800" dirty="0" smtClean="0">
                <a:solidFill>
                  <a:schemeClr val="tx1"/>
                </a:solidFill>
                <a:latin typeface="Tiger Expert" panose="02070300020205020404" pitchFamily="18" charset="0"/>
              </a:rPr>
              <a:t>Listes en </a:t>
            </a:r>
            <a:r>
              <a:rPr lang="fr-FR" sz="2800" dirty="0" err="1" smtClean="0">
                <a:solidFill>
                  <a:schemeClr val="tx1"/>
                </a:solidFill>
                <a:latin typeface="Tiger Expert" panose="02070300020205020404" pitchFamily="18" charset="0"/>
              </a:rPr>
              <a:t>Wikipedia</a:t>
            </a:r>
            <a:endParaRPr lang="fr-FR" sz="3200" dirty="0" smtClean="0">
              <a:solidFill>
                <a:schemeClr val="tx1"/>
              </a:solidFill>
              <a:latin typeface="Tiger Expert" panose="02070300020205020404" pitchFamily="18" charset="0"/>
            </a:endParaRPr>
          </a:p>
          <a:p>
            <a:r>
              <a:rPr lang="fr-FR" sz="3200" dirty="0">
                <a:solidFill>
                  <a:schemeClr val="tx1"/>
                </a:solidFill>
                <a:latin typeface="Tiger Expert" panose="02070300020205020404" pitchFamily="18" charset="0"/>
              </a:rPr>
              <a:t> Mobile Network Code </a:t>
            </a:r>
            <a:r>
              <a:rPr lang="fr-FR" sz="3200" dirty="0" smtClean="0">
                <a:solidFill>
                  <a:schemeClr val="tx1"/>
                </a:solidFill>
                <a:latin typeface="Tiger Expert" panose="02070300020205020404" pitchFamily="18" charset="0"/>
              </a:rPr>
              <a:t>(2-3 digits) </a:t>
            </a:r>
          </a:p>
          <a:p>
            <a:pPr lvl="2">
              <a:buFont typeface="Wingdings" panose="05000000000000000000" pitchFamily="2" charset="2"/>
              <a:buChar char="v"/>
            </a:pPr>
            <a:r>
              <a:rPr lang="fr-FR" sz="2800" dirty="0">
                <a:solidFill>
                  <a:schemeClr val="tx1"/>
                </a:solidFill>
                <a:latin typeface="Tiger Expert" panose="02070300020205020404" pitchFamily="18" charset="0"/>
              </a:rPr>
              <a:t> Listes en </a:t>
            </a:r>
            <a:r>
              <a:rPr lang="fr-FR" sz="2800" dirty="0" err="1" smtClean="0">
                <a:solidFill>
                  <a:schemeClr val="tx1"/>
                </a:solidFill>
                <a:latin typeface="Tiger Expert" panose="02070300020205020404" pitchFamily="18" charset="0"/>
              </a:rPr>
              <a:t>Wikipedia</a:t>
            </a:r>
            <a:endParaRPr lang="fr-FR" sz="2800" dirty="0" smtClean="0">
              <a:solidFill>
                <a:schemeClr val="tx1"/>
              </a:solidFill>
              <a:latin typeface="Tiger Expert" panose="02070300020205020404" pitchFamily="18" charset="0"/>
            </a:endParaRPr>
          </a:p>
          <a:p>
            <a:r>
              <a:rPr lang="fr-FR" sz="3200" dirty="0" smtClean="0">
                <a:solidFill>
                  <a:schemeClr val="tx1"/>
                </a:solidFill>
                <a:latin typeface="Tiger Expert" panose="02070300020205020404" pitchFamily="18" charset="0"/>
              </a:rPr>
              <a:t> Pour un changement : </a:t>
            </a:r>
          </a:p>
          <a:p>
            <a:pPr lvl="2">
              <a:buFont typeface="Wingdings" panose="05000000000000000000" pitchFamily="2" charset="2"/>
              <a:buChar char="v"/>
            </a:pPr>
            <a:r>
              <a:rPr lang="fr-FR" sz="2800" dirty="0">
                <a:solidFill>
                  <a:schemeClr val="tx1"/>
                </a:solidFill>
                <a:latin typeface="Tiger Expert" panose="02070300020205020404" pitchFamily="18" charset="0"/>
              </a:rPr>
              <a:t> Cloner le réseau GSM selon MCC et  </a:t>
            </a:r>
            <a:r>
              <a:rPr lang="fr-FR" sz="2800" dirty="0" smtClean="0">
                <a:solidFill>
                  <a:schemeClr val="tx1"/>
                </a:solidFill>
                <a:latin typeface="Tiger Expert" panose="02070300020205020404" pitchFamily="18" charset="0"/>
              </a:rPr>
              <a:t>MNC</a:t>
            </a:r>
          </a:p>
          <a:p>
            <a:r>
              <a:rPr lang="fr-FR" sz="3200" dirty="0">
                <a:solidFill>
                  <a:schemeClr val="tx1"/>
                </a:solidFill>
                <a:latin typeface="Tiger Expert" panose="02070300020205020404" pitchFamily="18" charset="0"/>
              </a:rPr>
              <a:t> </a:t>
            </a:r>
            <a:r>
              <a:rPr lang="fr-FR" sz="3200" dirty="0" smtClean="0">
                <a:solidFill>
                  <a:schemeClr val="tx1"/>
                </a:solidFill>
                <a:latin typeface="Tiger Expert" panose="02070300020205020404" pitchFamily="18" charset="0"/>
              </a:rPr>
              <a:t>Vérification par la carte SIM </a:t>
            </a:r>
          </a:p>
          <a:p>
            <a:pPr lvl="2">
              <a:buFont typeface="Wingdings" panose="05000000000000000000" pitchFamily="2" charset="2"/>
              <a:buChar char="v"/>
            </a:pPr>
            <a:r>
              <a:rPr lang="fr-FR" sz="2400" dirty="0">
                <a:solidFill>
                  <a:schemeClr val="tx1"/>
                </a:solidFill>
                <a:latin typeface="Tiger Expert" panose="02070300020205020404" pitchFamily="18" charset="0"/>
              </a:rPr>
              <a:t> </a:t>
            </a:r>
            <a:r>
              <a:rPr lang="fr-FR" sz="2800" dirty="0" smtClean="0">
                <a:solidFill>
                  <a:schemeClr val="tx1"/>
                </a:solidFill>
                <a:latin typeface="Tiger Expert" panose="02070300020205020404" pitchFamily="18" charset="0"/>
              </a:rPr>
              <a:t>Nom sensible à la casse par certains opérateurs</a:t>
            </a:r>
            <a:r>
              <a:rPr lang="fr-FR" sz="2400" dirty="0">
                <a:solidFill>
                  <a:schemeClr val="tx1"/>
                </a:solidFill>
                <a:latin typeface="Tiger Expert" panose="02070300020205020404" pitchFamily="18" charset="0"/>
              </a:rPr>
              <a:t>	</a:t>
            </a:r>
            <a:endParaRPr lang="fr-FR" sz="2400" dirty="0" smtClean="0">
              <a:solidFill>
                <a:schemeClr val="tx1"/>
              </a:solidFill>
              <a:latin typeface="Tiger Expert" panose="02070300020205020404" pitchFamily="18" charset="0"/>
            </a:endParaRPr>
          </a:p>
          <a:p>
            <a:endParaRPr lang="fr-FR" sz="3200" dirty="0" smtClean="0">
              <a:solidFill>
                <a:schemeClr val="tx1"/>
              </a:solidFill>
              <a:latin typeface="Tiger Expert" panose="02070300020205020404" pitchFamily="18" charset="0"/>
            </a:endParaRPr>
          </a:p>
        </p:txBody>
      </p:sp>
    </p:spTree>
    <p:extLst>
      <p:ext uri="{BB962C8B-B14F-4D97-AF65-F5344CB8AC3E}">
        <p14:creationId xmlns:p14="http://schemas.microsoft.com/office/powerpoint/2010/main" val="4430115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a:spLocks noGrp="1"/>
          </p:cNvSpPr>
          <p:nvPr>
            <p:ph type="title"/>
          </p:nvPr>
        </p:nvSpPr>
        <p:spPr>
          <a:xfrm>
            <a:off x="1006723" y="444573"/>
            <a:ext cx="10486029" cy="1040916"/>
          </a:xfrm>
        </p:spPr>
        <p:txBody>
          <a:bodyPr>
            <a:noAutofit/>
          </a:bodyPr>
          <a:lstStyle/>
          <a:p>
            <a:pPr algn="ctr"/>
            <a:r>
              <a:rPr lang="en-US" sz="6000" dirty="0">
                <a:latin typeface="Tiger Expert" panose="02070300020205020404" pitchFamily="18" charset="0"/>
              </a:rPr>
              <a:t>Demo </a:t>
            </a:r>
            <a:r>
              <a:rPr lang="en-US" sz="6000" dirty="0" smtClean="0">
                <a:latin typeface="Tiger Expert" panose="02070300020205020404" pitchFamily="18" charset="0"/>
              </a:rPr>
              <a:t>2 </a:t>
            </a:r>
            <a:r>
              <a:rPr lang="en-US" sz="6000" dirty="0">
                <a:latin typeface="Tiger Expert" panose="02070300020205020404" pitchFamily="18" charset="0"/>
              </a:rPr>
              <a:t/>
            </a:r>
            <a:br>
              <a:rPr lang="en-US" sz="6000" dirty="0">
                <a:latin typeface="Tiger Expert" panose="02070300020205020404" pitchFamily="18" charset="0"/>
              </a:rPr>
            </a:br>
            <a:r>
              <a:rPr lang="en-US" sz="6000" dirty="0">
                <a:latin typeface="Tiger Expert" panose="02070300020205020404" pitchFamily="18" charset="0"/>
              </a:rPr>
              <a:t/>
            </a:r>
            <a:br>
              <a:rPr lang="en-US" sz="6000" dirty="0">
                <a:latin typeface="Tiger Expert" panose="02070300020205020404" pitchFamily="18" charset="0"/>
              </a:rPr>
            </a:br>
            <a:r>
              <a:rPr lang="en-US" sz="6000" dirty="0" smtClean="0">
                <a:latin typeface="Tiger Expert" panose="02070300020205020404" pitchFamily="18" charset="0"/>
              </a:rPr>
              <a:t>Cloner MNC/MCC</a:t>
            </a:r>
            <a:br>
              <a:rPr lang="en-US" sz="6000" dirty="0" smtClean="0">
                <a:latin typeface="Tiger Expert" panose="02070300020205020404" pitchFamily="18" charset="0"/>
              </a:rPr>
            </a:br>
            <a:r>
              <a:rPr lang="en-US" sz="6000" dirty="0" smtClean="0">
                <a:latin typeface="Tiger Expert" panose="02070300020205020404" pitchFamily="18" charset="0"/>
              </a:rPr>
              <a:t>Nom de </a:t>
            </a:r>
            <a:r>
              <a:rPr lang="en-US" sz="6000" dirty="0" err="1" smtClean="0">
                <a:latin typeface="Tiger Expert" panose="02070300020205020404" pitchFamily="18" charset="0"/>
              </a:rPr>
              <a:t>l’opérateur</a:t>
            </a:r>
            <a:endParaRPr lang="en-US" sz="6000" dirty="0">
              <a:latin typeface="Tiger Expert" panose="02070300020205020404" pitchFamily="18" charset="0"/>
            </a:endParaRPr>
          </a:p>
        </p:txBody>
      </p:sp>
    </p:spTree>
    <p:extLst>
      <p:ext uri="{BB962C8B-B14F-4D97-AF65-F5344CB8AC3E}">
        <p14:creationId xmlns:p14="http://schemas.microsoft.com/office/powerpoint/2010/main" val="40385002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80571" y="-52969"/>
            <a:ext cx="10486029" cy="1040916"/>
          </a:xfrm>
        </p:spPr>
        <p:txBody>
          <a:bodyPr>
            <a:noAutofit/>
          </a:bodyPr>
          <a:lstStyle/>
          <a:p>
            <a:r>
              <a:rPr lang="fr-FR" sz="6000" dirty="0" smtClean="0">
                <a:latin typeface="Tiger Expert" panose="02070300020205020404" pitchFamily="18" charset="0"/>
              </a:rPr>
              <a:t>Perspective </a:t>
            </a:r>
            <a:endParaRPr lang="fr-FR" sz="6000" dirty="0">
              <a:latin typeface="Tiger Expert" panose="02070300020205020404" pitchFamily="18" charset="0"/>
            </a:endParaRPr>
          </a:p>
        </p:txBody>
      </p:sp>
      <p:sp>
        <p:nvSpPr>
          <p:cNvPr id="3" name="Espace réservé du contenu 2"/>
          <p:cNvSpPr>
            <a:spLocks noGrp="1"/>
          </p:cNvSpPr>
          <p:nvPr>
            <p:ph idx="1"/>
          </p:nvPr>
        </p:nvSpPr>
        <p:spPr>
          <a:xfrm>
            <a:off x="270870" y="1354006"/>
            <a:ext cx="11921130" cy="5732594"/>
          </a:xfrm>
        </p:spPr>
        <p:txBody>
          <a:bodyPr>
            <a:normAutofit/>
          </a:bodyPr>
          <a:lstStyle/>
          <a:p>
            <a:r>
              <a:rPr lang="fr-FR" sz="2800" dirty="0">
                <a:solidFill>
                  <a:schemeClr val="tx1"/>
                </a:solidFill>
                <a:latin typeface="Tiger Expert" panose="02070300020205020404" pitchFamily="18" charset="0"/>
              </a:rPr>
              <a:t> </a:t>
            </a:r>
            <a:r>
              <a:rPr lang="fr-FR" sz="3200" dirty="0" smtClean="0">
                <a:solidFill>
                  <a:schemeClr val="tx1"/>
                </a:solidFill>
                <a:latin typeface="Tiger Expert" panose="02070300020205020404" pitchFamily="18" charset="0"/>
              </a:rPr>
              <a:t>DIY IMSI-Catcher</a:t>
            </a:r>
          </a:p>
          <a:p>
            <a:pPr lvl="2">
              <a:buFont typeface="Wingdings" panose="05000000000000000000" pitchFamily="2" charset="2"/>
              <a:buChar char="v"/>
            </a:pPr>
            <a:r>
              <a:rPr lang="fr-FR" sz="2800" dirty="0">
                <a:solidFill>
                  <a:schemeClr val="tx1"/>
                </a:solidFill>
                <a:latin typeface="Tiger Expert" panose="02070300020205020404" pitchFamily="18" charset="0"/>
              </a:rPr>
              <a:t> </a:t>
            </a:r>
            <a:r>
              <a:rPr lang="fr-FR" sz="2800" dirty="0" smtClean="0">
                <a:solidFill>
                  <a:schemeClr val="tx1"/>
                </a:solidFill>
                <a:latin typeface="Tiger Expert" panose="02070300020205020404" pitchFamily="18" charset="0"/>
              </a:rPr>
              <a:t>Capture du victime dans la station de base</a:t>
            </a:r>
            <a:endParaRPr lang="fr-FR" sz="3200" dirty="0" smtClean="0">
              <a:solidFill>
                <a:schemeClr val="tx1"/>
              </a:solidFill>
              <a:latin typeface="Tiger Expert" panose="02070300020205020404" pitchFamily="18" charset="0"/>
            </a:endParaRPr>
          </a:p>
          <a:p>
            <a:r>
              <a:rPr lang="fr-FR" sz="3200" dirty="0" smtClean="0">
                <a:solidFill>
                  <a:schemeClr val="tx1"/>
                </a:solidFill>
                <a:latin typeface="Tiger Expert" panose="02070300020205020404" pitchFamily="18" charset="0"/>
              </a:rPr>
              <a:t> Possibilité d’ajout filtre IMSI-IMEI</a:t>
            </a:r>
          </a:p>
          <a:p>
            <a:pPr lvl="2">
              <a:buFont typeface="Wingdings" panose="05000000000000000000" pitchFamily="2" charset="2"/>
              <a:buChar char="v"/>
            </a:pPr>
            <a:r>
              <a:rPr lang="fr-FR" sz="2800" dirty="0">
                <a:solidFill>
                  <a:schemeClr val="tx1"/>
                </a:solidFill>
                <a:latin typeface="Tiger Expert" panose="02070300020205020404" pitchFamily="18" charset="0"/>
              </a:rPr>
              <a:t> </a:t>
            </a:r>
            <a:r>
              <a:rPr lang="fr-FR" sz="2800" dirty="0" smtClean="0">
                <a:solidFill>
                  <a:schemeClr val="tx1"/>
                </a:solidFill>
                <a:latin typeface="Tiger Expert" panose="02070300020205020404" pitchFamily="18" charset="0"/>
              </a:rPr>
              <a:t>IMEI = Identifiant de l’Equipement</a:t>
            </a:r>
          </a:p>
          <a:p>
            <a:pPr marL="914400" lvl="2" indent="0">
              <a:buNone/>
            </a:pPr>
            <a:endParaRPr lang="fr-FR" sz="3200" dirty="0" smtClean="0">
              <a:solidFill>
                <a:schemeClr val="tx1"/>
              </a:solidFill>
              <a:latin typeface="Tiger Expert" panose="02070300020205020404" pitchFamily="18" charset="0"/>
            </a:endParaRPr>
          </a:p>
          <a:p>
            <a:r>
              <a:rPr lang="fr-FR" sz="3200" dirty="0">
                <a:solidFill>
                  <a:schemeClr val="tx1"/>
                </a:solidFill>
                <a:latin typeface="Tiger Expert" panose="02070300020205020404" pitchFamily="18" charset="0"/>
              </a:rPr>
              <a:t> </a:t>
            </a:r>
            <a:r>
              <a:rPr lang="fr-FR" sz="3200" dirty="0" smtClean="0">
                <a:solidFill>
                  <a:schemeClr val="tx1"/>
                </a:solidFill>
                <a:latin typeface="Tiger Expert" panose="02070300020205020404" pitchFamily="18" charset="0"/>
              </a:rPr>
              <a:t>Cette technique prend beaucoup du temps</a:t>
            </a:r>
          </a:p>
          <a:p>
            <a:pPr lvl="2">
              <a:buFont typeface="Wingdings" panose="05000000000000000000" pitchFamily="2" charset="2"/>
              <a:buChar char="v"/>
            </a:pPr>
            <a:r>
              <a:rPr lang="fr-FR" sz="2800" dirty="0" smtClean="0">
                <a:solidFill>
                  <a:schemeClr val="tx1"/>
                </a:solidFill>
                <a:latin typeface="Tiger Expert" panose="02070300020205020404" pitchFamily="18" charset="0"/>
              </a:rPr>
              <a:t> Comment la procéder rapidement ?</a:t>
            </a:r>
          </a:p>
          <a:p>
            <a:r>
              <a:rPr lang="fr-FR" sz="3200" dirty="0" smtClean="0">
                <a:solidFill>
                  <a:schemeClr val="tx1"/>
                </a:solidFill>
                <a:latin typeface="Tiger Expert" panose="02070300020205020404" pitchFamily="18" charset="0"/>
              </a:rPr>
              <a:t> Capture des appels et SMS entrant seulement</a:t>
            </a:r>
          </a:p>
          <a:p>
            <a:pPr lvl="2">
              <a:buFont typeface="Wingdings" panose="05000000000000000000" pitchFamily="2" charset="2"/>
              <a:buChar char="v"/>
            </a:pPr>
            <a:r>
              <a:rPr lang="fr-FR" sz="2800" dirty="0" smtClean="0">
                <a:solidFill>
                  <a:schemeClr val="tx1"/>
                </a:solidFill>
                <a:latin typeface="Tiger Expert" panose="02070300020205020404" pitchFamily="18" charset="0"/>
              </a:rPr>
              <a:t> Comment procède t-on pour les trafics sortants ?</a:t>
            </a:r>
            <a:endParaRPr lang="fr-FR" sz="2800" dirty="0">
              <a:solidFill>
                <a:schemeClr val="tx1"/>
              </a:solidFill>
              <a:latin typeface="Tiger Expert" panose="02070300020205020404" pitchFamily="18" charset="0"/>
            </a:endParaRPr>
          </a:p>
          <a:p>
            <a:endParaRPr lang="fr-FR" sz="3200" dirty="0" smtClean="0">
              <a:solidFill>
                <a:schemeClr val="tx1"/>
              </a:solidFill>
              <a:latin typeface="Tiger Expert" panose="02070300020205020404" pitchFamily="18" charset="0"/>
            </a:endParaRPr>
          </a:p>
        </p:txBody>
      </p:sp>
    </p:spTree>
    <p:extLst>
      <p:ext uri="{BB962C8B-B14F-4D97-AF65-F5344CB8AC3E}">
        <p14:creationId xmlns:p14="http://schemas.microsoft.com/office/powerpoint/2010/main" val="5700125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23371" y="-179969"/>
            <a:ext cx="9622429" cy="1040916"/>
          </a:xfrm>
        </p:spPr>
        <p:txBody>
          <a:bodyPr>
            <a:noAutofit/>
          </a:bodyPr>
          <a:lstStyle/>
          <a:p>
            <a:r>
              <a:rPr lang="fr-FR" sz="6000" dirty="0" err="1" smtClean="0">
                <a:latin typeface="Tiger Expert" panose="02070300020205020404" pitchFamily="18" charset="0"/>
              </a:rPr>
              <a:t>Handover</a:t>
            </a:r>
            <a:r>
              <a:rPr lang="fr-FR" sz="6000" dirty="0" smtClean="0">
                <a:latin typeface="Tiger Expert" panose="02070300020205020404" pitchFamily="18" charset="0"/>
              </a:rPr>
              <a:t> plus rapide</a:t>
            </a:r>
            <a:endParaRPr lang="fr-FR" sz="6000" dirty="0">
              <a:latin typeface="Tiger Expert" panose="02070300020205020404" pitchFamily="18" charset="0"/>
            </a:endParaRPr>
          </a:p>
        </p:txBody>
      </p:sp>
      <p:sp>
        <p:nvSpPr>
          <p:cNvPr id="3" name="Espace réservé du contenu 2"/>
          <p:cNvSpPr>
            <a:spLocks noGrp="1"/>
          </p:cNvSpPr>
          <p:nvPr>
            <p:ph idx="1"/>
          </p:nvPr>
        </p:nvSpPr>
        <p:spPr>
          <a:xfrm>
            <a:off x="410570" y="1176206"/>
            <a:ext cx="11781430" cy="5427794"/>
          </a:xfrm>
        </p:spPr>
        <p:txBody>
          <a:bodyPr>
            <a:normAutofit/>
          </a:bodyPr>
          <a:lstStyle/>
          <a:p>
            <a:r>
              <a:rPr lang="fr-FR" sz="2800" dirty="0" smtClean="0">
                <a:solidFill>
                  <a:schemeClr val="tx1"/>
                </a:solidFill>
                <a:latin typeface="Tiger Expert" panose="02070300020205020404" pitchFamily="18" charset="0"/>
              </a:rPr>
              <a:t> </a:t>
            </a:r>
            <a:r>
              <a:rPr lang="fr-FR" sz="3200" dirty="0">
                <a:solidFill>
                  <a:schemeClr val="tx1"/>
                </a:solidFill>
                <a:latin typeface="Tiger Expert" panose="02070300020205020404" pitchFamily="18" charset="0"/>
              </a:rPr>
              <a:t>Que faire pour avoir plus de </a:t>
            </a:r>
            <a:r>
              <a:rPr lang="fr-FR" sz="3200" dirty="0" smtClean="0">
                <a:solidFill>
                  <a:schemeClr val="tx1"/>
                </a:solidFill>
                <a:latin typeface="Tiger Expert" panose="02070300020205020404" pitchFamily="18" charset="0"/>
              </a:rPr>
              <a:t>victime ?</a:t>
            </a:r>
            <a:endParaRPr lang="fr-FR" sz="3200" dirty="0">
              <a:solidFill>
                <a:schemeClr val="tx1"/>
              </a:solidFill>
              <a:latin typeface="Tiger Expert" panose="02070300020205020404" pitchFamily="18" charset="0"/>
            </a:endParaRPr>
          </a:p>
          <a:p>
            <a:pPr lvl="2">
              <a:buFont typeface="Wingdings" panose="05000000000000000000" pitchFamily="2" charset="2"/>
              <a:buChar char="v"/>
            </a:pPr>
            <a:r>
              <a:rPr lang="fr-FR" sz="2800" dirty="0">
                <a:solidFill>
                  <a:schemeClr val="tx1"/>
                </a:solidFill>
                <a:latin typeface="Tiger Expert" panose="02070300020205020404" pitchFamily="18" charset="0"/>
              </a:rPr>
              <a:t> </a:t>
            </a:r>
            <a:r>
              <a:rPr lang="fr-FR" sz="2800" dirty="0" smtClean="0">
                <a:solidFill>
                  <a:schemeClr val="tx1"/>
                </a:solidFill>
                <a:latin typeface="Tiger Expert" panose="02070300020205020404" pitchFamily="18" charset="0"/>
              </a:rPr>
              <a:t>Comment </a:t>
            </a:r>
            <a:r>
              <a:rPr lang="fr-FR" sz="2800" dirty="0">
                <a:solidFill>
                  <a:schemeClr val="tx1"/>
                </a:solidFill>
                <a:latin typeface="Tiger Expert" panose="02070300020205020404" pitchFamily="18" charset="0"/>
              </a:rPr>
              <a:t>le faire plus rapidement </a:t>
            </a:r>
            <a:r>
              <a:rPr lang="fr-FR" sz="2800" dirty="0" smtClean="0">
                <a:solidFill>
                  <a:schemeClr val="tx1"/>
                </a:solidFill>
                <a:latin typeface="Tiger Expert" panose="02070300020205020404" pitchFamily="18" charset="0"/>
              </a:rPr>
              <a:t>?</a:t>
            </a:r>
          </a:p>
          <a:p>
            <a:pPr lvl="2">
              <a:buFont typeface="Wingdings" panose="05000000000000000000" pitchFamily="2" charset="2"/>
              <a:buChar char="v"/>
            </a:pPr>
            <a:endParaRPr lang="fr-FR" sz="2800" dirty="0">
              <a:solidFill>
                <a:schemeClr val="tx1"/>
              </a:solidFill>
              <a:latin typeface="Tiger Expert" panose="02070300020205020404" pitchFamily="18" charset="0"/>
            </a:endParaRPr>
          </a:p>
          <a:p>
            <a:pPr marL="914400" lvl="2" indent="0">
              <a:buNone/>
            </a:pPr>
            <a:endParaRPr lang="fr-FR" sz="2800" dirty="0" smtClean="0">
              <a:solidFill>
                <a:schemeClr val="tx1"/>
              </a:solidFill>
              <a:latin typeface="Tiger Expert" panose="02070300020205020404" pitchFamily="18" charset="0"/>
            </a:endParaRPr>
          </a:p>
          <a:p>
            <a:r>
              <a:rPr lang="fr-FR" sz="3200" dirty="0" smtClean="0">
                <a:solidFill>
                  <a:schemeClr val="tx1"/>
                </a:solidFill>
                <a:latin typeface="Tiger Expert" panose="02070300020205020404" pitchFamily="18" charset="0"/>
              </a:rPr>
              <a:t> Beaucoup de possibilités</a:t>
            </a:r>
          </a:p>
          <a:p>
            <a:r>
              <a:rPr lang="fr-FR" sz="3200" dirty="0">
                <a:solidFill>
                  <a:schemeClr val="tx1"/>
                </a:solidFill>
                <a:latin typeface="Tiger Expert" panose="02070300020205020404" pitchFamily="18" charset="0"/>
              </a:rPr>
              <a:t> </a:t>
            </a:r>
            <a:r>
              <a:rPr lang="fr-FR" sz="3200" dirty="0" smtClean="0">
                <a:solidFill>
                  <a:schemeClr val="tx1"/>
                </a:solidFill>
                <a:latin typeface="Tiger Expert" panose="02070300020205020404" pitchFamily="18" charset="0"/>
              </a:rPr>
              <a:t>Le </a:t>
            </a:r>
            <a:r>
              <a:rPr lang="fr-FR" sz="3200" dirty="0" err="1" smtClean="0">
                <a:solidFill>
                  <a:schemeClr val="tx1"/>
                </a:solidFill>
                <a:latin typeface="Tiger Expert" panose="02070300020205020404" pitchFamily="18" charset="0"/>
              </a:rPr>
              <a:t>Neighbours</a:t>
            </a:r>
            <a:r>
              <a:rPr lang="fr-FR" sz="3200" dirty="0" smtClean="0">
                <a:solidFill>
                  <a:schemeClr val="tx1"/>
                </a:solidFill>
                <a:latin typeface="Tiger Expert" panose="02070300020205020404" pitchFamily="18" charset="0"/>
              </a:rPr>
              <a:t> List </a:t>
            </a:r>
          </a:p>
          <a:p>
            <a:r>
              <a:rPr lang="fr-FR" sz="3200" dirty="0">
                <a:solidFill>
                  <a:schemeClr val="tx1"/>
                </a:solidFill>
                <a:latin typeface="Tiger Expert" panose="02070300020205020404" pitchFamily="18" charset="0"/>
              </a:rPr>
              <a:t> </a:t>
            </a:r>
            <a:r>
              <a:rPr lang="fr-FR" sz="3200" dirty="0" smtClean="0">
                <a:solidFill>
                  <a:schemeClr val="tx1"/>
                </a:solidFill>
                <a:latin typeface="Tiger Expert" panose="02070300020205020404" pitchFamily="18" charset="0"/>
              </a:rPr>
              <a:t>Changement de LAC</a:t>
            </a:r>
          </a:p>
          <a:p>
            <a:r>
              <a:rPr lang="fr-FR" sz="3200" dirty="0">
                <a:solidFill>
                  <a:schemeClr val="tx1"/>
                </a:solidFill>
                <a:latin typeface="Tiger Expert" panose="02070300020205020404" pitchFamily="18" charset="0"/>
              </a:rPr>
              <a:t> </a:t>
            </a:r>
            <a:r>
              <a:rPr lang="fr-FR" sz="3200" dirty="0" smtClean="0">
                <a:solidFill>
                  <a:schemeClr val="tx1"/>
                </a:solidFill>
                <a:latin typeface="Tiger Expert" panose="02070300020205020404" pitchFamily="18" charset="0"/>
              </a:rPr>
              <a:t>Utilisation de Brouilleur</a:t>
            </a:r>
          </a:p>
          <a:p>
            <a:r>
              <a:rPr lang="fr-FR" sz="3200" dirty="0" smtClean="0">
                <a:solidFill>
                  <a:schemeClr val="tx1"/>
                </a:solidFill>
                <a:latin typeface="Tiger Expert" panose="02070300020205020404" pitchFamily="18" charset="0"/>
              </a:rPr>
              <a:t> Amélioration de gain </a:t>
            </a:r>
            <a:r>
              <a:rPr lang="fr-FR" sz="3200" dirty="0" err="1" smtClean="0">
                <a:solidFill>
                  <a:schemeClr val="tx1"/>
                </a:solidFill>
                <a:latin typeface="Tiger Expert" panose="02070300020205020404" pitchFamily="18" charset="0"/>
              </a:rPr>
              <a:t>Rx</a:t>
            </a:r>
            <a:endParaRPr lang="fr-FR" sz="3200" dirty="0">
              <a:solidFill>
                <a:schemeClr val="tx1"/>
              </a:solidFill>
              <a:latin typeface="Tiger Expert" panose="02070300020205020404" pitchFamily="18" charset="0"/>
            </a:endParaRPr>
          </a:p>
          <a:p>
            <a:endParaRPr lang="fr-FR" sz="3200" dirty="0" smtClean="0">
              <a:solidFill>
                <a:schemeClr val="tx1"/>
              </a:solidFill>
              <a:latin typeface="Tiger Expert" panose="02070300020205020404" pitchFamily="18" charset="0"/>
            </a:endParaRPr>
          </a:p>
        </p:txBody>
      </p:sp>
    </p:spTree>
    <p:extLst>
      <p:ext uri="{BB962C8B-B14F-4D97-AF65-F5344CB8AC3E}">
        <p14:creationId xmlns:p14="http://schemas.microsoft.com/office/powerpoint/2010/main" val="10368108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78971" y="-2169"/>
            <a:ext cx="10486029" cy="1040916"/>
          </a:xfrm>
        </p:spPr>
        <p:txBody>
          <a:bodyPr>
            <a:noAutofit/>
          </a:bodyPr>
          <a:lstStyle/>
          <a:p>
            <a:r>
              <a:rPr lang="fr-FR" sz="6000" dirty="0" smtClean="0">
                <a:latin typeface="Tiger Expert" panose="02070300020205020404" pitchFamily="18" charset="0"/>
              </a:rPr>
              <a:t>GSM-</a:t>
            </a:r>
            <a:r>
              <a:rPr lang="fr-FR" sz="6000" dirty="0" err="1" smtClean="0">
                <a:latin typeface="Tiger Expert" panose="02070300020205020404" pitchFamily="18" charset="0"/>
              </a:rPr>
              <a:t>Neighbours</a:t>
            </a:r>
            <a:endParaRPr lang="fr-FR" sz="6000" dirty="0">
              <a:latin typeface="Tiger Expert" panose="02070300020205020404" pitchFamily="18" charset="0"/>
            </a:endParaRPr>
          </a:p>
        </p:txBody>
      </p:sp>
      <p:sp>
        <p:nvSpPr>
          <p:cNvPr id="3" name="Espace réservé du contenu 2"/>
          <p:cNvSpPr>
            <a:spLocks noGrp="1"/>
          </p:cNvSpPr>
          <p:nvPr>
            <p:ph idx="1"/>
          </p:nvPr>
        </p:nvSpPr>
        <p:spPr>
          <a:xfrm>
            <a:off x="258170" y="1430206"/>
            <a:ext cx="11806830" cy="5427794"/>
          </a:xfrm>
        </p:spPr>
        <p:txBody>
          <a:bodyPr>
            <a:normAutofit/>
          </a:bodyPr>
          <a:lstStyle/>
          <a:p>
            <a:r>
              <a:rPr lang="fr-FR" sz="2800" dirty="0" smtClean="0">
                <a:solidFill>
                  <a:schemeClr val="tx1"/>
                </a:solidFill>
                <a:latin typeface="Tiger Expert" panose="02070300020205020404" pitchFamily="18" charset="0"/>
              </a:rPr>
              <a:t> </a:t>
            </a:r>
            <a:r>
              <a:rPr lang="fr-FR" sz="3200" dirty="0" smtClean="0">
                <a:solidFill>
                  <a:schemeClr val="tx1"/>
                </a:solidFill>
                <a:latin typeface="Tiger Expert" panose="02070300020205020404" pitchFamily="18" charset="0"/>
              </a:rPr>
              <a:t>Listes de station voisine</a:t>
            </a:r>
          </a:p>
          <a:p>
            <a:pPr lvl="2">
              <a:buFont typeface="Wingdings" panose="05000000000000000000" pitchFamily="2" charset="2"/>
              <a:buChar char="v"/>
            </a:pPr>
            <a:r>
              <a:rPr lang="fr-FR" sz="2800" dirty="0" smtClean="0">
                <a:solidFill>
                  <a:schemeClr val="tx1"/>
                </a:solidFill>
                <a:latin typeface="Tiger Expert" panose="02070300020205020404" pitchFamily="18" charset="0"/>
              </a:rPr>
              <a:t> Partage des canaux à utiliser</a:t>
            </a:r>
            <a:endParaRPr lang="fr-FR" sz="3200" dirty="0" smtClean="0">
              <a:solidFill>
                <a:schemeClr val="tx1"/>
              </a:solidFill>
              <a:latin typeface="Tiger Expert" panose="02070300020205020404" pitchFamily="18" charset="0"/>
            </a:endParaRPr>
          </a:p>
          <a:p>
            <a:r>
              <a:rPr lang="fr-FR" sz="3200" dirty="0" smtClean="0">
                <a:solidFill>
                  <a:schemeClr val="tx1"/>
                </a:solidFill>
                <a:latin typeface="Tiger Expert" panose="02070300020205020404" pitchFamily="18" charset="0"/>
              </a:rPr>
              <a:t> </a:t>
            </a:r>
            <a:r>
              <a:rPr lang="fr-FR" sz="3200" dirty="0">
                <a:solidFill>
                  <a:schemeClr val="tx1"/>
                </a:solidFill>
                <a:latin typeface="Tiger Expert" panose="02070300020205020404" pitchFamily="18" charset="0"/>
              </a:rPr>
              <a:t>Monitoring des canaux </a:t>
            </a:r>
            <a:r>
              <a:rPr lang="fr-FR" sz="3200" dirty="0" smtClean="0">
                <a:solidFill>
                  <a:schemeClr val="tx1"/>
                </a:solidFill>
                <a:latin typeface="Tiger Expert" panose="02070300020205020404" pitchFamily="18" charset="0"/>
              </a:rPr>
              <a:t>voisins</a:t>
            </a:r>
          </a:p>
          <a:p>
            <a:pPr lvl="2">
              <a:buFont typeface="Wingdings" panose="05000000000000000000" pitchFamily="2" charset="2"/>
              <a:buChar char="v"/>
            </a:pPr>
            <a:r>
              <a:rPr lang="fr-FR" sz="2800" dirty="0" smtClean="0">
                <a:solidFill>
                  <a:schemeClr val="tx1"/>
                </a:solidFill>
                <a:latin typeface="Tiger Expert" panose="02070300020205020404" pitchFamily="18" charset="0"/>
              </a:rPr>
              <a:t> Augmentation la rapidité de </a:t>
            </a:r>
            <a:r>
              <a:rPr lang="fr-FR" sz="2800" dirty="0" err="1" smtClean="0">
                <a:solidFill>
                  <a:schemeClr val="tx1"/>
                </a:solidFill>
                <a:latin typeface="Tiger Expert" panose="02070300020205020404" pitchFamily="18" charset="0"/>
              </a:rPr>
              <a:t>handover</a:t>
            </a:r>
            <a:endParaRPr lang="fr-FR" sz="2800" dirty="0">
              <a:solidFill>
                <a:schemeClr val="tx1"/>
              </a:solidFill>
              <a:latin typeface="Tiger Expert" panose="02070300020205020404" pitchFamily="18" charset="0"/>
            </a:endParaRPr>
          </a:p>
          <a:p>
            <a:r>
              <a:rPr lang="fr-FR" sz="3200" dirty="0" smtClean="0">
                <a:solidFill>
                  <a:schemeClr val="tx1"/>
                </a:solidFill>
                <a:latin typeface="Tiger Expert" panose="02070300020205020404" pitchFamily="18" charset="0"/>
              </a:rPr>
              <a:t> L’attaquant utilise ses infos pour : </a:t>
            </a:r>
          </a:p>
          <a:p>
            <a:pPr lvl="2">
              <a:buFont typeface="Wingdings" panose="05000000000000000000" pitchFamily="2" charset="2"/>
              <a:buChar char="v"/>
            </a:pPr>
            <a:r>
              <a:rPr lang="fr-FR" sz="2800" dirty="0">
                <a:solidFill>
                  <a:schemeClr val="tx1"/>
                </a:solidFill>
                <a:latin typeface="Tiger Expert" panose="02070300020205020404" pitchFamily="18" charset="0"/>
              </a:rPr>
              <a:t> </a:t>
            </a:r>
            <a:r>
              <a:rPr lang="fr-FR" sz="2800" dirty="0" smtClean="0">
                <a:solidFill>
                  <a:schemeClr val="tx1"/>
                </a:solidFill>
                <a:latin typeface="Tiger Expert" panose="02070300020205020404" pitchFamily="18" charset="0"/>
              </a:rPr>
              <a:t>Identifier les cellules voisines</a:t>
            </a:r>
          </a:p>
          <a:p>
            <a:pPr lvl="2">
              <a:buFont typeface="Wingdings" panose="05000000000000000000" pitchFamily="2" charset="2"/>
              <a:buChar char="v"/>
            </a:pPr>
            <a:r>
              <a:rPr lang="fr-FR" sz="2800" dirty="0" smtClean="0">
                <a:solidFill>
                  <a:schemeClr val="tx1"/>
                </a:solidFill>
                <a:latin typeface="Tiger Expert" panose="02070300020205020404" pitchFamily="18" charset="0"/>
              </a:rPr>
              <a:t> Installer la station de base</a:t>
            </a:r>
          </a:p>
          <a:p>
            <a:pPr lvl="2">
              <a:buFont typeface="Wingdings" panose="05000000000000000000" pitchFamily="2" charset="2"/>
              <a:buChar char="v"/>
            </a:pPr>
            <a:r>
              <a:rPr lang="fr-FR" sz="2800" dirty="0">
                <a:solidFill>
                  <a:schemeClr val="tx1"/>
                </a:solidFill>
                <a:latin typeface="Tiger Expert" panose="02070300020205020404" pitchFamily="18" charset="0"/>
              </a:rPr>
              <a:t> </a:t>
            </a:r>
            <a:r>
              <a:rPr lang="fr-FR" sz="2800" dirty="0" smtClean="0">
                <a:solidFill>
                  <a:schemeClr val="tx1"/>
                </a:solidFill>
                <a:latin typeface="Tiger Expert" panose="02070300020205020404" pitchFamily="18" charset="0"/>
              </a:rPr>
              <a:t>Interconnecter rapidement </a:t>
            </a:r>
            <a:r>
              <a:rPr lang="fr-FR" sz="2800" dirty="0">
                <a:solidFill>
                  <a:schemeClr val="tx1"/>
                </a:solidFill>
                <a:latin typeface="Tiger Expert" panose="02070300020205020404" pitchFamily="18" charset="0"/>
              </a:rPr>
              <a:t>les téléphones </a:t>
            </a:r>
            <a:r>
              <a:rPr lang="fr-FR" sz="2800" dirty="0" smtClean="0">
                <a:solidFill>
                  <a:schemeClr val="tx1"/>
                </a:solidFill>
                <a:latin typeface="Tiger Expert" panose="02070300020205020404" pitchFamily="18" charset="0"/>
              </a:rPr>
              <a:t>du BTS</a:t>
            </a:r>
            <a:endParaRPr lang="fr-FR" sz="3200" dirty="0" smtClean="0">
              <a:solidFill>
                <a:schemeClr val="tx1"/>
              </a:solidFill>
              <a:latin typeface="Tiger Expert" panose="02070300020205020404" pitchFamily="18" charset="0"/>
            </a:endParaRPr>
          </a:p>
        </p:txBody>
      </p:sp>
    </p:spTree>
    <p:extLst>
      <p:ext uri="{BB962C8B-B14F-4D97-AF65-F5344CB8AC3E}">
        <p14:creationId xmlns:p14="http://schemas.microsoft.com/office/powerpoint/2010/main" val="51966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3229" y="-50800"/>
            <a:ext cx="10932771" cy="1040916"/>
          </a:xfrm>
        </p:spPr>
        <p:txBody>
          <a:bodyPr>
            <a:noAutofit/>
          </a:bodyPr>
          <a:lstStyle/>
          <a:p>
            <a:r>
              <a:rPr lang="fr-FR" sz="6000" dirty="0" smtClean="0">
                <a:latin typeface="Tiger Expert" panose="02070300020205020404" pitchFamily="18" charset="0"/>
              </a:rPr>
              <a:t>Les cellules voisines </a:t>
            </a:r>
            <a:endParaRPr lang="fr-FR" sz="6000" dirty="0">
              <a:latin typeface="Tiger Expert" panose="02070300020205020404" pitchFamily="18" charset="0"/>
            </a:endParaRPr>
          </a:p>
        </p:txBody>
      </p:sp>
      <p:sp>
        <p:nvSpPr>
          <p:cNvPr id="3" name="Espace réservé du contenu 2"/>
          <p:cNvSpPr>
            <a:spLocks noGrp="1"/>
          </p:cNvSpPr>
          <p:nvPr>
            <p:ph idx="1"/>
          </p:nvPr>
        </p:nvSpPr>
        <p:spPr>
          <a:xfrm>
            <a:off x="588370" y="1430206"/>
            <a:ext cx="11171830" cy="5427794"/>
          </a:xfrm>
        </p:spPr>
        <p:txBody>
          <a:bodyPr>
            <a:normAutofit/>
          </a:bodyPr>
          <a:lstStyle/>
          <a:p>
            <a:r>
              <a:rPr lang="fr-FR" sz="2800" dirty="0" smtClean="0">
                <a:solidFill>
                  <a:schemeClr val="tx1"/>
                </a:solidFill>
                <a:latin typeface="Tiger Expert" panose="02070300020205020404" pitchFamily="18" charset="0"/>
              </a:rPr>
              <a:t> </a:t>
            </a:r>
            <a:r>
              <a:rPr lang="fr-FR" sz="3200" dirty="0">
                <a:solidFill>
                  <a:schemeClr val="tx1"/>
                </a:solidFill>
                <a:latin typeface="Tiger Expert" panose="02070300020205020404" pitchFamily="18" charset="0"/>
              </a:rPr>
              <a:t>Nokia 3310(900/1800) / 3390(1900)</a:t>
            </a:r>
          </a:p>
          <a:p>
            <a:pPr lvl="2">
              <a:buFont typeface="Wingdings" panose="05000000000000000000" pitchFamily="2" charset="2"/>
              <a:buChar char="v"/>
            </a:pPr>
            <a:r>
              <a:rPr lang="fr-FR" sz="2800" dirty="0">
                <a:solidFill>
                  <a:schemeClr val="tx1"/>
                </a:solidFill>
                <a:latin typeface="Tiger Expert" panose="02070300020205020404" pitchFamily="18" charset="0"/>
              </a:rPr>
              <a:t> Network monitor mode</a:t>
            </a:r>
          </a:p>
          <a:p>
            <a:pPr lvl="2">
              <a:buFont typeface="Wingdings" panose="05000000000000000000" pitchFamily="2" charset="2"/>
              <a:buChar char="v"/>
            </a:pPr>
            <a:r>
              <a:rPr lang="fr-FR" sz="2800" dirty="0">
                <a:solidFill>
                  <a:schemeClr val="tx1"/>
                </a:solidFill>
                <a:latin typeface="Tiger Expert" panose="02070300020205020404" pitchFamily="18" charset="0"/>
              </a:rPr>
              <a:t> </a:t>
            </a:r>
            <a:r>
              <a:rPr lang="fr-FR" sz="2800" dirty="0" smtClean="0">
                <a:solidFill>
                  <a:schemeClr val="tx1"/>
                </a:solidFill>
                <a:latin typeface="Tiger Expert" panose="02070300020205020404" pitchFamily="18" charset="0"/>
              </a:rPr>
              <a:t>Un renifleur (sniffer) de GSM </a:t>
            </a:r>
            <a:r>
              <a:rPr lang="fr-FR" sz="2800" dirty="0">
                <a:solidFill>
                  <a:schemeClr val="tx1"/>
                </a:solidFill>
                <a:latin typeface="Tiger Expert" panose="02070300020205020404" pitchFamily="18" charset="0"/>
              </a:rPr>
              <a:t>aux alentours</a:t>
            </a:r>
          </a:p>
          <a:p>
            <a:r>
              <a:rPr lang="fr-FR" sz="3200" dirty="0" smtClean="0">
                <a:solidFill>
                  <a:schemeClr val="tx1"/>
                </a:solidFill>
                <a:latin typeface="Tiger Expert" panose="02070300020205020404" pitchFamily="18" charset="0"/>
              </a:rPr>
              <a:t> </a:t>
            </a:r>
            <a:r>
              <a:rPr lang="fr-FR" sz="3200" dirty="0">
                <a:solidFill>
                  <a:schemeClr val="tx1"/>
                </a:solidFill>
                <a:latin typeface="Tiger Expert" panose="02070300020205020404" pitchFamily="18" charset="0"/>
              </a:rPr>
              <a:t>Utilisation de FBUS et MBUS Câble</a:t>
            </a:r>
          </a:p>
          <a:p>
            <a:r>
              <a:rPr lang="fr-FR" sz="3200" dirty="0">
                <a:solidFill>
                  <a:schemeClr val="tx1"/>
                </a:solidFill>
                <a:latin typeface="Tiger Expert" panose="02070300020205020404" pitchFamily="18" charset="0"/>
              </a:rPr>
              <a:t> Utilisation de </a:t>
            </a:r>
            <a:r>
              <a:rPr lang="fr-FR" sz="3200" dirty="0" err="1" smtClean="0">
                <a:solidFill>
                  <a:schemeClr val="tx1"/>
                </a:solidFill>
                <a:latin typeface="Tiger Expert" panose="02070300020205020404" pitchFamily="18" charset="0"/>
              </a:rPr>
              <a:t>Gammu</a:t>
            </a:r>
            <a:endParaRPr lang="fr-FR" sz="2800" dirty="0">
              <a:solidFill>
                <a:schemeClr val="tx1"/>
              </a:solidFill>
              <a:latin typeface="Tiger Expert" panose="02070300020205020404" pitchFamily="18" charset="0"/>
            </a:endParaRPr>
          </a:p>
          <a:p>
            <a:pPr lvl="2">
              <a:buFont typeface="Wingdings" panose="05000000000000000000" pitchFamily="2" charset="2"/>
              <a:buChar char="v"/>
            </a:pPr>
            <a:r>
              <a:rPr lang="fr-FR" sz="2800" dirty="0">
                <a:solidFill>
                  <a:schemeClr val="tx1"/>
                </a:solidFill>
                <a:latin typeface="Tiger Expert" panose="02070300020205020404" pitchFamily="18" charset="0"/>
              </a:rPr>
              <a:t>  </a:t>
            </a:r>
            <a:r>
              <a:rPr lang="fr-FR" sz="2800" dirty="0" smtClean="0">
                <a:solidFill>
                  <a:schemeClr val="tx1"/>
                </a:solidFill>
                <a:latin typeface="Tiger Expert" panose="02070300020205020404" pitchFamily="18" charset="0"/>
              </a:rPr>
              <a:t>Interprétation de </a:t>
            </a:r>
            <a:r>
              <a:rPr lang="fr-FR" sz="2800" dirty="0" err="1" smtClean="0">
                <a:solidFill>
                  <a:schemeClr val="tx1"/>
                </a:solidFill>
                <a:latin typeface="Tiger Expert" panose="02070300020205020404" pitchFamily="18" charset="0"/>
              </a:rPr>
              <a:t>wireshark</a:t>
            </a:r>
            <a:endParaRPr lang="fr-FR" sz="2800" dirty="0" smtClean="0">
              <a:solidFill>
                <a:schemeClr val="tx1"/>
              </a:solidFill>
              <a:latin typeface="Tiger Expert" panose="02070300020205020404" pitchFamily="18" charset="0"/>
            </a:endParaRPr>
          </a:p>
          <a:p>
            <a:r>
              <a:rPr lang="fr-FR" sz="3200" dirty="0">
                <a:solidFill>
                  <a:schemeClr val="tx1"/>
                </a:solidFill>
                <a:latin typeface="Tiger Expert" panose="02070300020205020404" pitchFamily="18" charset="0"/>
              </a:rPr>
              <a:t> </a:t>
            </a:r>
            <a:r>
              <a:rPr lang="fr-FR" sz="3200" dirty="0" smtClean="0">
                <a:solidFill>
                  <a:schemeClr val="tx1"/>
                </a:solidFill>
                <a:latin typeface="Tiger Expert" panose="02070300020205020404" pitchFamily="18" charset="0"/>
              </a:rPr>
              <a:t>Utilisation de liste voisine par la signalisation  « System Information 2 »</a:t>
            </a:r>
          </a:p>
        </p:txBody>
      </p:sp>
    </p:spTree>
    <p:extLst>
      <p:ext uri="{BB962C8B-B14F-4D97-AF65-F5344CB8AC3E}">
        <p14:creationId xmlns:p14="http://schemas.microsoft.com/office/powerpoint/2010/main" val="33681232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1006723" y="469973"/>
            <a:ext cx="10486029" cy="104091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000" dirty="0" smtClean="0">
                <a:latin typeface="Tiger Expert" panose="02070300020205020404" pitchFamily="18" charset="0"/>
              </a:rPr>
              <a:t>Demo 3 </a:t>
            </a:r>
            <a:br>
              <a:rPr lang="en-US" sz="6000" dirty="0" smtClean="0">
                <a:latin typeface="Tiger Expert" panose="02070300020205020404" pitchFamily="18" charset="0"/>
              </a:rPr>
            </a:br>
            <a:r>
              <a:rPr lang="en-US" sz="6000" dirty="0" smtClean="0">
                <a:latin typeface="Tiger Expert" panose="02070300020205020404" pitchFamily="18" charset="0"/>
              </a:rPr>
              <a:t/>
            </a:r>
            <a:br>
              <a:rPr lang="en-US" sz="6000" dirty="0" smtClean="0">
                <a:latin typeface="Tiger Expert" panose="02070300020205020404" pitchFamily="18" charset="0"/>
              </a:rPr>
            </a:br>
            <a:r>
              <a:rPr lang="fr-FR" sz="6000" dirty="0">
                <a:latin typeface="Tiger Expert" panose="02070300020205020404" pitchFamily="18" charset="0"/>
              </a:rPr>
              <a:t>Net Monitoring  avec</a:t>
            </a:r>
          </a:p>
          <a:p>
            <a:pPr algn="ctr"/>
            <a:r>
              <a:rPr lang="fr-FR" sz="6000" dirty="0">
                <a:latin typeface="Tiger Expert" panose="02070300020205020404" pitchFamily="18" charset="0"/>
              </a:rPr>
              <a:t>Location area Code</a:t>
            </a:r>
          </a:p>
        </p:txBody>
      </p:sp>
    </p:spTree>
    <p:extLst>
      <p:ext uri="{BB962C8B-B14F-4D97-AF65-F5344CB8AC3E}">
        <p14:creationId xmlns:p14="http://schemas.microsoft.com/office/powerpoint/2010/main" val="7654597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8601" y="-101600"/>
            <a:ext cx="11785600" cy="1040916"/>
          </a:xfrm>
        </p:spPr>
        <p:txBody>
          <a:bodyPr>
            <a:noAutofit/>
          </a:bodyPr>
          <a:lstStyle/>
          <a:p>
            <a:r>
              <a:rPr lang="fr-FR" sz="6000" dirty="0" smtClean="0">
                <a:latin typeface="Tiger Expert" panose="02070300020205020404" pitchFamily="18" charset="0"/>
              </a:rPr>
              <a:t>Avant propos : Vie privée</a:t>
            </a:r>
            <a:endParaRPr lang="fr-FR" sz="6000" dirty="0">
              <a:latin typeface="Tiger Expert" panose="02070300020205020404" pitchFamily="18" charset="0"/>
            </a:endParaRPr>
          </a:p>
        </p:txBody>
      </p:sp>
      <p:sp>
        <p:nvSpPr>
          <p:cNvPr id="3" name="Espace réservé du contenu 2"/>
          <p:cNvSpPr>
            <a:spLocks noGrp="1"/>
          </p:cNvSpPr>
          <p:nvPr>
            <p:ph idx="1"/>
          </p:nvPr>
        </p:nvSpPr>
        <p:spPr>
          <a:xfrm>
            <a:off x="232770" y="1510731"/>
            <a:ext cx="11959230" cy="4669276"/>
          </a:xfrm>
        </p:spPr>
        <p:txBody>
          <a:bodyPr>
            <a:normAutofit/>
          </a:bodyPr>
          <a:lstStyle/>
          <a:p>
            <a:r>
              <a:rPr lang="fr-FR" sz="3200" dirty="0" smtClean="0">
                <a:solidFill>
                  <a:schemeClr val="tx1"/>
                </a:solidFill>
                <a:latin typeface="Tiger Expert" panose="02070300020205020404" pitchFamily="18" charset="0"/>
              </a:rPr>
              <a:t> Intercepter </a:t>
            </a:r>
            <a:r>
              <a:rPr lang="fr-FR" sz="3200" dirty="0">
                <a:solidFill>
                  <a:schemeClr val="tx1"/>
                </a:solidFill>
                <a:latin typeface="Tiger Expert" panose="02070300020205020404" pitchFamily="18" charset="0"/>
              </a:rPr>
              <a:t>des appels </a:t>
            </a:r>
            <a:r>
              <a:rPr lang="fr-FR" sz="3200" dirty="0" smtClean="0">
                <a:solidFill>
                  <a:schemeClr val="tx1"/>
                </a:solidFill>
                <a:latin typeface="Tiger Expert" panose="02070300020205020404" pitchFamily="18" charset="0"/>
              </a:rPr>
              <a:t>téléphoniques</a:t>
            </a:r>
          </a:p>
          <a:p>
            <a:r>
              <a:rPr lang="fr-FR" sz="3200" dirty="0">
                <a:solidFill>
                  <a:schemeClr val="tx1"/>
                </a:solidFill>
                <a:latin typeface="Tiger Expert" panose="02070300020205020404" pitchFamily="18" charset="0"/>
              </a:rPr>
              <a:t> </a:t>
            </a:r>
            <a:r>
              <a:rPr lang="fr-FR" sz="3200" dirty="0" smtClean="0">
                <a:solidFill>
                  <a:schemeClr val="tx1"/>
                </a:solidFill>
                <a:latin typeface="Tiger Expert" panose="02070300020205020404" pitchFamily="18" charset="0"/>
              </a:rPr>
              <a:t>Eteindre les téléphones pour votre vie privée</a:t>
            </a:r>
            <a:endParaRPr lang="fr-FR" sz="3200" dirty="0">
              <a:solidFill>
                <a:schemeClr val="tx1"/>
              </a:solidFill>
              <a:latin typeface="Tiger Expert" panose="02070300020205020404" pitchFamily="18" charset="0"/>
            </a:endParaRPr>
          </a:p>
          <a:p>
            <a:r>
              <a:rPr lang="fr-FR" sz="3200" dirty="0" smtClean="0">
                <a:latin typeface="Tiger Expert" panose="02070300020205020404" pitchFamily="18" charset="0"/>
              </a:rPr>
              <a:t> Données non concernés :</a:t>
            </a:r>
          </a:p>
          <a:p>
            <a:pPr lvl="2">
              <a:buFont typeface="Wingdings" panose="05000000000000000000" pitchFamily="2" charset="2"/>
              <a:buChar char="v"/>
            </a:pPr>
            <a:r>
              <a:rPr lang="fr-FR" sz="2800" dirty="0" smtClean="0">
                <a:latin typeface="Tiger Expert" panose="02070300020205020404" pitchFamily="18" charset="0"/>
              </a:rPr>
              <a:t> </a:t>
            </a:r>
            <a:r>
              <a:rPr lang="fr-FR" sz="2800" dirty="0">
                <a:latin typeface="Tiger Expert" panose="02070300020205020404" pitchFamily="18" charset="0"/>
              </a:rPr>
              <a:t> Le BTS </a:t>
            </a:r>
            <a:r>
              <a:rPr lang="fr-FR" sz="2800" dirty="0" smtClean="0">
                <a:latin typeface="Tiger Expert" panose="02070300020205020404" pitchFamily="18" charset="0"/>
              </a:rPr>
              <a:t>est en mode live</a:t>
            </a:r>
            <a:endParaRPr lang="fr-FR" sz="2800" dirty="0">
              <a:latin typeface="Tiger Expert" panose="02070300020205020404" pitchFamily="18" charset="0"/>
            </a:endParaRPr>
          </a:p>
          <a:p>
            <a:r>
              <a:rPr lang="fr-FR" sz="3200" dirty="0">
                <a:latin typeface="Tiger Expert" panose="02070300020205020404" pitchFamily="18" charset="0"/>
              </a:rPr>
              <a:t> </a:t>
            </a:r>
            <a:r>
              <a:rPr lang="fr-FR" sz="3200" dirty="0" smtClean="0">
                <a:latin typeface="Tiger Expert" panose="02070300020205020404" pitchFamily="18" charset="0"/>
              </a:rPr>
              <a:t>Améliorer les nombres des victimes</a:t>
            </a:r>
          </a:p>
          <a:p>
            <a:pPr lvl="3">
              <a:buFont typeface="Wingdings" panose="05000000000000000000" pitchFamily="2" charset="2"/>
              <a:buChar char="v"/>
            </a:pPr>
            <a:endParaRPr lang="fr-FR" sz="2600" dirty="0">
              <a:latin typeface="Tiger Expert" panose="02070300020205020404" pitchFamily="18" charset="0"/>
            </a:endParaRPr>
          </a:p>
        </p:txBody>
      </p:sp>
    </p:spTree>
    <p:extLst>
      <p:ext uri="{BB962C8B-B14F-4D97-AF65-F5344CB8AC3E}">
        <p14:creationId xmlns:p14="http://schemas.microsoft.com/office/powerpoint/2010/main" val="28608582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77687" y="85500"/>
            <a:ext cx="8979960" cy="1040916"/>
          </a:xfrm>
        </p:spPr>
        <p:txBody>
          <a:bodyPr>
            <a:noAutofit/>
          </a:bodyPr>
          <a:lstStyle/>
          <a:p>
            <a:r>
              <a:rPr lang="fr-FR" sz="6000" dirty="0" smtClean="0">
                <a:latin typeface="Tiger Expert" panose="02070300020205020404" pitchFamily="18" charset="0"/>
              </a:rPr>
              <a:t>Local Area Code </a:t>
            </a:r>
            <a:endParaRPr lang="fr-FR" sz="6000" dirty="0">
              <a:latin typeface="Tiger Expert" panose="02070300020205020404" pitchFamily="18" charset="0"/>
            </a:endParaRPr>
          </a:p>
        </p:txBody>
      </p:sp>
      <p:sp>
        <p:nvSpPr>
          <p:cNvPr id="3" name="Espace réservé du contenu 2"/>
          <p:cNvSpPr>
            <a:spLocks noGrp="1"/>
          </p:cNvSpPr>
          <p:nvPr>
            <p:ph idx="1"/>
          </p:nvPr>
        </p:nvSpPr>
        <p:spPr>
          <a:xfrm>
            <a:off x="681752" y="1312022"/>
            <a:ext cx="11307048" cy="5427794"/>
          </a:xfrm>
        </p:spPr>
        <p:txBody>
          <a:bodyPr>
            <a:normAutofit/>
          </a:bodyPr>
          <a:lstStyle/>
          <a:p>
            <a:r>
              <a:rPr lang="fr-FR" sz="2800" dirty="0" smtClean="0">
                <a:solidFill>
                  <a:schemeClr val="tx1"/>
                </a:solidFill>
                <a:latin typeface="Tiger Expert" panose="02070300020205020404" pitchFamily="18" charset="0"/>
              </a:rPr>
              <a:t> </a:t>
            </a:r>
            <a:r>
              <a:rPr lang="fr-FR" sz="3200" dirty="0" smtClean="0">
                <a:solidFill>
                  <a:schemeClr val="tx1"/>
                </a:solidFill>
                <a:latin typeface="Tiger Expert" panose="02070300020205020404" pitchFamily="18" charset="0"/>
              </a:rPr>
              <a:t>Envoie du LAC dans la broadcaste par le BTS</a:t>
            </a:r>
          </a:p>
          <a:p>
            <a:r>
              <a:rPr lang="fr-FR" sz="3200" dirty="0">
                <a:solidFill>
                  <a:schemeClr val="tx1"/>
                </a:solidFill>
                <a:latin typeface="Tiger Expert" panose="02070300020205020404" pitchFamily="18" charset="0"/>
              </a:rPr>
              <a:t> </a:t>
            </a:r>
            <a:r>
              <a:rPr lang="fr-FR" sz="3200" dirty="0" smtClean="0">
                <a:solidFill>
                  <a:schemeClr val="tx1"/>
                </a:solidFill>
                <a:latin typeface="Tiger Expert" panose="02070300020205020404" pitchFamily="18" charset="0"/>
              </a:rPr>
              <a:t>Groupe de cellules pour une zone définie</a:t>
            </a:r>
            <a:endParaRPr lang="fr-FR" sz="3200" dirty="0">
              <a:solidFill>
                <a:schemeClr val="tx1"/>
              </a:solidFill>
              <a:latin typeface="Tiger Expert" panose="02070300020205020404" pitchFamily="18" charset="0"/>
            </a:endParaRPr>
          </a:p>
          <a:p>
            <a:pPr lvl="2">
              <a:buFont typeface="Wingdings" panose="05000000000000000000" pitchFamily="2" charset="2"/>
              <a:buChar char="v"/>
            </a:pPr>
            <a:r>
              <a:rPr lang="fr-FR" sz="2800" dirty="0">
                <a:solidFill>
                  <a:schemeClr val="tx1"/>
                </a:solidFill>
                <a:latin typeface="Tiger Expert" panose="02070300020205020404" pitchFamily="18" charset="0"/>
              </a:rPr>
              <a:t> </a:t>
            </a:r>
            <a:r>
              <a:rPr lang="fr-FR" sz="2800" dirty="0" err="1">
                <a:solidFill>
                  <a:schemeClr val="tx1"/>
                </a:solidFill>
                <a:latin typeface="Tiger Expert" panose="02070300020205020404" pitchFamily="18" charset="0"/>
              </a:rPr>
              <a:t>H</a:t>
            </a:r>
            <a:r>
              <a:rPr lang="fr-FR" sz="2800" dirty="0" err="1" smtClean="0">
                <a:solidFill>
                  <a:schemeClr val="tx1"/>
                </a:solidFill>
                <a:latin typeface="Tiger Expert" panose="02070300020205020404" pitchFamily="18" charset="0"/>
              </a:rPr>
              <a:t>andover</a:t>
            </a:r>
            <a:r>
              <a:rPr lang="fr-FR" sz="2800" dirty="0" smtClean="0">
                <a:solidFill>
                  <a:schemeClr val="tx1"/>
                </a:solidFill>
                <a:latin typeface="Tiger Expert" panose="02070300020205020404" pitchFamily="18" charset="0"/>
              </a:rPr>
              <a:t> facile</a:t>
            </a:r>
          </a:p>
          <a:p>
            <a:pPr marL="914400" lvl="2" indent="0">
              <a:buNone/>
            </a:pPr>
            <a:endParaRPr lang="fr-FR" sz="2800" dirty="0" smtClean="0">
              <a:solidFill>
                <a:schemeClr val="tx1"/>
              </a:solidFill>
              <a:latin typeface="Tiger Expert" panose="02070300020205020404" pitchFamily="18" charset="0"/>
            </a:endParaRPr>
          </a:p>
          <a:p>
            <a:pPr marL="914400" lvl="2" indent="0">
              <a:buNone/>
            </a:pPr>
            <a:endParaRPr lang="fr-FR" sz="2800" dirty="0" smtClean="0">
              <a:solidFill>
                <a:schemeClr val="tx1"/>
              </a:solidFill>
              <a:latin typeface="Tiger Expert" panose="02070300020205020404" pitchFamily="18" charset="0"/>
            </a:endParaRPr>
          </a:p>
          <a:p>
            <a:r>
              <a:rPr lang="fr-FR" sz="3200" dirty="0" smtClean="0">
                <a:solidFill>
                  <a:schemeClr val="tx1"/>
                </a:solidFill>
                <a:latin typeface="Tiger Expert" panose="02070300020205020404" pitchFamily="18" charset="0"/>
              </a:rPr>
              <a:t> Changement de LAC …</a:t>
            </a:r>
          </a:p>
          <a:p>
            <a:pPr lvl="2">
              <a:buFont typeface="Wingdings" panose="05000000000000000000" pitchFamily="2" charset="2"/>
              <a:buChar char="v"/>
            </a:pPr>
            <a:r>
              <a:rPr lang="fr-FR" sz="2400" dirty="0" smtClean="0">
                <a:solidFill>
                  <a:schemeClr val="tx1"/>
                </a:solidFill>
                <a:latin typeface="Tiger Expert" panose="02070300020205020404" pitchFamily="18" charset="0"/>
              </a:rPr>
              <a:t> </a:t>
            </a:r>
            <a:r>
              <a:rPr lang="fr-FR" sz="2800" dirty="0" smtClean="0">
                <a:solidFill>
                  <a:schemeClr val="tx1"/>
                </a:solidFill>
                <a:latin typeface="Tiger Expert" panose="02070300020205020404" pitchFamily="18" charset="0"/>
              </a:rPr>
              <a:t>… Changement de nouvelle zone</a:t>
            </a:r>
          </a:p>
          <a:p>
            <a:pPr lvl="2">
              <a:buFont typeface="Wingdings" panose="05000000000000000000" pitchFamily="2" charset="2"/>
              <a:buChar char="v"/>
            </a:pPr>
            <a:r>
              <a:rPr lang="fr-FR" sz="2800" dirty="0">
                <a:solidFill>
                  <a:schemeClr val="tx1"/>
                </a:solidFill>
                <a:latin typeface="Tiger Expert" panose="02070300020205020404" pitchFamily="18" charset="0"/>
              </a:rPr>
              <a:t> </a:t>
            </a:r>
            <a:r>
              <a:rPr lang="fr-FR" sz="2800" dirty="0" smtClean="0">
                <a:solidFill>
                  <a:schemeClr val="tx1"/>
                </a:solidFill>
                <a:latin typeface="Tiger Expert" panose="02070300020205020404" pitchFamily="18" charset="0"/>
              </a:rPr>
              <a:t>… Téléphone en mode </a:t>
            </a:r>
            <a:r>
              <a:rPr lang="fr-FR" sz="2800" dirty="0" err="1" smtClean="0">
                <a:solidFill>
                  <a:schemeClr val="tx1"/>
                </a:solidFill>
                <a:latin typeface="Tiger Expert" panose="02070300020205020404" pitchFamily="18" charset="0"/>
              </a:rPr>
              <a:t>Handover</a:t>
            </a:r>
            <a:endParaRPr lang="fr-FR" sz="2800" dirty="0" smtClean="0">
              <a:solidFill>
                <a:schemeClr val="tx1"/>
              </a:solidFill>
              <a:latin typeface="Tiger Expert" panose="02070300020205020404" pitchFamily="18" charset="0"/>
            </a:endParaRPr>
          </a:p>
          <a:p>
            <a:r>
              <a:rPr lang="fr-FR" sz="3200" dirty="0">
                <a:solidFill>
                  <a:schemeClr val="tx1"/>
                </a:solidFill>
                <a:latin typeface="Tiger Expert" panose="02070300020205020404" pitchFamily="18" charset="0"/>
              </a:rPr>
              <a:t> </a:t>
            </a:r>
            <a:r>
              <a:rPr lang="fr-FR" sz="3200" dirty="0" smtClean="0">
                <a:solidFill>
                  <a:schemeClr val="tx1"/>
                </a:solidFill>
                <a:latin typeface="Tiger Expert" panose="02070300020205020404" pitchFamily="18" charset="0"/>
              </a:rPr>
              <a:t>Changement de LAC -&gt; Rapidité </a:t>
            </a:r>
            <a:r>
              <a:rPr lang="fr-FR" sz="3200" dirty="0" err="1" smtClean="0">
                <a:solidFill>
                  <a:schemeClr val="tx1"/>
                </a:solidFill>
                <a:latin typeface="Tiger Expert" panose="02070300020205020404" pitchFamily="18" charset="0"/>
              </a:rPr>
              <a:t>handover</a:t>
            </a:r>
            <a:endParaRPr lang="fr-FR" sz="3200" dirty="0" smtClean="0">
              <a:solidFill>
                <a:schemeClr val="tx1"/>
              </a:solidFill>
              <a:latin typeface="Tiger Expert" panose="02070300020205020404" pitchFamily="18" charset="0"/>
            </a:endParaRPr>
          </a:p>
        </p:txBody>
      </p:sp>
    </p:spTree>
    <p:extLst>
      <p:ext uri="{BB962C8B-B14F-4D97-AF65-F5344CB8AC3E}">
        <p14:creationId xmlns:p14="http://schemas.microsoft.com/office/powerpoint/2010/main" val="8581761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txBox="1">
            <a:spLocks/>
          </p:cNvSpPr>
          <p:nvPr/>
        </p:nvSpPr>
        <p:spPr>
          <a:xfrm>
            <a:off x="1006723" y="596973"/>
            <a:ext cx="10486029" cy="104091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000" dirty="0" smtClean="0">
                <a:latin typeface="Tiger Expert" panose="02070300020205020404" pitchFamily="18" charset="0"/>
              </a:rPr>
              <a:t>Demo 4</a:t>
            </a:r>
            <a:br>
              <a:rPr lang="en-US" sz="6000" dirty="0" smtClean="0">
                <a:latin typeface="Tiger Expert" panose="02070300020205020404" pitchFamily="18" charset="0"/>
              </a:rPr>
            </a:br>
            <a:r>
              <a:rPr lang="en-US" sz="6000" dirty="0" smtClean="0">
                <a:latin typeface="Tiger Expert" panose="02070300020205020404" pitchFamily="18" charset="0"/>
              </a:rPr>
              <a:t/>
            </a:r>
            <a:br>
              <a:rPr lang="en-US" sz="6000" dirty="0" smtClean="0">
                <a:latin typeface="Tiger Expert" panose="02070300020205020404" pitchFamily="18" charset="0"/>
              </a:rPr>
            </a:br>
            <a:r>
              <a:rPr lang="fr-FR" sz="6000" dirty="0" smtClean="0">
                <a:latin typeface="Tiger Expert" panose="02070300020205020404" pitchFamily="18" charset="0"/>
              </a:rPr>
              <a:t>Changement du LAC</a:t>
            </a:r>
            <a:endParaRPr lang="fr-FR" sz="6000" dirty="0">
              <a:latin typeface="Tiger Expert" panose="02070300020205020404" pitchFamily="18" charset="0"/>
            </a:endParaRPr>
          </a:p>
        </p:txBody>
      </p:sp>
    </p:spTree>
    <p:extLst>
      <p:ext uri="{BB962C8B-B14F-4D97-AF65-F5344CB8AC3E}">
        <p14:creationId xmlns:p14="http://schemas.microsoft.com/office/powerpoint/2010/main" val="37391923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05971" y="-2169"/>
            <a:ext cx="10486029" cy="1040916"/>
          </a:xfrm>
        </p:spPr>
        <p:txBody>
          <a:bodyPr>
            <a:noAutofit/>
          </a:bodyPr>
          <a:lstStyle/>
          <a:p>
            <a:r>
              <a:rPr lang="fr-FR" sz="6000" dirty="0" smtClean="0">
                <a:latin typeface="Tiger Expert" panose="02070300020205020404" pitchFamily="18" charset="0"/>
              </a:rPr>
              <a:t>Puissance</a:t>
            </a:r>
            <a:endParaRPr lang="fr-FR" sz="6000" dirty="0">
              <a:latin typeface="Tiger Expert" panose="02070300020205020404" pitchFamily="18" charset="0"/>
            </a:endParaRPr>
          </a:p>
        </p:txBody>
      </p:sp>
      <p:sp>
        <p:nvSpPr>
          <p:cNvPr id="3" name="Espace réservé du contenu 2"/>
          <p:cNvSpPr>
            <a:spLocks noGrp="1"/>
          </p:cNvSpPr>
          <p:nvPr>
            <p:ph idx="1"/>
          </p:nvPr>
        </p:nvSpPr>
        <p:spPr>
          <a:xfrm>
            <a:off x="664570" y="1430206"/>
            <a:ext cx="11171830" cy="5427794"/>
          </a:xfrm>
        </p:spPr>
        <p:txBody>
          <a:bodyPr>
            <a:normAutofit/>
          </a:bodyPr>
          <a:lstStyle/>
          <a:p>
            <a:r>
              <a:rPr lang="fr-FR" sz="2800" dirty="0" smtClean="0">
                <a:solidFill>
                  <a:schemeClr val="tx1"/>
                </a:solidFill>
                <a:latin typeface="Tiger Expert" panose="02070300020205020404"/>
              </a:rPr>
              <a:t> </a:t>
            </a:r>
            <a:r>
              <a:rPr lang="fr-FR" sz="3200" dirty="0" smtClean="0">
                <a:solidFill>
                  <a:schemeClr val="tx1"/>
                </a:solidFill>
                <a:latin typeface="Tiger Expert" panose="02070300020205020404"/>
              </a:rPr>
              <a:t>Pas de connaissance de paramètres pour la première fois de la station</a:t>
            </a:r>
          </a:p>
          <a:p>
            <a:pPr lvl="2">
              <a:buFont typeface="Wingdings" panose="05000000000000000000" pitchFamily="2" charset="2"/>
              <a:buChar char="v"/>
            </a:pPr>
            <a:r>
              <a:rPr lang="fr-FR" sz="2800" dirty="0">
                <a:solidFill>
                  <a:schemeClr val="tx1"/>
                </a:solidFill>
                <a:latin typeface="Tiger Expert" panose="02070300020205020404"/>
              </a:rPr>
              <a:t> </a:t>
            </a:r>
            <a:r>
              <a:rPr lang="fr-FR" sz="2800" dirty="0" smtClean="0">
                <a:solidFill>
                  <a:schemeClr val="tx1"/>
                </a:solidFill>
                <a:latin typeface="Tiger Expert" panose="02070300020205020404"/>
              </a:rPr>
              <a:t>Les fréquences et les LAC</a:t>
            </a:r>
          </a:p>
          <a:p>
            <a:r>
              <a:rPr lang="fr-FR" sz="3500" dirty="0" smtClean="0">
                <a:solidFill>
                  <a:schemeClr val="tx1"/>
                </a:solidFill>
                <a:latin typeface="Tiger Expert" panose="02070300020205020404"/>
              </a:rPr>
              <a:t> </a:t>
            </a:r>
            <a:r>
              <a:rPr lang="fr-FR" sz="3200" dirty="0" smtClean="0">
                <a:solidFill>
                  <a:schemeClr val="tx1"/>
                </a:solidFill>
                <a:latin typeface="Tiger Expert" panose="02070300020205020404"/>
              </a:rPr>
              <a:t>Long scan évité par  </a:t>
            </a:r>
          </a:p>
          <a:p>
            <a:pPr lvl="2">
              <a:buFont typeface="Wingdings" panose="05000000000000000000" pitchFamily="2" charset="2"/>
              <a:buChar char="v"/>
            </a:pPr>
            <a:r>
              <a:rPr lang="fr-FR" sz="2800" dirty="0">
                <a:solidFill>
                  <a:schemeClr val="tx1"/>
                </a:solidFill>
                <a:latin typeface="Tiger Expert" panose="02070300020205020404"/>
              </a:rPr>
              <a:t>  MNC et MCC avec haut </a:t>
            </a:r>
            <a:r>
              <a:rPr lang="fr-FR" sz="2800" dirty="0" smtClean="0">
                <a:solidFill>
                  <a:schemeClr val="tx1"/>
                </a:solidFill>
                <a:latin typeface="Tiger Expert" panose="02070300020205020404"/>
              </a:rPr>
              <a:t>signal</a:t>
            </a:r>
          </a:p>
          <a:p>
            <a:r>
              <a:rPr lang="fr-FR" sz="3200" dirty="0">
                <a:solidFill>
                  <a:schemeClr val="tx1"/>
                </a:solidFill>
                <a:latin typeface="Tiger Expert" panose="02070300020205020404"/>
              </a:rPr>
              <a:t> </a:t>
            </a:r>
            <a:r>
              <a:rPr lang="fr-FR" sz="3200" dirty="0" smtClean="0">
                <a:solidFill>
                  <a:schemeClr val="tx1"/>
                </a:solidFill>
                <a:latin typeface="Tiger Expert" panose="02070300020205020404"/>
              </a:rPr>
              <a:t>Scan rapide dans ce cas</a:t>
            </a:r>
          </a:p>
          <a:p>
            <a:pPr marL="914400" lvl="2" indent="0">
              <a:buNone/>
            </a:pPr>
            <a:endParaRPr lang="fr-FR" sz="2800" dirty="0">
              <a:solidFill>
                <a:schemeClr val="tx1"/>
              </a:solidFill>
              <a:latin typeface="Tiger Expert" panose="02070300020205020404"/>
            </a:endParaRPr>
          </a:p>
          <a:p>
            <a:r>
              <a:rPr lang="fr-FR" sz="3200" dirty="0" smtClean="0">
                <a:solidFill>
                  <a:schemeClr val="tx1"/>
                </a:solidFill>
                <a:latin typeface="Tiger Expert" panose="02070300020205020404"/>
              </a:rPr>
              <a:t> Perte du signal, même procédé</a:t>
            </a:r>
          </a:p>
          <a:p>
            <a:pPr lvl="2">
              <a:buFont typeface="Wingdings" panose="05000000000000000000" pitchFamily="2" charset="2"/>
              <a:buChar char="v"/>
            </a:pPr>
            <a:r>
              <a:rPr lang="fr-FR" sz="2800" dirty="0">
                <a:solidFill>
                  <a:schemeClr val="tx1"/>
                </a:solidFill>
                <a:latin typeface="Tiger Expert" panose="02070300020205020404"/>
              </a:rPr>
              <a:t> </a:t>
            </a:r>
            <a:r>
              <a:rPr lang="fr-FR" sz="2800" dirty="0" smtClean="0">
                <a:solidFill>
                  <a:schemeClr val="tx1"/>
                </a:solidFill>
                <a:latin typeface="Tiger Expert" panose="02070300020205020404"/>
              </a:rPr>
              <a:t>Avantageux </a:t>
            </a:r>
            <a:r>
              <a:rPr lang="fr-FR" sz="2800" dirty="0">
                <a:solidFill>
                  <a:schemeClr val="tx1"/>
                </a:solidFill>
                <a:latin typeface="Tiger Expert" panose="02070300020205020404"/>
              </a:rPr>
              <a:t>pour l'attaquant</a:t>
            </a:r>
            <a:r>
              <a:rPr lang="fr-FR" sz="2800" dirty="0" smtClean="0">
                <a:solidFill>
                  <a:schemeClr val="tx1"/>
                </a:solidFill>
                <a:latin typeface="Tiger Expert" panose="02070300020205020404"/>
              </a:rPr>
              <a:t>	</a:t>
            </a:r>
          </a:p>
        </p:txBody>
      </p:sp>
    </p:spTree>
    <p:extLst>
      <p:ext uri="{BB962C8B-B14F-4D97-AF65-F5344CB8AC3E}">
        <p14:creationId xmlns:p14="http://schemas.microsoft.com/office/powerpoint/2010/main" val="14205532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05971" y="48631"/>
            <a:ext cx="10486029" cy="1040916"/>
          </a:xfrm>
        </p:spPr>
        <p:txBody>
          <a:bodyPr>
            <a:noAutofit/>
          </a:bodyPr>
          <a:lstStyle/>
          <a:p>
            <a:r>
              <a:rPr lang="fr-FR" sz="6000" dirty="0" smtClean="0">
                <a:latin typeface="Tiger Expert" panose="02070300020205020404" pitchFamily="18" charset="0"/>
              </a:rPr>
              <a:t>Perte des signaux</a:t>
            </a:r>
            <a:endParaRPr lang="fr-FR" sz="6000" dirty="0">
              <a:latin typeface="Tiger Expert" panose="02070300020205020404" pitchFamily="18" charset="0"/>
            </a:endParaRPr>
          </a:p>
        </p:txBody>
      </p:sp>
      <p:sp>
        <p:nvSpPr>
          <p:cNvPr id="3" name="Espace réservé du contenu 2"/>
          <p:cNvSpPr>
            <a:spLocks noGrp="1"/>
          </p:cNvSpPr>
          <p:nvPr>
            <p:ph idx="1"/>
          </p:nvPr>
        </p:nvSpPr>
        <p:spPr>
          <a:xfrm>
            <a:off x="283570" y="1430206"/>
            <a:ext cx="11603630" cy="5427794"/>
          </a:xfrm>
        </p:spPr>
        <p:txBody>
          <a:bodyPr>
            <a:normAutofit/>
          </a:bodyPr>
          <a:lstStyle/>
          <a:p>
            <a:r>
              <a:rPr lang="fr-FR" sz="2800" dirty="0" smtClean="0">
                <a:solidFill>
                  <a:schemeClr val="tx1"/>
                </a:solidFill>
                <a:latin typeface="Tiger Expert" panose="02070300020205020404"/>
              </a:rPr>
              <a:t> </a:t>
            </a:r>
            <a:r>
              <a:rPr lang="fr-FR" sz="3200" dirty="0" smtClean="0">
                <a:solidFill>
                  <a:schemeClr val="tx1"/>
                </a:solidFill>
                <a:latin typeface="Tiger Expert" panose="02070300020205020404"/>
              </a:rPr>
              <a:t>Concernant 2G</a:t>
            </a:r>
          </a:p>
          <a:p>
            <a:pPr lvl="2">
              <a:buFont typeface="Wingdings" panose="05000000000000000000" pitchFamily="2" charset="2"/>
              <a:buChar char="v"/>
            </a:pPr>
            <a:r>
              <a:rPr lang="fr-FR" sz="2800" dirty="0">
                <a:solidFill>
                  <a:schemeClr val="tx1"/>
                </a:solidFill>
                <a:latin typeface="Tiger Expert" panose="02070300020205020404"/>
              </a:rPr>
              <a:t> </a:t>
            </a:r>
            <a:r>
              <a:rPr lang="fr-FR" sz="2800" dirty="0" smtClean="0">
                <a:solidFill>
                  <a:schemeClr val="tx1"/>
                </a:solidFill>
                <a:latin typeface="Tiger Expert" panose="02070300020205020404"/>
              </a:rPr>
              <a:t>Bonne conception pour 3G</a:t>
            </a:r>
          </a:p>
          <a:p>
            <a:r>
              <a:rPr lang="fr-FR" sz="3200" dirty="0" smtClean="0">
                <a:solidFill>
                  <a:schemeClr val="tx1"/>
                </a:solidFill>
                <a:latin typeface="Tiger Expert" panose="02070300020205020404"/>
              </a:rPr>
              <a:t> </a:t>
            </a:r>
            <a:r>
              <a:rPr lang="fr-FR" sz="3200" dirty="0" err="1" smtClean="0">
                <a:solidFill>
                  <a:schemeClr val="tx1"/>
                </a:solidFill>
                <a:latin typeface="Tiger Expert" panose="02070300020205020404"/>
              </a:rPr>
              <a:t>Jamming</a:t>
            </a:r>
            <a:r>
              <a:rPr lang="fr-FR" sz="3200" dirty="0" smtClean="0">
                <a:solidFill>
                  <a:schemeClr val="tx1"/>
                </a:solidFill>
                <a:latin typeface="Tiger Expert" panose="02070300020205020404"/>
              </a:rPr>
              <a:t> 2G</a:t>
            </a:r>
          </a:p>
          <a:p>
            <a:pPr lvl="2">
              <a:buFont typeface="Wingdings" panose="05000000000000000000" pitchFamily="2" charset="2"/>
              <a:buChar char="v"/>
            </a:pPr>
            <a:r>
              <a:rPr lang="fr-FR" sz="2800" dirty="0">
                <a:solidFill>
                  <a:schemeClr val="tx1"/>
                </a:solidFill>
                <a:latin typeface="Tiger Expert" panose="02070300020205020404"/>
              </a:rPr>
              <a:t> </a:t>
            </a:r>
            <a:r>
              <a:rPr lang="fr-FR" sz="2800" dirty="0" smtClean="0">
                <a:solidFill>
                  <a:schemeClr val="tx1"/>
                </a:solidFill>
                <a:latin typeface="Tiger Expert" panose="02070300020205020404"/>
              </a:rPr>
              <a:t>Moyen facile pour trouver des victimes</a:t>
            </a:r>
            <a:endParaRPr lang="fr-FR" sz="2800" dirty="0">
              <a:solidFill>
                <a:schemeClr val="tx1"/>
              </a:solidFill>
              <a:latin typeface="Tiger Expert" panose="02070300020205020404"/>
            </a:endParaRPr>
          </a:p>
          <a:p>
            <a:r>
              <a:rPr lang="fr-FR" sz="3200" dirty="0" smtClean="0">
                <a:solidFill>
                  <a:schemeClr val="tx1"/>
                </a:solidFill>
                <a:latin typeface="Tiger Expert" panose="02070300020205020404"/>
              </a:rPr>
              <a:t> </a:t>
            </a:r>
            <a:r>
              <a:rPr lang="fr-FR" sz="3200" dirty="0" err="1" smtClean="0">
                <a:solidFill>
                  <a:schemeClr val="tx1"/>
                </a:solidFill>
                <a:latin typeface="Tiger Expert" panose="02070300020205020404"/>
              </a:rPr>
              <a:t>Jamming</a:t>
            </a:r>
            <a:r>
              <a:rPr lang="fr-FR" sz="3200" dirty="0" smtClean="0">
                <a:solidFill>
                  <a:schemeClr val="tx1"/>
                </a:solidFill>
                <a:latin typeface="Tiger Expert" panose="02070300020205020404"/>
              </a:rPr>
              <a:t> 3G</a:t>
            </a:r>
          </a:p>
          <a:p>
            <a:pPr lvl="2">
              <a:buFont typeface="Wingdings" panose="05000000000000000000" pitchFamily="2" charset="2"/>
              <a:buChar char="v"/>
            </a:pPr>
            <a:r>
              <a:rPr lang="fr-FR" sz="2800" dirty="0">
                <a:solidFill>
                  <a:schemeClr val="tx1"/>
                </a:solidFill>
                <a:latin typeface="Tiger Expert" panose="02070300020205020404"/>
              </a:rPr>
              <a:t> </a:t>
            </a:r>
            <a:r>
              <a:rPr lang="fr-FR" sz="2800" dirty="0" smtClean="0">
                <a:solidFill>
                  <a:schemeClr val="tx1"/>
                </a:solidFill>
                <a:latin typeface="Tiger Expert" panose="02070300020205020404"/>
              </a:rPr>
              <a:t>Interception 3G difficile</a:t>
            </a:r>
          </a:p>
          <a:p>
            <a:pPr lvl="2">
              <a:buFont typeface="Wingdings" panose="05000000000000000000" pitchFamily="2" charset="2"/>
              <a:buChar char="v"/>
            </a:pPr>
            <a:r>
              <a:rPr lang="fr-FR" sz="2800" dirty="0">
                <a:solidFill>
                  <a:schemeClr val="tx1"/>
                </a:solidFill>
                <a:latin typeface="Tiger Expert" panose="02070300020205020404"/>
              </a:rPr>
              <a:t> </a:t>
            </a:r>
            <a:r>
              <a:rPr lang="fr-FR" sz="2800" dirty="0" smtClean="0">
                <a:solidFill>
                  <a:schemeClr val="tx1"/>
                </a:solidFill>
                <a:latin typeface="Tiger Expert" panose="02070300020205020404"/>
              </a:rPr>
              <a:t>Attaque pour forcer les victimes à utiliser 2G</a:t>
            </a:r>
          </a:p>
          <a:p>
            <a:r>
              <a:rPr lang="fr-FR" sz="3200" dirty="0" smtClean="0">
                <a:solidFill>
                  <a:schemeClr val="tx1"/>
                </a:solidFill>
                <a:latin typeface="Tiger Expert" panose="02070300020205020404"/>
              </a:rPr>
              <a:t> Peut-on créer un </a:t>
            </a:r>
            <a:r>
              <a:rPr lang="fr-FR" sz="3200" dirty="0" err="1" smtClean="0">
                <a:solidFill>
                  <a:schemeClr val="tx1"/>
                </a:solidFill>
                <a:latin typeface="Tiger Expert" panose="02070300020205020404"/>
              </a:rPr>
              <a:t>jammer</a:t>
            </a:r>
            <a:r>
              <a:rPr lang="fr-FR" sz="3200" dirty="0" smtClean="0">
                <a:solidFill>
                  <a:schemeClr val="tx1"/>
                </a:solidFill>
                <a:latin typeface="Tiger Expert" panose="02070300020205020404"/>
              </a:rPr>
              <a:t> sur toute la bande ?</a:t>
            </a:r>
            <a:endParaRPr lang="fr-FR" sz="3200" dirty="0">
              <a:solidFill>
                <a:schemeClr val="tx1"/>
              </a:solidFill>
              <a:latin typeface="Tiger Expert" panose="02070300020205020404"/>
            </a:endParaRPr>
          </a:p>
          <a:p>
            <a:endParaRPr lang="fr-FR" sz="3200" dirty="0" smtClean="0">
              <a:solidFill>
                <a:schemeClr val="tx1"/>
              </a:solidFill>
              <a:latin typeface="Tiger Expert" panose="02070300020205020404"/>
            </a:endParaRPr>
          </a:p>
        </p:txBody>
      </p:sp>
    </p:spTree>
    <p:extLst>
      <p:ext uri="{BB962C8B-B14F-4D97-AF65-F5344CB8AC3E}">
        <p14:creationId xmlns:p14="http://schemas.microsoft.com/office/powerpoint/2010/main" val="11503926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05971" y="48631"/>
            <a:ext cx="10486029" cy="1040916"/>
          </a:xfrm>
        </p:spPr>
        <p:txBody>
          <a:bodyPr>
            <a:noAutofit/>
          </a:bodyPr>
          <a:lstStyle/>
          <a:p>
            <a:r>
              <a:rPr lang="fr-FR" sz="6000" dirty="0" smtClean="0">
                <a:latin typeface="Tiger Expert" panose="02070300020205020404" pitchFamily="18" charset="0"/>
              </a:rPr>
              <a:t>Générateur de bruit</a:t>
            </a:r>
            <a:endParaRPr lang="fr-FR" sz="6000" dirty="0">
              <a:latin typeface="Tiger Expert" panose="02070300020205020404" pitchFamily="18" charset="0"/>
            </a:endParaRPr>
          </a:p>
        </p:txBody>
      </p:sp>
      <p:sp>
        <p:nvSpPr>
          <p:cNvPr id="3" name="Espace réservé du contenu 2"/>
          <p:cNvSpPr>
            <a:spLocks noGrp="1"/>
          </p:cNvSpPr>
          <p:nvPr>
            <p:ph idx="1"/>
          </p:nvPr>
        </p:nvSpPr>
        <p:spPr>
          <a:xfrm>
            <a:off x="512170" y="1325953"/>
            <a:ext cx="11679830" cy="5427794"/>
          </a:xfrm>
        </p:spPr>
        <p:txBody>
          <a:bodyPr>
            <a:normAutofit/>
          </a:bodyPr>
          <a:lstStyle/>
          <a:p>
            <a:r>
              <a:rPr lang="fr-FR" sz="2800" dirty="0" smtClean="0">
                <a:solidFill>
                  <a:schemeClr val="tx1"/>
                </a:solidFill>
                <a:latin typeface="Tiger Expert" panose="02070300020205020404"/>
              </a:rPr>
              <a:t> </a:t>
            </a:r>
            <a:r>
              <a:rPr lang="fr-FR" sz="3200" dirty="0">
                <a:solidFill>
                  <a:schemeClr val="tx1"/>
                </a:solidFill>
                <a:latin typeface="Tiger Expert" panose="02070300020205020404"/>
              </a:rPr>
              <a:t>l'attaquant peut transmettre </a:t>
            </a:r>
            <a:r>
              <a:rPr lang="fr-FR" sz="3200" dirty="0" smtClean="0">
                <a:solidFill>
                  <a:schemeClr val="tx1"/>
                </a:solidFill>
                <a:latin typeface="Tiger Expert" panose="02070300020205020404"/>
              </a:rPr>
              <a:t>bruit puissant</a:t>
            </a:r>
          </a:p>
          <a:p>
            <a:pPr lvl="2">
              <a:buFont typeface="Wingdings" panose="05000000000000000000" pitchFamily="2" charset="2"/>
              <a:buChar char="v"/>
            </a:pPr>
            <a:r>
              <a:rPr lang="fr-FR" sz="2800" dirty="0">
                <a:solidFill>
                  <a:schemeClr val="tx1"/>
                </a:solidFill>
                <a:latin typeface="Tiger Expert" panose="02070300020205020404"/>
              </a:rPr>
              <a:t> </a:t>
            </a:r>
            <a:r>
              <a:rPr lang="fr-FR" sz="2800" dirty="0" smtClean="0">
                <a:solidFill>
                  <a:schemeClr val="tx1"/>
                </a:solidFill>
                <a:latin typeface="Tiger Expert" panose="02070300020205020404"/>
              </a:rPr>
              <a:t>Un </a:t>
            </a:r>
            <a:r>
              <a:rPr lang="fr-FR" sz="2800" dirty="0">
                <a:solidFill>
                  <a:schemeClr val="tx1"/>
                </a:solidFill>
                <a:latin typeface="Tiger Expert" panose="02070300020205020404"/>
              </a:rPr>
              <a:t>signal perturbateur pour la cellule</a:t>
            </a:r>
          </a:p>
          <a:p>
            <a:pPr lvl="2">
              <a:buFont typeface="Wingdings" panose="05000000000000000000" pitchFamily="2" charset="2"/>
              <a:buChar char="v"/>
            </a:pPr>
            <a:r>
              <a:rPr lang="fr-FR" sz="2800" dirty="0">
                <a:solidFill>
                  <a:schemeClr val="tx1"/>
                </a:solidFill>
                <a:latin typeface="Tiger Expert" panose="02070300020205020404"/>
              </a:rPr>
              <a:t> U</a:t>
            </a:r>
            <a:r>
              <a:rPr lang="fr-FR" sz="2800" dirty="0" smtClean="0">
                <a:solidFill>
                  <a:schemeClr val="tx1"/>
                </a:solidFill>
                <a:latin typeface="Tiger Expert" panose="02070300020205020404"/>
              </a:rPr>
              <a:t>ne </a:t>
            </a:r>
            <a:r>
              <a:rPr lang="fr-FR" sz="2800" dirty="0">
                <a:solidFill>
                  <a:schemeClr val="tx1"/>
                </a:solidFill>
                <a:latin typeface="Tiger Expert" panose="02070300020205020404"/>
              </a:rPr>
              <a:t>perte de signal pour les victimes</a:t>
            </a:r>
          </a:p>
          <a:p>
            <a:r>
              <a:rPr lang="fr-FR" sz="3200" dirty="0" smtClean="0">
                <a:solidFill>
                  <a:schemeClr val="tx1"/>
                </a:solidFill>
                <a:latin typeface="Tiger Expert" panose="02070300020205020404"/>
              </a:rPr>
              <a:t> </a:t>
            </a:r>
            <a:r>
              <a:rPr lang="fr-FR" sz="3200" dirty="0">
                <a:solidFill>
                  <a:schemeClr val="tx1"/>
                </a:solidFill>
                <a:latin typeface="Tiger Expert" panose="02070300020205020404"/>
              </a:rPr>
              <a:t>Le générateur de bruit est-il chers ? </a:t>
            </a:r>
            <a:endParaRPr lang="fr-FR" sz="3200" dirty="0" smtClean="0">
              <a:solidFill>
                <a:schemeClr val="tx1"/>
              </a:solidFill>
              <a:latin typeface="Tiger Expert" panose="02070300020205020404"/>
            </a:endParaRPr>
          </a:p>
          <a:p>
            <a:pPr lvl="2">
              <a:buFont typeface="Wingdings" panose="05000000000000000000" pitchFamily="2" charset="2"/>
              <a:buChar char="v"/>
            </a:pPr>
            <a:r>
              <a:rPr lang="fr-FR" sz="2800" dirty="0">
                <a:solidFill>
                  <a:schemeClr val="tx1"/>
                </a:solidFill>
                <a:latin typeface="Tiger Expert" panose="02070300020205020404"/>
              </a:rPr>
              <a:t> 450 dollars en </a:t>
            </a:r>
            <a:r>
              <a:rPr lang="fr-FR" sz="2800" dirty="0" smtClean="0">
                <a:solidFill>
                  <a:schemeClr val="tx1"/>
                </a:solidFill>
                <a:latin typeface="Tiger Expert" panose="02070300020205020404"/>
              </a:rPr>
              <a:t>eBay </a:t>
            </a:r>
            <a:endParaRPr lang="fr-FR" sz="2800" dirty="0">
              <a:solidFill>
                <a:schemeClr val="tx1"/>
              </a:solidFill>
              <a:latin typeface="Tiger Expert" panose="02070300020205020404"/>
            </a:endParaRPr>
          </a:p>
          <a:p>
            <a:r>
              <a:rPr lang="fr-FR" sz="3200" dirty="0" smtClean="0">
                <a:solidFill>
                  <a:schemeClr val="tx1"/>
                </a:solidFill>
                <a:latin typeface="Tiger Expert" panose="02070300020205020404"/>
              </a:rPr>
              <a:t> </a:t>
            </a:r>
            <a:r>
              <a:rPr lang="fr-FR" sz="3200" dirty="0">
                <a:solidFill>
                  <a:schemeClr val="tx1"/>
                </a:solidFill>
                <a:latin typeface="Tiger Expert" panose="02070300020205020404"/>
              </a:rPr>
              <a:t>L’amplificateur de puissance est-ils chers ? </a:t>
            </a:r>
            <a:endParaRPr lang="fr-FR" sz="3200" dirty="0" smtClean="0">
              <a:solidFill>
                <a:schemeClr val="tx1"/>
              </a:solidFill>
              <a:latin typeface="Tiger Expert" panose="02070300020205020404"/>
            </a:endParaRPr>
          </a:p>
          <a:p>
            <a:pPr lvl="2">
              <a:buFont typeface="Wingdings" panose="05000000000000000000" pitchFamily="2" charset="2"/>
              <a:buChar char="v"/>
            </a:pPr>
            <a:r>
              <a:rPr lang="fr-FR" sz="2800" dirty="0">
                <a:solidFill>
                  <a:schemeClr val="tx1"/>
                </a:solidFill>
                <a:latin typeface="Tiger Expert" panose="02070300020205020404"/>
              </a:rPr>
              <a:t> 400dollars pour 100watt</a:t>
            </a:r>
            <a:endParaRPr lang="fr-FR" sz="2800" dirty="0" smtClean="0">
              <a:solidFill>
                <a:schemeClr val="tx1"/>
              </a:solidFill>
              <a:latin typeface="Tiger Expert" panose="02070300020205020404"/>
            </a:endParaRPr>
          </a:p>
          <a:p>
            <a:r>
              <a:rPr lang="fr-FR" sz="3200" dirty="0" smtClean="0">
                <a:solidFill>
                  <a:schemeClr val="tx1"/>
                </a:solidFill>
                <a:latin typeface="Tiger Expert" panose="02070300020205020404"/>
              </a:rPr>
              <a:t> 100w de bruit = grande perturbation</a:t>
            </a:r>
          </a:p>
          <a:p>
            <a:endParaRPr lang="fr-FR" sz="3200" dirty="0" smtClean="0">
              <a:solidFill>
                <a:schemeClr val="tx1"/>
              </a:solidFill>
              <a:latin typeface="Tiger Expert" panose="02070300020205020404"/>
            </a:endParaRPr>
          </a:p>
        </p:txBody>
      </p:sp>
    </p:spTree>
    <p:extLst>
      <p:ext uri="{BB962C8B-B14F-4D97-AF65-F5344CB8AC3E}">
        <p14:creationId xmlns:p14="http://schemas.microsoft.com/office/powerpoint/2010/main" val="33398703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txBox="1">
            <a:spLocks/>
          </p:cNvSpPr>
          <p:nvPr/>
        </p:nvSpPr>
        <p:spPr>
          <a:xfrm>
            <a:off x="1006723" y="469973"/>
            <a:ext cx="10486029" cy="104091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000" dirty="0" smtClean="0">
                <a:latin typeface="Tiger Expert" panose="02070300020205020404" pitchFamily="18" charset="0"/>
              </a:rPr>
              <a:t>Demo 5</a:t>
            </a:r>
            <a:br>
              <a:rPr lang="en-US" sz="6000" dirty="0" smtClean="0">
                <a:latin typeface="Tiger Expert" panose="02070300020205020404" pitchFamily="18" charset="0"/>
              </a:rPr>
            </a:br>
            <a:r>
              <a:rPr lang="en-US" sz="6000" dirty="0" smtClean="0">
                <a:latin typeface="Tiger Expert" panose="02070300020205020404" pitchFamily="18" charset="0"/>
              </a:rPr>
              <a:t/>
            </a:r>
            <a:br>
              <a:rPr lang="en-US" sz="6000" dirty="0" smtClean="0">
                <a:latin typeface="Tiger Expert" panose="02070300020205020404" pitchFamily="18" charset="0"/>
              </a:rPr>
            </a:br>
            <a:r>
              <a:rPr lang="fr-FR" sz="6000" dirty="0" smtClean="0">
                <a:latin typeface="Tiger Expert" panose="02070300020205020404" pitchFamily="18" charset="0"/>
              </a:rPr>
              <a:t>Brouilleur des réseaux cellulaires</a:t>
            </a:r>
            <a:endParaRPr lang="fr-FR" sz="6000" dirty="0">
              <a:latin typeface="Tiger Expert" panose="02070300020205020404" pitchFamily="18" charset="0"/>
            </a:endParaRPr>
          </a:p>
        </p:txBody>
      </p:sp>
    </p:spTree>
    <p:extLst>
      <p:ext uri="{BB962C8B-B14F-4D97-AF65-F5344CB8AC3E}">
        <p14:creationId xmlns:p14="http://schemas.microsoft.com/office/powerpoint/2010/main" val="20984616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05971" y="201031"/>
            <a:ext cx="10486029" cy="1040916"/>
          </a:xfrm>
        </p:spPr>
        <p:txBody>
          <a:bodyPr>
            <a:noAutofit/>
          </a:bodyPr>
          <a:lstStyle/>
          <a:p>
            <a:r>
              <a:rPr lang="fr-FR" sz="6000" dirty="0" smtClean="0">
                <a:latin typeface="Tiger Expert" panose="02070300020205020404" pitchFamily="18" charset="0"/>
              </a:rPr>
              <a:t>Juste pour rire</a:t>
            </a:r>
            <a:endParaRPr lang="fr-FR" sz="6000" dirty="0">
              <a:latin typeface="Tiger Expert" panose="02070300020205020404" pitchFamily="18" charset="0"/>
            </a:endParaRPr>
          </a:p>
        </p:txBody>
      </p:sp>
      <p:sp>
        <p:nvSpPr>
          <p:cNvPr id="3" name="Espace réservé du contenu 2"/>
          <p:cNvSpPr>
            <a:spLocks noGrp="1"/>
          </p:cNvSpPr>
          <p:nvPr>
            <p:ph idx="1"/>
          </p:nvPr>
        </p:nvSpPr>
        <p:spPr>
          <a:xfrm>
            <a:off x="385170" y="1427553"/>
            <a:ext cx="11171830" cy="5427794"/>
          </a:xfrm>
        </p:spPr>
        <p:txBody>
          <a:bodyPr>
            <a:normAutofit/>
          </a:bodyPr>
          <a:lstStyle/>
          <a:p>
            <a:r>
              <a:rPr lang="fr-FR" sz="2800" dirty="0" smtClean="0">
                <a:solidFill>
                  <a:schemeClr val="tx1"/>
                </a:solidFill>
                <a:latin typeface="Tiger Expert" panose="02070300020205020404"/>
              </a:rPr>
              <a:t> </a:t>
            </a:r>
            <a:r>
              <a:rPr lang="fr-FR" sz="3200" dirty="0" smtClean="0">
                <a:solidFill>
                  <a:schemeClr val="tx1"/>
                </a:solidFill>
                <a:latin typeface="Tiger Expert" panose="02070300020205020404"/>
              </a:rPr>
              <a:t>Dangerosité des brouilleurs </a:t>
            </a:r>
            <a:r>
              <a:rPr lang="fr-FR" sz="3200" dirty="0" smtClean="0">
                <a:solidFill>
                  <a:schemeClr val="tx1"/>
                </a:solidFill>
                <a:latin typeface="Tiger Expert" panose="02070300020205020404"/>
              </a:rPr>
              <a:t>des mobiles</a:t>
            </a:r>
          </a:p>
          <a:p>
            <a:pPr lvl="2">
              <a:buFont typeface="Wingdings" panose="05000000000000000000" pitchFamily="2" charset="2"/>
              <a:buChar char="v"/>
            </a:pPr>
            <a:r>
              <a:rPr lang="fr-FR" sz="2800" dirty="0" smtClean="0">
                <a:solidFill>
                  <a:schemeClr val="tx1"/>
                </a:solidFill>
                <a:latin typeface="Tiger Expert" panose="02070300020205020404"/>
              </a:rPr>
              <a:t> GSM, CDMA, 3G, 4G …</a:t>
            </a:r>
          </a:p>
          <a:p>
            <a:r>
              <a:rPr lang="fr-FR" sz="3200" dirty="0" smtClean="0">
                <a:solidFill>
                  <a:schemeClr val="tx1"/>
                </a:solidFill>
                <a:latin typeface="Tiger Expert" panose="02070300020205020404"/>
              </a:rPr>
              <a:t> </a:t>
            </a:r>
            <a:r>
              <a:rPr lang="fr-FR" sz="3200" dirty="0">
                <a:solidFill>
                  <a:schemeClr val="tx1"/>
                </a:solidFill>
                <a:latin typeface="Tiger Expert" panose="02070300020205020404"/>
              </a:rPr>
              <a:t>Impossible de défendre contre eux</a:t>
            </a:r>
          </a:p>
          <a:p>
            <a:r>
              <a:rPr lang="fr-FR" sz="3200" dirty="0" smtClean="0">
                <a:solidFill>
                  <a:schemeClr val="tx1"/>
                </a:solidFill>
                <a:latin typeface="Tiger Expert" panose="02070300020205020404"/>
              </a:rPr>
              <a:t> Besoin de quelques </a:t>
            </a:r>
            <a:r>
              <a:rPr lang="fr-FR" sz="3200" dirty="0" err="1" smtClean="0">
                <a:solidFill>
                  <a:schemeClr val="tx1"/>
                </a:solidFill>
                <a:latin typeface="Tiger Expert" panose="02070300020205020404"/>
              </a:rPr>
              <a:t>burst</a:t>
            </a:r>
            <a:r>
              <a:rPr lang="fr-FR" sz="3200" dirty="0" smtClean="0">
                <a:solidFill>
                  <a:schemeClr val="tx1"/>
                </a:solidFill>
                <a:latin typeface="Tiger Expert" panose="02070300020205020404"/>
              </a:rPr>
              <a:t> seulement</a:t>
            </a:r>
          </a:p>
          <a:p>
            <a:pPr lvl="2">
              <a:buFont typeface="Wingdings" panose="05000000000000000000" pitchFamily="2" charset="2"/>
              <a:buChar char="v"/>
            </a:pPr>
            <a:r>
              <a:rPr lang="fr-FR" sz="2800" dirty="0">
                <a:solidFill>
                  <a:schemeClr val="tx1"/>
                </a:solidFill>
                <a:latin typeface="Tiger Expert" panose="02070300020205020404"/>
              </a:rPr>
              <a:t> Un moyen de faire l'attaque plus offensive</a:t>
            </a:r>
            <a:endParaRPr lang="fr-FR" sz="2800" dirty="0" smtClean="0">
              <a:solidFill>
                <a:schemeClr val="tx1"/>
              </a:solidFill>
              <a:latin typeface="Tiger Expert" panose="02070300020205020404"/>
            </a:endParaRPr>
          </a:p>
          <a:p>
            <a:r>
              <a:rPr lang="fr-FR" sz="3200" dirty="0">
                <a:solidFill>
                  <a:schemeClr val="tx1"/>
                </a:solidFill>
                <a:latin typeface="Tiger Expert" panose="02070300020205020404"/>
              </a:rPr>
              <a:t> Jusqu'où le Dos se propage-t-il?</a:t>
            </a:r>
          </a:p>
          <a:p>
            <a:pPr lvl="2">
              <a:buFont typeface="Wingdings" panose="05000000000000000000" pitchFamily="2" charset="2"/>
              <a:buChar char="v"/>
            </a:pPr>
            <a:r>
              <a:rPr lang="fr-FR" sz="2800" dirty="0">
                <a:solidFill>
                  <a:schemeClr val="tx1"/>
                </a:solidFill>
                <a:latin typeface="Tiger Expert" panose="02070300020205020404"/>
              </a:rPr>
              <a:t> </a:t>
            </a:r>
            <a:r>
              <a:rPr lang="fr-FR" sz="2800" dirty="0" smtClean="0">
                <a:solidFill>
                  <a:schemeClr val="tx1"/>
                </a:solidFill>
                <a:latin typeface="Tiger Expert" panose="02070300020205020404"/>
              </a:rPr>
              <a:t>Avec </a:t>
            </a:r>
            <a:r>
              <a:rPr lang="fr-FR" sz="2800" dirty="0">
                <a:solidFill>
                  <a:schemeClr val="tx1"/>
                </a:solidFill>
                <a:latin typeface="Tiger Expert" panose="02070300020205020404"/>
              </a:rPr>
              <a:t>100w et une bonne antenne!</a:t>
            </a:r>
          </a:p>
          <a:p>
            <a:pPr lvl="2">
              <a:buFont typeface="Wingdings" panose="05000000000000000000" pitchFamily="2" charset="2"/>
              <a:buChar char="v"/>
            </a:pPr>
            <a:r>
              <a:rPr lang="fr-FR" sz="3200" dirty="0">
                <a:solidFill>
                  <a:schemeClr val="tx1"/>
                </a:solidFill>
                <a:latin typeface="Tiger Expert" panose="02070300020205020404"/>
              </a:rPr>
              <a:t> Dos tous </a:t>
            </a:r>
            <a:r>
              <a:rPr lang="fr-FR" sz="3200" dirty="0" smtClean="0">
                <a:solidFill>
                  <a:schemeClr val="tx1"/>
                </a:solidFill>
                <a:latin typeface="Tiger Expert" panose="02070300020205020404"/>
              </a:rPr>
              <a:t>Las </a:t>
            </a:r>
            <a:r>
              <a:rPr lang="fr-FR" sz="3200" dirty="0">
                <a:solidFill>
                  <a:schemeClr val="tx1"/>
                </a:solidFill>
                <a:latin typeface="Tiger Expert" panose="02070300020205020404"/>
              </a:rPr>
              <a:t>Vegas</a:t>
            </a:r>
          </a:p>
          <a:p>
            <a:pPr lvl="2">
              <a:buFont typeface="Wingdings" panose="05000000000000000000" pitchFamily="2" charset="2"/>
              <a:buChar char="v"/>
            </a:pPr>
            <a:r>
              <a:rPr lang="fr-FR" sz="2800" dirty="0" smtClean="0">
                <a:solidFill>
                  <a:schemeClr val="tx1"/>
                </a:solidFill>
                <a:latin typeface="Tiger Expert" panose="02070300020205020404"/>
              </a:rPr>
              <a:t> Qu’est ce qui va se passer après ?</a:t>
            </a:r>
          </a:p>
        </p:txBody>
      </p:sp>
    </p:spTree>
    <p:extLst>
      <p:ext uri="{BB962C8B-B14F-4D97-AF65-F5344CB8AC3E}">
        <p14:creationId xmlns:p14="http://schemas.microsoft.com/office/powerpoint/2010/main" val="3885980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05971" y="201031"/>
            <a:ext cx="10486029" cy="1040916"/>
          </a:xfrm>
        </p:spPr>
        <p:txBody>
          <a:bodyPr>
            <a:noAutofit/>
          </a:bodyPr>
          <a:lstStyle/>
          <a:p>
            <a:r>
              <a:rPr lang="fr-FR" sz="6000" dirty="0" err="1">
                <a:solidFill>
                  <a:schemeClr val="tx1"/>
                </a:solidFill>
                <a:latin typeface="Tiger Expert" panose="02070300020205020404" pitchFamily="18" charset="0"/>
              </a:rPr>
              <a:t>Rx</a:t>
            </a:r>
            <a:r>
              <a:rPr lang="fr-FR" sz="6000" dirty="0">
                <a:solidFill>
                  <a:schemeClr val="tx1"/>
                </a:solidFill>
                <a:latin typeface="Tiger Expert" panose="02070300020205020404" pitchFamily="18" charset="0"/>
              </a:rPr>
              <a:t> </a:t>
            </a:r>
            <a:r>
              <a:rPr lang="fr-FR" sz="6000" dirty="0" smtClean="0">
                <a:solidFill>
                  <a:schemeClr val="tx1"/>
                </a:solidFill>
                <a:latin typeface="Tiger Expert" panose="02070300020205020404" pitchFamily="18" charset="0"/>
              </a:rPr>
              <a:t>Gain </a:t>
            </a:r>
            <a:endParaRPr lang="fr-FR" sz="6000" dirty="0">
              <a:solidFill>
                <a:schemeClr val="tx1"/>
              </a:solidFill>
              <a:latin typeface="Tiger Expert" panose="02070300020205020404" pitchFamily="18" charset="0"/>
            </a:endParaRPr>
          </a:p>
        </p:txBody>
      </p:sp>
      <p:sp>
        <p:nvSpPr>
          <p:cNvPr id="3" name="Espace réservé du contenu 2"/>
          <p:cNvSpPr>
            <a:spLocks noGrp="1"/>
          </p:cNvSpPr>
          <p:nvPr>
            <p:ph idx="1"/>
          </p:nvPr>
        </p:nvSpPr>
        <p:spPr>
          <a:xfrm>
            <a:off x="0" y="1241947"/>
            <a:ext cx="12192000" cy="5427794"/>
          </a:xfrm>
        </p:spPr>
        <p:txBody>
          <a:bodyPr>
            <a:normAutofit/>
          </a:bodyPr>
          <a:lstStyle/>
          <a:p>
            <a:r>
              <a:rPr lang="fr-FR" sz="2800" dirty="0" smtClean="0">
                <a:solidFill>
                  <a:schemeClr val="tx1"/>
                </a:solidFill>
                <a:latin typeface="Tiger Expert" panose="02070300020205020404"/>
              </a:rPr>
              <a:t> </a:t>
            </a:r>
            <a:r>
              <a:rPr lang="fr-FR" sz="3200" dirty="0" smtClean="0">
                <a:solidFill>
                  <a:schemeClr val="tx1"/>
                </a:solidFill>
                <a:latin typeface="Tiger Expert" panose="02070300020205020404"/>
              </a:rPr>
              <a:t>Astuce du BTS</a:t>
            </a:r>
          </a:p>
          <a:p>
            <a:pPr lvl="2">
              <a:buFont typeface="Wingdings" panose="05000000000000000000" pitchFamily="2" charset="2"/>
              <a:buChar char="v"/>
            </a:pPr>
            <a:r>
              <a:rPr lang="fr-FR" sz="2800" dirty="0">
                <a:solidFill>
                  <a:schemeClr val="tx1"/>
                </a:solidFill>
                <a:latin typeface="Tiger Expert" panose="02070300020205020404"/>
              </a:rPr>
              <a:t> </a:t>
            </a:r>
            <a:r>
              <a:rPr lang="fr-FR" sz="2800" dirty="0" smtClean="0">
                <a:solidFill>
                  <a:schemeClr val="tx1"/>
                </a:solidFill>
                <a:latin typeface="Tiger Expert" panose="02070300020205020404"/>
              </a:rPr>
              <a:t>Envoi du signal en usurpant sa mesure comme X dbm</a:t>
            </a:r>
          </a:p>
          <a:p>
            <a:r>
              <a:rPr lang="fr-FR" sz="3200" dirty="0" smtClean="0">
                <a:solidFill>
                  <a:schemeClr val="tx1"/>
                </a:solidFill>
                <a:latin typeface="Tiger Expert" panose="02070300020205020404"/>
              </a:rPr>
              <a:t> Configuration définie par la spécification GSM </a:t>
            </a:r>
          </a:p>
          <a:p>
            <a:pPr lvl="2">
              <a:buFont typeface="Wingdings" panose="05000000000000000000" pitchFamily="2" charset="2"/>
              <a:buChar char="v"/>
            </a:pPr>
            <a:r>
              <a:rPr lang="fr-FR" sz="2800" dirty="0">
                <a:solidFill>
                  <a:schemeClr val="tx1"/>
                </a:solidFill>
                <a:latin typeface="Tiger Expert" panose="02070300020205020404"/>
              </a:rPr>
              <a:t> </a:t>
            </a:r>
            <a:r>
              <a:rPr lang="fr-FR" sz="2800" dirty="0" smtClean="0">
                <a:solidFill>
                  <a:schemeClr val="tx1"/>
                </a:solidFill>
                <a:latin typeface="Tiger Expert" panose="02070300020205020404"/>
              </a:rPr>
              <a:t>Options à compléter dans certains cas</a:t>
            </a:r>
            <a:endParaRPr lang="fr-FR" sz="2800" dirty="0">
              <a:solidFill>
                <a:schemeClr val="tx1"/>
              </a:solidFill>
              <a:latin typeface="Tiger Expert" panose="02070300020205020404"/>
            </a:endParaRPr>
          </a:p>
          <a:p>
            <a:r>
              <a:rPr lang="fr-FR" sz="3200" dirty="0" smtClean="0">
                <a:solidFill>
                  <a:schemeClr val="tx1"/>
                </a:solidFill>
                <a:latin typeface="Tiger Expert" panose="02070300020205020404"/>
              </a:rPr>
              <a:t> Bonne configuration du BTS selon l’attaquant</a:t>
            </a:r>
          </a:p>
          <a:p>
            <a:pPr lvl="2">
              <a:buFont typeface="Wingdings" panose="05000000000000000000" pitchFamily="2" charset="2"/>
              <a:buChar char="v"/>
            </a:pPr>
            <a:r>
              <a:rPr lang="fr-FR" sz="2800" dirty="0">
                <a:solidFill>
                  <a:schemeClr val="tx1"/>
                </a:solidFill>
                <a:latin typeface="Tiger Expert" panose="02070300020205020404"/>
              </a:rPr>
              <a:t> </a:t>
            </a:r>
            <a:r>
              <a:rPr lang="fr-FR" sz="2800" dirty="0" smtClean="0">
                <a:solidFill>
                  <a:schemeClr val="tx1"/>
                </a:solidFill>
                <a:latin typeface="Tiger Expert" panose="02070300020205020404"/>
              </a:rPr>
              <a:t>Inexistante commande pour </a:t>
            </a:r>
            <a:r>
              <a:rPr lang="fr-FR" sz="2800" dirty="0" err="1" smtClean="0">
                <a:solidFill>
                  <a:schemeClr val="tx1"/>
                </a:solidFill>
                <a:latin typeface="Tiger Expert" panose="02070300020205020404"/>
              </a:rPr>
              <a:t>OpenBTS</a:t>
            </a:r>
            <a:endParaRPr lang="fr-FR" sz="2800" dirty="0" smtClean="0">
              <a:solidFill>
                <a:schemeClr val="tx1"/>
              </a:solidFill>
              <a:latin typeface="Tiger Expert" panose="02070300020205020404"/>
            </a:endParaRPr>
          </a:p>
          <a:p>
            <a:r>
              <a:rPr lang="fr-FR" sz="3200" dirty="0" smtClean="0">
                <a:solidFill>
                  <a:schemeClr val="tx1"/>
                </a:solidFill>
                <a:latin typeface="Tiger Expert" panose="02070300020205020404"/>
              </a:rPr>
              <a:t> </a:t>
            </a:r>
            <a:r>
              <a:rPr lang="fr-FR" sz="3200" dirty="0">
                <a:solidFill>
                  <a:schemeClr val="tx1"/>
                </a:solidFill>
                <a:latin typeface="Tiger Expert" panose="02070300020205020404"/>
              </a:rPr>
              <a:t>point essentiel trouvé par R&amp;S compagnie</a:t>
            </a:r>
          </a:p>
          <a:p>
            <a:endParaRPr lang="fr-FR" sz="3200" dirty="0" smtClean="0">
              <a:solidFill>
                <a:schemeClr val="tx1"/>
              </a:solidFill>
              <a:latin typeface="Tiger Expert" panose="02070300020205020404"/>
            </a:endParaRPr>
          </a:p>
        </p:txBody>
      </p:sp>
    </p:spTree>
    <p:extLst>
      <p:ext uri="{BB962C8B-B14F-4D97-AF65-F5344CB8AC3E}">
        <p14:creationId xmlns:p14="http://schemas.microsoft.com/office/powerpoint/2010/main" val="25084731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05971" y="201031"/>
            <a:ext cx="10486029" cy="1040916"/>
          </a:xfrm>
        </p:spPr>
        <p:txBody>
          <a:bodyPr>
            <a:noAutofit/>
          </a:bodyPr>
          <a:lstStyle/>
          <a:p>
            <a:r>
              <a:rPr lang="fr-FR" sz="6000" dirty="0" err="1">
                <a:latin typeface="Tiger Expert" panose="02070300020205020404" pitchFamily="18" charset="0"/>
              </a:rPr>
              <a:t>Inbound</a:t>
            </a:r>
            <a:r>
              <a:rPr lang="fr-FR" sz="6000" dirty="0">
                <a:latin typeface="Tiger Expert" panose="02070300020205020404" pitchFamily="18" charset="0"/>
              </a:rPr>
              <a:t> </a:t>
            </a:r>
            <a:r>
              <a:rPr lang="fr-FR" sz="6000" dirty="0" smtClean="0">
                <a:latin typeface="Tiger Expert" panose="02070300020205020404" pitchFamily="18" charset="0"/>
              </a:rPr>
              <a:t>Call </a:t>
            </a:r>
            <a:endParaRPr lang="fr-FR" sz="6000" dirty="0">
              <a:latin typeface="Tiger Expert" panose="02070300020205020404" pitchFamily="18" charset="0"/>
            </a:endParaRPr>
          </a:p>
        </p:txBody>
      </p:sp>
      <p:sp>
        <p:nvSpPr>
          <p:cNvPr id="3" name="Espace réservé du contenu 2"/>
          <p:cNvSpPr>
            <a:spLocks noGrp="1"/>
          </p:cNvSpPr>
          <p:nvPr>
            <p:ph idx="1"/>
          </p:nvPr>
        </p:nvSpPr>
        <p:spPr>
          <a:xfrm>
            <a:off x="639170" y="1241947"/>
            <a:ext cx="11171830" cy="5427794"/>
          </a:xfrm>
        </p:spPr>
        <p:txBody>
          <a:bodyPr>
            <a:normAutofit/>
          </a:bodyPr>
          <a:lstStyle/>
          <a:p>
            <a:r>
              <a:rPr lang="fr-FR" sz="2800" dirty="0" smtClean="0">
                <a:solidFill>
                  <a:schemeClr val="tx1"/>
                </a:solidFill>
                <a:latin typeface="Tiger Expert" panose="02070300020205020404"/>
              </a:rPr>
              <a:t> </a:t>
            </a:r>
            <a:r>
              <a:rPr lang="fr-FR" sz="3200" dirty="0">
                <a:solidFill>
                  <a:schemeClr val="tx1"/>
                </a:solidFill>
                <a:latin typeface="Tiger Expert" panose="02070300020205020404"/>
              </a:rPr>
              <a:t>IMSI-Catcher </a:t>
            </a:r>
            <a:r>
              <a:rPr lang="fr-FR" sz="3200" dirty="0" smtClean="0">
                <a:solidFill>
                  <a:schemeClr val="tx1"/>
                </a:solidFill>
                <a:latin typeface="Tiger Expert" panose="02070300020205020404"/>
                <a:sym typeface="Wingdings" panose="05000000000000000000" pitchFamily="2" charset="2"/>
              </a:rPr>
              <a:t> </a:t>
            </a:r>
            <a:r>
              <a:rPr lang="fr-FR" sz="3200" dirty="0" smtClean="0">
                <a:solidFill>
                  <a:schemeClr val="tx1"/>
                </a:solidFill>
                <a:latin typeface="Tiger Expert" panose="02070300020205020404"/>
              </a:rPr>
              <a:t>cellule </a:t>
            </a:r>
            <a:r>
              <a:rPr lang="fr-FR" sz="3200" dirty="0">
                <a:solidFill>
                  <a:schemeClr val="tx1"/>
                </a:solidFill>
                <a:latin typeface="Tiger Expert" panose="02070300020205020404"/>
              </a:rPr>
              <a:t>séparée</a:t>
            </a:r>
          </a:p>
          <a:p>
            <a:pPr lvl="2">
              <a:buFont typeface="Wingdings" panose="05000000000000000000" pitchFamily="2" charset="2"/>
              <a:buChar char="v"/>
            </a:pPr>
            <a:r>
              <a:rPr lang="fr-FR" sz="2800" dirty="0" smtClean="0">
                <a:solidFill>
                  <a:schemeClr val="tx1"/>
                </a:solidFill>
                <a:latin typeface="Tiger Expert" panose="02070300020205020404"/>
              </a:rPr>
              <a:t> Téléphone éteint pour les services entrants</a:t>
            </a:r>
          </a:p>
          <a:p>
            <a:r>
              <a:rPr lang="fr-FR" sz="3200" dirty="0" smtClean="0">
                <a:solidFill>
                  <a:schemeClr val="tx1"/>
                </a:solidFill>
                <a:latin typeface="Tiger Expert" panose="02070300020205020404"/>
              </a:rPr>
              <a:t> téléphone éteint -&gt; Voice mail </a:t>
            </a:r>
          </a:p>
          <a:p>
            <a:pPr lvl="2">
              <a:buFont typeface="Wingdings" panose="05000000000000000000" pitchFamily="2" charset="2"/>
              <a:buChar char="v"/>
            </a:pPr>
            <a:r>
              <a:rPr lang="fr-FR" sz="2800" dirty="0">
                <a:solidFill>
                  <a:schemeClr val="tx1"/>
                </a:solidFill>
                <a:latin typeface="Tiger Expert" panose="02070300020205020404"/>
              </a:rPr>
              <a:t> Que peut on faire d’autres </a:t>
            </a:r>
            <a:r>
              <a:rPr lang="fr-FR" sz="2800" dirty="0" smtClean="0">
                <a:solidFill>
                  <a:schemeClr val="tx1"/>
                </a:solidFill>
                <a:latin typeface="Tiger Expert" panose="02070300020205020404"/>
              </a:rPr>
              <a:t>?</a:t>
            </a:r>
          </a:p>
          <a:p>
            <a:r>
              <a:rPr lang="fr-FR" sz="3200" dirty="0">
                <a:solidFill>
                  <a:schemeClr val="tx1"/>
                </a:solidFill>
                <a:latin typeface="Tiger Expert" panose="02070300020205020404"/>
              </a:rPr>
              <a:t> </a:t>
            </a:r>
            <a:r>
              <a:rPr lang="fr-FR" sz="3200" dirty="0" smtClean="0">
                <a:solidFill>
                  <a:schemeClr val="tx1"/>
                </a:solidFill>
                <a:latin typeface="Tiger Expert" panose="02070300020205020404"/>
              </a:rPr>
              <a:t>Résultat </a:t>
            </a:r>
            <a:r>
              <a:rPr lang="fr-FR" sz="3200" dirty="0">
                <a:solidFill>
                  <a:schemeClr val="tx1"/>
                </a:solidFill>
                <a:latin typeface="Tiger Expert" panose="02070300020205020404"/>
              </a:rPr>
              <a:t>: </a:t>
            </a:r>
            <a:endParaRPr lang="fr-FR" sz="3200" dirty="0" smtClean="0">
              <a:solidFill>
                <a:schemeClr val="tx1"/>
              </a:solidFill>
              <a:latin typeface="Tiger Expert" panose="02070300020205020404"/>
            </a:endParaRPr>
          </a:p>
          <a:p>
            <a:pPr marL="0" indent="0">
              <a:buNone/>
            </a:pPr>
            <a:r>
              <a:rPr lang="fr-FR" sz="3200" dirty="0" smtClean="0">
                <a:solidFill>
                  <a:schemeClr val="tx1"/>
                </a:solidFill>
                <a:latin typeface="Tiger Expert" panose="02070300020205020404"/>
              </a:rPr>
              <a:t>l’attaquant n’a pas les services entrants</a:t>
            </a:r>
            <a:endParaRPr lang="fr-FR" sz="2800" dirty="0" smtClean="0">
              <a:solidFill>
                <a:schemeClr val="tx1"/>
              </a:solidFill>
              <a:latin typeface="Tiger Expert" panose="02070300020205020404"/>
            </a:endParaRPr>
          </a:p>
          <a:p>
            <a:pPr marL="0" indent="0">
              <a:buNone/>
            </a:pPr>
            <a:endParaRPr lang="fr-FR" sz="3200" dirty="0">
              <a:solidFill>
                <a:schemeClr val="tx1"/>
              </a:solidFill>
              <a:latin typeface="Tiger Expert" panose="02070300020205020404"/>
            </a:endParaRPr>
          </a:p>
          <a:p>
            <a:pPr marL="0" indent="0">
              <a:buNone/>
            </a:pPr>
            <a:endParaRPr lang="fr-FR" sz="3200" dirty="0" smtClean="0">
              <a:solidFill>
                <a:schemeClr val="tx1"/>
              </a:solidFill>
              <a:latin typeface="Tiger Expert" panose="02070300020205020404"/>
            </a:endParaRPr>
          </a:p>
          <a:p>
            <a:r>
              <a:rPr lang="fr-FR" sz="3200" dirty="0" smtClean="0">
                <a:solidFill>
                  <a:schemeClr val="tx1"/>
                </a:solidFill>
                <a:latin typeface="Tiger Expert" panose="02070300020205020404"/>
              </a:rPr>
              <a:t> Solution : faire un </a:t>
            </a:r>
            <a:r>
              <a:rPr lang="fr-FR" sz="3200" dirty="0" err="1" smtClean="0">
                <a:solidFill>
                  <a:schemeClr val="tx1"/>
                </a:solidFill>
                <a:latin typeface="Tiger Expert" panose="02070300020205020404"/>
              </a:rPr>
              <a:t>spoofing</a:t>
            </a:r>
            <a:r>
              <a:rPr lang="fr-FR" sz="3200" dirty="0" smtClean="0">
                <a:solidFill>
                  <a:schemeClr val="tx1"/>
                </a:solidFill>
                <a:latin typeface="Tiger Expert" panose="02070300020205020404"/>
              </a:rPr>
              <a:t> du réseau</a:t>
            </a:r>
            <a:endParaRPr lang="fr-FR" sz="3200" dirty="0">
              <a:solidFill>
                <a:schemeClr val="tx1"/>
              </a:solidFill>
              <a:latin typeface="Tiger Expert" panose="02070300020205020404"/>
            </a:endParaRPr>
          </a:p>
          <a:p>
            <a:endParaRPr lang="fr-FR" sz="3200" dirty="0" smtClean="0">
              <a:solidFill>
                <a:schemeClr val="tx1"/>
              </a:solidFill>
              <a:latin typeface="Tiger Expert" panose="02070300020205020404"/>
            </a:endParaRPr>
          </a:p>
        </p:txBody>
      </p:sp>
    </p:spTree>
    <p:extLst>
      <p:ext uri="{BB962C8B-B14F-4D97-AF65-F5344CB8AC3E}">
        <p14:creationId xmlns:p14="http://schemas.microsoft.com/office/powerpoint/2010/main" val="33130439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8171" y="-103769"/>
            <a:ext cx="11629029" cy="1040916"/>
          </a:xfrm>
        </p:spPr>
        <p:txBody>
          <a:bodyPr>
            <a:noAutofit/>
          </a:bodyPr>
          <a:lstStyle/>
          <a:p>
            <a:r>
              <a:rPr lang="fr-FR" sz="6000" dirty="0" smtClean="0">
                <a:latin typeface="Tiger Expert" panose="02070300020205020404" pitchFamily="18" charset="0"/>
              </a:rPr>
              <a:t>Les problèmes du </a:t>
            </a:r>
            <a:r>
              <a:rPr lang="fr-FR" sz="6000" dirty="0" err="1" smtClean="0">
                <a:latin typeface="Tiger Expert" panose="02070300020205020404" pitchFamily="18" charset="0"/>
              </a:rPr>
              <a:t>spoofing</a:t>
            </a:r>
            <a:endParaRPr lang="fr-FR" sz="6000" dirty="0">
              <a:latin typeface="Tiger Expert" panose="02070300020205020404" pitchFamily="18" charset="0"/>
            </a:endParaRPr>
          </a:p>
        </p:txBody>
      </p:sp>
      <p:sp>
        <p:nvSpPr>
          <p:cNvPr id="3" name="Espace réservé du contenu 2"/>
          <p:cNvSpPr>
            <a:spLocks noGrp="1"/>
          </p:cNvSpPr>
          <p:nvPr>
            <p:ph idx="1"/>
          </p:nvPr>
        </p:nvSpPr>
        <p:spPr>
          <a:xfrm>
            <a:off x="715370" y="1430206"/>
            <a:ext cx="11171830" cy="5427794"/>
          </a:xfrm>
        </p:spPr>
        <p:txBody>
          <a:bodyPr>
            <a:normAutofit/>
          </a:bodyPr>
          <a:lstStyle/>
          <a:p>
            <a:r>
              <a:rPr lang="fr-FR" sz="2800" dirty="0" smtClean="0">
                <a:solidFill>
                  <a:schemeClr val="tx1"/>
                </a:solidFill>
                <a:latin typeface="Tiger Expert" panose="02070300020205020404" pitchFamily="18" charset="0"/>
              </a:rPr>
              <a:t> </a:t>
            </a:r>
            <a:r>
              <a:rPr lang="fr-FR" sz="3200" dirty="0" smtClean="0">
                <a:solidFill>
                  <a:schemeClr val="tx1"/>
                </a:solidFill>
                <a:latin typeface="Tiger Expert" panose="02070300020205020404" pitchFamily="18" charset="0"/>
              </a:rPr>
              <a:t>Connaissance de l’IMSI/IMEI</a:t>
            </a:r>
          </a:p>
          <a:p>
            <a:pPr lvl="2">
              <a:buFont typeface="Wingdings" panose="05000000000000000000" pitchFamily="2" charset="2"/>
              <a:buChar char="v"/>
            </a:pPr>
            <a:r>
              <a:rPr lang="fr-FR" sz="2800" dirty="0">
                <a:solidFill>
                  <a:schemeClr val="tx1"/>
                </a:solidFill>
                <a:latin typeface="Tiger Expert" panose="02070300020205020404" pitchFamily="18" charset="0"/>
              </a:rPr>
              <a:t> </a:t>
            </a:r>
            <a:r>
              <a:rPr lang="fr-FR" sz="2800" dirty="0" smtClean="0">
                <a:solidFill>
                  <a:schemeClr val="tx1"/>
                </a:solidFill>
                <a:latin typeface="Tiger Expert" panose="02070300020205020404" pitchFamily="18" charset="0"/>
              </a:rPr>
              <a:t>Pas forcément la connaissance de </a:t>
            </a:r>
            <a:r>
              <a:rPr lang="fr-FR" sz="2800" dirty="0" err="1" smtClean="0">
                <a:solidFill>
                  <a:schemeClr val="tx1"/>
                </a:solidFill>
                <a:latin typeface="Tiger Expert" panose="02070300020205020404" pitchFamily="18" charset="0"/>
              </a:rPr>
              <a:t>Ki</a:t>
            </a:r>
            <a:endParaRPr lang="fr-FR" sz="2800" dirty="0" smtClean="0">
              <a:solidFill>
                <a:schemeClr val="tx1"/>
              </a:solidFill>
              <a:latin typeface="Tiger Expert" panose="02070300020205020404" pitchFamily="18" charset="0"/>
            </a:endParaRPr>
          </a:p>
          <a:p>
            <a:pPr lvl="2">
              <a:buFont typeface="Wingdings" panose="05000000000000000000" pitchFamily="2" charset="2"/>
              <a:buChar char="v"/>
            </a:pPr>
            <a:endParaRPr lang="fr-FR" sz="2800" dirty="0" smtClean="0">
              <a:solidFill>
                <a:schemeClr val="tx1"/>
              </a:solidFill>
              <a:latin typeface="Tiger Expert" panose="02070300020205020404" pitchFamily="18" charset="0"/>
            </a:endParaRPr>
          </a:p>
          <a:p>
            <a:r>
              <a:rPr lang="fr-FR" sz="3200" dirty="0" smtClean="0">
                <a:solidFill>
                  <a:schemeClr val="tx1"/>
                </a:solidFill>
                <a:latin typeface="Tiger Expert" panose="02070300020205020404" pitchFamily="18" charset="0"/>
              </a:rPr>
              <a:t> </a:t>
            </a:r>
            <a:r>
              <a:rPr lang="fr-FR" sz="3200" dirty="0">
                <a:solidFill>
                  <a:schemeClr val="tx1"/>
                </a:solidFill>
                <a:latin typeface="Tiger Expert" panose="02070300020205020404" pitchFamily="18" charset="0"/>
              </a:rPr>
              <a:t>connecter avec l'IMSI de la victime </a:t>
            </a:r>
            <a:endParaRPr lang="fr-FR" sz="3200" dirty="0" smtClean="0">
              <a:solidFill>
                <a:schemeClr val="tx1"/>
              </a:solidFill>
              <a:latin typeface="Tiger Expert" panose="02070300020205020404" pitchFamily="18" charset="0"/>
            </a:endParaRPr>
          </a:p>
          <a:p>
            <a:r>
              <a:rPr lang="fr-FR" sz="3200" dirty="0">
                <a:solidFill>
                  <a:schemeClr val="tx1"/>
                </a:solidFill>
                <a:latin typeface="Tiger Expert" panose="02070300020205020404" pitchFamily="18" charset="0"/>
              </a:rPr>
              <a:t> </a:t>
            </a:r>
            <a:r>
              <a:rPr lang="fr-FR" sz="3200" dirty="0" smtClean="0">
                <a:solidFill>
                  <a:schemeClr val="tx1"/>
                </a:solidFill>
                <a:latin typeface="Tiger Expert" panose="02070300020205020404" pitchFamily="18" charset="0"/>
              </a:rPr>
              <a:t>Envoyer </a:t>
            </a:r>
            <a:r>
              <a:rPr lang="fr-FR" sz="3200" dirty="0">
                <a:solidFill>
                  <a:schemeClr val="tx1"/>
                </a:solidFill>
                <a:latin typeface="Tiger Expert" panose="02070300020205020404" pitchFamily="18" charset="0"/>
              </a:rPr>
              <a:t>RAND challenge de victime </a:t>
            </a:r>
            <a:endParaRPr lang="fr-FR" sz="2800" dirty="0">
              <a:solidFill>
                <a:schemeClr val="tx1"/>
              </a:solidFill>
              <a:latin typeface="Tiger Expert" panose="02070300020205020404" pitchFamily="18" charset="0"/>
            </a:endParaRPr>
          </a:p>
          <a:p>
            <a:r>
              <a:rPr lang="fr-FR" sz="3200" dirty="0" smtClean="0">
                <a:solidFill>
                  <a:schemeClr val="tx1"/>
                </a:solidFill>
                <a:latin typeface="Tiger Expert" panose="02070300020205020404" pitchFamily="18" charset="0"/>
              </a:rPr>
              <a:t> Casser </a:t>
            </a:r>
            <a:r>
              <a:rPr lang="fr-FR" sz="3200" dirty="0">
                <a:solidFill>
                  <a:schemeClr val="tx1"/>
                </a:solidFill>
                <a:latin typeface="Tiger Expert" panose="02070300020205020404" pitchFamily="18" charset="0"/>
              </a:rPr>
              <a:t>key Stream de la victime  </a:t>
            </a:r>
            <a:endParaRPr lang="fr-FR" sz="3200" dirty="0" smtClean="0">
              <a:solidFill>
                <a:schemeClr val="tx1"/>
              </a:solidFill>
              <a:latin typeface="Tiger Expert" panose="02070300020205020404" pitchFamily="18" charset="0"/>
            </a:endParaRPr>
          </a:p>
          <a:p>
            <a:r>
              <a:rPr lang="fr-FR" sz="3200" dirty="0">
                <a:solidFill>
                  <a:schemeClr val="tx1"/>
                </a:solidFill>
                <a:latin typeface="Tiger Expert" panose="02070300020205020404" pitchFamily="18" charset="0"/>
              </a:rPr>
              <a:t> </a:t>
            </a:r>
            <a:r>
              <a:rPr lang="fr-FR" sz="3200" dirty="0" smtClean="0">
                <a:solidFill>
                  <a:schemeClr val="tx1"/>
                </a:solidFill>
                <a:latin typeface="Tiger Expert" panose="02070300020205020404" pitchFamily="18" charset="0"/>
              </a:rPr>
              <a:t>Découvrir </a:t>
            </a:r>
            <a:r>
              <a:rPr lang="fr-FR" sz="3200" dirty="0">
                <a:solidFill>
                  <a:schemeClr val="tx1"/>
                </a:solidFill>
                <a:latin typeface="Tiger Expert" panose="02070300020205020404" pitchFamily="18" charset="0"/>
              </a:rPr>
              <a:t>la clé de session </a:t>
            </a:r>
            <a:r>
              <a:rPr lang="fr-FR" sz="3200" dirty="0" err="1">
                <a:solidFill>
                  <a:schemeClr val="tx1"/>
                </a:solidFill>
                <a:latin typeface="Tiger Expert" panose="02070300020205020404" pitchFamily="18" charset="0"/>
              </a:rPr>
              <a:t>kc</a:t>
            </a:r>
            <a:r>
              <a:rPr lang="fr-FR" sz="3200" dirty="0">
                <a:solidFill>
                  <a:schemeClr val="tx1"/>
                </a:solidFill>
                <a:latin typeface="Tiger Expert" panose="02070300020205020404" pitchFamily="18" charset="0"/>
              </a:rPr>
              <a:t> </a:t>
            </a:r>
            <a:endParaRPr lang="fr-FR" sz="3200" dirty="0" smtClean="0">
              <a:solidFill>
                <a:schemeClr val="tx1"/>
              </a:solidFill>
              <a:latin typeface="Tiger Expert" panose="02070300020205020404" pitchFamily="18" charset="0"/>
            </a:endParaRPr>
          </a:p>
          <a:p>
            <a:r>
              <a:rPr lang="fr-FR" sz="3200" dirty="0" smtClean="0">
                <a:solidFill>
                  <a:schemeClr val="tx1"/>
                </a:solidFill>
                <a:latin typeface="Tiger Expert" panose="02070300020205020404" pitchFamily="18" charset="0"/>
              </a:rPr>
              <a:t> Réutiliser </a:t>
            </a:r>
            <a:r>
              <a:rPr lang="fr-FR" sz="3200" dirty="0">
                <a:solidFill>
                  <a:schemeClr val="tx1"/>
                </a:solidFill>
                <a:latin typeface="Tiger Expert" panose="02070300020205020404" pitchFamily="18" charset="0"/>
              </a:rPr>
              <a:t>cette clé</a:t>
            </a:r>
            <a:endParaRPr lang="fr-FR" sz="3200" dirty="0" smtClean="0">
              <a:solidFill>
                <a:schemeClr val="tx1"/>
              </a:solidFill>
              <a:latin typeface="Tiger Expert" panose="02070300020205020404" pitchFamily="18" charset="0"/>
            </a:endParaRPr>
          </a:p>
        </p:txBody>
      </p:sp>
    </p:spTree>
    <p:extLst>
      <p:ext uri="{BB962C8B-B14F-4D97-AF65-F5344CB8AC3E}">
        <p14:creationId xmlns:p14="http://schemas.microsoft.com/office/powerpoint/2010/main" val="3847896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05971" y="-27570"/>
            <a:ext cx="9798642" cy="1040916"/>
          </a:xfrm>
        </p:spPr>
        <p:txBody>
          <a:bodyPr>
            <a:noAutofit/>
          </a:bodyPr>
          <a:lstStyle/>
          <a:p>
            <a:r>
              <a:rPr lang="fr-FR" sz="6000" dirty="0" smtClean="0">
                <a:latin typeface="Tiger Expert" panose="02070300020205020404" pitchFamily="18" charset="0"/>
              </a:rPr>
              <a:t>C’est quoi l’IMSI ?</a:t>
            </a:r>
            <a:endParaRPr lang="fr-FR" sz="6000" dirty="0">
              <a:latin typeface="Tiger Expert" panose="02070300020205020404" pitchFamily="18" charset="0"/>
            </a:endParaRPr>
          </a:p>
        </p:txBody>
      </p:sp>
      <p:sp>
        <p:nvSpPr>
          <p:cNvPr id="3" name="Espace réservé du contenu 2"/>
          <p:cNvSpPr>
            <a:spLocks noGrp="1"/>
          </p:cNvSpPr>
          <p:nvPr>
            <p:ph idx="1"/>
          </p:nvPr>
        </p:nvSpPr>
        <p:spPr>
          <a:xfrm>
            <a:off x="358183" y="1790131"/>
            <a:ext cx="12494217" cy="4669276"/>
          </a:xfrm>
        </p:spPr>
        <p:txBody>
          <a:bodyPr>
            <a:normAutofit/>
          </a:bodyPr>
          <a:lstStyle/>
          <a:p>
            <a:r>
              <a:rPr lang="fr-FR" sz="3200" dirty="0" smtClean="0">
                <a:solidFill>
                  <a:schemeClr val="tx1"/>
                </a:solidFill>
                <a:latin typeface="Tiger Expert" panose="02070300020205020404" pitchFamily="18" charset="0"/>
              </a:rPr>
              <a:t> IMSI=</a:t>
            </a:r>
            <a:r>
              <a:rPr lang="fr-FR" sz="3200" dirty="0" smtClean="0">
                <a:latin typeface="Tiger Expert" panose="02070300020205020404" pitchFamily="18" charset="0"/>
              </a:rPr>
              <a:t>International </a:t>
            </a:r>
            <a:r>
              <a:rPr lang="fr-FR" sz="3200" dirty="0">
                <a:latin typeface="Tiger Expert" panose="02070300020205020404" pitchFamily="18" charset="0"/>
              </a:rPr>
              <a:t>Mobile </a:t>
            </a:r>
            <a:r>
              <a:rPr lang="fr-FR" sz="3200" dirty="0" err="1">
                <a:latin typeface="Tiger Expert" panose="02070300020205020404" pitchFamily="18" charset="0"/>
              </a:rPr>
              <a:t>Subscriber</a:t>
            </a:r>
            <a:r>
              <a:rPr lang="fr-FR" sz="3200" dirty="0">
                <a:latin typeface="Tiger Expert" panose="02070300020205020404" pitchFamily="18" charset="0"/>
              </a:rPr>
              <a:t> </a:t>
            </a:r>
            <a:r>
              <a:rPr lang="fr-FR" sz="3200" dirty="0" err="1">
                <a:latin typeface="Tiger Expert" panose="02070300020205020404" pitchFamily="18" charset="0"/>
              </a:rPr>
              <a:t>Identity</a:t>
            </a:r>
            <a:endParaRPr lang="fr-FR" sz="3200" dirty="0" smtClean="0">
              <a:solidFill>
                <a:schemeClr val="tx1"/>
              </a:solidFill>
              <a:latin typeface="Tiger Expert" panose="02070300020205020404" pitchFamily="18" charset="0"/>
            </a:endParaRPr>
          </a:p>
          <a:p>
            <a:r>
              <a:rPr lang="fr-FR" sz="3200" dirty="0">
                <a:solidFill>
                  <a:schemeClr val="tx1"/>
                </a:solidFill>
                <a:latin typeface="Tiger Expert" panose="02070300020205020404" pitchFamily="18" charset="0"/>
              </a:rPr>
              <a:t> </a:t>
            </a:r>
            <a:r>
              <a:rPr lang="fr-FR" sz="3200" dirty="0" smtClean="0">
                <a:solidFill>
                  <a:schemeClr val="tx1"/>
                </a:solidFill>
                <a:latin typeface="Tiger Expert" panose="02070300020205020404" pitchFamily="18" charset="0"/>
              </a:rPr>
              <a:t>Une des identifications de la carte SIM</a:t>
            </a:r>
          </a:p>
          <a:p>
            <a:pPr lvl="2">
              <a:buFont typeface="Wingdings" panose="05000000000000000000" pitchFamily="2" charset="2"/>
              <a:buChar char="v"/>
            </a:pPr>
            <a:r>
              <a:rPr lang="fr-FR" sz="2800" dirty="0">
                <a:solidFill>
                  <a:schemeClr val="tx1"/>
                </a:solidFill>
                <a:latin typeface="Tiger Expert" panose="02070300020205020404" pitchFamily="18" charset="0"/>
              </a:rPr>
              <a:t> </a:t>
            </a:r>
            <a:r>
              <a:rPr lang="fr-FR" sz="2800" dirty="0" smtClean="0">
                <a:solidFill>
                  <a:schemeClr val="tx1"/>
                </a:solidFill>
                <a:latin typeface="Tiger Expert" panose="02070300020205020404" pitchFamily="18" charset="0"/>
              </a:rPr>
              <a:t>Analogie au nom de la carte SIM</a:t>
            </a:r>
            <a:endParaRPr lang="fr-FR" sz="2800" dirty="0">
              <a:solidFill>
                <a:schemeClr val="tx1"/>
              </a:solidFill>
              <a:latin typeface="Tiger Expert" panose="02070300020205020404" pitchFamily="18" charset="0"/>
            </a:endParaRPr>
          </a:p>
          <a:p>
            <a:r>
              <a:rPr lang="fr-FR" sz="3200" dirty="0" smtClean="0">
                <a:latin typeface="Tiger Expert" panose="02070300020205020404" pitchFamily="18" charset="0"/>
              </a:rPr>
              <a:t> Dans la carte SIM</a:t>
            </a:r>
            <a:endParaRPr lang="fr-FR" sz="2800" dirty="0">
              <a:latin typeface="Tiger Expert" panose="02070300020205020404" pitchFamily="18" charset="0"/>
            </a:endParaRPr>
          </a:p>
          <a:p>
            <a:r>
              <a:rPr lang="fr-FR" sz="3200" dirty="0">
                <a:latin typeface="Tiger Expert" panose="02070300020205020404" pitchFamily="18" charset="0"/>
              </a:rPr>
              <a:t> </a:t>
            </a:r>
            <a:r>
              <a:rPr lang="fr-FR" sz="3200" dirty="0" smtClean="0">
                <a:latin typeface="Tiger Expert" panose="02070300020205020404" pitchFamily="18" charset="0"/>
              </a:rPr>
              <a:t>TMSI identifiant en Um</a:t>
            </a:r>
          </a:p>
          <a:p>
            <a:pPr lvl="3">
              <a:buFont typeface="Wingdings" panose="05000000000000000000" pitchFamily="2" charset="2"/>
              <a:buChar char="v"/>
            </a:pPr>
            <a:endParaRPr lang="fr-FR" sz="2600" dirty="0">
              <a:latin typeface="Tiger Expert" panose="02070300020205020404" pitchFamily="18" charset="0"/>
            </a:endParaRPr>
          </a:p>
        </p:txBody>
      </p:sp>
    </p:spTree>
    <p:extLst>
      <p:ext uri="{BB962C8B-B14F-4D97-AF65-F5344CB8AC3E}">
        <p14:creationId xmlns:p14="http://schemas.microsoft.com/office/powerpoint/2010/main" val="2994285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0371" y="-129169"/>
            <a:ext cx="11781429" cy="1040916"/>
          </a:xfrm>
        </p:spPr>
        <p:txBody>
          <a:bodyPr>
            <a:noAutofit/>
          </a:bodyPr>
          <a:lstStyle/>
          <a:p>
            <a:r>
              <a:rPr lang="fr-FR" sz="6000" dirty="0" smtClean="0">
                <a:latin typeface="Tiger Expert" panose="02070300020205020404" pitchFamily="18" charset="0"/>
              </a:rPr>
              <a:t>Casser la clé de session?</a:t>
            </a:r>
            <a:endParaRPr lang="fr-FR" sz="6000" dirty="0">
              <a:latin typeface="Tiger Expert" panose="02070300020205020404" pitchFamily="18" charset="0"/>
            </a:endParaRPr>
          </a:p>
        </p:txBody>
      </p:sp>
      <p:sp>
        <p:nvSpPr>
          <p:cNvPr id="3" name="Espace réservé du contenu 2"/>
          <p:cNvSpPr>
            <a:spLocks noGrp="1"/>
          </p:cNvSpPr>
          <p:nvPr>
            <p:ph idx="1"/>
          </p:nvPr>
        </p:nvSpPr>
        <p:spPr>
          <a:xfrm>
            <a:off x="385170" y="1430206"/>
            <a:ext cx="11171830" cy="5427794"/>
          </a:xfrm>
        </p:spPr>
        <p:txBody>
          <a:bodyPr>
            <a:normAutofit/>
          </a:bodyPr>
          <a:lstStyle/>
          <a:p>
            <a:r>
              <a:rPr lang="fr-FR" sz="2800" dirty="0" smtClean="0">
                <a:solidFill>
                  <a:schemeClr val="tx1"/>
                </a:solidFill>
                <a:latin typeface="Tiger Expert" panose="02070300020205020404" pitchFamily="18" charset="0"/>
              </a:rPr>
              <a:t> </a:t>
            </a:r>
            <a:r>
              <a:rPr lang="fr-FR" sz="3200" dirty="0" smtClean="0">
                <a:solidFill>
                  <a:schemeClr val="tx1"/>
                </a:solidFill>
                <a:latin typeface="Tiger Expert" panose="02070300020205020404" pitchFamily="18" charset="0"/>
              </a:rPr>
              <a:t>Avoir besoin de casser un crypto</a:t>
            </a:r>
          </a:p>
          <a:p>
            <a:pPr lvl="2">
              <a:buFont typeface="Wingdings" panose="05000000000000000000" pitchFamily="2" charset="2"/>
              <a:buChar char="v"/>
            </a:pPr>
            <a:r>
              <a:rPr lang="fr-FR" sz="2800" dirty="0">
                <a:solidFill>
                  <a:schemeClr val="tx1"/>
                </a:solidFill>
                <a:latin typeface="Tiger Expert" panose="02070300020205020404" pitchFamily="18" charset="0"/>
              </a:rPr>
              <a:t> </a:t>
            </a:r>
            <a:r>
              <a:rPr lang="fr-FR" sz="2800" dirty="0" smtClean="0">
                <a:solidFill>
                  <a:schemeClr val="tx1"/>
                </a:solidFill>
                <a:latin typeface="Tiger Expert" panose="02070300020205020404" pitchFamily="18" charset="0"/>
              </a:rPr>
              <a:t>Comme amélioration de l’IMSI-Catcher</a:t>
            </a:r>
          </a:p>
          <a:p>
            <a:pPr lvl="2">
              <a:buFont typeface="Wingdings" panose="05000000000000000000" pitchFamily="2" charset="2"/>
              <a:buChar char="v"/>
            </a:pPr>
            <a:endParaRPr lang="fr-FR" sz="2800" dirty="0" smtClean="0">
              <a:solidFill>
                <a:schemeClr val="tx1"/>
              </a:solidFill>
              <a:latin typeface="Tiger Expert" panose="02070300020205020404" pitchFamily="18" charset="0"/>
            </a:endParaRPr>
          </a:p>
          <a:p>
            <a:pPr lvl="2">
              <a:buFont typeface="Wingdings" panose="05000000000000000000" pitchFamily="2" charset="2"/>
              <a:buChar char="v"/>
            </a:pPr>
            <a:endParaRPr lang="fr-FR" sz="2800" dirty="0" smtClean="0">
              <a:solidFill>
                <a:schemeClr val="tx1"/>
              </a:solidFill>
              <a:latin typeface="Tiger Expert" panose="02070300020205020404" pitchFamily="18" charset="0"/>
            </a:endParaRPr>
          </a:p>
          <a:p>
            <a:r>
              <a:rPr lang="fr-FR" sz="3200" dirty="0" smtClean="0">
                <a:solidFill>
                  <a:schemeClr val="tx1"/>
                </a:solidFill>
                <a:latin typeface="Tiger Expert" panose="02070300020205020404" pitchFamily="18" charset="0"/>
              </a:rPr>
              <a:t> Négociation de la cryptographie utilisée</a:t>
            </a:r>
          </a:p>
          <a:p>
            <a:pPr lvl="2">
              <a:buFont typeface="Wingdings" panose="05000000000000000000" pitchFamily="2" charset="2"/>
              <a:buChar char="v"/>
            </a:pPr>
            <a:r>
              <a:rPr lang="fr-FR" sz="2800" dirty="0">
                <a:solidFill>
                  <a:schemeClr val="tx1"/>
                </a:solidFill>
                <a:latin typeface="Tiger Expert" panose="02070300020205020404" pitchFamily="18" charset="0"/>
              </a:rPr>
              <a:t> A5/2 idéal pour être craqué</a:t>
            </a:r>
          </a:p>
          <a:p>
            <a:pPr lvl="2">
              <a:buFont typeface="Wingdings" panose="05000000000000000000" pitchFamily="2" charset="2"/>
              <a:buChar char="v"/>
            </a:pPr>
            <a:r>
              <a:rPr lang="fr-FR" sz="2800" dirty="0" smtClean="0">
                <a:solidFill>
                  <a:schemeClr val="tx1"/>
                </a:solidFill>
                <a:latin typeface="Tiger Expert" panose="02070300020205020404" pitchFamily="18" charset="0"/>
              </a:rPr>
              <a:t> A5/1 nécessite un </a:t>
            </a:r>
            <a:r>
              <a:rPr lang="fr-FR" sz="2800" dirty="0" err="1" smtClean="0">
                <a:solidFill>
                  <a:schemeClr val="tx1"/>
                </a:solidFill>
                <a:latin typeface="Tiger Expert" panose="02070300020205020404" pitchFamily="18" charset="0"/>
              </a:rPr>
              <a:t>rainbowtable</a:t>
            </a:r>
            <a:endParaRPr lang="fr-FR" sz="2800" dirty="0">
              <a:solidFill>
                <a:schemeClr val="tx1"/>
              </a:solidFill>
              <a:latin typeface="Tiger Expert" panose="02070300020205020404" pitchFamily="18" charset="0"/>
            </a:endParaRPr>
          </a:p>
          <a:p>
            <a:r>
              <a:rPr lang="fr-FR" sz="3200" dirty="0" smtClean="0">
                <a:solidFill>
                  <a:schemeClr val="tx1"/>
                </a:solidFill>
                <a:latin typeface="Tiger Expert" panose="02070300020205020404" pitchFamily="18" charset="0"/>
              </a:rPr>
              <a:t> Pas de chiffrement pour </a:t>
            </a:r>
            <a:r>
              <a:rPr lang="fr-FR" sz="3200" dirty="0">
                <a:solidFill>
                  <a:schemeClr val="tx1"/>
                </a:solidFill>
                <a:latin typeface="Tiger Expert" panose="02070300020205020404" pitchFamily="18" charset="0"/>
              </a:rPr>
              <a:t>les </a:t>
            </a:r>
            <a:r>
              <a:rPr lang="fr-FR" sz="3200" dirty="0" err="1" smtClean="0">
                <a:solidFill>
                  <a:schemeClr val="tx1"/>
                </a:solidFill>
                <a:latin typeface="Tiger Expert" panose="02070300020205020404" pitchFamily="18" charset="0"/>
              </a:rPr>
              <a:t>outban</a:t>
            </a:r>
            <a:r>
              <a:rPr lang="fr-FR" sz="3200" dirty="0" smtClean="0">
                <a:solidFill>
                  <a:schemeClr val="tx1"/>
                </a:solidFill>
                <a:latin typeface="Tiger Expert" panose="02070300020205020404" pitchFamily="18" charset="0"/>
              </a:rPr>
              <a:t> </a:t>
            </a:r>
          </a:p>
        </p:txBody>
      </p:sp>
    </p:spTree>
    <p:extLst>
      <p:ext uri="{BB962C8B-B14F-4D97-AF65-F5344CB8AC3E}">
        <p14:creationId xmlns:p14="http://schemas.microsoft.com/office/powerpoint/2010/main" val="12260570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0971" y="-78369"/>
            <a:ext cx="10486029" cy="1040916"/>
          </a:xfrm>
        </p:spPr>
        <p:txBody>
          <a:bodyPr>
            <a:noAutofit/>
          </a:bodyPr>
          <a:lstStyle/>
          <a:p>
            <a:r>
              <a:rPr lang="fr-FR" sz="6000" dirty="0">
                <a:latin typeface="Tiger Expert" panose="02070300020205020404" pitchFamily="18" charset="0"/>
              </a:rPr>
              <a:t>Solutions : ??</a:t>
            </a:r>
          </a:p>
        </p:txBody>
      </p:sp>
      <p:sp>
        <p:nvSpPr>
          <p:cNvPr id="3" name="Espace réservé du contenu 2"/>
          <p:cNvSpPr>
            <a:spLocks noGrp="1"/>
          </p:cNvSpPr>
          <p:nvPr>
            <p:ph idx="1"/>
          </p:nvPr>
        </p:nvSpPr>
        <p:spPr>
          <a:xfrm>
            <a:off x="207370" y="1241947"/>
            <a:ext cx="11984630" cy="5427794"/>
          </a:xfrm>
        </p:spPr>
        <p:txBody>
          <a:bodyPr>
            <a:normAutofit/>
          </a:bodyPr>
          <a:lstStyle/>
          <a:p>
            <a:r>
              <a:rPr lang="fr-FR" sz="2800" dirty="0" smtClean="0">
                <a:solidFill>
                  <a:schemeClr val="tx1"/>
                </a:solidFill>
                <a:latin typeface="Tiger Expert" panose="02070300020205020404"/>
              </a:rPr>
              <a:t> </a:t>
            </a:r>
            <a:r>
              <a:rPr lang="fr-FR" sz="3200" dirty="0" smtClean="0">
                <a:solidFill>
                  <a:schemeClr val="tx1"/>
                </a:solidFill>
                <a:latin typeface="Tiger Expert" panose="02070300020205020404"/>
              </a:rPr>
              <a:t>Pas dans le contexte de GSM – GSM est mort</a:t>
            </a:r>
            <a:endParaRPr lang="fr-FR" sz="2800" dirty="0" smtClean="0">
              <a:solidFill>
                <a:schemeClr val="tx1"/>
              </a:solidFill>
              <a:latin typeface="Tiger Expert" panose="02070300020205020404"/>
            </a:endParaRPr>
          </a:p>
          <a:p>
            <a:r>
              <a:rPr lang="fr-FR" sz="3200" dirty="0" smtClean="0">
                <a:solidFill>
                  <a:schemeClr val="tx1"/>
                </a:solidFill>
                <a:latin typeface="Tiger Expert" panose="02070300020205020404"/>
              </a:rPr>
              <a:t> Beaucoup de pays avec des mauvais config</a:t>
            </a:r>
          </a:p>
          <a:p>
            <a:pPr lvl="2">
              <a:buFont typeface="Wingdings" panose="05000000000000000000" pitchFamily="2" charset="2"/>
              <a:buChar char="v"/>
            </a:pPr>
            <a:r>
              <a:rPr lang="fr-FR" sz="2800" dirty="0" smtClean="0">
                <a:solidFill>
                  <a:schemeClr val="tx1"/>
                </a:solidFill>
                <a:latin typeface="Tiger Expert" panose="02070300020205020404"/>
              </a:rPr>
              <a:t> Implémentation de crypto diffèrent</a:t>
            </a:r>
          </a:p>
          <a:p>
            <a:pPr lvl="2">
              <a:buFont typeface="Wingdings" panose="05000000000000000000" pitchFamily="2" charset="2"/>
              <a:buChar char="v"/>
            </a:pPr>
            <a:endParaRPr lang="fr-FR" sz="2800" dirty="0" smtClean="0">
              <a:solidFill>
                <a:schemeClr val="tx1"/>
              </a:solidFill>
              <a:latin typeface="Tiger Expert" panose="02070300020205020404"/>
            </a:endParaRPr>
          </a:p>
          <a:p>
            <a:r>
              <a:rPr lang="fr-FR" sz="3200" dirty="0">
                <a:solidFill>
                  <a:schemeClr val="tx1"/>
                </a:solidFill>
                <a:latin typeface="Tiger Expert" panose="02070300020205020404"/>
              </a:rPr>
              <a:t> </a:t>
            </a:r>
            <a:r>
              <a:rPr lang="fr-FR" sz="3200" dirty="0" smtClean="0">
                <a:solidFill>
                  <a:schemeClr val="tx1"/>
                </a:solidFill>
                <a:latin typeface="Tiger Expert" panose="02070300020205020404"/>
              </a:rPr>
              <a:t>Première solution : </a:t>
            </a:r>
            <a:r>
              <a:rPr lang="fr-FR" sz="3200" dirty="0">
                <a:solidFill>
                  <a:schemeClr val="tx1"/>
                </a:solidFill>
                <a:latin typeface="Tiger Expert" panose="02070300020205020404"/>
              </a:rPr>
              <a:t>U</a:t>
            </a:r>
            <a:r>
              <a:rPr lang="fr-FR" sz="3200" dirty="0" smtClean="0">
                <a:solidFill>
                  <a:schemeClr val="tx1"/>
                </a:solidFill>
                <a:latin typeface="Tiger Expert" panose="02070300020205020404"/>
              </a:rPr>
              <a:t>tilisation </a:t>
            </a:r>
            <a:r>
              <a:rPr lang="fr-FR" sz="3200" dirty="0">
                <a:solidFill>
                  <a:schemeClr val="tx1"/>
                </a:solidFill>
                <a:latin typeface="Tiger Expert" panose="02070300020205020404"/>
              </a:rPr>
              <a:t>du 3G </a:t>
            </a:r>
            <a:endParaRPr lang="fr-FR" sz="3200" dirty="0" smtClean="0">
              <a:solidFill>
                <a:schemeClr val="tx1"/>
              </a:solidFill>
              <a:latin typeface="Tiger Expert" panose="02070300020205020404"/>
            </a:endParaRPr>
          </a:p>
          <a:p>
            <a:pPr lvl="2">
              <a:buFont typeface="Wingdings" panose="05000000000000000000" pitchFamily="2" charset="2"/>
              <a:buChar char="v"/>
            </a:pPr>
            <a:r>
              <a:rPr lang="fr-FR" sz="2800" dirty="0">
                <a:solidFill>
                  <a:schemeClr val="tx1"/>
                </a:solidFill>
                <a:latin typeface="Tiger Expert" panose="02070300020205020404"/>
              </a:rPr>
              <a:t> </a:t>
            </a:r>
            <a:r>
              <a:rPr lang="fr-FR" sz="2800" dirty="0" smtClean="0">
                <a:solidFill>
                  <a:schemeClr val="tx1"/>
                </a:solidFill>
                <a:latin typeface="Tiger Expert" panose="02070300020205020404"/>
              </a:rPr>
              <a:t>Non </a:t>
            </a:r>
            <a:r>
              <a:rPr lang="fr-FR" sz="2800" dirty="0">
                <a:solidFill>
                  <a:schemeClr val="tx1"/>
                </a:solidFill>
                <a:latin typeface="Tiger Expert" panose="02070300020205020404"/>
              </a:rPr>
              <a:t>encore craqué de nos </a:t>
            </a:r>
            <a:r>
              <a:rPr lang="fr-FR" sz="2800" dirty="0" smtClean="0">
                <a:solidFill>
                  <a:schemeClr val="tx1"/>
                </a:solidFill>
                <a:latin typeface="Tiger Expert" panose="02070300020205020404"/>
              </a:rPr>
              <a:t>jours</a:t>
            </a:r>
          </a:p>
          <a:p>
            <a:r>
              <a:rPr lang="fr-FR" sz="3200" dirty="0" smtClean="0">
                <a:solidFill>
                  <a:schemeClr val="tx1"/>
                </a:solidFill>
                <a:latin typeface="Tiger Expert" panose="02070300020205020404"/>
              </a:rPr>
              <a:t> Deuxième solution : Plus de chiffrement</a:t>
            </a:r>
            <a:endParaRPr lang="fr-FR" sz="2800" dirty="0">
              <a:solidFill>
                <a:schemeClr val="tx1"/>
              </a:solidFill>
              <a:latin typeface="Tiger Expert" panose="02070300020205020404"/>
            </a:endParaRPr>
          </a:p>
          <a:p>
            <a:pPr lvl="2">
              <a:buFont typeface="Wingdings" panose="05000000000000000000" pitchFamily="2" charset="2"/>
              <a:buChar char="v"/>
            </a:pPr>
            <a:r>
              <a:rPr lang="fr-FR" sz="2400" dirty="0">
                <a:solidFill>
                  <a:schemeClr val="tx1"/>
                </a:solidFill>
                <a:latin typeface="Tiger Expert" panose="02070300020205020404"/>
              </a:rPr>
              <a:t> </a:t>
            </a:r>
            <a:r>
              <a:rPr lang="fr-FR" sz="2800" dirty="0">
                <a:solidFill>
                  <a:schemeClr val="tx1"/>
                </a:solidFill>
                <a:latin typeface="Tiger Expert" panose="02070300020205020404"/>
              </a:rPr>
              <a:t>Comme avec Internet; chiffrement à la source</a:t>
            </a:r>
            <a:endParaRPr lang="fr-FR" sz="2800" dirty="0" smtClean="0">
              <a:solidFill>
                <a:schemeClr val="tx1"/>
              </a:solidFill>
              <a:latin typeface="Tiger Expert" panose="02070300020205020404"/>
            </a:endParaRPr>
          </a:p>
          <a:p>
            <a:r>
              <a:rPr lang="fr-FR" sz="3200" dirty="0" smtClean="0">
                <a:solidFill>
                  <a:schemeClr val="tx1"/>
                </a:solidFill>
                <a:latin typeface="Tiger Expert" panose="02070300020205020404"/>
              </a:rPr>
              <a:t> Meilleure solution : Eteindre 2G utilise 3G …</a:t>
            </a:r>
            <a:endParaRPr lang="fr-FR" sz="3200" dirty="0">
              <a:solidFill>
                <a:schemeClr val="tx1"/>
              </a:solidFill>
              <a:latin typeface="Tiger Expert" panose="02070300020205020404"/>
            </a:endParaRPr>
          </a:p>
        </p:txBody>
      </p:sp>
    </p:spTree>
    <p:extLst>
      <p:ext uri="{BB962C8B-B14F-4D97-AF65-F5344CB8AC3E}">
        <p14:creationId xmlns:p14="http://schemas.microsoft.com/office/powerpoint/2010/main" val="5751411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83" y="-76200"/>
            <a:ext cx="12199783" cy="1040916"/>
          </a:xfrm>
        </p:spPr>
        <p:txBody>
          <a:bodyPr>
            <a:noAutofit/>
          </a:bodyPr>
          <a:lstStyle/>
          <a:p>
            <a:r>
              <a:rPr lang="fr-FR" sz="6000" dirty="0" smtClean="0">
                <a:latin typeface="Tiger Expert" panose="02070300020205020404" pitchFamily="18" charset="0"/>
              </a:rPr>
              <a:t>C’est quoi l’IMSI-Catcher?</a:t>
            </a:r>
            <a:endParaRPr lang="fr-FR" sz="6000" dirty="0">
              <a:latin typeface="Tiger Expert" panose="02070300020205020404" pitchFamily="18" charset="0"/>
            </a:endParaRPr>
          </a:p>
        </p:txBody>
      </p:sp>
      <p:sp>
        <p:nvSpPr>
          <p:cNvPr id="3" name="Espace réservé du contenu 2"/>
          <p:cNvSpPr>
            <a:spLocks noGrp="1"/>
          </p:cNvSpPr>
          <p:nvPr>
            <p:ph idx="1"/>
          </p:nvPr>
        </p:nvSpPr>
        <p:spPr>
          <a:xfrm>
            <a:off x="304800" y="1397001"/>
            <a:ext cx="11887200" cy="4724399"/>
          </a:xfrm>
        </p:spPr>
        <p:txBody>
          <a:bodyPr>
            <a:normAutofit lnSpcReduction="10000"/>
          </a:bodyPr>
          <a:lstStyle/>
          <a:p>
            <a:r>
              <a:rPr lang="fr-FR" sz="3200" dirty="0" smtClean="0">
                <a:solidFill>
                  <a:schemeClr val="tx1"/>
                </a:solidFill>
                <a:latin typeface="Tiger Expert" panose="02070300020205020404" pitchFamily="18" charset="0"/>
              </a:rPr>
              <a:t> Les fausses stations de base </a:t>
            </a:r>
          </a:p>
          <a:p>
            <a:r>
              <a:rPr lang="fr-FR" sz="3500" dirty="0">
                <a:solidFill>
                  <a:schemeClr val="tx1"/>
                </a:solidFill>
                <a:latin typeface="Tiger Expert" panose="02070300020205020404" pitchFamily="18" charset="0"/>
              </a:rPr>
              <a:t> </a:t>
            </a:r>
            <a:r>
              <a:rPr lang="fr-FR" sz="3200" dirty="0" smtClean="0">
                <a:solidFill>
                  <a:schemeClr val="tx1"/>
                </a:solidFill>
                <a:latin typeface="Tiger Expert" panose="02070300020205020404" pitchFamily="18" charset="0"/>
              </a:rPr>
              <a:t>Signal élevé </a:t>
            </a:r>
          </a:p>
          <a:p>
            <a:pPr lvl="2">
              <a:buFont typeface="Wingdings" panose="05000000000000000000" pitchFamily="2" charset="2"/>
              <a:buChar char="v"/>
            </a:pPr>
            <a:r>
              <a:rPr lang="fr-FR" sz="2800" dirty="0">
                <a:solidFill>
                  <a:schemeClr val="tx1"/>
                </a:solidFill>
                <a:latin typeface="Tiger Expert" panose="02070300020205020404" pitchFamily="18" charset="0"/>
              </a:rPr>
              <a:t> </a:t>
            </a:r>
            <a:r>
              <a:rPr lang="fr-FR" sz="3000" dirty="0" smtClean="0">
                <a:solidFill>
                  <a:schemeClr val="tx1"/>
                </a:solidFill>
                <a:latin typeface="Tiger Expert" panose="02070300020205020404" pitchFamily="18" charset="0"/>
              </a:rPr>
              <a:t>Les pirates gagnent dans tous les cas</a:t>
            </a:r>
            <a:endParaRPr lang="fr-FR" sz="3000" dirty="0">
              <a:solidFill>
                <a:schemeClr val="tx1"/>
              </a:solidFill>
              <a:latin typeface="Tiger Expert" panose="02070300020205020404" pitchFamily="18" charset="0"/>
            </a:endParaRPr>
          </a:p>
          <a:p>
            <a:r>
              <a:rPr lang="fr-FR" sz="3200" dirty="0" smtClean="0">
                <a:latin typeface="Tiger Expert" panose="02070300020205020404" pitchFamily="18" charset="0"/>
              </a:rPr>
              <a:t> En GSM, priorité du BTS</a:t>
            </a:r>
          </a:p>
          <a:p>
            <a:pPr lvl="2">
              <a:buFont typeface="Wingdings" panose="05000000000000000000" pitchFamily="2" charset="2"/>
              <a:buChar char="v"/>
            </a:pPr>
            <a:r>
              <a:rPr lang="fr-FR" sz="3000" dirty="0" smtClean="0">
                <a:latin typeface="Tiger Expert" panose="02070300020205020404" pitchFamily="18" charset="0"/>
              </a:rPr>
              <a:t> A5/x </a:t>
            </a:r>
            <a:r>
              <a:rPr lang="fr-FR" sz="3000" dirty="0">
                <a:latin typeface="Tiger Expert" panose="02070300020205020404" pitchFamily="18" charset="0"/>
              </a:rPr>
              <a:t>; Puissance </a:t>
            </a:r>
            <a:r>
              <a:rPr lang="fr-FR" sz="3000" dirty="0" err="1">
                <a:latin typeface="Tiger Expert" panose="02070300020205020404" pitchFamily="18" charset="0"/>
              </a:rPr>
              <a:t>Tx</a:t>
            </a:r>
            <a:r>
              <a:rPr lang="fr-FR" sz="3000" dirty="0">
                <a:latin typeface="Tiger Expert" panose="02070300020205020404" pitchFamily="18" charset="0"/>
              </a:rPr>
              <a:t>, Gain </a:t>
            </a:r>
            <a:r>
              <a:rPr lang="fr-FR" sz="3000" dirty="0" err="1">
                <a:latin typeface="Tiger Expert" panose="02070300020205020404" pitchFamily="18" charset="0"/>
              </a:rPr>
              <a:t>Rx</a:t>
            </a:r>
            <a:endParaRPr lang="fr-FR" sz="3000" dirty="0" smtClean="0">
              <a:latin typeface="Tiger Expert" panose="02070300020205020404" pitchFamily="18" charset="0"/>
            </a:endParaRPr>
          </a:p>
          <a:p>
            <a:r>
              <a:rPr lang="fr-FR" sz="3800" dirty="0" smtClean="0">
                <a:latin typeface="Tiger Expert" panose="02070300020205020404" pitchFamily="18" charset="0"/>
              </a:rPr>
              <a:t> </a:t>
            </a:r>
            <a:r>
              <a:rPr lang="fr-FR" sz="3200" dirty="0" smtClean="0">
                <a:latin typeface="Tiger Expert" panose="02070300020205020404" pitchFamily="18" charset="0"/>
              </a:rPr>
              <a:t>Signal </a:t>
            </a:r>
            <a:r>
              <a:rPr lang="fr-FR" sz="3200" dirty="0">
                <a:latin typeface="Tiger Expert" panose="02070300020205020404" pitchFamily="18" charset="0"/>
              </a:rPr>
              <a:t>élevé + </a:t>
            </a:r>
            <a:r>
              <a:rPr lang="fr-FR" sz="3200" dirty="0" smtClean="0">
                <a:latin typeface="Tiger Expert" panose="02070300020205020404" pitchFamily="18" charset="0"/>
              </a:rPr>
              <a:t>A5/0 =&gt; Obtention </a:t>
            </a:r>
            <a:r>
              <a:rPr lang="fr-FR" sz="3200" dirty="0">
                <a:latin typeface="Tiger Expert" panose="02070300020205020404" pitchFamily="18" charset="0"/>
              </a:rPr>
              <a:t>V</a:t>
            </a:r>
            <a:r>
              <a:rPr lang="fr-FR" sz="3200" dirty="0" smtClean="0">
                <a:latin typeface="Tiger Expert" panose="02070300020205020404" pitchFamily="18" charset="0"/>
              </a:rPr>
              <a:t>ictimes  </a:t>
            </a:r>
          </a:p>
          <a:p>
            <a:r>
              <a:rPr lang="fr-FR" sz="3200" dirty="0">
                <a:latin typeface="Tiger Expert" panose="02070300020205020404" pitchFamily="18" charset="0"/>
              </a:rPr>
              <a:t> </a:t>
            </a:r>
            <a:r>
              <a:rPr lang="fr-FR" sz="3200" dirty="0" smtClean="0">
                <a:latin typeface="Tiger Expert" panose="02070300020205020404" pitchFamily="18" charset="0"/>
              </a:rPr>
              <a:t>Première apparition en 1993 par R&amp;S</a:t>
            </a:r>
          </a:p>
          <a:p>
            <a:pPr lvl="2">
              <a:buFont typeface="Wingdings" panose="05000000000000000000" pitchFamily="2" charset="2"/>
              <a:buChar char="v"/>
            </a:pPr>
            <a:r>
              <a:rPr lang="fr-FR" sz="3300" dirty="0">
                <a:latin typeface="Tiger Expert" panose="02070300020205020404" pitchFamily="18" charset="0"/>
              </a:rPr>
              <a:t> </a:t>
            </a:r>
            <a:r>
              <a:rPr lang="fr-FR" sz="2800" dirty="0" smtClean="0">
                <a:latin typeface="Tiger Expert" panose="02070300020205020404" pitchFamily="18" charset="0"/>
              </a:rPr>
              <a:t>Que pensez vous de notre pays ?</a:t>
            </a:r>
          </a:p>
        </p:txBody>
      </p:sp>
    </p:spTree>
    <p:extLst>
      <p:ext uri="{BB962C8B-B14F-4D97-AF65-F5344CB8AC3E}">
        <p14:creationId xmlns:p14="http://schemas.microsoft.com/office/powerpoint/2010/main" val="10394382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14617" y="-78370"/>
            <a:ext cx="10486029" cy="1040916"/>
          </a:xfrm>
        </p:spPr>
        <p:txBody>
          <a:bodyPr>
            <a:noAutofit/>
          </a:bodyPr>
          <a:lstStyle/>
          <a:p>
            <a:r>
              <a:rPr lang="fr-FR" sz="6000" dirty="0">
                <a:latin typeface="Tiger Expert" panose="02070300020205020404" pitchFamily="18" charset="0"/>
              </a:rPr>
              <a:t>IMSI-CATCHER crypto</a:t>
            </a:r>
          </a:p>
        </p:txBody>
      </p:sp>
      <p:sp>
        <p:nvSpPr>
          <p:cNvPr id="3" name="Espace réservé du contenu 2"/>
          <p:cNvSpPr>
            <a:spLocks noGrp="1"/>
          </p:cNvSpPr>
          <p:nvPr>
            <p:ph idx="1"/>
          </p:nvPr>
        </p:nvSpPr>
        <p:spPr>
          <a:xfrm>
            <a:off x="271616" y="1409131"/>
            <a:ext cx="11920384" cy="5194869"/>
          </a:xfrm>
        </p:spPr>
        <p:txBody>
          <a:bodyPr>
            <a:normAutofit/>
          </a:bodyPr>
          <a:lstStyle/>
          <a:p>
            <a:r>
              <a:rPr lang="fr-FR" sz="3200" dirty="0" smtClean="0">
                <a:solidFill>
                  <a:schemeClr val="tx1"/>
                </a:solidFill>
                <a:latin typeface="Tiger Expert" panose="02070300020205020404" pitchFamily="18" charset="0"/>
              </a:rPr>
              <a:t> L’attaquant et son BTS malicieux</a:t>
            </a:r>
          </a:p>
          <a:p>
            <a:r>
              <a:rPr lang="fr-FR" sz="3200" dirty="0">
                <a:solidFill>
                  <a:schemeClr val="tx1"/>
                </a:solidFill>
                <a:latin typeface="Tiger Expert" panose="02070300020205020404" pitchFamily="18" charset="0"/>
              </a:rPr>
              <a:t> </a:t>
            </a:r>
            <a:r>
              <a:rPr lang="fr-FR" sz="3200" dirty="0" smtClean="0">
                <a:solidFill>
                  <a:schemeClr val="tx1"/>
                </a:solidFill>
                <a:latin typeface="Tiger Expert" panose="02070300020205020404" pitchFamily="18" charset="0"/>
              </a:rPr>
              <a:t>Connexion des victimes dans le BTS</a:t>
            </a:r>
          </a:p>
          <a:p>
            <a:r>
              <a:rPr lang="fr-FR" sz="3200" dirty="0" smtClean="0">
                <a:solidFill>
                  <a:schemeClr val="tx1"/>
                </a:solidFill>
                <a:latin typeface="Tiger Expert" panose="02070300020205020404" pitchFamily="18" charset="0"/>
              </a:rPr>
              <a:t> BTS sans chiffrement</a:t>
            </a:r>
          </a:p>
          <a:p>
            <a:r>
              <a:rPr lang="fr-FR" sz="3200" dirty="0">
                <a:solidFill>
                  <a:schemeClr val="tx1"/>
                </a:solidFill>
                <a:latin typeface="Tiger Expert" panose="02070300020205020404" pitchFamily="18" charset="0"/>
              </a:rPr>
              <a:t> </a:t>
            </a:r>
            <a:r>
              <a:rPr lang="fr-FR" sz="3200" dirty="0" smtClean="0">
                <a:solidFill>
                  <a:schemeClr val="tx1"/>
                </a:solidFill>
                <a:latin typeface="Tiger Expert" panose="02070300020205020404" pitchFamily="18" charset="0"/>
              </a:rPr>
              <a:t>Obtention des victimes sans </a:t>
            </a:r>
            <a:r>
              <a:rPr lang="fr-FR" sz="3200" dirty="0" err="1" smtClean="0">
                <a:solidFill>
                  <a:schemeClr val="tx1"/>
                </a:solidFill>
                <a:latin typeface="Tiger Expert" panose="02070300020205020404" pitchFamily="18" charset="0"/>
              </a:rPr>
              <a:t>rainbowtable</a:t>
            </a:r>
            <a:endParaRPr lang="fr-FR" sz="3200" dirty="0" smtClean="0">
              <a:solidFill>
                <a:schemeClr val="tx1"/>
              </a:solidFill>
              <a:latin typeface="Tiger Expert" panose="02070300020205020404" pitchFamily="18" charset="0"/>
            </a:endParaRPr>
          </a:p>
          <a:p>
            <a:endParaRPr lang="fr-FR" sz="3200" dirty="0">
              <a:solidFill>
                <a:schemeClr val="tx1"/>
              </a:solidFill>
              <a:latin typeface="Tiger Expert" panose="02070300020205020404" pitchFamily="18" charset="0"/>
            </a:endParaRPr>
          </a:p>
          <a:p>
            <a:r>
              <a:rPr lang="fr-FR" sz="3200" dirty="0" smtClean="0">
                <a:solidFill>
                  <a:schemeClr val="tx1"/>
                </a:solidFill>
                <a:latin typeface="Tiger Expert" panose="02070300020205020404" pitchFamily="18" charset="0"/>
              </a:rPr>
              <a:t> Avertissements possibles mais: </a:t>
            </a:r>
          </a:p>
          <a:p>
            <a:pPr lvl="2">
              <a:buFont typeface="Wingdings" panose="05000000000000000000" pitchFamily="2" charset="2"/>
              <a:buChar char="v"/>
            </a:pPr>
            <a:r>
              <a:rPr lang="fr-FR" sz="2800" dirty="0">
                <a:solidFill>
                  <a:schemeClr val="tx1"/>
                </a:solidFill>
                <a:latin typeface="Tiger Expert" panose="02070300020205020404" pitchFamily="18" charset="0"/>
              </a:rPr>
              <a:t> </a:t>
            </a:r>
            <a:r>
              <a:rPr lang="fr-FR" sz="2800" dirty="0" smtClean="0">
                <a:solidFill>
                  <a:schemeClr val="tx1"/>
                </a:solidFill>
                <a:latin typeface="Tiger Expert" panose="02070300020205020404" pitchFamily="18" charset="0"/>
              </a:rPr>
              <a:t>Trop de confusion des utilisateurs</a:t>
            </a:r>
          </a:p>
          <a:p>
            <a:pPr lvl="2">
              <a:buFont typeface="Wingdings" panose="05000000000000000000" pitchFamily="2" charset="2"/>
              <a:buChar char="v"/>
            </a:pPr>
            <a:r>
              <a:rPr lang="fr-FR" sz="2800" dirty="0">
                <a:solidFill>
                  <a:schemeClr val="tx1"/>
                </a:solidFill>
                <a:latin typeface="Tiger Expert" panose="02070300020205020404" pitchFamily="18" charset="0"/>
              </a:rPr>
              <a:t> </a:t>
            </a:r>
            <a:r>
              <a:rPr lang="fr-FR" sz="2800" dirty="0" smtClean="0">
                <a:solidFill>
                  <a:schemeClr val="tx1"/>
                </a:solidFill>
                <a:latin typeface="Tiger Expert" panose="02070300020205020404" pitchFamily="18" charset="0"/>
              </a:rPr>
              <a:t>Par défaut, message désactivé par l’opérateur</a:t>
            </a:r>
          </a:p>
        </p:txBody>
      </p:sp>
    </p:spTree>
    <p:extLst>
      <p:ext uri="{BB962C8B-B14F-4D97-AF65-F5344CB8AC3E}">
        <p14:creationId xmlns:p14="http://schemas.microsoft.com/office/powerpoint/2010/main" val="27349361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90817" y="23230"/>
            <a:ext cx="10486029" cy="1040916"/>
          </a:xfrm>
        </p:spPr>
        <p:txBody>
          <a:bodyPr>
            <a:noAutofit/>
          </a:bodyPr>
          <a:lstStyle/>
          <a:p>
            <a:r>
              <a:rPr lang="fr-FR" sz="6000" dirty="0">
                <a:latin typeface="Tiger Expert" panose="02070300020205020404" pitchFamily="18" charset="0"/>
              </a:rPr>
              <a:t>Les Spectres utilisées </a:t>
            </a:r>
          </a:p>
        </p:txBody>
      </p:sp>
      <p:sp>
        <p:nvSpPr>
          <p:cNvPr id="3" name="Espace réservé du contenu 2"/>
          <p:cNvSpPr>
            <a:spLocks noGrp="1"/>
          </p:cNvSpPr>
          <p:nvPr>
            <p:ph idx="1"/>
          </p:nvPr>
        </p:nvSpPr>
        <p:spPr>
          <a:xfrm>
            <a:off x="805016" y="1430206"/>
            <a:ext cx="11171830" cy="5427794"/>
          </a:xfrm>
        </p:spPr>
        <p:txBody>
          <a:bodyPr>
            <a:normAutofit/>
          </a:bodyPr>
          <a:lstStyle/>
          <a:p>
            <a:r>
              <a:rPr lang="fr-FR" sz="3200" dirty="0" smtClean="0">
                <a:solidFill>
                  <a:schemeClr val="tx1"/>
                </a:solidFill>
                <a:latin typeface="Tiger Expert" panose="02070300020205020404" pitchFamily="18" charset="0"/>
              </a:rPr>
              <a:t> </a:t>
            </a:r>
            <a:r>
              <a:rPr lang="fr-FR" sz="3200" dirty="0">
                <a:solidFill>
                  <a:schemeClr val="tx1"/>
                </a:solidFill>
                <a:latin typeface="Tiger Expert" panose="02070300020205020404" pitchFamily="18" charset="0"/>
              </a:rPr>
              <a:t>4 bandes pour le réseau GSM </a:t>
            </a:r>
            <a:endParaRPr lang="fr-FR" sz="3200" dirty="0" smtClean="0">
              <a:solidFill>
                <a:schemeClr val="tx1"/>
              </a:solidFill>
              <a:latin typeface="Tiger Expert" panose="02070300020205020404" pitchFamily="18" charset="0"/>
            </a:endParaRPr>
          </a:p>
          <a:p>
            <a:pPr lvl="2">
              <a:buFont typeface="Wingdings" panose="05000000000000000000" pitchFamily="2" charset="2"/>
              <a:buChar char="v"/>
            </a:pPr>
            <a:r>
              <a:rPr lang="fr-FR" sz="3200" dirty="0">
                <a:solidFill>
                  <a:schemeClr val="tx1"/>
                </a:solidFill>
                <a:latin typeface="Tiger Expert" panose="02070300020205020404" pitchFamily="18" charset="0"/>
              </a:rPr>
              <a:t> </a:t>
            </a:r>
            <a:r>
              <a:rPr lang="fr-FR" sz="2800" dirty="0">
                <a:solidFill>
                  <a:schemeClr val="tx1"/>
                </a:solidFill>
                <a:latin typeface="Tiger Expert" panose="02070300020205020404" pitchFamily="18" charset="0"/>
              </a:rPr>
              <a:t>850, 900, 1800, 1900</a:t>
            </a:r>
          </a:p>
          <a:p>
            <a:r>
              <a:rPr lang="fr-FR" sz="3200" dirty="0" smtClean="0">
                <a:solidFill>
                  <a:schemeClr val="tx1"/>
                </a:solidFill>
                <a:latin typeface="Tiger Expert" panose="02070300020205020404" pitchFamily="18" charset="0"/>
              </a:rPr>
              <a:t> </a:t>
            </a:r>
            <a:r>
              <a:rPr lang="fr-FR" sz="3200" dirty="0">
                <a:solidFill>
                  <a:schemeClr val="tx1"/>
                </a:solidFill>
                <a:latin typeface="Tiger Expert" panose="02070300020205020404" pitchFamily="18" charset="0"/>
              </a:rPr>
              <a:t>GSM-850 et GSM-1900 utilisés en </a:t>
            </a:r>
            <a:r>
              <a:rPr lang="fr-FR" sz="3200" dirty="0" smtClean="0">
                <a:solidFill>
                  <a:schemeClr val="tx1"/>
                </a:solidFill>
                <a:latin typeface="Tiger Expert" panose="02070300020205020404" pitchFamily="18" charset="0"/>
              </a:rPr>
              <a:t>USA</a:t>
            </a:r>
          </a:p>
          <a:p>
            <a:pPr lvl="2">
              <a:buFont typeface="Wingdings" panose="05000000000000000000" pitchFamily="2" charset="2"/>
              <a:buChar char="v"/>
            </a:pPr>
            <a:r>
              <a:rPr lang="fr-FR" sz="2800" dirty="0">
                <a:solidFill>
                  <a:schemeClr val="tx1"/>
                </a:solidFill>
                <a:latin typeface="Tiger Expert" panose="02070300020205020404" pitchFamily="18" charset="0"/>
              </a:rPr>
              <a:t> 900 et 1800 en </a:t>
            </a:r>
            <a:r>
              <a:rPr lang="fr-FR" sz="2800" dirty="0" smtClean="0">
                <a:solidFill>
                  <a:schemeClr val="tx1"/>
                </a:solidFill>
                <a:latin typeface="Tiger Expert" panose="02070300020205020404" pitchFamily="18" charset="0"/>
              </a:rPr>
              <a:t>Europe</a:t>
            </a:r>
            <a:endParaRPr lang="fr-FR" sz="2800" dirty="0">
              <a:solidFill>
                <a:schemeClr val="tx1"/>
              </a:solidFill>
              <a:latin typeface="Tiger Expert" panose="02070300020205020404" pitchFamily="18" charset="0"/>
            </a:endParaRPr>
          </a:p>
          <a:p>
            <a:r>
              <a:rPr lang="fr-FR" sz="3200" dirty="0" smtClean="0">
                <a:solidFill>
                  <a:schemeClr val="tx1"/>
                </a:solidFill>
                <a:latin typeface="Tiger Expert" panose="02070300020205020404" pitchFamily="18" charset="0"/>
              </a:rPr>
              <a:t> </a:t>
            </a:r>
            <a:r>
              <a:rPr lang="fr-FR" sz="3200" dirty="0">
                <a:solidFill>
                  <a:schemeClr val="tx1"/>
                </a:solidFill>
                <a:latin typeface="Tiger Expert" panose="02070300020205020404" pitchFamily="18" charset="0"/>
              </a:rPr>
              <a:t>900 et 1800 en Europe</a:t>
            </a:r>
          </a:p>
          <a:p>
            <a:r>
              <a:rPr lang="fr-FR" sz="3200" dirty="0" smtClean="0">
                <a:solidFill>
                  <a:schemeClr val="tx1"/>
                </a:solidFill>
                <a:latin typeface="Tiger Expert" panose="02070300020205020404" pitchFamily="18" charset="0"/>
              </a:rPr>
              <a:t> </a:t>
            </a:r>
            <a:r>
              <a:rPr lang="fr-FR" sz="3200" dirty="0">
                <a:solidFill>
                  <a:schemeClr val="tx1"/>
                </a:solidFill>
                <a:latin typeface="Tiger Expert" panose="02070300020205020404" pitchFamily="18" charset="0"/>
              </a:rPr>
              <a:t>US ISM Band : 902-928Mhz</a:t>
            </a:r>
          </a:p>
          <a:p>
            <a:pPr lvl="2">
              <a:buFont typeface="Wingdings" panose="05000000000000000000" pitchFamily="2" charset="2"/>
              <a:buChar char="v"/>
            </a:pPr>
            <a:r>
              <a:rPr lang="fr-FR" sz="2800" dirty="0">
                <a:solidFill>
                  <a:schemeClr val="tx1"/>
                </a:solidFill>
                <a:latin typeface="Tiger Expert" panose="02070300020205020404" pitchFamily="18" charset="0"/>
              </a:rPr>
              <a:t> Quelques fois </a:t>
            </a:r>
            <a:r>
              <a:rPr lang="fr-FR" sz="2800" dirty="0" smtClean="0">
                <a:solidFill>
                  <a:schemeClr val="tx1"/>
                </a:solidFill>
                <a:latin typeface="Tiger Expert" panose="02070300020205020404" pitchFamily="18" charset="0"/>
              </a:rPr>
              <a:t>902-914Mhz</a:t>
            </a:r>
          </a:p>
          <a:p>
            <a:r>
              <a:rPr lang="fr-FR" sz="3200" dirty="0">
                <a:solidFill>
                  <a:schemeClr val="tx1"/>
                </a:solidFill>
                <a:latin typeface="Tiger Expert" panose="02070300020205020404" pitchFamily="18" charset="0"/>
              </a:rPr>
              <a:t> </a:t>
            </a:r>
            <a:r>
              <a:rPr lang="fr-FR" sz="3200" dirty="0" smtClean="0">
                <a:solidFill>
                  <a:schemeClr val="tx1"/>
                </a:solidFill>
                <a:latin typeface="Tiger Expert" panose="02070300020205020404" pitchFamily="18" charset="0"/>
              </a:rPr>
              <a:t>Quand-Bande supporte ISM-Bande</a:t>
            </a:r>
          </a:p>
          <a:p>
            <a:pPr lvl="2">
              <a:buFont typeface="Wingdings" panose="05000000000000000000" pitchFamily="2" charset="2"/>
              <a:buChar char="v"/>
            </a:pPr>
            <a:r>
              <a:rPr lang="fr-FR" sz="2800" dirty="0" smtClean="0">
                <a:solidFill>
                  <a:schemeClr val="tx1"/>
                </a:solidFill>
                <a:latin typeface="Tiger Expert" panose="02070300020205020404" pitchFamily="18" charset="0"/>
              </a:rPr>
              <a:t> </a:t>
            </a:r>
            <a:r>
              <a:rPr lang="fr-FR" sz="2800" dirty="0">
                <a:solidFill>
                  <a:schemeClr val="tx1"/>
                </a:solidFill>
                <a:latin typeface="Tiger Expert" panose="02070300020205020404" pitchFamily="18" charset="0"/>
              </a:rPr>
              <a:t>Les téléphones en Europe également</a:t>
            </a:r>
          </a:p>
          <a:p>
            <a:pPr marL="914400" lvl="2" indent="0">
              <a:buNone/>
            </a:pPr>
            <a:endParaRPr lang="fr-FR" sz="2800" dirty="0" smtClean="0">
              <a:solidFill>
                <a:schemeClr val="tx1"/>
              </a:solidFill>
              <a:latin typeface="Tiger Expert" panose="02070300020205020404" pitchFamily="18" charset="0"/>
            </a:endParaRPr>
          </a:p>
          <a:p>
            <a:endParaRPr lang="fr-FR" sz="3200" dirty="0" smtClean="0">
              <a:solidFill>
                <a:schemeClr val="tx1"/>
              </a:solidFill>
              <a:latin typeface="Tiger Expert" panose="02070300020205020404" pitchFamily="18" charset="0"/>
            </a:endParaRPr>
          </a:p>
          <a:p>
            <a:endParaRPr lang="fr-FR" sz="3200" dirty="0">
              <a:solidFill>
                <a:schemeClr val="tx1"/>
              </a:solidFill>
              <a:latin typeface="Tiger Expert" panose="02070300020205020404" pitchFamily="18" charset="0"/>
            </a:endParaRPr>
          </a:p>
          <a:p>
            <a:endParaRPr lang="fr-FR" sz="3200" dirty="0" smtClean="0">
              <a:solidFill>
                <a:schemeClr val="tx1"/>
              </a:solidFill>
              <a:latin typeface="Tiger Expert" panose="02070300020205020404" pitchFamily="18" charset="0"/>
            </a:endParaRPr>
          </a:p>
        </p:txBody>
      </p:sp>
    </p:spTree>
    <p:extLst>
      <p:ext uri="{BB962C8B-B14F-4D97-AF65-F5344CB8AC3E}">
        <p14:creationId xmlns:p14="http://schemas.microsoft.com/office/powerpoint/2010/main" val="6081422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90817" y="23230"/>
            <a:ext cx="10486029" cy="1040916"/>
          </a:xfrm>
        </p:spPr>
        <p:txBody>
          <a:bodyPr>
            <a:noAutofit/>
          </a:bodyPr>
          <a:lstStyle/>
          <a:p>
            <a:r>
              <a:rPr lang="fr-FR" sz="6000" dirty="0">
                <a:latin typeface="Tiger Expert" panose="02070300020205020404" pitchFamily="18" charset="0"/>
              </a:rPr>
              <a:t>ISM </a:t>
            </a:r>
            <a:r>
              <a:rPr lang="fr-FR" sz="6000" dirty="0" smtClean="0">
                <a:latin typeface="Tiger Expert" panose="02070300020205020404" pitchFamily="18" charset="0"/>
              </a:rPr>
              <a:t>Bande</a:t>
            </a:r>
            <a:endParaRPr lang="fr-FR" sz="6000" dirty="0">
              <a:latin typeface="Tiger Expert" panose="02070300020205020404" pitchFamily="18" charset="0"/>
            </a:endParaRPr>
          </a:p>
        </p:txBody>
      </p:sp>
      <p:sp>
        <p:nvSpPr>
          <p:cNvPr id="3" name="Espace réservé du contenu 2"/>
          <p:cNvSpPr>
            <a:spLocks noGrp="1"/>
          </p:cNvSpPr>
          <p:nvPr>
            <p:ph idx="1"/>
          </p:nvPr>
        </p:nvSpPr>
        <p:spPr>
          <a:xfrm>
            <a:off x="562970" y="1430206"/>
            <a:ext cx="11171830" cy="5427794"/>
          </a:xfrm>
        </p:spPr>
        <p:txBody>
          <a:bodyPr>
            <a:normAutofit/>
          </a:bodyPr>
          <a:lstStyle/>
          <a:p>
            <a:r>
              <a:rPr lang="fr-FR" sz="2800" dirty="0" smtClean="0">
                <a:solidFill>
                  <a:schemeClr val="tx1"/>
                </a:solidFill>
                <a:latin typeface="Tiger Expert" panose="02070300020205020404" pitchFamily="18" charset="0"/>
              </a:rPr>
              <a:t> </a:t>
            </a:r>
            <a:r>
              <a:rPr lang="fr-FR" sz="3200" dirty="0" err="1" smtClean="0">
                <a:solidFill>
                  <a:schemeClr val="tx1"/>
                </a:solidFill>
                <a:latin typeface="Tiger Expert" panose="02070300020205020404" pitchFamily="18" charset="0"/>
              </a:rPr>
              <a:t>Industrial</a:t>
            </a:r>
            <a:r>
              <a:rPr lang="fr-FR" sz="3200" dirty="0" smtClean="0">
                <a:solidFill>
                  <a:schemeClr val="tx1"/>
                </a:solidFill>
                <a:latin typeface="Tiger Expert" panose="02070300020205020404" pitchFamily="18" charset="0"/>
              </a:rPr>
              <a:t> </a:t>
            </a:r>
            <a:r>
              <a:rPr lang="fr-FR" sz="3200" dirty="0">
                <a:solidFill>
                  <a:schemeClr val="tx1"/>
                </a:solidFill>
                <a:latin typeface="Tiger Expert" panose="02070300020205020404" pitchFamily="18" charset="0"/>
              </a:rPr>
              <a:t>, </a:t>
            </a:r>
            <a:r>
              <a:rPr lang="fr-FR" sz="3200" dirty="0" err="1">
                <a:solidFill>
                  <a:schemeClr val="tx1"/>
                </a:solidFill>
                <a:latin typeface="Tiger Expert" panose="02070300020205020404" pitchFamily="18" charset="0"/>
              </a:rPr>
              <a:t>Scientific</a:t>
            </a:r>
            <a:r>
              <a:rPr lang="fr-FR" sz="3200" dirty="0">
                <a:solidFill>
                  <a:schemeClr val="tx1"/>
                </a:solidFill>
                <a:latin typeface="Tiger Expert" panose="02070300020205020404" pitchFamily="18" charset="0"/>
              </a:rPr>
              <a:t>, </a:t>
            </a:r>
            <a:r>
              <a:rPr lang="fr-FR" sz="3200" dirty="0" err="1">
                <a:solidFill>
                  <a:schemeClr val="tx1"/>
                </a:solidFill>
                <a:latin typeface="Tiger Expert" panose="02070300020205020404" pitchFamily="18" charset="0"/>
              </a:rPr>
              <a:t>Medical</a:t>
            </a:r>
            <a:r>
              <a:rPr lang="fr-FR" sz="3200" dirty="0">
                <a:solidFill>
                  <a:schemeClr val="tx1"/>
                </a:solidFill>
                <a:latin typeface="Tiger Expert" panose="02070300020205020404" pitchFamily="18" charset="0"/>
              </a:rPr>
              <a:t> </a:t>
            </a:r>
            <a:r>
              <a:rPr lang="fr-FR" sz="3200" dirty="0" smtClean="0">
                <a:solidFill>
                  <a:schemeClr val="tx1"/>
                </a:solidFill>
                <a:latin typeface="Tiger Expert" panose="02070300020205020404" pitchFamily="18" charset="0"/>
              </a:rPr>
              <a:t>band</a:t>
            </a:r>
          </a:p>
          <a:p>
            <a:pPr lvl="2">
              <a:buFont typeface="Wingdings" panose="05000000000000000000" pitchFamily="2" charset="2"/>
              <a:buChar char="v"/>
            </a:pPr>
            <a:r>
              <a:rPr lang="fr-FR" sz="2800" dirty="0">
                <a:solidFill>
                  <a:schemeClr val="tx1"/>
                </a:solidFill>
                <a:latin typeface="Tiger Expert" panose="02070300020205020404" pitchFamily="18" charset="0"/>
              </a:rPr>
              <a:t> </a:t>
            </a:r>
            <a:r>
              <a:rPr lang="fr-FR" sz="2800" dirty="0" smtClean="0">
                <a:solidFill>
                  <a:schemeClr val="tx1"/>
                </a:solidFill>
                <a:latin typeface="Tiger Expert" panose="02070300020205020404" pitchFamily="18" charset="0"/>
              </a:rPr>
              <a:t>Basse puissance et Basse </a:t>
            </a:r>
            <a:r>
              <a:rPr lang="fr-FR" sz="2800" dirty="0">
                <a:solidFill>
                  <a:schemeClr val="tx1"/>
                </a:solidFill>
                <a:latin typeface="Tiger Expert" panose="02070300020205020404" pitchFamily="18" charset="0"/>
              </a:rPr>
              <a:t>fréquence</a:t>
            </a:r>
            <a:endParaRPr lang="fr-FR" sz="2800" dirty="0" smtClean="0">
              <a:solidFill>
                <a:schemeClr val="tx1"/>
              </a:solidFill>
              <a:latin typeface="Tiger Expert" panose="02070300020205020404" pitchFamily="18" charset="0"/>
            </a:endParaRPr>
          </a:p>
          <a:p>
            <a:endParaRPr lang="fr-FR" sz="2800" dirty="0" smtClean="0">
              <a:solidFill>
                <a:schemeClr val="tx1"/>
              </a:solidFill>
              <a:latin typeface="Tiger Expert" panose="02070300020205020404" pitchFamily="18" charset="0"/>
            </a:endParaRPr>
          </a:p>
          <a:p>
            <a:r>
              <a:rPr lang="fr-FR" sz="3200" dirty="0" smtClean="0">
                <a:solidFill>
                  <a:schemeClr val="tx1"/>
                </a:solidFill>
                <a:latin typeface="Tiger Expert" panose="02070300020205020404" pitchFamily="18" charset="0"/>
              </a:rPr>
              <a:t> </a:t>
            </a:r>
            <a:r>
              <a:rPr lang="fr-FR" sz="3200" dirty="0">
                <a:solidFill>
                  <a:schemeClr val="tx1"/>
                </a:solidFill>
                <a:latin typeface="Tiger Expert" panose="02070300020205020404" pitchFamily="18" charset="0"/>
              </a:rPr>
              <a:t>Peut-on utiliser ISM band pour le GSM!?</a:t>
            </a:r>
          </a:p>
          <a:p>
            <a:pPr lvl="2">
              <a:buFont typeface="Wingdings" panose="05000000000000000000" pitchFamily="2" charset="2"/>
              <a:buChar char="v"/>
            </a:pPr>
            <a:r>
              <a:rPr lang="fr-FR" sz="2800" dirty="0" smtClean="0">
                <a:solidFill>
                  <a:schemeClr val="tx1"/>
                </a:solidFill>
                <a:latin typeface="Tiger Expert" panose="02070300020205020404" pitchFamily="18" charset="0"/>
              </a:rPr>
              <a:t> </a:t>
            </a:r>
            <a:r>
              <a:rPr lang="fr-FR" sz="2800" dirty="0">
                <a:solidFill>
                  <a:schemeClr val="tx1"/>
                </a:solidFill>
                <a:latin typeface="Tiger Expert" panose="02070300020205020404" pitchFamily="18" charset="0"/>
              </a:rPr>
              <a:t>La réponse et oui!</a:t>
            </a:r>
          </a:p>
          <a:p>
            <a:pPr lvl="2">
              <a:buFont typeface="Wingdings" panose="05000000000000000000" pitchFamily="2" charset="2"/>
              <a:buChar char="v"/>
            </a:pPr>
            <a:endParaRPr lang="fr-FR" sz="2800" dirty="0" smtClean="0">
              <a:solidFill>
                <a:schemeClr val="tx1"/>
              </a:solidFill>
              <a:latin typeface="Tiger Expert" panose="02070300020205020404" pitchFamily="18" charset="0"/>
            </a:endParaRPr>
          </a:p>
          <a:p>
            <a:endParaRPr lang="fr-FR" sz="3200" dirty="0">
              <a:solidFill>
                <a:schemeClr val="tx1"/>
              </a:solidFill>
              <a:latin typeface="Tiger Expert" panose="02070300020205020404" pitchFamily="18" charset="0"/>
            </a:endParaRPr>
          </a:p>
          <a:p>
            <a:endParaRPr lang="fr-FR" sz="3200" dirty="0" smtClean="0">
              <a:solidFill>
                <a:schemeClr val="tx1"/>
              </a:solidFill>
              <a:latin typeface="Tiger Expert" panose="02070300020205020404" pitchFamily="18" charset="0"/>
            </a:endParaRPr>
          </a:p>
        </p:txBody>
      </p:sp>
    </p:spTree>
    <p:extLst>
      <p:ext uri="{BB962C8B-B14F-4D97-AF65-F5344CB8AC3E}">
        <p14:creationId xmlns:p14="http://schemas.microsoft.com/office/powerpoint/2010/main" val="29168610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05971" y="23231"/>
            <a:ext cx="10486029" cy="1040916"/>
          </a:xfrm>
        </p:spPr>
        <p:txBody>
          <a:bodyPr>
            <a:noAutofit/>
          </a:bodyPr>
          <a:lstStyle/>
          <a:p>
            <a:r>
              <a:rPr lang="fr-FR" sz="6000" dirty="0">
                <a:latin typeface="Tiger Expert" panose="02070300020205020404" pitchFamily="18" charset="0"/>
              </a:rPr>
              <a:t>Amateur Radio</a:t>
            </a:r>
          </a:p>
        </p:txBody>
      </p:sp>
      <p:sp>
        <p:nvSpPr>
          <p:cNvPr id="3" name="Espace réservé du contenu 2"/>
          <p:cNvSpPr>
            <a:spLocks noGrp="1"/>
          </p:cNvSpPr>
          <p:nvPr>
            <p:ph idx="1"/>
          </p:nvPr>
        </p:nvSpPr>
        <p:spPr>
          <a:xfrm>
            <a:off x="0" y="1430206"/>
            <a:ext cx="12289430" cy="5427794"/>
          </a:xfrm>
        </p:spPr>
        <p:txBody>
          <a:bodyPr>
            <a:normAutofit fontScale="92500"/>
          </a:bodyPr>
          <a:lstStyle/>
          <a:p>
            <a:r>
              <a:rPr lang="fr-FR" sz="2800" dirty="0" smtClean="0">
                <a:solidFill>
                  <a:schemeClr val="tx1"/>
                </a:solidFill>
                <a:latin typeface="Tiger Expert" panose="02070300020205020404" pitchFamily="18" charset="0"/>
              </a:rPr>
              <a:t> </a:t>
            </a:r>
            <a:r>
              <a:rPr lang="fr-FR" sz="3500" dirty="0" smtClean="0">
                <a:solidFill>
                  <a:schemeClr val="tx1"/>
                </a:solidFill>
                <a:latin typeface="Tiger Expert" panose="02070300020205020404" pitchFamily="18" charset="0"/>
              </a:rPr>
              <a:t>Facilité d’avoir du License</a:t>
            </a:r>
          </a:p>
          <a:p>
            <a:pPr lvl="2">
              <a:buFont typeface="Wingdings" panose="05000000000000000000" pitchFamily="2" charset="2"/>
              <a:buChar char="v"/>
            </a:pPr>
            <a:r>
              <a:rPr lang="fr-FR" sz="2800" dirty="0">
                <a:solidFill>
                  <a:schemeClr val="tx1"/>
                </a:solidFill>
                <a:latin typeface="Tiger Expert" panose="02070300020205020404" pitchFamily="18" charset="0"/>
              </a:rPr>
              <a:t> http://kb0mga.net/exams pour </a:t>
            </a:r>
            <a:r>
              <a:rPr lang="fr-FR" sz="2800" dirty="0" smtClean="0">
                <a:solidFill>
                  <a:schemeClr val="tx1"/>
                </a:solidFill>
                <a:latin typeface="Tiger Expert" panose="02070300020205020404" pitchFamily="18" charset="0"/>
              </a:rPr>
              <a:t>l'examen</a:t>
            </a:r>
          </a:p>
          <a:p>
            <a:pPr lvl="2">
              <a:buFont typeface="Wingdings" panose="05000000000000000000" pitchFamily="2" charset="2"/>
              <a:buChar char="v"/>
            </a:pPr>
            <a:r>
              <a:rPr lang="fr-FR" sz="2800" dirty="0">
                <a:solidFill>
                  <a:schemeClr val="tx1"/>
                </a:solidFill>
                <a:latin typeface="Tiger Expert" panose="02070300020205020404" pitchFamily="18" charset="0"/>
              </a:rPr>
              <a:t> </a:t>
            </a:r>
            <a:r>
              <a:rPr lang="fr-FR" sz="2800" dirty="0" smtClean="0">
                <a:solidFill>
                  <a:schemeClr val="tx1"/>
                </a:solidFill>
                <a:latin typeface="Tiger Expert" panose="02070300020205020404" pitchFamily="18" charset="0"/>
              </a:rPr>
              <a:t>Bien comprendre les questions</a:t>
            </a:r>
          </a:p>
          <a:p>
            <a:r>
              <a:rPr lang="fr-FR" sz="3200" dirty="0" smtClean="0">
                <a:solidFill>
                  <a:schemeClr val="tx1"/>
                </a:solidFill>
                <a:latin typeface="Tiger Expert" panose="02070300020205020404" pitchFamily="18" charset="0"/>
              </a:rPr>
              <a:t> </a:t>
            </a:r>
            <a:r>
              <a:rPr lang="fr-FR" sz="3500" dirty="0" smtClean="0">
                <a:solidFill>
                  <a:schemeClr val="tx1"/>
                </a:solidFill>
                <a:latin typeface="Tiger Expert" panose="02070300020205020404" pitchFamily="18" charset="0"/>
              </a:rPr>
              <a:t>1500W puissance limite (!)</a:t>
            </a:r>
          </a:p>
          <a:p>
            <a:r>
              <a:rPr lang="fr-FR" sz="3500" dirty="0">
                <a:solidFill>
                  <a:schemeClr val="tx1"/>
                </a:solidFill>
                <a:latin typeface="Tiger Expert" panose="02070300020205020404" pitchFamily="18" charset="0"/>
              </a:rPr>
              <a:t> </a:t>
            </a:r>
            <a:r>
              <a:rPr lang="fr-FR" sz="3500" dirty="0" smtClean="0">
                <a:solidFill>
                  <a:schemeClr val="tx1"/>
                </a:solidFill>
                <a:latin typeface="Tiger Expert" panose="02070300020205020404" pitchFamily="18" charset="0"/>
              </a:rPr>
              <a:t>Transmission numérique possible à condition : </a:t>
            </a:r>
          </a:p>
          <a:p>
            <a:pPr lvl="2">
              <a:buFont typeface="Wingdings" panose="05000000000000000000" pitchFamily="2" charset="2"/>
              <a:buChar char="v"/>
            </a:pPr>
            <a:r>
              <a:rPr lang="fr-FR" sz="2800" dirty="0">
                <a:solidFill>
                  <a:schemeClr val="tx1"/>
                </a:solidFill>
                <a:latin typeface="Tiger Expert" panose="02070300020205020404" pitchFamily="18" charset="0"/>
              </a:rPr>
              <a:t> Une spécification </a:t>
            </a:r>
            <a:r>
              <a:rPr lang="fr-FR" sz="2800" dirty="0" smtClean="0">
                <a:solidFill>
                  <a:schemeClr val="tx1"/>
                </a:solidFill>
                <a:latin typeface="Tiger Expert" panose="02070300020205020404" pitchFamily="18" charset="0"/>
              </a:rPr>
              <a:t>publique</a:t>
            </a:r>
            <a:endParaRPr lang="fr-FR" sz="2800" dirty="0">
              <a:solidFill>
                <a:schemeClr val="tx1"/>
              </a:solidFill>
              <a:latin typeface="Tiger Expert" panose="02070300020205020404" pitchFamily="18" charset="0"/>
            </a:endParaRPr>
          </a:p>
          <a:p>
            <a:r>
              <a:rPr lang="fr-FR" sz="3200" dirty="0" smtClean="0">
                <a:solidFill>
                  <a:schemeClr val="tx1"/>
                </a:solidFill>
                <a:latin typeface="Tiger Expert" panose="02070300020205020404" pitchFamily="18" charset="0"/>
              </a:rPr>
              <a:t> </a:t>
            </a:r>
            <a:r>
              <a:rPr lang="fr-FR" sz="3500" dirty="0" smtClean="0">
                <a:solidFill>
                  <a:schemeClr val="tx1"/>
                </a:solidFill>
                <a:latin typeface="Tiger Expert" panose="02070300020205020404" pitchFamily="18" charset="0"/>
              </a:rPr>
              <a:t>Pas de Chiffrement</a:t>
            </a:r>
          </a:p>
          <a:p>
            <a:r>
              <a:rPr lang="fr-FR" sz="3200" dirty="0">
                <a:solidFill>
                  <a:schemeClr val="tx1"/>
                </a:solidFill>
                <a:latin typeface="Tiger Expert" panose="02070300020205020404" pitchFamily="18" charset="0"/>
              </a:rPr>
              <a:t> </a:t>
            </a:r>
            <a:r>
              <a:rPr lang="fr-FR" sz="3500" dirty="0" smtClean="0">
                <a:solidFill>
                  <a:schemeClr val="tx1"/>
                </a:solidFill>
                <a:latin typeface="Tiger Expert" panose="02070300020205020404" pitchFamily="18" charset="0"/>
              </a:rPr>
              <a:t>Pas de limitation sur l’	antenne</a:t>
            </a:r>
          </a:p>
          <a:p>
            <a:r>
              <a:rPr lang="fr-FR" sz="3500" dirty="0" smtClean="0">
                <a:solidFill>
                  <a:schemeClr val="tx1"/>
                </a:solidFill>
                <a:latin typeface="Tiger Expert" panose="02070300020205020404" pitchFamily="18" charset="0"/>
              </a:rPr>
              <a:t> Vérification de fréquence toutes les 10minutes</a:t>
            </a:r>
            <a:endParaRPr lang="fr-FR" sz="3500" dirty="0">
              <a:solidFill>
                <a:schemeClr val="tx1"/>
              </a:solidFill>
              <a:latin typeface="Tiger Expert" panose="02070300020205020404" pitchFamily="18" charset="0"/>
            </a:endParaRPr>
          </a:p>
          <a:p>
            <a:endParaRPr lang="fr-FR" sz="3500" dirty="0" smtClean="0">
              <a:solidFill>
                <a:schemeClr val="tx1"/>
              </a:solidFill>
              <a:latin typeface="Tiger Expert" panose="02070300020205020404" pitchFamily="18" charset="0"/>
            </a:endParaRPr>
          </a:p>
        </p:txBody>
      </p:sp>
    </p:spTree>
    <p:extLst>
      <p:ext uri="{BB962C8B-B14F-4D97-AF65-F5344CB8AC3E}">
        <p14:creationId xmlns:p14="http://schemas.microsoft.com/office/powerpoint/2010/main" val="11963680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6174" y="-50800"/>
            <a:ext cx="11959821" cy="1040916"/>
          </a:xfrm>
        </p:spPr>
        <p:txBody>
          <a:bodyPr>
            <a:noAutofit/>
          </a:bodyPr>
          <a:lstStyle/>
          <a:p>
            <a:r>
              <a:rPr lang="fr-FR" sz="6000" dirty="0" smtClean="0">
                <a:latin typeface="Tiger Expert" panose="02070300020205020404" pitchFamily="18" charset="0"/>
              </a:rPr>
              <a:t>Identifier le BTS </a:t>
            </a:r>
            <a:endParaRPr lang="fr-FR" sz="6000" dirty="0">
              <a:latin typeface="Tiger Expert" panose="02070300020205020404" pitchFamily="18" charset="0"/>
            </a:endParaRPr>
          </a:p>
        </p:txBody>
      </p:sp>
      <p:sp>
        <p:nvSpPr>
          <p:cNvPr id="3" name="Espace réservé du contenu 2"/>
          <p:cNvSpPr>
            <a:spLocks noGrp="1"/>
          </p:cNvSpPr>
          <p:nvPr>
            <p:ph idx="1"/>
          </p:nvPr>
        </p:nvSpPr>
        <p:spPr>
          <a:xfrm>
            <a:off x="626174" y="1430206"/>
            <a:ext cx="11171830" cy="5427794"/>
          </a:xfrm>
        </p:spPr>
        <p:txBody>
          <a:bodyPr>
            <a:normAutofit/>
          </a:bodyPr>
          <a:lstStyle/>
          <a:p>
            <a:r>
              <a:rPr lang="fr-FR" sz="3200" dirty="0" smtClean="0">
                <a:solidFill>
                  <a:schemeClr val="tx1"/>
                </a:solidFill>
                <a:latin typeface="Tiger Expert" panose="02070300020205020404" pitchFamily="18" charset="0"/>
              </a:rPr>
              <a:t> Utilisation de BTS avec plus de puissance</a:t>
            </a:r>
          </a:p>
          <a:p>
            <a:r>
              <a:rPr lang="fr-FR" sz="3200" dirty="0" smtClean="0">
                <a:solidFill>
                  <a:schemeClr val="tx1"/>
                </a:solidFill>
                <a:latin typeface="Tiger Expert" panose="02070300020205020404" pitchFamily="18" charset="0"/>
              </a:rPr>
              <a:t> Configuration égale à l’opérateur dans GSM </a:t>
            </a:r>
          </a:p>
          <a:p>
            <a:pPr marL="0" indent="0">
              <a:buNone/>
            </a:pPr>
            <a:r>
              <a:rPr lang="fr-FR" sz="3200" dirty="0" smtClean="0">
                <a:solidFill>
                  <a:schemeClr val="tx1"/>
                </a:solidFill>
                <a:latin typeface="Tiger Expert" panose="02070300020205020404" pitchFamily="18" charset="0"/>
              </a:rPr>
              <a:t>				-&gt; Self-Dos</a:t>
            </a:r>
          </a:p>
          <a:p>
            <a:r>
              <a:rPr lang="fr-FR" sz="3200" dirty="0" smtClean="0">
                <a:solidFill>
                  <a:schemeClr val="tx1"/>
                </a:solidFill>
                <a:latin typeface="Tiger Expert" panose="02070300020205020404" pitchFamily="18" charset="0"/>
              </a:rPr>
              <a:t> Besoin de script en 900Mhz</a:t>
            </a:r>
          </a:p>
        </p:txBody>
      </p:sp>
    </p:spTree>
    <p:extLst>
      <p:ext uri="{BB962C8B-B14F-4D97-AF65-F5344CB8AC3E}">
        <p14:creationId xmlns:p14="http://schemas.microsoft.com/office/powerpoint/2010/main" val="3873013167"/>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451</TotalTime>
  <Words>3828</Words>
  <Application>Microsoft Office PowerPoint</Application>
  <PresentationFormat>Grand écran</PresentationFormat>
  <Paragraphs>483</Paragraphs>
  <Slides>31</Slides>
  <Notes>31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31</vt:i4>
      </vt:variant>
    </vt:vector>
  </HeadingPairs>
  <TitlesOfParts>
    <vt:vector size="39" baseType="lpstr">
      <vt:lpstr>Arial</vt:lpstr>
      <vt:lpstr>Calibri</vt:lpstr>
      <vt:lpstr>Century Gothic</vt:lpstr>
      <vt:lpstr>Courier New</vt:lpstr>
      <vt:lpstr>Tiger Expert</vt:lpstr>
      <vt:lpstr>Wingdings</vt:lpstr>
      <vt:lpstr>Wingdings 3</vt:lpstr>
      <vt:lpstr>Brin</vt:lpstr>
      <vt:lpstr>Présentation PowerPoint</vt:lpstr>
      <vt:lpstr>Avant propos : Vie privée</vt:lpstr>
      <vt:lpstr>C’est quoi l’IMSI ?</vt:lpstr>
      <vt:lpstr>C’est quoi l’IMSI-Catcher?</vt:lpstr>
      <vt:lpstr>IMSI-CATCHER crypto</vt:lpstr>
      <vt:lpstr>Les Spectres utilisées </vt:lpstr>
      <vt:lpstr>ISM Bande</vt:lpstr>
      <vt:lpstr>Amateur Radio</vt:lpstr>
      <vt:lpstr>Identifier le BTS </vt:lpstr>
      <vt:lpstr>ID-Me</vt:lpstr>
      <vt:lpstr>Installation du BTS</vt:lpstr>
      <vt:lpstr>Demo 1   BTS en test Mode</vt:lpstr>
      <vt:lpstr>Cloner l’opérateur</vt:lpstr>
      <vt:lpstr>Demo 2   Cloner MNC/MCC Nom de l’opérateur</vt:lpstr>
      <vt:lpstr>Perspective </vt:lpstr>
      <vt:lpstr>Handover plus rapide</vt:lpstr>
      <vt:lpstr>GSM-Neighbours</vt:lpstr>
      <vt:lpstr>Les cellules voisines </vt:lpstr>
      <vt:lpstr>Présentation PowerPoint</vt:lpstr>
      <vt:lpstr>Local Area Code </vt:lpstr>
      <vt:lpstr>Présentation PowerPoint</vt:lpstr>
      <vt:lpstr>Puissance</vt:lpstr>
      <vt:lpstr>Perte des signaux</vt:lpstr>
      <vt:lpstr>Générateur de bruit</vt:lpstr>
      <vt:lpstr>Présentation PowerPoint</vt:lpstr>
      <vt:lpstr>Juste pour rire</vt:lpstr>
      <vt:lpstr>Rx Gain </vt:lpstr>
      <vt:lpstr>Inbound Call </vt:lpstr>
      <vt:lpstr>Les problèmes du spoofing</vt:lpstr>
      <vt:lpstr>Casser la clé de session?</vt:lpstr>
      <vt:lpstr>Solutions :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Miora</dc:creator>
  <cp:lastModifiedBy>pc-gc</cp:lastModifiedBy>
  <cp:revision>347</cp:revision>
  <dcterms:created xsi:type="dcterms:W3CDTF">2017-04-04T08:04:16Z</dcterms:created>
  <dcterms:modified xsi:type="dcterms:W3CDTF">2017-04-06T06:30:53Z</dcterms:modified>
</cp:coreProperties>
</file>