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0" r:id="rId4"/>
    <p:sldId id="365" r:id="rId5"/>
    <p:sldId id="257" r:id="rId6"/>
    <p:sldId id="268" r:id="rId7"/>
    <p:sldId id="264" r:id="rId8"/>
    <p:sldId id="747" r:id="rId9"/>
    <p:sldId id="266" r:id="rId10"/>
    <p:sldId id="269" r:id="rId11"/>
    <p:sldId id="748" r:id="rId12"/>
    <p:sldId id="279" r:id="rId13"/>
    <p:sldId id="278" r:id="rId14"/>
    <p:sldId id="270" r:id="rId15"/>
    <p:sldId id="275" r:id="rId16"/>
    <p:sldId id="276" r:id="rId17"/>
    <p:sldId id="277" r:id="rId18"/>
    <p:sldId id="281" r:id="rId19"/>
    <p:sldId id="271" r:id="rId20"/>
    <p:sldId id="274" r:id="rId21"/>
    <p:sldId id="282" r:id="rId22"/>
    <p:sldId id="283" r:id="rId23"/>
    <p:sldId id="288" r:id="rId24"/>
    <p:sldId id="272" r:id="rId25"/>
    <p:sldId id="284" r:id="rId26"/>
    <p:sldId id="306" r:id="rId27"/>
    <p:sldId id="287" r:id="rId28"/>
    <p:sldId id="286" r:id="rId29"/>
    <p:sldId id="290" r:id="rId30"/>
    <p:sldId id="291" r:id="rId31"/>
    <p:sldId id="297" r:id="rId32"/>
    <p:sldId id="296" r:id="rId33"/>
    <p:sldId id="302" r:id="rId34"/>
    <p:sldId id="301" r:id="rId35"/>
    <p:sldId id="300" r:id="rId36"/>
    <p:sldId id="687" r:id="rId37"/>
    <p:sldId id="293" r:id="rId38"/>
    <p:sldId id="305" r:id="rId39"/>
    <p:sldId id="360" r:id="rId40"/>
    <p:sldId id="361" r:id="rId41"/>
    <p:sldId id="363" r:id="rId42"/>
    <p:sldId id="295" r:id="rId43"/>
    <p:sldId id="304" r:id="rId44"/>
    <p:sldId id="303" r:id="rId45"/>
    <p:sldId id="454" r:id="rId46"/>
    <p:sldId id="504" r:id="rId47"/>
    <p:sldId id="289" r:id="rId48"/>
    <p:sldId id="308" r:id="rId49"/>
    <p:sldId id="688" r:id="rId50"/>
    <p:sldId id="689" r:id="rId51"/>
    <p:sldId id="690" r:id="rId52"/>
    <p:sldId id="716" r:id="rId53"/>
    <p:sldId id="691" r:id="rId54"/>
    <p:sldId id="717" r:id="rId55"/>
    <p:sldId id="718" r:id="rId56"/>
    <p:sldId id="719" r:id="rId57"/>
    <p:sldId id="720" r:id="rId58"/>
    <p:sldId id="309" r:id="rId59"/>
    <p:sldId id="310" r:id="rId60"/>
    <p:sldId id="311" r:id="rId61"/>
    <p:sldId id="312" r:id="rId62"/>
    <p:sldId id="313" r:id="rId63"/>
    <p:sldId id="314" r:id="rId64"/>
    <p:sldId id="364" r:id="rId65"/>
    <p:sldId id="315" r:id="rId66"/>
    <p:sldId id="316" r:id="rId67"/>
    <p:sldId id="317" r:id="rId68"/>
    <p:sldId id="318" r:id="rId69"/>
    <p:sldId id="320" r:id="rId70"/>
    <p:sldId id="321" r:id="rId71"/>
    <p:sldId id="563" r:id="rId72"/>
    <p:sldId id="564" r:id="rId73"/>
    <p:sldId id="692" r:id="rId74"/>
    <p:sldId id="322" r:id="rId75"/>
    <p:sldId id="741" r:id="rId76"/>
    <p:sldId id="733" r:id="rId77"/>
    <p:sldId id="323" r:id="rId78"/>
    <p:sldId id="734" r:id="rId79"/>
    <p:sldId id="732" r:id="rId80"/>
    <p:sldId id="742" r:id="rId81"/>
    <p:sldId id="735" r:id="rId82"/>
    <p:sldId id="326" r:id="rId83"/>
    <p:sldId id="736" r:id="rId84"/>
    <p:sldId id="505" r:id="rId85"/>
    <p:sldId id="737" r:id="rId86"/>
    <p:sldId id="327" r:id="rId87"/>
    <p:sldId id="738" r:id="rId88"/>
    <p:sldId id="328" r:id="rId89"/>
    <p:sldId id="739" r:id="rId90"/>
    <p:sldId id="329" r:id="rId91"/>
    <p:sldId id="740" r:id="rId92"/>
    <p:sldId id="330" r:id="rId93"/>
    <p:sldId id="332" r:id="rId94"/>
    <p:sldId id="743" r:id="rId95"/>
    <p:sldId id="334" r:id="rId96"/>
    <p:sldId id="337" r:id="rId97"/>
    <p:sldId id="333" r:id="rId98"/>
    <p:sldId id="335" r:id="rId99"/>
    <p:sldId id="336" r:id="rId100"/>
    <p:sldId id="338" r:id="rId101"/>
    <p:sldId id="331" r:id="rId102"/>
    <p:sldId id="339" r:id="rId103"/>
    <p:sldId id="340" r:id="rId104"/>
    <p:sldId id="744" r:id="rId105"/>
    <p:sldId id="341" r:id="rId106"/>
    <p:sldId id="342" r:id="rId107"/>
    <p:sldId id="343" r:id="rId108"/>
    <p:sldId id="356" r:id="rId109"/>
    <p:sldId id="745" r:id="rId110"/>
    <p:sldId id="746" r:id="rId111"/>
    <p:sldId id="354" r:id="rId112"/>
    <p:sldId id="357" r:id="rId113"/>
    <p:sldId id="358" r:id="rId114"/>
    <p:sldId id="359" r:id="rId115"/>
    <p:sldId id="566" r:id="rId116"/>
    <p:sldId id="567" r:id="rId117"/>
    <p:sldId id="568" r:id="rId118"/>
    <p:sldId id="506" r:id="rId119"/>
    <p:sldId id="507" r:id="rId120"/>
    <p:sldId id="508" r:id="rId121"/>
    <p:sldId id="509" r:id="rId122"/>
    <p:sldId id="510" r:id="rId123"/>
    <p:sldId id="511" r:id="rId124"/>
    <p:sldId id="569" r:id="rId125"/>
    <p:sldId id="570" r:id="rId126"/>
    <p:sldId id="515" r:id="rId127"/>
    <p:sldId id="571" r:id="rId128"/>
    <p:sldId id="574" r:id="rId129"/>
    <p:sldId id="575" r:id="rId130"/>
    <p:sldId id="731" r:id="rId131"/>
    <p:sldId id="572" r:id="rId132"/>
    <p:sldId id="573" r:id="rId133"/>
    <p:sldId id="624" r:id="rId134"/>
    <p:sldId id="693" r:id="rId135"/>
    <p:sldId id="625" r:id="rId136"/>
    <p:sldId id="643" r:id="rId137"/>
    <p:sldId id="644" r:id="rId138"/>
    <p:sldId id="645" r:id="rId139"/>
    <p:sldId id="648" r:id="rId140"/>
    <p:sldId id="749" r:id="rId141"/>
    <p:sldId id="750" r:id="rId142"/>
    <p:sldId id="751" r:id="rId143"/>
    <p:sldId id="752" r:id="rId144"/>
    <p:sldId id="646" r:id="rId145"/>
    <p:sldId id="647" r:id="rId146"/>
    <p:sldId id="649" r:id="rId147"/>
    <p:sldId id="694" r:id="rId148"/>
    <p:sldId id="721" r:id="rId149"/>
    <p:sldId id="753" r:id="rId150"/>
    <p:sldId id="754" r:id="rId151"/>
    <p:sldId id="755" r:id="rId152"/>
    <p:sldId id="756" r:id="rId153"/>
    <p:sldId id="757" r:id="rId154"/>
    <p:sldId id="650" r:id="rId155"/>
    <p:sldId id="651" r:id="rId156"/>
    <p:sldId id="652" r:id="rId157"/>
    <p:sldId id="722" r:id="rId158"/>
    <p:sldId id="758" r:id="rId159"/>
    <p:sldId id="653" r:id="rId160"/>
    <p:sldId id="654" r:id="rId161"/>
    <p:sldId id="723" r:id="rId162"/>
    <p:sldId id="576" r:id="rId163"/>
    <p:sldId id="619" r:id="rId164"/>
    <p:sldId id="620" r:id="rId165"/>
    <p:sldId id="621" r:id="rId166"/>
    <p:sldId id="697" r:id="rId167"/>
    <p:sldId id="626" r:id="rId168"/>
    <p:sldId id="627" r:id="rId169"/>
    <p:sldId id="634" r:id="rId170"/>
    <p:sldId id="759" r:id="rId171"/>
    <p:sldId id="950" r:id="rId172"/>
    <p:sldId id="635" r:id="rId173"/>
    <p:sldId id="636" r:id="rId174"/>
    <p:sldId id="656" r:id="rId175"/>
    <p:sldId id="725" r:id="rId176"/>
    <p:sldId id="638" r:id="rId177"/>
    <p:sldId id="639" r:id="rId178"/>
    <p:sldId id="657" r:id="rId179"/>
    <p:sldId id="658" r:id="rId180"/>
    <p:sldId id="698" r:id="rId181"/>
    <p:sldId id="659" r:id="rId182"/>
    <p:sldId id="642" r:id="rId183"/>
    <p:sldId id="641" r:id="rId184"/>
    <p:sldId id="700" r:id="rId185"/>
    <p:sldId id="726" r:id="rId186"/>
    <p:sldId id="701" r:id="rId187"/>
    <p:sldId id="702" r:id="rId188"/>
    <p:sldId id="703" r:id="rId189"/>
    <p:sldId id="704" r:id="rId190"/>
    <p:sldId id="708" r:id="rId191"/>
    <p:sldId id="709" r:id="rId192"/>
    <p:sldId id="707" r:id="rId193"/>
    <p:sldId id="705" r:id="rId194"/>
    <p:sldId id="706" r:id="rId195"/>
    <p:sldId id="710" r:id="rId196"/>
    <p:sldId id="711" r:id="rId197"/>
    <p:sldId id="712" r:id="rId198"/>
    <p:sldId id="714" r:id="rId199"/>
    <p:sldId id="727" r:id="rId200"/>
    <p:sldId id="953" r:id="rId201"/>
    <p:sldId id="952" r:id="rId202"/>
    <p:sldId id="728" r:id="rId203"/>
    <p:sldId id="729" r:id="rId204"/>
    <p:sldId id="730" r:id="rId205"/>
    <p:sldId id="715" r:id="rId206"/>
    <p:sldId id="946" r:id="rId207"/>
    <p:sldId id="760" r:id="rId208"/>
    <p:sldId id="948" r:id="rId209"/>
    <p:sldId id="955" r:id="rId210"/>
    <p:sldId id="956" r:id="rId211"/>
    <p:sldId id="954" r:id="rId212"/>
    <p:sldId id="949" r:id="rId213"/>
    <p:sldId id="957" r:id="rId214"/>
    <p:sldId id="958" r:id="rId215"/>
    <p:sldId id="661" r:id="rId216"/>
    <p:sldId id="662" r:id="rId2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0" Type="http://schemas.openxmlformats.org/officeDocument/2006/relationships/tableStyles" Target="tableStyles.xml"/><Relationship Id="rId22" Type="http://schemas.openxmlformats.org/officeDocument/2006/relationships/slide" Target="slides/slide20.xml"/><Relationship Id="rId219" Type="http://schemas.openxmlformats.org/officeDocument/2006/relationships/viewProps" Target="viewProps.xml"/><Relationship Id="rId218" Type="http://schemas.openxmlformats.org/officeDocument/2006/relationships/presProps" Target="presProps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510" y="602298"/>
            <a:ext cx="9144000" cy="2387600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</a:rPr>
              <a:t>Kotlin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785" y="4361498"/>
            <a:ext cx="9144000" cy="1655762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</a:rPr>
              <a:t>一门简单易学的工业程序语言</a:t>
            </a:r>
            <a:endParaRPr lang="x-none" altLang="en-US">
              <a:solidFill>
                <a:schemeClr val="bg1"/>
              </a:solidFill>
            </a:endParaRPr>
          </a:p>
          <a:p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by ice1000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2715" y="2778125"/>
            <a:ext cx="5199380" cy="184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1500">
                <a:solidFill>
                  <a:schemeClr val="bg1"/>
                </a:solidFill>
              </a:rPr>
              <a:t>A FAQ</a:t>
            </a:r>
            <a:endParaRPr lang="x-none" altLang="zh-CN" sz="115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ints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  .map { string -&gt; string.toInt() 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就这点？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就这点？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还能更少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ints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  .map { </a:t>
            </a:r>
            <a:r>
              <a:rPr lang="x-none" altLang="en-US" sz="2400">
                <a:solidFill>
                  <a:srgbClr val="FFC000"/>
                </a:solidFill>
              </a:rPr>
              <a:t>string -&gt; string</a:t>
            </a:r>
            <a:r>
              <a:rPr lang="x-none" altLang="en-US" sz="2400">
                <a:solidFill>
                  <a:schemeClr val="bg1"/>
                </a:solidFill>
              </a:rPr>
              <a:t>.toInt() 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ints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  .map { </a:t>
            </a:r>
            <a:r>
              <a:rPr lang="x-none" altLang="en-US" sz="2400">
                <a:solidFill>
                  <a:srgbClr val="FFC000"/>
                </a:solidFill>
              </a:rPr>
              <a:t>it</a:t>
            </a:r>
            <a:r>
              <a:rPr lang="x-none" altLang="en-US" sz="2400">
                <a:solidFill>
                  <a:schemeClr val="bg1"/>
                </a:solidFill>
              </a:rPr>
              <a:t>.toInt() 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ints = someAPI().map { it.toInt() 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这坨代码在编译后就是 for 循环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这坨代码在编译后就是 for 循环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也没有列表的长度扩张导致的内存重分配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这坨代码在编译后就是 for 循环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也没有列表的长度扩张导致的内存重分配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Stream 可以处理惰性序列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这坨代码在编译后就是 for 循环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也没有列表的长度扩张导致的内存重分配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Stream 可以处理惰性序列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这个也可以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310" y="1848485"/>
            <a:ext cx="4799965" cy="163703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build.gradle.kts</a:t>
            </a:r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build.gradle.kts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也能写 gradle 脚本了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build.gradle.kts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也能写 gradle 脚本了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需要 gradle 4.4 及以上的版本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28575"/>
            <a:ext cx="7270750" cy="690181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build.gradle.kts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也能写 gradle 脚本了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需要 gradle 4.4 及以上的版本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可以在 IDE 里面找到各种函数的实现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build.gradle.kts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也能写 gradle 脚本了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需要 gradle 4.4 及以上的版本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可以在 IDE 里面找到各种函数的实现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反观 Groovy，一般点进去只能看到一个接口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build.gradle.kts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也能写 gradle 脚本了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需要 gradle 4.4 及以上的版本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可以在 IDE 里面找到各种函数的实现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反观 Groovy，一般点进去只能看到一个接口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接口的参数类型还是 java.lang.Object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能保证你的代码不会意外抛出 NPE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能保证你的代码不会意外抛出 NPE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除非你使用 !! 操作符，或者使用 Java 作弊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865" y="3685540"/>
            <a:ext cx="4857750" cy="1588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10" y="1848485"/>
            <a:ext cx="4799965" cy="163703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能保证你的代码不会意外抛出 NPE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除非你使用 !! 操作符，或者使用 Java 作弊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或者直接 throw NullPointerException()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aNotNull: T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aNullable: T?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aNotNull 不能被赋值为 null ，且必须立即初始化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aNotNull 不能被赋值为 null ，且必须立即初始化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 aNotNull 是局部变量，只需在使用前保证初始化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每次使用 aNullable 的时候都必须对它『是否为 null』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一事进行检查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每次使用 aNullable 的时候都必须对它『是否为 null』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一事进行检查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aNullable: String? = getString()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每次使用 aNullable 的时候都必须对它『是否为 null』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一事进行检查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aNullable: String? = getString()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return if (aNullable != null) aNullable.length else 0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每次使用 aNullable 的时候都必须对它『是否为 null』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一事进行检查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aNullable: String? = getString()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return if (aNullable != null) 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aNullable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.length else 0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每次使用 aNullable 的时候都必须对它『是否为 null』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一事进行检查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aNullable: String? = getString()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return </a:t>
            </a:r>
            <a:r>
              <a:rPr lang="x-none" altLang="en-US">
                <a:solidFill>
                  <a:srgbClr val="FFC000"/>
                </a:solidFill>
                <a:sym typeface="+mn-ea"/>
              </a:rPr>
              <a:t>if (aNullable != null) aNullable.length else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 0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适合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每次使用 aNullable 的时候都必须对它『是否为 null』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一事进行检查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aNullable: String? = getString()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return </a:t>
            </a:r>
            <a:r>
              <a:rPr lang="x-none" altLang="en-US">
                <a:solidFill>
                  <a:srgbClr val="FFC000"/>
                </a:solidFill>
                <a:sym typeface="+mn-ea"/>
              </a:rPr>
              <a:t>aNullable?.length ?: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 0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它把类型分成了两种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每次使用 aNullable 的时候都必须对它『是否为 null』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一事进行检查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aNullable: String? = getString()</a:t>
            </a:r>
            <a:endParaRPr lang="x-none" altLang="en-US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return aNullable</a:t>
            </a:r>
            <a:r>
              <a:rPr lang="x-none" altLang="en-US">
                <a:solidFill>
                  <a:srgbClr val="00B050"/>
                </a:solidFill>
                <a:sym typeface="+mn-ea"/>
              </a:rPr>
              <a:t>?.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length </a:t>
            </a:r>
            <a:r>
              <a:rPr lang="x-none" altLang="en-US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?: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 0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NotNull 和 Nullable 在类型系统里具有隐式的子类型关系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NotNull 和 Nullable 在类型系统里具有隐式的子类型关系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和 </a:t>
            </a:r>
            <a:r>
              <a:rPr lang="x-none" altLang="en-US">
                <a:solidFill>
                  <a:srgbClr val="FFC000"/>
                </a:solidFill>
                <a:sym typeface="+mn-ea"/>
              </a:rPr>
              <a:t>Rust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Scala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00B0F0"/>
                </a:solidFill>
                <a:sym typeface="+mn-ea"/>
              </a:rPr>
              <a:t>Swift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FFC000"/>
                </a:solidFill>
                <a:sym typeface="+mn-ea"/>
              </a:rPr>
              <a:t>Java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Haskell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的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rgbClr val="FFC000"/>
                </a:solidFill>
                <a:sym typeface="+mn-ea"/>
              </a:rPr>
              <a:t>Option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C00000"/>
                </a:solidFill>
                <a:sym typeface="+mn-ea"/>
              </a:rPr>
              <a:t>Option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00B0F0"/>
                </a:solidFill>
                <a:sym typeface="+mn-ea"/>
              </a:rPr>
              <a:t>Optional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FFC000"/>
                </a:solidFill>
                <a:sym typeface="+mn-ea"/>
              </a:rPr>
              <a:t>Optional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/</a:t>
            </a:r>
            <a:r>
              <a:rPr lang="x-none" altLang="en-US">
                <a:solidFill>
                  <a:srgbClr val="7030A0"/>
                </a:solidFill>
                <a:sym typeface="+mn-ea"/>
              </a:rPr>
              <a:t>Maybe</a:t>
            </a:r>
            <a:endParaRPr lang="x-none" altLang="en-US">
              <a:solidFill>
                <a:srgbClr val="7030A0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是不一样的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NotNull 和 Nullable 在类型系统里具有隐式的子类型关系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fun a(x: Int?) = x ?: 2333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a(233) // OK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因此，假如你不希望在一个函数中对参数进行 null check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因此，假如你不希望在一个函数中对参数进行 null check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就把它声明为 NotNull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因此，假如你不希望在一个函数中对参数进行 null check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就把它声明为 NotNull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这样别人传 null 进来的时候代码就无法编译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因此，假如你不希望在一个函数中对参数进行 null check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就把它声明为 NotNull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这样别人传 null 进来的时候代码就无法编译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只能先对变量是否为 null 进行判断，并自行处理 null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A) { blabla 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x: A? = xxxx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f(a)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ln>
                  <a:noFill/>
                  <a:prstDash val="solid"/>
                </a:ln>
                <a:solidFill>
                  <a:schemeClr val="bg1"/>
                </a:solidFill>
              </a:rPr>
              <a:t>适合</a:t>
            </a:r>
            <a:endParaRPr lang="x-none" alt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15305" y="3185795"/>
            <a:ext cx="1042670" cy="1016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A) { blabla 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x: A? = xxxx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f(</a:t>
            </a:r>
            <a:r>
              <a:rPr lang="x-none" altLang="en-US">
                <a:solidFill>
                  <a:srgbClr val="FF000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</a:t>
            </a:r>
            <a:r>
              <a:rPr lang="x-none" altLang="en-US">
                <a:solidFill>
                  <a:srgbClr val="FF000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) { blabla 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x: </a:t>
            </a:r>
            <a:r>
              <a:rPr lang="x-none" altLang="en-US">
                <a:solidFill>
                  <a:srgbClr val="FF0000"/>
                </a:solidFill>
              </a:rPr>
              <a:t>A?</a:t>
            </a:r>
            <a:r>
              <a:rPr lang="x-none" altLang="en-US">
                <a:solidFill>
                  <a:schemeClr val="bg1"/>
                </a:solidFill>
              </a:rPr>
              <a:t> = xxxx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f(a)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A) { blabla 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x: A? = xxxx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(a != null) f(</a:t>
            </a:r>
            <a:r>
              <a:rPr lang="x-none" altLang="en-US">
                <a:solidFill>
                  <a:srgbClr val="00B05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如果你觉得应该允许别人传 null 进来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如果你觉得应该允许别人传 null 进来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就把参数写成 Nullable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如果你觉得应该允许别人传 null 进来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就把参数写成 Nullable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然后你自己在使用的时候就必须进行 null check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如果你觉得应该允许别人传 null 进来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就把参数写成 Nullable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然后你自己在使用的时候就必须进行 null check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你可以把你的 Nullable 传到其他允许 null 的地方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如果你觉得应该允许别人传 null 进来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就把参数写成 Nullable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然后你自己在使用的时候就必须进行 null check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你可以把你的 Nullable 传到其他允许 null 的地方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但如果你要调用一个接收 NotNull 的函数，就得自己检查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A?) { blabla 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x: A? = xxxxx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f(a) // OK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g(a: A) {}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A?) = g(a)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ln>
                  <a:noFill/>
                  <a:prstDash val="solid"/>
                </a:ln>
                <a:solidFill>
                  <a:schemeClr val="bg1"/>
                </a:solidFill>
              </a:rPr>
              <a:t>适合</a:t>
            </a:r>
            <a:endParaRPr lang="x-none" altLang="en-US">
              <a:ln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语言和人没有『适合』的说法</a:t>
            </a:r>
            <a:endParaRPr lang="x-none" alt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15305" y="3185795"/>
            <a:ext cx="1042670" cy="1016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g(a: A) {}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A?) = g(</a:t>
            </a:r>
            <a:r>
              <a:rPr lang="x-none" altLang="en-US">
                <a:solidFill>
                  <a:srgbClr val="FF000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g(a: </a:t>
            </a:r>
            <a:r>
              <a:rPr lang="x-none" altLang="en-US">
                <a:solidFill>
                  <a:srgbClr val="FF000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) {}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</a:t>
            </a:r>
            <a:r>
              <a:rPr lang="x-none" altLang="en-US">
                <a:solidFill>
                  <a:srgbClr val="FF0000"/>
                </a:solidFill>
              </a:rPr>
              <a:t>A?</a:t>
            </a:r>
            <a:r>
              <a:rPr lang="x-none" altLang="en-US">
                <a:solidFill>
                  <a:schemeClr val="bg1"/>
                </a:solidFill>
              </a:rPr>
              <a:t>) = g(a)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g(a: A) {}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fun f(a: A?) { if (a != null) g(</a:t>
            </a:r>
            <a:r>
              <a:rPr lang="x-none" altLang="en-US">
                <a:solidFill>
                  <a:srgbClr val="00B05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) }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当所有的函数都遵从这样的约定时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当所有的函数都遵从这样的约定时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null 从出现的地方开始就受到严格限制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当所有的函数都遵从这样的约定时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null 从出现的地方开始就受到严格限制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能保证每个 null 出现的地方，程序员都很清楚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当所有的函数都遵从这样的约定时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null 从出现的地方开始就受到严格限制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能保证每个 null 出现的地方，程序员都很清楚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也就能在很多地方『保证没有 null 』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当所有的函数都遵从这样的约定时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null 从出现的地方开始就受到严格限制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能保证每个 null 出现的地方，程序员都很清楚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也就能在很多地方『保证没有 null 』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相当于是区分了危险区和安全区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强制检查带来了编程上的复杂性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强制检查带来了编程上的复杂性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借助语法糖解决了这个问题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ln>
                  <a:noFill/>
                  <a:prstDash val="solid"/>
                </a:ln>
                <a:solidFill>
                  <a:schemeClr val="bg1"/>
                </a:solidFill>
              </a:rPr>
              <a:t>适合</a:t>
            </a:r>
            <a:endParaRPr lang="x-none" altLang="en-US">
              <a:ln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语言和人没有『适合』的说法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应该是『适应』</a:t>
            </a:r>
            <a:endParaRPr lang="x-none" alt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15305" y="3185795"/>
            <a:ext cx="1042670" cy="1016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7485"/>
            <a:ext cx="1077277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强制检查带来了编程上的复杂性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借助语法糖解决了这个问题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后面会有几个简单的例子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73455" y="2738120"/>
            <a:ext cx="10602595" cy="34118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也就是说能在 Java 中给 Kotlin 提供 Nullable/NotNull 信息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也就是说能在 Java 中给 Kotlin 提供 Nullable/NotNull 信息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如果不提供的话，Kotlin会『建议』你对它进行 null 检查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也就是说能在 Java 中给 Kotlin 提供 Nullable/NotNull 信息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如果不提供的话，Kotlin会『建议』你对它进行 null 检查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也就是说 Java 也有可能在 Kotlin 中产生 NPE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也就是说能在 Java 中给 Kotlin 提供 Nullable/NotNull 信息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如果不提供的话，Kotlin会『建议』你对它进行 null 检查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也就是说 Java 也有可能在 Kotlin 中产生 NPE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这也是 Kotlin 的一个缺陷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但是这也意味着这个检查仅限于编译期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但是这也意味着这个检查仅限于编译期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运行时开销只有一些编译器插入的 null assertion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但是这也意味着这个检查仅限于编译期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运行时开销只有一些编译器插入的 null assertion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没有代数数据类型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但是这也意味着这个检查仅限于编译期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运行时开销只有一些编译器插入的 null assertion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没有代数数据类型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这些 null assertion 也能通过编译器参数去掉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的好处之一就是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让人容易适应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NotNull 和 Nullable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在字节码里体现为注解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但是这也意味着这个检查仅限于编译期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运行时开销只有一些编译器插入的 null assertion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没有代数数据类型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这些 null assertion 也能通过编译器参数去掉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真正做到零成本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805" y="1101725"/>
            <a:ext cx="10246360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020" y="1109980"/>
            <a:ext cx="11413490" cy="3808095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提供的这些语法其实很少，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都是和 null 检查相关的语法糖，仅此而已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Null safety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提供的这些语法其实很少，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都是和 null 检查相关的语法糖，仅此而已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并不是一个很复杂的语言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" y="1395095"/>
            <a:ext cx="12023090" cy="3508375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90" y="1457325"/>
            <a:ext cx="1203706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return 和 throw 都是表达式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return 和 throw 都是表达式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 =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someNullable?.size() ?:</a:t>
            </a:r>
            <a:r>
              <a:rPr lang="x-none" altLang="en-US">
                <a:solidFill>
                  <a:schemeClr val="bg1"/>
                </a:solidFill>
              </a:rPr>
              <a:t> return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return 和 throw 都是表达式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 =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someNullable?.size() </a:t>
            </a:r>
            <a:r>
              <a:rPr lang="x-none" altLang="en-US">
                <a:solidFill>
                  <a:srgbClr val="00B0F0"/>
                </a:solidFill>
                <a:sym typeface="+mn-ea"/>
              </a:rPr>
              <a:t>?:</a:t>
            </a:r>
            <a:r>
              <a:rPr lang="x-none" altLang="en-US">
                <a:solidFill>
                  <a:srgbClr val="00B0F0"/>
                </a:solidFill>
              </a:rPr>
              <a:t> return</a:t>
            </a:r>
            <a:endParaRPr lang="x-none" alt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这里 </a:t>
            </a:r>
            <a:r>
              <a:rPr lang="x-none" altLang="en-US">
                <a:solidFill>
                  <a:srgbClr val="00B0F0"/>
                </a:solidFill>
              </a:rPr>
              <a:t>?: return</a:t>
            </a:r>
            <a:r>
              <a:rPr lang="x-none" altLang="en-US">
                <a:solidFill>
                  <a:schemeClr val="bg1"/>
                </a:solidFill>
              </a:rPr>
              <a:t> 类似 Rust 的 try! 宏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030" y="2603500"/>
            <a:ext cx="8945880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return 和 throw 都是表达式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>
                <a:solidFill>
                  <a:schemeClr val="bg1"/>
                </a:solidFill>
              </a:rPr>
              <a:t>int a;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>
                <a:solidFill>
                  <a:schemeClr val="bg1"/>
                </a:solidFill>
              </a:rPr>
              <a:t>if (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aNullable != null) a = aNullable.size();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else return;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" y="1227455"/>
            <a:ext cx="11978005" cy="343662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语法糖</a:t>
            </a:r>
            <a:endParaRPr lang="x-none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45" y="1217930"/>
            <a:ext cx="11943715" cy="213868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没有完美的编程语言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没有完美的编程语言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也是有很多问题的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没有完美的编程语言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也是有很多问题的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比如无法进行跨函数的静态分析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a: String? = blablabla()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(a != null) a.getBytes()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a: String? = blablabla()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(a != null) </a:t>
            </a:r>
            <a:r>
              <a:rPr lang="x-none" altLang="en-US">
                <a:solidFill>
                  <a:srgbClr val="00B050"/>
                </a:solidFill>
              </a:rPr>
              <a:t>a</a:t>
            </a:r>
            <a:r>
              <a:rPr lang="x-none" altLang="en-US">
                <a:solidFill>
                  <a:schemeClr val="bg1"/>
                </a:solidFill>
              </a:rPr>
              <a:t>.getBytes()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首先应该看它解决了什么问题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a: String? = blablabla()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</a:t>
            </a:r>
            <a:r>
              <a:rPr lang="x-none" altLang="en-US">
                <a:solidFill>
                  <a:srgbClr val="FFC000"/>
                </a:solidFill>
              </a:rPr>
              <a:t>a != null</a:t>
            </a:r>
            <a:r>
              <a:rPr lang="x-none" altLang="en-US">
                <a:solidFill>
                  <a:schemeClr val="bg1"/>
                </a:solidFill>
              </a:rPr>
              <a:t>) a.getBytes()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rgbClr val="FFC000"/>
                </a:solidFill>
              </a:rPr>
              <a:t>fun nonNull(a: String?) = null != a</a:t>
            </a:r>
            <a:endParaRPr lang="x-none" altLang="en-US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a: String? = blablabla()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</a:t>
            </a:r>
            <a:r>
              <a:rPr lang="x-none" altLang="en-US">
                <a:solidFill>
                  <a:srgbClr val="FFC000"/>
                </a:solidFill>
              </a:rPr>
              <a:t>nonNull(a)</a:t>
            </a:r>
            <a:r>
              <a:rPr lang="x-none" altLang="en-US">
                <a:solidFill>
                  <a:schemeClr val="bg1"/>
                </a:solidFill>
              </a:rPr>
              <a:t>) a.getBytes()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fun nonNull(a: String?) = null != a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val a: String? = blablabla()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(nonNull(a)) </a:t>
            </a:r>
            <a:r>
              <a:rPr lang="x-none" altLang="en-US">
                <a:solidFill>
                  <a:srgbClr val="FF0000"/>
                </a:solidFill>
              </a:rPr>
              <a:t>a.getBytes</a:t>
            </a:r>
            <a:r>
              <a:rPr lang="x-none" altLang="en-US">
                <a:solidFill>
                  <a:schemeClr val="bg1"/>
                </a:solidFill>
              </a:rPr>
              <a:t>()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(nonNull(a)) </a:t>
            </a:r>
            <a:r>
              <a:rPr lang="x-none" altLang="en-US">
                <a:solidFill>
                  <a:srgbClr val="FF0000"/>
                </a:solidFill>
              </a:rPr>
              <a:t>a.getBytes</a:t>
            </a:r>
            <a:r>
              <a:rPr lang="x-none" altLang="en-US">
                <a:solidFill>
                  <a:schemeClr val="bg1"/>
                </a:solidFill>
              </a:rPr>
              <a:t>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并不知道，a 在这里不是 null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(nonNull(a)) </a:t>
            </a:r>
            <a:r>
              <a:rPr lang="x-none" altLang="en-US">
                <a:solidFill>
                  <a:srgbClr val="FF0000"/>
                </a:solidFill>
              </a:rPr>
              <a:t>a.getBytes</a:t>
            </a:r>
            <a:r>
              <a:rPr lang="x-none" altLang="en-US">
                <a:solidFill>
                  <a:schemeClr val="bg1"/>
                </a:solidFill>
              </a:rPr>
              <a:t>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并不知道，a 在这里不是 null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因为这已经是来自另一个函数的信息了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无法进行跨函数的静态分析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if (nonNull(a)) </a:t>
            </a:r>
            <a:r>
              <a:rPr lang="x-none" altLang="en-US">
                <a:solidFill>
                  <a:srgbClr val="FF0000"/>
                </a:solidFill>
              </a:rPr>
              <a:t>a.getBytes</a:t>
            </a:r>
            <a:r>
              <a:rPr lang="x-none" altLang="en-US">
                <a:solidFill>
                  <a:schemeClr val="bg1"/>
                </a:solidFill>
              </a:rPr>
              <a:t>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Kotlin 并不知道，a 在这里不是 null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因为这已经是来自另一个函数的信息了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如果要进行完整的分析，复杂度就是指数级的了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这个问题，Kotlin 似乎在引入一个语言特性来解决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这个问题，Kotlin 似乎在引入一个语言特性来解决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不过因为这是没公开的东西，我就不展开讲了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以及 Kotlin 会生成比较大的元数据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以及 Kotlin 会生成比较大的元数据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导致同样的逻辑， Kotlin 编译出来的字节码会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膨胀 5% 左右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自我介绍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165985"/>
            <a:ext cx="10972800" cy="3169920"/>
          </a:xfrm>
        </p:spPr>
        <p:txBody>
          <a:bodyPr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常用网名: ice1000/千里冰封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爱好是编程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目前在源伞科技实习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3235960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首先应该看它解决了什么问题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如果它解决了你的问题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并且没有带来新问题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那么你就需要它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这是两个比较 major 的问题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这是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两</a:t>
            </a:r>
            <a:r>
              <a:rPr lang="x-none" altLang="en-US">
                <a:solidFill>
                  <a:schemeClr val="bg1"/>
                </a:solidFill>
              </a:rPr>
              <a:t>个比较 major 的问题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其他的都是一些细枝末节的小事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这是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两</a:t>
            </a:r>
            <a:r>
              <a:rPr lang="x-none" altLang="en-US">
                <a:solidFill>
                  <a:schemeClr val="bg1"/>
                </a:solidFill>
              </a:rPr>
              <a:t>个比较 major 的问题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其他的都是一些细枝末节的小事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比如有人觉得语法不好看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Kotlin 的缺陷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这是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两</a:t>
            </a:r>
            <a:r>
              <a:rPr lang="x-none" altLang="en-US">
                <a:solidFill>
                  <a:schemeClr val="bg1"/>
                </a:solidFill>
              </a:rPr>
              <a:t>个比较 major 的问题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其他的都是一些细枝末节的小事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比如有人觉得语法不好看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这和个人口味高度相关，我觉得不能怪语言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哈哈，不过源伞的 pinpoint 分析器能跨函数静态分析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哈哈，不过源伞的 pinpoint 分析器能跨函数静态分析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给大家看一个 IntelliJ Platform 的可能的 NPE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是从 GitHub 上 PyCharm 的 release 里找到的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0422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85" y="50165"/>
            <a:ext cx="12115165" cy="6611620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目前完整地支持 C++ 和 Java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目前完整地支持 C++ 和 Java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使用相关技术的公司可以考虑购买我们的产品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目前完整地支持 C++ 和 Java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使用相关技术的公司可以考虑购买我们的产品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企业版会提供很赞的技术支持的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由于 Kotlin 最初是被作为 JVM dialect 开发出来的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那么我们主要讨论它解决了 Java 程序员的哪些问题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但是这样的分析也是非常耗时的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但是这样的分析也是非常耗时的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编译器不可能像这种静态分析工具这么检查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但是这样的分析也是非常耗时的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编译器不可能像这种静态分析工具这么检查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编译器需要保证正确性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olidFill>
                  <a:schemeClr val="bg1"/>
                </a:solidFill>
                <a:sym typeface="+mn-ea"/>
              </a:rPr>
              <a:t>广告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55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但是这样的分析也是非常耗时的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编译器不可能像这种静态分析工具这么检查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编译器需要保证正确性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而静态分析工具是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在</a:t>
            </a:r>
            <a:r>
              <a:rPr lang="x-none" altLang="en-US">
                <a:solidFill>
                  <a:schemeClr val="bg1"/>
                </a:solidFill>
              </a:rPr>
              <a:t>试图解决 NP hard 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2738120"/>
            <a:ext cx="1060259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我说完了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45" y="1879918"/>
            <a:ext cx="10972800" cy="1143000"/>
          </a:xfrm>
        </p:spPr>
        <p:txBody>
          <a:bodyPr/>
          <a:p>
            <a:r>
              <a:rPr lang="x-none" sz="8000">
                <a:solidFill>
                  <a:schemeClr val="bg1"/>
                </a:solidFill>
                <a:sym typeface="+mn-ea"/>
              </a:rPr>
              <a:t>Q &amp; A</a:t>
            </a:r>
            <a:endParaRPr lang="x-none" sz="8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790950"/>
            <a:ext cx="10602595" cy="2537460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优秀的演讲者敢于面对听众的质疑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 程序员的问题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055" y="1702435"/>
            <a:ext cx="25717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623310"/>
            <a:ext cx="3752215" cy="2771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15" y="1983105"/>
            <a:ext cx="2677160" cy="128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05" y="4601210"/>
            <a:ext cx="521906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615" y="1318895"/>
            <a:ext cx="5247640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 程序员的问题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java.lang.NullPointerException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 程序员的问题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java.lang.NullPointerException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也是源伞的 Java 分析器的首要解决目标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 程序员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现在要给一个数组添加一个元素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875" y="2056765"/>
            <a:ext cx="10064750" cy="357822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IProjectDescription description = project.getDescription();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String[] prevNatures = description.getNatureIds();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String[] newNatures = new String[prevNatures.length + 1];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System.arraycopy(prevNatures, 0, newNatures, 0, prevNatures.length);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newNatures[prevNatures.length] = MY_NATURE_ID;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description.setNatureIds(newNatures);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即使你使用 Arrays.asList 和 toArray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700" y="2287270"/>
            <a:ext cx="8289290" cy="357822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IProjectDescription description = project.getDescription();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List&lt;String&gt; prevNatures = new ArrayList&lt;&gt;(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     Arrays.asList(description.getNatureIds()));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prevNatures.add(MY_NATURE_ID);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description.setNatureIds(prevNatures.toArray());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自我介绍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580" y="2100580"/>
            <a:ext cx="2656840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 程序员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遇到了复杂的类型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940" y="2519680"/>
            <a:ext cx="10229215" cy="3032760"/>
          </a:xfrm>
        </p:spPr>
        <p:txBody>
          <a:bodyPr/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Future&lt;Triple&lt;</a:t>
            </a:r>
            <a:r>
              <a:rPr lang="x-none" altLang="en-US" sz="2800">
                <a:solidFill>
                  <a:schemeClr val="bg1"/>
                </a:solidFill>
                <a:sym typeface="+mn-ea"/>
              </a:rPr>
              <a:t>Pair&lt;List&lt;String&gt;, List&lt;String&gt;&gt;, Pair&lt;List&lt;Integer&gt;, Set&lt;String&gt;&gt;</a:t>
            </a:r>
            <a:r>
              <a:rPr lang="x-none" altLang="en-US" sz="2800">
                <a:solidFill>
                  <a:schemeClr val="bg1"/>
                </a:solidFill>
              </a:rPr>
              <a:t>&gt;&gt; future =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executor.submit(() -&gt;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   .. blablabla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// guava 的 Future</a:t>
            </a: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而遇到下面这种情况更是令人无语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HasThisTypePatternTriedToSneakInSomeGenericOrParameterizedTypePatternMatchingStuffAnywhereVisitor visitor = new HasThisTypePatternTriedToSneakInSomeGenericOrParameterizedTypePatternMatchingStuffAnywhereVisitor();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// 来自 AspectJ 的爱意</a:t>
            </a: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Java 程序员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现在不想写类型了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想使用类型推导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要在 Java 里使用类型推导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有很多选择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Java10 var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Java10 var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第三次世界大战后，公司仍然在使用 Java 8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Java10 var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第三次世界大战后，公司仍然在使用 Java 8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第四次世界大战后，公司终于打算迁移到 Java 10 了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Java10 var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第三次世界大战后，公司仍然在使用 Java 8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第四次世界大战后，公司终于打算迁移到 Java 10 了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公司没能成功解决</a:t>
            </a:r>
            <a:r>
              <a:rPr lang="x-none" altLang="en-US">
                <a:solidFill>
                  <a:schemeClr val="bg1"/>
                </a:solidFill>
              </a:rPr>
              <a:t>类库不兼容的问题，倒闭了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025" y="296228"/>
            <a:ext cx="10972800" cy="1143000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</a:rPr>
              <a:t>Table of contents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920" y="1628140"/>
            <a:ext cx="10972800" cy="4528820"/>
          </a:xfrm>
        </p:spPr>
        <p:txBody>
          <a:bodyPr/>
          <a:p>
            <a:pPr marL="457200" indent="-457200"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Kotlin 适合你吗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为什么你需要 Kotlin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应该怎么写 Kotlin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build.gradle.kts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Null safety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Kotlin 的缺陷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3237230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Java10 var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第三次世界大战后，公司仍然在使用 Java 8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第四次世界大战后，公司终于打算迁移到 Java 10 了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公司没能成功解决类库不兼容的问题，倒闭了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这时你的同事还没学会用 Stream API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Font typeface="Arial" panose="02080604020202020204" charset="0"/>
              <a:buNone/>
            </a:pPr>
            <a:r>
              <a:rPr lang="x-none" altLang="en-US">
                <a:solidFill>
                  <a:schemeClr val="bg1"/>
                </a:solidFill>
              </a:rPr>
              <a:t>8102 年 Java 才引入这个 C# 古时候就有的特性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Lombok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Lombok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lombok.</a:t>
            </a:r>
            <a:r>
              <a:rPr lang="x-none" altLang="en-US" sz="8000" b="1">
                <a:solidFill>
                  <a:schemeClr val="bg1"/>
                </a:solidFill>
              </a:rPr>
              <a:t>experimental</a:t>
            </a:r>
            <a:r>
              <a:rPr lang="x-none" altLang="en-US">
                <a:solidFill>
                  <a:schemeClr val="bg1"/>
                </a:solidFill>
              </a:rPr>
              <a:t>.var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974340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Lombok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lombok.</a:t>
            </a:r>
            <a:r>
              <a:rPr lang="x-none" altLang="en-US" b="1">
                <a:solidFill>
                  <a:schemeClr val="bg1"/>
                </a:solidFill>
              </a:rPr>
              <a:t>experimental</a:t>
            </a:r>
            <a:r>
              <a:rPr lang="x-none" altLang="en-US">
                <a:solidFill>
                  <a:schemeClr val="bg1"/>
                </a:solidFill>
              </a:rPr>
              <a:t>.var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稳定性 and 商业支持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3331210"/>
          </a:xfrm>
        </p:spPr>
        <p:txBody>
          <a:bodyPr/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Lombok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lombok.</a:t>
            </a:r>
            <a:r>
              <a:rPr lang="x-none" altLang="en-US" b="1">
                <a:solidFill>
                  <a:schemeClr val="bg1"/>
                </a:solidFill>
              </a:rPr>
              <a:t>experimental</a:t>
            </a:r>
            <a:r>
              <a:rPr lang="x-none" altLang="en-US">
                <a:solidFill>
                  <a:schemeClr val="bg1"/>
                </a:solidFill>
              </a:rPr>
              <a:t>.var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稳定性 and 商业支持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>
              <a:buFont typeface="Arial" panose="02080604020202020204" charset="0"/>
              <a:buChar char="•"/>
            </a:pPr>
            <a:r>
              <a:rPr lang="x-none" altLang="en-US">
                <a:solidFill>
                  <a:schemeClr val="bg1"/>
                </a:solidFill>
              </a:rPr>
              <a:t>IDE 支持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901950"/>
            <a:ext cx="10972800" cy="252412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Java 程序员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现在要开发 Android 应用啦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TextView view = (TextView) findViewById(R.id.main_text_view);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view.setOnClickListener(new View.OnClickListener()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@Override public void onClick(View v)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即使有了 Java 8 的 lambda 表达式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即使有了 Java 8 的 lambda 表达式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R.java 时不时找不到</a:t>
            </a: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Before start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6775"/>
            <a:ext cx="10972800" cy="3529965"/>
          </a:xfrm>
        </p:spPr>
        <p:txBody>
          <a:bodyPr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为什么我讲这么基础的东西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即使有了 Java 8 的 lambda 表达式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R.java 时不时找不到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findViewById 也不是类型安全的</a:t>
            </a: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即使有了 Java 8 的 lambda 表达式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R.java 时不时找不到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findViewById 也不是类型安全的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x-none" altLang="en-US" sz="2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这些都是 Android 开发经常遇到的问题</a:t>
            </a: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0" indent="0" algn="ctr">
              <a:buNone/>
            </a:pPr>
            <a:r>
              <a:rPr lang="x-none" altLang="en-US" sz="2800">
                <a:solidFill>
                  <a:schemeClr val="bg1"/>
                </a:solidFill>
              </a:rPr>
              <a:t>上面这段代码用 Kotlin 就很简洁</a:t>
            </a: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1674495"/>
            <a:ext cx="10229215" cy="2688590"/>
          </a:xfrm>
        </p:spPr>
        <p:txBody>
          <a:bodyPr/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TextView view = (TextView) findViewById(R.id.main_text_view);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view.setOnClickListener(new View.OnClickListener()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@Override public void onClick(View v)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8375" y="4591685"/>
            <a:ext cx="10229215" cy="187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main_text_view.setOnClickListener { v -&gt;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1674495"/>
            <a:ext cx="10229215" cy="2688590"/>
          </a:xfrm>
        </p:spPr>
        <p:txBody>
          <a:bodyPr/>
          <a:p>
            <a:pPr marL="0" indent="0" algn="l">
              <a:buNone/>
            </a:pPr>
            <a:r>
              <a:rPr lang="x-none" altLang="en-US" sz="2800">
                <a:solidFill>
                  <a:srgbClr val="00B0F0"/>
                </a:solidFill>
              </a:rPr>
              <a:t>TextView view = (TextView) findViewById(R.id.main_text_view);</a:t>
            </a:r>
            <a:endParaRPr lang="x-none" altLang="en-US" sz="2800">
              <a:solidFill>
                <a:srgbClr val="00B0F0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rgbClr val="00B0F0"/>
                </a:solidFill>
              </a:rPr>
              <a:t>view.</a:t>
            </a:r>
            <a:r>
              <a:rPr lang="x-none" altLang="en-US" sz="2800">
                <a:solidFill>
                  <a:schemeClr val="bg1"/>
                </a:solidFill>
              </a:rPr>
              <a:t>setOnClickListener(new View.OnClickListener()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@Override public void onClick(View v)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8375" y="4591685"/>
            <a:ext cx="10229215" cy="187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x-none" altLang="en-US" sz="2800">
                <a:solidFill>
                  <a:srgbClr val="00B0F0"/>
                </a:solidFill>
              </a:rPr>
              <a:t>main_text_view</a:t>
            </a:r>
            <a:r>
              <a:rPr lang="x-none" altLang="en-US" sz="2800">
                <a:solidFill>
                  <a:schemeClr val="bg1"/>
                </a:solidFill>
              </a:rPr>
              <a:t>.setOnClickListener { v -&gt;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1674495"/>
            <a:ext cx="10229215" cy="2688590"/>
          </a:xfrm>
        </p:spPr>
        <p:txBody>
          <a:bodyPr/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TextView view = (TextView) findViewById(R.id.main_text_view);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view.</a:t>
            </a:r>
            <a:r>
              <a:rPr lang="x-none" altLang="en-US" sz="2800">
                <a:solidFill>
                  <a:srgbClr val="FFC000"/>
                </a:solidFill>
              </a:rPr>
              <a:t>setOnClickListener</a:t>
            </a:r>
            <a:r>
              <a:rPr lang="x-none" altLang="en-US" sz="2800">
                <a:solidFill>
                  <a:schemeClr val="bg1"/>
                </a:solidFill>
              </a:rPr>
              <a:t>(new View.OnClickListener()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@Override public void onClick(View v) {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8375" y="4591685"/>
            <a:ext cx="10229215" cy="187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main_text_view.</a:t>
            </a:r>
            <a:r>
              <a:rPr lang="x-none" altLang="en-US" sz="2800">
                <a:solidFill>
                  <a:srgbClr val="FFC000"/>
                </a:solidFill>
              </a:rPr>
              <a:t>setOnClickListener </a:t>
            </a:r>
            <a:r>
              <a:rPr lang="x-none" altLang="en-US" sz="2800">
                <a:solidFill>
                  <a:schemeClr val="bg1"/>
                </a:solidFill>
              </a:rPr>
              <a:t>{ v -&gt;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45" y="1674495"/>
            <a:ext cx="10229215" cy="2688590"/>
          </a:xfrm>
        </p:spPr>
        <p:txBody>
          <a:bodyPr/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TextView view = (TextView) findViewById(R.id.main_text_view);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view.setOnClickListener</a:t>
            </a:r>
            <a:r>
              <a:rPr lang="x-none" altLang="en-US" sz="2800">
                <a:solidFill>
                  <a:srgbClr val="00B0F0"/>
                </a:solidFill>
              </a:rPr>
              <a:t>(new View.OnClickListener() {</a:t>
            </a:r>
            <a:endParaRPr lang="x-none" altLang="en-US" sz="2800">
              <a:solidFill>
                <a:srgbClr val="00B0F0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rgbClr val="00B0F0"/>
                </a:solidFill>
              </a:rPr>
              <a:t>  @Override public void onClick(View v) {</a:t>
            </a:r>
            <a:endParaRPr lang="x-none" altLang="en-US" sz="2800">
              <a:solidFill>
                <a:srgbClr val="00B0F0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8375" y="4591685"/>
            <a:ext cx="10229215" cy="187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main_text_view.setOnClickListener</a:t>
            </a:r>
            <a:r>
              <a:rPr lang="x-none" altLang="en-US" sz="2800">
                <a:solidFill>
                  <a:srgbClr val="00B0F0"/>
                </a:solidFill>
              </a:rPr>
              <a:t> { v -&gt;</a:t>
            </a:r>
            <a:endParaRPr lang="x-none" altLang="en-US" sz="2800">
              <a:solidFill>
                <a:srgbClr val="00B0F0"/>
              </a:solidFill>
            </a:endParaRPr>
          </a:p>
          <a:p>
            <a:pPr marL="0" indent="0" algn="l">
              <a:buNone/>
            </a:pPr>
            <a:r>
              <a:rPr lang="x-none" altLang="en-US" sz="2800">
                <a:solidFill>
                  <a:schemeClr val="bg1"/>
                </a:solidFill>
              </a:rPr>
              <a:t>    ... blabla</a:t>
            </a:r>
            <a:endParaRPr lang="x-none" altLang="en-US" sz="280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x-none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pic>
        <p:nvPicPr>
          <p:cNvPr id="5" name="Picture 4" descr="671f6b62e5b085f6765b3a11087c3a23d7d137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060" y="1529715"/>
            <a:ext cx="7478395" cy="45878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的开发者深知这些问题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的开发者深知这些问题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NPE -- Null safety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Before start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6775"/>
            <a:ext cx="10972800" cy="3529965"/>
          </a:xfrm>
        </p:spPr>
        <p:txBody>
          <a:bodyPr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为什么我讲这么基础的东西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本 slides 面向的群众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的开发者深知这些问题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NPE -- Null safety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集合框架太搓 -- CollectionsKt.kt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5" y="2736215"/>
            <a:ext cx="10229215" cy="2688590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的开发者深知这些问题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NPE -- Null safety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  <a:sym typeface="+mn-ea"/>
              </a:rPr>
              <a:t>集合框架太搓 -- CollectionsKt.kt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类型太长 -- 类型推导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的开发者深知这些问题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NPE -- Null safety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  <a:sym typeface="+mn-ea"/>
              </a:rPr>
              <a:t>集合框架太搓 -- CollectionsKt.kt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类型太长 -- 类型推导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Java 版本迁移困难 -- Kotlin 跑在你目前的 JRE 里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为什么你需要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的开发者深知这些问题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NPE -- Null safety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  <a:sym typeface="+mn-ea"/>
              </a:rPr>
              <a:t>集合框架太搓 -- CollectionsKt.kt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类型太长 -- 类型推导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  <a:sym typeface="+mn-ea"/>
              </a:rPr>
              <a:t>Java 版本迁移困难 -- Kotlin 跑在你目前的 JRE 里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Android 中的垃圾 API -- 用扩展生成器曲线救国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 sz="4000" b="1">
                <a:solidFill>
                  <a:schemeClr val="bg1"/>
                </a:solidFill>
              </a:rPr>
              <a:t>不要</a:t>
            </a:r>
            <a:r>
              <a:rPr lang="x-none" altLang="en-US">
                <a:solidFill>
                  <a:schemeClr val="bg1"/>
                </a:solidFill>
              </a:rPr>
              <a:t>使用!!这个操作符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不要使用!!这个操作符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谨慎对待通过 Java 的 API 传入的变量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不要使用!!这个操作符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谨慎对待通过 Java 的 API 传入的变量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用好 StandardKt.kt 里的函数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不要使用!!这个操作符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谨慎对待通过 Java 的 API 传入的变量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用好 StandardKt.kt 里的函数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  <a:sym typeface="+mn-ea"/>
              </a:rPr>
              <a:t>用好 map/filter/mapNotNull/flatMap/take/drop/first/last/sum/fold/foldRight etc.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不要使用!!这个操作符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谨慎对待通过 Java 的 API 传入的变量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用好 StandardKt.kt 里的函数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用相对函数式的思维写代码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Before start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6775"/>
            <a:ext cx="10972800" cy="3529965"/>
          </a:xfrm>
        </p:spPr>
        <p:txBody>
          <a:bodyPr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为什么我讲这么基础的东西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本 slides 面向的群众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我不是来手把手教大家写 Kt 的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不要使用!!这个操作符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谨慎对待通过 Java 的 API 传入的变量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用好 StandardKt.kt 里的函数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用相对函数式的思维写代码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在 IDE 里，多留心它提示了些啥出来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  <a:sym typeface="+mn-ea"/>
              </a:rPr>
              <a:t>Kotlin 到底能减少多少代码？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Kotlin 到底能减少多少代码？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看一个简单的例子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List&lt;String&gt; strings = someAPI();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List&lt;Integer&gt; ints = new ArrayList&lt;&gt;();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(int i = 0; i &lt; strings.size(); ++i)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我们先进行语法上的转换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rgbClr val="FFC000"/>
                </a:solidFill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strings = someAPI();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rgbClr val="FFC000"/>
                </a:solidFill>
                <a:sym typeface="+mn-ea"/>
              </a:rPr>
              <a:t>List&lt;Integer&gt;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 ints = new ArrayList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&lt;&gt;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(int i = 0; i &lt; strings.size(); ++i)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rgbClr val="FFC000"/>
                </a:solidFill>
              </a:rPr>
              <a:t>val </a:t>
            </a:r>
            <a:r>
              <a:rPr lang="x-none" altLang="en-US" sz="2400">
                <a:solidFill>
                  <a:schemeClr val="bg1"/>
                </a:solidFill>
              </a:rPr>
              <a:t>strings</a:t>
            </a:r>
            <a:r>
              <a:rPr lang="x-none" altLang="en-US" sz="2400">
                <a:solidFill>
                  <a:srgbClr val="FFC000"/>
                </a:solidFill>
              </a:rPr>
              <a:t>: 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rgbClr val="FFC000"/>
                </a:solidFill>
                <a:sym typeface="+mn-ea"/>
              </a:rPr>
              <a:t>val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ints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: List&lt;Integer&gt;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 = ArrayList();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for (int i = 0; i &lt; strings.size(); ++i)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strings: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ints: List&lt;Integer&gt; = ArrayList();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for (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int i = 0; i &lt; strings.size(); ++i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) {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strings: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ints: List&lt;Integer&gt; = ArrayList();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</a:t>
            </a:r>
            <a:r>
              <a:rPr lang="x-none" altLang="en-US" sz="2400">
                <a:solidFill>
                  <a:srgbClr val="FFC000"/>
                </a:solidFill>
              </a:rPr>
              <a:t>i in 0..strings.size</a:t>
            </a:r>
            <a:r>
              <a:rPr lang="x-none" altLang="en-US" sz="2400">
                <a:solidFill>
                  <a:schemeClr val="bg1"/>
                </a:solidFill>
              </a:rPr>
              <a:t>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然后使用一些语法糖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Before start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6775"/>
            <a:ext cx="10972800" cy="3529965"/>
          </a:xfrm>
        </p:spPr>
        <p:txBody>
          <a:bodyPr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为什么我讲这么基础的东西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本 slides 面向的群众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  <a:sym typeface="+mn-ea"/>
              </a:rPr>
              <a:t>我不是来手把手教大家写 Kt 的</a:t>
            </a:r>
            <a:endParaRPr lang="x-non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x-none" altLang="en-US">
                <a:solidFill>
                  <a:schemeClr val="bg1"/>
                </a:solidFill>
              </a:rPr>
              <a:t>感谢霍大佬，感谢 JetBrains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strings: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</a:t>
            </a:r>
            <a:r>
              <a:rPr lang="x-none" altLang="en-US" sz="2400" b="1">
                <a:solidFill>
                  <a:srgbClr val="FFC000"/>
                </a:solidFill>
              </a:rPr>
              <a:t>;</a:t>
            </a:r>
            <a:endParaRPr lang="x-none" altLang="en-US" sz="2400" b="1">
              <a:solidFill>
                <a:srgbClr val="FFC000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ints: List&lt;Integer&gt; = ArrayList()</a:t>
            </a:r>
            <a:r>
              <a:rPr lang="x-none" altLang="en-US" sz="2400" b="1">
                <a:solidFill>
                  <a:srgbClr val="FFC000"/>
                </a:solidFill>
                <a:sym typeface="+mn-ea"/>
              </a:rPr>
              <a:t>;</a:t>
            </a:r>
            <a:endParaRPr lang="x-none" altLang="en-US" sz="2400" b="1">
              <a:solidFill>
                <a:srgbClr val="FFC000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</a:t>
            </a:r>
            <a:r>
              <a:rPr lang="x-none" altLang="en-US" sz="2400" b="1">
                <a:solidFill>
                  <a:srgbClr val="FFC000"/>
                </a:solidFill>
                <a:effectLst/>
              </a:rPr>
              <a:t>;</a:t>
            </a:r>
            <a:endParaRPr lang="x-none" altLang="en-US" sz="2400" b="1">
              <a:solidFill>
                <a:srgbClr val="FFC000"/>
              </a:solidFill>
              <a:effectLst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strings: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ints: List&lt;Integer&gt; = ArrayList()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strings: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ints: List&lt;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Integer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&gt; = ArrayList()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strings: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ints: List&lt;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Int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&gt; = ArrayList()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</a:t>
            </a:r>
            <a:r>
              <a:rPr lang="x-none" altLang="en-US" sz="2400">
                <a:solidFill>
                  <a:srgbClr val="FFC000"/>
                </a:solidFill>
              </a:rPr>
              <a:t>: 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List&lt;String&gt;</a:t>
            </a:r>
            <a:r>
              <a:rPr lang="x-none" altLang="en-US" sz="2400">
                <a:solidFill>
                  <a:schemeClr val="bg1"/>
                </a:solidFill>
              </a:rPr>
              <a:t>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: List&lt;Int&gt;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 = ArrayList()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 = ArrayList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&lt;Int&gt;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ints.add(Integer.parseInt(strings.get(i)))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 = ArrayList&lt;Int&gt;()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</a:t>
            </a:r>
            <a:r>
              <a:rPr lang="x-none" altLang="en-US" sz="2400">
                <a:solidFill>
                  <a:srgbClr val="FFC000"/>
                </a:solidFill>
              </a:rPr>
              <a:t>.get(i)</a:t>
            </a:r>
            <a:r>
              <a:rPr lang="x-none" altLang="en-US" sz="2400">
                <a:solidFill>
                  <a:schemeClr val="bg1"/>
                </a:solidFill>
              </a:rPr>
              <a:t>))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 = ArrayList&lt;Int&gt;()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ints.add(Integer.parseInt(strings</a:t>
            </a:r>
            <a:r>
              <a:rPr lang="x-none" altLang="en-US" sz="2400">
                <a:solidFill>
                  <a:srgbClr val="FFC000"/>
                </a:solidFill>
              </a:rPr>
              <a:t>[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i]</a:t>
            </a:r>
            <a:r>
              <a:rPr lang="x-none" altLang="en-US" sz="2400">
                <a:solidFill>
                  <a:schemeClr val="bg1"/>
                </a:solidFill>
              </a:rPr>
              <a:t>))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 = ArrayList&lt;Int&gt;()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</a:t>
            </a:r>
            <a:r>
              <a:rPr lang="x-none" altLang="en-US" sz="2400">
                <a:solidFill>
                  <a:srgbClr val="FFC000"/>
                </a:solidFill>
              </a:rPr>
              <a:t>Integer.parseInt(</a:t>
            </a:r>
            <a:r>
              <a:rPr lang="x-none" altLang="en-US" sz="2400">
                <a:solidFill>
                  <a:schemeClr val="bg1"/>
                </a:solidFill>
              </a:rPr>
              <a:t>strings[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i]</a:t>
            </a:r>
            <a:r>
              <a:rPr lang="x-none" altLang="en-US" sz="2400">
                <a:solidFill>
                  <a:srgbClr val="FFC000"/>
                </a:solidFill>
              </a:rPr>
              <a:t>)</a:t>
            </a:r>
            <a:r>
              <a:rPr lang="x-none" altLang="en-US" sz="2400">
                <a:solidFill>
                  <a:schemeClr val="bg1"/>
                </a:solidFill>
              </a:rPr>
              <a:t>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 = ArrayList&lt;Int&gt;()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ints.add(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strings[i]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.toInt()</a:t>
            </a:r>
            <a:r>
              <a:rPr lang="x-none" altLang="en-US" sz="2400">
                <a:solidFill>
                  <a:schemeClr val="bg1"/>
                </a:solidFill>
              </a:rPr>
              <a:t>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Kotlin 适合你吗</a:t>
            </a:r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 = ArrayList&lt;Int&gt;()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</a:t>
            </a:r>
            <a:r>
              <a:rPr lang="x-none" altLang="en-US" sz="2400">
                <a:solidFill>
                  <a:srgbClr val="FFC000"/>
                </a:solidFill>
              </a:rPr>
              <a:t>.add(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strings[i].toInt()</a:t>
            </a:r>
            <a:r>
              <a:rPr lang="x-none" altLang="en-US" sz="2400">
                <a:solidFill>
                  <a:srgbClr val="FFC000"/>
                </a:solidFill>
              </a:rPr>
              <a:t>)</a:t>
            </a:r>
            <a:endParaRPr lang="x-none" altLang="en-US" sz="2400">
              <a:solidFill>
                <a:srgbClr val="FFC000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val strings = someAPI()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val ints = ArrayList&lt;Int&gt;()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for (i in 0..strings.size) {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  ints</a:t>
            </a:r>
            <a:r>
              <a:rPr lang="x-none" altLang="en-US" sz="2400">
                <a:solidFill>
                  <a:srgbClr val="00B050"/>
                </a:solidFill>
              </a:rPr>
              <a:t> </a:t>
            </a:r>
            <a:r>
              <a:rPr lang="x-none" altLang="en-US" sz="2400">
                <a:solidFill>
                  <a:srgbClr val="FFC000"/>
                </a:solidFill>
              </a:rPr>
              <a:t>+= 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strings[i].toInt()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</a:rPr>
              <a:t>}</a:t>
            </a: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但稍微想一想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这个程序的逻辑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我们实际上只是在：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把一个 List&lt;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String&gt;</a:t>
            </a:r>
            <a:r>
              <a:rPr lang="x-none" altLang="en-US">
                <a:solidFill>
                  <a:schemeClr val="bg1"/>
                </a:solidFill>
              </a:rPr>
              <a:t> 中的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每个元素 toInt()</a:t>
            </a:r>
            <a:endParaRPr lang="x-none" altLang="en-US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bg1"/>
                </a:solidFill>
              </a:rPr>
              <a:t>然后放进新的 List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Java 8 Stream API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List&lt;Integer&gt; ints = someAPI()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    .stream()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    .map(string -&gt; Integer.parseInt(string))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    .collect(Collectors.toList());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endParaRPr lang="x-none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List&lt;Integer&gt; ints = someAPI()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    .stream()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    .map(</a:t>
            </a:r>
            <a:r>
              <a:rPr lang="x-none" altLang="en-US" sz="2400">
                <a:solidFill>
                  <a:srgbClr val="FFC000"/>
                </a:solidFill>
                <a:sym typeface="+mn-ea"/>
              </a:rPr>
              <a:t>Integer::parseInt</a:t>
            </a:r>
            <a:r>
              <a:rPr lang="x-none" altLang="en-US" sz="2400">
                <a:solidFill>
                  <a:schemeClr val="bg1"/>
                </a:solidFill>
                <a:sym typeface="+mn-ea"/>
              </a:rPr>
              <a:t>)</a:t>
            </a:r>
            <a:endParaRPr lang="x-none" altLang="en-US" sz="2400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x-none" altLang="en-US" sz="2400">
                <a:solidFill>
                  <a:schemeClr val="bg1"/>
                </a:solidFill>
                <a:sym typeface="+mn-ea"/>
              </a:rPr>
              <a:t>    .collect(Collectors.toList());</a:t>
            </a:r>
            <a:endParaRPr lang="x-none" altLang="en-US" sz="240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x-none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Java 8 Stream API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和原本的集合框架不是同一套 API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Java 8 Stream API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和原本的集合框架不是同一套 API</a:t>
            </a:r>
            <a:endParaRPr lang="x-none" altLang="en-US">
              <a:solidFill>
                <a:schemeClr val="bg1"/>
              </a:solidFill>
            </a:endParaRPr>
          </a:p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需要相互转换，带来不必要的成本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sym typeface="+mn-ea"/>
              </a:rPr>
              <a:t>应该怎么写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2736850"/>
            <a:ext cx="10229215" cy="3411855"/>
          </a:xfrm>
        </p:spPr>
        <p:txBody>
          <a:bodyPr/>
          <a:p>
            <a:pPr marL="457200" indent="-457200" algn="ctr"/>
            <a:r>
              <a:rPr lang="x-none" altLang="en-US">
                <a:solidFill>
                  <a:schemeClr val="bg1"/>
                </a:solidFill>
              </a:rPr>
              <a:t>在 Kotlin 中，这都不是问题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15306</Words>
  <Application>Kingsoft Office WPP</Application>
  <PresentationFormat>Widescreen</PresentationFormat>
  <Paragraphs>1251</Paragraphs>
  <Slides>215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215</vt:i4>
      </vt:variant>
    </vt:vector>
  </HeadingPairs>
  <TitlesOfParts>
    <vt:vector size="216" baseType="lpstr">
      <vt:lpstr>Default Design</vt:lpstr>
      <vt:lpstr>Kotlin</vt:lpstr>
      <vt:lpstr>自我介绍</vt:lpstr>
      <vt:lpstr>自我介绍</vt:lpstr>
      <vt:lpstr>Table of contents</vt:lpstr>
      <vt:lpstr>Before start</vt:lpstr>
      <vt:lpstr>Before start</vt:lpstr>
      <vt:lpstr>Before start</vt:lpstr>
      <vt:lpstr>Before start</vt:lpstr>
      <vt:lpstr>Kotlin 适合你吗</vt:lpstr>
      <vt:lpstr>Kotlin 适合你吗</vt:lpstr>
      <vt:lpstr>Kotlin 适合你吗</vt:lpstr>
      <vt:lpstr>Kotlin 适合你吗</vt:lpstr>
      <vt:lpstr>Kotlin 适合你吗</vt:lpstr>
      <vt:lpstr>Kotlin 适合你吗</vt:lpstr>
      <vt:lpstr>Kotlin 适合你吗</vt:lpstr>
      <vt:lpstr>Kotlin 适合你吗</vt:lpstr>
      <vt:lpstr>Kotlin 适合你吗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为什么你需要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应该怎么写 Kotlin</vt:lpstr>
      <vt:lpstr>build.gradle.kts</vt:lpstr>
      <vt:lpstr>build.gradle.kts</vt:lpstr>
      <vt:lpstr>build.gradle.kts</vt:lpstr>
      <vt:lpstr>PowerPoint 演示文稿</vt:lpstr>
      <vt:lpstr>build.gradle.kts</vt:lpstr>
      <vt:lpstr>build.gradle.kts</vt:lpstr>
      <vt:lpstr>build.gradle.kts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Null safety</vt:lpstr>
      <vt:lpstr>语法糖</vt:lpstr>
      <vt:lpstr>语法糖</vt:lpstr>
      <vt:lpstr>Null safety</vt:lpstr>
      <vt:lpstr>Null safety</vt:lpstr>
      <vt:lpstr>语法糖</vt:lpstr>
      <vt:lpstr>语法糖</vt:lpstr>
      <vt:lpstr>语法糖</vt:lpstr>
      <vt:lpstr>语法糖</vt:lpstr>
      <vt:lpstr>语法糖</vt:lpstr>
      <vt:lpstr>语法糖</vt:lpstr>
      <vt:lpstr>语法糖</vt:lpstr>
      <vt:lpstr>语法糖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Kotlin 的缺陷</vt:lpstr>
      <vt:lpstr>广告</vt:lpstr>
      <vt:lpstr>广告</vt:lpstr>
      <vt:lpstr>PowerPoint 演示文稿</vt:lpstr>
      <vt:lpstr>广告</vt:lpstr>
      <vt:lpstr>广告</vt:lpstr>
      <vt:lpstr>广告</vt:lpstr>
      <vt:lpstr>广告</vt:lpstr>
      <vt:lpstr>广告</vt:lpstr>
      <vt:lpstr>广告</vt:lpstr>
      <vt:lpstr>广告</vt:lpstr>
      <vt:lpstr>PowerPoint 演示文稿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ice1000</dc:creator>
  <cp:lastModifiedBy>ice1000</cp:lastModifiedBy>
  <cp:revision>943</cp:revision>
  <dcterms:created xsi:type="dcterms:W3CDTF">2018-04-22T05:40:40Z</dcterms:created>
  <dcterms:modified xsi:type="dcterms:W3CDTF">2018-04-22T05:40:40Z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