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329184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i7iCZrHK82JaeJzHHQUM0fZ+yr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9C7EFF-8271-4303-A8B5-BB6E5412A408}">
  <a:tblStyle styleId="{F89C7EFF-8271-4303-A8B5-BB6E5412A40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OpenSans-boldItalic.fntdata"/><Relationship Id="rId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 name="Google Shape;1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type="tx">
  <p:cSld name="TITLE_AND_BODY">
    <p:spTree>
      <p:nvGrpSpPr>
        <p:cNvPr id="9" name="Shape 9"/>
        <p:cNvGrpSpPr/>
        <p:nvPr/>
      </p:nvGrpSpPr>
      <p:grpSpPr>
        <a:xfrm>
          <a:off x="0" y="0"/>
          <a:ext cx="0" cy="0"/>
          <a:chOff x="0" y="0"/>
          <a:chExt cx="0" cy="0"/>
        </a:xfrm>
      </p:grpSpPr>
      <p:sp>
        <p:nvSpPr>
          <p:cNvPr id="10" name="Google Shape;10;p3"/>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Research ">
  <p:cSld name="FB AI Research ">
    <p:spTree>
      <p:nvGrpSpPr>
        <p:cNvPr id="11" name="Shape 11"/>
        <p:cNvGrpSpPr/>
        <p:nvPr/>
      </p:nvGrpSpPr>
      <p:grpSpPr>
        <a:xfrm>
          <a:off x="0" y="0"/>
          <a:ext cx="0" cy="0"/>
          <a:chOff x="0" y="0"/>
          <a:chExt cx="0" cy="0"/>
        </a:xfrm>
      </p:grpSpPr>
      <p:sp>
        <p:nvSpPr>
          <p:cNvPr id="12" name="Google Shape;12;p4"/>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45920" y="294640"/>
            <a:ext cx="29626561" cy="4826001"/>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9pPr>
          </a:lstStyle>
          <a:p/>
        </p:txBody>
      </p:sp>
      <p:sp>
        <p:nvSpPr>
          <p:cNvPr id="7" name="Google Shape;7;p2"/>
          <p:cNvSpPr txBox="1"/>
          <p:nvPr>
            <p:ph idx="1" type="body"/>
          </p:nvPr>
        </p:nvSpPr>
        <p:spPr>
          <a:xfrm>
            <a:off x="1645920" y="5120640"/>
            <a:ext cx="29626561" cy="16824961"/>
          </a:xfrm>
          <a:prstGeom prst="rect">
            <a:avLst/>
          </a:prstGeom>
          <a:noFill/>
          <a:ln>
            <a:noFill/>
          </a:ln>
        </p:spPr>
        <p:txBody>
          <a:bodyPr anchorCtr="0" anchor="t" bIns="45700" lIns="45700" spcFirstLastPara="1" rIns="45700" wrap="square" tIns="45700">
            <a:noAutofit/>
          </a:bodyPr>
          <a:lstStyle>
            <a:lvl1pPr indent="-793750" lvl="0" marL="4572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1pPr>
            <a:lvl2pPr indent="-793750" lvl="1" marL="9144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2pPr>
            <a:lvl3pPr indent="-793750" lvl="2" marL="13716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3pPr>
            <a:lvl4pPr indent="-793750" lvl="3" marL="18288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4pPr>
            <a:lvl5pPr indent="-793750" lvl="4" marL="22860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5pPr>
            <a:lvl6pPr indent="-793750" lvl="5" marL="27432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6pPr>
            <a:lvl7pPr indent="-793750" lvl="6" marL="32004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7pPr>
            <a:lvl8pPr indent="-793750" lvl="7" marL="36576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8pPr>
            <a:lvl9pPr indent="-793750" lvl="8" marL="41148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9pPr>
          </a:lstStyle>
          <a:p/>
        </p:txBody>
      </p:sp>
      <p:sp>
        <p:nvSpPr>
          <p:cNvPr id="8" name="Google Shape;8;p2"/>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 name="Shape 16"/>
        <p:cNvGrpSpPr/>
        <p:nvPr/>
      </p:nvGrpSpPr>
      <p:grpSpPr>
        <a:xfrm>
          <a:off x="0" y="0"/>
          <a:ext cx="0" cy="0"/>
          <a:chOff x="0" y="0"/>
          <a:chExt cx="0" cy="0"/>
        </a:xfrm>
      </p:grpSpPr>
      <p:sp>
        <p:nvSpPr>
          <p:cNvPr id="17" name="Google Shape;17;p1"/>
          <p:cNvSpPr txBox="1"/>
          <p:nvPr/>
        </p:nvSpPr>
        <p:spPr>
          <a:xfrm>
            <a:off x="965571" y="3293023"/>
            <a:ext cx="90645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b="0" i="0" lang="en-US" sz="4000" u="none" cap="none" strike="noStrike">
                <a:solidFill>
                  <a:srgbClr val="000000"/>
                </a:solidFill>
                <a:latin typeface="Arial"/>
                <a:ea typeface="Arial"/>
                <a:cs typeface="Arial"/>
                <a:sym typeface="Arial"/>
              </a:rPr>
              <a:t>Linguistic Background</a:t>
            </a:r>
            <a:endParaRPr b="0" i="0" sz="4000" u="none" cap="none" strike="noStrike">
              <a:solidFill>
                <a:srgbClr val="000000"/>
              </a:solidFill>
              <a:latin typeface="Arial"/>
              <a:ea typeface="Arial"/>
              <a:cs typeface="Arial"/>
              <a:sym typeface="Arial"/>
            </a:endParaRPr>
          </a:p>
        </p:txBody>
      </p:sp>
      <p:sp>
        <p:nvSpPr>
          <p:cNvPr id="18" name="Google Shape;18;p1"/>
          <p:cNvSpPr txBox="1"/>
          <p:nvPr/>
        </p:nvSpPr>
        <p:spPr>
          <a:xfrm>
            <a:off x="11926945" y="3293023"/>
            <a:ext cx="90645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b="0" i="0" lang="en-US" sz="4000" u="none" cap="none" strike="noStrike">
                <a:solidFill>
                  <a:srgbClr val="000000"/>
                </a:solidFill>
                <a:latin typeface="Arial"/>
                <a:ea typeface="Arial"/>
                <a:cs typeface="Arial"/>
                <a:sym typeface="Arial"/>
              </a:rPr>
              <a:t>Approach</a:t>
            </a:r>
            <a:endParaRPr b="0" i="0" sz="4000" u="none" cap="none" strike="noStrike">
              <a:solidFill>
                <a:srgbClr val="000000"/>
              </a:solidFill>
              <a:latin typeface="Arial"/>
              <a:ea typeface="Arial"/>
              <a:cs typeface="Arial"/>
              <a:sym typeface="Arial"/>
            </a:endParaRPr>
          </a:p>
        </p:txBody>
      </p:sp>
      <p:sp>
        <p:nvSpPr>
          <p:cNvPr id="19" name="Google Shape;19;p1"/>
          <p:cNvSpPr txBox="1"/>
          <p:nvPr/>
        </p:nvSpPr>
        <p:spPr>
          <a:xfrm>
            <a:off x="965575" y="583700"/>
            <a:ext cx="11769600" cy="2247300"/>
          </a:xfrm>
          <a:prstGeom prst="rect">
            <a:avLst/>
          </a:prstGeom>
          <a:solidFill>
            <a:schemeClr val="dk1"/>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5500"/>
              <a:buFont typeface="Arial"/>
              <a:buNone/>
            </a:pPr>
            <a:r>
              <a:rPr b="0" i="0" lang="en-US" sz="7000" u="none" cap="none" strike="noStrike">
                <a:solidFill>
                  <a:srgbClr val="CFB87C"/>
                </a:solidFill>
                <a:latin typeface="Arial"/>
                <a:ea typeface="Arial"/>
                <a:cs typeface="Arial"/>
                <a:sym typeface="Arial"/>
              </a:rPr>
              <a:t>DLT2: Dating Latin Texts with Deep Learning Techniques</a:t>
            </a:r>
            <a:endParaRPr b="0" i="0" sz="2900" u="none" cap="none" strike="noStrike">
              <a:solidFill>
                <a:srgbClr val="CFB87C"/>
              </a:solidFill>
              <a:latin typeface="Arial"/>
              <a:ea typeface="Arial"/>
              <a:cs typeface="Arial"/>
              <a:sym typeface="Arial"/>
            </a:endParaRPr>
          </a:p>
        </p:txBody>
      </p:sp>
      <p:sp>
        <p:nvSpPr>
          <p:cNvPr id="20" name="Google Shape;20;p1"/>
          <p:cNvSpPr txBox="1"/>
          <p:nvPr/>
        </p:nvSpPr>
        <p:spPr>
          <a:xfrm>
            <a:off x="871583" y="4196630"/>
            <a:ext cx="9064500" cy="5333400"/>
          </a:xfrm>
          <a:prstGeom prst="rect">
            <a:avLst/>
          </a:prstGeom>
          <a:noFill/>
          <a:ln>
            <a:noFill/>
          </a:ln>
        </p:spPr>
        <p:txBody>
          <a:bodyPr anchorCtr="0" anchor="t" bIns="45700" lIns="45700" spcFirstLastPara="1" rIns="45700" wrap="square" tIns="45700">
            <a:spAutoFit/>
          </a:bodyPr>
          <a:lstStyle/>
          <a:p>
            <a:pPr indent="0" lvl="0" marL="0" marR="0" rtl="0" algn="l">
              <a:lnSpc>
                <a:spcPct val="115000"/>
              </a:lnSpc>
              <a:spcBef>
                <a:spcPts val="1200"/>
              </a:spcBef>
              <a:spcAft>
                <a:spcPts val="1200"/>
              </a:spcAft>
              <a:buClr>
                <a:schemeClr val="dk1"/>
              </a:buClr>
              <a:buSzPts val="1100"/>
              <a:buFont typeface="Arial"/>
              <a:buNone/>
            </a:pPr>
            <a:r>
              <a:rPr b="0" i="0" lang="en-US" sz="3000" u="none" cap="none" strike="noStrike">
                <a:solidFill>
                  <a:schemeClr val="dk1"/>
                </a:solidFill>
                <a:latin typeface="Open Sans"/>
                <a:ea typeface="Open Sans"/>
                <a:cs typeface="Open Sans"/>
                <a:sym typeface="Open Sans"/>
              </a:rPr>
              <a:t>Latin is a classical language that was spoken in Rome. Due to the Roman Empire’s expansion, it spread throughout Europe, as well as parts of Asia and Africa. The language was widely employed as the top choice for  international communication until the mid-18th century when it was gradually supplanted by English, French, and others. It is still used today by the Catholic Church. Historically, the date when many texts were written is uncertain or completely unknown.</a:t>
            </a:r>
            <a:endParaRPr b="0" i="0" sz="3000" u="none" cap="none" strike="noStrike">
              <a:solidFill>
                <a:srgbClr val="344854"/>
              </a:solidFill>
              <a:latin typeface="Arial"/>
              <a:ea typeface="Arial"/>
              <a:cs typeface="Arial"/>
              <a:sym typeface="Arial"/>
            </a:endParaRPr>
          </a:p>
        </p:txBody>
      </p:sp>
      <p:sp>
        <p:nvSpPr>
          <p:cNvPr id="21" name="Google Shape;21;p1"/>
          <p:cNvSpPr txBox="1"/>
          <p:nvPr/>
        </p:nvSpPr>
        <p:spPr>
          <a:xfrm>
            <a:off x="11847526" y="5298975"/>
            <a:ext cx="9849000" cy="3209400"/>
          </a:xfrm>
          <a:prstGeom prst="rect">
            <a:avLst/>
          </a:prstGeom>
          <a:noFill/>
          <a:ln>
            <a:noFill/>
          </a:ln>
        </p:spPr>
        <p:txBody>
          <a:bodyPr anchorCtr="0" anchor="t" bIns="45700" lIns="45700" spcFirstLastPara="1" rIns="45700" wrap="square" tIns="45700">
            <a:spAutoFit/>
          </a:bodyPr>
          <a:lstStyle/>
          <a:p>
            <a:pPr indent="-419100" lvl="0" marL="457200" marR="0" rtl="0" algn="l">
              <a:lnSpc>
                <a:spcPct val="115000"/>
              </a:lnSpc>
              <a:spcBef>
                <a:spcPts val="0"/>
              </a:spcBef>
              <a:spcAft>
                <a:spcPts val="0"/>
              </a:spcAft>
              <a:buClr>
                <a:schemeClr val="dk1"/>
              </a:buClr>
              <a:buSzPts val="3000"/>
              <a:buFont typeface="Open Sans"/>
              <a:buChar char="●"/>
            </a:pPr>
            <a:r>
              <a:rPr b="0" i="0" lang="en-US" sz="3000" u="none" cap="none" strike="noStrike">
                <a:solidFill>
                  <a:schemeClr val="dk1"/>
                </a:solidFill>
                <a:latin typeface="Open Sans"/>
                <a:ea typeface="Open Sans"/>
                <a:cs typeface="Open Sans"/>
                <a:sym typeface="Open Sans"/>
              </a:rPr>
              <a:t>Model trains on a corpus of </a:t>
            </a:r>
            <a:r>
              <a:rPr lang="en-US" sz="3000">
                <a:solidFill>
                  <a:schemeClr val="dk1"/>
                </a:solidFill>
                <a:latin typeface="Open Sans"/>
                <a:ea typeface="Open Sans"/>
                <a:cs typeface="Open Sans"/>
                <a:sym typeface="Open Sans"/>
              </a:rPr>
              <a:t>2,220</a:t>
            </a:r>
            <a:r>
              <a:rPr b="0" i="0" lang="en-US" sz="3000" u="none" cap="none" strike="noStrike">
                <a:solidFill>
                  <a:schemeClr val="dk1"/>
                </a:solidFill>
                <a:latin typeface="Open Sans"/>
                <a:ea typeface="Open Sans"/>
                <a:cs typeface="Open Sans"/>
                <a:sym typeface="Open Sans"/>
              </a:rPr>
              <a:t> texts</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b="0" i="0" lang="en-US" sz="3000" u="none" cap="none" strike="noStrike">
                <a:solidFill>
                  <a:schemeClr val="dk1"/>
                </a:solidFill>
                <a:latin typeface="Open Sans"/>
                <a:ea typeface="Open Sans"/>
                <a:cs typeface="Open Sans"/>
                <a:sym typeface="Open Sans"/>
              </a:rPr>
              <a:t>Downsampling results in 141 texts in each of 8 eras</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lang="en-US" sz="3000">
                <a:solidFill>
                  <a:schemeClr val="dk1"/>
                </a:solidFill>
                <a:latin typeface="Open Sans"/>
                <a:ea typeface="Open Sans"/>
                <a:cs typeface="Open Sans"/>
                <a:sym typeface="Open Sans"/>
              </a:rPr>
              <a:t>Upsampling is performed through dividing each text into 10,000 character and 1,000 character “subtexts”</a:t>
            </a:r>
            <a:endParaRPr sz="3000">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lang="en-US" sz="3000">
                <a:solidFill>
                  <a:schemeClr val="dk1"/>
                </a:solidFill>
                <a:latin typeface="Open Sans"/>
                <a:ea typeface="Open Sans"/>
                <a:cs typeface="Open Sans"/>
                <a:sym typeface="Open Sans"/>
              </a:rPr>
              <a:t>10k split totals 8,366  subtexts</a:t>
            </a:r>
            <a:endParaRPr sz="3000">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lang="en-US" sz="3000">
                <a:solidFill>
                  <a:schemeClr val="dk1"/>
                </a:solidFill>
                <a:latin typeface="Open Sans"/>
                <a:ea typeface="Open Sans"/>
                <a:cs typeface="Open Sans"/>
                <a:sym typeface="Open Sans"/>
              </a:rPr>
              <a:t>1k split totals 86,577 subtexts</a:t>
            </a:r>
            <a:endParaRPr sz="3000">
              <a:solidFill>
                <a:schemeClr val="dk1"/>
              </a:solidFill>
              <a:latin typeface="Open Sans"/>
              <a:ea typeface="Open Sans"/>
              <a:cs typeface="Open Sans"/>
              <a:sym typeface="Open Sans"/>
            </a:endParaRPr>
          </a:p>
        </p:txBody>
      </p:sp>
      <p:sp>
        <p:nvSpPr>
          <p:cNvPr id="22" name="Google Shape;22;p1"/>
          <p:cNvSpPr txBox="1"/>
          <p:nvPr/>
        </p:nvSpPr>
        <p:spPr>
          <a:xfrm>
            <a:off x="11880670" y="4326744"/>
            <a:ext cx="9064500" cy="64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3600" u="none" cap="none" strike="noStrike">
                <a:solidFill>
                  <a:srgbClr val="000000"/>
                </a:solidFill>
                <a:latin typeface="Arial"/>
                <a:ea typeface="Arial"/>
                <a:cs typeface="Arial"/>
                <a:sym typeface="Arial"/>
              </a:rPr>
              <a:t>Data</a:t>
            </a:r>
            <a:endParaRPr b="0" i="0" sz="3600" u="none" cap="none" strike="noStrike">
              <a:solidFill>
                <a:srgbClr val="000000"/>
              </a:solidFill>
              <a:latin typeface="Arial"/>
              <a:ea typeface="Arial"/>
              <a:cs typeface="Arial"/>
              <a:sym typeface="Arial"/>
            </a:endParaRPr>
          </a:p>
        </p:txBody>
      </p:sp>
      <p:sp>
        <p:nvSpPr>
          <p:cNvPr id="23" name="Google Shape;23;p1"/>
          <p:cNvSpPr txBox="1"/>
          <p:nvPr/>
        </p:nvSpPr>
        <p:spPr>
          <a:xfrm>
            <a:off x="965571" y="13501493"/>
            <a:ext cx="90645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b="0" i="0" lang="en-US" sz="4000" u="none" cap="none" strike="noStrike">
                <a:solidFill>
                  <a:srgbClr val="000000"/>
                </a:solidFill>
                <a:latin typeface="Arial"/>
                <a:ea typeface="Arial"/>
                <a:cs typeface="Arial"/>
                <a:sym typeface="Arial"/>
              </a:rPr>
              <a:t>Related Work</a:t>
            </a:r>
            <a:endParaRPr b="0" i="0" sz="4000" u="none" cap="none" strike="noStrike">
              <a:solidFill>
                <a:srgbClr val="000000"/>
              </a:solidFill>
              <a:latin typeface="Arial"/>
              <a:ea typeface="Arial"/>
              <a:cs typeface="Arial"/>
              <a:sym typeface="Arial"/>
            </a:endParaRPr>
          </a:p>
        </p:txBody>
      </p:sp>
      <p:sp>
        <p:nvSpPr>
          <p:cNvPr id="24" name="Google Shape;24;p1"/>
          <p:cNvSpPr txBox="1"/>
          <p:nvPr/>
        </p:nvSpPr>
        <p:spPr>
          <a:xfrm>
            <a:off x="965571" y="14204611"/>
            <a:ext cx="9064500" cy="64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3600" u="none" cap="none" strike="noStrike">
                <a:solidFill>
                  <a:srgbClr val="000000"/>
                </a:solidFill>
                <a:latin typeface="Arial"/>
                <a:ea typeface="Arial"/>
                <a:cs typeface="Arial"/>
                <a:sym typeface="Arial"/>
              </a:rPr>
              <a:t>A tested approach in a novel context</a:t>
            </a:r>
            <a:endParaRPr b="0" i="0" sz="3600" u="none" cap="none" strike="noStrike">
              <a:solidFill>
                <a:srgbClr val="000000"/>
              </a:solidFill>
              <a:latin typeface="Arial"/>
              <a:ea typeface="Arial"/>
              <a:cs typeface="Arial"/>
              <a:sym typeface="Arial"/>
            </a:endParaRPr>
          </a:p>
        </p:txBody>
      </p:sp>
      <p:sp>
        <p:nvSpPr>
          <p:cNvPr id="25" name="Google Shape;25;p1"/>
          <p:cNvSpPr txBox="1"/>
          <p:nvPr/>
        </p:nvSpPr>
        <p:spPr>
          <a:xfrm>
            <a:off x="965571" y="14985035"/>
            <a:ext cx="9064500" cy="5487300"/>
          </a:xfrm>
          <a:prstGeom prst="rect">
            <a:avLst/>
          </a:prstGeom>
          <a:noFill/>
          <a:ln>
            <a:noFill/>
          </a:ln>
        </p:spPr>
        <p:txBody>
          <a:bodyPr anchorCtr="0" anchor="t" bIns="45700" lIns="45700" spcFirstLastPara="1" rIns="45700" wrap="square" tIns="45700">
            <a:spAutoFit/>
          </a:bodyPr>
          <a:lstStyle/>
          <a:p>
            <a:pPr indent="0" lvl="0" marL="0" marR="0" rtl="0" algn="l">
              <a:lnSpc>
                <a:spcPct val="115000"/>
              </a:lnSpc>
              <a:spcBef>
                <a:spcPts val="0"/>
              </a:spcBef>
              <a:spcAft>
                <a:spcPts val="0"/>
              </a:spcAft>
              <a:buClr>
                <a:schemeClr val="dk1"/>
              </a:buClr>
              <a:buSzPts val="1100"/>
              <a:buFont typeface="Arial"/>
              <a:buNone/>
            </a:pPr>
            <a:r>
              <a:rPr b="0" i="0" lang="en-US" sz="3000" u="none" cap="none" strike="noStrike">
                <a:solidFill>
                  <a:schemeClr val="dk1"/>
                </a:solidFill>
                <a:latin typeface="Open Sans"/>
                <a:ea typeface="Open Sans"/>
                <a:cs typeface="Open Sans"/>
                <a:sym typeface="Open Sans"/>
              </a:rPr>
              <a:t>As far as we are aware, deep learning has not been used to date Latin texts, although there have been several projects attempting to date texts in other languages, including Chinese, Sanskrit, and Old English. The most prominent of these may be Deep Mind’s “Ithaca” for Ancient Greek:</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15000"/>
              </a:lnSpc>
              <a:spcBef>
                <a:spcPts val="1200"/>
              </a:spcBef>
              <a:spcAft>
                <a:spcPts val="0"/>
              </a:spcAft>
              <a:buClr>
                <a:schemeClr val="dk1"/>
              </a:buClr>
              <a:buSzPts val="3000"/>
              <a:buFont typeface="Open Sans"/>
              <a:buChar char="●"/>
            </a:pPr>
            <a:r>
              <a:rPr b="0" i="0" lang="en-US" sz="3000" u="none" cap="none" strike="noStrike">
                <a:solidFill>
                  <a:schemeClr val="dk1"/>
                </a:solidFill>
                <a:latin typeface="Open Sans"/>
                <a:ea typeface="Open Sans"/>
                <a:cs typeface="Open Sans"/>
                <a:sym typeface="Open Sans"/>
              </a:rPr>
              <a:t>Can date texts within 30 years on average</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b="0" i="0" lang="en-US" sz="3000" u="none" cap="none" strike="noStrike">
                <a:solidFill>
                  <a:schemeClr val="dk1"/>
                </a:solidFill>
                <a:latin typeface="Open Sans"/>
                <a:ea typeface="Open Sans"/>
                <a:cs typeface="Open Sans"/>
                <a:sym typeface="Open Sans"/>
              </a:rPr>
              <a:t>For inscriptions, provides an estimated</a:t>
            </a:r>
            <a:br>
              <a:rPr b="0" i="0" lang="en-US" sz="3000" u="none" cap="none" strike="noStrike">
                <a:solidFill>
                  <a:schemeClr val="dk1"/>
                </a:solidFill>
                <a:latin typeface="Open Sans"/>
                <a:ea typeface="Open Sans"/>
                <a:cs typeface="Open Sans"/>
                <a:sym typeface="Open Sans"/>
              </a:rPr>
            </a:br>
            <a:r>
              <a:rPr b="0" i="0" lang="en-US" sz="3000" u="none" cap="none" strike="noStrike">
                <a:solidFill>
                  <a:schemeClr val="dk1"/>
                </a:solidFill>
                <a:latin typeface="Open Sans"/>
                <a:ea typeface="Open Sans"/>
                <a:cs typeface="Open Sans"/>
                <a:sym typeface="Open Sans"/>
              </a:rPr>
              <a:t>geolocation</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b="0" i="0" lang="en-US" sz="3000" u="none" cap="none" strike="noStrike">
                <a:solidFill>
                  <a:schemeClr val="dk1"/>
                </a:solidFill>
                <a:latin typeface="Open Sans"/>
                <a:ea typeface="Open Sans"/>
                <a:cs typeface="Open Sans"/>
                <a:sym typeface="Open Sans"/>
              </a:rPr>
              <a:t>Also restores missing/damaged texts</a:t>
            </a:r>
            <a:endParaRPr b="0" i="0" sz="3000" u="none" cap="none" strike="noStrike">
              <a:solidFill>
                <a:srgbClr val="344854"/>
              </a:solidFill>
              <a:latin typeface="Arial"/>
              <a:ea typeface="Arial"/>
              <a:cs typeface="Arial"/>
              <a:sym typeface="Arial"/>
            </a:endParaRPr>
          </a:p>
        </p:txBody>
      </p:sp>
      <p:sp>
        <p:nvSpPr>
          <p:cNvPr id="26" name="Google Shape;26;p1"/>
          <p:cNvSpPr txBox="1"/>
          <p:nvPr/>
        </p:nvSpPr>
        <p:spPr>
          <a:xfrm>
            <a:off x="22867650" y="15671798"/>
            <a:ext cx="90297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b="0" i="0" lang="en-US" sz="4000" u="none" cap="none" strike="noStrike">
                <a:solidFill>
                  <a:srgbClr val="000000"/>
                </a:solidFill>
                <a:latin typeface="Arial"/>
                <a:ea typeface="Arial"/>
                <a:cs typeface="Arial"/>
                <a:sym typeface="Arial"/>
              </a:rPr>
              <a:t>Conclusion</a:t>
            </a:r>
            <a:endParaRPr b="0" i="0" sz="4000" u="none" cap="none" strike="noStrike">
              <a:solidFill>
                <a:srgbClr val="000000"/>
              </a:solidFill>
              <a:latin typeface="Arial"/>
              <a:ea typeface="Arial"/>
              <a:cs typeface="Arial"/>
              <a:sym typeface="Arial"/>
            </a:endParaRPr>
          </a:p>
        </p:txBody>
      </p:sp>
      <p:sp>
        <p:nvSpPr>
          <p:cNvPr id="27" name="Google Shape;27;p1"/>
          <p:cNvSpPr txBox="1"/>
          <p:nvPr/>
        </p:nvSpPr>
        <p:spPr>
          <a:xfrm>
            <a:off x="22862700" y="16593627"/>
            <a:ext cx="9039600" cy="4433100"/>
          </a:xfrm>
          <a:prstGeom prst="rect">
            <a:avLst/>
          </a:prstGeom>
          <a:noFill/>
          <a:ln>
            <a:noFill/>
          </a:ln>
        </p:spPr>
        <p:txBody>
          <a:bodyPr anchorCtr="0" anchor="t" bIns="45700" lIns="45700" spcFirstLastPara="1" rIns="45700" wrap="square" tIns="45700">
            <a:spAutoFit/>
          </a:bodyPr>
          <a:lstStyle/>
          <a:p>
            <a:pPr indent="0" lvl="0" marL="0" marR="0" rtl="0" algn="l">
              <a:lnSpc>
                <a:spcPct val="120000"/>
              </a:lnSpc>
              <a:spcBef>
                <a:spcPts val="0"/>
              </a:spcBef>
              <a:spcAft>
                <a:spcPts val="0"/>
              </a:spcAft>
              <a:buClr>
                <a:srgbClr val="344854"/>
              </a:buClr>
              <a:buSzPts val="2100"/>
              <a:buFont typeface="Arial"/>
              <a:buNone/>
            </a:pPr>
            <a:r>
              <a:rPr b="0" i="0" lang="en-US" sz="3000" u="none" cap="none" strike="noStrike">
                <a:solidFill>
                  <a:srgbClr val="344854"/>
                </a:solidFill>
                <a:latin typeface="Arial"/>
                <a:ea typeface="Arial"/>
                <a:cs typeface="Arial"/>
                <a:sym typeface="Arial"/>
              </a:rPr>
              <a:t>Overall, the model achieved an impressive level of success for this initial foray into applying deep learning to Latin text date approximation. In the future, we would like to create</a:t>
            </a:r>
            <a:r>
              <a:rPr lang="en-US" sz="3000">
                <a:solidFill>
                  <a:srgbClr val="344854"/>
                </a:solidFill>
              </a:rPr>
              <a:t> subtext datasets with even smaller windows (500 characters) and</a:t>
            </a:r>
            <a:r>
              <a:rPr b="0" i="0" lang="en-US" sz="3000" u="none" cap="none" strike="noStrike">
                <a:solidFill>
                  <a:srgbClr val="344854"/>
                </a:solidFill>
                <a:latin typeface="Arial"/>
                <a:ea typeface="Arial"/>
                <a:cs typeface="Arial"/>
                <a:sym typeface="Arial"/>
              </a:rPr>
              <a:t> </a:t>
            </a:r>
            <a:r>
              <a:rPr lang="en-US" sz="3000">
                <a:solidFill>
                  <a:srgbClr val="344854"/>
                </a:solidFill>
              </a:rPr>
              <a:t>ask the model to classify texts into </a:t>
            </a:r>
            <a:r>
              <a:rPr b="0" i="0" lang="en-US" sz="3000" u="none" cap="none" strike="noStrike">
                <a:solidFill>
                  <a:srgbClr val="344854"/>
                </a:solidFill>
                <a:latin typeface="Arial"/>
                <a:ea typeface="Arial"/>
                <a:cs typeface="Arial"/>
                <a:sym typeface="Arial"/>
              </a:rPr>
              <a:t>narrower time windows</a:t>
            </a:r>
            <a:r>
              <a:rPr lang="en-US" sz="3000">
                <a:solidFill>
                  <a:srgbClr val="344854"/>
                </a:solidFill>
              </a:rPr>
              <a:t>. It would also be useful to test the extensibility of this</a:t>
            </a:r>
            <a:r>
              <a:rPr b="0" i="0" lang="en-US" sz="3000" u="none" cap="none" strike="noStrike">
                <a:solidFill>
                  <a:srgbClr val="344854"/>
                </a:solidFill>
                <a:latin typeface="Arial"/>
                <a:ea typeface="Arial"/>
                <a:cs typeface="Arial"/>
                <a:sym typeface="Arial"/>
              </a:rPr>
              <a:t> approach to other less-studied classical languages.</a:t>
            </a:r>
            <a:endParaRPr b="0" i="0" sz="3000" u="none" cap="none" strike="noStrike">
              <a:solidFill>
                <a:srgbClr val="000000"/>
              </a:solidFill>
              <a:latin typeface="Arial"/>
              <a:ea typeface="Arial"/>
              <a:cs typeface="Arial"/>
              <a:sym typeface="Arial"/>
            </a:endParaRPr>
          </a:p>
        </p:txBody>
      </p:sp>
      <p:sp>
        <p:nvSpPr>
          <p:cNvPr id="28" name="Google Shape;28;p1"/>
          <p:cNvSpPr txBox="1"/>
          <p:nvPr/>
        </p:nvSpPr>
        <p:spPr>
          <a:xfrm>
            <a:off x="22928580" y="10626581"/>
            <a:ext cx="9029700" cy="8310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344854"/>
              </a:buClr>
              <a:buSzPts val="1300"/>
              <a:buFont typeface="Arial"/>
              <a:buNone/>
            </a:pPr>
            <a:r>
              <a:rPr b="0" i="0" lang="en-US" sz="2400" u="none" cap="none" strike="noStrike">
                <a:solidFill>
                  <a:srgbClr val="344854"/>
                </a:solidFill>
                <a:latin typeface="Arial"/>
                <a:ea typeface="Arial"/>
                <a:cs typeface="Arial"/>
                <a:sym typeface="Arial"/>
              </a:rPr>
              <a:t>Confusion matrix from </a:t>
            </a:r>
            <a:r>
              <a:rPr lang="en-US" sz="2400">
                <a:solidFill>
                  <a:srgbClr val="344854"/>
                </a:solidFill>
              </a:rPr>
              <a:t>merging eras 2 and 3 and removing Modern Latin</a:t>
            </a:r>
            <a:endParaRPr b="0" i="0" sz="2400" u="none" cap="none" strike="noStrike">
              <a:solidFill>
                <a:srgbClr val="000000"/>
              </a:solidFill>
              <a:latin typeface="Arial"/>
              <a:ea typeface="Arial"/>
              <a:cs typeface="Arial"/>
              <a:sym typeface="Arial"/>
            </a:endParaRPr>
          </a:p>
        </p:txBody>
      </p:sp>
      <p:sp>
        <p:nvSpPr>
          <p:cNvPr id="29" name="Google Shape;29;p1"/>
          <p:cNvSpPr txBox="1"/>
          <p:nvPr/>
        </p:nvSpPr>
        <p:spPr>
          <a:xfrm>
            <a:off x="13257012" y="699200"/>
            <a:ext cx="6404400" cy="201630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000000"/>
              </a:buClr>
              <a:buSzPts val="2100"/>
              <a:buFont typeface="Arial"/>
              <a:buNone/>
            </a:pPr>
            <a:r>
              <a:rPr b="0" i="0" lang="en-US" sz="5000" u="none" cap="none" strike="noStrike">
                <a:solidFill>
                  <a:srgbClr val="000000"/>
                </a:solidFill>
                <a:latin typeface="Arial"/>
                <a:ea typeface="Arial"/>
                <a:cs typeface="Arial"/>
                <a:sym typeface="Arial"/>
              </a:rPr>
              <a:t>Mitchell Allen,</a:t>
            </a:r>
            <a:endParaRPr b="0" i="0" sz="5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100"/>
              <a:buFont typeface="Arial"/>
              <a:buNone/>
            </a:pPr>
            <a:r>
              <a:rPr b="0" i="0" lang="en-US" sz="5000" u="none" cap="none" strike="noStrike">
                <a:solidFill>
                  <a:srgbClr val="000000"/>
                </a:solidFill>
                <a:latin typeface="Arial"/>
                <a:ea typeface="Arial"/>
                <a:cs typeface="Arial"/>
                <a:sym typeface="Arial"/>
              </a:rPr>
              <a:t>Paul Hoffmann</a:t>
            </a:r>
            <a:endParaRPr b="0" i="0" sz="5000" u="none" cap="none" strike="noStrike">
              <a:solidFill>
                <a:srgbClr val="000000"/>
              </a:solidFill>
              <a:latin typeface="Arial"/>
              <a:ea typeface="Arial"/>
              <a:cs typeface="Arial"/>
              <a:sym typeface="Arial"/>
            </a:endParaRPr>
          </a:p>
        </p:txBody>
      </p:sp>
      <p:pic>
        <p:nvPicPr>
          <p:cNvPr id="30" name="Google Shape;30;p1"/>
          <p:cNvPicPr preferRelativeResize="0"/>
          <p:nvPr/>
        </p:nvPicPr>
        <p:blipFill rotWithShape="1">
          <a:blip r:embed="rId3">
            <a:alphaModFix/>
          </a:blip>
          <a:srcRect b="0" l="0" r="0" t="0"/>
          <a:stretch/>
        </p:blipFill>
        <p:spPr>
          <a:xfrm>
            <a:off x="23734650" y="2831000"/>
            <a:ext cx="7699700" cy="7699725"/>
          </a:xfrm>
          <a:prstGeom prst="rect">
            <a:avLst/>
          </a:prstGeom>
          <a:noFill/>
          <a:ln cap="flat" cmpd="sng" w="38100">
            <a:solidFill>
              <a:schemeClr val="dk1"/>
            </a:solidFill>
            <a:prstDash val="solid"/>
            <a:round/>
            <a:headEnd len="sm" w="sm" type="none"/>
            <a:tailEnd len="sm" w="sm" type="none"/>
          </a:ln>
        </p:spPr>
      </p:pic>
      <p:pic>
        <p:nvPicPr>
          <p:cNvPr id="31" name="Google Shape;31;p1"/>
          <p:cNvPicPr preferRelativeResize="0"/>
          <p:nvPr/>
        </p:nvPicPr>
        <p:blipFill rotWithShape="1">
          <a:blip r:embed="rId4">
            <a:alphaModFix/>
          </a:blip>
          <a:srcRect b="0" l="0" r="0" t="0"/>
          <a:stretch/>
        </p:blipFill>
        <p:spPr>
          <a:xfrm>
            <a:off x="19402300" y="0"/>
            <a:ext cx="12032100" cy="2436475"/>
          </a:xfrm>
          <a:prstGeom prst="rect">
            <a:avLst/>
          </a:prstGeom>
          <a:noFill/>
          <a:ln>
            <a:noFill/>
          </a:ln>
        </p:spPr>
      </p:pic>
      <p:sp>
        <p:nvSpPr>
          <p:cNvPr id="32" name="Google Shape;32;p1"/>
          <p:cNvSpPr txBox="1"/>
          <p:nvPr/>
        </p:nvSpPr>
        <p:spPr>
          <a:xfrm>
            <a:off x="22870143" y="11401524"/>
            <a:ext cx="90297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lang="en-US" sz="4000"/>
              <a:t>Best Test </a:t>
            </a:r>
            <a:r>
              <a:rPr b="0" i="0" lang="en-US" sz="4000" u="none" cap="none" strike="noStrike">
                <a:solidFill>
                  <a:srgbClr val="000000"/>
                </a:solidFill>
                <a:latin typeface="Arial"/>
                <a:ea typeface="Arial"/>
                <a:cs typeface="Arial"/>
                <a:sym typeface="Arial"/>
              </a:rPr>
              <a:t>Results</a:t>
            </a:r>
            <a:endParaRPr b="0" i="0" sz="4000" u="none" cap="none" strike="noStrike">
              <a:solidFill>
                <a:srgbClr val="000000"/>
              </a:solidFill>
              <a:latin typeface="Arial"/>
              <a:ea typeface="Arial"/>
              <a:cs typeface="Arial"/>
              <a:sym typeface="Arial"/>
            </a:endParaRPr>
          </a:p>
        </p:txBody>
      </p:sp>
      <p:sp>
        <p:nvSpPr>
          <p:cNvPr id="33" name="Google Shape;33;p1"/>
          <p:cNvSpPr txBox="1"/>
          <p:nvPr/>
        </p:nvSpPr>
        <p:spPr>
          <a:xfrm>
            <a:off x="12067229" y="15488615"/>
            <a:ext cx="9130800" cy="1616100"/>
          </a:xfrm>
          <a:prstGeom prst="rect">
            <a:avLst/>
          </a:prstGeom>
          <a:noFill/>
          <a:ln>
            <a:noFill/>
          </a:ln>
        </p:spPr>
        <p:txBody>
          <a:bodyPr anchorCtr="0" anchor="t" bIns="45700" lIns="45700" spcFirstLastPara="1" rIns="45700" wrap="square" tIns="45700">
            <a:spAutoFit/>
          </a:bodyPr>
          <a:lstStyle/>
          <a:p>
            <a:pPr indent="-419100" lvl="0" marL="457200" marR="0" rtl="0" algn="l">
              <a:lnSpc>
                <a:spcPct val="115000"/>
              </a:lnSpc>
              <a:spcBef>
                <a:spcPts val="0"/>
              </a:spcBef>
              <a:spcAft>
                <a:spcPts val="0"/>
              </a:spcAft>
              <a:buClr>
                <a:schemeClr val="dk1"/>
              </a:buClr>
              <a:buSzPts val="3000"/>
              <a:buFont typeface="Open Sans"/>
              <a:buChar char="●"/>
            </a:pPr>
            <a:r>
              <a:rPr b="0" i="0" lang="en-US" sz="3000" u="none" cap="none" strike="noStrike">
                <a:solidFill>
                  <a:schemeClr val="dk1"/>
                </a:solidFill>
                <a:latin typeface="Open Sans"/>
                <a:ea typeface="Open Sans"/>
                <a:cs typeface="Open Sans"/>
                <a:sym typeface="Open Sans"/>
              </a:rPr>
              <a:t>Batch size is 32</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b="0" i="0" lang="en-US" sz="3000" u="none" cap="none" strike="noStrike">
                <a:solidFill>
                  <a:schemeClr val="dk1"/>
                </a:solidFill>
                <a:latin typeface="Open Sans"/>
                <a:ea typeface="Open Sans"/>
                <a:cs typeface="Open Sans"/>
                <a:sym typeface="Open Sans"/>
              </a:rPr>
              <a:t>Trains for</a:t>
            </a:r>
            <a:r>
              <a:rPr lang="en-US" sz="3000">
                <a:solidFill>
                  <a:schemeClr val="dk1"/>
                </a:solidFill>
                <a:latin typeface="Open Sans"/>
                <a:ea typeface="Open Sans"/>
                <a:cs typeface="Open Sans"/>
                <a:sym typeface="Open Sans"/>
              </a:rPr>
              <a:t> 5-20 </a:t>
            </a:r>
            <a:r>
              <a:rPr b="0" i="0" lang="en-US" sz="3000" u="none" cap="none" strike="noStrike">
                <a:solidFill>
                  <a:schemeClr val="dk1"/>
                </a:solidFill>
                <a:latin typeface="Open Sans"/>
                <a:ea typeface="Open Sans"/>
                <a:cs typeface="Open Sans"/>
                <a:sym typeface="Open Sans"/>
              </a:rPr>
              <a:t> epochs</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lang="en-US" sz="3000">
                <a:solidFill>
                  <a:schemeClr val="dk1"/>
                </a:solidFill>
                <a:latin typeface="Open Sans"/>
                <a:ea typeface="Open Sans"/>
                <a:cs typeface="Open Sans"/>
                <a:sym typeface="Open Sans"/>
              </a:rPr>
              <a:t>Show model diagram?</a:t>
            </a:r>
            <a:endParaRPr sz="3000">
              <a:solidFill>
                <a:schemeClr val="dk1"/>
              </a:solidFill>
              <a:latin typeface="Open Sans"/>
              <a:ea typeface="Open Sans"/>
              <a:cs typeface="Open Sans"/>
              <a:sym typeface="Open Sans"/>
            </a:endParaRPr>
          </a:p>
        </p:txBody>
      </p:sp>
      <p:sp>
        <p:nvSpPr>
          <p:cNvPr id="34" name="Google Shape;34;p1"/>
          <p:cNvSpPr txBox="1"/>
          <p:nvPr/>
        </p:nvSpPr>
        <p:spPr>
          <a:xfrm>
            <a:off x="12100370" y="14759069"/>
            <a:ext cx="9064500" cy="64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3600" u="none" cap="none" strike="noStrike">
                <a:solidFill>
                  <a:srgbClr val="000000"/>
                </a:solidFill>
                <a:latin typeface="Arial"/>
                <a:ea typeface="Arial"/>
                <a:cs typeface="Arial"/>
                <a:sym typeface="Arial"/>
              </a:rPr>
              <a:t>Bidirectional LSTM Model </a:t>
            </a:r>
            <a:r>
              <a:rPr lang="en-US" sz="3600"/>
              <a:t>Details</a:t>
            </a:r>
            <a:endParaRPr b="0" i="0" sz="3600" u="none" cap="none" strike="noStrike">
              <a:solidFill>
                <a:srgbClr val="000000"/>
              </a:solidFill>
              <a:latin typeface="Arial"/>
              <a:ea typeface="Arial"/>
              <a:cs typeface="Arial"/>
              <a:sym typeface="Arial"/>
            </a:endParaRPr>
          </a:p>
        </p:txBody>
      </p:sp>
      <p:graphicFrame>
        <p:nvGraphicFramePr>
          <p:cNvPr id="35" name="Google Shape;35;p1"/>
          <p:cNvGraphicFramePr/>
          <p:nvPr/>
        </p:nvGraphicFramePr>
        <p:xfrm>
          <a:off x="22862688" y="12244838"/>
          <a:ext cx="3000000" cy="3000000"/>
        </p:xfrm>
        <a:graphic>
          <a:graphicData uri="http://schemas.openxmlformats.org/drawingml/2006/table">
            <a:tbl>
              <a:tblPr>
                <a:noFill/>
                <a:tableStyleId>{F89C7EFF-8271-4303-A8B5-BB6E5412A408}</a:tableStyleId>
              </a:tblPr>
              <a:tblGrid>
                <a:gridCol w="4285850"/>
                <a:gridCol w="4285850"/>
              </a:tblGrid>
              <a:tr h="457175">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t>Accuracy</a:t>
                      </a:r>
                      <a:endParaRPr sz="3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000"/>
                        <a:buFont typeface="Arial"/>
                        <a:buNone/>
                      </a:pPr>
                      <a:r>
                        <a:rPr lang="en-US" sz="3000"/>
                        <a:t>61</a:t>
                      </a:r>
                      <a:r>
                        <a:rPr lang="en-US" sz="3000" u="none" cap="none" strike="noStrike"/>
                        <a:t>%</a:t>
                      </a:r>
                      <a:endParaRPr sz="3000" u="none" cap="none" strike="noStrike"/>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3000"/>
                        <a:buFont typeface="Arial"/>
                        <a:buNone/>
                      </a:pPr>
                      <a:r>
                        <a:rPr lang="en-US" sz="3000"/>
                        <a:t>F</a:t>
                      </a:r>
                      <a:r>
                        <a:rPr lang="en-US" sz="3000" u="none" cap="none" strike="noStrike"/>
                        <a:t>1</a:t>
                      </a:r>
                      <a:r>
                        <a:rPr lang="en-US" sz="3000"/>
                        <a:t> </a:t>
                      </a:r>
                      <a:r>
                        <a:rPr lang="en-US" sz="3000" u="none" cap="none" strike="noStrike"/>
                        <a:t>Score</a:t>
                      </a:r>
                      <a:endParaRPr sz="3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000"/>
                        <a:buFont typeface="Arial"/>
                        <a:buNone/>
                      </a:pPr>
                      <a:r>
                        <a:rPr lang="en-US" sz="3000"/>
                        <a:t>61%</a:t>
                      </a:r>
                      <a:endParaRPr sz="3000" u="none" cap="none" strike="noStrike"/>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t>Precision</a:t>
                      </a:r>
                      <a:endParaRPr sz="3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000"/>
                        <a:buFont typeface="Arial"/>
                        <a:buNone/>
                      </a:pPr>
                      <a:r>
                        <a:rPr lang="en-US" sz="3000"/>
                        <a:t>63%</a:t>
                      </a:r>
                      <a:endParaRPr sz="3000" u="none" cap="none" strike="noStrike"/>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t>Recall</a:t>
                      </a:r>
                      <a:endParaRPr sz="3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000"/>
                        <a:buFont typeface="Arial"/>
                        <a:buNone/>
                      </a:pPr>
                      <a:r>
                        <a:rPr lang="en-US" sz="3000"/>
                        <a:t>60%</a:t>
                      </a:r>
                      <a:endParaRPr sz="3000" u="none" cap="none" strike="noStrike"/>
                    </a:p>
                  </a:txBody>
                  <a:tcPr marT="91425" marB="91425" marR="91425" marL="91425"/>
                </a:tc>
              </a:tr>
            </a:tbl>
          </a:graphicData>
        </a:graphic>
      </p:graphicFrame>
      <p:sp>
        <p:nvSpPr>
          <p:cNvPr id="36" name="Google Shape;36;p1"/>
          <p:cNvSpPr txBox="1"/>
          <p:nvPr/>
        </p:nvSpPr>
        <p:spPr>
          <a:xfrm>
            <a:off x="12067225" y="18089701"/>
            <a:ext cx="9130800" cy="2678100"/>
          </a:xfrm>
          <a:prstGeom prst="rect">
            <a:avLst/>
          </a:prstGeom>
          <a:noFill/>
          <a:ln>
            <a:noFill/>
          </a:ln>
        </p:spPr>
        <p:txBody>
          <a:bodyPr anchorCtr="0" anchor="t" bIns="45700" lIns="45700" spcFirstLastPara="1" rIns="45700" wrap="square" tIns="45700">
            <a:spAutoFit/>
          </a:bodyPr>
          <a:lstStyle/>
          <a:p>
            <a:pPr indent="-419100" lvl="0" marL="457200" marR="0" rtl="0" algn="l">
              <a:lnSpc>
                <a:spcPct val="115000"/>
              </a:lnSpc>
              <a:spcBef>
                <a:spcPts val="0"/>
              </a:spcBef>
              <a:spcAft>
                <a:spcPts val="0"/>
              </a:spcAft>
              <a:buClr>
                <a:schemeClr val="dk1"/>
              </a:buClr>
              <a:buSzPts val="3000"/>
              <a:buFont typeface="Open Sans"/>
              <a:buChar char="●"/>
            </a:pPr>
            <a:r>
              <a:rPr lang="en-US" sz="3000">
                <a:solidFill>
                  <a:schemeClr val="dk1"/>
                </a:solidFill>
                <a:latin typeface="Open Sans"/>
                <a:ea typeface="Open Sans"/>
                <a:cs typeface="Open Sans"/>
                <a:sym typeface="Open Sans"/>
              </a:rPr>
              <a:t>Eras 2 and 3 combined due to covering the shortest time period and being the most commonly confused</a:t>
            </a:r>
            <a:endParaRPr sz="3000">
              <a:solidFill>
                <a:schemeClr val="dk1"/>
              </a:solidFill>
              <a:latin typeface="Open Sans"/>
              <a:ea typeface="Open Sans"/>
              <a:cs typeface="Open Sans"/>
              <a:sym typeface="Open Sans"/>
            </a:endParaRPr>
          </a:p>
          <a:p>
            <a:pPr indent="-419100" lvl="0" marL="457200" marR="0" rtl="0" algn="l">
              <a:lnSpc>
                <a:spcPct val="115000"/>
              </a:lnSpc>
              <a:spcBef>
                <a:spcPts val="0"/>
              </a:spcBef>
              <a:spcAft>
                <a:spcPts val="0"/>
              </a:spcAft>
              <a:buClr>
                <a:schemeClr val="dk1"/>
              </a:buClr>
              <a:buSzPts val="3000"/>
              <a:buFont typeface="Open Sans"/>
              <a:buChar char="●"/>
            </a:pPr>
            <a:r>
              <a:rPr lang="en-US" sz="3000">
                <a:solidFill>
                  <a:schemeClr val="dk1"/>
                </a:solidFill>
                <a:latin typeface="Open Sans"/>
                <a:ea typeface="Open Sans"/>
                <a:cs typeface="Open Sans"/>
                <a:sym typeface="Open Sans"/>
              </a:rPr>
              <a:t>Modern Latin texts removed due to emulation of earlier styles</a:t>
            </a:r>
            <a:endParaRPr sz="3000">
              <a:solidFill>
                <a:schemeClr val="dk1"/>
              </a:solidFill>
              <a:latin typeface="Open Sans"/>
              <a:ea typeface="Open Sans"/>
              <a:cs typeface="Open Sans"/>
              <a:sym typeface="Open Sans"/>
            </a:endParaRPr>
          </a:p>
        </p:txBody>
      </p:sp>
      <p:sp>
        <p:nvSpPr>
          <p:cNvPr id="37" name="Google Shape;37;p1"/>
          <p:cNvSpPr txBox="1"/>
          <p:nvPr/>
        </p:nvSpPr>
        <p:spPr>
          <a:xfrm>
            <a:off x="12053375" y="17360150"/>
            <a:ext cx="9130800" cy="64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lang="en-US" sz="3600">
                <a:solidFill>
                  <a:schemeClr val="dk1"/>
                </a:solidFill>
              </a:rPr>
              <a:t>Revised Era Distributions</a:t>
            </a:r>
            <a:endParaRPr b="0" i="0" sz="3600" u="none" cap="none" strike="noStrike">
              <a:solidFill>
                <a:schemeClr val="dk1"/>
              </a:solidFill>
              <a:latin typeface="Arial"/>
              <a:ea typeface="Arial"/>
              <a:cs typeface="Arial"/>
              <a:sym typeface="Arial"/>
            </a:endParaRPr>
          </a:p>
        </p:txBody>
      </p:sp>
      <p:pic>
        <p:nvPicPr>
          <p:cNvPr id="38" name="Google Shape;38;p1"/>
          <p:cNvPicPr preferRelativeResize="0"/>
          <p:nvPr/>
        </p:nvPicPr>
        <p:blipFill rotWithShape="1">
          <a:blip r:embed="rId5">
            <a:alphaModFix/>
          </a:blip>
          <a:srcRect b="0" l="0" r="0" t="0"/>
          <a:stretch/>
        </p:blipFill>
        <p:spPr>
          <a:xfrm>
            <a:off x="11847525" y="8527925"/>
            <a:ext cx="9941850" cy="5975691"/>
          </a:xfrm>
          <a:prstGeom prst="rect">
            <a:avLst/>
          </a:prstGeom>
          <a:noFill/>
          <a:ln cap="flat" cmpd="sng" w="38100">
            <a:solidFill>
              <a:schemeClr val="dk1"/>
            </a:solidFill>
            <a:prstDash val="solid"/>
            <a:round/>
            <a:headEnd len="sm" w="sm" type="none"/>
            <a:tailEnd len="sm" w="sm" type="none"/>
          </a:ln>
        </p:spPr>
      </p:pic>
      <p:pic>
        <p:nvPicPr>
          <p:cNvPr id="39" name="Google Shape;39;p1"/>
          <p:cNvPicPr preferRelativeResize="0"/>
          <p:nvPr/>
        </p:nvPicPr>
        <p:blipFill rotWithShape="1">
          <a:blip r:embed="rId6">
            <a:alphaModFix/>
          </a:blip>
          <a:srcRect b="0" l="0" r="0" t="0"/>
          <a:stretch/>
        </p:blipFill>
        <p:spPr>
          <a:xfrm>
            <a:off x="441825" y="9847826"/>
            <a:ext cx="10661351" cy="3335875"/>
          </a:xfrm>
          <a:prstGeom prst="rect">
            <a:avLst/>
          </a:prstGeom>
          <a:noFill/>
          <a:ln cap="flat" cmpd="sng" w="9525">
            <a:solidFill>
              <a:srgbClr val="000000"/>
            </a:solidFill>
            <a:prstDash val="solid"/>
            <a:round/>
            <a:headEnd len="sm" w="sm" type="none"/>
            <a:tailEnd len="sm" w="sm" type="none"/>
          </a:ln>
          <a:effectLst>
            <a:outerShdw blurRad="114300" rotWithShape="0" algn="bl" dir="3000000" dist="76200">
              <a:srgbClr val="000000">
                <a:alpha val="49803"/>
              </a:srgbClr>
            </a:outerShdw>
          </a:effectLst>
        </p:spPr>
      </p:pic>
      <p:pic>
        <p:nvPicPr>
          <p:cNvPr id="40" name="Google Shape;40;p1"/>
          <p:cNvPicPr preferRelativeResize="0"/>
          <p:nvPr/>
        </p:nvPicPr>
        <p:blipFill>
          <a:blip r:embed="rId7">
            <a:alphaModFix/>
          </a:blip>
          <a:stretch>
            <a:fillRect/>
          </a:stretch>
        </p:blipFill>
        <p:spPr>
          <a:xfrm>
            <a:off x="29260874" y="11609925"/>
            <a:ext cx="3325724" cy="3878702"/>
          </a:xfrm>
          <a:prstGeom prst="rect">
            <a:avLst/>
          </a:prstGeom>
          <a:noFill/>
          <a:ln>
            <a:noFill/>
          </a:ln>
        </p:spPr>
      </p:pic>
      <p:pic>
        <p:nvPicPr>
          <p:cNvPr id="41" name="Google Shape;41;p1"/>
          <p:cNvPicPr preferRelativeResize="0"/>
          <p:nvPr/>
        </p:nvPicPr>
        <p:blipFill>
          <a:blip r:embed="rId8">
            <a:alphaModFix/>
          </a:blip>
          <a:stretch>
            <a:fillRect/>
          </a:stretch>
        </p:blipFill>
        <p:spPr>
          <a:xfrm>
            <a:off x="23734669" y="2851054"/>
            <a:ext cx="7699700" cy="7699700"/>
          </a:xfrm>
          <a:prstGeom prst="rect">
            <a:avLst/>
          </a:prstGeom>
          <a:noFill/>
          <a:ln cap="flat" cmpd="sng" w="38100">
            <a:solidFill>
              <a:schemeClr val="dk1"/>
            </a:solidFill>
            <a:prstDash val="solid"/>
            <a:round/>
            <a:headEnd len="sm" w="sm" type="none"/>
            <a:tailEnd len="sm" w="sm" type="none"/>
          </a:ln>
        </p:spPr>
      </p:pic>
      <p:pic>
        <p:nvPicPr>
          <p:cNvPr id="42" name="Google Shape;42;p1"/>
          <p:cNvPicPr preferRelativeResize="0"/>
          <p:nvPr/>
        </p:nvPicPr>
        <p:blipFill>
          <a:blip r:embed="rId9">
            <a:alphaModFix/>
          </a:blip>
          <a:stretch>
            <a:fillRect/>
          </a:stretch>
        </p:blipFill>
        <p:spPr>
          <a:xfrm>
            <a:off x="11847525" y="8437362"/>
            <a:ext cx="10379388" cy="6238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