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A6F8B1-ACA4-421F-B748-5428980155EC}">
  <a:tblStyle styleId="{5FA6F8B1-ACA4-421F-B748-542898015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79c1200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79c1200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6362634e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6362634e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6362634e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6362634e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6362634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6362634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6362634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6362634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6362634e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6362634e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79c12009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79c1200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6362634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6362634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6362634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6362634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6362634e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6362634e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24600" y="717700"/>
            <a:ext cx="3721500" cy="3694800"/>
          </a:xfrm>
          <a:prstGeom prst="rect">
            <a:avLst/>
          </a:prstGeom>
          <a:solidFill>
            <a:srgbClr val="A61C00"/>
          </a:solidFill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DLT2: Dating Latin Texts with Deep Learning Techniques</a:t>
            </a:r>
            <a:endParaRPr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~~~~~~~~~~~~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58050" y="37111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Mitchell Allen and Paul Hoffmann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Paper and Future Work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Upsample data with unused text portions for eras with fewer texts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Increased data would hopefully increase accuracy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Propose narrower time ranges for texts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DeepMind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 uses 10-year windows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Extend this approach to other less-studied classical languages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Arabic, Syriac, Ge’ez, Assyrian, etc.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classical texts have been dated with uncertainty, and for some their dates are completely unknown.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Linguistic Background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72150" y="1225225"/>
            <a:ext cx="84603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Latin is a classical language that was spoken in Rome.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Due to the Roman Empire’s expansion, it spread throughout Europe, as well as parts of Asia and Africa.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Widely employed as the language of international communication until the mid-18th century when</a:t>
            </a:r>
            <a:br>
              <a:rPr lang="en"/>
            </a:br>
            <a:r>
              <a:rPr lang="en"/>
              <a:t>it was gradually </a:t>
            </a:r>
            <a:br>
              <a:rPr lang="en"/>
            </a:br>
            <a:r>
              <a:rPr lang="en"/>
              <a:t>supplanted by </a:t>
            </a:r>
            <a:br>
              <a:rPr lang="en"/>
            </a:br>
            <a:r>
              <a:rPr lang="en"/>
              <a:t>English and French.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 used today by</a:t>
            </a:r>
            <a:br>
              <a:rPr lang="en"/>
            </a:br>
            <a:r>
              <a:rPr lang="en"/>
              <a:t>the Catholic Church.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650" y="2913213"/>
            <a:ext cx="6057900" cy="1895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rgbClr val="000000">
                <a:alpha val="50000"/>
              </a:srgbClr>
            </a:outerShdw>
          </a:effectLst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275" y="0"/>
            <a:ext cx="2227410" cy="167055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84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47225"/>
            <a:ext cx="8779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far as we are aware, deep learning has not been used to date Latin texts.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Dating Latin texts usually involves looking for specific words or grammatical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have been several projects using deep learning to date texts in other languages, including Chinese, Sanskrit, and Old English.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 Mind’s “Ithaca” for Ancient Greek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date texts within 30 years on average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inscriptions, provides an estimated</a:t>
            </a:r>
            <a:br>
              <a:rPr lang="en"/>
            </a:br>
            <a:r>
              <a:rPr lang="en"/>
              <a:t>geolocation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restores missing/damaged texts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650" y="2571750"/>
            <a:ext cx="3012576" cy="1694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80000" dist="1333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175" y="2339775"/>
            <a:ext cx="1355625" cy="135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Data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</a:t>
            </a:r>
            <a:r>
              <a:rPr lang="en"/>
              <a:t>rains on a corpus of 1,128 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corpus is over 2,000 texts, but these are not equally 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Downsampling results in 141 texts in each of 8 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Texts are divided equally into 8 eras: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Old Latin		700 BC   -	 75 BC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Caesarean Latin	75 BC     - 	25 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Classical Latin	25 AD     -	200 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Imperial Latin	200 AD   - 	400 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 Latin		400 AD   -	500 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Vulgar Latin	500 AD   - 	900 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Medieval Latin	900 AD   - 	1300 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Latin		1300 AD - 	Present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525" y="2385675"/>
            <a:ext cx="3854325" cy="23167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3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025"/>
            <a:ext cx="63894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experimentation with multiple different styles of models and different parameters, we came to the conclusion that a Bidirectional LSTM-Model works best for our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Embedding layer uses a Pre-Train Word2Vec of Latin common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Bidirectional LSTM Layers are size 512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Fully Connected Layer is size 9 (number of categories) </a:t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7342800" y="798700"/>
            <a:ext cx="1489500" cy="3735700"/>
            <a:chOff x="3827250" y="768900"/>
            <a:chExt cx="1489500" cy="3735700"/>
          </a:xfrm>
        </p:grpSpPr>
        <p:sp>
          <p:nvSpPr>
            <p:cNvPr id="99" name="Google Shape;99;p18"/>
            <p:cNvSpPr/>
            <p:nvPr/>
          </p:nvSpPr>
          <p:spPr>
            <a:xfrm>
              <a:off x="3827250" y="768900"/>
              <a:ext cx="1489500" cy="3906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Embedding </a:t>
              </a:r>
              <a:endParaRPr sz="1200"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4297650" y="1902425"/>
              <a:ext cx="548700" cy="500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</a:t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4480500" y="1388700"/>
              <a:ext cx="183000" cy="3474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4297616" y="2933884"/>
              <a:ext cx="548700" cy="500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</a:t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 rot="10800000">
              <a:off x="4480500" y="3600275"/>
              <a:ext cx="183000" cy="3474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480500" y="2494488"/>
              <a:ext cx="183000" cy="3474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3827250" y="4114000"/>
              <a:ext cx="1489500" cy="3906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FC </a:t>
              </a:r>
              <a:endParaRPr sz="12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Training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 first 100 words of a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is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Trains for 25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scores e.g. accuracy is a lot higher than test scores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650" y="633425"/>
            <a:ext cx="3876649" cy="3876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0"/>
          <p:cNvGraphicFramePr/>
          <p:nvPr/>
        </p:nvGraphicFramePr>
        <p:xfrm>
          <a:off x="1521938" y="21404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{5FA6F8B1-ACA4-421F-B748-5428980155EC}</a:tableStyleId>
              </a:tblPr>
              <a:tblGrid>
                <a:gridCol w="1380750"/>
                <a:gridCol w="1380750"/>
              </a:tblGrid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1.8099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68.44%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0"/>
          <p:cNvSpPr txBox="1"/>
          <p:nvPr/>
        </p:nvSpPr>
        <p:spPr>
          <a:xfrm>
            <a:off x="358850" y="1143000"/>
            <a:ext cx="508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Metrics from our top-performing Bidirectional LSTM model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Classification errors are still clustered more closely to the correct era.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model seems to experience slight improvements with a smaller word array.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More data would be beneficial, so we plan on upsampling from unused text portions.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