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Economica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E94690-1FD1-4218-91C7-17A677F43DF8}">
  <a:tblStyle styleId="{68E94690-1FD1-4218-91C7-17A677F43D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Economica-bold.fntdata"/><Relationship Id="rId10" Type="http://schemas.openxmlformats.org/officeDocument/2006/relationships/slide" Target="slides/slide4.xml"/><Relationship Id="rId32" Type="http://schemas.openxmlformats.org/officeDocument/2006/relationships/font" Target="fonts/Economica-regular.fntdata"/><Relationship Id="rId13" Type="http://schemas.openxmlformats.org/officeDocument/2006/relationships/slide" Target="slides/slide7.xml"/><Relationship Id="rId35" Type="http://schemas.openxmlformats.org/officeDocument/2006/relationships/font" Target="fonts/Economica-boldItalic.fntdata"/><Relationship Id="rId12" Type="http://schemas.openxmlformats.org/officeDocument/2006/relationships/slide" Target="slides/slide6.xml"/><Relationship Id="rId34" Type="http://schemas.openxmlformats.org/officeDocument/2006/relationships/font" Target="fonts/Economica-italic.fntdata"/><Relationship Id="rId15" Type="http://schemas.openxmlformats.org/officeDocument/2006/relationships/slide" Target="slides/slide9.xml"/><Relationship Id="rId37" Type="http://schemas.openxmlformats.org/officeDocument/2006/relationships/font" Target="fonts/OpenSans-bold.fntdata"/><Relationship Id="rId14" Type="http://schemas.openxmlformats.org/officeDocument/2006/relationships/slide" Target="slides/slide8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a6362634e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a6362634e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895e4e8e1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895e4e8e1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895e4e8e1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895e4e8e1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895e4e8e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895e4e8e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895e4e8e1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895e4e8e1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895e4e8e1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895e4e8e1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895e4e8e1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895e4e8e1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895e4e8e1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895e4e8e1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895e4e8e1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895e4e8e1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895e4e8e1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895e4e8e1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a6362634e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a6362634e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895e4e8e1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895e4e8e1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895e4e8e1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895e4e8e1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895e4e8e1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895e4e8e1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a79c1200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a79c1200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a6362634e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a6362634e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895e4e8e1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895e4e8e1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6362634e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6362634e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81b73a45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81b73a45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6362634e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a6362634e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a79c12009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a79c12009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95e4e8e1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895e4e8e1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a6362634e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a6362634e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a6362634e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a6362634e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724600" y="717700"/>
            <a:ext cx="3721500" cy="3694800"/>
          </a:xfrm>
          <a:prstGeom prst="rect">
            <a:avLst/>
          </a:prstGeom>
          <a:solidFill>
            <a:srgbClr val="A61C00"/>
          </a:solidFill>
          <a:ln cap="flat" cmpd="sng" w="762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</a:rPr>
              <a:t>DLT2: Dating Latin Texts with Deep Learning Techniques</a:t>
            </a:r>
            <a:endParaRPr>
              <a:solidFill>
                <a:srgbClr val="F1C23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~~~~~~~~~~~~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58050" y="3711105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Mitchell Allen and Paul Hoffmann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Results</a:t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650" y="633425"/>
            <a:ext cx="3876649" cy="3876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8" name="Google Shape;138;p22"/>
          <p:cNvGraphicFramePr/>
          <p:nvPr/>
        </p:nvGraphicFramePr>
        <p:xfrm>
          <a:off x="1521938" y="21404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{68E94690-1FD1-4218-91C7-17A677F43DF8}</a:tableStyleId>
              </a:tblPr>
              <a:tblGrid>
                <a:gridCol w="1380750"/>
                <a:gridCol w="1380750"/>
              </a:tblGrid>
              <a:tr h="32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Loss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1.8099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68.44%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f1_Score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9" name="Google Shape;139;p22"/>
          <p:cNvSpPr txBox="1"/>
          <p:nvPr/>
        </p:nvSpPr>
        <p:spPr>
          <a:xfrm>
            <a:off x="358850" y="1143000"/>
            <a:ext cx="508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Metrics from our initial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Open Sans"/>
                <a:ea typeface="Open Sans"/>
                <a:cs typeface="Open Sans"/>
                <a:sym typeface="Open Sans"/>
              </a:rPr>
              <a:t>Bidirectional LSTM model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Too Informative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Beginning of most texts contained: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Author’s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Title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Date written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 standard format made automatic removal difficult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Solution: Skip the first 200 characters of each text, use full texts</a:t>
            </a:r>
            <a:endParaRPr/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 Computationally Intensive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Unable to run full texts on local machine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Specs: i7, 16GB RAM, 2 GB Nvidia M1000 GPU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Graphics card limitations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Takes a full day to run on Verbnet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Using free credits on Google Cloud Platform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Specs: T4 16 GB GDDR6 GPU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Allowed us to use full text lengths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Runs in ~2 hours</a:t>
            </a:r>
            <a:endParaRPr/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without Authors/Titles/Dates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Batch size = 32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Epochs = 25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Poor results due to lack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split texts into subtexts</a:t>
            </a:r>
            <a:endParaRPr/>
          </a:p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300" y="1147225"/>
            <a:ext cx="3432000" cy="3432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3" name="Google Shape;163;p25"/>
          <p:cNvGraphicFramePr/>
          <p:nvPr/>
        </p:nvGraphicFramePr>
        <p:xfrm>
          <a:off x="1129425" y="271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{68E94690-1FD1-4218-91C7-17A677F43DF8}</a:tableStyleId>
              </a:tblPr>
              <a:tblGrid>
                <a:gridCol w="1364475"/>
                <a:gridCol w="1364475"/>
              </a:tblGrid>
              <a:tr h="29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loss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4.1472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Test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22.42%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Test f1_score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Test 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23%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Test 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Splitting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Already using the largest Latin corpus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each text into 10k character chunks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chunk is used as an independent “subtext”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Left punctuation as is, had been</a:t>
            </a:r>
            <a:br>
              <a:rPr lang="en"/>
            </a:br>
            <a:r>
              <a:rPr lang="en"/>
              <a:t>removing it originally from</a:t>
            </a:r>
            <a:br>
              <a:rPr lang="en"/>
            </a:br>
            <a:r>
              <a:rPr lang="en"/>
              <a:t>full texts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8,366 total subtexts</a:t>
            </a:r>
            <a:endParaRPr/>
          </a:p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600" y="2301625"/>
            <a:ext cx="4322801" cy="25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Underfitting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to data imbalance,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model just guessed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most common era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Solution: Downsampling</a:t>
            </a:r>
            <a:r>
              <a:rPr lang="en"/>
              <a:t> instead of upsampling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Using the imblearn package for Python</a:t>
            </a:r>
            <a:endParaRPr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3750" y="315925"/>
            <a:ext cx="2868551" cy="286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200" y="315925"/>
            <a:ext cx="2868551" cy="286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with 10k-Character Subtexts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648 texts per era after downsampling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Batch size = 32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Epochs = 50</a:t>
            </a:r>
            <a:endParaRPr/>
          </a:p>
        </p:txBody>
      </p:sp>
      <p:sp>
        <p:nvSpPr>
          <p:cNvPr id="187" name="Google Shape;18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450" y="1225225"/>
            <a:ext cx="3438000" cy="3438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9" name="Google Shape;189;p28"/>
          <p:cNvGraphicFramePr/>
          <p:nvPr/>
        </p:nvGraphicFramePr>
        <p:xfrm>
          <a:off x="929363" y="24741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{68E94690-1FD1-4218-91C7-17A677F43DF8}</a:tableStyleId>
              </a:tblPr>
              <a:tblGrid>
                <a:gridCol w="1380750"/>
                <a:gridCol w="1380750"/>
              </a:tblGrid>
              <a:tr h="32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Loss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4.8734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r>
                        <a:rPr lang="en"/>
                        <a:t>.42%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f1_Score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Shorter Subtexts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1000-character windows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86,577 total subtexts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Punctuation still left in</a:t>
            </a:r>
            <a:endParaRPr/>
          </a:p>
        </p:txBody>
      </p:sp>
      <p:sp>
        <p:nvSpPr>
          <p:cNvPr id="196" name="Google Shape;19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225" y="1535850"/>
            <a:ext cx="5203075" cy="312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with 1k-Character Subtexts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6,885 texts per era after downsampling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Batch size = 32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Epochs = 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5" name="Google Shape;205;p30"/>
          <p:cNvGraphicFramePr/>
          <p:nvPr/>
        </p:nvGraphicFramePr>
        <p:xfrm>
          <a:off x="907338" y="24741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{68E94690-1FD1-4218-91C7-17A677F43DF8}</a:tableStyleId>
              </a:tblPr>
              <a:tblGrid>
                <a:gridCol w="1380750"/>
                <a:gridCol w="1380750"/>
              </a:tblGrid>
              <a:tr h="32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Loss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3.3389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47.92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f1_Score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47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300" y="1147225"/>
            <a:ext cx="3545600" cy="35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Effects of Removing Punctuation</a:t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Still 1k-character subtexts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Batch size = 32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Epochs = 20</a:t>
            </a:r>
            <a:endParaRPr/>
          </a:p>
        </p:txBody>
      </p:sp>
      <p:sp>
        <p:nvSpPr>
          <p:cNvPr id="213" name="Google Shape;21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4" name="Google Shape;214;p31"/>
          <p:cNvGraphicFramePr/>
          <p:nvPr/>
        </p:nvGraphicFramePr>
        <p:xfrm>
          <a:off x="896338" y="23901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{68E94690-1FD1-4218-91C7-17A677F43DF8}</a:tableStyleId>
              </a:tblPr>
              <a:tblGrid>
                <a:gridCol w="1380750"/>
                <a:gridCol w="1380750"/>
              </a:tblGrid>
              <a:tr h="32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Loss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2.9808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54.01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f1_Score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15" name="Google Shape;2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075" y="1058288"/>
            <a:ext cx="3687874" cy="36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classical texts have been dated with uncertainty, and for some their dates are completely unknown.</a:t>
            </a:r>
            <a:endParaRPr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Eras 2 and 3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⅔ and 4 become more easily confused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improvement for other eras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Batch size = 32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Epochs = 15</a:t>
            </a:r>
            <a:endParaRPr/>
          </a:p>
        </p:txBody>
      </p:sp>
      <p:sp>
        <p:nvSpPr>
          <p:cNvPr id="222" name="Google Shape;22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23" name="Google Shape;223;p32"/>
          <p:cNvGraphicFramePr/>
          <p:nvPr/>
        </p:nvGraphicFramePr>
        <p:xfrm>
          <a:off x="918338" y="26724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{68E94690-1FD1-4218-91C7-17A677F43DF8}</a:tableStyleId>
              </a:tblPr>
              <a:tblGrid>
                <a:gridCol w="1380750"/>
                <a:gridCol w="1380750"/>
              </a:tblGrid>
              <a:tr h="32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Loss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2.3443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58.26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f1_Score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r>
                        <a:rPr lang="en"/>
                        <a:t>8%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r>
                        <a:rPr lang="en"/>
                        <a:t>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r>
                        <a:rPr lang="en"/>
                        <a:t>7%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24" name="Google Shape;2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275" y="854200"/>
            <a:ext cx="3809025" cy="38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Modern Latin</a:t>
            </a:r>
            <a:endParaRPr/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level of improvement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Era 7 gets slightly more confused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Batch size = 32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Epochs = 10</a:t>
            </a:r>
            <a:endParaRPr/>
          </a:p>
        </p:txBody>
      </p:sp>
      <p:sp>
        <p:nvSpPr>
          <p:cNvPr id="231" name="Google Shape;23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32" name="Google Shape;232;p33"/>
          <p:cNvGraphicFramePr/>
          <p:nvPr/>
        </p:nvGraphicFramePr>
        <p:xfrm>
          <a:off x="885313" y="26393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{68E94690-1FD1-4218-91C7-17A677F43DF8}</a:tableStyleId>
              </a:tblPr>
              <a:tblGrid>
                <a:gridCol w="1380750"/>
                <a:gridCol w="1380750"/>
              </a:tblGrid>
              <a:tr h="32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Loss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2.0736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57.56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f1_Score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r>
                        <a:rPr lang="en"/>
                        <a:t>8%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r>
                        <a:rPr lang="en"/>
                        <a:t>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56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33" name="Google Shape;2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0675" y="1077563"/>
            <a:ext cx="3649324" cy="364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26550"/>
            <a:ext cx="3718869" cy="223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Model - </a:t>
            </a:r>
            <a:r>
              <a:rPr lang="en"/>
              <a:t>Combine ⅔ and Remove Modern</a:t>
            </a:r>
            <a:endParaRPr/>
          </a:p>
        </p:txBody>
      </p:sp>
      <p:sp>
        <p:nvSpPr>
          <p:cNvPr id="240" name="Google Shape;24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1" name="Google Shape;24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0300" y="958375"/>
            <a:ext cx="3620850" cy="3620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2" name="Google Shape;242;p34"/>
          <p:cNvGraphicFramePr/>
          <p:nvPr/>
        </p:nvGraphicFramePr>
        <p:xfrm>
          <a:off x="2877913" y="11472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{68E94690-1FD1-4218-91C7-17A677F43DF8}</a:tableStyleId>
              </a:tblPr>
              <a:tblGrid>
                <a:gridCol w="1544050"/>
                <a:gridCol w="870475"/>
              </a:tblGrid>
              <a:tr h="44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Loss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1.8284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60.98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f1_Score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Precision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</a:t>
                      </a:r>
                      <a:r>
                        <a:rPr lang="en"/>
                        <a:t>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3" name="Google Shape;243;p34"/>
          <p:cNvSpPr txBox="1"/>
          <p:nvPr/>
        </p:nvSpPr>
        <p:spPr>
          <a:xfrm>
            <a:off x="352450" y="1123425"/>
            <a:ext cx="252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Batch size = 32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Epochs = 10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49" name="Google Shape;249;p35"/>
          <p:cNvSpPr txBox="1"/>
          <p:nvPr>
            <p:ph idx="1" type="body"/>
          </p:nvPr>
        </p:nvSpPr>
        <p:spPr>
          <a:xfrm>
            <a:off x="311700" y="1225225"/>
            <a:ext cx="8520600" cy="3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Shrink subtext length further.</a:t>
            </a:r>
            <a:endParaRPr sz="2100"/>
          </a:p>
          <a:p>
            <a:pPr indent="-3619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See if 500-character windows would lead to further improvement.</a:t>
            </a:r>
            <a:endParaRPr sz="2100"/>
          </a:p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Use narrower time ranges for texts.</a:t>
            </a:r>
            <a:endParaRPr sz="2100"/>
          </a:p>
          <a:p>
            <a:pPr indent="-3619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100-year windows could replace the current 6-8 era divisions. </a:t>
            </a:r>
            <a:r>
              <a:rPr lang="en" sz="2100"/>
              <a:t>DeepMind’s Ithaca</a:t>
            </a:r>
            <a:r>
              <a:rPr lang="en" sz="2100"/>
              <a:t> uses 10-year windows.</a:t>
            </a:r>
            <a:endParaRPr sz="2100"/>
          </a:p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Changing model structure.</a:t>
            </a:r>
            <a:endParaRPr sz="2100"/>
          </a:p>
          <a:p>
            <a:pPr indent="-3619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Now that data handling has improved, can the original model structure be improved?</a:t>
            </a:r>
            <a:endParaRPr sz="2100"/>
          </a:p>
          <a:p>
            <a:pPr indent="-3619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Extend this approach to other less-studied classical languages.</a:t>
            </a:r>
            <a:endParaRPr sz="2100"/>
          </a:p>
          <a:p>
            <a:pPr indent="-3619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Syriac, Ge’ez, Armenian, Assyrian, etc.</a:t>
            </a:r>
            <a:endParaRPr sz="2100"/>
          </a:p>
        </p:txBody>
      </p:sp>
      <p:sp>
        <p:nvSpPr>
          <p:cNvPr id="250" name="Google Shape;25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56" name="Google Shape;25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</a:t>
            </a:r>
            <a:endParaRPr/>
          </a:p>
        </p:txBody>
      </p:sp>
      <p:sp>
        <p:nvSpPr>
          <p:cNvPr id="262" name="Google Shape;262;p3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timeline with historical events and era spans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Try fewer eras to see if it detects larger trends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Try more eras to see if that forces finer distinctions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Parse out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Explain major differences between Latin eras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Reframe motivations for shifting eras (modern Latin already dated correctly)</a:t>
            </a:r>
            <a:endParaRPr/>
          </a:p>
        </p:txBody>
      </p:sp>
      <p:sp>
        <p:nvSpPr>
          <p:cNvPr id="263" name="Google Shape;26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Linguistic Background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72150" y="1225225"/>
            <a:ext cx="8460300" cy="3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Latin is a classical language that was spoken in Rome.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Due to the Roman Empire’s expansion, it spread throughout Europe, as well as parts of Asia and Africa.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Widely employed as the language of international communication until the mid-18th century when</a:t>
            </a:r>
            <a:br>
              <a:rPr lang="en"/>
            </a:br>
            <a:r>
              <a:rPr lang="en"/>
              <a:t>it was gradually </a:t>
            </a:r>
            <a:br>
              <a:rPr lang="en"/>
            </a:br>
            <a:r>
              <a:rPr lang="en"/>
              <a:t>supplanted by </a:t>
            </a:r>
            <a:br>
              <a:rPr lang="en"/>
            </a:br>
            <a:r>
              <a:rPr lang="en"/>
              <a:t>English and French.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Still used today by</a:t>
            </a:r>
            <a:br>
              <a:rPr lang="en"/>
            </a:br>
            <a:r>
              <a:rPr lang="en"/>
              <a:t>the Catholic Church.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650" y="2825088"/>
            <a:ext cx="6057900" cy="18954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114300" rotWithShape="0" algn="bl" dir="3000000" dist="76200">
              <a:srgbClr val="000000">
                <a:alpha val="50000"/>
              </a:srgbClr>
            </a:outerShdw>
          </a:effectLst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9275" y="0"/>
            <a:ext cx="2227410" cy="167055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840000" dist="66675">
              <a:srgbClr val="000000">
                <a:alpha val="50000"/>
              </a:srgbClr>
            </a:outerShdw>
          </a:effectLst>
        </p:spPr>
      </p:pic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Dating - Similar Tasks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0" y="1228225"/>
            <a:ext cx="91440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Author identification		|	“Call me Ishmael.” 			→ Melville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Sentiment analysis		|	“Your product is </a:t>
            </a:r>
            <a:r>
              <a:rPr lang="en"/>
              <a:t>amazing</a:t>
            </a:r>
            <a:r>
              <a:rPr lang="en" sz="1800"/>
              <a:t>!” 	→ </a:t>
            </a:r>
            <a:r>
              <a:rPr lang="en"/>
              <a:t>Posi</a:t>
            </a:r>
            <a:r>
              <a:rPr lang="en" sz="1800"/>
              <a:t>tive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Genre classification		|	</a:t>
            </a:r>
            <a:r>
              <a:rPr lang="en"/>
              <a:t>“Once upon a time…” 		→ Fiction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Spam filtering			|	</a:t>
            </a:r>
            <a:r>
              <a:rPr lang="en"/>
              <a:t>“you’re Account locked!!1!”	→ Spam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Content moderation		|	</a:t>
            </a:r>
            <a:r>
              <a:rPr lang="en"/>
              <a:t>“How I make 9k/mo at home”	→ Delete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Mood detection			|	</a:t>
            </a:r>
            <a:r>
              <a:rPr lang="en"/>
              <a:t>“Welcome to the team!”		→ Friendly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Private info</a:t>
            </a:r>
            <a:r>
              <a:rPr lang="en" sz="1800"/>
              <a:t> redaction	|</a:t>
            </a:r>
            <a:r>
              <a:rPr lang="en"/>
              <a:t>	“My cc number is *********”	→ Redacted</a:t>
            </a:r>
            <a:endParaRPr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47225"/>
            <a:ext cx="8779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far as we are aware, deep learning has not been used to date Latin texts.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Dating Latin texts usually involves looking for specific words or grammatical features.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have been several projects using deep learning to date texts in other languages, including Chinese, Irish, Arabic, Sanskrit, and Old English.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Deep Mind’s “Ithaca” for Ancient Greek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Can date texts within 30 years on average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inscriptions, provides an estimated</a:t>
            </a:r>
            <a:br>
              <a:rPr lang="en"/>
            </a:br>
            <a:r>
              <a:rPr lang="en"/>
              <a:t>geolocation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Also restores missing/damaged texts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4250" y="2869125"/>
            <a:ext cx="3012576" cy="16945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480000" dist="133350">
              <a:srgbClr val="000000">
                <a:alpha val="50000"/>
              </a:srgbClr>
            </a:outerShdw>
          </a:effectLst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2775" y="2637150"/>
            <a:ext cx="1355625" cy="1355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4260000" dist="76200">
              <a:srgbClr val="000000">
                <a:alpha val="50000"/>
              </a:srgbClr>
            </a:outerShdw>
          </a:effectLst>
        </p:spPr>
      </p:pic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25025"/>
            <a:ext cx="6389400" cy="33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experimentation with multiple different styles of models and different parameters, we came to the conclusion that a Bidirectional LSTM model works best for our purposes.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Embedding layer uses a pretrained Word2Vec of Latin vocabulary from the LiLa knowledge 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Bidirectional LSTM Layers are size 1024.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Fully Connected Layer is size 8 (aligns with the number of categories).</a:t>
            </a:r>
            <a:endParaRPr/>
          </a:p>
        </p:txBody>
      </p:sp>
      <p:grpSp>
        <p:nvGrpSpPr>
          <p:cNvPr id="101" name="Google Shape;101;p18"/>
          <p:cNvGrpSpPr/>
          <p:nvPr/>
        </p:nvGrpSpPr>
        <p:grpSpPr>
          <a:xfrm>
            <a:off x="7342800" y="798700"/>
            <a:ext cx="1489500" cy="3735700"/>
            <a:chOff x="3827250" y="768900"/>
            <a:chExt cx="1489500" cy="3735700"/>
          </a:xfrm>
        </p:grpSpPr>
        <p:sp>
          <p:nvSpPr>
            <p:cNvPr id="102" name="Google Shape;102;p18"/>
            <p:cNvSpPr/>
            <p:nvPr/>
          </p:nvSpPr>
          <p:spPr>
            <a:xfrm>
              <a:off x="3827250" y="768900"/>
              <a:ext cx="1489500" cy="3906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Embedding </a:t>
              </a:r>
              <a:endParaRPr sz="1200"/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4297650" y="1902425"/>
              <a:ext cx="548700" cy="500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BI</a:t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4480500" y="1388700"/>
              <a:ext cx="183000" cy="3474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6AA84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4297616" y="2933884"/>
              <a:ext cx="548700" cy="5001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BI</a:t>
              </a:r>
              <a:endParaRPr/>
            </a:p>
          </p:txBody>
        </p:sp>
        <p:sp>
          <p:nvSpPr>
            <p:cNvPr id="106" name="Google Shape;106;p18"/>
            <p:cNvSpPr/>
            <p:nvPr/>
          </p:nvSpPr>
          <p:spPr>
            <a:xfrm rot="10800000">
              <a:off x="4480500" y="3600275"/>
              <a:ext cx="183000" cy="3474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93C47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4480500" y="2494488"/>
              <a:ext cx="183000" cy="347400"/>
            </a:xfrm>
            <a:prstGeom prst="upDownArrow">
              <a:avLst>
                <a:gd fmla="val 50000" name="adj1"/>
                <a:gd fmla="val 50000" name="adj2"/>
              </a:avLst>
            </a:prstGeom>
            <a:solidFill>
              <a:srgbClr val="6AA84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3827250" y="4114000"/>
              <a:ext cx="1489500" cy="390600"/>
            </a:xfrm>
            <a:prstGeom prst="ellipse">
              <a:avLst/>
            </a:prstGeom>
            <a:solidFill>
              <a:srgbClr val="4A86E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FC </a:t>
              </a:r>
              <a:endParaRPr sz="1200"/>
            </a:p>
          </p:txBody>
        </p:sp>
      </p:grp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packages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Tensorflow 11.0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Cuda–stable version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Numpy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Imblearn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Corpus Information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Latin Library contains Latin works from various periods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corpus is 2,220 texts, but only 1,935 can be dated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Texts are </a:t>
            </a:r>
            <a:r>
              <a:rPr lang="en"/>
              <a:t>grouped </a:t>
            </a:r>
            <a:r>
              <a:rPr lang="en" sz="1800"/>
              <a:t>into 8 eras:</a:t>
            </a:r>
            <a:endParaRPr sz="18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Old Latin		700 BC   -	75 BC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Caesarean Latin	75 BC     - 	25 AD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Classical Latin	25 AD     -	200 AD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Imperial Latin	200 AD   - 	400 AD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Late Latin		400 AD   -	500 AD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Vulgar Latin	500 AD   - 	900 AD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Medieval Latin	900 AD   - 	1300 AD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Modern Latin	1300 AD - 	Present</a:t>
            </a:r>
            <a:endParaRPr sz="1400"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425" y="2154375"/>
            <a:ext cx="3854325" cy="2316700"/>
          </a:xfrm>
          <a:prstGeom prst="rect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300000" dist="76200">
              <a:srgbClr val="000000">
                <a:alpha val="50000"/>
              </a:srgbClr>
            </a:outerShdw>
          </a:effectLst>
        </p:spPr>
      </p:pic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Training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Views first 100 words of a text due to GPU limitations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Batch size is 32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Trains for 25 epochs</a:t>
            </a:r>
            <a:endParaRPr/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