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98" r:id="rId5"/>
    <p:sldId id="283" r:id="rId6"/>
    <p:sldId id="297" r:id="rId7"/>
    <p:sldId id="292" r:id="rId8"/>
    <p:sldId id="284" r:id="rId9"/>
    <p:sldId id="299" r:id="rId10"/>
    <p:sldId id="300" r:id="rId11"/>
    <p:sldId id="301" r:id="rId12"/>
    <p:sldId id="302" r:id="rId13"/>
    <p:sldId id="29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712" autoAdjust="0"/>
  </p:normalViewPr>
  <p:slideViewPr>
    <p:cSldViewPr snapToGrid="0">
      <p:cViewPr>
        <p:scale>
          <a:sx n="100" d="100"/>
          <a:sy n="100" d="100"/>
        </p:scale>
        <p:origin x="936" y="522"/>
      </p:cViewPr>
      <p:guideLst/>
    </p:cSldViewPr>
  </p:slideViewPr>
  <p:outlineViewPr>
    <p:cViewPr>
      <p:scale>
        <a:sx n="33" d="100"/>
        <a:sy n="33" d="100"/>
      </p:scale>
      <p:origin x="0" y="-942"/>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11/17/2020</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11/17/2020</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57760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Text Placeholder 2">
            <a:extLst>
              <a:ext uri="{FF2B5EF4-FFF2-40B4-BE49-F238E27FC236}">
                <a16:creationId xmlns:a16="http://schemas.microsoft.com/office/drawing/2014/main" id="{14B95064-E6BF-43CD-ACBD-6363E8D9BF6A}"/>
              </a:ext>
            </a:extLst>
          </p:cNvPr>
          <p:cNvSpPr>
            <a:spLocks noGrp="1"/>
          </p:cNvSpPr>
          <p:nvPr>
            <p:ph type="body" idx="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0" lvl="0" indent="-266700"/>
            <a:r>
              <a:rPr lang="en-US" noProof="0"/>
              <a:t>Click to edit Master text styles</a:t>
            </a:r>
          </a:p>
        </p:txBody>
      </p:sp>
    </p:spTree>
    <p:extLst>
      <p:ext uri="{BB962C8B-B14F-4D97-AF65-F5344CB8AC3E}">
        <p14:creationId xmlns:p14="http://schemas.microsoft.com/office/powerpoint/2010/main" val="3982563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008000"/>
            <a:ext cx="11328000" cy="5183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6207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EE1E0B79-3CC8-4DCF-8AEC-AC43BC9A3048}"/>
              </a:ext>
            </a:extLst>
          </p:cNvPr>
          <p:cNvSpPr>
            <a:spLocks noGrp="1"/>
          </p:cNvSpPr>
          <p:nvPr>
            <p:ph sz="half" idx="2"/>
          </p:nvPr>
        </p:nvSpPr>
        <p:spPr>
          <a:xfrm>
            <a:off x="6311886" y="1007250"/>
            <a:ext cx="5460114"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15546508-E26C-46CD-8939-D20E71BF4ED7}"/>
              </a:ext>
            </a:extLst>
          </p:cNvPr>
          <p:cNvSpPr>
            <a:spLocks noGrp="1"/>
          </p:cNvSpPr>
          <p:nvPr>
            <p:ph sz="half" idx="1"/>
          </p:nvPr>
        </p:nvSpPr>
        <p:spPr>
          <a:xfrm>
            <a:off x="431999" y="1007250"/>
            <a:ext cx="5448115"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15553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2" name="Rectangle 11" descr="Accent bar right&#10;">
            <a:extLst>
              <a:ext uri="{FF2B5EF4-FFF2-40B4-BE49-F238E27FC236}">
                <a16:creationId xmlns:a16="http://schemas.microsoft.com/office/drawing/2014/main" id="{3E8A46E0-47C2-4441-B7DD-F621A80F1FC8}"/>
              </a:ext>
              <a:ext uri="{C183D7F6-B498-43B3-948B-1728B52AA6E4}">
                <adec:decorative xmlns:adec="http://schemas.microsoft.com/office/drawing/2017/decorative"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Text Placeholder 2">
            <a:extLst>
              <a:ext uri="{FF2B5EF4-FFF2-40B4-BE49-F238E27FC236}">
                <a16:creationId xmlns:a16="http://schemas.microsoft.com/office/drawing/2014/main" id="{D902C307-6561-4E11-9899-1F34830AE8AB}"/>
              </a:ext>
            </a:extLst>
          </p:cNvPr>
          <p:cNvSpPr>
            <a:spLocks noGrp="1"/>
          </p:cNvSpPr>
          <p:nvPr>
            <p:ph type="body" idx="1"/>
          </p:nvPr>
        </p:nvSpPr>
        <p:spPr>
          <a:xfrm>
            <a:off x="431800" y="1224128"/>
            <a:ext cx="5448115"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6" name="Text Placeholder 4">
            <a:extLst>
              <a:ext uri="{FF2B5EF4-FFF2-40B4-BE49-F238E27FC236}">
                <a16:creationId xmlns:a16="http://schemas.microsoft.com/office/drawing/2014/main" id="{CD73439B-6B1B-47C5-B2B0-409015FB3398}"/>
              </a:ext>
            </a:extLst>
          </p:cNvPr>
          <p:cNvSpPr>
            <a:spLocks noGrp="1"/>
          </p:cNvSpPr>
          <p:nvPr>
            <p:ph type="body" sz="quarter" idx="3"/>
          </p:nvPr>
        </p:nvSpPr>
        <p:spPr>
          <a:xfrm>
            <a:off x="6312086" y="1224128"/>
            <a:ext cx="5447914"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5">
            <a:extLst>
              <a:ext uri="{FF2B5EF4-FFF2-40B4-BE49-F238E27FC236}">
                <a16:creationId xmlns:a16="http://schemas.microsoft.com/office/drawing/2014/main" id="{12AC6878-44C6-4445-A225-70C0DC482EDF}"/>
              </a:ext>
            </a:extLst>
          </p:cNvPr>
          <p:cNvSpPr>
            <a:spLocks noGrp="1"/>
          </p:cNvSpPr>
          <p:nvPr>
            <p:ph sz="quarter" idx="4"/>
          </p:nvPr>
        </p:nvSpPr>
        <p:spPr>
          <a:xfrm>
            <a:off x="6299886" y="1955731"/>
            <a:ext cx="5447914" cy="42339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Content Placeholder 3">
            <a:extLst>
              <a:ext uri="{FF2B5EF4-FFF2-40B4-BE49-F238E27FC236}">
                <a16:creationId xmlns:a16="http://schemas.microsoft.com/office/drawing/2014/main" id="{6D675DA8-374F-4915-973A-53612A41FFC1}"/>
              </a:ext>
            </a:extLst>
          </p:cNvPr>
          <p:cNvSpPr>
            <a:spLocks noGrp="1"/>
          </p:cNvSpPr>
          <p:nvPr>
            <p:ph sz="half" idx="2"/>
          </p:nvPr>
        </p:nvSpPr>
        <p:spPr>
          <a:xfrm>
            <a:off x="431800" y="1943031"/>
            <a:ext cx="5447914" cy="42466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2531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Content Placeholder 2">
            <a:extLst>
              <a:ext uri="{FF2B5EF4-FFF2-40B4-BE49-F238E27FC236}">
                <a16:creationId xmlns:a16="http://schemas.microsoft.com/office/drawing/2014/main" id="{85B68CA9-AC4C-4D15-9BA1-A9F1AC5606DA}"/>
              </a:ext>
            </a:extLst>
          </p:cNvPr>
          <p:cNvSpPr>
            <a:spLocks noGrp="1"/>
          </p:cNvSpPr>
          <p:nvPr>
            <p:ph idx="1"/>
          </p:nvPr>
        </p:nvSpPr>
        <p:spPr>
          <a:xfrm>
            <a:off x="4788816" y="432001"/>
            <a:ext cx="6971184" cy="542905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3">
            <a:extLst>
              <a:ext uri="{FF2B5EF4-FFF2-40B4-BE49-F238E27FC236}">
                <a16:creationId xmlns:a16="http://schemas.microsoft.com/office/drawing/2014/main" id="{29B24D8A-D8A5-4F57-A260-A4CF75FCB3BD}"/>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801432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9" name="Text Placeholder 3">
            <a:extLst>
              <a:ext uri="{FF2B5EF4-FFF2-40B4-BE49-F238E27FC236}">
                <a16:creationId xmlns:a16="http://schemas.microsoft.com/office/drawing/2014/main" id="{3E50A411-2E68-4F4D-B4BC-62E87C633658}"/>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Picture Placeholder 2">
            <a:extLst>
              <a:ext uri="{FF2B5EF4-FFF2-40B4-BE49-F238E27FC236}">
                <a16:creationId xmlns:a16="http://schemas.microsoft.com/office/drawing/2014/main" id="{2FBF39A8-0BD5-48FD-9993-F595D4F727C1}"/>
              </a:ext>
            </a:extLst>
          </p:cNvPr>
          <p:cNvSpPr>
            <a:spLocks noGrp="1"/>
          </p:cNvSpPr>
          <p:nvPr>
            <p:ph type="pic" idx="1"/>
          </p:nvPr>
        </p:nvSpPr>
        <p:spPr>
          <a:xfrm>
            <a:off x="4788816" y="432001"/>
            <a:ext cx="6971184" cy="5429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04063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4371590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139767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0DB3A426-6D4A-4D91-ACD6-A2C25BAE44E3}"/>
              </a:ext>
            </a:extLst>
          </p:cNvPr>
          <p:cNvSpPr>
            <a:spLocks noGrp="1"/>
          </p:cNvSpPr>
          <p:nvPr>
            <p:ph type="body" sz="quarter" idx="14"/>
          </p:nvPr>
        </p:nvSpPr>
        <p:spPr>
          <a:xfrm>
            <a:off x="1664370" y="2033588"/>
            <a:ext cx="8863262" cy="2790825"/>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28772436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90043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er Slid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828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noProof="0"/>
              <a:t>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2307689"/>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815037"/>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2308214"/>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812214"/>
            <a:ext cx="5472113" cy="337903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descr="Accent block left">
            <a:extLst>
              <a:ext uri="{FF2B5EF4-FFF2-40B4-BE49-F238E27FC236}">
                <a16:creationId xmlns:a16="http://schemas.microsoft.com/office/drawing/2014/main" id="{BBC0CAF5-0DE6-4BEA-824E-124A54A76AC6}"/>
              </a:ext>
              <a:ext uri="{C183D7F6-B498-43B3-948B-1728B52AA6E4}">
                <adec:decorative xmlns:adec="http://schemas.microsoft.com/office/drawing/2017/decorative"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1" name="Rectangle 10" descr="Accent bar right&#10;">
            <a:extLst>
              <a:ext uri="{FF2B5EF4-FFF2-40B4-BE49-F238E27FC236}">
                <a16:creationId xmlns:a16="http://schemas.microsoft.com/office/drawing/2014/main" id="{ED008080-B2F5-441A-8B15-30AE86BBF943}"/>
              </a:ext>
              <a:ext uri="{C183D7F6-B498-43B3-948B-1728B52AA6E4}">
                <adec:decorative xmlns:adec="http://schemas.microsoft.com/office/drawing/2017/decorative"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7F8E7C83-06D7-4C5B-85B7-0E5713B4FAB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Thank You</a:t>
            </a:r>
          </a:p>
        </p:txBody>
      </p:sp>
      <p:sp>
        <p:nvSpPr>
          <p:cNvPr id="9" name="Text Placeholder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0" name="Text Placeholder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1" name="Text Placeholder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2" name="Text Placeholder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10243100" y="6422491"/>
            <a:ext cx="1053900" cy="380860"/>
          </a:xfrm>
          <a:prstGeom prst="rect">
            <a:avLst/>
          </a:prstGeom>
          <a:noFill/>
        </p:spPr>
        <p:txBody>
          <a:bodyPr wrap="square" tIns="108000" bIns="0" rtlCol="0" anchor="ctr">
            <a:spAutoFit/>
          </a:bodyPr>
          <a:lstStyle/>
          <a:p>
            <a:pPr algn="r">
              <a:lnSpc>
                <a:spcPts val="1000"/>
              </a:lnSpc>
            </a:pPr>
            <a:r>
              <a:rPr lang="en-US" sz="2500" b="1" i="0" spc="-100" baseline="0" noProof="0" dirty="0">
                <a:solidFill>
                  <a:schemeClr val="accent1"/>
                </a:solidFill>
                <a:latin typeface="+mj-lt"/>
              </a:rPr>
              <a:t>TREY</a:t>
            </a:r>
            <a:r>
              <a:rPr lang="en-US" sz="1600" b="1" i="0" spc="-100" baseline="0" noProof="0" dirty="0">
                <a:solidFill>
                  <a:schemeClr val="accent1"/>
                </a:solidFill>
                <a:latin typeface="+mj-lt"/>
              </a:rPr>
              <a:t> </a:t>
            </a:r>
            <a:br>
              <a:rPr lang="en-US" sz="1600" b="1" i="0" spc="-100" baseline="0" noProof="0" dirty="0">
                <a:solidFill>
                  <a:schemeClr val="accent1"/>
                </a:solidFill>
                <a:latin typeface="+mj-lt"/>
              </a:rPr>
            </a:br>
            <a:r>
              <a:rPr lang="en-US" sz="1200" b="0" i="0" spc="140" baseline="0" noProof="0" dirty="0">
                <a:solidFill>
                  <a:schemeClr val="tx1">
                    <a:lumMod val="75000"/>
                    <a:lumOff val="25000"/>
                  </a:schemeClr>
                </a:solidFill>
                <a:latin typeface="+mj-lt"/>
              </a:rPr>
              <a:t>research</a:t>
            </a:r>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67" r:id="rId13"/>
    <p:sldLayoutId id="2147483668" r:id="rId14"/>
    <p:sldLayoutId id="2147483669" r:id="rId15"/>
    <p:sldLayoutId id="2147483670" r:id="rId16"/>
    <p:sldLayoutId id="2147483671" r:id="rId17"/>
    <p:sldLayoutId id="2147483673" r:id="rId18"/>
    <p:sldLayoutId id="2147483674" r:id="rId19"/>
    <p:sldLayoutId id="2147483654" r:id="rId20"/>
    <p:sldLayoutId id="2147483655" r:id="rId21"/>
    <p:sldLayoutId id="2147483675" r:id="rId22"/>
    <p:sldLayoutId id="2147483672" r:id="rId23"/>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xhere.com/en/photo/1604452"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8.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Metroshuttle" TargetMode="External"/><Relationship Id="rId2" Type="http://schemas.openxmlformats.org/officeDocument/2006/relationships/image" Target="../media/image9.JPG"/><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a:extLst>
              <a:ext uri="{FF2B5EF4-FFF2-40B4-BE49-F238E27FC236}">
                <a16:creationId xmlns:a16="http://schemas.microsoft.com/office/drawing/2014/main" id="{A430D886-F987-4DD2-83D2-25D1C1A2D0EE}"/>
              </a:ext>
            </a:extLst>
          </p:cNvPr>
          <p:cNvPicPr>
            <a:picLocks noGrp="1" noChangeAspect="1"/>
          </p:cNvPicPr>
          <p:nvPr>
            <p:ph type="pic" sz="quarter" idx="10"/>
          </p:nvPr>
        </p:nvPicPr>
        <p:blipFill>
          <a:blip r:embed="rId2">
            <a:extLst>
              <a:ext uri="{837473B0-CC2E-450A-ABE3-18F120FF3D39}">
                <a1611:picAttrSrcUrl xmlns:a1611="http://schemas.microsoft.com/office/drawing/2016/11/main" r:id="rId3"/>
              </a:ext>
            </a:extLst>
          </a:blip>
          <a:srcRect l="15840" r="15840"/>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3200400" y="2811053"/>
            <a:ext cx="8991600" cy="1261295"/>
          </a:xfrm>
        </p:spPr>
        <p:txBody>
          <a:bodyPr/>
          <a:lstStyle/>
          <a:p>
            <a:r>
              <a:rPr lang="en-US" dirty="0"/>
              <a:t>Bus reservation System </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3200400" y="4061039"/>
            <a:ext cx="6580188" cy="580921"/>
          </a:xfrm>
        </p:spPr>
        <p:txBody>
          <a:bodyPr/>
          <a:lstStyle/>
          <a:p>
            <a:pPr algn="l"/>
            <a:r>
              <a:rPr lang="en-US" dirty="0"/>
              <a:t>Submitted by: Arvin, Akhilesh, Aravind</a:t>
            </a:r>
          </a:p>
        </p:txBody>
      </p:sp>
      <p:sp>
        <p:nvSpPr>
          <p:cNvPr id="51" name="TextBox 50">
            <a:extLst>
              <a:ext uri="{FF2B5EF4-FFF2-40B4-BE49-F238E27FC236}">
                <a16:creationId xmlns:a16="http://schemas.microsoft.com/office/drawing/2014/main" id="{66C1DE0A-7865-466B-B5D7-781C92357026}"/>
              </a:ext>
            </a:extLst>
          </p:cNvPr>
          <p:cNvSpPr txBox="1"/>
          <p:nvPr/>
        </p:nvSpPr>
        <p:spPr>
          <a:xfrm>
            <a:off x="9780588" y="4177680"/>
            <a:ext cx="2262475" cy="522629"/>
          </a:xfrm>
          <a:prstGeom prst="rect">
            <a:avLst/>
          </a:prstGeom>
          <a:noFill/>
        </p:spPr>
        <p:txBody>
          <a:bodyPr wrap="square" tIns="108000" bIns="0" rtlCol="0" anchor="ctr">
            <a:spAutoFit/>
          </a:bodyPr>
          <a:lstStyle/>
          <a:p>
            <a:pPr algn="ctr">
              <a:lnSpc>
                <a:spcPts val="1000"/>
              </a:lnSpc>
            </a:pPr>
            <a:r>
              <a:rPr lang="en-US" sz="3600" b="1" i="0" spc="-100" baseline="0" dirty="0">
                <a:solidFill>
                  <a:schemeClr val="tx1">
                    <a:lumMod val="75000"/>
                    <a:lumOff val="25000"/>
                  </a:schemeClr>
                </a:solidFill>
                <a:latin typeface="+mj-lt"/>
              </a:rPr>
              <a:t>OOP -  C++</a:t>
            </a:r>
          </a:p>
          <a:p>
            <a:pPr algn="ctr">
              <a:lnSpc>
                <a:spcPts val="1000"/>
              </a:lnSpc>
            </a:pPr>
            <a:r>
              <a:rPr lang="en-US" sz="2400" b="1" i="0" spc="-100" baseline="0" dirty="0">
                <a:solidFill>
                  <a:schemeClr val="tx1">
                    <a:lumMod val="75000"/>
                    <a:lumOff val="25000"/>
                  </a:schemeClr>
                </a:solidFill>
                <a:latin typeface="+mj-lt"/>
              </a:rPr>
              <a:t> </a:t>
            </a:r>
            <a:br>
              <a:rPr lang="en-US" sz="2400" b="1" i="0" spc="-100" baseline="0" dirty="0">
                <a:solidFill>
                  <a:schemeClr val="tx1">
                    <a:lumMod val="75000"/>
                    <a:lumOff val="25000"/>
                  </a:schemeClr>
                </a:solidFill>
                <a:latin typeface="+mj-lt"/>
              </a:rPr>
            </a:br>
            <a:r>
              <a:rPr lang="en-US" b="0" i="0" spc="140" baseline="0" dirty="0">
                <a:solidFill>
                  <a:schemeClr val="tx1">
                    <a:lumMod val="75000"/>
                    <a:lumOff val="25000"/>
                  </a:schemeClr>
                </a:solidFill>
                <a:latin typeface="+mj-lt"/>
              </a:rPr>
              <a:t>mini project</a:t>
            </a:r>
          </a:p>
        </p:txBody>
      </p:sp>
    </p:spTree>
    <p:extLst>
      <p:ext uri="{BB962C8B-B14F-4D97-AF65-F5344CB8AC3E}">
        <p14:creationId xmlns:p14="http://schemas.microsoft.com/office/powerpoint/2010/main" val="398992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Placeholder 31" descr="hand clapping">
            <a:extLst>
              <a:ext uri="{FF2B5EF4-FFF2-40B4-BE49-F238E27FC236}">
                <a16:creationId xmlns:a16="http://schemas.microsoft.com/office/drawing/2014/main" id="{AAB6EE12-FEF8-FB41-A909-0DA61D7725C7}"/>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14" name="Title 13">
            <a:extLst>
              <a:ext uri="{FF2B5EF4-FFF2-40B4-BE49-F238E27FC236}">
                <a16:creationId xmlns:a16="http://schemas.microsoft.com/office/drawing/2014/main" id="{6C38D7A9-9299-4108-BB08-026F4B9CAE7B}"/>
              </a:ext>
            </a:extLst>
          </p:cNvPr>
          <p:cNvSpPr>
            <a:spLocks noGrp="1"/>
          </p:cNvSpPr>
          <p:nvPr>
            <p:ph type="ctrTitle"/>
          </p:nvPr>
        </p:nvSpPr>
        <p:spPr>
          <a:xfrm>
            <a:off x="8020050" y="2798354"/>
            <a:ext cx="4171950" cy="1013684"/>
          </a:xfrm>
        </p:spPr>
        <p:txBody>
          <a:bodyPr/>
          <a:lstStyle/>
          <a:p>
            <a:r>
              <a:rPr lang="en-US" dirty="0"/>
              <a:t>Thank You</a:t>
            </a:r>
          </a:p>
        </p:txBody>
      </p:sp>
      <p:sp>
        <p:nvSpPr>
          <p:cNvPr id="4" name="Text Placeholder 3">
            <a:extLst>
              <a:ext uri="{FF2B5EF4-FFF2-40B4-BE49-F238E27FC236}">
                <a16:creationId xmlns:a16="http://schemas.microsoft.com/office/drawing/2014/main" id="{60828E04-9C2A-4859-8050-C2DF67A249CB}"/>
              </a:ext>
            </a:extLst>
          </p:cNvPr>
          <p:cNvSpPr>
            <a:spLocks noGrp="1"/>
          </p:cNvSpPr>
          <p:nvPr>
            <p:ph type="body" sz="quarter" idx="15"/>
          </p:nvPr>
        </p:nvSpPr>
        <p:spPr>
          <a:xfrm>
            <a:off x="8020050" y="3957705"/>
            <a:ext cx="3348492" cy="316800"/>
          </a:xfrm>
          <a:solidFill>
            <a:schemeClr val="tx1">
              <a:lumMod val="75000"/>
              <a:lumOff val="25000"/>
            </a:schemeClr>
          </a:solidFill>
        </p:spPr>
        <p:txBody>
          <a:bodyPr/>
          <a:lstStyle/>
          <a:p>
            <a:r>
              <a:rPr lang="en-US" dirty="0"/>
              <a:t>Arvin Pradhan - ENG17CS0038</a:t>
            </a:r>
          </a:p>
        </p:txBody>
      </p:sp>
      <p:pic>
        <p:nvPicPr>
          <p:cNvPr id="8" name="Graphic 7" descr="User" title="Icon - Presenter Name">
            <a:extLst>
              <a:ext uri="{FF2B5EF4-FFF2-40B4-BE49-F238E27FC236}">
                <a16:creationId xmlns:a16="http://schemas.microsoft.com/office/drawing/2014/main" id="{111541C4-DB03-4E53-994D-499C7D73C4D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1485495" y="4006655"/>
            <a:ext cx="218900" cy="218900"/>
          </a:xfrm>
          <a:prstGeom prst="rect">
            <a:avLst/>
          </a:prstGeom>
        </p:spPr>
      </p:pic>
      <p:sp>
        <p:nvSpPr>
          <p:cNvPr id="5" name="Text Placeholder 4">
            <a:extLst>
              <a:ext uri="{FF2B5EF4-FFF2-40B4-BE49-F238E27FC236}">
                <a16:creationId xmlns:a16="http://schemas.microsoft.com/office/drawing/2014/main" id="{11265965-2271-4C1C-BD0A-6F85F80FF9A6}"/>
              </a:ext>
            </a:extLst>
          </p:cNvPr>
          <p:cNvSpPr>
            <a:spLocks noGrp="1"/>
          </p:cNvSpPr>
          <p:nvPr>
            <p:ph type="body" sz="quarter" idx="16"/>
          </p:nvPr>
        </p:nvSpPr>
        <p:spPr>
          <a:xfrm>
            <a:off x="8020050" y="4306722"/>
            <a:ext cx="3348492" cy="316800"/>
          </a:xfrm>
          <a:solidFill>
            <a:schemeClr val="tx1">
              <a:lumMod val="75000"/>
              <a:lumOff val="25000"/>
            </a:schemeClr>
          </a:solidFill>
        </p:spPr>
        <p:txBody>
          <a:bodyPr/>
          <a:lstStyle/>
          <a:p>
            <a:r>
              <a:rPr lang="en-US" dirty="0"/>
              <a:t>Akhilesh S Bhat – ENG18CS0025</a:t>
            </a:r>
          </a:p>
        </p:txBody>
      </p:sp>
      <p:sp>
        <p:nvSpPr>
          <p:cNvPr id="6" name="Text Placeholder 5">
            <a:extLst>
              <a:ext uri="{FF2B5EF4-FFF2-40B4-BE49-F238E27FC236}">
                <a16:creationId xmlns:a16="http://schemas.microsoft.com/office/drawing/2014/main" id="{50A3BCC3-A277-4C0B-9EBA-EB53990D8EBD}"/>
              </a:ext>
            </a:extLst>
          </p:cNvPr>
          <p:cNvSpPr>
            <a:spLocks noGrp="1"/>
          </p:cNvSpPr>
          <p:nvPr>
            <p:ph type="body" sz="quarter" idx="17"/>
          </p:nvPr>
        </p:nvSpPr>
        <p:spPr>
          <a:xfrm>
            <a:off x="8020050" y="4655739"/>
            <a:ext cx="3348492" cy="316800"/>
          </a:xfrm>
          <a:solidFill>
            <a:schemeClr val="tx1">
              <a:lumMod val="75000"/>
              <a:lumOff val="25000"/>
            </a:schemeClr>
          </a:solidFill>
        </p:spPr>
        <p:txBody>
          <a:bodyPr/>
          <a:lstStyle/>
          <a:p>
            <a:r>
              <a:rPr lang="en-US" dirty="0"/>
              <a:t>A.K. Aravind -  ENG18CS0003</a:t>
            </a:r>
          </a:p>
        </p:txBody>
      </p:sp>
      <p:sp>
        <p:nvSpPr>
          <p:cNvPr id="12" name="Slide Number Placeholder 11">
            <a:extLst>
              <a:ext uri="{FF2B5EF4-FFF2-40B4-BE49-F238E27FC236}">
                <a16:creationId xmlns:a16="http://schemas.microsoft.com/office/drawing/2014/main" id="{91814EC9-246A-4C6E-941E-5774FE72F08E}"/>
              </a:ext>
            </a:extLst>
          </p:cNvPr>
          <p:cNvSpPr>
            <a:spLocks noGrp="1"/>
          </p:cNvSpPr>
          <p:nvPr>
            <p:ph type="sldNum" sz="quarter" idx="20"/>
          </p:nvPr>
        </p:nvSpPr>
        <p:spPr>
          <a:solidFill>
            <a:schemeClr val="tx1">
              <a:lumMod val="95000"/>
              <a:lumOff val="5000"/>
            </a:schemeClr>
          </a:solidFill>
        </p:spPr>
        <p:txBody>
          <a:bodyPr/>
          <a:lstStyle/>
          <a:p>
            <a:fld id="{19B51A1E-902D-48AF-9020-955120F399B6}" type="slidenum">
              <a:rPr lang="en-US" smtClean="0"/>
              <a:pPr/>
              <a:t>10</a:t>
            </a:fld>
            <a:endParaRPr lang="en-US" dirty="0"/>
          </a:p>
        </p:txBody>
      </p:sp>
      <p:pic>
        <p:nvPicPr>
          <p:cNvPr id="7" name="Graphic 6" descr="User" title="Icon - Presenter Name">
            <a:extLst>
              <a:ext uri="{FF2B5EF4-FFF2-40B4-BE49-F238E27FC236}">
                <a16:creationId xmlns:a16="http://schemas.microsoft.com/office/drawing/2014/main" id="{59D6D89E-5619-4924-BDFD-78D2A6FA8780}"/>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1485495" y="4310722"/>
            <a:ext cx="218900" cy="218900"/>
          </a:xfrm>
          <a:prstGeom prst="rect">
            <a:avLst/>
          </a:prstGeom>
        </p:spPr>
      </p:pic>
      <p:pic>
        <p:nvPicPr>
          <p:cNvPr id="13" name="Graphic 12" descr="User" title="Icon - Presenter Name">
            <a:extLst>
              <a:ext uri="{FF2B5EF4-FFF2-40B4-BE49-F238E27FC236}">
                <a16:creationId xmlns:a16="http://schemas.microsoft.com/office/drawing/2014/main" id="{1767B151-6E0C-4528-9B56-E551AA7B7F25}"/>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1485495" y="4655739"/>
            <a:ext cx="218900" cy="218900"/>
          </a:xfrm>
          <a:prstGeom prst="rect">
            <a:avLst/>
          </a:prstGeom>
        </p:spPr>
      </p:pic>
      <p:sp>
        <p:nvSpPr>
          <p:cNvPr id="18" name="TextBox 17">
            <a:extLst>
              <a:ext uri="{FF2B5EF4-FFF2-40B4-BE49-F238E27FC236}">
                <a16:creationId xmlns:a16="http://schemas.microsoft.com/office/drawing/2014/main" id="{F54193D9-7AC0-449A-893C-967D2F239639}"/>
              </a:ext>
            </a:extLst>
          </p:cNvPr>
          <p:cNvSpPr txBox="1"/>
          <p:nvPr/>
        </p:nvSpPr>
        <p:spPr>
          <a:xfrm>
            <a:off x="10368501" y="6395204"/>
            <a:ext cx="993913" cy="369332"/>
          </a:xfrm>
          <a:prstGeom prst="rect">
            <a:avLst/>
          </a:prstGeom>
          <a:solidFill>
            <a:schemeClr val="tx1"/>
          </a:solidFill>
        </p:spPr>
        <p:txBody>
          <a:bodyPr wrap="square" rtlCol="0">
            <a:spAutoFit/>
          </a:bodyPr>
          <a:lstStyle/>
          <a:p>
            <a:r>
              <a:rPr lang="en-IN" dirty="0">
                <a:solidFill>
                  <a:schemeClr val="bg1"/>
                </a:solidFill>
              </a:rPr>
              <a:t>OOPs </a:t>
            </a:r>
          </a:p>
        </p:txBody>
      </p:sp>
    </p:spTree>
    <p:extLst>
      <p:ext uri="{BB962C8B-B14F-4D97-AF65-F5344CB8AC3E}">
        <p14:creationId xmlns:p14="http://schemas.microsoft.com/office/powerpoint/2010/main" val="415367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432000" y="1858193"/>
            <a:ext cx="5472000" cy="2999426"/>
          </a:xfrm>
        </p:spPr>
        <p:txBody>
          <a:bodyPr/>
          <a:lstStyle/>
          <a:p>
            <a:pPr>
              <a:lnSpc>
                <a:spcPct val="150000"/>
              </a:lnSpc>
              <a:spcAft>
                <a:spcPts val="700"/>
              </a:spcAft>
            </a:pPr>
            <a:r>
              <a:rPr lang="en-US" sz="1800"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rPr>
              <a:t>Traveling is a large growing business in India and other countries. Travel industry is evolving day to day. As the industry evolves the need to digitalize all the transactions becomes need of the hour. Bus reservation system deals with maintenance of records of details of each passenger who had reserved a seat for a journey. It also includes maintenance of information like schedule and details of each bus. </a:t>
            </a:r>
            <a:endParaRPr lang="en-IN" sz="1800"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Placeholder 8" descr="Handing touching mobile phone">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348588" y="3688075"/>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p:txBody>
          <a:bodyPr/>
          <a:lstStyle/>
          <a:p>
            <a:r>
              <a:rPr lang="en-US" dirty="0"/>
              <a:t>C++ Project</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2</a:t>
            </a:fld>
            <a:endParaRPr lang="en-US" dirty="0"/>
          </a:p>
        </p:txBody>
      </p:sp>
      <p:sp>
        <p:nvSpPr>
          <p:cNvPr id="7" name="Title 6">
            <a:extLst>
              <a:ext uri="{FF2B5EF4-FFF2-40B4-BE49-F238E27FC236}">
                <a16:creationId xmlns:a16="http://schemas.microsoft.com/office/drawing/2014/main" id="{377A468B-BEAF-4BF0-98AD-2F164EA4DEC6}"/>
              </a:ext>
            </a:extLst>
          </p:cNvPr>
          <p:cNvSpPr>
            <a:spLocks noGrp="1"/>
          </p:cNvSpPr>
          <p:nvPr>
            <p:ph type="title"/>
          </p:nvPr>
        </p:nvSpPr>
        <p:spPr/>
        <p:txBody>
          <a:bodyPr/>
          <a:lstStyle/>
          <a:p>
            <a:r>
              <a:rPr lang="en-IN" dirty="0"/>
              <a:t>Abstract</a:t>
            </a:r>
          </a:p>
        </p:txBody>
      </p:sp>
      <p:sp>
        <p:nvSpPr>
          <p:cNvPr id="11" name="TextBox 10">
            <a:extLst>
              <a:ext uri="{FF2B5EF4-FFF2-40B4-BE49-F238E27FC236}">
                <a16:creationId xmlns:a16="http://schemas.microsoft.com/office/drawing/2014/main" id="{0A560C24-B9D3-41D5-9C70-B112C4321FAB}"/>
              </a:ext>
            </a:extLst>
          </p:cNvPr>
          <p:cNvSpPr txBox="1"/>
          <p:nvPr/>
        </p:nvSpPr>
        <p:spPr>
          <a:xfrm>
            <a:off x="10368501" y="6395204"/>
            <a:ext cx="993913" cy="369332"/>
          </a:xfrm>
          <a:prstGeom prst="rect">
            <a:avLst/>
          </a:prstGeom>
          <a:solidFill>
            <a:schemeClr val="tx1"/>
          </a:solidFill>
        </p:spPr>
        <p:txBody>
          <a:bodyPr wrap="square" rtlCol="0">
            <a:spAutoFit/>
          </a:bodyPr>
          <a:lstStyle/>
          <a:p>
            <a:r>
              <a:rPr lang="en-IN" dirty="0">
                <a:solidFill>
                  <a:schemeClr val="bg1"/>
                </a:solidFill>
              </a:rPr>
              <a:t>OOPs </a:t>
            </a:r>
          </a:p>
        </p:txBody>
      </p:sp>
    </p:spTree>
    <p:extLst>
      <p:ext uri="{BB962C8B-B14F-4D97-AF65-F5344CB8AC3E}">
        <p14:creationId xmlns:p14="http://schemas.microsoft.com/office/powerpoint/2010/main" val="132974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Hand writing on post-it note">
            <a:extLst>
              <a:ext uri="{FF2B5EF4-FFF2-40B4-BE49-F238E27FC236}">
                <a16:creationId xmlns:a16="http://schemas.microsoft.com/office/drawing/2014/main" id="{7E468295-904F-0743-AD06-67DA21353B9E}"/>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a:stretch/>
        </p:blipFill>
        <p:spPr>
          <a:xfrm>
            <a:off x="0" y="-1"/>
            <a:ext cx="6096000" cy="6371351"/>
          </a:xfrm>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5117747" y="1368069"/>
            <a:ext cx="6641900" cy="1124345"/>
          </a:xfrm>
        </p:spPr>
        <p:txBody>
          <a:bodyPr/>
          <a:lstStyle/>
          <a:p>
            <a:pPr marL="742950" lvl="1" indent="-285750">
              <a:lnSpc>
                <a:spcPct val="200000"/>
              </a:lnSpc>
              <a:spcAft>
                <a:spcPts val="1000"/>
              </a:spcAft>
              <a:buFont typeface="+mj-lt"/>
              <a:buAutoNum type="arabicPeriod"/>
            </a:pPr>
            <a:r>
              <a:rPr lang="en-US" sz="2400" b="1"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PROBLEM STATEMENT</a:t>
            </a:r>
            <a:endParaRPr lang="en-IN" sz="2400"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6287647" y="2799213"/>
            <a:ext cx="5472000" cy="2428351"/>
          </a:xfrm>
        </p:spPr>
        <p:txBody>
          <a:bodyPr/>
          <a:lstStyle/>
          <a:p>
            <a:pPr>
              <a:lnSpc>
                <a:spcPct val="200000"/>
              </a:lnSpc>
              <a:spcAft>
                <a:spcPts val="1000"/>
              </a:spcAft>
            </a:pPr>
            <a:r>
              <a:rPr lang="en-US" sz="16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This is a simple Bus Reservation Management System programmed using C++. This program allows you to add bus details, then you can reserve a bus seat according to vacant seat available. One can check for list for vacant seats in a bus. It also allows you to see the available bus for now. This is a simple implementation of C++ code using class and structure.</a:t>
            </a:r>
            <a:endParaRPr lang="en-IN" sz="1100"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3</a:t>
            </a:fld>
            <a:endParaRPr lang="en-US" dirty="0"/>
          </a:p>
        </p:txBody>
      </p:sp>
      <p:sp>
        <p:nvSpPr>
          <p:cNvPr id="5" name="TextBox 4">
            <a:extLst>
              <a:ext uri="{FF2B5EF4-FFF2-40B4-BE49-F238E27FC236}">
                <a16:creationId xmlns:a16="http://schemas.microsoft.com/office/drawing/2014/main" id="{C817D385-6040-465F-B9DC-A9D73758F8EE}"/>
              </a:ext>
            </a:extLst>
          </p:cNvPr>
          <p:cNvSpPr txBox="1"/>
          <p:nvPr/>
        </p:nvSpPr>
        <p:spPr>
          <a:xfrm>
            <a:off x="10368501" y="6395204"/>
            <a:ext cx="993913" cy="369332"/>
          </a:xfrm>
          <a:prstGeom prst="rect">
            <a:avLst/>
          </a:prstGeom>
          <a:solidFill>
            <a:schemeClr val="tx1"/>
          </a:solidFill>
        </p:spPr>
        <p:txBody>
          <a:bodyPr wrap="square" rtlCol="0">
            <a:spAutoFit/>
          </a:bodyPr>
          <a:lstStyle/>
          <a:p>
            <a:r>
              <a:rPr lang="en-IN" dirty="0">
                <a:solidFill>
                  <a:schemeClr val="bg1"/>
                </a:solidFill>
              </a:rPr>
              <a:t>OOPs </a:t>
            </a:r>
          </a:p>
        </p:txBody>
      </p:sp>
    </p:spTree>
    <p:extLst>
      <p:ext uri="{BB962C8B-B14F-4D97-AF65-F5344CB8AC3E}">
        <p14:creationId xmlns:p14="http://schemas.microsoft.com/office/powerpoint/2010/main" val="722098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Desk with computer, phone, books, etc.">
            <a:extLst>
              <a:ext uri="{FF2B5EF4-FFF2-40B4-BE49-F238E27FC236}">
                <a16:creationId xmlns:a16="http://schemas.microsoft.com/office/drawing/2014/main" id="{2E7ADBC3-DECA-9F4C-9289-9E43C727592F}"/>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6235700" y="193112"/>
            <a:ext cx="5956300" cy="1166561"/>
          </a:xfrm>
        </p:spPr>
        <p:txBody>
          <a:bodyPr/>
          <a:lstStyle/>
          <a:p>
            <a:pPr marL="742950" lvl="1" indent="-285750">
              <a:lnSpc>
                <a:spcPct val="200000"/>
              </a:lnSpc>
              <a:spcAft>
                <a:spcPts val="1000"/>
              </a:spcAft>
              <a:buFont typeface="+mj-lt"/>
              <a:buAutoNum type="arabicPeriod"/>
            </a:pPr>
            <a:r>
              <a:rPr lang="en-US" sz="2400" b="1"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OBJECTIVES OF THE PROJECT</a:t>
            </a:r>
            <a:endParaRPr lang="en-IN" sz="2400"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 Placeholder 13">
            <a:extLst>
              <a:ext uri="{FF2B5EF4-FFF2-40B4-BE49-F238E27FC236}">
                <a16:creationId xmlns:a16="http://schemas.microsoft.com/office/drawing/2014/main" id="{F278402B-CA7D-4F5B-B3FA-ED74AB3CFB6C}"/>
              </a:ext>
            </a:extLst>
          </p:cNvPr>
          <p:cNvSpPr>
            <a:spLocks noGrp="1"/>
          </p:cNvSpPr>
          <p:nvPr>
            <p:ph type="body" sz="quarter" idx="13"/>
          </p:nvPr>
        </p:nvSpPr>
        <p:spPr>
          <a:xfrm>
            <a:off x="390717" y="2359817"/>
            <a:ext cx="6089595" cy="3516197"/>
          </a:xfrm>
        </p:spPr>
        <p:txBody>
          <a:bodyPr/>
          <a:lstStyle/>
          <a:p>
            <a:pPr marL="285750" indent="-285750" algn="l">
              <a:lnSpc>
                <a:spcPct val="200000"/>
              </a:lnSpc>
              <a:spcAft>
                <a:spcPts val="1000"/>
              </a:spcAft>
              <a:buFont typeface="Arial" panose="020B0604020202020204" pitchFamily="34" charset="0"/>
              <a:buChar char="•"/>
            </a:pPr>
            <a:r>
              <a:rPr lang="en-US" sz="1600" dirty="0">
                <a:effectLst/>
                <a:latin typeface="Arial" panose="020B0604020202020204" pitchFamily="34" charset="0"/>
                <a:ea typeface="Times New Roman" panose="02020603050405020304" pitchFamily="18" charset="0"/>
                <a:cs typeface="Arial" panose="020B0604020202020204" pitchFamily="34" charset="0"/>
              </a:rPr>
              <a:t>The main objectives of Bus Reservation Management System is to manage the details of the bus reservations, available seats, destination, customer details.</a:t>
            </a:r>
            <a:endParaRPr lang="en-IN" sz="1100" dirty="0">
              <a:effectLst/>
              <a:latin typeface="Arial" panose="020B0604020202020204" pitchFamily="34" charset="0"/>
              <a:ea typeface="Calibri" panose="020F0502020204030204" pitchFamily="34" charset="0"/>
              <a:cs typeface="Arial" panose="020B0604020202020204" pitchFamily="34" charset="0"/>
            </a:endParaRPr>
          </a:p>
          <a:p>
            <a:pPr marL="285750" indent="-285750" algn="l">
              <a:lnSpc>
                <a:spcPct val="200000"/>
              </a:lnSpc>
              <a:spcAft>
                <a:spcPts val="1000"/>
              </a:spcAft>
              <a:buFont typeface="Arial" panose="020B0604020202020204" pitchFamily="34" charset="0"/>
              <a:buChar char="•"/>
            </a:pPr>
            <a:r>
              <a:rPr lang="en-US" sz="1600" dirty="0">
                <a:effectLst/>
                <a:latin typeface="Arial" panose="020B0604020202020204" pitchFamily="34" charset="0"/>
                <a:ea typeface="Times New Roman" panose="02020603050405020304" pitchFamily="18" charset="0"/>
                <a:cs typeface="Arial" panose="020B0604020202020204" pitchFamily="34" charset="0"/>
              </a:rPr>
              <a:t>This project provides the better work efficiency, security, accuracy, reliability, feasibility. The error occurred could be reduced to nil and working conditions can be improved.</a:t>
            </a:r>
            <a:endParaRPr lang="en-IN" sz="1100" dirty="0">
              <a:effectLst/>
              <a:latin typeface="Arial" panose="020B0604020202020204" pitchFamily="34" charset="0"/>
              <a:ea typeface="Calibri" panose="020F050202020403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2"/>
          </p:nvPr>
        </p:nvSpPr>
        <p:spPr>
          <a:solidFill>
            <a:schemeClr val="tx1">
              <a:lumMod val="95000"/>
              <a:lumOff val="5000"/>
            </a:schemeClr>
          </a:solidFill>
        </p:spPr>
        <p:txBody>
          <a:bodyPr/>
          <a:lstStyle/>
          <a:p>
            <a:fld id="{19B51A1E-902D-48AF-9020-955120F399B6}" type="slidenum">
              <a:rPr lang="en-US" smtClean="0"/>
              <a:pPr/>
              <a:t>4</a:t>
            </a:fld>
            <a:endParaRPr lang="en-US" dirty="0"/>
          </a:p>
        </p:txBody>
      </p:sp>
      <p:sp>
        <p:nvSpPr>
          <p:cNvPr id="2" name="TextBox 1">
            <a:extLst>
              <a:ext uri="{FF2B5EF4-FFF2-40B4-BE49-F238E27FC236}">
                <a16:creationId xmlns:a16="http://schemas.microsoft.com/office/drawing/2014/main" id="{1278461A-C899-4725-A084-09A2E829E7A4}"/>
              </a:ext>
            </a:extLst>
          </p:cNvPr>
          <p:cNvSpPr txBox="1"/>
          <p:nvPr/>
        </p:nvSpPr>
        <p:spPr>
          <a:xfrm>
            <a:off x="10368501" y="6395204"/>
            <a:ext cx="993913" cy="369332"/>
          </a:xfrm>
          <a:prstGeom prst="rect">
            <a:avLst/>
          </a:prstGeom>
          <a:solidFill>
            <a:schemeClr val="tx1"/>
          </a:solidFill>
        </p:spPr>
        <p:txBody>
          <a:bodyPr wrap="square" rtlCol="0">
            <a:spAutoFit/>
          </a:bodyPr>
          <a:lstStyle/>
          <a:p>
            <a:r>
              <a:rPr lang="en-IN" dirty="0">
                <a:solidFill>
                  <a:schemeClr val="bg1"/>
                </a:solidFill>
              </a:rPr>
              <a:t>OOPs </a:t>
            </a:r>
          </a:p>
        </p:txBody>
      </p:sp>
    </p:spTree>
    <p:extLst>
      <p:ext uri="{BB962C8B-B14F-4D97-AF65-F5344CB8AC3E}">
        <p14:creationId xmlns:p14="http://schemas.microsoft.com/office/powerpoint/2010/main" val="4091674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pPr>
              <a:spcAft>
                <a:spcPts val="1500"/>
              </a:spcAft>
            </a:pPr>
            <a:r>
              <a:rPr lang="en-US" sz="3200" b="1" kern="100" spc="25" dirty="0">
                <a:solidFill>
                  <a:srgbClr val="17365D"/>
                </a:solidFill>
                <a:effectLst/>
                <a:latin typeface="Times New Roman" panose="02020603050405020304" pitchFamily="18" charset="0"/>
                <a:ea typeface="Times New Roman" panose="02020603050405020304" pitchFamily="18" charset="0"/>
                <a:cs typeface="Times New Roman" panose="02020603050405020304" pitchFamily="18" charset="0"/>
              </a:rPr>
              <a:t>SYSTEM REQUIREMENTS </a:t>
            </a:r>
            <a:endParaRPr lang="en-IN" sz="3200" kern="100" spc="25" dirty="0">
              <a:solidFill>
                <a:srgbClr val="17365D"/>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12" name="Rectangle 11">
            <a:extLst>
              <a:ext uri="{FF2B5EF4-FFF2-40B4-BE49-F238E27FC236}">
                <a16:creationId xmlns:a16="http://schemas.microsoft.com/office/drawing/2014/main" id="{7F65E93D-09FF-42EE-B9DD-750638966686}"/>
              </a:ext>
              <a:ext uri="{C183D7F6-B498-43B3-948B-1728B52AA6E4}">
                <adec:decorative xmlns:adec="http://schemas.microsoft.com/office/drawing/2017/decorative" val="1"/>
              </a:ext>
            </a:extLst>
          </p:cNvPr>
          <p:cNvSpPr/>
          <p:nvPr/>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4" name="Text Placeholder 3">
            <a:extLst>
              <a:ext uri="{FF2B5EF4-FFF2-40B4-BE49-F238E27FC236}">
                <a16:creationId xmlns:a16="http://schemas.microsoft.com/office/drawing/2014/main" id="{6AB259A0-0017-492F-A0DC-4B70C7052AE0}"/>
              </a:ext>
            </a:extLst>
          </p:cNvPr>
          <p:cNvSpPr>
            <a:spLocks noGrp="1"/>
          </p:cNvSpPr>
          <p:nvPr>
            <p:ph type="body" idx="1"/>
          </p:nvPr>
        </p:nvSpPr>
        <p:spPr>
          <a:xfrm>
            <a:off x="432000" y="2442934"/>
            <a:ext cx="5472000" cy="360000"/>
          </a:xfrm>
        </p:spPr>
        <p:txBody>
          <a:bodyPr/>
          <a:lstStyle/>
          <a:p>
            <a:pPr>
              <a:lnSpc>
                <a:spcPct val="115000"/>
              </a:lnSpc>
              <a:spcAft>
                <a:spcPts val="1000"/>
              </a:spcAft>
            </a:pPr>
            <a:r>
              <a:rPr lang="en-US" sz="2400" dirty="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Hardware Configuration:</a:t>
            </a:r>
            <a:endParaRPr lang="en-IN" sz="2400"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CEEB3BAE-C0B2-447C-B8BE-96C6BD84D658}"/>
              </a:ext>
            </a:extLst>
          </p:cNvPr>
          <p:cNvSpPr>
            <a:spLocks noGrp="1"/>
          </p:cNvSpPr>
          <p:nvPr>
            <p:ph sz="half" idx="2"/>
          </p:nvPr>
        </p:nvSpPr>
        <p:spPr>
          <a:xfrm>
            <a:off x="432000" y="2950768"/>
            <a:ext cx="5472000" cy="2194694"/>
          </a:xfrm>
        </p:spPr>
        <p:txBody>
          <a:bodyPr/>
          <a:lstStyle/>
          <a:p>
            <a:pPr marL="342900" lvl="0" indent="-342900">
              <a:lnSpc>
                <a:spcPct val="115000"/>
              </a:lnSpc>
              <a:buFont typeface="+mj-lt"/>
              <a:buAutoNum type="arabicPeriod"/>
            </a:pPr>
            <a:r>
              <a:rPr lang="en-US" sz="1800" dirty="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Computer processor:  Intel core i3 (available) or Pentium4 (min)</a:t>
            </a:r>
            <a:endParaRPr lang="en-IN" sz="1800"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US" sz="1800" dirty="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Hard disk: 70 Gb (available) or 50 GB (min)</a:t>
            </a:r>
            <a:endParaRPr lang="en-IN" sz="1800"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pPr>
            <a:r>
              <a:rPr lang="en-US" sz="1800" dirty="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RAM: 4 Gb (available) or 514 Mb (min)</a:t>
            </a:r>
            <a:endParaRPr lang="en-IN" sz="1800"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endParaRPr lang="en-IN" sz="1800"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1" name="Straight Connector 10">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a:cxnSpLocks/>
          </p:cNvCxnSpPr>
          <p:nvPr/>
        </p:nvCxnSpPr>
        <p:spPr>
          <a:xfrm>
            <a:off x="5904000" y="1566407"/>
            <a:ext cx="0" cy="3577093"/>
          </a:xfrm>
          <a:prstGeom prst="line">
            <a:avLst/>
          </a:prstGeom>
          <a:ln/>
        </p:spPr>
        <p:style>
          <a:lnRef idx="1">
            <a:schemeClr val="accent5"/>
          </a:lnRef>
          <a:fillRef idx="0">
            <a:schemeClr val="accent5"/>
          </a:fillRef>
          <a:effectRef idx="0">
            <a:schemeClr val="accent5"/>
          </a:effectRef>
          <a:fontRef idx="minor">
            <a:schemeClr val="tx1"/>
          </a:fontRef>
        </p:style>
      </p:cxnSp>
      <p:sp>
        <p:nvSpPr>
          <p:cNvPr id="13" name="Rectangle 12">
            <a:extLst>
              <a:ext uri="{FF2B5EF4-FFF2-40B4-BE49-F238E27FC236}">
                <a16:creationId xmlns:a16="http://schemas.microsoft.com/office/drawing/2014/main" id="{A7CD04AE-9A8B-4DED-855D-F51B510D0B69}"/>
              </a:ext>
              <a:ext uri="{C183D7F6-B498-43B3-948B-1728B52AA6E4}">
                <adec:decorative xmlns:adec="http://schemas.microsoft.com/office/drawing/2017/decorative" val="1"/>
              </a:ext>
            </a:extLst>
          </p:cNvPr>
          <p:cNvSpPr/>
          <p:nvPr/>
        </p:nvSpPr>
        <p:spPr>
          <a:xfrm>
            <a:off x="6387348"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6" name="Text Placeholder 5">
            <a:extLst>
              <a:ext uri="{FF2B5EF4-FFF2-40B4-BE49-F238E27FC236}">
                <a16:creationId xmlns:a16="http://schemas.microsoft.com/office/drawing/2014/main" id="{B237D1CA-B91A-410E-A968-D017BBE99F99}"/>
              </a:ext>
            </a:extLst>
          </p:cNvPr>
          <p:cNvSpPr>
            <a:spLocks noGrp="1"/>
          </p:cNvSpPr>
          <p:nvPr>
            <p:ph type="body" sz="quarter" idx="13"/>
          </p:nvPr>
        </p:nvSpPr>
        <p:spPr>
          <a:xfrm>
            <a:off x="6419265" y="2443459"/>
            <a:ext cx="5472000" cy="358775"/>
          </a:xfrm>
        </p:spPr>
        <p:txBody>
          <a:bodyPr/>
          <a:lstStyle/>
          <a:p>
            <a:pPr>
              <a:lnSpc>
                <a:spcPct val="115000"/>
              </a:lnSpc>
              <a:spcAft>
                <a:spcPts val="1000"/>
              </a:spcAft>
            </a:pPr>
            <a:r>
              <a:rPr lang="en-US" sz="2400" dirty="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Software Specification:</a:t>
            </a:r>
            <a:endParaRPr lang="en-IN" sz="2400"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 Placeholder 6">
            <a:extLst>
              <a:ext uri="{FF2B5EF4-FFF2-40B4-BE49-F238E27FC236}">
                <a16:creationId xmlns:a16="http://schemas.microsoft.com/office/drawing/2014/main" id="{26A87885-D672-4CF9-A78D-CFE98385B03A}"/>
              </a:ext>
            </a:extLst>
          </p:cNvPr>
          <p:cNvSpPr>
            <a:spLocks noGrp="1"/>
          </p:cNvSpPr>
          <p:nvPr>
            <p:ph type="body" sz="quarter" idx="12"/>
          </p:nvPr>
        </p:nvSpPr>
        <p:spPr>
          <a:xfrm>
            <a:off x="6482767" y="2947459"/>
            <a:ext cx="5472113" cy="2196041"/>
          </a:xfrm>
        </p:spPr>
        <p:txBody>
          <a:bodyPr/>
          <a:lstStyle/>
          <a:p>
            <a:pPr marL="342900" lvl="0" indent="-342900">
              <a:lnSpc>
                <a:spcPct val="115000"/>
              </a:lnSpc>
              <a:buFont typeface="+mj-lt"/>
              <a:buAutoNum type="arabicPeriod"/>
            </a:pPr>
            <a:r>
              <a:rPr lang="en-US" sz="1800" dirty="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Operating system:  Windows XP or above</a:t>
            </a:r>
            <a:endParaRPr lang="en-IN" sz="1800"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US" sz="1800" dirty="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Language used:  C++</a:t>
            </a:r>
            <a:endParaRPr lang="en-IN" sz="1800"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US" sz="1800" dirty="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Database: NA</a:t>
            </a:r>
            <a:endParaRPr lang="en-IN" sz="1800"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US" sz="1800" dirty="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Server: NA</a:t>
            </a:r>
            <a:endParaRPr lang="en-IN" sz="1800"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5</a:t>
            </a:fld>
            <a:endParaRPr lang="en-US" dirty="0"/>
          </a:p>
        </p:txBody>
      </p:sp>
      <p:sp>
        <p:nvSpPr>
          <p:cNvPr id="10" name="Text Placeholder 9">
            <a:extLst>
              <a:ext uri="{FF2B5EF4-FFF2-40B4-BE49-F238E27FC236}">
                <a16:creationId xmlns:a16="http://schemas.microsoft.com/office/drawing/2014/main" id="{95BCB177-6E7B-4398-A40A-C892590DD3D8}"/>
              </a:ext>
            </a:extLst>
          </p:cNvPr>
          <p:cNvSpPr>
            <a:spLocks noGrp="1"/>
          </p:cNvSpPr>
          <p:nvPr>
            <p:ph type="body" sz="quarter" idx="32"/>
          </p:nvPr>
        </p:nvSpPr>
        <p:spPr/>
        <p:txBody>
          <a:bodyPr/>
          <a:lstStyle/>
          <a:p>
            <a:r>
              <a:rPr lang="en-IN" dirty="0"/>
              <a:t>Details of requirements in project</a:t>
            </a:r>
          </a:p>
        </p:txBody>
      </p:sp>
      <p:sp>
        <p:nvSpPr>
          <p:cNvPr id="19" name="TextBox 18">
            <a:extLst>
              <a:ext uri="{FF2B5EF4-FFF2-40B4-BE49-F238E27FC236}">
                <a16:creationId xmlns:a16="http://schemas.microsoft.com/office/drawing/2014/main" id="{D83367E7-0FBA-4751-B039-8D161F15FE9A}"/>
              </a:ext>
            </a:extLst>
          </p:cNvPr>
          <p:cNvSpPr txBox="1"/>
          <p:nvPr/>
        </p:nvSpPr>
        <p:spPr>
          <a:xfrm>
            <a:off x="10368501" y="6395204"/>
            <a:ext cx="993913" cy="369332"/>
          </a:xfrm>
          <a:prstGeom prst="rect">
            <a:avLst/>
          </a:prstGeom>
          <a:solidFill>
            <a:schemeClr val="tx1"/>
          </a:solidFill>
        </p:spPr>
        <p:txBody>
          <a:bodyPr wrap="square" rtlCol="0">
            <a:spAutoFit/>
          </a:bodyPr>
          <a:lstStyle/>
          <a:p>
            <a:r>
              <a:rPr lang="en-IN" dirty="0">
                <a:solidFill>
                  <a:schemeClr val="bg1"/>
                </a:solidFill>
              </a:rPr>
              <a:t>OOPs </a:t>
            </a:r>
          </a:p>
        </p:txBody>
      </p:sp>
    </p:spTree>
    <p:extLst>
      <p:ext uri="{BB962C8B-B14F-4D97-AF65-F5344CB8AC3E}">
        <p14:creationId xmlns:p14="http://schemas.microsoft.com/office/powerpoint/2010/main" val="3188837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5F66953E-6863-48FA-8ED6-C37D161CC913}"/>
              </a:ext>
            </a:extLst>
          </p:cNvPr>
          <p:cNvSpPr>
            <a:spLocks noGrp="1"/>
          </p:cNvSpPr>
          <p:nvPr>
            <p:ph type="ftr" sz="quarter" idx="12"/>
          </p:nvPr>
        </p:nvSpPr>
        <p:spPr/>
        <p:txBody>
          <a:bodyPr/>
          <a:lstStyle/>
          <a:p>
            <a:r>
              <a:rPr lang="en-US" noProof="0"/>
              <a:t>Add a footer</a:t>
            </a:r>
            <a:endParaRPr lang="en-US" noProof="0" dirty="0"/>
          </a:p>
        </p:txBody>
      </p:sp>
      <p:sp>
        <p:nvSpPr>
          <p:cNvPr id="9" name="Slide Number Placeholder 8">
            <a:extLst>
              <a:ext uri="{FF2B5EF4-FFF2-40B4-BE49-F238E27FC236}">
                <a16:creationId xmlns:a16="http://schemas.microsoft.com/office/drawing/2014/main" id="{E33875AA-A4AC-4622-BA71-68211B55A902}"/>
              </a:ext>
            </a:extLst>
          </p:cNvPr>
          <p:cNvSpPr>
            <a:spLocks noGrp="1"/>
          </p:cNvSpPr>
          <p:nvPr>
            <p:ph type="sldNum" sz="quarter" idx="13"/>
          </p:nvPr>
        </p:nvSpPr>
        <p:spPr/>
        <p:txBody>
          <a:bodyPr/>
          <a:lstStyle/>
          <a:p>
            <a:fld id="{19B51A1E-902D-48AF-9020-955120F399B6}" type="slidenum">
              <a:rPr lang="en-US" noProof="0" smtClean="0"/>
              <a:pPr/>
              <a:t>6</a:t>
            </a:fld>
            <a:endParaRPr lang="en-US" noProof="0" dirty="0"/>
          </a:p>
        </p:txBody>
      </p:sp>
      <p:sp>
        <p:nvSpPr>
          <p:cNvPr id="10" name="Title 9">
            <a:extLst>
              <a:ext uri="{FF2B5EF4-FFF2-40B4-BE49-F238E27FC236}">
                <a16:creationId xmlns:a16="http://schemas.microsoft.com/office/drawing/2014/main" id="{E1DF69FA-100B-4871-9449-071C1680D62F}"/>
              </a:ext>
            </a:extLst>
          </p:cNvPr>
          <p:cNvSpPr>
            <a:spLocks noGrp="1"/>
          </p:cNvSpPr>
          <p:nvPr>
            <p:ph type="title"/>
          </p:nvPr>
        </p:nvSpPr>
        <p:spPr/>
        <p:txBody>
          <a:bodyPr/>
          <a:lstStyle/>
          <a:p>
            <a:pPr algn="ctr">
              <a:lnSpc>
                <a:spcPct val="115000"/>
              </a:lnSpc>
              <a:spcAft>
                <a:spcPts val="1000"/>
              </a:spcAft>
            </a:pPr>
            <a:r>
              <a:rPr lang="en-US" b="1" u="sng" kern="100" spc="25" dirty="0">
                <a:solidFill>
                  <a:srgbClr val="17365D"/>
                </a:solidFill>
                <a:effectLst/>
                <a:latin typeface="Times New Roman" panose="02020603050405020304" pitchFamily="18" charset="0"/>
                <a:ea typeface="Times New Roman" panose="02020603050405020304" pitchFamily="18" charset="0"/>
                <a:cs typeface="Times New Roman" panose="02020603050405020304" pitchFamily="18" charset="0"/>
              </a:rPr>
              <a:t>SYSTEM DESIGN</a:t>
            </a:r>
            <a:endParaRPr lang="en-IN" u="sng" dirty="0"/>
          </a:p>
        </p:txBody>
      </p:sp>
      <p:pic>
        <p:nvPicPr>
          <p:cNvPr id="13" name="Picture 12">
            <a:extLst>
              <a:ext uri="{FF2B5EF4-FFF2-40B4-BE49-F238E27FC236}">
                <a16:creationId xmlns:a16="http://schemas.microsoft.com/office/drawing/2014/main" id="{EAD62677-9FEE-44F1-A33B-A45CDDE35677}"/>
              </a:ext>
            </a:extLst>
          </p:cNvPr>
          <p:cNvPicPr/>
          <p:nvPr/>
        </p:nvPicPr>
        <p:blipFill>
          <a:blip r:embed="rId2"/>
          <a:stretch>
            <a:fillRect/>
          </a:stretch>
        </p:blipFill>
        <p:spPr>
          <a:xfrm>
            <a:off x="3068541" y="1096132"/>
            <a:ext cx="5943600" cy="4999355"/>
          </a:xfrm>
          <a:prstGeom prst="rect">
            <a:avLst/>
          </a:prstGeom>
        </p:spPr>
      </p:pic>
      <p:sp>
        <p:nvSpPr>
          <p:cNvPr id="15" name="TextBox 14">
            <a:extLst>
              <a:ext uri="{FF2B5EF4-FFF2-40B4-BE49-F238E27FC236}">
                <a16:creationId xmlns:a16="http://schemas.microsoft.com/office/drawing/2014/main" id="{C2EF8F8B-F78D-4E62-A606-E28DE5622ABC}"/>
              </a:ext>
            </a:extLst>
          </p:cNvPr>
          <p:cNvSpPr txBox="1"/>
          <p:nvPr/>
        </p:nvSpPr>
        <p:spPr>
          <a:xfrm>
            <a:off x="10368501" y="6395204"/>
            <a:ext cx="993913" cy="369332"/>
          </a:xfrm>
          <a:prstGeom prst="rect">
            <a:avLst/>
          </a:prstGeom>
          <a:solidFill>
            <a:schemeClr val="tx1"/>
          </a:solidFill>
        </p:spPr>
        <p:txBody>
          <a:bodyPr wrap="square" rtlCol="0">
            <a:spAutoFit/>
          </a:bodyPr>
          <a:lstStyle/>
          <a:p>
            <a:r>
              <a:rPr lang="en-IN" dirty="0">
                <a:solidFill>
                  <a:schemeClr val="bg1"/>
                </a:solidFill>
              </a:rPr>
              <a:t>OOPs </a:t>
            </a:r>
          </a:p>
        </p:txBody>
      </p:sp>
    </p:spTree>
    <p:extLst>
      <p:ext uri="{BB962C8B-B14F-4D97-AF65-F5344CB8AC3E}">
        <p14:creationId xmlns:p14="http://schemas.microsoft.com/office/powerpoint/2010/main" val="426000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3C12A99-9F95-49A6-B30A-3FE20C99F586}"/>
              </a:ext>
            </a:extLst>
          </p:cNvPr>
          <p:cNvSpPr>
            <a:spLocks noGrp="1"/>
          </p:cNvSpPr>
          <p:nvPr>
            <p:ph type="ftr" sz="quarter" idx="12"/>
          </p:nvPr>
        </p:nvSpPr>
        <p:spPr/>
        <p:txBody>
          <a:bodyPr/>
          <a:lstStyle/>
          <a:p>
            <a:r>
              <a:rPr lang="en-US" noProof="0"/>
              <a:t>Add a footer</a:t>
            </a:r>
            <a:endParaRPr lang="en-US" noProof="0" dirty="0"/>
          </a:p>
        </p:txBody>
      </p:sp>
      <p:sp>
        <p:nvSpPr>
          <p:cNvPr id="3" name="Slide Number Placeholder 2">
            <a:extLst>
              <a:ext uri="{FF2B5EF4-FFF2-40B4-BE49-F238E27FC236}">
                <a16:creationId xmlns:a16="http://schemas.microsoft.com/office/drawing/2014/main" id="{CB719A91-7585-40B0-A33E-7CD0523029CC}"/>
              </a:ext>
            </a:extLst>
          </p:cNvPr>
          <p:cNvSpPr>
            <a:spLocks noGrp="1"/>
          </p:cNvSpPr>
          <p:nvPr>
            <p:ph type="sldNum" sz="quarter" idx="13"/>
          </p:nvPr>
        </p:nvSpPr>
        <p:spPr/>
        <p:txBody>
          <a:bodyPr/>
          <a:lstStyle/>
          <a:p>
            <a:fld id="{19B51A1E-902D-48AF-9020-955120F399B6}" type="slidenum">
              <a:rPr lang="en-US" noProof="0" smtClean="0"/>
              <a:pPr/>
              <a:t>7</a:t>
            </a:fld>
            <a:endParaRPr lang="en-US" noProof="0" dirty="0"/>
          </a:p>
        </p:txBody>
      </p:sp>
      <p:sp>
        <p:nvSpPr>
          <p:cNvPr id="4" name="Title 3">
            <a:extLst>
              <a:ext uri="{FF2B5EF4-FFF2-40B4-BE49-F238E27FC236}">
                <a16:creationId xmlns:a16="http://schemas.microsoft.com/office/drawing/2014/main" id="{DD68FD5A-8CD1-433C-BA47-4B21A0AEFCFA}"/>
              </a:ext>
            </a:extLst>
          </p:cNvPr>
          <p:cNvSpPr>
            <a:spLocks noGrp="1"/>
          </p:cNvSpPr>
          <p:nvPr>
            <p:ph type="title"/>
          </p:nvPr>
        </p:nvSpPr>
        <p:spPr/>
        <p:txBody>
          <a:bodyPr/>
          <a:lstStyle/>
          <a:p>
            <a:pPr algn="ctr"/>
            <a:r>
              <a:rPr lang="en-US" b="1" u="sng" kern="100" spc="25" dirty="0">
                <a:solidFill>
                  <a:srgbClr val="17365D"/>
                </a:solidFill>
                <a:effectLst/>
                <a:latin typeface="Times New Roman" panose="02020603050405020304" pitchFamily="18" charset="0"/>
                <a:ea typeface="Times New Roman" panose="02020603050405020304" pitchFamily="18" charset="0"/>
                <a:cs typeface="Times New Roman" panose="02020603050405020304" pitchFamily="18" charset="0"/>
              </a:rPr>
              <a:t>SYSTEM DESIGN</a:t>
            </a:r>
            <a:endParaRPr lang="en-IN" dirty="0"/>
          </a:p>
        </p:txBody>
      </p:sp>
      <p:pic>
        <p:nvPicPr>
          <p:cNvPr id="5" name="Picture 4">
            <a:extLst>
              <a:ext uri="{FF2B5EF4-FFF2-40B4-BE49-F238E27FC236}">
                <a16:creationId xmlns:a16="http://schemas.microsoft.com/office/drawing/2014/main" id="{2A4C0BC3-9667-4FB8-832F-E292B30C98BC}"/>
              </a:ext>
            </a:extLst>
          </p:cNvPr>
          <p:cNvPicPr/>
          <p:nvPr/>
        </p:nvPicPr>
        <p:blipFill>
          <a:blip r:embed="rId2"/>
          <a:stretch>
            <a:fillRect/>
          </a:stretch>
        </p:blipFill>
        <p:spPr>
          <a:xfrm>
            <a:off x="2989689" y="864000"/>
            <a:ext cx="6297433" cy="5479043"/>
          </a:xfrm>
          <a:prstGeom prst="rect">
            <a:avLst/>
          </a:prstGeom>
        </p:spPr>
      </p:pic>
      <p:sp>
        <p:nvSpPr>
          <p:cNvPr id="7" name="TextBox 6">
            <a:extLst>
              <a:ext uri="{FF2B5EF4-FFF2-40B4-BE49-F238E27FC236}">
                <a16:creationId xmlns:a16="http://schemas.microsoft.com/office/drawing/2014/main" id="{32C4AA7C-3208-4F9B-937C-062418A9430B}"/>
              </a:ext>
            </a:extLst>
          </p:cNvPr>
          <p:cNvSpPr txBox="1"/>
          <p:nvPr/>
        </p:nvSpPr>
        <p:spPr>
          <a:xfrm>
            <a:off x="10368501" y="6395204"/>
            <a:ext cx="993913" cy="369332"/>
          </a:xfrm>
          <a:prstGeom prst="rect">
            <a:avLst/>
          </a:prstGeom>
          <a:solidFill>
            <a:schemeClr val="tx1"/>
          </a:solidFill>
        </p:spPr>
        <p:txBody>
          <a:bodyPr wrap="square" rtlCol="0">
            <a:spAutoFit/>
          </a:bodyPr>
          <a:lstStyle/>
          <a:p>
            <a:r>
              <a:rPr lang="en-IN" dirty="0">
                <a:solidFill>
                  <a:schemeClr val="bg1"/>
                </a:solidFill>
              </a:rPr>
              <a:t>OOPs </a:t>
            </a:r>
          </a:p>
        </p:txBody>
      </p:sp>
    </p:spTree>
    <p:extLst>
      <p:ext uri="{BB962C8B-B14F-4D97-AF65-F5344CB8AC3E}">
        <p14:creationId xmlns:p14="http://schemas.microsoft.com/office/powerpoint/2010/main" val="2642511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90FBE0A-F8DD-423F-B0EB-0AB2FC81B45B}"/>
              </a:ext>
            </a:extLst>
          </p:cNvPr>
          <p:cNvSpPr>
            <a:spLocks noGrp="1"/>
          </p:cNvSpPr>
          <p:nvPr>
            <p:ph type="ftr" sz="quarter" idx="12"/>
          </p:nvPr>
        </p:nvSpPr>
        <p:spPr/>
        <p:txBody>
          <a:bodyPr/>
          <a:lstStyle/>
          <a:p>
            <a:r>
              <a:rPr lang="en-US" noProof="0"/>
              <a:t>Add a footer</a:t>
            </a:r>
            <a:endParaRPr lang="en-US" noProof="0" dirty="0"/>
          </a:p>
        </p:txBody>
      </p:sp>
      <p:sp>
        <p:nvSpPr>
          <p:cNvPr id="3" name="Slide Number Placeholder 2">
            <a:extLst>
              <a:ext uri="{FF2B5EF4-FFF2-40B4-BE49-F238E27FC236}">
                <a16:creationId xmlns:a16="http://schemas.microsoft.com/office/drawing/2014/main" id="{C4F213E6-F3A5-436B-9E35-F89C8FEB1D58}"/>
              </a:ext>
            </a:extLst>
          </p:cNvPr>
          <p:cNvSpPr>
            <a:spLocks noGrp="1"/>
          </p:cNvSpPr>
          <p:nvPr>
            <p:ph type="sldNum" sz="quarter" idx="13"/>
          </p:nvPr>
        </p:nvSpPr>
        <p:spPr/>
        <p:txBody>
          <a:bodyPr/>
          <a:lstStyle/>
          <a:p>
            <a:fld id="{19B51A1E-902D-48AF-9020-955120F399B6}" type="slidenum">
              <a:rPr lang="en-US" noProof="0" smtClean="0"/>
              <a:pPr/>
              <a:t>8</a:t>
            </a:fld>
            <a:endParaRPr lang="en-US" noProof="0" dirty="0"/>
          </a:p>
        </p:txBody>
      </p:sp>
      <p:sp>
        <p:nvSpPr>
          <p:cNvPr id="4" name="Title 3">
            <a:extLst>
              <a:ext uri="{FF2B5EF4-FFF2-40B4-BE49-F238E27FC236}">
                <a16:creationId xmlns:a16="http://schemas.microsoft.com/office/drawing/2014/main" id="{A0C0E02B-9CF7-4D14-8977-57CCBC98D93F}"/>
              </a:ext>
            </a:extLst>
          </p:cNvPr>
          <p:cNvSpPr>
            <a:spLocks noGrp="1"/>
          </p:cNvSpPr>
          <p:nvPr>
            <p:ph type="title"/>
          </p:nvPr>
        </p:nvSpPr>
        <p:spPr/>
        <p:txBody>
          <a:bodyPr/>
          <a:lstStyle/>
          <a:p>
            <a:pPr algn="ctr"/>
            <a:r>
              <a:rPr lang="en-US" sz="2800" b="1" kern="100" spc="25" dirty="0">
                <a:solidFill>
                  <a:srgbClr val="17365D"/>
                </a:solidFill>
                <a:effectLst/>
                <a:latin typeface="Times New Roman" panose="02020603050405020304" pitchFamily="18" charset="0"/>
                <a:ea typeface="Times New Roman" panose="02020603050405020304" pitchFamily="18" charset="0"/>
                <a:cs typeface="Times New Roman" panose="02020603050405020304" pitchFamily="18" charset="0"/>
              </a:rPr>
              <a:t>RESULTS</a:t>
            </a:r>
            <a:r>
              <a:rPr lang="en-IN" sz="2800" b="1" kern="100" spc="25" dirty="0">
                <a:solidFill>
                  <a:srgbClr val="17365D"/>
                </a:solidFill>
                <a:latin typeface="Cambria" panose="02040503050406030204" pitchFamily="18" charset="0"/>
                <a:ea typeface="SimSun" panose="02010600030101010101" pitchFamily="2" charset="-122"/>
                <a:cs typeface="Times New Roman" panose="02020603050405020304" pitchFamily="18" charset="0"/>
              </a:rPr>
              <a:t>:</a:t>
            </a:r>
            <a:endParaRPr lang="en-IN" sz="2800" dirty="0"/>
          </a:p>
        </p:txBody>
      </p:sp>
      <p:pic>
        <p:nvPicPr>
          <p:cNvPr id="5" name="Picture 4">
            <a:extLst>
              <a:ext uri="{FF2B5EF4-FFF2-40B4-BE49-F238E27FC236}">
                <a16:creationId xmlns:a16="http://schemas.microsoft.com/office/drawing/2014/main" id="{8A503F73-8193-42A2-89D8-99D8920C6D54}"/>
              </a:ext>
            </a:extLst>
          </p:cNvPr>
          <p:cNvPicPr/>
          <p:nvPr/>
        </p:nvPicPr>
        <p:blipFill>
          <a:blip r:embed="rId2"/>
          <a:stretch>
            <a:fillRect/>
          </a:stretch>
        </p:blipFill>
        <p:spPr>
          <a:xfrm>
            <a:off x="292200" y="2238138"/>
            <a:ext cx="5082882" cy="2827546"/>
          </a:xfrm>
          <a:prstGeom prst="rect">
            <a:avLst/>
          </a:prstGeom>
        </p:spPr>
      </p:pic>
      <p:sp>
        <p:nvSpPr>
          <p:cNvPr id="6" name="TextBox 5">
            <a:extLst>
              <a:ext uri="{FF2B5EF4-FFF2-40B4-BE49-F238E27FC236}">
                <a16:creationId xmlns:a16="http://schemas.microsoft.com/office/drawing/2014/main" id="{7AE69D12-5776-4A11-A0D7-6B46FB384F28}"/>
              </a:ext>
            </a:extLst>
          </p:cNvPr>
          <p:cNvSpPr txBox="1"/>
          <p:nvPr/>
        </p:nvSpPr>
        <p:spPr>
          <a:xfrm>
            <a:off x="292200" y="1868805"/>
            <a:ext cx="2099145" cy="369332"/>
          </a:xfrm>
          <a:prstGeom prst="rect">
            <a:avLst/>
          </a:prstGeom>
          <a:noFill/>
        </p:spPr>
        <p:txBody>
          <a:bodyPr wrap="square" rtlCol="0">
            <a:spAutoFit/>
          </a:bodyPr>
          <a:lstStyle/>
          <a:p>
            <a:r>
              <a:rPr lang="en-IN" b="1" u="sng" dirty="0"/>
              <a:t>Main menu</a:t>
            </a:r>
          </a:p>
        </p:txBody>
      </p:sp>
      <p:pic>
        <p:nvPicPr>
          <p:cNvPr id="7" name="Picture 6">
            <a:extLst>
              <a:ext uri="{FF2B5EF4-FFF2-40B4-BE49-F238E27FC236}">
                <a16:creationId xmlns:a16="http://schemas.microsoft.com/office/drawing/2014/main" id="{06D90B0A-FD2E-43C0-AFC9-29509E1D9C35}"/>
              </a:ext>
            </a:extLst>
          </p:cNvPr>
          <p:cNvPicPr/>
          <p:nvPr/>
        </p:nvPicPr>
        <p:blipFill>
          <a:blip r:embed="rId3"/>
          <a:stretch>
            <a:fillRect/>
          </a:stretch>
        </p:blipFill>
        <p:spPr>
          <a:xfrm>
            <a:off x="6432604" y="2238137"/>
            <a:ext cx="5538757" cy="2731967"/>
          </a:xfrm>
          <a:prstGeom prst="rect">
            <a:avLst/>
          </a:prstGeom>
        </p:spPr>
      </p:pic>
      <p:sp>
        <p:nvSpPr>
          <p:cNvPr id="9" name="TextBox 8">
            <a:extLst>
              <a:ext uri="{FF2B5EF4-FFF2-40B4-BE49-F238E27FC236}">
                <a16:creationId xmlns:a16="http://schemas.microsoft.com/office/drawing/2014/main" id="{FF63D4F5-9FB4-4BCB-B917-9997E90FBE10}"/>
              </a:ext>
            </a:extLst>
          </p:cNvPr>
          <p:cNvSpPr txBox="1"/>
          <p:nvPr/>
        </p:nvSpPr>
        <p:spPr>
          <a:xfrm>
            <a:off x="6432604" y="1868805"/>
            <a:ext cx="2099145" cy="390684"/>
          </a:xfrm>
          <a:prstGeom prst="rect">
            <a:avLst/>
          </a:prstGeom>
          <a:noFill/>
        </p:spPr>
        <p:txBody>
          <a:bodyPr wrap="square" rtlCol="0">
            <a:spAutoFit/>
          </a:bodyPr>
          <a:lstStyle/>
          <a:p>
            <a:pPr>
              <a:lnSpc>
                <a:spcPct val="115000"/>
              </a:lnSpc>
              <a:spcAft>
                <a:spcPts val="1000"/>
              </a:spcAft>
            </a:pPr>
            <a:r>
              <a:rPr lang="en-US" sz="1800" dirty="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Bus Entry details:</a:t>
            </a:r>
            <a:endParaRPr lang="en-IN" sz="1800"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D884D1F7-1997-45A6-A4F0-856F1B3129CA}"/>
              </a:ext>
            </a:extLst>
          </p:cNvPr>
          <p:cNvSpPr txBox="1"/>
          <p:nvPr/>
        </p:nvSpPr>
        <p:spPr>
          <a:xfrm>
            <a:off x="10368501" y="6395204"/>
            <a:ext cx="993913" cy="369332"/>
          </a:xfrm>
          <a:prstGeom prst="rect">
            <a:avLst/>
          </a:prstGeom>
          <a:solidFill>
            <a:schemeClr val="tx1"/>
          </a:solidFill>
        </p:spPr>
        <p:txBody>
          <a:bodyPr wrap="square" rtlCol="0">
            <a:spAutoFit/>
          </a:bodyPr>
          <a:lstStyle/>
          <a:p>
            <a:r>
              <a:rPr lang="en-IN" dirty="0">
                <a:solidFill>
                  <a:schemeClr val="bg1"/>
                </a:solidFill>
              </a:rPr>
              <a:t>OOPs </a:t>
            </a:r>
          </a:p>
        </p:txBody>
      </p:sp>
    </p:spTree>
    <p:extLst>
      <p:ext uri="{BB962C8B-B14F-4D97-AF65-F5344CB8AC3E}">
        <p14:creationId xmlns:p14="http://schemas.microsoft.com/office/powerpoint/2010/main" val="3297036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84E72236-03D3-4C24-8B15-EB86FB6DA5D2}"/>
              </a:ext>
            </a:extLst>
          </p:cNvPr>
          <p:cNvPicPr>
            <a:picLocks noGrp="1" noChangeAspect="1"/>
          </p:cNvPicPr>
          <p:nvPr>
            <p:ph type="pic" sz="quarter" idx="10"/>
          </p:nvPr>
        </p:nvPicPr>
        <p:blipFill>
          <a:blip r:embed="rId2">
            <a:extLst>
              <a:ext uri="{837473B0-CC2E-450A-ABE3-18F120FF3D39}">
                <a1611:picAttrSrcUrl xmlns:a1611="http://schemas.microsoft.com/office/drawing/2016/11/main" r:id="rId3"/>
              </a:ext>
            </a:extLst>
          </a:blip>
          <a:srcRect l="12642" r="12642"/>
          <a:stretch>
            <a:fillRect/>
          </a:stretch>
        </p:blipFill>
        <p:spPr>
          <a:xfrm>
            <a:off x="0" y="0"/>
            <a:ext cx="9780588" cy="6371351"/>
          </a:xfrm>
        </p:spPr>
      </p:pic>
      <p:sp>
        <p:nvSpPr>
          <p:cNvPr id="3" name="Title 2">
            <a:extLst>
              <a:ext uri="{FF2B5EF4-FFF2-40B4-BE49-F238E27FC236}">
                <a16:creationId xmlns:a16="http://schemas.microsoft.com/office/drawing/2014/main" id="{54AAA82E-CB28-4DAC-869E-48296AE5C908}"/>
              </a:ext>
            </a:extLst>
          </p:cNvPr>
          <p:cNvSpPr>
            <a:spLocks noGrp="1"/>
          </p:cNvSpPr>
          <p:nvPr>
            <p:ph type="ctrTitle"/>
          </p:nvPr>
        </p:nvSpPr>
        <p:spPr>
          <a:xfrm>
            <a:off x="5885843" y="566335"/>
            <a:ext cx="5956300" cy="873024"/>
          </a:xfrm>
        </p:spPr>
        <p:txBody>
          <a:bodyPr/>
          <a:lstStyle/>
          <a:p>
            <a:pPr>
              <a:lnSpc>
                <a:spcPct val="115000"/>
              </a:lnSpc>
              <a:spcAft>
                <a:spcPts val="1000"/>
              </a:spcAft>
            </a:pPr>
            <a:r>
              <a:rPr lang="en-IN" sz="3200" u="sng" spc="0" dirty="0">
                <a:solidFill>
                  <a:srgbClr val="00000A"/>
                </a:solidFill>
                <a:latin typeface="Times New Roman" panose="02020603050405020304" pitchFamily="18" charset="0"/>
                <a:ea typeface="Calibri" panose="020F0502020204030204" pitchFamily="34" charset="0"/>
                <a:cs typeface="Times New Roman" panose="02020603050405020304" pitchFamily="18" charset="0"/>
              </a:rPr>
              <a:t>Conclusion</a:t>
            </a:r>
          </a:p>
        </p:txBody>
      </p:sp>
      <p:sp>
        <p:nvSpPr>
          <p:cNvPr id="4" name="Text Placeholder 3">
            <a:extLst>
              <a:ext uri="{FF2B5EF4-FFF2-40B4-BE49-F238E27FC236}">
                <a16:creationId xmlns:a16="http://schemas.microsoft.com/office/drawing/2014/main" id="{935D27B9-8B00-415C-8944-615C62761C20}"/>
              </a:ext>
            </a:extLst>
          </p:cNvPr>
          <p:cNvSpPr>
            <a:spLocks noGrp="1"/>
          </p:cNvSpPr>
          <p:nvPr>
            <p:ph type="body" sz="quarter" idx="13"/>
          </p:nvPr>
        </p:nvSpPr>
        <p:spPr>
          <a:xfrm>
            <a:off x="971937" y="2878717"/>
            <a:ext cx="5956300" cy="3013200"/>
          </a:xfrm>
        </p:spPr>
        <p:txBody>
          <a:bodyPr/>
          <a:lstStyle/>
          <a:p>
            <a:pPr marL="285750" indent="-285750" algn="l">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DSU Travels is a bus reservation system which provides Bus Reservation</a:t>
            </a:r>
          </a:p>
          <a:p>
            <a:pPr marL="285750" indent="-285750" algn="l">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system is user friendly and accurate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l">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system is efficient in reservation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l">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No hidden Cost in fares.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6" name="Slide Number Placeholder 5">
            <a:extLst>
              <a:ext uri="{FF2B5EF4-FFF2-40B4-BE49-F238E27FC236}">
                <a16:creationId xmlns:a16="http://schemas.microsoft.com/office/drawing/2014/main" id="{3AF9F7E4-83AC-4A33-9A12-A594862B6B27}"/>
              </a:ext>
            </a:extLst>
          </p:cNvPr>
          <p:cNvSpPr>
            <a:spLocks noGrp="1"/>
          </p:cNvSpPr>
          <p:nvPr>
            <p:ph type="sldNum" sz="quarter" idx="12"/>
          </p:nvPr>
        </p:nvSpPr>
        <p:spPr/>
        <p:txBody>
          <a:bodyPr/>
          <a:lstStyle/>
          <a:p>
            <a:fld id="{19B51A1E-902D-48AF-9020-955120F399B6}" type="slidenum">
              <a:rPr lang="en-US" noProof="0" smtClean="0"/>
              <a:pPr/>
              <a:t>9</a:t>
            </a:fld>
            <a:endParaRPr lang="en-US" noProof="0" dirty="0"/>
          </a:p>
        </p:txBody>
      </p:sp>
      <p:pic>
        <p:nvPicPr>
          <p:cNvPr id="13" name="Graphic 12" descr="Database">
            <a:extLst>
              <a:ext uri="{FF2B5EF4-FFF2-40B4-BE49-F238E27FC236}">
                <a16:creationId xmlns:a16="http://schemas.microsoft.com/office/drawing/2014/main" id="{C2F76BE6-AD99-4815-930C-D05844A1B0D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29829" y="3955469"/>
            <a:ext cx="1112930" cy="1112930"/>
          </a:xfrm>
          <a:prstGeom prst="rect">
            <a:avLst/>
          </a:prstGeom>
        </p:spPr>
      </p:pic>
      <p:sp>
        <p:nvSpPr>
          <p:cNvPr id="14" name="TextBox 13">
            <a:extLst>
              <a:ext uri="{FF2B5EF4-FFF2-40B4-BE49-F238E27FC236}">
                <a16:creationId xmlns:a16="http://schemas.microsoft.com/office/drawing/2014/main" id="{59F33BCA-B908-4687-85F9-F2E09A8B071A}"/>
              </a:ext>
            </a:extLst>
          </p:cNvPr>
          <p:cNvSpPr txBox="1"/>
          <p:nvPr/>
        </p:nvSpPr>
        <p:spPr>
          <a:xfrm>
            <a:off x="10368501" y="6395204"/>
            <a:ext cx="993913" cy="369332"/>
          </a:xfrm>
          <a:prstGeom prst="rect">
            <a:avLst/>
          </a:prstGeom>
          <a:solidFill>
            <a:schemeClr val="tx1"/>
          </a:solidFill>
        </p:spPr>
        <p:txBody>
          <a:bodyPr wrap="square" rtlCol="0">
            <a:spAutoFit/>
          </a:bodyPr>
          <a:lstStyle/>
          <a:p>
            <a:r>
              <a:rPr lang="en-IN" dirty="0">
                <a:solidFill>
                  <a:schemeClr val="bg1"/>
                </a:solidFill>
              </a:rPr>
              <a:t>OOPs </a:t>
            </a:r>
          </a:p>
        </p:txBody>
      </p:sp>
    </p:spTree>
    <p:extLst>
      <p:ext uri="{BB962C8B-B14F-4D97-AF65-F5344CB8AC3E}">
        <p14:creationId xmlns:p14="http://schemas.microsoft.com/office/powerpoint/2010/main" val="1028464737"/>
      </p:ext>
    </p:extLst>
  </p:cSld>
  <p:clrMapOvr>
    <a:masterClrMapping/>
  </p:clrMapOvr>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0_Bright business presentation_AAS_v3" id="{57D58BC9-3F05-45D4-81CD-7BA898B4CAAD}" vid="{0F92AA19-00D6-4C71-B13F-219D7994A0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8E15EA0-2F38-456B-B156-038699A5D17F}">
  <ds:schemaRefs>
    <ds:schemaRef ds:uri="http://schemas.microsoft.com/sharepoint/v3/contenttype/forms"/>
  </ds:schemaRefs>
</ds:datastoreItem>
</file>

<file path=customXml/itemProps2.xml><?xml version="1.0" encoding="utf-8"?>
<ds:datastoreItem xmlns:ds="http://schemas.openxmlformats.org/officeDocument/2006/customXml" ds:itemID="{2EDB5DD7-8DCC-4069-9EB3-5D09818665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F90D0D0-7C1D-47FF-A2F0-9937AA567A3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Bright business presentation</Template>
  <TotalTime>24</TotalTime>
  <Words>394</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Cambria</vt:lpstr>
      <vt:lpstr>Candara</vt:lpstr>
      <vt:lpstr>Corbel</vt:lpstr>
      <vt:lpstr>Times New Roman</vt:lpstr>
      <vt:lpstr>Office Theme</vt:lpstr>
      <vt:lpstr>Bus reservation System </vt:lpstr>
      <vt:lpstr>Abstract</vt:lpstr>
      <vt:lpstr>PROBLEM STATEMENT</vt:lpstr>
      <vt:lpstr>OBJECTIVES OF THE PROJECT</vt:lpstr>
      <vt:lpstr>SYSTEM REQUIREMENTS </vt:lpstr>
      <vt:lpstr>SYSTEM DESIGN</vt:lpstr>
      <vt:lpstr>SYSTEM DESIGN</vt:lpstr>
      <vt:lpstr>RESULTS: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 reservation System </dc:title>
  <dc:creator>Arvin Pradhan</dc:creator>
  <cp:lastModifiedBy>Arvin Pradhan</cp:lastModifiedBy>
  <cp:revision>3</cp:revision>
  <dcterms:created xsi:type="dcterms:W3CDTF">2020-11-17T07:18:51Z</dcterms:created>
  <dcterms:modified xsi:type="dcterms:W3CDTF">2020-11-17T07:43:22Z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