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500" r:id="rId3"/>
    <p:sldId id="408" r:id="rId5"/>
    <p:sldId id="410" r:id="rId6"/>
    <p:sldId id="503" r:id="rId7"/>
    <p:sldId id="414" r:id="rId8"/>
    <p:sldId id="415" r:id="rId9"/>
    <p:sldId id="417" r:id="rId10"/>
    <p:sldId id="419" r:id="rId11"/>
    <p:sldId id="422" r:id="rId12"/>
    <p:sldId id="426" r:id="rId13"/>
    <p:sldId id="429" r:id="rId14"/>
    <p:sldId id="430" r:id="rId15"/>
    <p:sldId id="505" r:id="rId16"/>
    <p:sldId id="506" r:id="rId17"/>
    <p:sldId id="507" r:id="rId18"/>
    <p:sldId id="508" r:id="rId19"/>
    <p:sldId id="432" r:id="rId20"/>
    <p:sldId id="486" r:id="rId21"/>
    <p:sldId id="433" r:id="rId22"/>
    <p:sldId id="434" r:id="rId23"/>
    <p:sldId id="436" r:id="rId24"/>
    <p:sldId id="437" r:id="rId25"/>
    <p:sldId id="438" r:id="rId26"/>
    <p:sldId id="439" r:id="rId27"/>
    <p:sldId id="444" r:id="rId28"/>
    <p:sldId id="445" r:id="rId29"/>
    <p:sldId id="446" r:id="rId30"/>
    <p:sldId id="448" r:id="rId31"/>
    <p:sldId id="449" r:id="rId32"/>
    <p:sldId id="450" r:id="rId33"/>
    <p:sldId id="451" r:id="rId34"/>
    <p:sldId id="452" r:id="rId35"/>
    <p:sldId id="453" r:id="rId36"/>
    <p:sldId id="454" r:id="rId37"/>
    <p:sldId id="455" r:id="rId38"/>
    <p:sldId id="456" r:id="rId39"/>
    <p:sldId id="457" r:id="rId40"/>
    <p:sldId id="458" r:id="rId41"/>
    <p:sldId id="460" r:id="rId42"/>
    <p:sldId id="461" r:id="rId43"/>
    <p:sldId id="492" r:id="rId44"/>
    <p:sldId id="493" r:id="rId45"/>
    <p:sldId id="494" r:id="rId46"/>
    <p:sldId id="495" r:id="rId47"/>
    <p:sldId id="496" r:id="rId48"/>
    <p:sldId id="468" r:id="rId49"/>
    <p:sldId id="504" r:id="rId50"/>
  </p:sldIdLst>
  <p:sldSz cx="9906000" cy="6858000" type="A4"/>
  <p:notesSz cx="6858000" cy="9144000"/>
  <p:custDataLst>
    <p:tags r:id="rId5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FFFF99"/>
    <a:srgbClr val="FFFFCC"/>
    <a:srgbClr val="CCFFCC"/>
    <a:srgbClr val="CCFF99"/>
    <a:srgbClr val="008000"/>
    <a:srgbClr val="0002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145"/>
  </p:normalViewPr>
  <p:slideViewPr>
    <p:cSldViewPr showGuides="1">
      <p:cViewPr varScale="1">
        <p:scale>
          <a:sx n="131" d="100"/>
          <a:sy n="131" d="100"/>
        </p:scale>
        <p:origin x="2352" y="132"/>
      </p:cViewPr>
      <p:guideLst>
        <p:guide orient="horz" pos="2197"/>
        <p:guide pos="30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2.wmf"/><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76.wmf"/><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499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C2EE9AFD-5C47-4A8C-8C29-65F987DFC1C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499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4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A4602E78-7E2A-487C-A4C1-12CA0E2E221B}"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none" lIns="91440" tIns="45720" rIns="91440" bIns="45720" numCol="1" anchor="t" anchorCtr="0" compatLnSpc="1"/>
          <a:lstStyle>
            <a:lvl1pPr>
              <a:defRPr sz="1200" b="1">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none" lIns="91440" tIns="45720" rIns="91440" bIns="45720" numCol="1" anchor="t" anchorCtr="0" compatLnSpc="1"/>
          <a:lstStyle>
            <a:lvl1pPr algn="r">
              <a:defRPr sz="1200" b="1">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8" name="Rectangle 4"/>
          <p:cNvSpPr>
            <a:spLocks noGrp="1" noTextEdit="1"/>
          </p:cNvSpPr>
          <p:nvPr>
            <p:ph type="sldImg"/>
          </p:nvPr>
        </p:nvSpPr>
        <p:spPr>
          <a:xfrm>
            <a:off x="952500" y="685800"/>
            <a:ext cx="4953000" cy="3429000"/>
          </a:xfrm>
          <a:prstGeom prst="rect">
            <a:avLst/>
          </a:prstGeom>
          <a:noFill/>
          <a:ln w="9525">
            <a:noFill/>
          </a:ln>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w="9525">
            <a:noFill/>
            <a:miter lim="800000"/>
          </a:ln>
          <a:effectLst/>
        </p:spPr>
        <p:txBody>
          <a:bodyPr vert="horz" wrap="non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none" lIns="91440" tIns="45720" rIns="91440" bIns="45720" numCol="1" anchor="b" anchorCtr="0" compatLnSpc="1"/>
          <a:lstStyle>
            <a:lvl1pPr>
              <a:defRPr sz="1200" b="1">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none" lIns="91440" tIns="45720" rIns="91440" bIns="45720" numCol="1" anchor="b" anchorCtr="0" compatLnSpc="1"/>
          <a:lstStyle>
            <a:lvl1pPr algn="r">
              <a:defRPr sz="1200" b="1">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8620222-A23B-4953-A1F9-BE73CE08BBA6}" type="slidenum">
              <a:rPr kumimoji="0" lang="zh-CN" altLang="zh-CN" sz="12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p:sp>
      <p:sp>
        <p:nvSpPr>
          <p:cNvPr id="8194" name="备注占位符 2"/>
          <p:cNvSpPr>
            <a:spLocks noGrp="1"/>
          </p:cNvSpPr>
          <p:nvPr>
            <p:ph type="body"/>
          </p:nvPr>
        </p:nvSpPr>
        <p:spPr/>
        <p:txBody>
          <a:bodyPr wrap="none" lIns="91440" tIns="45720" rIns="91440" bIns="45720" anchor="ctr" anchorCtr="0"/>
          <a:p>
            <a:pPr lvl="0"/>
            <a:endParaRPr lang="zh-CN" altLang="en-US" dirty="0"/>
          </a:p>
        </p:txBody>
      </p:sp>
      <p:sp>
        <p:nvSpPr>
          <p:cNvPr id="8195"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none" lIns="91440" tIns="45720" rIns="91440" bIns="45720" anchor="b" anchorCtr="0"/>
          <a:p>
            <a:pPr lvl="0" algn="r" eaLnBrk="1" hangingPunct="1"/>
            <a:fld id="{9A0DB2DC-4C9A-4742-B13C-FB6460FD3503}" type="slidenum">
              <a:rPr lang="zh-CN" altLang="zh-CN" sz="1200" b="1" dirty="0">
                <a:latin typeface="Times New Roman" panose="02020603050405020304" pitchFamily="18" charset="0"/>
                <a:ea typeface="宋体" panose="02010600030101010101" pitchFamily="2" charset="-122"/>
              </a:rPr>
            </a:fld>
            <a:endParaRPr lang="zh-CN" altLang="zh-CN" sz="1200" b="1"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7410" name="Rectangle 2"/>
          <p:cNvSpPr>
            <a:spLocks noGrp="1" noTextEdit="1"/>
          </p:cNvSpPr>
          <p:nvPr>
            <p:ph type="sldImg"/>
          </p:nvPr>
        </p:nvSpPr>
        <p:spPr/>
      </p:sp>
      <p:sp>
        <p:nvSpPr>
          <p:cNvPr id="17411" name="Rectangle 3"/>
          <p:cNvSpPr>
            <a:spLocks noGrp="1"/>
          </p:cNvSpPr>
          <p:nvPr>
            <p:ph type="body"/>
          </p:nvPr>
        </p:nvSpPr>
        <p:spPr/>
        <p:txBody>
          <a:bodyPr wrap="none" lIns="91440" tIns="45720" rIns="91440" bIns="45720" anchor="ctr" anchorCtr="0"/>
          <a:p>
            <a:pPr lvl="0" eaLnBrk="1" hangingPunct="1"/>
            <a:r>
              <a:rPr lang="zh-CN" altLang="zh-CN" dirty="0"/>
              <a:t>X</a:t>
            </a:r>
            <a:r>
              <a:rPr lang="zh-CN" altLang="zh-CN" baseline="30000" dirty="0"/>
              <a:t>255</a:t>
            </a:r>
            <a:r>
              <a:rPr lang="zh-CN" altLang="zh-CN" dirty="0"/>
              <a:t>=xx</a:t>
            </a:r>
            <a:r>
              <a:rPr lang="zh-CN" altLang="zh-CN" baseline="30000" dirty="0"/>
              <a:t>2</a:t>
            </a:r>
            <a:r>
              <a:rPr lang="zh-CN" altLang="zh-CN" dirty="0"/>
              <a:t>x</a:t>
            </a:r>
            <a:r>
              <a:rPr lang="zh-CN" altLang="zh-CN" baseline="30000" dirty="0"/>
              <a:t>4</a:t>
            </a:r>
            <a:r>
              <a:rPr lang="zh-CN" altLang="zh-CN" dirty="0"/>
              <a:t>x</a:t>
            </a:r>
            <a:r>
              <a:rPr lang="zh-CN" altLang="zh-CN" baseline="30000" dirty="0"/>
              <a:t>8</a:t>
            </a:r>
            <a:r>
              <a:rPr lang="zh-CN" altLang="zh-CN" dirty="0"/>
              <a:t>x</a:t>
            </a:r>
            <a:r>
              <a:rPr lang="zh-CN" altLang="zh-CN" baseline="30000" dirty="0"/>
              <a:t>16</a:t>
            </a:r>
            <a:r>
              <a:rPr lang="zh-CN" altLang="zh-CN" dirty="0"/>
              <a:t>x</a:t>
            </a:r>
            <a:r>
              <a:rPr lang="zh-CN" altLang="zh-CN" baseline="30000" dirty="0"/>
              <a:t>32</a:t>
            </a:r>
            <a:r>
              <a:rPr lang="zh-CN" altLang="zh-CN" dirty="0"/>
              <a:t>x</a:t>
            </a:r>
            <a:r>
              <a:rPr lang="zh-CN" altLang="zh-CN" baseline="30000" dirty="0"/>
              <a:t>64</a:t>
            </a:r>
            <a:r>
              <a:rPr lang="zh-CN" altLang="zh-CN" dirty="0"/>
              <a:t>x</a:t>
            </a:r>
            <a:r>
              <a:rPr lang="zh-CN" altLang="zh-CN" baseline="30000" dirty="0"/>
              <a:t>128</a:t>
            </a:r>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4578" name="Rectangle 2"/>
          <p:cNvSpPr>
            <a:spLocks noGrp="1" noTextEdit="1"/>
          </p:cNvSpPr>
          <p:nvPr>
            <p:ph type="sldImg"/>
          </p:nvPr>
        </p:nvSpPr>
        <p:spPr/>
      </p:sp>
      <p:sp>
        <p:nvSpPr>
          <p:cNvPr id="24579" name="Rectangle 3"/>
          <p:cNvSpPr>
            <a:spLocks noGrp="1"/>
          </p:cNvSpPr>
          <p:nvPr>
            <p:ph type="body"/>
          </p:nvPr>
        </p:nvSpPr>
        <p:spPr/>
        <p:txBody>
          <a:bodyPr wrap="none" lIns="91440" tIns="45720" rIns="91440" bIns="45720" anchor="ctr" anchorCtr="0"/>
          <a:p>
            <a:pPr lvl="0" eaLnBrk="1" hangingPunct="1"/>
            <a:r>
              <a:rPr lang="zh-CN" altLang="zh-CN" dirty="0"/>
              <a:t>1 </a:t>
            </a:r>
            <a:r>
              <a:rPr lang="zh-CN" altLang="en-US" dirty="0"/>
              <a:t>计算机数系不同于我们熟悉的实数系</a:t>
            </a:r>
            <a:endParaRPr lang="zh-CN" altLang="en-US" dirty="0"/>
          </a:p>
          <a:p>
            <a:pPr lvl="0" eaLnBrk="1" hangingPunct="1"/>
            <a:r>
              <a:rPr lang="zh-CN" altLang="zh-CN" dirty="0"/>
              <a:t>2 </a:t>
            </a:r>
            <a:r>
              <a:rPr lang="zh-CN" altLang="en-US" dirty="0"/>
              <a:t>在数值计算中，经常将实数表示成浮点形式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7650" name="Rectangle 2"/>
          <p:cNvSpPr>
            <a:spLocks noGrp="1" noTextEdit="1"/>
          </p:cNvSpPr>
          <p:nvPr>
            <p:ph type="sldImg"/>
          </p:nvPr>
        </p:nvSpPr>
        <p:spPr/>
      </p:sp>
      <p:sp>
        <p:nvSpPr>
          <p:cNvPr id="27651" name="Rectangle 3"/>
          <p:cNvSpPr>
            <a:spLocks noGrp="1"/>
          </p:cNvSpPr>
          <p:nvPr>
            <p:ph type="body"/>
          </p:nvPr>
        </p:nvSpPr>
        <p:spPr/>
        <p:txBody>
          <a:bodyPr wrap="none" lIns="91440" tIns="45720" rIns="91440" bIns="45720" anchor="ctr" anchorCtr="0"/>
          <a:p>
            <a:pPr lvl="0" eaLnBrk="1" hangingPunct="1"/>
            <a:r>
              <a:rPr lang="zh-CN" altLang="en-US" dirty="0"/>
              <a:t>在计算机中，通常使用</a:t>
            </a:r>
            <a:r>
              <a:rPr lang="zh-CN" altLang="en-US" sz="2800" b="1" dirty="0">
                <a:latin typeface="隶书" panose="02010509060101010101" pitchFamily="49" charset="-122"/>
                <a:ea typeface="隶书" panose="02010509060101010101" pitchFamily="49" charset="-122"/>
                <a:sym typeface="Symbol" panose="05050102010706020507" pitchFamily="18" charset="2"/>
              </a:rPr>
              <a:t>二进制机器数系 </a:t>
            </a:r>
            <a:endParaRPr lang="zh-CN" altLang="en-US" sz="2800" b="1" dirty="0">
              <a:latin typeface="隶书" panose="02010509060101010101" pitchFamily="49" charset="-122"/>
              <a:ea typeface="隶书" panose="02010509060101010101" pitchFamily="49" charset="-122"/>
              <a:sym typeface="Symbol" panose="05050102010706020507" pitchFamily="18" charset="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9698" name="Rectangle 2"/>
          <p:cNvSpPr>
            <a:spLocks noGrp="1" noTextEdit="1"/>
          </p:cNvSpPr>
          <p:nvPr>
            <p:ph type="sldImg"/>
          </p:nvPr>
        </p:nvSpPr>
        <p:spPr/>
      </p:sp>
      <p:sp>
        <p:nvSpPr>
          <p:cNvPr id="29699" name="Rectangle 3"/>
          <p:cNvSpPr>
            <a:spLocks noGrp="1"/>
          </p:cNvSpPr>
          <p:nvPr>
            <p:ph type="body"/>
          </p:nvPr>
        </p:nvSpPr>
        <p:spPr/>
        <p:txBody>
          <a:bodyPr wrap="none" lIns="91440" tIns="45720" rIns="91440" bIns="45720" anchor="ctr" anchorCtr="0"/>
          <a:p>
            <a:pPr lvl="0" eaLnBrk="1" hangingPunct="1"/>
            <a:r>
              <a:rPr lang="zh-CN" altLang="en-US" dirty="0"/>
              <a:t>在计算机中，通常使用</a:t>
            </a:r>
            <a:r>
              <a:rPr lang="zh-CN" altLang="en-US" sz="2800" b="1" dirty="0">
                <a:latin typeface="隶书" panose="02010509060101010101" pitchFamily="49" charset="-122"/>
                <a:ea typeface="隶书" panose="02010509060101010101" pitchFamily="49" charset="-122"/>
                <a:sym typeface="Symbol" panose="05050102010706020507" pitchFamily="18" charset="2"/>
              </a:rPr>
              <a:t>二进制机器数系 </a:t>
            </a:r>
            <a:endParaRPr lang="zh-CN" altLang="en-US" sz="2800" b="1" dirty="0">
              <a:latin typeface="隶书" panose="02010509060101010101" pitchFamily="49" charset="-122"/>
              <a:ea typeface="隶书" panose="02010509060101010101" pitchFamily="49" charset="-122"/>
              <a:sym typeface="Symbol" panose="05050102010706020507" pitchFamily="18" charset="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47106" name="Rectangle 2"/>
          <p:cNvSpPr>
            <a:spLocks noGrp="1" noTextEdit="1"/>
          </p:cNvSpPr>
          <p:nvPr>
            <p:ph type="sldImg"/>
          </p:nvPr>
        </p:nvSpPr>
        <p:spPr/>
      </p:sp>
      <p:sp>
        <p:nvSpPr>
          <p:cNvPr id="47107" name="Rectangle 3"/>
          <p:cNvSpPr>
            <a:spLocks noGrp="1"/>
          </p:cNvSpPr>
          <p:nvPr>
            <p:ph type="body"/>
          </p:nvPr>
        </p:nvSpPr>
        <p:spPr/>
        <p:txBody>
          <a:bodyPr wrap="none" lIns="91440" tIns="45720" rIns="91440" bIns="45720" anchor="ctr" anchorCtr="0"/>
          <a:p>
            <a:pPr lvl="0" algn="just" eaLnBrk="1" hangingPunct="1">
              <a:spcBef>
                <a:spcPct val="0"/>
              </a:spcBef>
            </a:pPr>
            <a:r>
              <a:rPr lang="zh-CN" altLang="en-US" sz="2400" dirty="0"/>
              <a:t>以上错误</a:t>
            </a:r>
            <a:r>
              <a:rPr lang="zh-CN" altLang="zh-CN" sz="2400" dirty="0"/>
              <a:t>,</a:t>
            </a:r>
            <a:r>
              <a:rPr lang="zh-CN" altLang="en-US" sz="2400" dirty="0"/>
              <a:t>是因为计算机计算时做加减法要 </a:t>
            </a:r>
            <a:r>
              <a:rPr lang="zh-CN" altLang="en-US" sz="2400" dirty="0">
                <a:latin typeface="Arial" panose="020B0604020202020204" pitchFamily="34" charset="0"/>
              </a:rPr>
              <a:t>“</a:t>
            </a:r>
            <a:r>
              <a:rPr lang="zh-CN" altLang="en-US" sz="2400" dirty="0"/>
              <a:t>对阶</a:t>
            </a:r>
            <a:r>
              <a:rPr lang="zh-CN" altLang="en-US" sz="2400" dirty="0">
                <a:latin typeface="Arial" panose="020B0604020202020204" pitchFamily="34" charset="0"/>
              </a:rPr>
              <a:t>”</a:t>
            </a:r>
            <a:r>
              <a:rPr lang="zh-CN" altLang="zh-CN" sz="2400" dirty="0"/>
              <a:t>,</a:t>
            </a:r>
            <a:r>
              <a:rPr lang="zh-CN" altLang="zh-CN" sz="2400" dirty="0">
                <a:latin typeface="Arial" panose="020B0604020202020204" pitchFamily="34" charset="0"/>
              </a:rPr>
              <a:t>“</a:t>
            </a:r>
            <a:r>
              <a:rPr lang="zh-CN" altLang="en-US" sz="2400" dirty="0"/>
              <a:t>对阶</a:t>
            </a:r>
            <a:r>
              <a:rPr lang="zh-CN" altLang="en-US" sz="2400" dirty="0">
                <a:latin typeface="Arial" panose="020B0604020202020204" pitchFamily="34" charset="0"/>
              </a:rPr>
              <a:t>”</a:t>
            </a:r>
            <a:r>
              <a:rPr lang="zh-CN" altLang="en-US" sz="2400" dirty="0"/>
              <a:t>的结果使大数吃掉了小数</a:t>
            </a:r>
            <a:r>
              <a:rPr lang="zh-CN" altLang="zh-CN" sz="2400" dirty="0"/>
              <a:t>.</a:t>
            </a:r>
            <a:r>
              <a:rPr lang="zh-CN" altLang="en-US" sz="2400" dirty="0"/>
              <a:t>产生了误差</a:t>
            </a:r>
            <a:r>
              <a:rPr lang="zh-CN" altLang="zh-CN" sz="2400" dirty="0"/>
              <a:t>.</a:t>
            </a:r>
            <a:r>
              <a:rPr lang="zh-CN" altLang="en-US" sz="2400" dirty="0"/>
              <a:t>为了避免由于上述原因引起的计算结果严重失真</a:t>
            </a:r>
            <a:r>
              <a:rPr lang="zh-CN" altLang="zh-CN" sz="2400" dirty="0"/>
              <a:t>,</a:t>
            </a:r>
            <a:r>
              <a:rPr lang="zh-CN" altLang="en-US" sz="2400" dirty="0"/>
              <a:t>可以把某些算式改写成另一种等价的形式</a:t>
            </a:r>
            <a:r>
              <a:rPr lang="zh-CN" altLang="zh-CN" sz="2400" dirty="0"/>
              <a:t>.</a:t>
            </a:r>
            <a:endParaRPr lang="zh-CN" altLang="zh-CN" sz="2400" dirty="0"/>
          </a:p>
          <a:p>
            <a:pPr lvl="0" algn="just" eaLnBrk="1" hangingPunct="1">
              <a:spcBef>
                <a:spcPct val="0"/>
              </a:spcBef>
            </a:pPr>
            <a:r>
              <a:rPr lang="zh-CN" altLang="en-US" sz="2400" dirty="0"/>
              <a:t>以上错误</a:t>
            </a:r>
            <a:r>
              <a:rPr lang="zh-CN" altLang="zh-CN" sz="2400" dirty="0"/>
              <a:t>,</a:t>
            </a:r>
            <a:r>
              <a:rPr lang="zh-CN" altLang="en-US" sz="2400" dirty="0"/>
              <a:t>是因为计算机计算时做加减法要 </a:t>
            </a:r>
            <a:r>
              <a:rPr lang="zh-CN" altLang="en-US" sz="2400" dirty="0">
                <a:latin typeface="Arial" panose="020B0604020202020204" pitchFamily="34" charset="0"/>
              </a:rPr>
              <a:t>“</a:t>
            </a:r>
            <a:r>
              <a:rPr lang="zh-CN" altLang="en-US" sz="2400" dirty="0"/>
              <a:t>对阶</a:t>
            </a:r>
            <a:r>
              <a:rPr lang="zh-CN" altLang="en-US" sz="2400" dirty="0">
                <a:latin typeface="Arial" panose="020B0604020202020204" pitchFamily="34" charset="0"/>
              </a:rPr>
              <a:t>”</a:t>
            </a:r>
            <a:r>
              <a:rPr lang="zh-CN" altLang="zh-CN" sz="2400" dirty="0"/>
              <a:t>,</a:t>
            </a:r>
            <a:r>
              <a:rPr lang="zh-CN" altLang="zh-CN" sz="2400" dirty="0">
                <a:latin typeface="Arial" panose="020B0604020202020204" pitchFamily="34" charset="0"/>
              </a:rPr>
              <a:t>“</a:t>
            </a:r>
            <a:r>
              <a:rPr lang="zh-CN" altLang="en-US" sz="2400" dirty="0"/>
              <a:t>对阶</a:t>
            </a:r>
            <a:r>
              <a:rPr lang="zh-CN" altLang="en-US" sz="2400" dirty="0">
                <a:latin typeface="Arial" panose="020B0604020202020204" pitchFamily="34" charset="0"/>
              </a:rPr>
              <a:t>”</a:t>
            </a:r>
            <a:r>
              <a:rPr lang="zh-CN" altLang="en-US" sz="2400" dirty="0"/>
              <a:t>的结果使大数吃掉了小数</a:t>
            </a:r>
            <a:r>
              <a:rPr lang="zh-CN" altLang="zh-CN" sz="2400" dirty="0"/>
              <a:t>.</a:t>
            </a:r>
            <a:r>
              <a:rPr lang="zh-CN" altLang="en-US" sz="2400" dirty="0"/>
              <a:t>产生了误差</a:t>
            </a:r>
            <a:r>
              <a:rPr lang="zh-CN" altLang="zh-CN" sz="2400" dirty="0"/>
              <a:t>.</a:t>
            </a:r>
            <a:r>
              <a:rPr lang="zh-CN" altLang="en-US" sz="2400" dirty="0"/>
              <a:t>为了避免由于上述原因引起的计算结果严重失真</a:t>
            </a:r>
            <a:r>
              <a:rPr lang="zh-CN" altLang="zh-CN" sz="2400" dirty="0"/>
              <a:t>,</a:t>
            </a:r>
            <a:r>
              <a:rPr lang="zh-CN" altLang="en-US" sz="2400" dirty="0"/>
              <a:t>可以把某些算式改写成另一种等价的形式</a:t>
            </a:r>
            <a:r>
              <a:rPr lang="zh-CN" altLang="zh-CN" sz="2400" dirty="0"/>
              <a:t>.</a:t>
            </a:r>
            <a:endParaRPr lang="zh-CN" altLang="zh-CN" sz="2400" dirty="0"/>
          </a:p>
          <a:p>
            <a:pPr lvl="0" algn="just" eaLnBrk="1" hangingPunct="1"/>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noTextEdit="1"/>
          </p:cNvSpPr>
          <p:nvPr>
            <p:ph type="sldImg"/>
          </p:nvPr>
        </p:nvSpPr>
        <p:spPr/>
      </p:sp>
      <p:sp>
        <p:nvSpPr>
          <p:cNvPr id="52226" name="备注占位符 2"/>
          <p:cNvSpPr>
            <a:spLocks noGrp="1"/>
          </p:cNvSpPr>
          <p:nvPr>
            <p:ph type="body"/>
          </p:nvPr>
        </p:nvSpPr>
        <p:spPr/>
        <p:txBody>
          <a:bodyPr wrap="none" lIns="91440" tIns="45720" rIns="91440" bIns="45720" anchor="ctr" anchorCtr="0"/>
          <a:p>
            <a:pPr lvl="0"/>
            <a:r>
              <a:rPr lang="en-US" altLang="zh-CN" dirty="0"/>
              <a:t>y</a:t>
            </a:r>
            <a:r>
              <a:rPr lang="en-US" altLang="zh-CN" baseline="-25000" dirty="0"/>
              <a:t>n</a:t>
            </a:r>
            <a:r>
              <a:rPr lang="zh-CN" altLang="en-US" dirty="0"/>
              <a:t>为标准值，</a:t>
            </a:r>
            <a:endParaRPr lang="zh-CN" altLang="en-US" dirty="0"/>
          </a:p>
        </p:txBody>
      </p:sp>
      <p:sp>
        <p:nvSpPr>
          <p:cNvPr id="52227"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none" lIns="91440" tIns="45720" rIns="91440" bIns="45720" anchor="b" anchorCtr="0"/>
          <a:p>
            <a:pPr lvl="0" algn="r" eaLnBrk="1" hangingPunct="1"/>
            <a:fld id="{9A0DB2DC-4C9A-4742-B13C-FB6460FD3503}" type="slidenum">
              <a:rPr lang="zh-CN" altLang="zh-CN" sz="1200" b="1" dirty="0">
                <a:latin typeface="Times New Roman" panose="02020603050405020304" pitchFamily="18" charset="0"/>
              </a:rPr>
            </a:fld>
            <a:endParaRPr lang="zh-CN" altLang="zh-CN" sz="1200" b="1"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ChangeAspect="1" noTextEdit="1"/>
          </p:cNvSpPr>
          <p:nvPr>
            <p:ph type="sldImg"/>
          </p:nvPr>
        </p:nvSpPr>
        <p:spPr/>
      </p:sp>
      <p:sp>
        <p:nvSpPr>
          <p:cNvPr id="54274" name="备注占位符 2"/>
          <p:cNvSpPr>
            <a:spLocks noGrp="1"/>
          </p:cNvSpPr>
          <p:nvPr>
            <p:ph type="body"/>
          </p:nvPr>
        </p:nvSpPr>
        <p:spPr/>
        <p:txBody>
          <a:bodyPr wrap="none" lIns="91440" tIns="45720" rIns="91440" bIns="45720" anchor="ctr" anchorCtr="0"/>
          <a:p>
            <a:pPr lvl="0"/>
            <a:r>
              <a:rPr lang="zh-CN" altLang="en-US" dirty="0"/>
              <a:t>算法不稳定，随</a:t>
            </a:r>
            <a:r>
              <a:rPr lang="en-US" altLang="zh-CN" dirty="0"/>
              <a:t>n</a:t>
            </a:r>
            <a:r>
              <a:rPr lang="zh-CN" altLang="en-US" dirty="0"/>
              <a:t>增大，剧烈振荡</a:t>
            </a:r>
            <a:endParaRPr lang="zh-CN" altLang="en-US" dirty="0"/>
          </a:p>
        </p:txBody>
      </p:sp>
      <p:sp>
        <p:nvSpPr>
          <p:cNvPr id="54275"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none" lIns="91440" tIns="45720" rIns="91440" bIns="45720" anchor="b" anchorCtr="0"/>
          <a:p>
            <a:pPr lvl="0" algn="r" eaLnBrk="1" hangingPunct="1"/>
            <a:fld id="{9A0DB2DC-4C9A-4742-B13C-FB6460FD3503}" type="slidenum">
              <a:rPr lang="zh-CN" altLang="zh-CN" sz="1200" b="1" dirty="0">
                <a:latin typeface="Times New Roman" panose="02020603050405020304" pitchFamily="18" charset="0"/>
              </a:rPr>
            </a:fld>
            <a:endParaRPr lang="zh-CN" altLang="zh-CN" sz="1200" b="1"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58370" name="Rectangle 2"/>
          <p:cNvSpPr>
            <a:spLocks noGrp="1" noTextEdit="1"/>
          </p:cNvSpPr>
          <p:nvPr>
            <p:ph type="sldImg"/>
          </p:nvPr>
        </p:nvSpPr>
        <p:spPr/>
      </p:sp>
      <p:sp>
        <p:nvSpPr>
          <p:cNvPr id="58371" name="Rectangle 3"/>
          <p:cNvSpPr>
            <a:spLocks noGrp="1"/>
          </p:cNvSpPr>
          <p:nvPr>
            <p:ph type="body"/>
          </p:nvPr>
        </p:nvSpPr>
        <p:spPr/>
        <p:txBody>
          <a:bodyPr wrap="none" lIns="91440" tIns="45720" rIns="91440" bIns="45720" anchor="ctr" anchorCtr="0"/>
          <a:p>
            <a:pPr lvl="0" eaLnBrk="1" hangingPunct="1"/>
            <a:r>
              <a:rPr lang="zh-CN" altLang="en-US" dirty="0"/>
              <a:t>算法</a:t>
            </a:r>
            <a:r>
              <a:rPr lang="zh-CN" altLang="zh-CN" dirty="0"/>
              <a:t>2</a:t>
            </a:r>
            <a:r>
              <a:rPr lang="zh-CN" altLang="en-US" dirty="0"/>
              <a:t>中，第一式的分子中的两项总是同号的，避免相近数相减。</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62" name="Group 21"/>
          <p:cNvGrpSpPr/>
          <p:nvPr userDrawn="1"/>
        </p:nvGrpSpPr>
        <p:grpSpPr>
          <a:xfrm>
            <a:off x="0" y="6308725"/>
            <a:ext cx="9921875" cy="546100"/>
            <a:chOff x="0" y="0"/>
            <a:chExt cx="6320" cy="344"/>
          </a:xfrm>
        </p:grpSpPr>
        <p:sp>
          <p:nvSpPr>
            <p:cNvPr id="2063" name="Rectangle 22"/>
            <p:cNvSpPr/>
            <p:nvPr userDrawn="1"/>
          </p:nvSpPr>
          <p:spPr>
            <a:xfrm>
              <a:off x="0" y="91"/>
              <a:ext cx="5958" cy="173"/>
            </a:xfrm>
            <a:prstGeom prst="rect">
              <a:avLst/>
            </a:prstGeom>
            <a:gradFill rotWithShape="0">
              <a:gsLst>
                <a:gs pos="0">
                  <a:schemeClr val="bg1"/>
                </a:gs>
                <a:gs pos="100000">
                  <a:schemeClr val="bg2"/>
                </a:gs>
              </a:gsLst>
              <a:lin ang="0" scaled="1"/>
              <a:tileRect/>
            </a:gradFill>
            <a:ln w="9525">
              <a:noFill/>
            </a:ln>
          </p:spPr>
          <p:txBody>
            <a:bodyPr anchor="t" anchorCtr="0"/>
            <a:p>
              <a:pPr lvl="0" eaLnBrk="1" hangingPunct="1"/>
              <a:endParaRPr lang="zh-CN" altLang="zh-CN" sz="2400" dirty="0">
                <a:latin typeface="Times New Roman" panose="02020603050405020304" pitchFamily="18" charset="0"/>
                <a:ea typeface="宋体" panose="02010600030101010101" pitchFamily="2" charset="-122"/>
              </a:endParaRPr>
            </a:p>
          </p:txBody>
        </p:sp>
        <p:grpSp>
          <p:nvGrpSpPr>
            <p:cNvPr id="2064" name="Group 23"/>
            <p:cNvGrpSpPr/>
            <p:nvPr userDrawn="1"/>
          </p:nvGrpSpPr>
          <p:grpSpPr>
            <a:xfrm rot="10800000">
              <a:off x="5847" y="0"/>
              <a:ext cx="462" cy="344"/>
              <a:chOff x="11" y="0"/>
              <a:chExt cx="462" cy="344"/>
            </a:xfrm>
          </p:grpSpPr>
          <p:sp>
            <p:nvSpPr>
              <p:cNvPr id="2065" name="Rectangle 24"/>
              <p:cNvSpPr/>
              <p:nvPr userDrawn="1"/>
            </p:nvSpPr>
            <p:spPr>
              <a:xfrm>
                <a:off x="12" y="0"/>
                <a:ext cx="195" cy="336"/>
              </a:xfrm>
              <a:prstGeom prst="rect">
                <a:avLst/>
              </a:prstGeom>
              <a:gradFill rotWithShape="0">
                <a:gsLst>
                  <a:gs pos="0">
                    <a:schemeClr val="folHlink"/>
                  </a:gs>
                  <a:gs pos="100000">
                    <a:schemeClr val="bg1"/>
                  </a:gs>
                </a:gsLst>
                <a:lin ang="0" scaled="1"/>
                <a:tileRect/>
              </a:gradFill>
              <a:ln w="9525">
                <a:noFill/>
              </a:ln>
            </p:spPr>
            <p:txBody>
              <a:bodyPr rot="10800000" wrap="none" anchor="ctr" anchorCtr="0"/>
              <a:p>
                <a:pPr lvl="0" algn="ctr" eaLnBrk="1" hangingPunct="1"/>
                <a:endParaRPr lang="zh-CN" altLang="zh-CN" sz="2400" dirty="0">
                  <a:latin typeface="Times New Roman" panose="02020603050405020304" pitchFamily="18" charset="0"/>
                  <a:ea typeface="宋体" panose="02010600030101010101" pitchFamily="2" charset="-122"/>
                </a:endParaRPr>
              </a:p>
            </p:txBody>
          </p:sp>
          <p:sp>
            <p:nvSpPr>
              <p:cNvPr id="2066" name="Rectangle 25"/>
              <p:cNvSpPr/>
              <p:nvPr userDrawn="1"/>
            </p:nvSpPr>
            <p:spPr>
              <a:xfrm>
                <a:off x="292" y="93"/>
                <a:ext cx="94" cy="89"/>
              </a:xfrm>
              <a:prstGeom prst="rect">
                <a:avLst/>
              </a:prstGeom>
              <a:solidFill>
                <a:schemeClr val="folHlink"/>
              </a:solidFill>
              <a:ln w="9525">
                <a:noFill/>
              </a:ln>
            </p:spPr>
            <p:txBody>
              <a:bodyPr rot="10800000" anchor="t" anchorCtr="0"/>
              <a:p>
                <a:pPr lvl="0" eaLnBrk="1" hangingPunct="1"/>
                <a:endParaRPr lang="zh-CN" altLang="zh-CN" dirty="0">
                  <a:solidFill>
                    <a:schemeClr val="hlink"/>
                  </a:solidFill>
                  <a:latin typeface="Arial" panose="020B0604020202020204" pitchFamily="34" charset="0"/>
                  <a:ea typeface="宋体" panose="02010600030101010101" pitchFamily="2" charset="-122"/>
                </a:endParaRPr>
              </a:p>
            </p:txBody>
          </p:sp>
          <p:sp>
            <p:nvSpPr>
              <p:cNvPr id="2067" name="Rectangle 26"/>
              <p:cNvSpPr/>
              <p:nvPr userDrawn="1"/>
            </p:nvSpPr>
            <p:spPr>
              <a:xfrm>
                <a:off x="378" y="8"/>
                <a:ext cx="95" cy="87"/>
              </a:xfrm>
              <a:prstGeom prst="rect">
                <a:avLst/>
              </a:prstGeom>
              <a:solidFill>
                <a:schemeClr val="folHlink"/>
              </a:solidFill>
              <a:ln w="9525">
                <a:noFill/>
              </a:ln>
            </p:spPr>
            <p:txBody>
              <a:bodyPr rot="10800000" anchor="t" anchorCtr="0"/>
              <a:p>
                <a:pPr lvl="0" eaLnBrk="1" hangingPunct="1"/>
                <a:endParaRPr lang="zh-CN" altLang="zh-CN" dirty="0">
                  <a:solidFill>
                    <a:schemeClr val="hlink"/>
                  </a:solidFill>
                  <a:latin typeface="Arial" panose="020B0604020202020204" pitchFamily="34" charset="0"/>
                  <a:ea typeface="宋体" panose="02010600030101010101" pitchFamily="2" charset="-122"/>
                </a:endParaRPr>
              </a:p>
            </p:txBody>
          </p:sp>
          <p:sp>
            <p:nvSpPr>
              <p:cNvPr id="2068" name="Rectangle 27"/>
              <p:cNvSpPr/>
              <p:nvPr userDrawn="1"/>
            </p:nvSpPr>
            <p:spPr>
              <a:xfrm>
                <a:off x="378" y="93"/>
                <a:ext cx="95" cy="89"/>
              </a:xfrm>
              <a:prstGeom prst="rect">
                <a:avLst/>
              </a:prstGeom>
              <a:solidFill>
                <a:schemeClr val="accent2"/>
              </a:solidFill>
              <a:ln w="9525">
                <a:noFill/>
              </a:ln>
            </p:spPr>
            <p:txBody>
              <a:bodyPr rot="10800000" anchor="t" anchorCtr="0"/>
              <a:p>
                <a:pPr lvl="0" eaLnBrk="1" hangingPunct="1"/>
                <a:endParaRPr lang="zh-CN" altLang="zh-CN" dirty="0">
                  <a:solidFill>
                    <a:schemeClr val="accent2"/>
                  </a:solidFill>
                  <a:latin typeface="Arial" panose="020B0604020202020204" pitchFamily="34" charset="0"/>
                  <a:ea typeface="宋体" panose="02010600030101010101" pitchFamily="2" charset="-122"/>
                </a:endParaRPr>
              </a:p>
            </p:txBody>
          </p:sp>
          <p:sp>
            <p:nvSpPr>
              <p:cNvPr id="2069" name="Rectangle 28"/>
              <p:cNvSpPr/>
              <p:nvPr userDrawn="1"/>
            </p:nvSpPr>
            <p:spPr>
              <a:xfrm>
                <a:off x="199" y="181"/>
                <a:ext cx="94" cy="87"/>
              </a:xfrm>
              <a:prstGeom prst="rect">
                <a:avLst/>
              </a:prstGeom>
              <a:solidFill>
                <a:schemeClr val="folHlink"/>
              </a:solidFill>
              <a:ln w="9525">
                <a:noFill/>
              </a:ln>
            </p:spPr>
            <p:txBody>
              <a:bodyPr rot="10800000" anchor="t" anchorCtr="0"/>
              <a:p>
                <a:pPr lvl="0" eaLnBrk="1" hangingPunct="1"/>
                <a:endParaRPr lang="zh-CN" altLang="zh-CN" dirty="0">
                  <a:solidFill>
                    <a:schemeClr val="hlink"/>
                  </a:solidFill>
                  <a:latin typeface="Arial" panose="020B0604020202020204" pitchFamily="34" charset="0"/>
                  <a:ea typeface="宋体" panose="02010600030101010101" pitchFamily="2" charset="-122"/>
                </a:endParaRPr>
              </a:p>
            </p:txBody>
          </p:sp>
          <p:sp>
            <p:nvSpPr>
              <p:cNvPr id="2070" name="Rectangle 29"/>
              <p:cNvSpPr/>
              <p:nvPr userDrawn="1"/>
            </p:nvSpPr>
            <p:spPr>
              <a:xfrm>
                <a:off x="102" y="94"/>
                <a:ext cx="96" cy="87"/>
              </a:xfrm>
              <a:prstGeom prst="rect">
                <a:avLst/>
              </a:prstGeom>
              <a:solidFill>
                <a:schemeClr val="bg2"/>
              </a:solidFill>
              <a:ln w="9525">
                <a:noFill/>
              </a:ln>
            </p:spPr>
            <p:txBody>
              <a:bodyPr rot="10800000" anchor="t" anchorCtr="0"/>
              <a:p>
                <a:pPr lvl="0" eaLnBrk="1" hangingPunct="1"/>
                <a:endParaRPr lang="zh-CN" altLang="zh-CN" sz="2400" dirty="0">
                  <a:latin typeface="Times New Roman" panose="02020603050405020304" pitchFamily="18" charset="0"/>
                  <a:ea typeface="宋体" panose="02010600030101010101" pitchFamily="2" charset="-122"/>
                </a:endParaRPr>
              </a:p>
            </p:txBody>
          </p:sp>
          <p:sp>
            <p:nvSpPr>
              <p:cNvPr id="2071" name="Rectangle 30"/>
              <p:cNvSpPr/>
              <p:nvPr userDrawn="1"/>
            </p:nvSpPr>
            <p:spPr>
              <a:xfrm>
                <a:off x="292" y="179"/>
                <a:ext cx="94" cy="87"/>
              </a:xfrm>
              <a:prstGeom prst="rect">
                <a:avLst/>
              </a:prstGeom>
              <a:solidFill>
                <a:schemeClr val="accent2"/>
              </a:solidFill>
              <a:ln w="9525">
                <a:noFill/>
              </a:ln>
            </p:spPr>
            <p:txBody>
              <a:bodyPr rot="10800000" anchor="t" anchorCtr="0"/>
              <a:p>
                <a:pPr lvl="0" eaLnBrk="1" hangingPunct="1"/>
                <a:endParaRPr lang="zh-CN" altLang="zh-CN" dirty="0">
                  <a:solidFill>
                    <a:schemeClr val="accent2"/>
                  </a:solidFill>
                  <a:latin typeface="Arial" panose="020B0604020202020204" pitchFamily="34" charset="0"/>
                  <a:ea typeface="宋体" panose="02010600030101010101" pitchFamily="2" charset="-122"/>
                </a:endParaRPr>
              </a:p>
            </p:txBody>
          </p:sp>
          <p:sp>
            <p:nvSpPr>
              <p:cNvPr id="2072" name="Rectangle 31"/>
              <p:cNvSpPr/>
              <p:nvPr userDrawn="1"/>
            </p:nvSpPr>
            <p:spPr>
              <a:xfrm>
                <a:off x="199" y="258"/>
                <a:ext cx="94" cy="86"/>
              </a:xfrm>
              <a:prstGeom prst="rect">
                <a:avLst/>
              </a:prstGeom>
              <a:solidFill>
                <a:schemeClr val="accent2"/>
              </a:solidFill>
              <a:ln w="9525">
                <a:noFill/>
              </a:ln>
            </p:spPr>
            <p:txBody>
              <a:bodyPr rot="10800000" anchor="t" anchorCtr="0"/>
              <a:p>
                <a:pPr lvl="0" eaLnBrk="1" hangingPunct="1"/>
                <a:endParaRPr lang="zh-CN" altLang="zh-CN" dirty="0">
                  <a:solidFill>
                    <a:schemeClr val="accent2"/>
                  </a:solidFill>
                  <a:latin typeface="Arial" panose="020B0604020202020204" pitchFamily="34" charset="0"/>
                  <a:ea typeface="宋体" panose="02010600030101010101" pitchFamily="2" charset="-122"/>
                </a:endParaRPr>
              </a:p>
            </p:txBody>
          </p:sp>
        </p:grpSp>
      </p:grpSp>
      <p:sp>
        <p:nvSpPr>
          <p:cNvPr id="2073" name="Rectangle 32"/>
          <p:cNvSpPr/>
          <p:nvPr userDrawn="1"/>
        </p:nvSpPr>
        <p:spPr>
          <a:xfrm>
            <a:off x="8132763" y="6405563"/>
            <a:ext cx="995362" cy="334962"/>
          </a:xfrm>
          <a:prstGeom prst="rect">
            <a:avLst/>
          </a:prstGeom>
          <a:noFill/>
          <a:ln w="9525">
            <a:noFill/>
          </a:ln>
        </p:spPr>
        <p:txBody>
          <a:bodyPr wrap="none" anchor="t" anchorCtr="0">
            <a:spAutoFit/>
          </a:bodyPr>
          <a:p>
            <a:pPr lvl="0" eaLnBrk="1" hangingPunct="1">
              <a:spcBef>
                <a:spcPct val="50000"/>
              </a:spcBef>
            </a:pPr>
            <a:r>
              <a:rPr lang="zh-CN" altLang="en-US" sz="1600" b="1" dirty="0">
                <a:solidFill>
                  <a:srgbClr val="FFFF66"/>
                </a:solidFill>
                <a:latin typeface="Arial" panose="020B0604020202020204" pitchFamily="34" charset="0"/>
                <a:ea typeface="华文行楷" panose="02010800040101010101" pitchFamily="2" charset="-122"/>
              </a:rPr>
              <a:t>数值计算</a:t>
            </a:r>
            <a:endParaRPr lang="zh-CN" altLang="en-US" sz="1600" b="1" dirty="0">
              <a:solidFill>
                <a:srgbClr val="FFFF66"/>
              </a:solidFill>
              <a:latin typeface="Arial" panose="020B0604020202020204" pitchFamily="34" charset="0"/>
              <a:ea typeface="华文行楷" panose="02010800040101010101" pitchFamily="2" charset="-122"/>
            </a:endParaRPr>
          </a:p>
        </p:txBody>
      </p:sp>
      <p:sp>
        <p:nvSpPr>
          <p:cNvPr id="2" name="标题 1"/>
          <p:cNvSpPr>
            <a:spLocks noGrp="1"/>
          </p:cNvSpPr>
          <p:nvPr>
            <p:ph type="ctrTitle"/>
          </p:nvPr>
        </p:nvSpPr>
        <p:spPr>
          <a:xfrm>
            <a:off x="742950" y="2130432"/>
            <a:ext cx="84201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zh-CN" altLang="en-US" strike="noStrike" noProof="1"/>
          </a:p>
        </p:txBody>
      </p:sp>
      <p:sp>
        <p:nvSpPr>
          <p:cNvPr id="31"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2"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3" name="灯片编号占位符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92EA79-C81A-4B66-97C3-983A72DE0910}"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0337" y="274645"/>
            <a:ext cx="2414588"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536578" y="274645"/>
            <a:ext cx="7078663"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495300" y="457200"/>
            <a:ext cx="8915400" cy="5410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9" name="页脚占位符 2"/>
          <p:cNvSpPr>
            <a:spLocks noGrp="1"/>
          </p:cNvSpPr>
          <p:nvPr>
            <p:ph type="ftr" sz="quarter" idx="3"/>
          </p:nvPr>
        </p:nvSpPr>
        <p:spPr>
          <a:xfrm>
            <a:off x="3384550" y="6248400"/>
            <a:ext cx="3136900" cy="457200"/>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20" name="灯片编号占位符 3"/>
          <p:cNvSpPr>
            <a:spLocks noGrp="1"/>
          </p:cNvSpPr>
          <p:nvPr>
            <p:ph type="sldNum" sz="quarter" idx="4"/>
          </p:nvPr>
        </p:nvSpPr>
        <p:spPr>
          <a:xfrm>
            <a:off x="7099300" y="6248400"/>
            <a:ext cx="2311400" cy="457200"/>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0B1A29-0504-483E-A262-4D44CF59BC8B}"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21" name="日期占位符 4"/>
          <p:cNvSpPr>
            <a:spLocks noGrp="1"/>
          </p:cNvSpPr>
          <p:nvPr>
            <p:ph type="dt" sz="half" idx="2"/>
          </p:nvPr>
        </p:nvSpPr>
        <p:spPr>
          <a:xfrm>
            <a:off x="495300" y="6245225"/>
            <a:ext cx="2311400" cy="476250"/>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95300" y="457200"/>
            <a:ext cx="8915400" cy="13716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95300" y="1981200"/>
            <a:ext cx="4381500" cy="3886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5029200" y="1981200"/>
            <a:ext cx="4381500" cy="3886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9" name="页脚占位符 4"/>
          <p:cNvSpPr>
            <a:spLocks noGrp="1"/>
          </p:cNvSpPr>
          <p:nvPr>
            <p:ph type="ftr" sz="quarter" idx="3"/>
          </p:nvPr>
        </p:nvSpPr>
        <p:spPr>
          <a:xfrm>
            <a:off x="3384550" y="6248400"/>
            <a:ext cx="3136900" cy="457200"/>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20" name="灯片编号占位符 5"/>
          <p:cNvSpPr>
            <a:spLocks noGrp="1"/>
          </p:cNvSpPr>
          <p:nvPr>
            <p:ph type="sldNum" sz="quarter" idx="4"/>
          </p:nvPr>
        </p:nvSpPr>
        <p:spPr>
          <a:xfrm>
            <a:off x="7099300" y="6248400"/>
            <a:ext cx="2311400" cy="457200"/>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AC20BA2-47B4-4CC2-8CF4-8FC374C00631}"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21" name="日期占位符 6"/>
          <p:cNvSpPr>
            <a:spLocks noGrp="1"/>
          </p:cNvSpPr>
          <p:nvPr>
            <p:ph type="dt" sz="half" idx="12"/>
          </p:nvPr>
        </p:nvSpPr>
        <p:spPr>
          <a:xfrm>
            <a:off x="495300" y="6245225"/>
            <a:ext cx="2311400" cy="476250"/>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7"/>
            <a:ext cx="84201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536575" y="1600206"/>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5448300" y="1600206"/>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5032114"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5032114"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72972" y="273057"/>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941645" y="612775"/>
            <a:ext cx="59436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274638"/>
            <a:ext cx="8915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600200"/>
            <a:ext cx="89154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52C2E59-2144-4C47-A70C-9C28DEA7F82C}" type="slidenum">
              <a:rPr kumimoji="0" lang="zh-CN" altLang="zh-CN"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grpSp>
        <p:nvGrpSpPr>
          <p:cNvPr id="1031" name="Group 17"/>
          <p:cNvGrpSpPr/>
          <p:nvPr userDrawn="1"/>
        </p:nvGrpSpPr>
        <p:grpSpPr>
          <a:xfrm>
            <a:off x="0" y="6308725"/>
            <a:ext cx="9921875" cy="546100"/>
            <a:chOff x="0" y="0"/>
            <a:chExt cx="6320" cy="344"/>
          </a:xfrm>
        </p:grpSpPr>
        <p:sp>
          <p:nvSpPr>
            <p:cNvPr id="1032" name="Rectangle 18"/>
            <p:cNvSpPr/>
            <p:nvPr userDrawn="1"/>
          </p:nvSpPr>
          <p:spPr>
            <a:xfrm>
              <a:off x="0" y="91"/>
              <a:ext cx="5958" cy="173"/>
            </a:xfrm>
            <a:prstGeom prst="rect">
              <a:avLst/>
            </a:prstGeom>
            <a:gradFill rotWithShape="0">
              <a:gsLst>
                <a:gs pos="0">
                  <a:schemeClr val="bg1"/>
                </a:gs>
                <a:gs pos="100000">
                  <a:schemeClr val="bg2"/>
                </a:gs>
              </a:gsLst>
              <a:lin ang="0" scaled="1"/>
              <a:tileRect/>
            </a:gradFill>
            <a:ln w="9525">
              <a:noFill/>
            </a:ln>
          </p:spPr>
          <p:txBody>
            <a:bodyPr anchor="t" anchorCtr="0"/>
            <a:p>
              <a:pPr lvl="0" eaLnBrk="1" hangingPunct="1"/>
              <a:endParaRPr lang="zh-CN" altLang="zh-CN" sz="2400" dirty="0">
                <a:latin typeface="Times New Roman" panose="02020603050405020304" pitchFamily="18" charset="0"/>
                <a:ea typeface="宋体" panose="02010600030101010101" pitchFamily="2" charset="-122"/>
              </a:endParaRPr>
            </a:p>
          </p:txBody>
        </p:sp>
        <p:grpSp>
          <p:nvGrpSpPr>
            <p:cNvPr id="1033" name="Group 19"/>
            <p:cNvGrpSpPr/>
            <p:nvPr userDrawn="1"/>
          </p:nvGrpSpPr>
          <p:grpSpPr>
            <a:xfrm rot="10800000">
              <a:off x="5851" y="0"/>
              <a:ext cx="469" cy="344"/>
              <a:chOff x="0" y="0"/>
              <a:chExt cx="469" cy="344"/>
            </a:xfrm>
          </p:grpSpPr>
          <p:sp>
            <p:nvSpPr>
              <p:cNvPr id="1034" name="Rectangle 20"/>
              <p:cNvSpPr/>
              <p:nvPr userDrawn="1"/>
            </p:nvSpPr>
            <p:spPr>
              <a:xfrm>
                <a:off x="16" y="0"/>
                <a:ext cx="195" cy="336"/>
              </a:xfrm>
              <a:prstGeom prst="rect">
                <a:avLst/>
              </a:prstGeom>
              <a:gradFill rotWithShape="0">
                <a:gsLst>
                  <a:gs pos="0">
                    <a:schemeClr val="folHlink"/>
                  </a:gs>
                  <a:gs pos="100000">
                    <a:schemeClr val="bg1"/>
                  </a:gs>
                </a:gsLst>
                <a:lin ang="0" scaled="1"/>
                <a:tileRect/>
              </a:gradFill>
              <a:ln w="9525">
                <a:noFill/>
              </a:ln>
            </p:spPr>
            <p:txBody>
              <a:bodyPr rot="10800000" wrap="none" anchor="ctr" anchorCtr="0"/>
              <a:p>
                <a:pPr lvl="0" algn="ctr" eaLnBrk="1" hangingPunct="1"/>
                <a:endParaRPr lang="zh-CN" altLang="zh-CN" sz="2400" dirty="0">
                  <a:latin typeface="Times New Roman" panose="02020603050405020304" pitchFamily="18" charset="0"/>
                  <a:ea typeface="宋体" panose="02010600030101010101" pitchFamily="2" charset="-122"/>
                </a:endParaRPr>
              </a:p>
            </p:txBody>
          </p:sp>
          <p:sp>
            <p:nvSpPr>
              <p:cNvPr id="1035" name="Rectangle 21"/>
              <p:cNvSpPr/>
              <p:nvPr userDrawn="1"/>
            </p:nvSpPr>
            <p:spPr>
              <a:xfrm>
                <a:off x="296" y="93"/>
                <a:ext cx="94" cy="89"/>
              </a:xfrm>
              <a:prstGeom prst="rect">
                <a:avLst/>
              </a:prstGeom>
              <a:solidFill>
                <a:schemeClr val="folHlink"/>
              </a:solidFill>
              <a:ln w="9525">
                <a:noFill/>
              </a:ln>
            </p:spPr>
            <p:txBody>
              <a:bodyPr rot="10800000" anchor="t" anchorCtr="0"/>
              <a:p>
                <a:pPr lvl="0" eaLnBrk="1" hangingPunct="1"/>
                <a:endParaRPr lang="zh-CN" altLang="zh-CN" dirty="0">
                  <a:solidFill>
                    <a:schemeClr val="hlink"/>
                  </a:solidFill>
                  <a:latin typeface="Arial" panose="020B0604020202020204" pitchFamily="34" charset="0"/>
                  <a:ea typeface="宋体" panose="02010600030101010101" pitchFamily="2" charset="-122"/>
                </a:endParaRPr>
              </a:p>
            </p:txBody>
          </p:sp>
          <p:sp>
            <p:nvSpPr>
              <p:cNvPr id="1036" name="Rectangle 22"/>
              <p:cNvSpPr/>
              <p:nvPr userDrawn="1"/>
            </p:nvSpPr>
            <p:spPr>
              <a:xfrm>
                <a:off x="382" y="8"/>
                <a:ext cx="95" cy="87"/>
              </a:xfrm>
              <a:prstGeom prst="rect">
                <a:avLst/>
              </a:prstGeom>
              <a:solidFill>
                <a:schemeClr val="folHlink"/>
              </a:solidFill>
              <a:ln w="9525">
                <a:noFill/>
              </a:ln>
            </p:spPr>
            <p:txBody>
              <a:bodyPr rot="10800000" anchor="t" anchorCtr="0"/>
              <a:p>
                <a:pPr lvl="0" eaLnBrk="1" hangingPunct="1"/>
                <a:endParaRPr lang="zh-CN" altLang="zh-CN" dirty="0">
                  <a:solidFill>
                    <a:schemeClr val="hlink"/>
                  </a:solidFill>
                  <a:latin typeface="Arial" panose="020B0604020202020204" pitchFamily="34" charset="0"/>
                  <a:ea typeface="宋体" panose="02010600030101010101" pitchFamily="2" charset="-122"/>
                </a:endParaRPr>
              </a:p>
            </p:txBody>
          </p:sp>
          <p:sp>
            <p:nvSpPr>
              <p:cNvPr id="1037" name="Rectangle 23"/>
              <p:cNvSpPr/>
              <p:nvPr userDrawn="1"/>
            </p:nvSpPr>
            <p:spPr>
              <a:xfrm>
                <a:off x="382" y="93"/>
                <a:ext cx="95" cy="89"/>
              </a:xfrm>
              <a:prstGeom prst="rect">
                <a:avLst/>
              </a:prstGeom>
              <a:solidFill>
                <a:schemeClr val="accent2"/>
              </a:solidFill>
              <a:ln w="9525">
                <a:noFill/>
              </a:ln>
            </p:spPr>
            <p:txBody>
              <a:bodyPr rot="10800000" anchor="t" anchorCtr="0"/>
              <a:p>
                <a:pPr lvl="0" eaLnBrk="1" hangingPunct="1"/>
                <a:endParaRPr lang="zh-CN" altLang="zh-CN" dirty="0">
                  <a:solidFill>
                    <a:schemeClr val="accent2"/>
                  </a:solidFill>
                  <a:latin typeface="Arial" panose="020B0604020202020204" pitchFamily="34" charset="0"/>
                  <a:ea typeface="宋体" panose="02010600030101010101" pitchFamily="2" charset="-122"/>
                </a:endParaRPr>
              </a:p>
            </p:txBody>
          </p:sp>
          <p:sp>
            <p:nvSpPr>
              <p:cNvPr id="1038" name="Rectangle 24"/>
              <p:cNvSpPr/>
              <p:nvPr userDrawn="1"/>
            </p:nvSpPr>
            <p:spPr>
              <a:xfrm>
                <a:off x="203" y="181"/>
                <a:ext cx="94" cy="87"/>
              </a:xfrm>
              <a:prstGeom prst="rect">
                <a:avLst/>
              </a:prstGeom>
              <a:solidFill>
                <a:schemeClr val="folHlink"/>
              </a:solidFill>
              <a:ln w="9525">
                <a:noFill/>
              </a:ln>
            </p:spPr>
            <p:txBody>
              <a:bodyPr rot="10800000" anchor="t" anchorCtr="0"/>
              <a:p>
                <a:pPr lvl="0" eaLnBrk="1" hangingPunct="1"/>
                <a:endParaRPr lang="zh-CN" altLang="zh-CN" dirty="0">
                  <a:solidFill>
                    <a:schemeClr val="hlink"/>
                  </a:solidFill>
                  <a:latin typeface="Arial" panose="020B0604020202020204" pitchFamily="34" charset="0"/>
                  <a:ea typeface="宋体" panose="02010600030101010101" pitchFamily="2" charset="-122"/>
                </a:endParaRPr>
              </a:p>
            </p:txBody>
          </p:sp>
          <p:sp>
            <p:nvSpPr>
              <p:cNvPr id="1039" name="Rectangle 25"/>
              <p:cNvSpPr/>
              <p:nvPr userDrawn="1"/>
            </p:nvSpPr>
            <p:spPr>
              <a:xfrm>
                <a:off x="106" y="94"/>
                <a:ext cx="96" cy="87"/>
              </a:xfrm>
              <a:prstGeom prst="rect">
                <a:avLst/>
              </a:prstGeom>
              <a:solidFill>
                <a:schemeClr val="bg2"/>
              </a:solidFill>
              <a:ln w="9525">
                <a:noFill/>
              </a:ln>
            </p:spPr>
            <p:txBody>
              <a:bodyPr rot="10800000" anchor="t" anchorCtr="0"/>
              <a:p>
                <a:pPr lvl="0" eaLnBrk="1" hangingPunct="1"/>
                <a:endParaRPr lang="zh-CN" altLang="zh-CN" sz="2400" dirty="0">
                  <a:latin typeface="Times New Roman" panose="02020603050405020304" pitchFamily="18" charset="0"/>
                  <a:ea typeface="宋体" panose="02010600030101010101" pitchFamily="2" charset="-122"/>
                </a:endParaRPr>
              </a:p>
            </p:txBody>
          </p:sp>
          <p:sp>
            <p:nvSpPr>
              <p:cNvPr id="1040" name="Rectangle 26"/>
              <p:cNvSpPr/>
              <p:nvPr userDrawn="1"/>
            </p:nvSpPr>
            <p:spPr>
              <a:xfrm>
                <a:off x="296" y="179"/>
                <a:ext cx="94" cy="87"/>
              </a:xfrm>
              <a:prstGeom prst="rect">
                <a:avLst/>
              </a:prstGeom>
              <a:solidFill>
                <a:schemeClr val="accent2"/>
              </a:solidFill>
              <a:ln w="9525">
                <a:noFill/>
              </a:ln>
            </p:spPr>
            <p:txBody>
              <a:bodyPr rot="10800000" anchor="t" anchorCtr="0"/>
              <a:p>
                <a:pPr lvl="0" eaLnBrk="1" hangingPunct="1"/>
                <a:endParaRPr lang="zh-CN" altLang="zh-CN" dirty="0">
                  <a:solidFill>
                    <a:schemeClr val="accent2"/>
                  </a:solidFill>
                  <a:latin typeface="Arial" panose="020B0604020202020204" pitchFamily="34" charset="0"/>
                  <a:ea typeface="宋体" panose="02010600030101010101" pitchFamily="2" charset="-122"/>
                </a:endParaRPr>
              </a:p>
            </p:txBody>
          </p:sp>
          <p:sp>
            <p:nvSpPr>
              <p:cNvPr id="1041" name="Rectangle 27"/>
              <p:cNvSpPr/>
              <p:nvPr userDrawn="1"/>
            </p:nvSpPr>
            <p:spPr>
              <a:xfrm>
                <a:off x="203" y="258"/>
                <a:ext cx="94" cy="86"/>
              </a:xfrm>
              <a:prstGeom prst="rect">
                <a:avLst/>
              </a:prstGeom>
              <a:solidFill>
                <a:schemeClr val="accent2"/>
              </a:solidFill>
              <a:ln w="9525">
                <a:noFill/>
              </a:ln>
            </p:spPr>
            <p:txBody>
              <a:bodyPr rot="10800000" anchor="t" anchorCtr="0"/>
              <a:p>
                <a:pPr lvl="0" eaLnBrk="1" hangingPunct="1"/>
                <a:endParaRPr lang="zh-CN" altLang="zh-CN" dirty="0">
                  <a:solidFill>
                    <a:schemeClr val="accent2"/>
                  </a:solidFill>
                  <a:latin typeface="Arial" panose="020B0604020202020204" pitchFamily="34" charset="0"/>
                  <a:ea typeface="宋体" panose="02010600030101010101" pitchFamily="2" charset="-122"/>
                </a:endParaRPr>
              </a:p>
            </p:txBody>
          </p:sp>
        </p:grpSp>
      </p:grpSp>
      <p:sp>
        <p:nvSpPr>
          <p:cNvPr id="1042" name="Rectangle 28"/>
          <p:cNvSpPr/>
          <p:nvPr userDrawn="1"/>
        </p:nvSpPr>
        <p:spPr>
          <a:xfrm>
            <a:off x="8132763" y="6405563"/>
            <a:ext cx="995362" cy="334962"/>
          </a:xfrm>
          <a:prstGeom prst="rect">
            <a:avLst/>
          </a:prstGeom>
          <a:noFill/>
          <a:ln w="9525">
            <a:noFill/>
          </a:ln>
        </p:spPr>
        <p:txBody>
          <a:bodyPr wrap="none" anchor="t" anchorCtr="0">
            <a:spAutoFit/>
          </a:bodyPr>
          <a:p>
            <a:pPr lvl="0" eaLnBrk="1" hangingPunct="1">
              <a:spcBef>
                <a:spcPct val="50000"/>
              </a:spcBef>
            </a:pPr>
            <a:r>
              <a:rPr lang="zh-CN" altLang="en-US" sz="1600" b="1" dirty="0">
                <a:solidFill>
                  <a:srgbClr val="FFFF66"/>
                </a:solidFill>
                <a:latin typeface="Arial" panose="020B0604020202020204" pitchFamily="34" charset="0"/>
                <a:ea typeface="华文行楷" panose="02010800040101010101" pitchFamily="2" charset="-122"/>
              </a:rPr>
              <a:t>数值计算</a:t>
            </a:r>
            <a:endParaRPr lang="zh-CN" altLang="en-US" sz="1600" b="1" dirty="0">
              <a:solidFill>
                <a:srgbClr val="FFFF66"/>
              </a:solidFill>
              <a:latin typeface="Arial" panose="020B0604020202020204" pitchFamily="34" charset="0"/>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6.x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6.vml"/><Relationship Id="rId3" Type="http://schemas.openxmlformats.org/officeDocument/2006/relationships/slideLayout" Target="../slideLayouts/slideLayout6.xml"/><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wmf"/><Relationship Id="rId7" Type="http://schemas.openxmlformats.org/officeDocument/2006/relationships/oleObject" Target="../embeddings/oleObject21.bin"/><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8.wmf"/><Relationship Id="rId11" Type="http://schemas.openxmlformats.org/officeDocument/2006/relationships/notesSlide" Target="../notesSlides/notesSlide5.xml"/><Relationship Id="rId10" Type="http://schemas.openxmlformats.org/officeDocument/2006/relationships/vmlDrawing" Target="../drawings/vmlDrawing8.vml"/><Relationship Id="rId1"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5.wmf"/><Relationship Id="rId7" Type="http://schemas.openxmlformats.org/officeDocument/2006/relationships/oleObject" Target="../embeddings/oleObject25.bin"/><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 Id="rId3" Type="http://schemas.openxmlformats.org/officeDocument/2006/relationships/oleObject" Target="../embeddings/oleObject23.bin"/><Relationship Id="rId2" Type="http://schemas.openxmlformats.org/officeDocument/2006/relationships/image" Target="../media/image22.wmf"/><Relationship Id="rId12" Type="http://schemas.openxmlformats.org/officeDocument/2006/relationships/vmlDrawing" Target="../drawings/vmlDrawing9.vml"/><Relationship Id="rId11" Type="http://schemas.openxmlformats.org/officeDocument/2006/relationships/slideLayout" Target="../slideLayouts/slideLayout6.xml"/><Relationship Id="rId10" Type="http://schemas.openxmlformats.org/officeDocument/2006/relationships/image" Target="../media/image26.wmf"/><Relationship Id="rId1"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6.xml"/><Relationship Id="rId4" Type="http://schemas.openxmlformats.org/officeDocument/2006/relationships/image" Target="../media/image28.wmf"/><Relationship Id="rId3" Type="http://schemas.openxmlformats.org/officeDocument/2006/relationships/oleObject" Target="../embeddings/oleObject28.bin"/><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6.xml"/><Relationship Id="rId4" Type="http://schemas.openxmlformats.org/officeDocument/2006/relationships/image" Target="../media/image30.wmf"/><Relationship Id="rId3" Type="http://schemas.openxmlformats.org/officeDocument/2006/relationships/oleObject" Target="../embeddings/oleObject30.bin"/><Relationship Id="rId2" Type="http://schemas.openxmlformats.org/officeDocument/2006/relationships/image" Target="../media/image29.wmf"/><Relationship Id="rId1"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4.wmf"/><Relationship Id="rId7" Type="http://schemas.openxmlformats.org/officeDocument/2006/relationships/oleObject" Target="../embeddings/oleObject34.bin"/><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 Id="rId3" Type="http://schemas.openxmlformats.org/officeDocument/2006/relationships/oleObject" Target="../embeddings/oleObject32.bin"/><Relationship Id="rId2" Type="http://schemas.openxmlformats.org/officeDocument/2006/relationships/image" Target="../media/image31.wmf"/><Relationship Id="rId10" Type="http://schemas.openxmlformats.org/officeDocument/2006/relationships/vmlDrawing" Target="../drawings/vmlDrawing12.vml"/><Relationship Id="rId1" Type="http://schemas.openxmlformats.org/officeDocument/2006/relationships/oleObject" Target="../embeddings/oleObject31.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38.wmf"/><Relationship Id="rId7" Type="http://schemas.openxmlformats.org/officeDocument/2006/relationships/oleObject" Target="../embeddings/oleObject38.bin"/><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 Id="rId3" Type="http://schemas.openxmlformats.org/officeDocument/2006/relationships/oleObject" Target="../embeddings/oleObject36.bin"/><Relationship Id="rId2" Type="http://schemas.openxmlformats.org/officeDocument/2006/relationships/image" Target="../media/image35.wmf"/><Relationship Id="rId12" Type="http://schemas.openxmlformats.org/officeDocument/2006/relationships/vmlDrawing" Target="../drawings/vmlDrawing13.vml"/><Relationship Id="rId11" Type="http://schemas.openxmlformats.org/officeDocument/2006/relationships/slideLayout" Target="../slideLayouts/slideLayout7.xml"/><Relationship Id="rId10" Type="http://schemas.openxmlformats.org/officeDocument/2006/relationships/image" Target="../media/image39.wmf"/><Relationship Id="rId1" Type="http://schemas.openxmlformats.org/officeDocument/2006/relationships/oleObject" Target="../embeddings/oleObject35.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43.wmf"/><Relationship Id="rId7" Type="http://schemas.openxmlformats.org/officeDocument/2006/relationships/oleObject" Target="../embeddings/oleObject43.bin"/><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 Id="rId3" Type="http://schemas.openxmlformats.org/officeDocument/2006/relationships/oleObject" Target="../embeddings/oleObject41.bin"/><Relationship Id="rId2" Type="http://schemas.openxmlformats.org/officeDocument/2006/relationships/image" Target="../media/image40.wmf"/><Relationship Id="rId10" Type="http://schemas.openxmlformats.org/officeDocument/2006/relationships/vmlDrawing" Target="../drawings/vmlDrawing14.vml"/><Relationship Id="rId1" Type="http://schemas.openxmlformats.org/officeDocument/2006/relationships/oleObject" Target="../embeddings/oleObject40.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7.wmf"/><Relationship Id="rId7" Type="http://schemas.openxmlformats.org/officeDocument/2006/relationships/oleObject" Target="../embeddings/oleObject47.bin"/><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 Id="rId3" Type="http://schemas.openxmlformats.org/officeDocument/2006/relationships/oleObject" Target="../embeddings/oleObject45.bin"/><Relationship Id="rId2" Type="http://schemas.openxmlformats.org/officeDocument/2006/relationships/image" Target="../media/image44.wmf"/><Relationship Id="rId10" Type="http://schemas.openxmlformats.org/officeDocument/2006/relationships/vmlDrawing" Target="../drawings/vmlDrawing15.vml"/><Relationship Id="rId1"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1.wmf"/><Relationship Id="rId7" Type="http://schemas.openxmlformats.org/officeDocument/2006/relationships/oleObject" Target="../embeddings/oleObject51.bin"/><Relationship Id="rId6" Type="http://schemas.openxmlformats.org/officeDocument/2006/relationships/image" Target="../media/image50.wmf"/><Relationship Id="rId5" Type="http://schemas.openxmlformats.org/officeDocument/2006/relationships/oleObject" Target="../embeddings/oleObject50.bin"/><Relationship Id="rId4" Type="http://schemas.openxmlformats.org/officeDocument/2006/relationships/image" Target="../media/image49.wmf"/><Relationship Id="rId3" Type="http://schemas.openxmlformats.org/officeDocument/2006/relationships/oleObject" Target="../embeddings/oleObject49.bin"/><Relationship Id="rId2" Type="http://schemas.openxmlformats.org/officeDocument/2006/relationships/image" Target="../media/image48.wmf"/><Relationship Id="rId10" Type="http://schemas.openxmlformats.org/officeDocument/2006/relationships/vmlDrawing" Target="../drawings/vmlDrawing16.vml"/><Relationship Id="rId1"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7.xml"/><Relationship Id="rId6" Type="http://schemas.openxmlformats.org/officeDocument/2006/relationships/image" Target="../media/image54.wmf"/><Relationship Id="rId5" Type="http://schemas.openxmlformats.org/officeDocument/2006/relationships/oleObject" Target="../embeddings/oleObject54.bin"/><Relationship Id="rId4" Type="http://schemas.openxmlformats.org/officeDocument/2006/relationships/image" Target="../media/image53.wmf"/><Relationship Id="rId3" Type="http://schemas.openxmlformats.org/officeDocument/2006/relationships/oleObject" Target="../embeddings/oleObject53.bin"/><Relationship Id="rId2" Type="http://schemas.openxmlformats.org/officeDocument/2006/relationships/image" Target="../media/image52.wmf"/><Relationship Id="rId1" Type="http://schemas.openxmlformats.org/officeDocument/2006/relationships/oleObject" Target="../embeddings/oleObject5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58.wmf"/><Relationship Id="rId7" Type="http://schemas.openxmlformats.org/officeDocument/2006/relationships/oleObject" Target="../embeddings/oleObject58.bin"/><Relationship Id="rId6" Type="http://schemas.openxmlformats.org/officeDocument/2006/relationships/image" Target="../media/image57.wmf"/><Relationship Id="rId5" Type="http://schemas.openxmlformats.org/officeDocument/2006/relationships/oleObject" Target="../embeddings/oleObject57.bin"/><Relationship Id="rId4" Type="http://schemas.openxmlformats.org/officeDocument/2006/relationships/image" Target="../media/image56.wmf"/><Relationship Id="rId3" Type="http://schemas.openxmlformats.org/officeDocument/2006/relationships/oleObject" Target="../embeddings/oleObject56.bin"/><Relationship Id="rId2" Type="http://schemas.openxmlformats.org/officeDocument/2006/relationships/image" Target="../media/image55.wmf"/><Relationship Id="rId18" Type="http://schemas.openxmlformats.org/officeDocument/2006/relationships/vmlDrawing" Target="../drawings/vmlDrawing18.vml"/><Relationship Id="rId17" Type="http://schemas.openxmlformats.org/officeDocument/2006/relationships/slideLayout" Target="../slideLayouts/slideLayout6.xml"/><Relationship Id="rId16" Type="http://schemas.openxmlformats.org/officeDocument/2006/relationships/image" Target="../media/image62.wmf"/><Relationship Id="rId15" Type="http://schemas.openxmlformats.org/officeDocument/2006/relationships/oleObject" Target="../embeddings/oleObject62.bin"/><Relationship Id="rId14" Type="http://schemas.openxmlformats.org/officeDocument/2006/relationships/image" Target="../media/image61.wmf"/><Relationship Id="rId13" Type="http://schemas.openxmlformats.org/officeDocument/2006/relationships/oleObject" Target="../embeddings/oleObject61.bin"/><Relationship Id="rId12" Type="http://schemas.openxmlformats.org/officeDocument/2006/relationships/image" Target="../media/image60.wmf"/><Relationship Id="rId11" Type="http://schemas.openxmlformats.org/officeDocument/2006/relationships/oleObject" Target="../embeddings/oleObject60.bin"/><Relationship Id="rId10" Type="http://schemas.openxmlformats.org/officeDocument/2006/relationships/image" Target="../media/image59.wmf"/><Relationship Id="rId1" Type="http://schemas.openxmlformats.org/officeDocument/2006/relationships/oleObject" Target="../embeddings/oleObject55.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6.wmf"/><Relationship Id="rId7" Type="http://schemas.openxmlformats.org/officeDocument/2006/relationships/oleObject" Target="../embeddings/oleObject66.bin"/><Relationship Id="rId6" Type="http://schemas.openxmlformats.org/officeDocument/2006/relationships/image" Target="../media/image65.wmf"/><Relationship Id="rId5" Type="http://schemas.openxmlformats.org/officeDocument/2006/relationships/oleObject" Target="../embeddings/oleObject65.bin"/><Relationship Id="rId4" Type="http://schemas.openxmlformats.org/officeDocument/2006/relationships/image" Target="../media/image64.wmf"/><Relationship Id="rId3" Type="http://schemas.openxmlformats.org/officeDocument/2006/relationships/oleObject" Target="../embeddings/oleObject64.bin"/><Relationship Id="rId2" Type="http://schemas.openxmlformats.org/officeDocument/2006/relationships/image" Target="../media/image63.wmf"/><Relationship Id="rId12" Type="http://schemas.openxmlformats.org/officeDocument/2006/relationships/vmlDrawing" Target="../drawings/vmlDrawing19.vml"/><Relationship Id="rId11" Type="http://schemas.openxmlformats.org/officeDocument/2006/relationships/slideLayout" Target="../slideLayouts/slideLayout7.xml"/><Relationship Id="rId10" Type="http://schemas.openxmlformats.org/officeDocument/2006/relationships/image" Target="../media/image67.wmf"/><Relationship Id="rId1" Type="http://schemas.openxmlformats.org/officeDocument/2006/relationships/oleObject" Target="../embeddings/oleObject6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71.wmf"/><Relationship Id="rId7" Type="http://schemas.openxmlformats.org/officeDocument/2006/relationships/oleObject" Target="../embeddings/oleObject71.bin"/><Relationship Id="rId6" Type="http://schemas.openxmlformats.org/officeDocument/2006/relationships/image" Target="../media/image70.wmf"/><Relationship Id="rId5" Type="http://schemas.openxmlformats.org/officeDocument/2006/relationships/oleObject" Target="../embeddings/oleObject70.bin"/><Relationship Id="rId4" Type="http://schemas.openxmlformats.org/officeDocument/2006/relationships/image" Target="../media/image69.wmf"/><Relationship Id="rId3" Type="http://schemas.openxmlformats.org/officeDocument/2006/relationships/oleObject" Target="../embeddings/oleObject69.bin"/><Relationship Id="rId2" Type="http://schemas.openxmlformats.org/officeDocument/2006/relationships/image" Target="../media/image68.wmf"/><Relationship Id="rId10" Type="http://schemas.openxmlformats.org/officeDocument/2006/relationships/vmlDrawing" Target="../drawings/vmlDrawing20.vml"/><Relationship Id="rId1" Type="http://schemas.openxmlformats.org/officeDocument/2006/relationships/oleObject" Target="../embeddings/oleObject68.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75.wmf"/><Relationship Id="rId7" Type="http://schemas.openxmlformats.org/officeDocument/2006/relationships/oleObject" Target="../embeddings/oleObject75.bin"/><Relationship Id="rId6" Type="http://schemas.openxmlformats.org/officeDocument/2006/relationships/image" Target="../media/image74.wmf"/><Relationship Id="rId5" Type="http://schemas.openxmlformats.org/officeDocument/2006/relationships/oleObject" Target="../embeddings/oleObject74.bin"/><Relationship Id="rId4" Type="http://schemas.openxmlformats.org/officeDocument/2006/relationships/image" Target="../media/image73.wmf"/><Relationship Id="rId3" Type="http://schemas.openxmlformats.org/officeDocument/2006/relationships/oleObject" Target="../embeddings/oleObject73.bin"/><Relationship Id="rId2" Type="http://schemas.openxmlformats.org/officeDocument/2006/relationships/image" Target="../media/image72.wmf"/><Relationship Id="rId12" Type="http://schemas.openxmlformats.org/officeDocument/2006/relationships/vmlDrawing" Target="../drawings/vmlDrawing21.vml"/><Relationship Id="rId11" Type="http://schemas.openxmlformats.org/officeDocument/2006/relationships/slideLayout" Target="../slideLayouts/slideLayout6.xml"/><Relationship Id="rId10" Type="http://schemas.openxmlformats.org/officeDocument/2006/relationships/image" Target="../media/image76.wmf"/><Relationship Id="rId1" Type="http://schemas.openxmlformats.org/officeDocument/2006/relationships/oleObject" Target="../embeddings/oleObject7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77.wmf"/><Relationship Id="rId1" Type="http://schemas.openxmlformats.org/officeDocument/2006/relationships/oleObject" Target="../embeddings/oleObject7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82.bin"/><Relationship Id="rId8" Type="http://schemas.openxmlformats.org/officeDocument/2006/relationships/image" Target="../media/image81.wmf"/><Relationship Id="rId7" Type="http://schemas.openxmlformats.org/officeDocument/2006/relationships/oleObject" Target="../embeddings/oleObject81.bin"/><Relationship Id="rId6" Type="http://schemas.openxmlformats.org/officeDocument/2006/relationships/image" Target="../media/image80.wmf"/><Relationship Id="rId5" Type="http://schemas.openxmlformats.org/officeDocument/2006/relationships/oleObject" Target="../embeddings/oleObject80.bin"/><Relationship Id="rId4" Type="http://schemas.openxmlformats.org/officeDocument/2006/relationships/image" Target="../media/image79.wmf"/><Relationship Id="rId3" Type="http://schemas.openxmlformats.org/officeDocument/2006/relationships/oleObject" Target="../embeddings/oleObject79.bin"/><Relationship Id="rId2" Type="http://schemas.openxmlformats.org/officeDocument/2006/relationships/image" Target="../media/image78.wmf"/><Relationship Id="rId13" Type="http://schemas.openxmlformats.org/officeDocument/2006/relationships/notesSlide" Target="../notesSlides/notesSlide7.xml"/><Relationship Id="rId12" Type="http://schemas.openxmlformats.org/officeDocument/2006/relationships/vmlDrawing" Target="../drawings/vmlDrawing23.vml"/><Relationship Id="rId11" Type="http://schemas.openxmlformats.org/officeDocument/2006/relationships/slideLayout" Target="../slideLayouts/slideLayout7.xml"/><Relationship Id="rId10" Type="http://schemas.openxmlformats.org/officeDocument/2006/relationships/image" Target="../media/image82.wmf"/><Relationship Id="rId1" Type="http://schemas.openxmlformats.org/officeDocument/2006/relationships/oleObject" Target="../embeddings/oleObject78.bin"/></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24.vml"/><Relationship Id="rId7" Type="http://schemas.openxmlformats.org/officeDocument/2006/relationships/slideLayout" Target="../slideLayouts/slideLayout7.xml"/><Relationship Id="rId6" Type="http://schemas.openxmlformats.org/officeDocument/2006/relationships/image" Target="../media/image85.wmf"/><Relationship Id="rId5" Type="http://schemas.openxmlformats.org/officeDocument/2006/relationships/oleObject" Target="../embeddings/oleObject85.bin"/><Relationship Id="rId4" Type="http://schemas.openxmlformats.org/officeDocument/2006/relationships/image" Target="../media/image84.wmf"/><Relationship Id="rId3" Type="http://schemas.openxmlformats.org/officeDocument/2006/relationships/oleObject" Target="../embeddings/oleObject84.bin"/><Relationship Id="rId2" Type="http://schemas.openxmlformats.org/officeDocument/2006/relationships/image" Target="../media/image83.wmf"/><Relationship Id="rId1" Type="http://schemas.openxmlformats.org/officeDocument/2006/relationships/oleObject" Target="../embeddings/oleObject83.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9.wmf"/><Relationship Id="rId7" Type="http://schemas.openxmlformats.org/officeDocument/2006/relationships/oleObject" Target="../embeddings/oleObject89.bin"/><Relationship Id="rId6" Type="http://schemas.openxmlformats.org/officeDocument/2006/relationships/image" Target="../media/image88.wmf"/><Relationship Id="rId5" Type="http://schemas.openxmlformats.org/officeDocument/2006/relationships/oleObject" Target="../embeddings/oleObject88.bin"/><Relationship Id="rId4" Type="http://schemas.openxmlformats.org/officeDocument/2006/relationships/image" Target="../media/image87.wmf"/><Relationship Id="rId3" Type="http://schemas.openxmlformats.org/officeDocument/2006/relationships/oleObject" Target="../embeddings/oleObject87.bin"/><Relationship Id="rId2" Type="http://schemas.openxmlformats.org/officeDocument/2006/relationships/image" Target="../media/image86.wmf"/><Relationship Id="rId10" Type="http://schemas.openxmlformats.org/officeDocument/2006/relationships/vmlDrawing" Target="../drawings/vmlDrawing25.vml"/><Relationship Id="rId1" Type="http://schemas.openxmlformats.org/officeDocument/2006/relationships/oleObject" Target="../embeddings/oleObject86.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7.xml"/><Relationship Id="rId6" Type="http://schemas.openxmlformats.org/officeDocument/2006/relationships/image" Target="../media/image92.wmf"/><Relationship Id="rId5" Type="http://schemas.openxmlformats.org/officeDocument/2006/relationships/oleObject" Target="../embeddings/oleObject92.bin"/><Relationship Id="rId4" Type="http://schemas.openxmlformats.org/officeDocument/2006/relationships/image" Target="../media/image91.wmf"/><Relationship Id="rId3" Type="http://schemas.openxmlformats.org/officeDocument/2006/relationships/oleObject" Target="../embeddings/oleObject91.bin"/><Relationship Id="rId2" Type="http://schemas.openxmlformats.org/officeDocument/2006/relationships/image" Target="../media/image90.wmf"/><Relationship Id="rId1" Type="http://schemas.openxmlformats.org/officeDocument/2006/relationships/oleObject" Target="../embeddings/oleObject9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27.vml"/><Relationship Id="rId7" Type="http://schemas.openxmlformats.org/officeDocument/2006/relationships/slideLayout" Target="../slideLayouts/slideLayout7.xml"/><Relationship Id="rId6" Type="http://schemas.openxmlformats.org/officeDocument/2006/relationships/image" Target="../media/image95.wmf"/><Relationship Id="rId5" Type="http://schemas.openxmlformats.org/officeDocument/2006/relationships/oleObject" Target="../embeddings/oleObject95.bin"/><Relationship Id="rId4" Type="http://schemas.openxmlformats.org/officeDocument/2006/relationships/image" Target="../media/image94.wmf"/><Relationship Id="rId3" Type="http://schemas.openxmlformats.org/officeDocument/2006/relationships/oleObject" Target="../embeddings/oleObject94.bin"/><Relationship Id="rId2" Type="http://schemas.openxmlformats.org/officeDocument/2006/relationships/image" Target="../media/image93.wmf"/><Relationship Id="rId1" Type="http://schemas.openxmlformats.org/officeDocument/2006/relationships/oleObject" Target="../embeddings/oleObject9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97.jpeg"/><Relationship Id="rId1" Type="http://schemas.openxmlformats.org/officeDocument/2006/relationships/image" Target="../media/image9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vml"/><Relationship Id="rId7" Type="http://schemas.openxmlformats.org/officeDocument/2006/relationships/slideLayout" Target="../slideLayouts/slideLayout12.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7.wmf"/><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6" Type="http://schemas.openxmlformats.org/officeDocument/2006/relationships/vmlDrawing" Target="../drawings/vmlDrawing2.vml"/><Relationship Id="rId15" Type="http://schemas.openxmlformats.org/officeDocument/2006/relationships/slideLayout" Target="../slideLayouts/slideLayout7.xml"/><Relationship Id="rId14" Type="http://schemas.openxmlformats.org/officeDocument/2006/relationships/image" Target="../media/image10.wmf"/><Relationship Id="rId13" Type="http://schemas.openxmlformats.org/officeDocument/2006/relationships/oleObject" Target="../embeddings/oleObject10.bin"/><Relationship Id="rId12" Type="http://schemas.openxmlformats.org/officeDocument/2006/relationships/image" Target="../media/image9.wmf"/><Relationship Id="rId11" Type="http://schemas.openxmlformats.org/officeDocument/2006/relationships/oleObject" Target="../embeddings/oleObject9.bin"/><Relationship Id="rId10" Type="http://schemas.openxmlformats.org/officeDocument/2006/relationships/image" Target="../media/image8.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ctr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600" b="0" i="0" u="none" strike="noStrike" kern="1200" cap="none" spc="0" normalizeH="0" baseline="0" noProof="0" dirty="0">
                <a:ln>
                  <a:noFill/>
                </a:ln>
                <a:solidFill>
                  <a:schemeClr val="tx1"/>
                </a:solidFill>
                <a:effectLst/>
                <a:uLnTx/>
                <a:uFillTx/>
                <a:latin typeface="+mj-lt"/>
                <a:ea typeface="+mj-ea"/>
                <a:cs typeface="+mj-cs"/>
              </a:rPr>
              <a:t>数值计算方法</a:t>
            </a:r>
            <a:r>
              <a:rPr kumimoji="0" lang="zh-CN" altLang="en-US" sz="5400" b="0" i="0" u="none" strike="noStrike" kern="1200" cap="none" spc="0" normalizeH="0" baseline="0" noProof="0" dirty="0">
                <a:ln>
                  <a:noFill/>
                </a:ln>
                <a:solidFill>
                  <a:schemeClr val="tx1"/>
                </a:solidFill>
                <a:effectLst/>
                <a:uLnTx/>
                <a:uFillTx/>
                <a:latin typeface="+mj-lt"/>
                <a:ea typeface="+mj-ea"/>
                <a:cs typeface="+mj-cs"/>
              </a:rPr>
              <a:t>与</a:t>
            </a:r>
            <a:r>
              <a:rPr kumimoji="0" lang="en-US" altLang="zh-CN" sz="5600" b="0" i="0" u="none" strike="noStrike" kern="1200" cap="none" spc="0" normalizeH="0" baseline="0" noProof="0" dirty="0" err="1">
                <a:ln>
                  <a:noFill/>
                </a:ln>
                <a:solidFill>
                  <a:schemeClr val="tx1"/>
                </a:solidFill>
                <a:effectLst/>
                <a:uLnTx/>
                <a:uFillTx/>
                <a:latin typeface="+mj-lt"/>
                <a:ea typeface="+mj-ea"/>
                <a:cs typeface="+mj-cs"/>
              </a:rPr>
              <a:t>Matlab</a:t>
            </a:r>
            <a:br>
              <a:rPr kumimoji="0" lang="en-US" altLang="zh-CN" sz="5600" b="0" i="0" u="none" strike="noStrike" kern="1200" cap="none" spc="0" normalizeH="0" baseline="0" noProof="0" dirty="0">
                <a:ln>
                  <a:noFill/>
                </a:ln>
                <a:solidFill>
                  <a:schemeClr val="tx1"/>
                </a:solidFill>
                <a:effectLst/>
                <a:uLnTx/>
                <a:uFillTx/>
                <a:latin typeface="+mj-lt"/>
                <a:ea typeface="+mj-ea"/>
                <a:cs typeface="+mj-cs"/>
              </a:rPr>
            </a:br>
            <a:endParaRPr kumimoji="0" lang="zh-CN" altLang="zh-CN" sz="3800" b="0" i="0" u="none" strike="noStrike" kern="1200" cap="none" spc="0" normalizeH="0" baseline="0" noProof="0" dirty="0">
              <a:ln>
                <a:noFill/>
              </a:ln>
              <a:solidFill>
                <a:schemeClr val="tx1"/>
              </a:solidFill>
              <a:effectLst/>
              <a:uLnTx/>
              <a:uFillTx/>
              <a:latin typeface="+mj-lt"/>
              <a:ea typeface="+mj-ea"/>
              <a:cs typeface="+mj-cs"/>
            </a:endParaRPr>
          </a:p>
        </p:txBody>
      </p:sp>
      <p:sp>
        <p:nvSpPr>
          <p:cNvPr id="7170" name="Rectangle 3"/>
          <p:cNvSpPr>
            <a:spLocks noGrp="1"/>
          </p:cNvSpPr>
          <p:nvPr>
            <p:ph type="subTitle" idx="1"/>
          </p:nvPr>
        </p:nvSpPr>
        <p:spPr/>
        <p:txBody>
          <a:bodyPr vert="horz" wrap="square" lIns="91440" tIns="45720" rIns="91440" bIns="45720" anchor="t" anchorCtr="0"/>
          <a:p>
            <a:pPr eaLnBrk="1" hangingPunct="1">
              <a:lnSpc>
                <a:spcPct val="90000"/>
              </a:lnSpc>
              <a:buClrTx/>
              <a:buSzTx/>
            </a:pPr>
            <a:endParaRPr lang="zh-CN" altLang="en-US" sz="3000" kern="1200" dirty="0">
              <a:solidFill>
                <a:srgbClr val="898989"/>
              </a:solidFill>
              <a:latin typeface="+mn-lt"/>
              <a:ea typeface="+mn-ea"/>
              <a:cs typeface="+mn-cs"/>
            </a:endParaRPr>
          </a:p>
          <a:p>
            <a:pPr eaLnBrk="1" hangingPunct="1">
              <a:lnSpc>
                <a:spcPct val="90000"/>
              </a:lnSpc>
              <a:buClrTx/>
              <a:buSzTx/>
            </a:pPr>
            <a:endParaRPr lang="zh-CN" altLang="en-US" sz="2200" kern="1200" dirty="0">
              <a:solidFill>
                <a:srgbClr val="898989"/>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
          <p:cNvSpPr txBox="1"/>
          <p:nvPr/>
        </p:nvSpPr>
        <p:spPr>
          <a:xfrm>
            <a:off x="0" y="1412875"/>
            <a:ext cx="10153650" cy="519113"/>
          </a:xfrm>
          <a:prstGeom prst="rect">
            <a:avLst/>
          </a:prstGeom>
          <a:noFill/>
          <a:ln w="9525">
            <a:noFill/>
          </a:ln>
        </p:spPr>
        <p:txBody>
          <a:bodyPr anchor="t" anchorCtr="0">
            <a:spAutoFit/>
          </a:bodyPr>
          <a:p>
            <a:pPr>
              <a:spcBef>
                <a:spcPct val="50000"/>
              </a:spcBef>
            </a:pPr>
            <a:r>
              <a:rPr lang="zh-CN" altLang="zh-CN" sz="2800" dirty="0">
                <a:latin typeface="Tahoma" panose="020B0604030504040204" pitchFamily="34" charset="0"/>
                <a:ea typeface="华文中宋" panose="02010600040101010101" pitchFamily="2" charset="-122"/>
              </a:rPr>
              <a:t>       </a:t>
            </a:r>
            <a:r>
              <a:rPr lang="zh-CN" altLang="en-US" sz="2800" b="1" dirty="0">
                <a:latin typeface="Tahoma" panose="020B0604030504040204" pitchFamily="34" charset="0"/>
                <a:ea typeface="华文中宋" panose="02010600040101010101" pitchFamily="2" charset="-122"/>
              </a:rPr>
              <a:t>用计算机解决科学计算问题时，需要经历以下几个环节：</a:t>
            </a:r>
            <a:endParaRPr lang="zh-CN" altLang="en-US" sz="2800" b="1" dirty="0">
              <a:latin typeface="Tahoma" panose="020B0604030504040204" pitchFamily="34" charset="0"/>
              <a:ea typeface="华文中宋" panose="02010600040101010101" pitchFamily="2" charset="-122"/>
            </a:endParaRPr>
          </a:p>
        </p:txBody>
      </p:sp>
      <p:grpSp>
        <p:nvGrpSpPr>
          <p:cNvPr id="20482" name="Group 3"/>
          <p:cNvGrpSpPr/>
          <p:nvPr/>
        </p:nvGrpSpPr>
        <p:grpSpPr>
          <a:xfrm>
            <a:off x="415925" y="2420938"/>
            <a:ext cx="8750300" cy="831850"/>
            <a:chOff x="0" y="0"/>
            <a:chExt cx="5088" cy="523"/>
          </a:xfrm>
        </p:grpSpPr>
        <p:sp>
          <p:nvSpPr>
            <p:cNvPr id="20483" name="Text Box 4"/>
            <p:cNvSpPr txBox="1"/>
            <p:nvPr/>
          </p:nvSpPr>
          <p:spPr>
            <a:xfrm>
              <a:off x="0" y="0"/>
              <a:ext cx="528" cy="523"/>
            </a:xfrm>
            <a:prstGeom prst="rect">
              <a:avLst/>
            </a:prstGeom>
            <a:noFill/>
            <a:ln w="9525" cap="flat" cmpd="sng">
              <a:solidFill>
                <a:srgbClr val="0000CC"/>
              </a:solidFill>
              <a:prstDash val="solid"/>
              <a:miter/>
              <a:headEnd type="none" w="med" len="med"/>
              <a:tailEnd type="none" w="med" len="med"/>
            </a:ln>
          </p:spPr>
          <p:txBody>
            <a:bodyPr anchor="t" anchorCtr="0">
              <a:spAutoFit/>
            </a:bodyPr>
            <a:p>
              <a:pPr>
                <a:spcBef>
                  <a:spcPct val="50000"/>
                </a:spcBef>
              </a:pPr>
              <a:r>
                <a:rPr lang="zh-CN" altLang="en-US" sz="2400" b="1" dirty="0">
                  <a:latin typeface="Tahoma" panose="020B0604030504040204" pitchFamily="34" charset="0"/>
                  <a:ea typeface="宋体" panose="02010600030101010101" pitchFamily="2" charset="-122"/>
                </a:rPr>
                <a:t>实际问题</a:t>
              </a:r>
              <a:endParaRPr lang="zh-CN" altLang="en-US" sz="2400" b="1" dirty="0">
                <a:latin typeface="Tahoma" panose="020B0604030504040204" pitchFamily="34" charset="0"/>
                <a:ea typeface="宋体" panose="02010600030101010101" pitchFamily="2" charset="-122"/>
              </a:endParaRPr>
            </a:p>
          </p:txBody>
        </p:sp>
        <p:sp>
          <p:nvSpPr>
            <p:cNvPr id="20484" name="Text Box 5"/>
            <p:cNvSpPr txBox="1"/>
            <p:nvPr/>
          </p:nvSpPr>
          <p:spPr>
            <a:xfrm>
              <a:off x="1056" y="0"/>
              <a:ext cx="768" cy="523"/>
            </a:xfrm>
            <a:prstGeom prst="rect">
              <a:avLst/>
            </a:prstGeom>
            <a:noFill/>
            <a:ln w="9525" cap="flat" cmpd="sng">
              <a:solidFill>
                <a:srgbClr val="0000CC"/>
              </a:solidFill>
              <a:prstDash val="solid"/>
              <a:miter/>
              <a:headEnd type="none" w="med" len="med"/>
              <a:tailEnd type="none" w="med" len="med"/>
            </a:ln>
          </p:spPr>
          <p:txBody>
            <a:bodyPr anchor="t" anchorCtr="0">
              <a:spAutoFit/>
            </a:bodyPr>
            <a:p>
              <a:pPr>
                <a:spcBef>
                  <a:spcPct val="50000"/>
                </a:spcBef>
              </a:pPr>
              <a:r>
                <a:rPr lang="zh-CN" altLang="en-US" sz="2400" b="1" dirty="0">
                  <a:latin typeface="Tahoma" panose="020B0604030504040204" pitchFamily="34" charset="0"/>
                  <a:ea typeface="宋体" panose="02010600030101010101" pitchFamily="2" charset="-122"/>
                </a:rPr>
                <a:t>建立数学模型</a:t>
              </a:r>
              <a:endParaRPr lang="zh-CN" altLang="en-US" sz="2400" b="1" dirty="0">
                <a:latin typeface="Tahoma" panose="020B0604030504040204" pitchFamily="34" charset="0"/>
                <a:ea typeface="宋体" panose="02010600030101010101" pitchFamily="2" charset="-122"/>
              </a:endParaRPr>
            </a:p>
          </p:txBody>
        </p:sp>
        <p:sp>
          <p:nvSpPr>
            <p:cNvPr id="20485" name="Text Box 6"/>
            <p:cNvSpPr txBox="1"/>
            <p:nvPr/>
          </p:nvSpPr>
          <p:spPr>
            <a:xfrm>
              <a:off x="2304" y="0"/>
              <a:ext cx="1056" cy="523"/>
            </a:xfrm>
            <a:prstGeom prst="rect">
              <a:avLst/>
            </a:prstGeom>
            <a:noFill/>
            <a:ln w="9525" cap="flat" cmpd="sng">
              <a:solidFill>
                <a:srgbClr val="0000CC"/>
              </a:solidFill>
              <a:prstDash val="solid"/>
              <a:miter/>
              <a:headEnd type="none" w="med" len="med"/>
              <a:tailEnd type="none" w="med" len="med"/>
            </a:ln>
          </p:spPr>
          <p:txBody>
            <a:bodyPr anchor="t" anchorCtr="0">
              <a:spAutoFit/>
            </a:bodyPr>
            <a:p>
              <a:pPr>
                <a:spcBef>
                  <a:spcPct val="50000"/>
                </a:spcBef>
              </a:pPr>
              <a:r>
                <a:rPr lang="zh-CN" altLang="en-US" sz="2400" b="1" dirty="0">
                  <a:latin typeface="Tahoma" panose="020B0604030504040204" pitchFamily="34" charset="0"/>
                  <a:ea typeface="宋体" panose="02010600030101010101" pitchFamily="2" charset="-122"/>
                </a:rPr>
                <a:t>确定数值计算方法</a:t>
              </a:r>
              <a:endParaRPr lang="zh-CN" altLang="en-US" sz="2400" b="1" dirty="0">
                <a:latin typeface="Tahoma" panose="020B0604030504040204" pitchFamily="34" charset="0"/>
                <a:ea typeface="宋体" panose="02010600030101010101" pitchFamily="2" charset="-122"/>
              </a:endParaRPr>
            </a:p>
          </p:txBody>
        </p:sp>
        <p:sp>
          <p:nvSpPr>
            <p:cNvPr id="20486" name="Text Box 7"/>
            <p:cNvSpPr txBox="1"/>
            <p:nvPr/>
          </p:nvSpPr>
          <p:spPr>
            <a:xfrm>
              <a:off x="3840" y="0"/>
              <a:ext cx="1248" cy="523"/>
            </a:xfrm>
            <a:prstGeom prst="rect">
              <a:avLst/>
            </a:prstGeom>
            <a:noFill/>
            <a:ln w="9525" cap="flat" cmpd="sng">
              <a:solidFill>
                <a:srgbClr val="0000CC"/>
              </a:solidFill>
              <a:prstDash val="solid"/>
              <a:miter/>
              <a:headEnd type="none" w="med" len="med"/>
              <a:tailEnd type="none" w="med" len="med"/>
            </a:ln>
          </p:spPr>
          <p:txBody>
            <a:bodyPr anchor="t" anchorCtr="0">
              <a:spAutoFit/>
            </a:bodyPr>
            <a:p>
              <a:pPr>
                <a:spcBef>
                  <a:spcPct val="50000"/>
                </a:spcBef>
              </a:pPr>
              <a:r>
                <a:rPr lang="zh-CN" altLang="en-US" sz="2400" b="1" dirty="0">
                  <a:latin typeface="Tahoma" panose="020B0604030504040204" pitchFamily="34" charset="0"/>
                  <a:ea typeface="宋体" panose="02010600030101010101" pitchFamily="2" charset="-122"/>
                </a:rPr>
                <a:t>编制程序上机算出结果</a:t>
              </a:r>
              <a:endParaRPr lang="zh-CN" altLang="en-US" sz="2400" b="1" dirty="0">
                <a:latin typeface="Tahoma" panose="020B0604030504040204" pitchFamily="34" charset="0"/>
                <a:ea typeface="宋体" panose="02010600030101010101" pitchFamily="2" charset="-122"/>
              </a:endParaRPr>
            </a:p>
          </p:txBody>
        </p:sp>
        <p:sp>
          <p:nvSpPr>
            <p:cNvPr id="20487" name="Line 8"/>
            <p:cNvSpPr/>
            <p:nvPr/>
          </p:nvSpPr>
          <p:spPr>
            <a:xfrm>
              <a:off x="576" y="240"/>
              <a:ext cx="432" cy="0"/>
            </a:xfrm>
            <a:prstGeom prst="line">
              <a:avLst/>
            </a:prstGeom>
            <a:ln w="28575" cap="flat" cmpd="sng">
              <a:solidFill>
                <a:srgbClr val="EF2313"/>
              </a:solidFill>
              <a:prstDash val="solid"/>
              <a:round/>
              <a:headEnd type="none" w="med" len="med"/>
              <a:tailEnd type="triangle" w="med" len="med"/>
            </a:ln>
          </p:spPr>
        </p:sp>
        <p:sp>
          <p:nvSpPr>
            <p:cNvPr id="20488" name="Line 9"/>
            <p:cNvSpPr/>
            <p:nvPr/>
          </p:nvSpPr>
          <p:spPr>
            <a:xfrm>
              <a:off x="1872" y="240"/>
              <a:ext cx="432" cy="0"/>
            </a:xfrm>
            <a:prstGeom prst="line">
              <a:avLst/>
            </a:prstGeom>
            <a:ln w="28575" cap="flat" cmpd="sng">
              <a:solidFill>
                <a:srgbClr val="EF2313"/>
              </a:solidFill>
              <a:prstDash val="solid"/>
              <a:round/>
              <a:headEnd type="none" w="med" len="med"/>
              <a:tailEnd type="triangle" w="med" len="med"/>
            </a:ln>
          </p:spPr>
        </p:sp>
        <p:sp>
          <p:nvSpPr>
            <p:cNvPr id="20489" name="Line 10"/>
            <p:cNvSpPr/>
            <p:nvPr/>
          </p:nvSpPr>
          <p:spPr>
            <a:xfrm>
              <a:off x="3408" y="240"/>
              <a:ext cx="432" cy="0"/>
            </a:xfrm>
            <a:prstGeom prst="line">
              <a:avLst/>
            </a:prstGeom>
            <a:ln w="28575" cap="flat" cmpd="sng">
              <a:solidFill>
                <a:srgbClr val="EF2313"/>
              </a:solidFill>
              <a:prstDash val="solid"/>
              <a:round/>
              <a:headEnd type="none" w="med" len="med"/>
              <a:tailEnd type="triangle" w="med" len="med"/>
            </a:ln>
          </p:spPr>
        </p:sp>
      </p:grpSp>
      <p:sp>
        <p:nvSpPr>
          <p:cNvPr id="21515" name="Text Box 11"/>
          <p:cNvSpPr txBox="1"/>
          <p:nvPr/>
        </p:nvSpPr>
        <p:spPr>
          <a:xfrm>
            <a:off x="273050" y="3429000"/>
            <a:ext cx="8915400" cy="1158875"/>
          </a:xfrm>
          <a:prstGeom prst="rect">
            <a:avLst/>
          </a:prstGeom>
          <a:noFill/>
          <a:ln w="9525">
            <a:noFill/>
          </a:ln>
        </p:spPr>
        <p:txBody>
          <a:bodyPr anchor="t" anchorCtr="0">
            <a:spAutoFit/>
          </a:bodyPr>
          <a:p>
            <a:pPr>
              <a:lnSpc>
                <a:spcPct val="125000"/>
              </a:lnSpc>
              <a:spcBef>
                <a:spcPct val="50000"/>
              </a:spcBef>
            </a:pPr>
            <a:r>
              <a:rPr lang="zh-CN" altLang="zh-CN" sz="2800" b="1" dirty="0">
                <a:latin typeface="Tahoma" panose="020B0604030504040204" pitchFamily="34" charset="0"/>
                <a:ea typeface="宋体" panose="02010600030101010101" pitchFamily="2" charset="-122"/>
              </a:rPr>
              <a:t>       </a:t>
            </a:r>
            <a:r>
              <a:rPr lang="zh-CN" altLang="en-US" sz="2800" b="1" dirty="0">
                <a:latin typeface="Tahoma" panose="020B0604030504040204" pitchFamily="34" charset="0"/>
                <a:ea typeface="华文中宋" panose="02010600040101010101" pitchFamily="2" charset="-122"/>
              </a:rPr>
              <a:t>实际问题的精确解与用计算机计算出来的数值结果之间就有差异，这种差异在数学上称为误差。</a:t>
            </a:r>
            <a:endParaRPr lang="zh-CN" altLang="en-US" sz="2800" b="1" dirty="0">
              <a:latin typeface="Tahoma" panose="020B0604030504040204" pitchFamily="34" charset="0"/>
              <a:ea typeface="华文中宋" panose="02010600040101010101" pitchFamily="2" charset="-122"/>
            </a:endParaRPr>
          </a:p>
        </p:txBody>
      </p:sp>
      <p:sp>
        <p:nvSpPr>
          <p:cNvPr id="21516" name="Text Box 12"/>
          <p:cNvSpPr txBox="1"/>
          <p:nvPr/>
        </p:nvSpPr>
        <p:spPr>
          <a:xfrm>
            <a:off x="273050" y="4652963"/>
            <a:ext cx="9163050" cy="1158875"/>
          </a:xfrm>
          <a:prstGeom prst="rect">
            <a:avLst/>
          </a:prstGeom>
          <a:noFill/>
          <a:ln w="9525">
            <a:noFill/>
          </a:ln>
        </p:spPr>
        <p:txBody>
          <a:bodyPr anchor="t" anchorCtr="0">
            <a:spAutoFit/>
          </a:bodyPr>
          <a:p>
            <a:pPr>
              <a:lnSpc>
                <a:spcPct val="125000"/>
              </a:lnSpc>
              <a:spcBef>
                <a:spcPct val="50000"/>
              </a:spcBef>
            </a:pPr>
            <a:r>
              <a:rPr lang="zh-CN" altLang="zh-CN" sz="2400" dirty="0">
                <a:latin typeface="Tahoma" panose="020B0604030504040204" pitchFamily="34" charset="0"/>
                <a:ea typeface="宋体" panose="02010600030101010101" pitchFamily="2" charset="-122"/>
              </a:rPr>
              <a:t>       </a:t>
            </a:r>
            <a:r>
              <a:rPr lang="zh-CN" altLang="en-US" sz="2800" b="1" dirty="0">
                <a:latin typeface="Tahoma" panose="020B0604030504040204" pitchFamily="34" charset="0"/>
                <a:ea typeface="华文中宋" panose="02010600040101010101" pitchFamily="2" charset="-122"/>
              </a:rPr>
              <a:t>数值结果是指在选择某种数值方法之后，编制程序正确，输入初始数据正确的情形下所获得的数值结果。</a:t>
            </a:r>
            <a:endParaRPr lang="zh-CN" altLang="en-US" sz="2800" b="1" dirty="0">
              <a:latin typeface="Tahoma" panose="020B0604030504040204" pitchFamily="34" charset="0"/>
              <a:ea typeface="华文中宋" panose="02010600040101010101" pitchFamily="2" charset="-122"/>
            </a:endParaRPr>
          </a:p>
        </p:txBody>
      </p:sp>
      <p:sp>
        <p:nvSpPr>
          <p:cNvPr id="20492" name="Rectangle 13"/>
          <p:cNvSpPr>
            <a:spLocks noGrp="1"/>
          </p:cNvSpPr>
          <p:nvPr>
            <p:ph type="title"/>
          </p:nvPr>
        </p:nvSpPr>
        <p:spPr>
          <a:xfrm>
            <a:off x="1352550" y="476250"/>
            <a:ext cx="8420100" cy="762000"/>
          </a:xfrm>
        </p:spPr>
        <p:txBody>
          <a:bodyPr vert="horz" wrap="square" lIns="91440" tIns="45720" rIns="91440" bIns="45720" anchor="b" anchorCtr="0"/>
          <a:p>
            <a:pPr eaLnBrk="1" hangingPunct="1"/>
            <a:r>
              <a:rPr lang="zh-CN" altLang="en-US" sz="3600" b="1" dirty="0">
                <a:solidFill>
                  <a:srgbClr val="0000CC"/>
                </a:solidFill>
                <a:latin typeface="华文新魏" panose="02010800040101010101" pitchFamily="2" charset="-122"/>
                <a:ea typeface="华文新魏" panose="02010800040101010101" pitchFamily="2" charset="-122"/>
              </a:rPr>
              <a:t>第二节 数值计算的误差分析</a:t>
            </a:r>
            <a:endParaRPr lang="zh-CN" altLang="en-US" sz="3600" b="1" dirty="0">
              <a:solidFill>
                <a:srgbClr val="0000CC"/>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checkerboard(across)">
                                      <p:cBhvr>
                                        <p:cTn id="7" dur="500"/>
                                        <p:tgtEl>
                                          <p:spTgt spid="215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16"/>
                                        </p:tgtEl>
                                        <p:attrNameLst>
                                          <p:attrName>style.visibility</p:attrName>
                                        </p:attrNameLst>
                                      </p:cBhvr>
                                      <p:to>
                                        <p:strVal val="visible"/>
                                      </p:to>
                                    </p:set>
                                    <p:animEffect transition="in" filter="checkerboard(across)">
                                      <p:cBhvr>
                                        <p:cTn id="12"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p:bldP spid="215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p:nvPr>
        </p:nvSpPr>
        <p:spPr>
          <a:xfrm>
            <a:off x="2000250" y="476250"/>
            <a:ext cx="4937125" cy="6905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4000" b="1" i="0" u="none" strike="noStrike" kern="1200" cap="none" spc="0" normalizeH="0" baseline="0" noProof="0">
                <a:ln>
                  <a:noFill/>
                </a:ln>
                <a:solidFill>
                  <a:srgbClr val="0000CC"/>
                </a:solidFill>
                <a:effectLst/>
                <a:uLnTx/>
                <a:uFillTx/>
                <a:latin typeface="华文新魏" panose="02010800040101010101" pitchFamily="2" charset="-122"/>
                <a:ea typeface="华文新魏" panose="02010800040101010101" pitchFamily="2" charset="-122"/>
                <a:cs typeface="+mj-cs"/>
              </a:rPr>
              <a:t>一、误差的来源</a:t>
            </a:r>
            <a:endParaRPr kumimoji="0" lang="zh-CN" sz="4000" b="1" i="0" u="none" strike="noStrike" kern="1200" cap="none" spc="0" normalizeH="0" baseline="0" noProof="0">
              <a:ln>
                <a:noFill/>
              </a:ln>
              <a:solidFill>
                <a:srgbClr val="0000CC"/>
              </a:solidFill>
              <a:effectLst/>
              <a:uLnTx/>
              <a:uFillTx/>
              <a:latin typeface="华文新魏" panose="02010800040101010101" pitchFamily="2" charset="-122"/>
              <a:ea typeface="华文新魏" panose="02010800040101010101" pitchFamily="2" charset="-122"/>
              <a:cs typeface="+mj-cs"/>
            </a:endParaRPr>
          </a:p>
        </p:txBody>
      </p:sp>
      <p:sp>
        <p:nvSpPr>
          <p:cNvPr id="21506" name="Text Box 3"/>
          <p:cNvSpPr txBox="1"/>
          <p:nvPr/>
        </p:nvSpPr>
        <p:spPr>
          <a:xfrm>
            <a:off x="592138" y="1557338"/>
            <a:ext cx="8915400" cy="519112"/>
          </a:xfrm>
          <a:prstGeom prst="rect">
            <a:avLst/>
          </a:prstGeom>
          <a:noFill/>
          <a:ln w="9525">
            <a:noFill/>
          </a:ln>
        </p:spPr>
        <p:txBody>
          <a:bodyPr anchor="t" anchorCtr="0">
            <a:spAutoFit/>
          </a:bodyPr>
          <a:p>
            <a:pPr>
              <a:spcBef>
                <a:spcPct val="50000"/>
              </a:spcBef>
            </a:pPr>
            <a:r>
              <a:rPr lang="zh-CN" altLang="zh-CN" sz="2800" b="1" dirty="0">
                <a:latin typeface="Tahoma" panose="020B0604030504040204" pitchFamily="34" charset="0"/>
                <a:ea typeface="宋体" panose="02010600030101010101" pitchFamily="2" charset="-122"/>
              </a:rPr>
              <a:t>       </a:t>
            </a:r>
            <a:endParaRPr lang="zh-CN" altLang="zh-CN" sz="2800" b="1" dirty="0">
              <a:latin typeface="Tahoma" panose="020B0604030504040204" pitchFamily="34" charset="0"/>
              <a:ea typeface="宋体" panose="02010600030101010101" pitchFamily="2" charset="-122"/>
            </a:endParaRPr>
          </a:p>
        </p:txBody>
      </p:sp>
      <p:sp>
        <p:nvSpPr>
          <p:cNvPr id="21507" name="Rectangle 4"/>
          <p:cNvSpPr/>
          <p:nvPr/>
        </p:nvSpPr>
        <p:spPr>
          <a:xfrm>
            <a:off x="415925" y="1270000"/>
            <a:ext cx="8997950" cy="946150"/>
          </a:xfrm>
          <a:prstGeom prst="rect">
            <a:avLst/>
          </a:prstGeom>
          <a:noFill/>
          <a:ln w="9525">
            <a:noFill/>
          </a:ln>
        </p:spPr>
        <p:txBody>
          <a:bodyPr anchor="t" anchorCtr="0">
            <a:spAutoFit/>
          </a:bodyPr>
          <a:p>
            <a:r>
              <a:rPr lang="zh-CN" altLang="en-US" sz="2800" b="1" dirty="0">
                <a:solidFill>
                  <a:srgbClr val="0000CC"/>
                </a:solidFill>
                <a:latin typeface="Tahoma" panose="020B0604030504040204" pitchFamily="34" charset="0"/>
                <a:ea typeface="华文中宋" panose="02010600040101010101" pitchFamily="2" charset="-122"/>
              </a:rPr>
              <a:t>*模型误差   </a:t>
            </a:r>
            <a:r>
              <a:rPr lang="zh-CN" altLang="en-US" sz="2800" b="1" dirty="0">
                <a:latin typeface="Tahoma" panose="020B0604030504040204" pitchFamily="34" charset="0"/>
                <a:ea typeface="华文中宋" panose="02010600040101010101" pitchFamily="2" charset="-122"/>
              </a:rPr>
              <a:t>数学模型与实际问题之间出现的这种误差称为模型误差。</a:t>
            </a:r>
            <a:endParaRPr lang="zh-CN" altLang="en-US" sz="2800" b="1" dirty="0">
              <a:latin typeface="Tahoma" panose="020B0604030504040204" pitchFamily="34" charset="0"/>
              <a:ea typeface="华文中宋" panose="02010600040101010101" pitchFamily="2" charset="-122"/>
            </a:endParaRPr>
          </a:p>
        </p:txBody>
      </p:sp>
      <p:grpSp>
        <p:nvGrpSpPr>
          <p:cNvPr id="2" name="Group 6"/>
          <p:cNvGrpSpPr/>
          <p:nvPr/>
        </p:nvGrpSpPr>
        <p:grpSpPr>
          <a:xfrm>
            <a:off x="557213" y="2571750"/>
            <a:ext cx="9348787" cy="1138238"/>
            <a:chOff x="-22" y="-266"/>
            <a:chExt cx="5889" cy="717"/>
          </a:xfrm>
        </p:grpSpPr>
        <p:sp>
          <p:nvSpPr>
            <p:cNvPr id="21509" name="Text Box 7"/>
            <p:cNvSpPr txBox="1"/>
            <p:nvPr/>
          </p:nvSpPr>
          <p:spPr>
            <a:xfrm>
              <a:off x="95" y="163"/>
              <a:ext cx="5772" cy="288"/>
            </a:xfrm>
            <a:prstGeom prst="rect">
              <a:avLst/>
            </a:prstGeom>
            <a:noFill/>
            <a:ln w="9525">
              <a:noFill/>
            </a:ln>
          </p:spPr>
          <p:txBody>
            <a:bodyPr anchor="t" anchorCtr="0">
              <a:spAutoFit/>
            </a:bodyPr>
            <a:p>
              <a:pPr>
                <a:spcBef>
                  <a:spcPct val="50000"/>
                </a:spcBef>
              </a:pPr>
              <a:r>
                <a:rPr lang="zh-CN" altLang="zh-CN" sz="2400" dirty="0">
                  <a:latin typeface="Tahoma" panose="020B0604030504040204" pitchFamily="34" charset="0"/>
                  <a:ea typeface="宋体" panose="02010600030101010101" pitchFamily="2" charset="-122"/>
                </a:rPr>
                <a:t>       </a:t>
              </a:r>
              <a:endParaRPr lang="zh-CN" altLang="zh-CN" sz="2800" b="1" dirty="0">
                <a:latin typeface="Tahoma" panose="020B0604030504040204" pitchFamily="34" charset="0"/>
                <a:ea typeface="宋体" panose="02010600030101010101" pitchFamily="2" charset="-122"/>
              </a:endParaRPr>
            </a:p>
          </p:txBody>
        </p:sp>
        <p:sp>
          <p:nvSpPr>
            <p:cNvPr id="21510" name="Text Box 9"/>
            <p:cNvSpPr txBox="1"/>
            <p:nvPr/>
          </p:nvSpPr>
          <p:spPr>
            <a:xfrm>
              <a:off x="-22" y="-266"/>
              <a:ext cx="5720" cy="596"/>
            </a:xfrm>
            <a:prstGeom prst="rect">
              <a:avLst/>
            </a:prstGeom>
            <a:noFill/>
            <a:ln w="9525">
              <a:noFill/>
            </a:ln>
          </p:spPr>
          <p:txBody>
            <a:bodyPr anchor="t" anchorCtr="0">
              <a:spAutoFit/>
            </a:bodyPr>
            <a:p>
              <a:r>
                <a:rPr lang="zh-CN" altLang="en-US" sz="2800" b="1" dirty="0">
                  <a:solidFill>
                    <a:srgbClr val="0000CC"/>
                  </a:solidFill>
                  <a:latin typeface="Tahoma" panose="020B0604030504040204" pitchFamily="34" charset="0"/>
                  <a:ea typeface="华文中宋" panose="02010600040101010101" pitchFamily="2" charset="-122"/>
                </a:rPr>
                <a:t>*观测误差</a:t>
              </a:r>
              <a:r>
                <a:rPr lang="zh-CN" altLang="en-US" sz="2800" b="1" dirty="0">
                  <a:latin typeface="Tahoma" panose="020B0604030504040204" pitchFamily="34" charset="0"/>
                  <a:ea typeface="华文中宋" panose="02010600040101010101" pitchFamily="2" charset="-122"/>
                </a:rPr>
                <a:t>   通过仪器观测，确定数学模型中的参数所引起这种的误差称为观测误差。</a:t>
              </a:r>
              <a:endParaRPr lang="zh-CN" altLang="en-US" sz="2400" b="1" dirty="0">
                <a:latin typeface="Tahoma" panose="020B0604030504040204" pitchFamily="34" charset="0"/>
                <a:ea typeface="宋体" panose="02010600030101010101" pitchFamily="2" charset="-122"/>
              </a:endParaRPr>
            </a:p>
          </p:txBody>
        </p:sp>
      </p:grpSp>
      <p:graphicFrame>
        <p:nvGraphicFramePr>
          <p:cNvPr id="22538" name="Object 10"/>
          <p:cNvGraphicFramePr>
            <a:graphicFrameLocks noChangeAspect="1"/>
          </p:cNvGraphicFramePr>
          <p:nvPr/>
        </p:nvGraphicFramePr>
        <p:xfrm>
          <a:off x="377825" y="4076700"/>
          <a:ext cx="7997825" cy="2284413"/>
        </p:xfrm>
        <a:graphic>
          <a:graphicData uri="http://schemas.openxmlformats.org/presentationml/2006/ole">
            <mc:AlternateContent xmlns:mc="http://schemas.openxmlformats.org/markup-compatibility/2006">
              <mc:Choice xmlns:v="urn:schemas-microsoft-com:vml" Requires="v">
                <p:oleObj spid="_x0000_s3077" name="" r:id="rId1" imgW="2946400" imgH="965200" progId="Equation.DSMT4">
                  <p:embed/>
                </p:oleObj>
              </mc:Choice>
              <mc:Fallback>
                <p:oleObj name="" r:id="rId1" imgW="2946400" imgH="965200" progId="Equation.DSMT4">
                  <p:embed/>
                  <p:pic>
                    <p:nvPicPr>
                      <p:cNvPr id="0" name="图片 3076"/>
                      <p:cNvPicPr/>
                      <p:nvPr/>
                    </p:nvPicPr>
                    <p:blipFill>
                      <a:blip r:embed="rId2"/>
                      <a:stretch>
                        <a:fillRect/>
                      </a:stretch>
                    </p:blipFill>
                    <p:spPr>
                      <a:xfrm>
                        <a:off x="377825" y="4076700"/>
                        <a:ext cx="7997825" cy="2284413"/>
                      </a:xfrm>
                      <a:prstGeom prst="rect">
                        <a:avLst/>
                      </a:prstGeom>
                      <a:noFill/>
                      <a:ln w="38100">
                        <a:noFill/>
                        <a:miter/>
                      </a:ln>
                    </p:spPr>
                  </p:pic>
                </p:oleObj>
              </mc:Fallback>
            </mc:AlternateContent>
          </a:graphicData>
        </a:graphic>
      </p:graphicFrame>
      <p:sp>
        <p:nvSpPr>
          <p:cNvPr id="21512" name="Text Box 11"/>
          <p:cNvSpPr txBox="1"/>
          <p:nvPr/>
        </p:nvSpPr>
        <p:spPr>
          <a:xfrm>
            <a:off x="8482013" y="44450"/>
            <a:ext cx="1401762" cy="457200"/>
          </a:xfrm>
          <a:prstGeom prst="rect">
            <a:avLst/>
          </a:prstGeom>
          <a:noFill/>
          <a:ln w="9525">
            <a:noFill/>
          </a:ln>
        </p:spPr>
        <p:txBody>
          <a:bodyPr wrap="none" anchor="t" anchorCtr="0">
            <a:spAutoFit/>
          </a:bodyPr>
          <a:p>
            <a:r>
              <a:rPr lang="zh-CN" altLang="en-US" sz="2400" b="1" dirty="0">
                <a:solidFill>
                  <a:srgbClr val="0000CC"/>
                </a:solidFill>
                <a:latin typeface="Times New Roman" panose="02020603050405020304" pitchFamily="18" charset="0"/>
                <a:ea typeface="宋体" panose="02010600030101010101" pitchFamily="2" charset="-122"/>
              </a:rPr>
              <a:t>四种误差</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checkerboard(across)">
                                      <p:cBhvr>
                                        <p:cTn id="12"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344488" y="908050"/>
            <a:ext cx="9163050" cy="1987550"/>
            <a:chOff x="0" y="0"/>
            <a:chExt cx="5328" cy="1252"/>
          </a:xfrm>
        </p:grpSpPr>
        <p:sp>
          <p:nvSpPr>
            <p:cNvPr id="22530" name="Text Box 3"/>
            <p:cNvSpPr txBox="1"/>
            <p:nvPr/>
          </p:nvSpPr>
          <p:spPr>
            <a:xfrm>
              <a:off x="144" y="192"/>
              <a:ext cx="5184" cy="327"/>
            </a:xfrm>
            <a:prstGeom prst="rect">
              <a:avLst/>
            </a:prstGeom>
            <a:noFill/>
            <a:ln w="9525">
              <a:noFill/>
            </a:ln>
          </p:spPr>
          <p:txBody>
            <a:bodyPr anchor="t" anchorCtr="0">
              <a:spAutoFit/>
            </a:bodyPr>
            <a:p>
              <a:pPr>
                <a:spcBef>
                  <a:spcPct val="50000"/>
                </a:spcBef>
              </a:pPr>
              <a:r>
                <a:rPr lang="zh-CN" altLang="zh-CN" sz="2800" b="1" dirty="0">
                  <a:latin typeface="Tahoma" panose="020B0604030504040204" pitchFamily="34" charset="0"/>
                  <a:ea typeface="宋体" panose="02010600030101010101" pitchFamily="2" charset="-122"/>
                </a:rPr>
                <a:t>       </a:t>
              </a:r>
              <a:endParaRPr lang="zh-CN" altLang="zh-CN" sz="2800" b="1" dirty="0">
                <a:latin typeface="Tahoma" panose="020B0604030504040204" pitchFamily="34" charset="0"/>
                <a:ea typeface="宋体" panose="02010600030101010101" pitchFamily="2" charset="-122"/>
              </a:endParaRPr>
            </a:p>
          </p:txBody>
        </p:sp>
        <p:sp>
          <p:nvSpPr>
            <p:cNvPr id="22531" name="Rectangle 4"/>
            <p:cNvSpPr/>
            <p:nvPr/>
          </p:nvSpPr>
          <p:spPr>
            <a:xfrm>
              <a:off x="0" y="0"/>
              <a:ext cx="5232" cy="1108"/>
            </a:xfrm>
            <a:prstGeom prst="rect">
              <a:avLst/>
            </a:prstGeom>
            <a:noFill/>
            <a:ln w="9525">
              <a:noFill/>
            </a:ln>
          </p:spPr>
          <p:txBody>
            <a:bodyPr anchor="t" anchorCtr="0">
              <a:spAutoFit/>
            </a:bodyPr>
            <a:p>
              <a:pPr>
                <a:lnSpc>
                  <a:spcPct val="130000"/>
                </a:lnSpc>
              </a:pPr>
              <a:r>
                <a:rPr lang="zh-CN" altLang="en-US" sz="2800" b="1" dirty="0">
                  <a:solidFill>
                    <a:srgbClr val="0000CC"/>
                  </a:solidFill>
                  <a:latin typeface="Tahoma" panose="020B0604030504040204" pitchFamily="34" charset="0"/>
                  <a:ea typeface="华文中宋" panose="02010600040101010101" pitchFamily="2" charset="-122"/>
                </a:rPr>
                <a:t>截断误差   </a:t>
              </a:r>
              <a:r>
                <a:rPr lang="zh-CN" altLang="en-US" sz="2800" b="1" dirty="0">
                  <a:latin typeface="Tahoma" panose="020B0604030504040204" pitchFamily="34" charset="0"/>
                  <a:ea typeface="华文中宋" panose="02010600040101010101" pitchFamily="2" charset="-122"/>
                </a:rPr>
                <a:t>模型的准确解与某种数值方法的准确解之间的误差称为截断误差或方法误差。</a:t>
              </a:r>
              <a:endParaRPr lang="zh-CN" altLang="en-US" sz="2800" b="1" dirty="0">
                <a:latin typeface="Tahoma" panose="020B0604030504040204" pitchFamily="34" charset="0"/>
                <a:ea typeface="华文中宋" panose="02010600040101010101" pitchFamily="2" charset="-122"/>
              </a:endParaRPr>
            </a:p>
            <a:p>
              <a:pPr>
                <a:lnSpc>
                  <a:spcPct val="130000"/>
                </a:lnSpc>
              </a:pPr>
              <a:r>
                <a:rPr lang="zh-CN" altLang="zh-CN" sz="2800" b="1" dirty="0">
                  <a:latin typeface="Tahoma" panose="020B0604030504040204" pitchFamily="34" charset="0"/>
                  <a:ea typeface="华文中宋" panose="02010600040101010101" pitchFamily="2" charset="-122"/>
                </a:rPr>
                <a:t>                                    </a:t>
              </a:r>
              <a:r>
                <a:rPr lang="zh-CN" altLang="en-US" sz="2800" b="1" dirty="0">
                  <a:latin typeface="Tahoma" panose="020B0604030504040204" pitchFamily="34" charset="0"/>
                  <a:ea typeface="华文中宋" panose="02010600040101010101" pitchFamily="2" charset="-122"/>
                </a:rPr>
                <a:t>就是截断误差。</a:t>
              </a:r>
              <a:endParaRPr lang="zh-CN" altLang="en-US" sz="2800" b="1" dirty="0">
                <a:latin typeface="Tahoma" panose="020B0604030504040204" pitchFamily="34" charset="0"/>
                <a:ea typeface="华文中宋" panose="02010600040101010101" pitchFamily="2" charset="-122"/>
              </a:endParaRPr>
            </a:p>
          </p:txBody>
        </p:sp>
        <p:graphicFrame>
          <p:nvGraphicFramePr>
            <p:cNvPr id="22532" name="Object 5"/>
            <p:cNvGraphicFramePr>
              <a:graphicFrameLocks noChangeAspect="1"/>
            </p:cNvGraphicFramePr>
            <p:nvPr/>
          </p:nvGraphicFramePr>
          <p:xfrm>
            <a:off x="96" y="672"/>
            <a:ext cx="2183" cy="580"/>
          </p:xfrm>
          <a:graphic>
            <a:graphicData uri="http://schemas.openxmlformats.org/presentationml/2006/ole">
              <mc:AlternateContent xmlns:mc="http://schemas.openxmlformats.org/markup-compatibility/2006">
                <mc:Choice xmlns:v="urn:schemas-microsoft-com:vml" Requires="v">
                  <p:oleObj spid="_x0000_s3078" name="" r:id="rId1" imgW="1447800" imgH="406400" progId="Equation.DSMT4">
                    <p:embed/>
                  </p:oleObj>
                </mc:Choice>
                <mc:Fallback>
                  <p:oleObj name="" r:id="rId1" imgW="1447800" imgH="406400" progId="Equation.DSMT4">
                    <p:embed/>
                    <p:pic>
                      <p:nvPicPr>
                        <p:cNvPr id="0" name="图片 3077"/>
                        <p:cNvPicPr/>
                        <p:nvPr/>
                      </p:nvPicPr>
                      <p:blipFill>
                        <a:blip r:embed="rId2"/>
                        <a:stretch>
                          <a:fillRect/>
                        </a:stretch>
                      </p:blipFill>
                      <p:spPr>
                        <a:xfrm>
                          <a:off x="96" y="672"/>
                          <a:ext cx="2183" cy="580"/>
                        </a:xfrm>
                        <a:prstGeom prst="rect">
                          <a:avLst/>
                        </a:prstGeom>
                        <a:noFill/>
                        <a:ln w="38100">
                          <a:noFill/>
                          <a:miter/>
                        </a:ln>
                      </p:spPr>
                    </p:pic>
                  </p:oleObj>
                </mc:Fallback>
              </mc:AlternateContent>
            </a:graphicData>
          </a:graphic>
        </p:graphicFrame>
      </p:grpSp>
      <p:sp>
        <p:nvSpPr>
          <p:cNvPr id="22533" name="Text Box 6"/>
          <p:cNvSpPr txBox="1"/>
          <p:nvPr/>
        </p:nvSpPr>
        <p:spPr>
          <a:xfrm>
            <a:off x="1198563" y="3700463"/>
            <a:ext cx="9163050" cy="457200"/>
          </a:xfrm>
          <a:prstGeom prst="rect">
            <a:avLst/>
          </a:prstGeom>
          <a:noFill/>
          <a:ln w="9525">
            <a:noFill/>
          </a:ln>
        </p:spPr>
        <p:txBody>
          <a:bodyPr anchor="t" anchorCtr="0">
            <a:spAutoFit/>
          </a:bodyPr>
          <a:p>
            <a:pPr>
              <a:spcBef>
                <a:spcPct val="50000"/>
              </a:spcBef>
            </a:pPr>
            <a:r>
              <a:rPr lang="zh-CN" altLang="zh-CN" sz="2400" dirty="0">
                <a:latin typeface="Tahoma" panose="020B0604030504040204" pitchFamily="34" charset="0"/>
                <a:ea typeface="宋体" panose="02010600030101010101" pitchFamily="2" charset="-122"/>
              </a:rPr>
              <a:t>       </a:t>
            </a:r>
            <a:endParaRPr lang="zh-CN" altLang="zh-CN" sz="2800" b="1" dirty="0">
              <a:latin typeface="Tahoma" panose="020B0604030504040204" pitchFamily="34" charset="0"/>
              <a:ea typeface="宋体" panose="02010600030101010101" pitchFamily="2" charset="-122"/>
            </a:endParaRPr>
          </a:p>
        </p:txBody>
      </p:sp>
      <p:grpSp>
        <p:nvGrpSpPr>
          <p:cNvPr id="3" name="Group 7"/>
          <p:cNvGrpSpPr/>
          <p:nvPr/>
        </p:nvGrpSpPr>
        <p:grpSpPr>
          <a:xfrm>
            <a:off x="273050" y="3068638"/>
            <a:ext cx="9080500" cy="2921000"/>
            <a:chOff x="0" y="0"/>
            <a:chExt cx="5720" cy="1840"/>
          </a:xfrm>
        </p:grpSpPr>
        <p:sp>
          <p:nvSpPr>
            <p:cNvPr id="22535" name="Text Box 8"/>
            <p:cNvSpPr txBox="1"/>
            <p:nvPr/>
          </p:nvSpPr>
          <p:spPr>
            <a:xfrm>
              <a:off x="0" y="0"/>
              <a:ext cx="5720" cy="1673"/>
            </a:xfrm>
            <a:prstGeom prst="rect">
              <a:avLst/>
            </a:prstGeom>
            <a:noFill/>
            <a:ln w="9525">
              <a:noFill/>
            </a:ln>
          </p:spPr>
          <p:txBody>
            <a:bodyPr anchor="t" anchorCtr="0">
              <a:spAutoFit/>
            </a:bodyPr>
            <a:p>
              <a:pPr>
                <a:lnSpc>
                  <a:spcPct val="140000"/>
                </a:lnSpc>
              </a:pPr>
              <a:r>
                <a:rPr lang="zh-CN" altLang="en-US" sz="2800" b="1" dirty="0">
                  <a:solidFill>
                    <a:srgbClr val="0000CC"/>
                  </a:solidFill>
                  <a:latin typeface="Tahoma" panose="020B0604030504040204" pitchFamily="34" charset="0"/>
                  <a:ea typeface="华文中宋" panose="02010600040101010101" pitchFamily="2" charset="-122"/>
                </a:rPr>
                <a:t>舍入误差</a:t>
              </a:r>
              <a:r>
                <a:rPr lang="zh-CN" altLang="en-US" sz="2800" b="1" dirty="0">
                  <a:latin typeface="Tahoma" panose="020B0604030504040204" pitchFamily="34" charset="0"/>
                  <a:ea typeface="华文中宋" panose="02010600040101010101" pitchFamily="2" charset="-122"/>
                </a:rPr>
                <a:t>   用计算机计算，由于计算机字长有限而在数值运算的每一步所产生的误差称为舍入误差。</a:t>
              </a:r>
              <a:endParaRPr lang="en-US" altLang="zh-CN" sz="2800" b="1" dirty="0">
                <a:latin typeface="Tahoma" panose="020B0604030504040204" pitchFamily="34" charset="0"/>
                <a:ea typeface="华文中宋" panose="02010600040101010101" pitchFamily="2" charset="-122"/>
              </a:endParaRPr>
            </a:p>
            <a:p>
              <a:pPr>
                <a:lnSpc>
                  <a:spcPct val="140000"/>
                </a:lnSpc>
              </a:pPr>
              <a:r>
                <a:rPr lang="zh-CN" altLang="en-US" sz="2800" b="1" dirty="0">
                  <a:latin typeface="Tahoma" panose="020B0604030504040204" pitchFamily="34" charset="0"/>
                  <a:ea typeface="华文中宋" panose="02010600040101010101" pitchFamily="2" charset="-122"/>
                </a:rPr>
                <a:t>用</a:t>
              </a:r>
              <a:r>
                <a:rPr lang="zh-CN" altLang="zh-CN" sz="2800" b="1" dirty="0">
                  <a:latin typeface="Tahoma" panose="020B0604030504040204" pitchFamily="34" charset="0"/>
                  <a:ea typeface="华文中宋" panose="02010600040101010101" pitchFamily="2" charset="-122"/>
                </a:rPr>
                <a:t>4</a:t>
              </a:r>
              <a:r>
                <a:rPr lang="zh-CN" altLang="en-US" sz="2800" b="1" dirty="0">
                  <a:latin typeface="Tahoma" panose="020B0604030504040204" pitchFamily="34" charset="0"/>
                  <a:ea typeface="华文中宋" panose="02010600040101010101" pitchFamily="2" charset="-122"/>
                </a:rPr>
                <a:t>位浮点机计算     所产生的误差 ：       </a:t>
              </a:r>
              <a:endParaRPr lang="zh-CN" altLang="en-US" sz="2800" b="1" dirty="0">
                <a:latin typeface="Tahoma" panose="020B0604030504040204" pitchFamily="34" charset="0"/>
                <a:ea typeface="华文中宋" panose="02010600040101010101" pitchFamily="2" charset="-122"/>
              </a:endParaRPr>
            </a:p>
            <a:p>
              <a:pPr>
                <a:lnSpc>
                  <a:spcPct val="180000"/>
                </a:lnSpc>
              </a:pPr>
              <a:r>
                <a:rPr lang="zh-CN" altLang="zh-CN" sz="2800" b="1" dirty="0">
                  <a:latin typeface="Tahoma" panose="020B0604030504040204" pitchFamily="34" charset="0"/>
                  <a:ea typeface="华文中宋" panose="02010600040101010101" pitchFamily="2" charset="-122"/>
                </a:rPr>
                <a:t>                                                 </a:t>
              </a:r>
              <a:r>
                <a:rPr lang="zh-CN" altLang="en-US" sz="2800" b="1" dirty="0">
                  <a:latin typeface="Tahoma" panose="020B0604030504040204" pitchFamily="34" charset="0"/>
                  <a:ea typeface="华文中宋" panose="02010600040101010101" pitchFamily="2" charset="-122"/>
                </a:rPr>
                <a:t>就是舍入误差。</a:t>
              </a:r>
              <a:endParaRPr lang="zh-CN" altLang="en-US" sz="2400" b="1" dirty="0">
                <a:latin typeface="Tahoma" panose="020B0604030504040204" pitchFamily="34" charset="0"/>
                <a:ea typeface="宋体" panose="02010600030101010101" pitchFamily="2" charset="-122"/>
              </a:endParaRPr>
            </a:p>
          </p:txBody>
        </p:sp>
        <p:graphicFrame>
          <p:nvGraphicFramePr>
            <p:cNvPr id="22536" name="Object 9"/>
            <p:cNvGraphicFramePr>
              <a:graphicFrameLocks noChangeAspect="1"/>
            </p:cNvGraphicFramePr>
            <p:nvPr/>
          </p:nvGraphicFramePr>
          <p:xfrm>
            <a:off x="1823" y="677"/>
            <a:ext cx="242" cy="632"/>
          </p:xfrm>
          <a:graphic>
            <a:graphicData uri="http://schemas.openxmlformats.org/presentationml/2006/ole">
              <mc:AlternateContent xmlns:mc="http://schemas.openxmlformats.org/markup-compatibility/2006">
                <mc:Choice xmlns:v="urn:schemas-microsoft-com:vml" Requires="v">
                  <p:oleObj spid="_x0000_s3076" name="" r:id="rId3" imgW="139700" imgH="406400" progId="Equation.DSMT4">
                    <p:embed/>
                  </p:oleObj>
                </mc:Choice>
                <mc:Fallback>
                  <p:oleObj name="" r:id="rId3" imgW="139700" imgH="406400" progId="Equation.DSMT4">
                    <p:embed/>
                    <p:pic>
                      <p:nvPicPr>
                        <p:cNvPr id="0" name="图片 3075"/>
                        <p:cNvPicPr/>
                        <p:nvPr/>
                      </p:nvPicPr>
                      <p:blipFill>
                        <a:blip r:embed="rId4"/>
                        <a:stretch>
                          <a:fillRect/>
                        </a:stretch>
                      </p:blipFill>
                      <p:spPr>
                        <a:xfrm>
                          <a:off x="1823" y="677"/>
                          <a:ext cx="242" cy="632"/>
                        </a:xfrm>
                        <a:prstGeom prst="rect">
                          <a:avLst/>
                        </a:prstGeom>
                        <a:noFill/>
                        <a:ln w="38100">
                          <a:noFill/>
                          <a:miter/>
                        </a:ln>
                      </p:spPr>
                    </p:pic>
                  </p:oleObj>
                </mc:Fallback>
              </mc:AlternateContent>
            </a:graphicData>
          </a:graphic>
        </p:graphicFrame>
        <p:graphicFrame>
          <p:nvGraphicFramePr>
            <p:cNvPr id="22537" name="Object 10"/>
            <p:cNvGraphicFramePr>
              <a:graphicFrameLocks noChangeAspect="1"/>
            </p:cNvGraphicFramePr>
            <p:nvPr/>
          </p:nvGraphicFramePr>
          <p:xfrm>
            <a:off x="44" y="1179"/>
            <a:ext cx="3071" cy="661"/>
          </p:xfrm>
          <a:graphic>
            <a:graphicData uri="http://schemas.openxmlformats.org/presentationml/2006/ole">
              <mc:AlternateContent xmlns:mc="http://schemas.openxmlformats.org/markup-compatibility/2006">
                <mc:Choice xmlns:v="urn:schemas-microsoft-com:vml" Requires="v">
                  <p:oleObj spid="_x0000_s3103" name="" r:id="rId5" imgW="1739900" imgH="406400" progId="Equation.DSMT4">
                    <p:embed/>
                  </p:oleObj>
                </mc:Choice>
                <mc:Fallback>
                  <p:oleObj name="" r:id="rId5" imgW="1739900" imgH="406400" progId="Equation.DSMT4">
                    <p:embed/>
                    <p:pic>
                      <p:nvPicPr>
                        <p:cNvPr id="0" name="图片 3102"/>
                        <p:cNvPicPr/>
                        <p:nvPr/>
                      </p:nvPicPr>
                      <p:blipFill>
                        <a:blip r:embed="rId6"/>
                        <a:stretch>
                          <a:fillRect/>
                        </a:stretch>
                      </p:blipFill>
                      <p:spPr>
                        <a:xfrm>
                          <a:off x="44" y="1179"/>
                          <a:ext cx="3071" cy="661"/>
                        </a:xfrm>
                        <a:prstGeom prst="rect">
                          <a:avLst/>
                        </a:prstGeom>
                        <a:noFill/>
                        <a:ln w="38100">
                          <a:noFill/>
                          <a:miter/>
                        </a:ln>
                      </p:spPr>
                    </p:pic>
                  </p:oleObj>
                </mc:Fallback>
              </mc:AlternateContent>
            </a:graphicData>
          </a:graphic>
        </p:graphicFrame>
      </p:grpSp>
      <p:sp>
        <p:nvSpPr>
          <p:cNvPr id="22538" name="Text Box 11"/>
          <p:cNvSpPr txBox="1"/>
          <p:nvPr/>
        </p:nvSpPr>
        <p:spPr>
          <a:xfrm>
            <a:off x="8482013" y="44450"/>
            <a:ext cx="1401762" cy="457200"/>
          </a:xfrm>
          <a:prstGeom prst="rect">
            <a:avLst/>
          </a:prstGeom>
          <a:noFill/>
          <a:ln w="9525">
            <a:noFill/>
          </a:ln>
        </p:spPr>
        <p:txBody>
          <a:bodyPr wrap="none" anchor="t" anchorCtr="0">
            <a:spAutoFit/>
          </a:bodyPr>
          <a:p>
            <a:r>
              <a:rPr lang="zh-CN" altLang="en-US" sz="2400" b="1" dirty="0">
                <a:solidFill>
                  <a:srgbClr val="0000CC"/>
                </a:solidFill>
                <a:latin typeface="Times New Roman" panose="02020603050405020304" pitchFamily="18" charset="0"/>
                <a:ea typeface="宋体" panose="02010600030101010101" pitchFamily="2" charset="-122"/>
              </a:rPr>
              <a:t>四种误差</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2"/>
          <p:cNvSpPr txBox="1"/>
          <p:nvPr/>
        </p:nvSpPr>
        <p:spPr>
          <a:xfrm>
            <a:off x="704850" y="981075"/>
            <a:ext cx="7651750" cy="946150"/>
          </a:xfrm>
          <a:prstGeom prst="rect">
            <a:avLst/>
          </a:prstGeom>
          <a:noFill/>
          <a:ln w="9525">
            <a:noFill/>
          </a:ln>
        </p:spPr>
        <p:txBody>
          <a:bodyPr wrap="none" anchor="t" anchorCtr="0">
            <a:spAutoFit/>
          </a:bodyPr>
          <a:p>
            <a:r>
              <a:rPr lang="zh-CN" altLang="en-US" sz="2800" b="1" dirty="0">
                <a:latin typeface="Times New Roman" panose="02020603050405020304" pitchFamily="18" charset="0"/>
                <a:ea typeface="华文中宋" panose="02010600040101010101" pitchFamily="2" charset="-122"/>
              </a:rPr>
              <a:t>在实数系中，每一个实数可以有</a:t>
            </a:r>
            <a:r>
              <a:rPr lang="zh-CN" altLang="en-US" sz="2800" b="1" dirty="0">
                <a:solidFill>
                  <a:srgbClr val="EF2313"/>
                </a:solidFill>
                <a:latin typeface="Times New Roman" panose="02020603050405020304" pitchFamily="18" charset="0"/>
                <a:ea typeface="华文中宋" panose="02010600040101010101" pitchFamily="2" charset="-122"/>
              </a:rPr>
              <a:t>无穷位</a:t>
            </a:r>
            <a:r>
              <a:rPr lang="zh-CN" altLang="en-US" sz="2800" b="1" dirty="0">
                <a:latin typeface="Times New Roman" panose="02020603050405020304" pitchFamily="18" charset="0"/>
                <a:ea typeface="华文中宋" panose="02010600040101010101" pitchFamily="2" charset="-122"/>
              </a:rPr>
              <a:t>，不同的</a:t>
            </a:r>
            <a:endParaRPr lang="zh-CN" altLang="en-US" sz="2800" b="1" dirty="0">
              <a:latin typeface="Times New Roman" panose="02020603050405020304" pitchFamily="18" charset="0"/>
              <a:ea typeface="华文中宋" panose="02010600040101010101" pitchFamily="2" charset="-122"/>
            </a:endParaRPr>
          </a:p>
          <a:p>
            <a:r>
              <a:rPr lang="zh-CN" altLang="en-US" sz="2800" b="1" dirty="0">
                <a:latin typeface="Times New Roman" panose="02020603050405020304" pitchFamily="18" charset="0"/>
                <a:ea typeface="华文中宋" panose="02010600040101010101" pitchFamily="2" charset="-122"/>
              </a:rPr>
              <a:t>实数代表数轴上不同的点；</a:t>
            </a:r>
            <a:endParaRPr lang="zh-CN" altLang="en-US" sz="2800" b="1" dirty="0">
              <a:latin typeface="Times New Roman" panose="02020603050405020304" pitchFamily="18" charset="0"/>
              <a:ea typeface="华文中宋" panose="02010600040101010101" pitchFamily="2" charset="-122"/>
            </a:endParaRPr>
          </a:p>
        </p:txBody>
      </p:sp>
      <p:graphicFrame>
        <p:nvGraphicFramePr>
          <p:cNvPr id="24579" name="Object 3"/>
          <p:cNvGraphicFramePr>
            <a:graphicFrameLocks noChangeAspect="1"/>
          </p:cNvGraphicFramePr>
          <p:nvPr/>
        </p:nvGraphicFramePr>
        <p:xfrm>
          <a:off x="2311400" y="1854200"/>
          <a:ext cx="4010025" cy="650875"/>
        </p:xfrm>
        <a:graphic>
          <a:graphicData uri="http://schemas.openxmlformats.org/presentationml/2006/ole">
            <mc:AlternateContent xmlns:mc="http://schemas.openxmlformats.org/markup-compatibility/2006">
              <mc:Choice xmlns:v="urn:schemas-microsoft-com:vml" Requires="v">
                <p:oleObj spid="_x0000_s3102" name="" r:id="rId1" imgW="1309370" imgH="228600" progId="Equation.3">
                  <p:embed/>
                </p:oleObj>
              </mc:Choice>
              <mc:Fallback>
                <p:oleObj name="" r:id="rId1" imgW="1309370" imgH="228600" progId="Equation.3">
                  <p:embed/>
                  <p:pic>
                    <p:nvPicPr>
                      <p:cNvPr id="0" name="图片 3101"/>
                      <p:cNvPicPr/>
                      <p:nvPr/>
                    </p:nvPicPr>
                    <p:blipFill>
                      <a:blip r:embed="rId2"/>
                      <a:stretch>
                        <a:fillRect/>
                      </a:stretch>
                    </p:blipFill>
                    <p:spPr>
                      <a:xfrm>
                        <a:off x="2311400" y="1854200"/>
                        <a:ext cx="4010025" cy="650875"/>
                      </a:xfrm>
                      <a:prstGeom prst="rect">
                        <a:avLst/>
                      </a:prstGeom>
                      <a:noFill/>
                      <a:ln w="38100">
                        <a:noFill/>
                        <a:miter/>
                      </a:ln>
                    </p:spPr>
                  </p:pic>
                </p:oleObj>
              </mc:Fallback>
            </mc:AlternateContent>
          </a:graphicData>
        </a:graphic>
      </p:graphicFrame>
      <p:sp>
        <p:nvSpPr>
          <p:cNvPr id="24580" name="Text Box 4"/>
          <p:cNvSpPr txBox="1"/>
          <p:nvPr/>
        </p:nvSpPr>
        <p:spPr>
          <a:xfrm>
            <a:off x="631825" y="2492375"/>
            <a:ext cx="8750300" cy="946150"/>
          </a:xfrm>
          <a:prstGeom prst="rect">
            <a:avLst/>
          </a:prstGeom>
          <a:noFill/>
          <a:ln w="9525">
            <a:noFill/>
          </a:ln>
        </p:spPr>
        <p:txBody>
          <a:bodyPr anchor="t" anchorCtr="0">
            <a:spAutoFit/>
          </a:bodyPr>
          <a:p>
            <a:r>
              <a:rPr lang="zh-CN" altLang="en-US" sz="2800" b="1" dirty="0">
                <a:latin typeface="Times New Roman" panose="02020603050405020304" pitchFamily="18" charset="0"/>
                <a:ea typeface="华文中宋" panose="02010600040101010101" pitchFamily="2" charset="-122"/>
              </a:rPr>
              <a:t>在计算机数系中，每一个数只有</a:t>
            </a:r>
            <a:r>
              <a:rPr lang="zh-CN" altLang="en-US" sz="2800" b="1" dirty="0">
                <a:solidFill>
                  <a:srgbClr val="EF2313"/>
                </a:solidFill>
                <a:latin typeface="Times New Roman" panose="02020603050405020304" pitchFamily="18" charset="0"/>
                <a:ea typeface="华文中宋" panose="02010600040101010101" pitchFamily="2" charset="-122"/>
              </a:rPr>
              <a:t>有限位</a:t>
            </a:r>
            <a:r>
              <a:rPr lang="zh-CN" altLang="en-US" sz="2800" b="1" dirty="0">
                <a:latin typeface="Times New Roman" panose="02020603050405020304" pitchFamily="18" charset="0"/>
                <a:ea typeface="华文中宋" panose="02010600040101010101" pitchFamily="2" charset="-122"/>
              </a:rPr>
              <a:t>，只有部分</a:t>
            </a:r>
            <a:endParaRPr lang="zh-CN" altLang="en-US" sz="2800" b="1" dirty="0">
              <a:latin typeface="Times New Roman" panose="02020603050405020304" pitchFamily="18" charset="0"/>
              <a:ea typeface="华文中宋" panose="02010600040101010101" pitchFamily="2" charset="-122"/>
            </a:endParaRPr>
          </a:p>
          <a:p>
            <a:r>
              <a:rPr lang="zh-CN" altLang="en-US" sz="2800" b="1" dirty="0">
                <a:latin typeface="Times New Roman" panose="02020603050405020304" pitchFamily="18" charset="0"/>
                <a:ea typeface="华文中宋" panose="02010600040101010101" pitchFamily="2" charset="-122"/>
              </a:rPr>
              <a:t>有理数能被计算机数系中的数精确表示。</a:t>
            </a:r>
            <a:endParaRPr lang="zh-CN" altLang="en-US" sz="2800" b="1" dirty="0">
              <a:latin typeface="Times New Roman" panose="02020603050405020304" pitchFamily="18" charset="0"/>
              <a:ea typeface="华文中宋" panose="02010600040101010101" pitchFamily="2" charset="-122"/>
            </a:endParaRPr>
          </a:p>
        </p:txBody>
      </p:sp>
      <p:sp>
        <p:nvSpPr>
          <p:cNvPr id="24582" name="Text Box 6"/>
          <p:cNvSpPr txBox="1"/>
          <p:nvPr/>
        </p:nvSpPr>
        <p:spPr>
          <a:xfrm>
            <a:off x="330200" y="3533775"/>
            <a:ext cx="1612900" cy="519113"/>
          </a:xfrm>
          <a:prstGeom prst="rect">
            <a:avLst/>
          </a:prstGeom>
          <a:noFill/>
          <a:ln w="9525">
            <a:noFill/>
          </a:ln>
        </p:spPr>
        <p:txBody>
          <a:bodyPr wrap="none" anchor="t" anchorCtr="0">
            <a:spAutoFit/>
          </a:bodyPr>
          <a:p>
            <a:r>
              <a:rPr lang="zh-CN" altLang="en-US" sz="2800" b="1" dirty="0">
                <a:solidFill>
                  <a:srgbClr val="0000FF"/>
                </a:solidFill>
                <a:latin typeface="Times New Roman" panose="02020603050405020304" pitchFamily="18" charset="0"/>
                <a:ea typeface="宋体" panose="02010600030101010101" pitchFamily="2" charset="-122"/>
              </a:rPr>
              <a:t>浮点数：</a:t>
            </a:r>
            <a:endParaRPr lang="zh-CN" altLang="en-US" sz="2800" b="1" dirty="0">
              <a:solidFill>
                <a:srgbClr val="0000FF"/>
              </a:solidFill>
              <a:latin typeface="Times New Roman" panose="02020603050405020304" pitchFamily="18" charset="0"/>
              <a:ea typeface="宋体" panose="02010600030101010101" pitchFamily="2" charset="-122"/>
            </a:endParaRPr>
          </a:p>
        </p:txBody>
      </p:sp>
      <p:sp>
        <p:nvSpPr>
          <p:cNvPr id="24583" name="Text Box 7"/>
          <p:cNvSpPr txBox="1"/>
          <p:nvPr/>
        </p:nvSpPr>
        <p:spPr>
          <a:xfrm>
            <a:off x="523875" y="4071938"/>
            <a:ext cx="5191125" cy="519112"/>
          </a:xfrm>
          <a:prstGeom prst="rect">
            <a:avLst/>
          </a:prstGeom>
          <a:noFill/>
          <a:ln w="9525">
            <a:noFill/>
          </a:ln>
        </p:spPr>
        <p:txBody>
          <a:bodyPr wrap="none" anchor="t" anchorCtr="0">
            <a:spAutoFit/>
          </a:bodyPr>
          <a:p>
            <a:r>
              <a:rPr lang="zh-CN" altLang="zh-CN" sz="2800" b="1" dirty="0">
                <a:solidFill>
                  <a:srgbClr val="FF3300"/>
                </a:solidFill>
                <a:latin typeface="Times New Roman" panose="02020603050405020304" pitchFamily="18" charset="0"/>
                <a:ea typeface="宋体" panose="02010600030101010101" pitchFamily="2" charset="-122"/>
              </a:rPr>
              <a:t>36.83=0.3683×10</a:t>
            </a:r>
            <a:r>
              <a:rPr lang="zh-CN" altLang="zh-CN" sz="2800" b="1" baseline="30000" dirty="0">
                <a:solidFill>
                  <a:srgbClr val="FF3300"/>
                </a:solidFill>
                <a:latin typeface="Times New Roman" panose="02020603050405020304" pitchFamily="18" charset="0"/>
                <a:ea typeface="宋体" panose="02010600030101010101" pitchFamily="2" charset="-122"/>
              </a:rPr>
              <a:t>2</a:t>
            </a:r>
            <a:r>
              <a:rPr lang="zh-CN" altLang="zh-CN" sz="2800" b="1" dirty="0">
                <a:solidFill>
                  <a:srgbClr val="FF3300"/>
                </a:solidFill>
                <a:latin typeface="Times New Roman" panose="02020603050405020304" pitchFamily="18" charset="0"/>
                <a:ea typeface="宋体" panose="02010600030101010101" pitchFamily="2" charset="-122"/>
              </a:rPr>
              <a:t>=0.03683×10</a:t>
            </a:r>
            <a:r>
              <a:rPr lang="zh-CN" altLang="zh-CN" sz="2800" b="1" baseline="30000" dirty="0">
                <a:solidFill>
                  <a:srgbClr val="FF3300"/>
                </a:solidFill>
                <a:latin typeface="Times New Roman" panose="02020603050405020304" pitchFamily="18" charset="0"/>
                <a:ea typeface="宋体" panose="02010600030101010101" pitchFamily="2" charset="-122"/>
              </a:rPr>
              <a:t>3</a:t>
            </a:r>
            <a:endParaRPr lang="zh-CN" altLang="zh-CN" sz="2800" b="1" dirty="0">
              <a:solidFill>
                <a:srgbClr val="FF3300"/>
              </a:solidFill>
              <a:latin typeface="Times New Roman" panose="02020603050405020304" pitchFamily="18" charset="0"/>
              <a:ea typeface="宋体" panose="02010600030101010101" pitchFamily="2" charset="-122"/>
            </a:endParaRPr>
          </a:p>
        </p:txBody>
      </p:sp>
      <p:sp>
        <p:nvSpPr>
          <p:cNvPr id="24584" name="Text Box 8"/>
          <p:cNvSpPr txBox="1"/>
          <p:nvPr/>
        </p:nvSpPr>
        <p:spPr>
          <a:xfrm>
            <a:off x="1809750" y="3500438"/>
            <a:ext cx="8096250" cy="461962"/>
          </a:xfrm>
          <a:prstGeom prst="rect">
            <a:avLst/>
          </a:prstGeom>
          <a:gradFill rotWithShape="0">
            <a:gsLst>
              <a:gs pos="0">
                <a:srgbClr val="FFFF99"/>
              </a:gs>
              <a:gs pos="100000">
                <a:srgbClr val="CCFF99"/>
              </a:gs>
            </a:gsLst>
            <a:lin ang="5400000" scaled="1"/>
            <a:tileRect/>
          </a:gradFill>
          <a:ln w="9525">
            <a:noFill/>
          </a:ln>
        </p:spPr>
        <p:txBody>
          <a:bodyPr anchor="t" anchorCtr="0">
            <a:spAutoFit/>
          </a:bodyPr>
          <a:p>
            <a:r>
              <a:rPr lang="zh-CN" altLang="en-US" sz="2400" b="1" dirty="0">
                <a:latin typeface="Times New Roman" panose="02020603050405020304" pitchFamily="18" charset="0"/>
                <a:ea typeface="华文中宋" panose="02010600040101010101" pitchFamily="2" charset="-122"/>
              </a:rPr>
              <a:t>这种允许小数点位置浮动的表示法称为数的浮点形式。</a:t>
            </a:r>
            <a:endParaRPr lang="zh-CN" altLang="en-US" sz="2400" b="1" dirty="0">
              <a:latin typeface="Times New Roman" panose="02020603050405020304" pitchFamily="18" charset="0"/>
              <a:ea typeface="华文中宋" panose="02010600040101010101" pitchFamily="2" charset="-122"/>
            </a:endParaRPr>
          </a:p>
        </p:txBody>
      </p:sp>
      <p:sp>
        <p:nvSpPr>
          <p:cNvPr id="24585" name="Text Box 9"/>
          <p:cNvSpPr txBox="1"/>
          <p:nvPr/>
        </p:nvSpPr>
        <p:spPr>
          <a:xfrm>
            <a:off x="742950" y="4332288"/>
            <a:ext cx="5586413" cy="1455737"/>
          </a:xfrm>
          <a:prstGeom prst="rect">
            <a:avLst/>
          </a:prstGeom>
          <a:noFill/>
          <a:ln w="9525">
            <a:noFill/>
          </a:ln>
        </p:spPr>
        <p:txBody>
          <a:bodyPr wrap="none" anchor="t" anchorCtr="0">
            <a:spAutoFit/>
          </a:bodyPr>
          <a:p>
            <a:pPr lvl="1" indent="0" algn="l" rtl="0" eaLnBrk="1" fontAlgn="base" hangingPunct="1">
              <a:lnSpc>
                <a:spcPct val="150000"/>
              </a:lnSpc>
              <a:spcBef>
                <a:spcPct val="0"/>
              </a:spcBef>
              <a:spcAft>
                <a:spcPct val="0"/>
              </a:spcAft>
              <a:buNone/>
            </a:pPr>
            <a:r>
              <a:rPr lang="zh-CN" altLang="en-US"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实数</a:t>
            </a:r>
            <a:r>
              <a:rPr lang="zh-CN" altLang="zh-CN" sz="2800" b="1" i="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x</a:t>
            </a:r>
            <a:r>
              <a:rPr lang="zh-CN" altLang="en-US"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的十进制浮点形式为</a:t>
            </a:r>
            <a:endParaRPr lang="zh-CN" altLang="en-US"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endParaRPr>
          </a:p>
          <a:p>
            <a:pPr lvl="1" indent="0" algn="l" rtl="0" eaLnBrk="1" fontAlgn="base" hangingPunct="1">
              <a:lnSpc>
                <a:spcPct val="150000"/>
              </a:lnSpc>
              <a:spcBef>
                <a:spcPct val="0"/>
              </a:spcBef>
              <a:spcAft>
                <a:spcPct val="0"/>
              </a:spcAft>
              <a:buNone/>
            </a:pPr>
            <a:r>
              <a:rPr lang="zh-CN" altLang="zh-CN" sz="2800" b="1" dirty="0">
                <a:solidFill>
                  <a:schemeClr val="tx1"/>
                </a:solidFill>
                <a:latin typeface="隶书" panose="02010509060101010101" pitchFamily="49" charset="-122"/>
                <a:ea typeface="隶书" panose="02010509060101010101" pitchFamily="49" charset="-122"/>
              </a:rPr>
              <a:t>   </a:t>
            </a:r>
            <a:r>
              <a:rPr lang="zh-CN" altLang="zh-CN" sz="2800" b="1" i="1" dirty="0">
                <a:solidFill>
                  <a:schemeClr val="tx1"/>
                </a:solidFill>
                <a:latin typeface="Times New Roman" panose="02020603050405020304" pitchFamily="18" charset="0"/>
                <a:ea typeface="隶书" panose="02010509060101010101" pitchFamily="49" charset="-122"/>
              </a:rPr>
              <a:t>x</a:t>
            </a:r>
            <a:r>
              <a:rPr lang="zh-CN" altLang="zh-CN" sz="2800" b="1" dirty="0">
                <a:solidFill>
                  <a:schemeClr val="tx1"/>
                </a:solidFill>
                <a:latin typeface="隶书" panose="02010509060101010101" pitchFamily="49" charset="-122"/>
                <a:ea typeface="隶书" panose="02010509060101010101" pitchFamily="49" charset="-122"/>
              </a:rPr>
              <a:t>= </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a:t>
            </a:r>
            <a:r>
              <a:rPr lang="zh-CN" altLang="zh-CN" sz="2800" b="1" dirty="0">
                <a:solidFill>
                  <a:srgbClr val="EF2313"/>
                </a:solidFill>
                <a:latin typeface="隶书" panose="02010509060101010101" pitchFamily="49" charset="-122"/>
                <a:ea typeface="隶书" panose="02010509060101010101" pitchFamily="49" charset="-122"/>
                <a:sym typeface="Symbol" panose="05050102010706020507" pitchFamily="18" charset="2"/>
              </a:rPr>
              <a:t>0.</a:t>
            </a:r>
            <a:r>
              <a:rPr lang="zh-CN" altLang="zh-CN" sz="2800" b="1" i="1" dirty="0">
                <a:solidFill>
                  <a:srgbClr val="EF2313"/>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rgbClr val="EF2313"/>
                </a:solidFill>
                <a:latin typeface="隶书" panose="02010509060101010101" pitchFamily="49" charset="-122"/>
                <a:ea typeface="隶书" panose="02010509060101010101" pitchFamily="49" charset="-122"/>
                <a:sym typeface="Symbol" panose="05050102010706020507" pitchFamily="18" charset="2"/>
              </a:rPr>
              <a:t>1 </a:t>
            </a:r>
            <a:r>
              <a:rPr lang="zh-CN" altLang="zh-CN" sz="2800" b="1" i="1" dirty="0">
                <a:solidFill>
                  <a:srgbClr val="EF2313"/>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rgbClr val="EF2313"/>
                </a:solidFill>
                <a:latin typeface="隶书" panose="02010509060101010101" pitchFamily="49" charset="-122"/>
                <a:ea typeface="隶书" panose="02010509060101010101" pitchFamily="49" charset="-122"/>
                <a:sym typeface="Symbol" panose="05050102010706020507" pitchFamily="18" charset="2"/>
              </a:rPr>
              <a:t>2</a:t>
            </a:r>
            <a:r>
              <a:rPr lang="zh-CN" altLang="zh-CN" sz="2800" b="1" dirty="0">
                <a:solidFill>
                  <a:srgbClr val="EF2313"/>
                </a:solidFill>
                <a:latin typeface="隶书" panose="02010509060101010101" pitchFamily="49" charset="-122"/>
                <a:ea typeface="隶书" panose="02010509060101010101" pitchFamily="49" charset="-122"/>
                <a:sym typeface="Symbol" panose="05050102010706020507" pitchFamily="18" charset="2"/>
              </a:rPr>
              <a:t>... </a:t>
            </a:r>
            <a:r>
              <a:rPr lang="zh-CN" altLang="zh-CN" sz="2800" b="1" i="1" dirty="0">
                <a:solidFill>
                  <a:srgbClr val="EF2313"/>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rgbClr val="EF2313"/>
                </a:solidFill>
                <a:latin typeface="隶书" panose="02010509060101010101" pitchFamily="49" charset="-122"/>
                <a:ea typeface="隶书" panose="02010509060101010101" pitchFamily="49" charset="-122"/>
                <a:sym typeface="Symbol" panose="05050102010706020507" pitchFamily="18" charset="2"/>
              </a:rPr>
              <a:t>k</a:t>
            </a:r>
            <a:r>
              <a:rPr lang="zh-CN" altLang="zh-CN" sz="2800" b="1" dirty="0">
                <a:solidFill>
                  <a:srgbClr val="EF2313"/>
                </a:solidFill>
                <a:latin typeface="隶书" panose="02010509060101010101" pitchFamily="49" charset="-122"/>
                <a:ea typeface="隶书" panose="02010509060101010101" pitchFamily="49" charset="-122"/>
                <a:sym typeface="Symbol" panose="05050102010706020507" pitchFamily="18" charset="2"/>
              </a:rPr>
              <a:t> </a:t>
            </a:r>
            <a:r>
              <a:rPr lang="zh-CN" altLang="zh-CN" sz="2800" b="1" dirty="0">
                <a:solidFill>
                  <a:srgbClr val="EF2313"/>
                </a:solidFill>
                <a:latin typeface="Times New Roman" panose="02020603050405020304" pitchFamily="18" charset="0"/>
                <a:ea typeface="隶书" panose="02010509060101010101" pitchFamily="49" charset="-122"/>
                <a:sym typeface="Symbol" panose="05050102010706020507" pitchFamily="18" charset="2"/>
              </a:rPr>
              <a:t>…</a:t>
            </a:r>
            <a:r>
              <a:rPr lang="zh-CN" altLang="zh-CN" sz="2800" b="1" dirty="0">
                <a:solidFill>
                  <a:srgbClr val="EF2313"/>
                </a:solidFill>
                <a:latin typeface="隶书" panose="02010509060101010101" pitchFamily="49" charset="-122"/>
                <a:ea typeface="隶书" panose="02010509060101010101" pitchFamily="49" charset="-122"/>
                <a:sym typeface="Symbol" panose="05050102010706020507" pitchFamily="18" charset="2"/>
              </a:rPr>
              <a:t></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10</a:t>
            </a:r>
            <a:r>
              <a:rPr lang="zh-CN" altLang="zh-CN" sz="4400" b="1" baseline="30000" dirty="0">
                <a:solidFill>
                  <a:srgbClr val="EF2313"/>
                </a:solidFill>
                <a:latin typeface="隶书" panose="02010509060101010101" pitchFamily="49" charset="-122"/>
                <a:ea typeface="隶书" panose="02010509060101010101" pitchFamily="49" charset="-122"/>
                <a:sym typeface="Symbol" panose="05050102010706020507" pitchFamily="18" charset="2"/>
              </a:rPr>
              <a:t>c</a:t>
            </a:r>
            <a:r>
              <a:rPr lang="zh-CN" altLang="zh-CN" sz="2800" dirty="0">
                <a:solidFill>
                  <a:srgbClr val="EF2313"/>
                </a:solidFill>
                <a:latin typeface="隶书" panose="02010509060101010101" pitchFamily="49" charset="-122"/>
                <a:ea typeface="隶书" panose="02010509060101010101" pitchFamily="49" charset="-122"/>
                <a:sym typeface="Symbol" panose="05050102010706020507" pitchFamily="18" charset="2"/>
              </a:rPr>
              <a:t>,</a:t>
            </a:r>
            <a:endParaRPr lang="zh-CN" altLang="zh-CN" sz="2800" dirty="0">
              <a:solidFill>
                <a:srgbClr val="EF2313"/>
              </a:solidFill>
              <a:latin typeface="隶书" panose="02010509060101010101" pitchFamily="49" charset="-122"/>
              <a:ea typeface="隶书" panose="02010509060101010101" pitchFamily="49" charset="-122"/>
              <a:sym typeface="Symbol" panose="05050102010706020507" pitchFamily="18" charset="2"/>
            </a:endParaRPr>
          </a:p>
        </p:txBody>
      </p:sp>
      <p:sp>
        <p:nvSpPr>
          <p:cNvPr id="24586" name="AutoShape 10"/>
          <p:cNvSpPr/>
          <p:nvPr/>
        </p:nvSpPr>
        <p:spPr>
          <a:xfrm>
            <a:off x="5365750" y="4829175"/>
            <a:ext cx="1155700" cy="304800"/>
          </a:xfrm>
          <a:prstGeom prst="wedgeEllipseCallout">
            <a:avLst>
              <a:gd name="adj1" fmla="val -120236"/>
              <a:gd name="adj2" fmla="val 135940"/>
            </a:avLst>
          </a:prstGeom>
          <a:solidFill>
            <a:schemeClr val="accent1"/>
          </a:solidFill>
          <a:ln w="12700" cap="flat" cmpd="sng">
            <a:solidFill>
              <a:schemeClr val="tx1"/>
            </a:solidFill>
            <a:prstDash val="solid"/>
            <a:miter/>
            <a:headEnd type="none" w="med" len="med"/>
            <a:tailEnd type="none" w="med" len="med"/>
          </a:ln>
        </p:spPr>
        <p:txBody>
          <a:bodyPr wrap="none" anchor="ctr" anchorCtr="0"/>
          <a:p>
            <a:pPr algn="ctr"/>
            <a:r>
              <a:rPr lang="zh-CN" altLang="en-US" sz="2000" b="1" dirty="0">
                <a:solidFill>
                  <a:srgbClr val="FF3300"/>
                </a:solidFill>
                <a:latin typeface="Times New Roman" panose="02020603050405020304" pitchFamily="18" charset="0"/>
                <a:ea typeface="宋体" panose="02010600030101010101" pitchFamily="2" charset="-122"/>
              </a:rPr>
              <a:t>尾数</a:t>
            </a:r>
            <a:endParaRPr lang="zh-CN" altLang="en-US" sz="4000" b="1" dirty="0">
              <a:latin typeface="Times New Roman" panose="02020603050405020304" pitchFamily="18" charset="0"/>
              <a:ea typeface="宋体" panose="02010600030101010101" pitchFamily="2" charset="-122"/>
            </a:endParaRPr>
          </a:p>
        </p:txBody>
      </p:sp>
      <p:sp>
        <p:nvSpPr>
          <p:cNvPr id="24587" name="AutoShape 11"/>
          <p:cNvSpPr/>
          <p:nvPr/>
        </p:nvSpPr>
        <p:spPr>
          <a:xfrm>
            <a:off x="7346950" y="5210175"/>
            <a:ext cx="1073150" cy="381000"/>
          </a:xfrm>
          <a:prstGeom prst="wedgeRoundRectCallout">
            <a:avLst>
              <a:gd name="adj1" fmla="val -133014"/>
              <a:gd name="adj2" fmla="val -9167"/>
              <a:gd name="adj3" fmla="val 16667"/>
            </a:avLst>
          </a:prstGeom>
          <a:solidFill>
            <a:schemeClr val="accent1"/>
          </a:solidFill>
          <a:ln w="12700" cap="flat" cmpd="sng">
            <a:solidFill>
              <a:schemeClr val="tx1"/>
            </a:solidFill>
            <a:prstDash val="solid"/>
            <a:miter/>
            <a:headEnd type="none" w="med" len="med"/>
            <a:tailEnd type="none" w="med" len="med"/>
          </a:ln>
        </p:spPr>
        <p:txBody>
          <a:bodyPr wrap="none" anchor="ctr" anchorCtr="0"/>
          <a:p>
            <a:pPr algn="ctr"/>
            <a:r>
              <a:rPr lang="zh-CN" altLang="en-US" sz="2000" b="1" dirty="0">
                <a:solidFill>
                  <a:srgbClr val="FF3300"/>
                </a:solidFill>
                <a:latin typeface="Times New Roman" panose="02020603050405020304" pitchFamily="18" charset="0"/>
                <a:ea typeface="宋体" panose="02010600030101010101" pitchFamily="2" charset="-122"/>
              </a:rPr>
              <a:t>阶码</a:t>
            </a:r>
            <a:endParaRPr lang="zh-CN" altLang="en-US" sz="4000" b="1" dirty="0">
              <a:solidFill>
                <a:srgbClr val="FF3300"/>
              </a:solidFill>
              <a:latin typeface="Times New Roman" panose="02020603050405020304" pitchFamily="18" charset="0"/>
              <a:ea typeface="宋体" panose="02010600030101010101" pitchFamily="2" charset="-122"/>
            </a:endParaRPr>
          </a:p>
        </p:txBody>
      </p:sp>
      <p:sp>
        <p:nvSpPr>
          <p:cNvPr id="24588" name="Rectangle 12"/>
          <p:cNvSpPr/>
          <p:nvPr/>
        </p:nvSpPr>
        <p:spPr>
          <a:xfrm>
            <a:off x="1073150" y="5591175"/>
            <a:ext cx="4394200" cy="733425"/>
          </a:xfrm>
          <a:prstGeom prst="rect">
            <a:avLst/>
          </a:prstGeom>
          <a:noFill/>
          <a:ln w="9525">
            <a:noFill/>
          </a:ln>
        </p:spPr>
        <p:txBody>
          <a:bodyPr wrap="none" anchor="t" anchorCtr="0">
            <a:spAutoFit/>
          </a:bodyPr>
          <a:p>
            <a:pPr lvl="1" indent="0" algn="l" rtl="0" eaLnBrk="1" fontAlgn="base" hangingPunct="1">
              <a:lnSpc>
                <a:spcPct val="150000"/>
              </a:lnSpc>
              <a:spcBef>
                <a:spcPct val="0"/>
              </a:spcBef>
              <a:spcAft>
                <a:spcPct val="0"/>
              </a:spcAft>
              <a:buNone/>
            </a:pP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i</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{0,1,2,</a:t>
            </a:r>
            <a:r>
              <a:rPr lang="zh-CN" altLang="zh-CN" sz="2800" b="1" dirty="0">
                <a:solidFill>
                  <a:schemeClr val="tx1"/>
                </a:solidFill>
                <a:latin typeface="Times New Roman" panose="02020603050405020304" pitchFamily="18" charset="0"/>
                <a:ea typeface="隶书" panose="02010509060101010101" pitchFamily="49" charset="-122"/>
                <a:sym typeface="Symbol" panose="05050102010706020507" pitchFamily="18" charset="2"/>
              </a:rPr>
              <a:t>…</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,9}, c∈Z</a:t>
            </a:r>
            <a:endPar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endParaRPr>
          </a:p>
        </p:txBody>
      </p:sp>
      <p:sp>
        <p:nvSpPr>
          <p:cNvPr id="24589" name="AutoShape 13"/>
          <p:cNvSpPr/>
          <p:nvPr/>
        </p:nvSpPr>
        <p:spPr>
          <a:xfrm>
            <a:off x="6851650" y="5819775"/>
            <a:ext cx="1073150" cy="304800"/>
          </a:xfrm>
          <a:prstGeom prst="wedgeRoundRectCallout">
            <a:avLst>
              <a:gd name="adj1" fmla="val -127245"/>
              <a:gd name="adj2" fmla="val -142708"/>
              <a:gd name="adj3" fmla="val 16667"/>
            </a:avLst>
          </a:prstGeom>
          <a:solidFill>
            <a:schemeClr val="accent1"/>
          </a:solidFill>
          <a:ln w="12700" cap="flat" cmpd="sng">
            <a:solidFill>
              <a:schemeClr val="tx1"/>
            </a:solidFill>
            <a:prstDash val="solid"/>
            <a:miter/>
            <a:headEnd type="none" w="med" len="med"/>
            <a:tailEnd type="none" w="med" len="med"/>
          </a:ln>
        </p:spPr>
        <p:txBody>
          <a:bodyPr wrap="none" anchor="ctr" anchorCtr="0"/>
          <a:p>
            <a:pPr algn="ctr"/>
            <a:r>
              <a:rPr lang="zh-CN" altLang="en-US" sz="2000" b="1" dirty="0">
                <a:latin typeface="Times New Roman" panose="02020603050405020304" pitchFamily="18" charset="0"/>
                <a:ea typeface="宋体" panose="02010600030101010101" pitchFamily="2" charset="-122"/>
              </a:rPr>
              <a:t>基数</a:t>
            </a:r>
            <a:endParaRPr lang="zh-CN" altLang="en-US" sz="4000" b="1" dirty="0">
              <a:latin typeface="Times New Roman" panose="02020603050405020304" pitchFamily="18" charset="0"/>
              <a:ea typeface="宋体" panose="02010600030101010101" pitchFamily="2" charset="-122"/>
            </a:endParaRPr>
          </a:p>
        </p:txBody>
      </p:sp>
      <p:sp>
        <p:nvSpPr>
          <p:cNvPr id="24590" name="Text Box 14"/>
          <p:cNvSpPr txBox="1"/>
          <p:nvPr/>
        </p:nvSpPr>
        <p:spPr>
          <a:xfrm>
            <a:off x="6257925" y="4057650"/>
            <a:ext cx="3648075" cy="946150"/>
          </a:xfrm>
          <a:prstGeom prst="rect">
            <a:avLst/>
          </a:prstGeom>
          <a:solidFill>
            <a:srgbClr val="FBF761"/>
          </a:solidFill>
          <a:ln w="9525">
            <a:noFill/>
          </a:ln>
        </p:spPr>
        <p:txBody>
          <a:bodyPr anchor="t" anchorCtr="0">
            <a:spAutoFit/>
          </a:bodyPr>
          <a:p>
            <a:r>
              <a:rPr lang="zh-CN" altLang="zh-CN" sz="2800" b="1" i="1" dirty="0">
                <a:latin typeface="华文中宋" panose="02010600040101010101" pitchFamily="2" charset="-122"/>
                <a:ea typeface="华文中宋" panose="02010600040101010101" pitchFamily="2" charset="-122"/>
              </a:rPr>
              <a:t>a</a:t>
            </a:r>
            <a:r>
              <a:rPr lang="zh-CN" altLang="zh-CN" sz="2800" b="1" baseline="-25000" dirty="0">
                <a:latin typeface="华文中宋" panose="02010600040101010101" pitchFamily="2" charset="-122"/>
                <a:ea typeface="华文中宋" panose="02010600040101010101" pitchFamily="2" charset="-122"/>
              </a:rPr>
              <a:t>1</a:t>
            </a:r>
            <a:r>
              <a:rPr lang="zh-CN" altLang="zh-CN" sz="2800" b="1" dirty="0">
                <a:latin typeface="华文中宋" panose="02010600040101010101" pitchFamily="2" charset="-122"/>
                <a:ea typeface="华文中宋" panose="02010600040101010101" pitchFamily="2" charset="-122"/>
              </a:rPr>
              <a:t>≠0, (1)</a:t>
            </a:r>
            <a:r>
              <a:rPr lang="zh-CN" altLang="en-US" sz="2800" b="1" dirty="0">
                <a:latin typeface="华文中宋" panose="02010600040101010101" pitchFamily="2" charset="-122"/>
                <a:ea typeface="华文中宋" panose="02010600040101010101" pitchFamily="2" charset="-122"/>
              </a:rPr>
              <a:t>称为</a:t>
            </a:r>
            <a:r>
              <a:rPr lang="zh-CN" altLang="zh-CN" sz="2800" b="1" i="1" dirty="0">
                <a:latin typeface="华文中宋" panose="02010600040101010101" pitchFamily="2" charset="-122"/>
                <a:ea typeface="华文中宋" panose="02010600040101010101" pitchFamily="2" charset="-122"/>
              </a:rPr>
              <a:t>x</a:t>
            </a:r>
            <a:r>
              <a:rPr lang="zh-CN" altLang="zh-CN" sz="2800" b="1"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的</a:t>
            </a:r>
            <a:endParaRPr lang="zh-CN" altLang="en-US" sz="2800" b="1" dirty="0">
              <a:latin typeface="华文中宋" panose="02010600040101010101" pitchFamily="2" charset="-122"/>
              <a:ea typeface="华文中宋" panose="02010600040101010101" pitchFamily="2" charset="-122"/>
            </a:endParaRPr>
          </a:p>
          <a:p>
            <a:r>
              <a:rPr lang="zh-CN" altLang="en-US" sz="2800" b="1" dirty="0">
                <a:latin typeface="华文中宋" panose="02010600040101010101" pitchFamily="2" charset="-122"/>
                <a:ea typeface="华文中宋" panose="02010600040101010101" pitchFamily="2" charset="-122"/>
              </a:rPr>
              <a:t>规格化的浮点形式</a:t>
            </a:r>
            <a:endParaRPr lang="zh-CN" altLang="en-US" sz="2800" b="1" dirty="0">
              <a:latin typeface="华文中宋" panose="02010600040101010101" pitchFamily="2" charset="-122"/>
              <a:ea typeface="华文中宋" panose="02010600040101010101" pitchFamily="2" charset="-122"/>
            </a:endParaRPr>
          </a:p>
        </p:txBody>
      </p:sp>
      <p:sp>
        <p:nvSpPr>
          <p:cNvPr id="24591" name="Text Box 15"/>
          <p:cNvSpPr txBox="1"/>
          <p:nvPr/>
        </p:nvSpPr>
        <p:spPr>
          <a:xfrm>
            <a:off x="8321675" y="5124450"/>
            <a:ext cx="600075" cy="519113"/>
          </a:xfrm>
          <a:prstGeom prst="rect">
            <a:avLst/>
          </a:prstGeom>
          <a:noFill/>
          <a:ln w="9525">
            <a:noFill/>
          </a:ln>
        </p:spPr>
        <p:txBody>
          <a:bodyPr wrap="none" anchor="t" anchorCtr="0">
            <a:spAutoFit/>
          </a:bodyPr>
          <a:p>
            <a:r>
              <a:rPr lang="zh-CN" altLang="zh-CN" sz="2800" b="1" dirty="0">
                <a:latin typeface="Times New Roman" panose="02020603050405020304" pitchFamily="18" charset="0"/>
                <a:ea typeface="宋体" panose="02010600030101010101" pitchFamily="2" charset="-122"/>
              </a:rPr>
              <a:t>(1)</a:t>
            </a:r>
            <a:endParaRPr lang="zh-CN" altLang="zh-CN" sz="2800" b="1" dirty="0">
              <a:latin typeface="Times New Roman" panose="02020603050405020304" pitchFamily="18" charset="0"/>
              <a:ea typeface="宋体" panose="02010600030101010101" pitchFamily="2" charset="-122"/>
            </a:endParaRPr>
          </a:p>
        </p:txBody>
      </p:sp>
      <p:sp>
        <p:nvSpPr>
          <p:cNvPr id="23566" name="Text Box 16"/>
          <p:cNvSpPr txBox="1"/>
          <p:nvPr/>
        </p:nvSpPr>
        <p:spPr>
          <a:xfrm>
            <a:off x="6618288" y="117475"/>
            <a:ext cx="3230562" cy="457200"/>
          </a:xfrm>
          <a:prstGeom prst="rect">
            <a:avLst/>
          </a:prstGeom>
          <a:noFill/>
          <a:ln w="9525">
            <a:noFill/>
          </a:ln>
        </p:spPr>
        <p:txBody>
          <a:bodyPr wrap="none" anchor="t" anchorCtr="0">
            <a:spAutoFit/>
          </a:bodyPr>
          <a:p>
            <a:r>
              <a:rPr lang="zh-CN" altLang="en-US" sz="2400" b="1" dirty="0">
                <a:solidFill>
                  <a:srgbClr val="0000CC"/>
                </a:solidFill>
                <a:latin typeface="Times New Roman" panose="02020603050405020304" pitchFamily="18" charset="0"/>
                <a:ea typeface="宋体" panose="02010600030101010101" pitchFamily="2" charset="-122"/>
              </a:rPr>
              <a:t>计算处理中误差的产生</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5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83"/>
                                        </p:tgtEl>
                                        <p:attrNameLst>
                                          <p:attrName>style.visibility</p:attrName>
                                        </p:attrNameLst>
                                      </p:cBhvr>
                                      <p:to>
                                        <p:strVal val="visible"/>
                                      </p:to>
                                    </p:set>
                                  </p:childTnLst>
                                  <p:subTnLst>
                                    <p:set>
                                      <p:cBhvr override="childStyle">
                                        <p:cTn dur="1" fill="hold" display="0" masterRel="nextClick" afterEffect="1"/>
                                        <p:tgtEl>
                                          <p:spTgt spid="2458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85"/>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24586"/>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24587"/>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4589"/>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4588"/>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45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4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0" grpId="0"/>
      <p:bldP spid="24582" grpId="0"/>
      <p:bldP spid="24583" grpId="0"/>
      <p:bldP spid="24584" grpId="0" animBg="1"/>
      <p:bldP spid="24585" grpId="0"/>
      <p:bldP spid="24586" grpId="0" animBg="1"/>
      <p:bldP spid="24587" grpId="0" animBg="1"/>
      <p:bldP spid="24588" grpId="0"/>
      <p:bldP spid="24589" grpId="0" animBg="1"/>
      <p:bldP spid="24590" grpId="0" animBg="1"/>
      <p:bldP spid="245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2"/>
          <p:cNvSpPr txBox="1"/>
          <p:nvPr/>
        </p:nvSpPr>
        <p:spPr>
          <a:xfrm>
            <a:off x="1106488" y="115888"/>
            <a:ext cx="184150" cy="701675"/>
          </a:xfrm>
          <a:prstGeom prst="rect">
            <a:avLst/>
          </a:prstGeom>
          <a:noFill/>
          <a:ln w="9525">
            <a:noFill/>
          </a:ln>
        </p:spPr>
        <p:txBody>
          <a:bodyPr wrap="none" anchor="t" anchorCtr="0">
            <a:spAutoFit/>
          </a:bodyPr>
          <a:p>
            <a:endParaRPr lang="zh-CN" altLang="zh-CN" sz="4000" b="1" dirty="0">
              <a:latin typeface="Times New Roman" panose="02020603050405020304" pitchFamily="18" charset="0"/>
              <a:ea typeface="宋体" panose="02010600030101010101" pitchFamily="2" charset="-122"/>
            </a:endParaRPr>
          </a:p>
        </p:txBody>
      </p:sp>
      <p:sp>
        <p:nvSpPr>
          <p:cNvPr id="25602" name="Text Box 3"/>
          <p:cNvSpPr txBox="1"/>
          <p:nvPr/>
        </p:nvSpPr>
        <p:spPr>
          <a:xfrm>
            <a:off x="542925" y="1981200"/>
            <a:ext cx="184150" cy="457200"/>
          </a:xfrm>
          <a:prstGeom prst="rect">
            <a:avLst/>
          </a:prstGeom>
          <a:noFill/>
          <a:ln w="9525">
            <a:noFill/>
          </a:ln>
        </p:spPr>
        <p:txBody>
          <a:bodyPr wrap="none" anchor="t" anchorCtr="0">
            <a:spAutoFit/>
          </a:bodyPr>
          <a:p>
            <a:endParaRPr lang="zh-CN" altLang="zh-CN" sz="2400" b="1" dirty="0">
              <a:latin typeface="Times New Roman" panose="02020603050405020304" pitchFamily="18" charset="0"/>
              <a:ea typeface="宋体" panose="02010600030101010101" pitchFamily="2" charset="-122"/>
            </a:endParaRPr>
          </a:p>
        </p:txBody>
      </p:sp>
      <p:sp>
        <p:nvSpPr>
          <p:cNvPr id="25603" name="Text Box 4"/>
          <p:cNvSpPr txBox="1"/>
          <p:nvPr/>
        </p:nvSpPr>
        <p:spPr>
          <a:xfrm>
            <a:off x="7229475" y="2133600"/>
            <a:ext cx="184150" cy="457200"/>
          </a:xfrm>
          <a:prstGeom prst="rect">
            <a:avLst/>
          </a:prstGeom>
          <a:noFill/>
          <a:ln w="9525">
            <a:noFill/>
          </a:ln>
        </p:spPr>
        <p:txBody>
          <a:bodyPr wrap="none" anchor="t" anchorCtr="0">
            <a:spAutoFit/>
          </a:bodyPr>
          <a:p>
            <a:endParaRPr lang="zh-CN" altLang="zh-CN" sz="2400" b="1" dirty="0">
              <a:latin typeface="Times New Roman" panose="02020603050405020304" pitchFamily="18" charset="0"/>
              <a:ea typeface="宋体" panose="02010600030101010101" pitchFamily="2" charset="-122"/>
            </a:endParaRPr>
          </a:p>
        </p:txBody>
      </p:sp>
      <p:sp>
        <p:nvSpPr>
          <p:cNvPr id="26629" name="Text Box 5"/>
          <p:cNvSpPr txBox="1"/>
          <p:nvPr/>
        </p:nvSpPr>
        <p:spPr>
          <a:xfrm>
            <a:off x="344488" y="3068638"/>
            <a:ext cx="8420100" cy="1882775"/>
          </a:xfrm>
          <a:prstGeom prst="rect">
            <a:avLst/>
          </a:prstGeom>
          <a:noFill/>
          <a:ln w="9525">
            <a:noFill/>
          </a:ln>
        </p:spPr>
        <p:txBody>
          <a:bodyPr anchor="t" anchorCtr="0">
            <a:spAutoFit/>
          </a:bodyPr>
          <a:p>
            <a:r>
              <a:rPr lang="zh-CN" altLang="zh-CN" sz="2400" b="1" dirty="0">
                <a:latin typeface="Times New Roman" panose="02020603050405020304" pitchFamily="18" charset="0"/>
                <a:ea typeface="宋体" panose="02010600030101010101" pitchFamily="2" charset="-122"/>
              </a:rPr>
              <a:t>      </a:t>
            </a:r>
            <a:r>
              <a:rPr lang="zh-CN" altLang="zh-CN" sz="2800" b="1" i="1" dirty="0">
                <a:latin typeface="Times New Roman" panose="02020603050405020304" pitchFamily="18" charset="0"/>
                <a:ea typeface="隶书" panose="02010509060101010101" pitchFamily="49" charset="-122"/>
                <a:sym typeface="Symbol" panose="05050102010706020507" pitchFamily="18" charset="2"/>
              </a:rPr>
              <a:t>x</a:t>
            </a:r>
            <a:r>
              <a:rPr lang="zh-CN" altLang="en-US" sz="2800" b="1" dirty="0">
                <a:latin typeface="隶书" panose="02010509060101010101" pitchFamily="49" charset="-122"/>
                <a:ea typeface="隶书" panose="02010509060101010101" pitchFamily="49" charset="-122"/>
                <a:sym typeface="Symbol" panose="05050102010706020507" pitchFamily="18" charset="2"/>
              </a:rPr>
              <a:t>的</a:t>
            </a:r>
            <a:r>
              <a:rPr lang="zh-CN" altLang="zh-CN" sz="2800" b="1" dirty="0">
                <a:latin typeface="隶书" panose="02010509060101010101" pitchFamily="49" charset="-122"/>
                <a:ea typeface="隶书" panose="02010509060101010101" pitchFamily="49" charset="-122"/>
                <a:sym typeface="Symbol" panose="05050102010706020507" pitchFamily="18" charset="2"/>
              </a:rPr>
              <a:t>k</a:t>
            </a:r>
            <a:r>
              <a:rPr lang="zh-CN" altLang="en-US" sz="2800" b="1" dirty="0">
                <a:latin typeface="隶书" panose="02010509060101010101" pitchFamily="49" charset="-122"/>
                <a:ea typeface="隶书" panose="02010509060101010101" pitchFamily="49" charset="-122"/>
                <a:sym typeface="Symbol" panose="05050102010706020507" pitchFamily="18" charset="2"/>
              </a:rPr>
              <a:t>位</a:t>
            </a:r>
            <a:r>
              <a:rPr lang="zh-CN" altLang="en-US" sz="2800" b="1" dirty="0">
                <a:latin typeface="隶书" panose="02010509060101010101" pitchFamily="49" charset="-122"/>
                <a:ea typeface="隶书" panose="02010509060101010101" pitchFamily="49" charset="-122"/>
              </a:rPr>
              <a:t>十进制</a:t>
            </a:r>
            <a:r>
              <a:rPr lang="zh-CN" altLang="en-US" sz="2800" b="1" dirty="0">
                <a:latin typeface="隶书" panose="02010509060101010101" pitchFamily="49" charset="-122"/>
                <a:ea typeface="隶书" panose="02010509060101010101" pitchFamily="49" charset="-122"/>
                <a:sym typeface="Symbol" panose="05050102010706020507" pitchFamily="18" charset="2"/>
              </a:rPr>
              <a:t>机器数</a:t>
            </a:r>
            <a:r>
              <a:rPr lang="zh-CN" altLang="zh-CN" sz="2800" b="1" i="1" dirty="0">
                <a:latin typeface="Times New Roman" panose="02020603050405020304" pitchFamily="18" charset="0"/>
                <a:ea typeface="隶书" panose="02010509060101010101" pitchFamily="49" charset="-122"/>
                <a:sym typeface="Symbol" panose="05050102010706020507" pitchFamily="18" charset="2"/>
              </a:rPr>
              <a:t>fl</a:t>
            </a:r>
            <a:r>
              <a:rPr lang="zh-CN" altLang="zh-CN" sz="2800" b="1" dirty="0">
                <a:latin typeface="隶书" panose="02010509060101010101" pitchFamily="49" charset="-122"/>
                <a:ea typeface="隶书" panose="02010509060101010101" pitchFamily="49" charset="-122"/>
                <a:sym typeface="Symbol" panose="05050102010706020507" pitchFamily="18" charset="2"/>
              </a:rPr>
              <a:t>(</a:t>
            </a:r>
            <a:r>
              <a:rPr lang="zh-CN" altLang="zh-CN" sz="2800" b="1" i="1" dirty="0">
                <a:latin typeface="Times New Roman" panose="02020603050405020304" pitchFamily="18" charset="0"/>
                <a:ea typeface="隶书" panose="02010509060101010101" pitchFamily="49" charset="-122"/>
                <a:sym typeface="Symbol" panose="05050102010706020507" pitchFamily="18" charset="2"/>
              </a:rPr>
              <a:t>x</a:t>
            </a:r>
            <a:r>
              <a:rPr lang="zh-CN" altLang="zh-CN" sz="2800" b="1" dirty="0">
                <a:latin typeface="隶书" panose="02010509060101010101" pitchFamily="49" charset="-122"/>
                <a:ea typeface="隶书" panose="02010509060101010101" pitchFamily="49" charset="-122"/>
                <a:sym typeface="Symbol" panose="05050102010706020507" pitchFamily="18" charset="2"/>
              </a:rPr>
              <a:t>)</a:t>
            </a:r>
            <a:r>
              <a:rPr lang="zh-CN" altLang="en-US" sz="2800" b="1" dirty="0">
                <a:latin typeface="隶书" panose="02010509060101010101" pitchFamily="49" charset="-122"/>
                <a:ea typeface="隶书" panose="02010509060101010101" pitchFamily="49" charset="-122"/>
                <a:sym typeface="Symbol" panose="05050102010706020507" pitchFamily="18" charset="2"/>
              </a:rPr>
              <a:t>可用两种方法定义：</a:t>
            </a:r>
            <a:endParaRPr lang="zh-CN" altLang="en-US" sz="2800" b="1" dirty="0">
              <a:latin typeface="隶书" panose="02010509060101010101" pitchFamily="49" charset="-122"/>
              <a:ea typeface="隶书" panose="02010509060101010101" pitchFamily="49" charset="-122"/>
              <a:sym typeface="Symbol" panose="05050102010706020507" pitchFamily="18" charset="2"/>
            </a:endParaRPr>
          </a:p>
          <a:p>
            <a:pPr lvl="1" indent="0" algn="l" rtl="0" eaLnBrk="1" fontAlgn="base" hangingPunct="1">
              <a:lnSpc>
                <a:spcPct val="150000"/>
              </a:lnSpc>
              <a:spcBef>
                <a:spcPct val="0"/>
              </a:spcBef>
              <a:spcAft>
                <a:spcPct val="0"/>
              </a:spcAft>
              <a:buNone/>
            </a:pPr>
            <a:r>
              <a:rPr lang="zh-CN" altLang="en-US" sz="2800" b="1" dirty="0">
                <a:solidFill>
                  <a:srgbClr val="0000FF"/>
                </a:solidFill>
                <a:latin typeface="隶书" panose="02010509060101010101" pitchFamily="49" charset="-122"/>
                <a:ea typeface="隶书" panose="02010509060101010101" pitchFamily="49" charset="-122"/>
                <a:sym typeface="Symbol" panose="05050102010706020507" pitchFamily="18" charset="2"/>
              </a:rPr>
              <a:t>（</a:t>
            </a:r>
            <a:r>
              <a:rPr lang="zh-CN" altLang="zh-CN" sz="2800" b="1" dirty="0">
                <a:solidFill>
                  <a:srgbClr val="0000FF"/>
                </a:solidFill>
                <a:latin typeface="隶书" panose="02010509060101010101" pitchFamily="49" charset="-122"/>
                <a:ea typeface="隶书" panose="02010509060101010101" pitchFamily="49" charset="-122"/>
                <a:sym typeface="Symbol" panose="05050102010706020507" pitchFamily="18" charset="2"/>
              </a:rPr>
              <a:t>1</a:t>
            </a:r>
            <a:r>
              <a:rPr lang="zh-CN" altLang="en-US" sz="2800" b="1" dirty="0">
                <a:solidFill>
                  <a:srgbClr val="0000FF"/>
                </a:solidFill>
                <a:latin typeface="隶书" panose="02010509060101010101" pitchFamily="49" charset="-122"/>
                <a:ea typeface="隶书" panose="02010509060101010101" pitchFamily="49" charset="-122"/>
                <a:sym typeface="Symbol" panose="05050102010706020507" pitchFamily="18" charset="2"/>
              </a:rPr>
              <a:t>）截断式</a:t>
            </a:r>
            <a:endParaRPr lang="zh-CN" altLang="en-US" sz="2800" b="1" dirty="0">
              <a:solidFill>
                <a:srgbClr val="0000FF"/>
              </a:solidFill>
              <a:latin typeface="隶书" panose="02010509060101010101" pitchFamily="49" charset="-122"/>
              <a:ea typeface="隶书" panose="02010509060101010101" pitchFamily="49" charset="-122"/>
              <a:sym typeface="Symbol" panose="05050102010706020507" pitchFamily="18" charset="2"/>
            </a:endParaRPr>
          </a:p>
          <a:p>
            <a:pPr lvl="1" indent="0" algn="l" rtl="0" eaLnBrk="1" fontAlgn="base" hangingPunct="1">
              <a:lnSpc>
                <a:spcPct val="150000"/>
              </a:lnSpc>
              <a:spcBef>
                <a:spcPct val="0"/>
              </a:spcBef>
              <a:spcAft>
                <a:spcPct val="0"/>
              </a:spcAft>
              <a:buNone/>
            </a:pP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fl</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x</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0. </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1 </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2</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k</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10</a:t>
            </a:r>
            <a:r>
              <a:rPr lang="zh-CN" altLang="zh-CN" sz="4400" b="1" baseline="30000" dirty="0">
                <a:solidFill>
                  <a:srgbClr val="FF0000"/>
                </a:solidFill>
                <a:latin typeface="隶书" panose="02010509060101010101" pitchFamily="49" charset="-122"/>
                <a:ea typeface="隶书" panose="02010509060101010101" pitchFamily="49" charset="-122"/>
                <a:sym typeface="Symbol" panose="05050102010706020507" pitchFamily="18" charset="2"/>
              </a:rPr>
              <a:t>c</a:t>
            </a:r>
            <a:endParaRPr lang="zh-CN" altLang="zh-CN" sz="4400" b="1" baseline="30000" dirty="0">
              <a:solidFill>
                <a:srgbClr val="FF0000"/>
              </a:solidFill>
              <a:latin typeface="隶书" panose="02010509060101010101" pitchFamily="49" charset="-122"/>
              <a:ea typeface="隶书" panose="02010509060101010101" pitchFamily="49" charset="-122"/>
              <a:sym typeface="Symbol" panose="05050102010706020507" pitchFamily="18" charset="2"/>
            </a:endParaRPr>
          </a:p>
        </p:txBody>
      </p:sp>
      <p:sp>
        <p:nvSpPr>
          <p:cNvPr id="25605" name="Text Box 6"/>
          <p:cNvSpPr txBox="1"/>
          <p:nvPr/>
        </p:nvSpPr>
        <p:spPr>
          <a:xfrm>
            <a:off x="625475" y="3941763"/>
            <a:ext cx="184150" cy="457200"/>
          </a:xfrm>
          <a:prstGeom prst="rect">
            <a:avLst/>
          </a:prstGeom>
          <a:noFill/>
          <a:ln w="9525">
            <a:noFill/>
          </a:ln>
        </p:spPr>
        <p:txBody>
          <a:bodyPr wrap="none" anchor="t" anchorCtr="0">
            <a:spAutoFit/>
          </a:bodyPr>
          <a:p>
            <a:endParaRPr lang="zh-CN" altLang="zh-CN" sz="2400" b="1" dirty="0">
              <a:latin typeface="Times New Roman" panose="02020603050405020304" pitchFamily="18" charset="0"/>
              <a:ea typeface="宋体" panose="02010600030101010101" pitchFamily="2" charset="-122"/>
            </a:endParaRPr>
          </a:p>
        </p:txBody>
      </p:sp>
      <p:sp>
        <p:nvSpPr>
          <p:cNvPr id="25606" name="Text Box 7"/>
          <p:cNvSpPr txBox="1"/>
          <p:nvPr/>
        </p:nvSpPr>
        <p:spPr>
          <a:xfrm>
            <a:off x="1155700" y="2743200"/>
            <a:ext cx="2578100" cy="457200"/>
          </a:xfrm>
          <a:prstGeom prst="rect">
            <a:avLst/>
          </a:prstGeom>
          <a:noFill/>
          <a:ln w="9525">
            <a:noFill/>
          </a:ln>
        </p:spPr>
        <p:txBody>
          <a:bodyPr anchor="t" anchorCtr="0">
            <a:spAutoFit/>
          </a:bodyPr>
          <a:p>
            <a:endParaRPr lang="zh-CN" altLang="zh-CN" sz="2400" b="1" dirty="0">
              <a:latin typeface="Times New Roman" panose="02020603050405020304" pitchFamily="18" charset="0"/>
              <a:ea typeface="宋体" panose="02010600030101010101" pitchFamily="2" charset="-122"/>
            </a:endParaRPr>
          </a:p>
        </p:txBody>
      </p:sp>
      <p:graphicFrame>
        <p:nvGraphicFramePr>
          <p:cNvPr id="26632" name="Object 8"/>
          <p:cNvGraphicFramePr>
            <a:graphicFrameLocks noChangeAspect="1"/>
          </p:cNvGraphicFramePr>
          <p:nvPr/>
        </p:nvGraphicFramePr>
        <p:xfrm>
          <a:off x="847725" y="5302250"/>
          <a:ext cx="8758238" cy="1250950"/>
        </p:xfrm>
        <a:graphic>
          <a:graphicData uri="http://schemas.openxmlformats.org/presentationml/2006/ole">
            <mc:AlternateContent xmlns:mc="http://schemas.openxmlformats.org/markup-compatibility/2006">
              <mc:Choice xmlns:v="urn:schemas-microsoft-com:vml" Requires="v">
                <p:oleObj spid="_x0000_s3104" name="" r:id="rId1" imgW="3046730" imgH="495300" progId="Equation.3">
                  <p:embed/>
                </p:oleObj>
              </mc:Choice>
              <mc:Fallback>
                <p:oleObj name="" r:id="rId1" imgW="3046730" imgH="495300" progId="Equation.3">
                  <p:embed/>
                  <p:pic>
                    <p:nvPicPr>
                      <p:cNvPr id="0" name="图片 3103"/>
                      <p:cNvPicPr/>
                      <p:nvPr/>
                    </p:nvPicPr>
                    <p:blipFill>
                      <a:blip r:embed="rId2"/>
                      <a:stretch>
                        <a:fillRect/>
                      </a:stretch>
                    </p:blipFill>
                    <p:spPr>
                      <a:xfrm>
                        <a:off x="847725" y="5302250"/>
                        <a:ext cx="8758238" cy="1250950"/>
                      </a:xfrm>
                      <a:prstGeom prst="rect">
                        <a:avLst/>
                      </a:prstGeom>
                      <a:noFill/>
                      <a:ln w="38100">
                        <a:noFill/>
                        <a:miter/>
                      </a:ln>
                    </p:spPr>
                  </p:pic>
                </p:oleObj>
              </mc:Fallback>
            </mc:AlternateContent>
          </a:graphicData>
        </a:graphic>
      </p:graphicFrame>
      <p:sp>
        <p:nvSpPr>
          <p:cNvPr id="26633" name="Text Box 9"/>
          <p:cNvSpPr txBox="1"/>
          <p:nvPr/>
        </p:nvSpPr>
        <p:spPr>
          <a:xfrm>
            <a:off x="3081338" y="3573463"/>
            <a:ext cx="5443537" cy="738187"/>
          </a:xfrm>
          <a:prstGeom prst="rect">
            <a:avLst/>
          </a:prstGeom>
          <a:solidFill>
            <a:srgbClr val="FBF761"/>
          </a:solidFill>
          <a:ln w="9525">
            <a:noFill/>
          </a:ln>
        </p:spPr>
        <p:txBody>
          <a:bodyPr anchor="t" anchorCtr="0">
            <a:spAutoFit/>
          </a:bodyPr>
          <a:p>
            <a:pPr lvl="1" indent="0" algn="l" rtl="0" eaLnBrk="1" fontAlgn="base" hangingPunct="1">
              <a:lnSpc>
                <a:spcPct val="150000"/>
              </a:lnSpc>
              <a:spcBef>
                <a:spcPct val="0"/>
              </a:spcBef>
              <a:spcAft>
                <a:spcPct val="0"/>
              </a:spcAft>
              <a:buNone/>
            </a:pPr>
            <a:r>
              <a:rPr lang="zh-CN" altLang="zh-CN" sz="2800" b="1" i="1" dirty="0">
                <a:solidFill>
                  <a:schemeClr val="tx1"/>
                </a:solidFill>
                <a:latin typeface="Times New Roman" panose="02020603050405020304" pitchFamily="18" charset="0"/>
                <a:ea typeface="隶书" panose="02010509060101010101" pitchFamily="49" charset="-122"/>
              </a:rPr>
              <a:t>x</a:t>
            </a:r>
            <a:r>
              <a:rPr lang="zh-CN" altLang="zh-CN" sz="2800" b="1" dirty="0">
                <a:solidFill>
                  <a:schemeClr val="tx1"/>
                </a:solidFill>
                <a:latin typeface="隶书" panose="02010509060101010101" pitchFamily="49" charset="-122"/>
                <a:ea typeface="隶书" panose="02010509060101010101" pitchFamily="49" charset="-122"/>
              </a:rPr>
              <a:t>= </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0. </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1</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2</a:t>
            </a:r>
            <a:r>
              <a:rPr lang="zh-CN" altLang="zh-CN" sz="2800" b="1" dirty="0">
                <a:solidFill>
                  <a:schemeClr val="tx1"/>
                </a:solidFill>
                <a:latin typeface="Times New Roman" panose="02020603050405020304" pitchFamily="18" charset="0"/>
                <a:ea typeface="隶书" panose="02010509060101010101" pitchFamily="49" charset="-122"/>
                <a:sym typeface="Symbol" panose="05050102010706020507" pitchFamily="18" charset="2"/>
              </a:rPr>
              <a:t>…</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k</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k+1</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a:t>
            </a:r>
            <a:r>
              <a:rPr lang="zh-CN" altLang="zh-CN" sz="2800" b="1" dirty="0">
                <a:solidFill>
                  <a:schemeClr val="tx1"/>
                </a:solidFill>
                <a:latin typeface="Times New Roman" panose="02020603050405020304" pitchFamily="18" charset="0"/>
                <a:ea typeface="隶书" panose="02010509060101010101" pitchFamily="49" charset="-122"/>
                <a:sym typeface="Symbol" panose="05050102010706020507" pitchFamily="18" charset="2"/>
              </a:rPr>
              <a:t>…</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10</a:t>
            </a:r>
            <a:r>
              <a:rPr lang="zh-CN" altLang="zh-CN" sz="4000" b="1" baseline="30000" dirty="0">
                <a:solidFill>
                  <a:srgbClr val="FF0000"/>
                </a:solidFill>
                <a:latin typeface="隶书" panose="02010509060101010101" pitchFamily="49" charset="-122"/>
                <a:ea typeface="隶书" panose="02010509060101010101" pitchFamily="49" charset="-122"/>
                <a:sym typeface="Symbol" panose="05050102010706020507" pitchFamily="18" charset="2"/>
              </a:rPr>
              <a:t>c</a:t>
            </a:r>
            <a:endParaRPr lang="zh-CN" altLang="zh-CN" sz="4000" b="1" baseline="30000" dirty="0">
              <a:solidFill>
                <a:srgbClr val="FF0000"/>
              </a:solidFill>
              <a:latin typeface="隶书" panose="02010509060101010101" pitchFamily="49" charset="-122"/>
              <a:ea typeface="隶书" panose="02010509060101010101" pitchFamily="49" charset="-122"/>
              <a:sym typeface="Symbol" panose="05050102010706020507" pitchFamily="18" charset="2"/>
            </a:endParaRPr>
          </a:p>
        </p:txBody>
      </p:sp>
      <p:sp>
        <p:nvSpPr>
          <p:cNvPr id="26634" name="Rectangle 10"/>
          <p:cNvSpPr/>
          <p:nvPr/>
        </p:nvSpPr>
        <p:spPr>
          <a:xfrm>
            <a:off x="415925" y="4581525"/>
            <a:ext cx="2952750" cy="733425"/>
          </a:xfrm>
          <a:prstGeom prst="rect">
            <a:avLst/>
          </a:prstGeom>
          <a:noFill/>
          <a:ln w="9525">
            <a:noFill/>
          </a:ln>
        </p:spPr>
        <p:txBody>
          <a:bodyPr wrap="none" anchor="t" anchorCtr="0">
            <a:spAutoFit/>
          </a:bodyPr>
          <a:p>
            <a:pPr lvl="1" indent="0" algn="l" rtl="0" eaLnBrk="1" fontAlgn="base" hangingPunct="1">
              <a:lnSpc>
                <a:spcPct val="150000"/>
              </a:lnSpc>
              <a:spcBef>
                <a:spcPct val="0"/>
              </a:spcBef>
              <a:spcAft>
                <a:spcPct val="0"/>
              </a:spcAft>
              <a:buNone/>
            </a:pPr>
            <a:r>
              <a:rPr lang="zh-CN" altLang="zh-CN" sz="2800" b="1" dirty="0">
                <a:solidFill>
                  <a:srgbClr val="0000FF"/>
                </a:solidFill>
                <a:latin typeface="隶书" panose="02010509060101010101" pitchFamily="49" charset="-122"/>
                <a:ea typeface="隶书" panose="02010509060101010101" pitchFamily="49" charset="-122"/>
                <a:sym typeface="Symbol" panose="05050102010706020507" pitchFamily="18" charset="2"/>
              </a:rPr>
              <a:t>(2)</a:t>
            </a:r>
            <a:r>
              <a:rPr lang="zh-CN" altLang="en-US" sz="2800" b="1" dirty="0">
                <a:solidFill>
                  <a:srgbClr val="0000FF"/>
                </a:solidFill>
                <a:latin typeface="隶书" panose="02010509060101010101" pitchFamily="49" charset="-122"/>
                <a:ea typeface="隶书" panose="02010509060101010101" pitchFamily="49" charset="-122"/>
                <a:sym typeface="Symbol" panose="05050102010706020507" pitchFamily="18" charset="2"/>
              </a:rPr>
              <a:t>四舍五入式</a:t>
            </a:r>
            <a:endParaRPr lang="zh-CN" altLang="en-US" sz="2800" b="1" dirty="0">
              <a:solidFill>
                <a:srgbClr val="0000FF"/>
              </a:solidFill>
              <a:latin typeface="隶书" panose="02010509060101010101" pitchFamily="49" charset="-122"/>
              <a:ea typeface="隶书" panose="02010509060101010101" pitchFamily="49" charset="-122"/>
              <a:sym typeface="Symbol" panose="05050102010706020507" pitchFamily="18" charset="2"/>
            </a:endParaRPr>
          </a:p>
        </p:txBody>
      </p:sp>
      <p:sp>
        <p:nvSpPr>
          <p:cNvPr id="25610" name="Text Box 11"/>
          <p:cNvSpPr txBox="1"/>
          <p:nvPr/>
        </p:nvSpPr>
        <p:spPr>
          <a:xfrm>
            <a:off x="704850" y="549275"/>
            <a:ext cx="9002713" cy="2713038"/>
          </a:xfrm>
          <a:prstGeom prst="rect">
            <a:avLst/>
          </a:prstGeom>
          <a:noFill/>
          <a:ln w="9525">
            <a:noFill/>
          </a:ln>
        </p:spPr>
        <p:txBody>
          <a:bodyPr anchor="t" anchorCtr="0">
            <a:spAutoFit/>
          </a:bodyPr>
          <a:p>
            <a:r>
              <a:rPr lang="zh-CN" altLang="zh-CN" sz="2800" b="1" i="1" dirty="0">
                <a:latin typeface="华文中宋" panose="02010600040101010101" pitchFamily="2" charset="-122"/>
                <a:ea typeface="华文中宋" panose="02010600040101010101" pitchFamily="2" charset="-122"/>
              </a:rPr>
              <a:t>x </a:t>
            </a:r>
            <a:r>
              <a:rPr lang="zh-CN" altLang="en-US" sz="2800" b="1" dirty="0">
                <a:latin typeface="华文中宋" panose="02010600040101010101" pitchFamily="2" charset="-122"/>
                <a:ea typeface="华文中宋" panose="02010600040101010101" pitchFamily="2" charset="-122"/>
              </a:rPr>
              <a:t>的</a:t>
            </a:r>
            <a:r>
              <a:rPr lang="zh-CN" altLang="zh-CN" sz="2800" b="1" dirty="0">
                <a:latin typeface="华文中宋" panose="02010600040101010101" pitchFamily="2" charset="-122"/>
                <a:ea typeface="华文中宋" panose="02010600040101010101" pitchFamily="2" charset="-122"/>
              </a:rPr>
              <a:t>k</a:t>
            </a:r>
            <a:r>
              <a:rPr lang="zh-CN" altLang="en-US" sz="2800" b="1" dirty="0">
                <a:latin typeface="华文中宋" panose="02010600040101010101" pitchFamily="2" charset="-122"/>
                <a:ea typeface="华文中宋" panose="02010600040101010101" pitchFamily="2" charset="-122"/>
              </a:rPr>
              <a:t>位规格化十进制机器数</a:t>
            </a:r>
            <a:endParaRPr lang="zh-CN" altLang="en-US" sz="2800" b="1" dirty="0">
              <a:latin typeface="华文中宋" panose="02010600040101010101" pitchFamily="2" charset="-122"/>
              <a:ea typeface="华文中宋" panose="02010600040101010101" pitchFamily="2" charset="-122"/>
            </a:endParaRPr>
          </a:p>
          <a:p>
            <a:pPr lvl="1" indent="0" algn="l" rtl="0" eaLnBrk="1" fontAlgn="base" hangingPunct="1">
              <a:lnSpc>
                <a:spcPct val="150000"/>
              </a:lnSpc>
              <a:spcBef>
                <a:spcPct val="0"/>
              </a:spcBef>
              <a:spcAft>
                <a:spcPct val="0"/>
              </a:spcAft>
              <a:buFontTx/>
              <a:buChar char="•"/>
            </a:pPr>
            <a:r>
              <a:rPr lang="zh-CN" altLang="zh-CN" sz="2800" b="1" dirty="0">
                <a:solidFill>
                  <a:schemeClr val="tx1"/>
                </a:solidFill>
                <a:latin typeface="华文中宋" panose="02010600040101010101" pitchFamily="2" charset="-122"/>
                <a:ea typeface="华文中宋" panose="02010600040101010101" pitchFamily="2" charset="-122"/>
              </a:rPr>
              <a:t>y= </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 0. </a:t>
            </a:r>
            <a:r>
              <a:rPr lang="zh-CN" altLang="zh-CN" sz="2800" b="1" i="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a</a:t>
            </a:r>
            <a:r>
              <a:rPr lang="zh-CN" altLang="zh-CN" sz="2800" b="1" baseline="-25000"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1 </a:t>
            </a:r>
            <a:r>
              <a:rPr lang="zh-CN" altLang="zh-CN" sz="2800" b="1" i="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a</a:t>
            </a:r>
            <a:r>
              <a:rPr lang="zh-CN" altLang="zh-CN" sz="2800" b="1" baseline="-25000"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2</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 </a:t>
            </a:r>
            <a:r>
              <a:rPr lang="zh-CN" altLang="zh-CN" sz="2800" b="1" i="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a</a:t>
            </a:r>
            <a:r>
              <a:rPr lang="zh-CN" altLang="zh-CN" sz="2800" b="1" baseline="-25000"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k</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10</a:t>
            </a:r>
            <a:r>
              <a:rPr lang="zh-CN" altLang="zh-CN" sz="3600" b="1" baseline="30000" dirty="0">
                <a:solidFill>
                  <a:srgbClr val="FF0000"/>
                </a:solidFill>
                <a:latin typeface="华文中宋" panose="02010600040101010101" pitchFamily="2" charset="-122"/>
                <a:ea typeface="华文中宋" panose="02010600040101010101" pitchFamily="2" charset="-122"/>
                <a:sym typeface="Symbol" panose="05050102010706020507" pitchFamily="18" charset="2"/>
              </a:rPr>
              <a:t>c</a:t>
            </a:r>
            <a:r>
              <a:rPr lang="zh-CN" altLang="zh-CN" sz="3600" b="1" dirty="0">
                <a:solidFill>
                  <a:srgbClr val="FF0000"/>
                </a:solidFill>
                <a:latin typeface="华文中宋" panose="02010600040101010101" pitchFamily="2" charset="-122"/>
                <a:ea typeface="华文中宋" panose="02010600040101010101" pitchFamily="2" charset="-122"/>
                <a:sym typeface="Symbol" panose="05050102010706020507" pitchFamily="18" charset="2"/>
              </a:rPr>
              <a:t>,</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 y=</a:t>
            </a:r>
            <a:r>
              <a:rPr lang="zh-CN" altLang="zh-CN" sz="2800" b="1" i="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fl(x)</a:t>
            </a:r>
            <a:endParaRPr lang="zh-CN" altLang="zh-CN" sz="2800" b="1" i="1" dirty="0">
              <a:solidFill>
                <a:schemeClr val="tx1"/>
              </a:solidFill>
              <a:latin typeface="华文中宋" panose="02010600040101010101" pitchFamily="2" charset="-122"/>
              <a:ea typeface="华文中宋" panose="02010600040101010101" pitchFamily="2" charset="-122"/>
            </a:endParaRPr>
          </a:p>
          <a:p>
            <a:pPr lvl="1" indent="0" algn="l" rtl="0" eaLnBrk="1" fontAlgn="base" hangingPunct="1">
              <a:lnSpc>
                <a:spcPct val="150000"/>
              </a:lnSpc>
              <a:spcBef>
                <a:spcPct val="0"/>
              </a:spcBef>
              <a:spcAft>
                <a:spcPct val="0"/>
              </a:spcAft>
              <a:buNone/>
            </a:pPr>
            <a:r>
              <a:rPr lang="zh-CN" altLang="zh-CN" sz="2800" b="1" dirty="0">
                <a:solidFill>
                  <a:schemeClr val="tx1"/>
                </a:solidFill>
                <a:latin typeface="华文中宋" panose="02010600040101010101" pitchFamily="2" charset="-122"/>
                <a:ea typeface="华文中宋" panose="02010600040101010101" pitchFamily="2" charset="-122"/>
              </a:rPr>
              <a:t> </a:t>
            </a:r>
            <a:r>
              <a:rPr lang="zh-CN" altLang="zh-CN" sz="2800" b="1" i="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a</a:t>
            </a:r>
            <a:r>
              <a:rPr lang="zh-CN" altLang="zh-CN" sz="2800" b="1" baseline="-25000"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i</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{0,1,2,…,9}, </a:t>
            </a:r>
            <a:r>
              <a:rPr lang="zh-CN" altLang="zh-CN" sz="2800" b="1" i="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a</a:t>
            </a:r>
            <a:r>
              <a:rPr lang="zh-CN" altLang="zh-CN" sz="2800" b="1" baseline="-25000"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1</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0</a:t>
            </a:r>
            <a:r>
              <a:rPr lang="zh-CN" altLang="en-US"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L</a:t>
            </a:r>
            <a:r>
              <a:rPr lang="zh-CN" altLang="zh-CN" sz="3200" b="1" dirty="0">
                <a:solidFill>
                  <a:srgbClr val="FF0000"/>
                </a:solidFill>
                <a:latin typeface="华文中宋" panose="02010600040101010101" pitchFamily="2" charset="-122"/>
                <a:ea typeface="华文中宋" panose="02010600040101010101" pitchFamily="2" charset="-122"/>
                <a:sym typeface="Symbol" panose="05050102010706020507" pitchFamily="18" charset="2"/>
              </a:rPr>
              <a:t>c</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 U,</a:t>
            </a:r>
            <a:endPar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endParaRPr>
          </a:p>
          <a:p>
            <a:pPr lvl="1" indent="0" algn="l" rtl="0" eaLnBrk="1" fontAlgn="base" hangingPunct="1">
              <a:lnSpc>
                <a:spcPct val="150000"/>
              </a:lnSpc>
              <a:spcBef>
                <a:spcPct val="0"/>
              </a:spcBef>
              <a:spcAft>
                <a:spcPct val="0"/>
              </a:spcAft>
              <a:buNone/>
            </a:pP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 </a:t>
            </a:r>
            <a:r>
              <a:rPr lang="zh-CN" altLang="zh-CN" sz="2800" b="1" dirty="0">
                <a:solidFill>
                  <a:schemeClr val="tx1"/>
                </a:solidFill>
                <a:latin typeface="华文中宋" panose="02010600040101010101" pitchFamily="2" charset="-122"/>
                <a:ea typeface="华文中宋" panose="02010600040101010101" pitchFamily="2" charset="-122"/>
              </a:rPr>
              <a:t>k</a:t>
            </a:r>
            <a:r>
              <a:rPr lang="zh-CN" altLang="en-US" sz="2800" b="1" dirty="0">
                <a:solidFill>
                  <a:schemeClr val="tx1"/>
                </a:solidFill>
                <a:latin typeface="华文中宋" panose="02010600040101010101" pitchFamily="2" charset="-122"/>
                <a:ea typeface="华文中宋" panose="02010600040101010101" pitchFamily="2" charset="-122"/>
              </a:rPr>
              <a:t>是机器数的字长； </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L</a:t>
            </a:r>
            <a:r>
              <a:rPr lang="zh-CN" altLang="en-US"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a:t>
            </a: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U </a:t>
            </a:r>
            <a:r>
              <a:rPr lang="zh-CN" altLang="en-US"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是常数。</a:t>
            </a:r>
            <a:endParaRPr lang="zh-CN" altLang="en-US"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6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634"/>
                                        </p:tgtEl>
                                        <p:attrNameLst>
                                          <p:attrName>style.visibility</p:attrName>
                                        </p:attrNameLst>
                                      </p:cBhvr>
                                      <p:to>
                                        <p:strVal val="visible"/>
                                      </p:to>
                                    </p:set>
                                    <p:animEffect transition="in" filter="blinds(horizontal)">
                                      <p:cBhvr>
                                        <p:cTn id="21" dur="500"/>
                                        <p:tgtEl>
                                          <p:spTgt spid="26634"/>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26632"/>
                                        </p:tgtEl>
                                        <p:attrNameLst>
                                          <p:attrName>style.visibility</p:attrName>
                                        </p:attrNameLst>
                                      </p:cBhvr>
                                      <p:to>
                                        <p:strVal val="visible"/>
                                      </p:to>
                                    </p:set>
                                    <p:animEffect transition="in" filter="blinds(horizontal)">
                                      <p:cBhvr>
                                        <p:cTn id="25"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9" grpId="0"/>
      <p:bldP spid="26633" grpId="0" bldLvl="0" animBg="1"/>
      <p:bldP spid="266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Line 2"/>
          <p:cNvSpPr/>
          <p:nvPr/>
        </p:nvSpPr>
        <p:spPr>
          <a:xfrm>
            <a:off x="8750300" y="3886200"/>
            <a:ext cx="0" cy="0"/>
          </a:xfrm>
          <a:prstGeom prst="line">
            <a:avLst/>
          </a:prstGeom>
          <a:ln w="12700" cap="flat" cmpd="sng">
            <a:solidFill>
              <a:schemeClr val="tx1"/>
            </a:solidFill>
            <a:prstDash val="solid"/>
            <a:round/>
            <a:headEnd type="none" w="med" len="med"/>
            <a:tailEnd type="none" w="med" len="med"/>
          </a:ln>
        </p:spPr>
      </p:sp>
      <p:sp>
        <p:nvSpPr>
          <p:cNvPr id="26626" name="Rectangle 3"/>
          <p:cNvSpPr/>
          <p:nvPr/>
        </p:nvSpPr>
        <p:spPr>
          <a:xfrm>
            <a:off x="330200" y="304800"/>
            <a:ext cx="8832850" cy="2444750"/>
          </a:xfrm>
          <a:prstGeom prst="rect">
            <a:avLst/>
          </a:prstGeom>
          <a:noFill/>
          <a:ln w="9525">
            <a:noFill/>
          </a:ln>
        </p:spPr>
        <p:txBody>
          <a:bodyPr anchor="t" anchorCtr="0">
            <a:spAutoFit/>
          </a:bodyPr>
          <a:p>
            <a:pPr lvl="1" indent="0" algn="l" rtl="0" eaLnBrk="1" fontAlgn="base" hangingPunct="1">
              <a:lnSpc>
                <a:spcPct val="150000"/>
              </a:lnSpc>
              <a:spcBef>
                <a:spcPct val="50000"/>
              </a:spcBef>
              <a:spcAft>
                <a:spcPct val="0"/>
              </a:spcAft>
              <a:buNone/>
            </a:pPr>
            <a:r>
              <a:rPr lang="zh-CN" altLang="en-US"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一般数制情况： </a:t>
            </a:r>
            <a:r>
              <a:rPr lang="zh-CN" altLang="zh-CN" sz="2800" b="1" dirty="0">
                <a:solidFill>
                  <a:schemeClr val="tx1"/>
                </a:solidFill>
                <a:latin typeface="华文中宋" panose="02010600040101010101" pitchFamily="2" charset="-122"/>
                <a:ea typeface="华文中宋" panose="02010600040101010101" pitchFamily="2" charset="-122"/>
              </a:rPr>
              <a:t>k</a:t>
            </a:r>
            <a:r>
              <a:rPr lang="zh-CN" altLang="en-US" sz="2800" b="1" dirty="0">
                <a:solidFill>
                  <a:schemeClr val="tx1"/>
                </a:solidFill>
                <a:latin typeface="华文中宋" panose="02010600040101010101" pitchFamily="2" charset="-122"/>
                <a:ea typeface="华文中宋" panose="02010600040101010101" pitchFamily="2" charset="-122"/>
              </a:rPr>
              <a:t>位规格化机器数</a:t>
            </a:r>
            <a:endParaRPr lang="zh-CN" altLang="en-US" sz="2800" b="1" dirty="0">
              <a:solidFill>
                <a:schemeClr val="tx1"/>
              </a:solidFill>
              <a:latin typeface="华文中宋" panose="02010600040101010101" pitchFamily="2" charset="-122"/>
              <a:ea typeface="华文中宋" panose="02010600040101010101" pitchFamily="2" charset="-122"/>
            </a:endParaRPr>
          </a:p>
          <a:p>
            <a:pPr lvl="1" indent="0" algn="l" rtl="0" eaLnBrk="1" fontAlgn="base" hangingPunct="1">
              <a:lnSpc>
                <a:spcPct val="150000"/>
              </a:lnSpc>
              <a:spcBef>
                <a:spcPct val="50000"/>
              </a:spcBef>
              <a:spcAft>
                <a:spcPct val="0"/>
              </a:spcAft>
              <a:buNone/>
            </a:pPr>
            <a:r>
              <a:rPr lang="zh-CN" altLang="zh-CN" sz="2800" b="1" dirty="0">
                <a:solidFill>
                  <a:schemeClr val="tx1"/>
                </a:solidFill>
                <a:latin typeface="隶书" panose="02010509060101010101" pitchFamily="49" charset="-122"/>
                <a:ea typeface="隶书" panose="02010509060101010101" pitchFamily="49" charset="-122"/>
              </a:rPr>
              <a:t>y= </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0. </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1 </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2</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k</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a:t>
            </a:r>
            <a:r>
              <a:rPr lang="zh-CN" altLang="zh-CN" sz="2800" b="1" baseline="30000" dirty="0">
                <a:solidFill>
                  <a:schemeClr val="tx1"/>
                </a:solidFill>
                <a:latin typeface="隶书" panose="02010509060101010101" pitchFamily="49" charset="-122"/>
                <a:ea typeface="隶书" panose="02010509060101010101" pitchFamily="49" charset="-122"/>
                <a:sym typeface="Symbol" panose="05050102010706020507" pitchFamily="18" charset="2"/>
              </a:rPr>
              <a:t>c </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a:t>
            </a:r>
            <a:r>
              <a:rPr lang="zh-CN" altLang="zh-CN" sz="2800" b="1" baseline="30000" dirty="0">
                <a:solidFill>
                  <a:schemeClr val="tx1"/>
                </a:solidFill>
                <a:latin typeface="隶书" panose="02010509060101010101" pitchFamily="49" charset="-122"/>
                <a:ea typeface="隶书" panose="02010509060101010101" pitchFamily="49" charset="-122"/>
                <a:sym typeface="Symbol" panose="05050102010706020507" pitchFamily="18" charset="2"/>
              </a:rPr>
              <a:t>    </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=2,8,10,16,</a:t>
            </a:r>
            <a:endParaRPr lang="zh-CN" altLang="zh-CN" sz="2800" b="1" dirty="0">
              <a:solidFill>
                <a:schemeClr val="tx1"/>
              </a:solidFill>
              <a:latin typeface="隶书" panose="02010509060101010101" pitchFamily="49" charset="-122"/>
              <a:ea typeface="隶书" panose="02010509060101010101" pitchFamily="49" charset="-122"/>
            </a:endParaRPr>
          </a:p>
          <a:p>
            <a:pPr lvl="1" indent="0" algn="l" rtl="0" eaLnBrk="1" fontAlgn="base" hangingPunct="1">
              <a:lnSpc>
                <a:spcPct val="150000"/>
              </a:lnSpc>
              <a:spcBef>
                <a:spcPct val="50000"/>
              </a:spcBef>
              <a:spcAft>
                <a:spcPct val="0"/>
              </a:spcAft>
              <a:buNone/>
            </a:pPr>
            <a:r>
              <a:rPr lang="zh-CN" altLang="zh-CN" sz="2800" b="1" dirty="0">
                <a:solidFill>
                  <a:schemeClr val="tx1"/>
                </a:solidFill>
                <a:latin typeface="隶书" panose="02010509060101010101" pitchFamily="49" charset="-122"/>
                <a:ea typeface="隶书" panose="02010509060101010101" pitchFamily="49" charset="-122"/>
              </a:rPr>
              <a:t> </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i</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{0,1,2,</a:t>
            </a:r>
            <a:r>
              <a:rPr lang="zh-CN" altLang="zh-CN" sz="2800" b="1" dirty="0">
                <a:solidFill>
                  <a:schemeClr val="tx1"/>
                </a:solidFill>
                <a:latin typeface="Times New Roman" panose="02020603050405020304" pitchFamily="18" charset="0"/>
                <a:ea typeface="隶书" panose="02010509060101010101" pitchFamily="49" charset="-122"/>
                <a:sym typeface="Symbol" panose="05050102010706020507" pitchFamily="18" charset="2"/>
              </a:rPr>
              <a:t>…</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 -1}, Lc U,</a:t>
            </a:r>
            <a:r>
              <a:rPr lang="zh-CN" altLang="zh-CN" sz="2800" b="1" i="1" dirty="0">
                <a:solidFill>
                  <a:schemeClr val="tx1"/>
                </a:solidFill>
                <a:latin typeface="Times New Roman" panose="02020603050405020304" pitchFamily="18" charset="0"/>
                <a:ea typeface="隶书" panose="02010509060101010101" pitchFamily="49" charset="-122"/>
                <a:sym typeface="Symbol" panose="05050102010706020507" pitchFamily="18" charset="2"/>
              </a:rPr>
              <a:t>a</a:t>
            </a:r>
            <a:r>
              <a:rPr lang="zh-CN" altLang="zh-CN" sz="2800" b="1" baseline="-25000" dirty="0">
                <a:solidFill>
                  <a:schemeClr val="tx1"/>
                </a:solidFill>
                <a:latin typeface="隶书" panose="02010509060101010101" pitchFamily="49" charset="-122"/>
                <a:ea typeface="隶书" panose="02010509060101010101" pitchFamily="49" charset="-122"/>
                <a:sym typeface="Symbol" panose="05050102010706020507" pitchFamily="18" charset="2"/>
              </a:rPr>
              <a:t>1</a:t>
            </a:r>
            <a:r>
              <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rPr>
              <a:t>≠0</a:t>
            </a:r>
            <a:endParaRPr lang="zh-CN" altLang="zh-CN" sz="2800" b="1" dirty="0">
              <a:solidFill>
                <a:schemeClr val="tx1"/>
              </a:solidFill>
              <a:latin typeface="隶书" panose="02010509060101010101" pitchFamily="49" charset="-122"/>
              <a:ea typeface="隶书" panose="02010509060101010101" pitchFamily="49" charset="-122"/>
              <a:sym typeface="Symbol" panose="05050102010706020507" pitchFamily="18" charset="2"/>
            </a:endParaRPr>
          </a:p>
        </p:txBody>
      </p:sp>
      <p:sp>
        <p:nvSpPr>
          <p:cNvPr id="27652" name="Rectangle 4"/>
          <p:cNvSpPr/>
          <p:nvPr/>
        </p:nvSpPr>
        <p:spPr>
          <a:xfrm>
            <a:off x="273050" y="2927350"/>
            <a:ext cx="8202613" cy="1117600"/>
          </a:xfrm>
          <a:prstGeom prst="rect">
            <a:avLst/>
          </a:prstGeom>
          <a:noFill/>
          <a:ln w="9525">
            <a:noFill/>
          </a:ln>
        </p:spPr>
        <p:txBody>
          <a:bodyPr wrap="none" anchor="t" anchorCtr="0">
            <a:spAutoFit/>
          </a:bodyPr>
          <a:p>
            <a:pPr>
              <a:lnSpc>
                <a:spcPct val="120000"/>
              </a:lnSpc>
            </a:pPr>
            <a:r>
              <a:rPr lang="zh-CN" altLang="en-US" sz="2800" b="1" dirty="0">
                <a:latin typeface="华文中宋" panose="02010600040101010101" pitchFamily="2" charset="-122"/>
                <a:ea typeface="华文中宋" panose="02010600040101010101" pitchFamily="2" charset="-122"/>
                <a:sym typeface="Symbol" panose="05050102010706020507" pitchFamily="18" charset="2"/>
              </a:rPr>
              <a:t>F(,k.L,U)表示以上数集全体加数0，它是计算机中</a:t>
            </a:r>
            <a:endParaRPr lang="zh-CN" altLang="en-US" sz="2800" b="1" dirty="0">
              <a:latin typeface="华文中宋" panose="02010600040101010101" pitchFamily="2" charset="-122"/>
              <a:ea typeface="华文中宋" panose="02010600040101010101" pitchFamily="2" charset="-122"/>
              <a:sym typeface="Symbol" panose="05050102010706020507" pitchFamily="18" charset="2"/>
            </a:endParaRPr>
          </a:p>
          <a:p>
            <a:pPr>
              <a:lnSpc>
                <a:spcPct val="120000"/>
              </a:lnSpc>
            </a:pPr>
            <a:r>
              <a:rPr lang="zh-CN" altLang="en-US" sz="2800" b="1" dirty="0">
                <a:latin typeface="华文中宋" panose="02010600040101010101" pitchFamily="2" charset="-122"/>
                <a:ea typeface="华文中宋" panose="02010600040101010101" pitchFamily="2" charset="-122"/>
                <a:sym typeface="Symbol" panose="05050102010706020507" pitchFamily="18" charset="2"/>
              </a:rPr>
              <a:t>使用的有限离散数集(机器数系）</a:t>
            </a:r>
            <a:r>
              <a:rPr lang="zh-CN" altLang="en-US" sz="2800" dirty="0">
                <a:latin typeface="华文中宋" panose="02010600040101010101" pitchFamily="2" charset="-122"/>
                <a:ea typeface="华文中宋" panose="02010600040101010101" pitchFamily="2" charset="-122"/>
                <a:sym typeface="Symbol" panose="05050102010706020507" pitchFamily="18" charset="2"/>
              </a:rPr>
              <a:t>。</a:t>
            </a:r>
            <a:endParaRPr lang="zh-CN" altLang="en-US" sz="2800" dirty="0">
              <a:latin typeface="华文中宋" panose="02010600040101010101" pitchFamily="2" charset="-122"/>
              <a:ea typeface="华文中宋" panose="02010600040101010101" pitchFamily="2" charset="-122"/>
              <a:sym typeface="Symbol" panose="05050102010706020507" pitchFamily="18" charset="2"/>
            </a:endParaRPr>
          </a:p>
        </p:txBody>
      </p:sp>
      <p:sp>
        <p:nvSpPr>
          <p:cNvPr id="27653" name="Text Box 5"/>
          <p:cNvSpPr txBox="1"/>
          <p:nvPr/>
        </p:nvSpPr>
        <p:spPr>
          <a:xfrm>
            <a:off x="273050" y="4005263"/>
            <a:ext cx="5637213" cy="733425"/>
          </a:xfrm>
          <a:prstGeom prst="rect">
            <a:avLst/>
          </a:prstGeom>
          <a:noFill/>
          <a:ln w="9525">
            <a:noFill/>
          </a:ln>
        </p:spPr>
        <p:txBody>
          <a:bodyPr wrap="none" anchor="t" anchorCtr="0">
            <a:spAutoFit/>
          </a:bodyPr>
          <a:p>
            <a:pPr lvl="1" indent="0" algn="l" rtl="0" eaLnBrk="1" fontAlgn="base" hangingPunct="1">
              <a:lnSpc>
                <a:spcPct val="150000"/>
              </a:lnSpc>
              <a:spcBef>
                <a:spcPct val="0"/>
              </a:spcBef>
              <a:spcAft>
                <a:spcPct val="0"/>
              </a:spcAft>
              <a:buNone/>
            </a:pPr>
            <a:r>
              <a:rPr lang="zh-CN" altLang="zh-CN"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F(,k,L,U)</a:t>
            </a:r>
            <a:r>
              <a:rPr lang="zh-CN" altLang="en-US" sz="2800" b="1" dirty="0">
                <a:solidFill>
                  <a:schemeClr val="tx1"/>
                </a:solidFill>
                <a:latin typeface="华文中宋" panose="02010600040101010101" pitchFamily="2" charset="-122"/>
                <a:ea typeface="华文中宋" panose="02010600040101010101" pitchFamily="2" charset="-122"/>
                <a:sym typeface="Symbol" panose="05050102010706020507" pitchFamily="18" charset="2"/>
              </a:rPr>
              <a:t>中的数称为机器数。</a:t>
            </a:r>
            <a:endParaRPr lang="zh-CN" altLang="en-US" sz="4000" b="1" dirty="0">
              <a:solidFill>
                <a:schemeClr val="tx1"/>
              </a:solidFill>
              <a:latin typeface="华文中宋" panose="02010600040101010101" pitchFamily="2" charset="-122"/>
              <a:ea typeface="华文中宋" panose="02010600040101010101" pitchFamily="2" charset="-122"/>
            </a:endParaRPr>
          </a:p>
        </p:txBody>
      </p:sp>
      <p:sp>
        <p:nvSpPr>
          <p:cNvPr id="27654" name="Rectangle 6"/>
          <p:cNvSpPr/>
          <p:nvPr/>
        </p:nvSpPr>
        <p:spPr>
          <a:xfrm>
            <a:off x="704850" y="4797425"/>
            <a:ext cx="5829300" cy="519113"/>
          </a:xfrm>
          <a:prstGeom prst="rect">
            <a:avLst/>
          </a:prstGeom>
          <a:noFill/>
          <a:ln w="9525">
            <a:noFill/>
          </a:ln>
        </p:spPr>
        <p:txBody>
          <a:bodyPr wrap="none" anchor="t" anchorCtr="0">
            <a:spAutoFit/>
          </a:bodyPr>
          <a:p>
            <a:r>
              <a:rPr lang="zh-CN" altLang="zh-CN" sz="2800" b="1" dirty="0">
                <a:latin typeface="Times New Roman" panose="02020603050405020304" pitchFamily="18" charset="0"/>
                <a:ea typeface="宋体" panose="02010600030101010101" pitchFamily="2" charset="-122"/>
              </a:rPr>
              <a:t>F(10,4,-33,33)</a:t>
            </a:r>
            <a:r>
              <a:rPr lang="zh-CN" altLang="en-US" sz="2800" b="1" dirty="0">
                <a:latin typeface="Times New Roman" panose="02020603050405020304" pitchFamily="18" charset="0"/>
                <a:ea typeface="宋体" panose="02010600030101010101" pitchFamily="2" charset="-122"/>
              </a:rPr>
              <a:t>， </a:t>
            </a:r>
            <a:r>
              <a:rPr lang="zh-CN" altLang="zh-CN" sz="2800" b="1" dirty="0">
                <a:latin typeface="隶书" panose="02010509060101010101" pitchFamily="49" charset="-122"/>
                <a:ea typeface="隶书" panose="02010509060101010101" pitchFamily="49" charset="-122"/>
              </a:rPr>
              <a:t>y= </a:t>
            </a:r>
            <a:r>
              <a:rPr lang="zh-CN" altLang="zh-CN" sz="2800" b="1" dirty="0">
                <a:latin typeface="隶书" panose="02010509060101010101" pitchFamily="49" charset="-122"/>
                <a:ea typeface="隶书" panose="02010509060101010101" pitchFamily="49" charset="-122"/>
                <a:sym typeface="Symbol" panose="05050102010706020507" pitchFamily="18" charset="2"/>
              </a:rPr>
              <a:t> 0.</a:t>
            </a:r>
            <a:r>
              <a:rPr lang="zh-CN" altLang="zh-CN" sz="2800" b="1" i="1" dirty="0">
                <a:latin typeface="Times New Roman" panose="02020603050405020304" pitchFamily="18" charset="0"/>
                <a:ea typeface="宋体" panose="02010600030101010101" pitchFamily="2" charset="-122"/>
                <a:sym typeface="Symbol" panose="05050102010706020507" pitchFamily="18" charset="2"/>
              </a:rPr>
              <a:t>a</a:t>
            </a:r>
            <a:r>
              <a:rPr lang="zh-CN" altLang="zh-CN" sz="2800" b="1" i="1" baseline="-25000" dirty="0">
                <a:latin typeface="Times New Roman" panose="02020603050405020304" pitchFamily="18" charset="0"/>
                <a:ea typeface="宋体" panose="02010600030101010101" pitchFamily="2" charset="-122"/>
                <a:sym typeface="Symbol" panose="05050102010706020507" pitchFamily="18" charset="2"/>
              </a:rPr>
              <a:t>1</a:t>
            </a:r>
            <a:r>
              <a:rPr lang="zh-CN" altLang="zh-CN" sz="2800" b="1" i="1" dirty="0">
                <a:latin typeface="Times New Roman" panose="02020603050405020304" pitchFamily="18" charset="0"/>
                <a:ea typeface="宋体" panose="02010600030101010101" pitchFamily="2" charset="-122"/>
                <a:sym typeface="Symbol" panose="05050102010706020507" pitchFamily="18" charset="2"/>
              </a:rPr>
              <a:t>a</a:t>
            </a:r>
            <a:r>
              <a:rPr lang="zh-CN" altLang="zh-CN" sz="2800" b="1" i="1" baseline="-25000" dirty="0">
                <a:latin typeface="Times New Roman" panose="02020603050405020304" pitchFamily="18" charset="0"/>
                <a:ea typeface="宋体" panose="02010600030101010101" pitchFamily="2" charset="-122"/>
                <a:sym typeface="Symbol" panose="05050102010706020507" pitchFamily="18" charset="2"/>
              </a:rPr>
              <a:t>2</a:t>
            </a:r>
            <a:r>
              <a:rPr lang="zh-CN" altLang="zh-CN" sz="2800" b="1" i="1" dirty="0">
                <a:latin typeface="Times New Roman" panose="02020603050405020304" pitchFamily="18" charset="0"/>
                <a:ea typeface="宋体" panose="02010600030101010101" pitchFamily="2" charset="-122"/>
                <a:sym typeface="Symbol" panose="05050102010706020507" pitchFamily="18" charset="2"/>
              </a:rPr>
              <a:t>a</a:t>
            </a:r>
            <a:r>
              <a:rPr lang="zh-CN" altLang="zh-CN" sz="2800" b="1" i="1" baseline="-25000" dirty="0">
                <a:latin typeface="Times New Roman" panose="02020603050405020304" pitchFamily="18" charset="0"/>
                <a:ea typeface="宋体" panose="02010600030101010101" pitchFamily="2" charset="-122"/>
                <a:sym typeface="Symbol" panose="05050102010706020507" pitchFamily="18" charset="2"/>
              </a:rPr>
              <a:t>3</a:t>
            </a:r>
            <a:r>
              <a:rPr lang="zh-CN" altLang="zh-CN" sz="2800" b="1" i="1" dirty="0">
                <a:latin typeface="Times New Roman" panose="02020603050405020304" pitchFamily="18" charset="0"/>
                <a:ea typeface="宋体" panose="02010600030101010101" pitchFamily="2" charset="-122"/>
                <a:sym typeface="Symbol" panose="05050102010706020507" pitchFamily="18" charset="2"/>
              </a:rPr>
              <a:t>a</a:t>
            </a:r>
            <a:r>
              <a:rPr lang="zh-CN" altLang="zh-CN" sz="2800" b="1" i="1" baseline="-25000" dirty="0">
                <a:latin typeface="Times New Roman" panose="02020603050405020304" pitchFamily="18" charset="0"/>
                <a:ea typeface="宋体" panose="02010600030101010101" pitchFamily="2" charset="-122"/>
                <a:sym typeface="Symbol" panose="05050102010706020507" pitchFamily="18" charset="2"/>
              </a:rPr>
              <a:t>4</a:t>
            </a:r>
            <a:r>
              <a:rPr lang="zh-CN" altLang="zh-CN" sz="2800" b="1" i="1" dirty="0">
                <a:latin typeface="Times New Roman" panose="02020603050405020304" pitchFamily="18" charset="0"/>
                <a:ea typeface="宋体" panose="02010600030101010101" pitchFamily="2" charset="-122"/>
                <a:sym typeface="Symbol" panose="05050102010706020507" pitchFamily="18" charset="2"/>
              </a:rPr>
              <a:t>10</a:t>
            </a:r>
            <a:r>
              <a:rPr lang="zh-CN" altLang="zh-CN" sz="2800" b="1" i="1" baseline="30000" dirty="0">
                <a:latin typeface="Times New Roman" panose="02020603050405020304" pitchFamily="18" charset="0"/>
                <a:ea typeface="宋体" panose="02010600030101010101" pitchFamily="2" charset="-122"/>
                <a:sym typeface="Symbol" panose="05050102010706020507" pitchFamily="18" charset="2"/>
              </a:rPr>
              <a:t>c</a:t>
            </a:r>
            <a:endParaRPr lang="zh-CN" altLang="zh-CN" sz="2800" b="1" i="1" baseline="30000"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765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3" grpId="0"/>
      <p:bldP spid="276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Line 2"/>
          <p:cNvSpPr/>
          <p:nvPr/>
        </p:nvSpPr>
        <p:spPr>
          <a:xfrm>
            <a:off x="8750300" y="3886200"/>
            <a:ext cx="0" cy="0"/>
          </a:xfrm>
          <a:prstGeom prst="line">
            <a:avLst/>
          </a:prstGeom>
          <a:ln w="12700" cap="flat" cmpd="sng">
            <a:solidFill>
              <a:schemeClr val="tx1"/>
            </a:solidFill>
            <a:prstDash val="solid"/>
            <a:round/>
            <a:headEnd type="none" w="med" len="med"/>
            <a:tailEnd type="none" w="med" len="med"/>
          </a:ln>
        </p:spPr>
      </p:sp>
      <p:sp>
        <p:nvSpPr>
          <p:cNvPr id="28674" name="Rectangle 3"/>
          <p:cNvSpPr/>
          <p:nvPr/>
        </p:nvSpPr>
        <p:spPr>
          <a:xfrm>
            <a:off x="631825" y="549275"/>
            <a:ext cx="6772275" cy="584200"/>
          </a:xfrm>
          <a:prstGeom prst="rect">
            <a:avLst/>
          </a:prstGeom>
          <a:noFill/>
          <a:ln w="9525">
            <a:noFill/>
          </a:ln>
        </p:spPr>
        <p:txBody>
          <a:bodyPr wrap="none" anchor="t" anchorCtr="0">
            <a:spAutoFit/>
          </a:bodyPr>
          <a:p>
            <a:r>
              <a:rPr lang="zh-CN" altLang="en-US" sz="2800" b="1" dirty="0">
                <a:solidFill>
                  <a:srgbClr val="E22506"/>
                </a:solidFill>
                <a:latin typeface="Times New Roman" panose="02020603050405020304" pitchFamily="18" charset="0"/>
                <a:ea typeface="宋体" panose="02010600030101010101" pitchFamily="2" charset="-122"/>
              </a:rPr>
              <a:t>例</a:t>
            </a:r>
            <a:r>
              <a:rPr lang="zh-CN" altLang="en-US" sz="2800" b="1" dirty="0">
                <a:latin typeface="Times New Roman" panose="02020603050405020304" pitchFamily="18" charset="0"/>
                <a:ea typeface="宋体" panose="02010600030101010101" pitchFamily="2" charset="-122"/>
              </a:rPr>
              <a:t>  在机器数系 F(10,4,-33,33)中表示  </a:t>
            </a:r>
            <a:r>
              <a:rPr lang="zh-CN" altLang="en-US" sz="2800" b="1" i="1" dirty="0">
                <a:latin typeface="Times New Roman" panose="02020603050405020304" pitchFamily="18" charset="0"/>
                <a:ea typeface="宋体" panose="02010600030101010101" pitchFamily="2" charset="-122"/>
              </a:rPr>
              <a:t>fl</a:t>
            </a:r>
            <a:r>
              <a:rPr lang="zh-CN" altLang="en-US" sz="2800" b="1" dirty="0">
                <a:latin typeface="Times New Roman" panose="02020603050405020304" pitchFamily="18" charset="0"/>
                <a:ea typeface="宋体" panose="02010600030101010101" pitchFamily="2" charset="-122"/>
              </a:rPr>
              <a:t>(</a:t>
            </a:r>
            <a:r>
              <a:rPr lang="ru-RU" altLang="en-US" sz="3200" b="1" dirty="0">
                <a:latin typeface="Times New Roman" panose="02020603050405020304" pitchFamily="18" charset="0"/>
                <a:ea typeface="宋体" panose="02010600030101010101" pitchFamily="2" charset="-122"/>
              </a:rPr>
              <a:t>п</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graphicFrame>
        <p:nvGraphicFramePr>
          <p:cNvPr id="29700" name="Object 4"/>
          <p:cNvGraphicFramePr>
            <a:graphicFrameLocks noChangeAspect="1"/>
          </p:cNvGraphicFramePr>
          <p:nvPr/>
        </p:nvGraphicFramePr>
        <p:xfrm>
          <a:off x="1497013" y="1412875"/>
          <a:ext cx="6985000" cy="566738"/>
        </p:xfrm>
        <a:graphic>
          <a:graphicData uri="http://schemas.openxmlformats.org/presentationml/2006/ole">
            <mc:AlternateContent xmlns:mc="http://schemas.openxmlformats.org/markup-compatibility/2006">
              <mc:Choice xmlns:v="urn:schemas-microsoft-com:vml" Requires="v">
                <p:oleObj spid="_x0000_s3106" name="" r:id="rId1" imgW="2335530" imgH="203200" progId="Equation.DSMT4">
                  <p:embed/>
                </p:oleObj>
              </mc:Choice>
              <mc:Fallback>
                <p:oleObj name="" r:id="rId1" imgW="2335530" imgH="203200" progId="Equation.DSMT4">
                  <p:embed/>
                  <p:pic>
                    <p:nvPicPr>
                      <p:cNvPr id="0" name="图片 3105"/>
                      <p:cNvPicPr/>
                      <p:nvPr/>
                    </p:nvPicPr>
                    <p:blipFill>
                      <a:blip r:embed="rId2"/>
                      <a:stretch>
                        <a:fillRect/>
                      </a:stretch>
                    </p:blipFill>
                    <p:spPr>
                      <a:xfrm>
                        <a:off x="1497013" y="1412875"/>
                        <a:ext cx="6985000" cy="566738"/>
                      </a:xfrm>
                      <a:prstGeom prst="rect">
                        <a:avLst/>
                      </a:prstGeom>
                      <a:noFill/>
                      <a:ln w="38100">
                        <a:noFill/>
                        <a:miter/>
                      </a:ln>
                    </p:spPr>
                  </p:pic>
                </p:oleObj>
              </mc:Fallback>
            </mc:AlternateContent>
          </a:graphicData>
        </a:graphic>
      </p:graphicFrame>
      <p:graphicFrame>
        <p:nvGraphicFramePr>
          <p:cNvPr id="29701" name="Object 5"/>
          <p:cNvGraphicFramePr>
            <a:graphicFrameLocks noChangeAspect="1"/>
          </p:cNvGraphicFramePr>
          <p:nvPr/>
        </p:nvGraphicFramePr>
        <p:xfrm>
          <a:off x="1423988" y="2492375"/>
          <a:ext cx="6553200" cy="539750"/>
        </p:xfrm>
        <a:graphic>
          <a:graphicData uri="http://schemas.openxmlformats.org/presentationml/2006/ole">
            <mc:AlternateContent xmlns:mc="http://schemas.openxmlformats.org/markup-compatibility/2006">
              <mc:Choice xmlns:v="urn:schemas-microsoft-com:vml" Requires="v">
                <p:oleObj spid="_x0000_s3107" name="" r:id="rId3" imgW="2069465" imgH="203200" progId="Equation.DSMT4">
                  <p:embed/>
                </p:oleObj>
              </mc:Choice>
              <mc:Fallback>
                <p:oleObj name="" r:id="rId3" imgW="2069465" imgH="203200" progId="Equation.DSMT4">
                  <p:embed/>
                  <p:pic>
                    <p:nvPicPr>
                      <p:cNvPr id="0" name="图片 3106"/>
                      <p:cNvPicPr/>
                      <p:nvPr/>
                    </p:nvPicPr>
                    <p:blipFill>
                      <a:blip r:embed="rId4"/>
                      <a:stretch>
                        <a:fillRect/>
                      </a:stretch>
                    </p:blipFill>
                    <p:spPr>
                      <a:xfrm>
                        <a:off x="1423988" y="2492375"/>
                        <a:ext cx="6553200" cy="539750"/>
                      </a:xfrm>
                      <a:prstGeom prst="rect">
                        <a:avLst/>
                      </a:prstGeom>
                      <a:noFill/>
                      <a:ln w="38100">
                        <a:noFill/>
                        <a:miter/>
                      </a:ln>
                    </p:spPr>
                  </p:pic>
                </p:oleObj>
              </mc:Fallback>
            </mc:AlternateContent>
          </a:graphicData>
        </a:graphic>
      </p:graphicFrame>
      <p:graphicFrame>
        <p:nvGraphicFramePr>
          <p:cNvPr id="29702" name="Object 6"/>
          <p:cNvGraphicFramePr>
            <a:graphicFrameLocks noChangeAspect="1"/>
          </p:cNvGraphicFramePr>
          <p:nvPr/>
        </p:nvGraphicFramePr>
        <p:xfrm>
          <a:off x="3152775" y="5734050"/>
          <a:ext cx="2533650" cy="457200"/>
        </p:xfrm>
        <a:graphic>
          <a:graphicData uri="http://schemas.openxmlformats.org/presentationml/2006/ole">
            <mc:AlternateContent xmlns:mc="http://schemas.openxmlformats.org/markup-compatibility/2006">
              <mc:Choice xmlns:v="urn:schemas-microsoft-com:vml" Requires="v">
                <p:oleObj spid="_x0000_s3105" name="" r:id="rId5" imgW="737235" imgH="203200" progId="Equation.3">
                  <p:embed/>
                </p:oleObj>
              </mc:Choice>
              <mc:Fallback>
                <p:oleObj name="" r:id="rId5" imgW="737235" imgH="203200" progId="Equation.3">
                  <p:embed/>
                  <p:pic>
                    <p:nvPicPr>
                      <p:cNvPr id="0" name="图片 3104"/>
                      <p:cNvPicPr/>
                      <p:nvPr/>
                    </p:nvPicPr>
                    <p:blipFill>
                      <a:blip r:embed="rId6"/>
                      <a:stretch>
                        <a:fillRect/>
                      </a:stretch>
                    </p:blipFill>
                    <p:spPr>
                      <a:xfrm>
                        <a:off x="3152775" y="5734050"/>
                        <a:ext cx="2533650" cy="457200"/>
                      </a:xfrm>
                      <a:prstGeom prst="rect">
                        <a:avLst/>
                      </a:prstGeom>
                      <a:noFill/>
                      <a:ln w="38100">
                        <a:noFill/>
                        <a:miter/>
                      </a:ln>
                    </p:spPr>
                  </p:pic>
                </p:oleObj>
              </mc:Fallback>
            </mc:AlternateContent>
          </a:graphicData>
        </a:graphic>
      </p:graphicFrame>
      <p:sp>
        <p:nvSpPr>
          <p:cNvPr id="29703" name="Rectangle 7"/>
          <p:cNvSpPr/>
          <p:nvPr/>
        </p:nvSpPr>
        <p:spPr>
          <a:xfrm>
            <a:off x="560388" y="4365625"/>
            <a:ext cx="8893175" cy="519113"/>
          </a:xfrm>
          <a:prstGeom prst="rect">
            <a:avLst/>
          </a:prstGeom>
          <a:noFill/>
          <a:ln w="9525">
            <a:noFill/>
          </a:ln>
        </p:spPr>
        <p:txBody>
          <a:bodyPr anchor="t" anchorCtr="0">
            <a:spAutoFit/>
          </a:bodyPr>
          <a:p>
            <a:pPr>
              <a:spcBef>
                <a:spcPct val="50000"/>
              </a:spcBef>
            </a:pPr>
            <a:r>
              <a:rPr lang="zh-CN" altLang="en-US" sz="2800" b="1" dirty="0">
                <a:solidFill>
                  <a:srgbClr val="FF3300"/>
                </a:solidFill>
                <a:latin typeface="华文中宋" panose="02010600040101010101" pitchFamily="2" charset="-122"/>
                <a:ea typeface="华文中宋" panose="02010600040101010101" pitchFamily="2" charset="-122"/>
              </a:rPr>
              <a:t>若浮点数的阶码不在</a:t>
            </a:r>
            <a:r>
              <a:rPr lang="zh-CN" altLang="zh-CN" sz="2800" b="1" dirty="0">
                <a:solidFill>
                  <a:srgbClr val="FF3300"/>
                </a:solidFill>
                <a:latin typeface="华文中宋" panose="02010600040101010101" pitchFamily="2" charset="-122"/>
                <a:ea typeface="华文中宋" panose="02010600040101010101" pitchFamily="2" charset="-122"/>
              </a:rPr>
              <a:t>[L,U]</a:t>
            </a:r>
            <a:r>
              <a:rPr lang="zh-CN" altLang="en-US" sz="2800" b="1" dirty="0">
                <a:solidFill>
                  <a:srgbClr val="FF3300"/>
                </a:solidFill>
                <a:latin typeface="华文中宋" panose="02010600040101010101" pitchFamily="2" charset="-122"/>
                <a:ea typeface="华文中宋" panose="02010600040101010101" pitchFamily="2" charset="-122"/>
              </a:rPr>
              <a:t>内，则出现上溢或下溢。</a:t>
            </a:r>
            <a:endParaRPr lang="zh-CN" altLang="en-US" sz="2800" b="1" dirty="0">
              <a:solidFill>
                <a:srgbClr val="FF3300"/>
              </a:solidFill>
              <a:latin typeface="华文中宋" panose="02010600040101010101" pitchFamily="2" charset="-122"/>
              <a:ea typeface="华文中宋" panose="02010600040101010101" pitchFamily="2" charset="-122"/>
            </a:endParaRPr>
          </a:p>
        </p:txBody>
      </p:sp>
      <p:sp>
        <p:nvSpPr>
          <p:cNvPr id="29704" name="Rectangle 8"/>
          <p:cNvSpPr/>
          <p:nvPr/>
        </p:nvSpPr>
        <p:spPr>
          <a:xfrm>
            <a:off x="849313" y="3213100"/>
            <a:ext cx="7594600" cy="1117600"/>
          </a:xfrm>
          <a:prstGeom prst="rect">
            <a:avLst/>
          </a:prstGeom>
          <a:noFill/>
          <a:ln w="9525">
            <a:noFill/>
          </a:ln>
        </p:spPr>
        <p:txBody>
          <a:bodyPr anchor="t" anchorCtr="0">
            <a:spAutoFit/>
          </a:bodyPr>
          <a:p>
            <a:pPr>
              <a:lnSpc>
                <a:spcPct val="120000"/>
              </a:lnSpc>
            </a:pPr>
            <a:r>
              <a:rPr lang="zh-CN" altLang="en-US" sz="2800" b="1" dirty="0">
                <a:latin typeface="华文中宋" panose="02010600040101010101" pitchFamily="2" charset="-122"/>
                <a:ea typeface="华文中宋" panose="02010600040101010101" pitchFamily="2" charset="-122"/>
                <a:sym typeface="Symbol" panose="05050102010706020507" pitchFamily="18" charset="2"/>
              </a:rPr>
              <a:t>采用截断式 </a:t>
            </a:r>
            <a:r>
              <a:rPr lang="zh-CN" altLang="en-US" sz="2800" b="1" i="1" dirty="0">
                <a:latin typeface="华文中宋" panose="02010600040101010101" pitchFamily="2" charset="-122"/>
                <a:ea typeface="华文中宋" panose="02010600040101010101" pitchFamily="2" charset="-122"/>
              </a:rPr>
              <a:t>fl</a:t>
            </a:r>
            <a:r>
              <a:rPr lang="zh-CN" altLang="en-US" sz="2800" b="1" dirty="0">
                <a:latin typeface="华文中宋" panose="02010600040101010101" pitchFamily="2" charset="-122"/>
                <a:ea typeface="华文中宋" panose="02010600040101010101" pitchFamily="2" charset="-122"/>
              </a:rPr>
              <a:t>(</a:t>
            </a:r>
            <a:r>
              <a:rPr lang="ru-RU" altLang="en-US" sz="2800" b="1" dirty="0">
                <a:latin typeface="华文中宋" panose="02010600040101010101" pitchFamily="2" charset="-122"/>
                <a:ea typeface="华文中宋" panose="02010600040101010101" pitchFamily="2" charset="-122"/>
              </a:rPr>
              <a:t>п</a:t>
            </a:r>
            <a:r>
              <a:rPr lang="zh-CN" altLang="en-US" sz="2800" b="1" dirty="0">
                <a:latin typeface="华文中宋" panose="02010600040101010101" pitchFamily="2" charset="-122"/>
                <a:ea typeface="华文中宋" panose="02010600040101010101" pitchFamily="2" charset="-122"/>
              </a:rPr>
              <a:t> )=0.3141×10</a:t>
            </a:r>
            <a:endParaRPr lang="zh-CN" altLang="en-US" sz="2800" b="1" dirty="0">
              <a:latin typeface="华文中宋" panose="02010600040101010101" pitchFamily="2" charset="-122"/>
              <a:ea typeface="华文中宋" panose="02010600040101010101" pitchFamily="2" charset="-122"/>
            </a:endParaRPr>
          </a:p>
          <a:p>
            <a:pPr>
              <a:lnSpc>
                <a:spcPct val="120000"/>
              </a:lnSpc>
            </a:pPr>
            <a:r>
              <a:rPr lang="zh-CN" altLang="en-US" sz="2800" b="1" dirty="0">
                <a:latin typeface="华文中宋" panose="02010600040101010101" pitchFamily="2" charset="-122"/>
                <a:ea typeface="华文中宋" panose="02010600040101010101" pitchFamily="2" charset="-122"/>
                <a:sym typeface="Symbol" panose="05050102010706020507" pitchFamily="18" charset="2"/>
              </a:rPr>
              <a:t>采用四舍五入式  </a:t>
            </a:r>
            <a:r>
              <a:rPr lang="zh-CN" altLang="en-US" sz="2800" b="1" i="1" dirty="0">
                <a:latin typeface="华文中宋" panose="02010600040101010101" pitchFamily="2" charset="-122"/>
                <a:ea typeface="华文中宋" panose="02010600040101010101" pitchFamily="2" charset="-122"/>
              </a:rPr>
              <a:t>fl</a:t>
            </a:r>
            <a:r>
              <a:rPr lang="zh-CN" altLang="en-US" sz="2800" b="1" dirty="0">
                <a:latin typeface="华文中宋" panose="02010600040101010101" pitchFamily="2" charset="-122"/>
                <a:ea typeface="华文中宋" panose="02010600040101010101" pitchFamily="2" charset="-122"/>
              </a:rPr>
              <a:t>(</a:t>
            </a:r>
            <a:r>
              <a:rPr lang="ru-RU" altLang="en-US" sz="2800" b="1" dirty="0">
                <a:latin typeface="华文中宋" panose="02010600040101010101" pitchFamily="2" charset="-122"/>
                <a:ea typeface="华文中宋" panose="02010600040101010101" pitchFamily="2" charset="-122"/>
              </a:rPr>
              <a:t>п</a:t>
            </a:r>
            <a:r>
              <a:rPr lang="zh-CN" altLang="en-US" sz="2800" b="1" dirty="0">
                <a:latin typeface="华文中宋" panose="02010600040101010101" pitchFamily="2" charset="-122"/>
                <a:ea typeface="华文中宋" panose="02010600040101010101" pitchFamily="2" charset="-122"/>
              </a:rPr>
              <a:t> )=0.3142×10</a:t>
            </a:r>
            <a:endParaRPr lang="zh-CN" altLang="en-US" sz="2800" b="1" dirty="0">
              <a:latin typeface="华文中宋" panose="02010600040101010101" pitchFamily="2" charset="-122"/>
              <a:ea typeface="华文中宋" panose="02010600040101010101" pitchFamily="2" charset="-122"/>
            </a:endParaRPr>
          </a:p>
        </p:txBody>
      </p:sp>
      <p:sp>
        <p:nvSpPr>
          <p:cNvPr id="29705" name="Rectangle 9"/>
          <p:cNvSpPr/>
          <p:nvPr/>
        </p:nvSpPr>
        <p:spPr>
          <a:xfrm>
            <a:off x="415925" y="2060575"/>
            <a:ext cx="796925" cy="457200"/>
          </a:xfrm>
          <a:prstGeom prst="rect">
            <a:avLst/>
          </a:prstGeom>
          <a:noFill/>
          <a:ln w="9525">
            <a:noFill/>
          </a:ln>
        </p:spPr>
        <p:txBody>
          <a:bodyPr wrap="none" anchor="t" anchorCtr="0">
            <a:spAutoFit/>
          </a:bodyPr>
          <a:p>
            <a:r>
              <a:rPr lang="zh-CN" altLang="en-US" sz="2400" b="1" dirty="0">
                <a:latin typeface="Times New Roman" panose="02020603050405020304" pitchFamily="18" charset="0"/>
                <a:ea typeface="宋体" panose="02010600030101010101" pitchFamily="2" charset="-122"/>
              </a:rPr>
              <a:t>但是</a:t>
            </a:r>
            <a:endParaRPr lang="zh-CN" altLang="en-US" sz="2400" b="1" dirty="0">
              <a:latin typeface="Times New Roman" panose="02020603050405020304" pitchFamily="18" charset="0"/>
              <a:ea typeface="宋体" panose="02010600030101010101" pitchFamily="2" charset="-122"/>
            </a:endParaRPr>
          </a:p>
        </p:txBody>
      </p:sp>
      <p:graphicFrame>
        <p:nvGraphicFramePr>
          <p:cNvPr id="29706" name="Object 10"/>
          <p:cNvGraphicFramePr>
            <a:graphicFrameLocks noChangeAspect="1"/>
          </p:cNvGraphicFramePr>
          <p:nvPr/>
        </p:nvGraphicFramePr>
        <p:xfrm>
          <a:off x="7113588" y="5157788"/>
          <a:ext cx="2035175" cy="457200"/>
        </p:xfrm>
        <a:graphic>
          <a:graphicData uri="http://schemas.openxmlformats.org/presentationml/2006/ole">
            <mc:AlternateContent xmlns:mc="http://schemas.openxmlformats.org/markup-compatibility/2006">
              <mc:Choice xmlns:v="urn:schemas-microsoft-com:vml" Requires="v">
                <p:oleObj spid="_x0000_s3108" name="" r:id="rId7" imgW="711200" imgH="203200" progId="Equation.3">
                  <p:embed/>
                </p:oleObj>
              </mc:Choice>
              <mc:Fallback>
                <p:oleObj name="" r:id="rId7" imgW="711200" imgH="203200" progId="Equation.3">
                  <p:embed/>
                  <p:pic>
                    <p:nvPicPr>
                      <p:cNvPr id="0" name="图片 3107"/>
                      <p:cNvPicPr/>
                      <p:nvPr/>
                    </p:nvPicPr>
                    <p:blipFill>
                      <a:blip r:embed="rId8"/>
                      <a:stretch>
                        <a:fillRect/>
                      </a:stretch>
                    </p:blipFill>
                    <p:spPr>
                      <a:xfrm>
                        <a:off x="7113588" y="5157788"/>
                        <a:ext cx="2035175" cy="457200"/>
                      </a:xfrm>
                      <a:prstGeom prst="rect">
                        <a:avLst/>
                      </a:prstGeom>
                      <a:noFill/>
                      <a:ln w="38100">
                        <a:noFill/>
                        <a:miter/>
                      </a:ln>
                    </p:spPr>
                  </p:pic>
                </p:oleObj>
              </mc:Fallback>
            </mc:AlternateContent>
          </a:graphicData>
        </a:graphic>
      </p:graphicFrame>
      <p:sp>
        <p:nvSpPr>
          <p:cNvPr id="29707" name="Rectangle 11"/>
          <p:cNvSpPr/>
          <p:nvPr/>
        </p:nvSpPr>
        <p:spPr>
          <a:xfrm>
            <a:off x="631825" y="5084763"/>
            <a:ext cx="7419975" cy="1116012"/>
          </a:xfrm>
          <a:prstGeom prst="rect">
            <a:avLst/>
          </a:prstGeom>
          <a:noFill/>
          <a:ln w="9525">
            <a:noFill/>
          </a:ln>
        </p:spPr>
        <p:txBody>
          <a:bodyPr anchor="t" anchorCtr="0">
            <a:spAutoFit/>
          </a:bodyPr>
          <a:p>
            <a:pPr>
              <a:lnSpc>
                <a:spcPct val="120000"/>
              </a:lnSpc>
              <a:spcBef>
                <a:spcPct val="50000"/>
              </a:spcBef>
            </a:pPr>
            <a:r>
              <a:rPr lang="zh-CN" altLang="en-US" sz="2800" b="1" dirty="0">
                <a:latin typeface="Times New Roman" panose="02020603050405020304" pitchFamily="18" charset="0"/>
                <a:ea typeface="宋体" panose="02010600030101010101" pitchFamily="2" charset="-122"/>
              </a:rPr>
              <a:t>例如 在4位机器数系 F(10,4,-33,33)中输入                      出现下溢，输入                          出现上溢。</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linds(horizontal)">
                                      <p:cBhvr>
                                        <p:cTn id="7" dur="500"/>
                                        <p:tgtEl>
                                          <p:spTgt spid="2970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9705"/>
                                        </p:tgtEl>
                                        <p:attrNameLst>
                                          <p:attrName>style.visibility</p:attrName>
                                        </p:attrNameLst>
                                      </p:cBhvr>
                                      <p:to>
                                        <p:strVal val="visible"/>
                                      </p:to>
                                    </p:set>
                                    <p:animEffect transition="in" filter="blinds(horizontal)">
                                      <p:cBhvr>
                                        <p:cTn id="11" dur="500"/>
                                        <p:tgtEl>
                                          <p:spTgt spid="29705"/>
                                        </p:tgtEl>
                                      </p:cBhvr>
                                    </p:animEffect>
                                  </p:childTnLst>
                                </p:cTn>
                              </p:par>
                            </p:childTnLst>
                          </p:cTn>
                        </p:par>
                        <p:par>
                          <p:cTn id="12" fill="hold">
                            <p:stCondLst>
                              <p:cond delay="1000"/>
                            </p:stCondLst>
                            <p:childTnLst>
                              <p:par>
                                <p:cTn id="13" presetID="3" presetClass="entr" presetSubtype="10" fill="hold" nodeType="afterEffect">
                                  <p:stCondLst>
                                    <p:cond delay="1000"/>
                                  </p:stCondLst>
                                  <p:childTnLst>
                                    <p:set>
                                      <p:cBhvr>
                                        <p:cTn id="14" dur="1" fill="hold">
                                          <p:stCondLst>
                                            <p:cond delay="0"/>
                                          </p:stCondLst>
                                        </p:cTn>
                                        <p:tgtEl>
                                          <p:spTgt spid="29701"/>
                                        </p:tgtEl>
                                        <p:attrNameLst>
                                          <p:attrName>style.visibility</p:attrName>
                                        </p:attrNameLst>
                                      </p:cBhvr>
                                      <p:to>
                                        <p:strVal val="visible"/>
                                      </p:to>
                                    </p:set>
                                    <p:animEffect transition="in" filter="blinds(horizontal)">
                                      <p:cBhvr>
                                        <p:cTn id="15" dur="500"/>
                                        <p:tgtEl>
                                          <p:spTgt spid="29701"/>
                                        </p:tgtEl>
                                      </p:cBhvr>
                                    </p:animEffect>
                                  </p:childTnLst>
                                </p:cTn>
                              </p:par>
                            </p:childTnLst>
                          </p:cTn>
                        </p:par>
                        <p:par>
                          <p:cTn id="16" fill="hold">
                            <p:stCondLst>
                              <p:cond delay="2500"/>
                            </p:stCondLst>
                            <p:childTnLst>
                              <p:par>
                                <p:cTn id="17" presetID="3" presetClass="entr" presetSubtype="10" fill="hold" grpId="0" nodeType="afterEffect">
                                  <p:stCondLst>
                                    <p:cond delay="5000"/>
                                  </p:stCondLst>
                                  <p:childTnLst>
                                    <p:set>
                                      <p:cBhvr>
                                        <p:cTn id="18" dur="1" fill="hold">
                                          <p:stCondLst>
                                            <p:cond delay="0"/>
                                          </p:stCondLst>
                                        </p:cTn>
                                        <p:tgtEl>
                                          <p:spTgt spid="29704"/>
                                        </p:tgtEl>
                                        <p:attrNameLst>
                                          <p:attrName>style.visibility</p:attrName>
                                        </p:attrNameLst>
                                      </p:cBhvr>
                                      <p:to>
                                        <p:strVal val="visible"/>
                                      </p:to>
                                    </p:set>
                                    <p:animEffect transition="in" filter="blinds(horizontal)">
                                      <p:cBhvr>
                                        <p:cTn id="19" dur="500"/>
                                        <p:tgtEl>
                                          <p:spTgt spid="29704"/>
                                        </p:tgtEl>
                                      </p:cBhvr>
                                    </p:animEffect>
                                  </p:childTnLst>
                                </p:cTn>
                              </p:par>
                            </p:childTnLst>
                          </p:cTn>
                        </p:par>
                        <p:par>
                          <p:cTn id="20" fill="hold">
                            <p:stCondLst>
                              <p:cond delay="8000"/>
                            </p:stCondLst>
                            <p:childTnLst>
                              <p:par>
                                <p:cTn id="21" presetID="3" presetClass="entr" presetSubtype="10" fill="hold" grpId="0" nodeType="afterEffect">
                                  <p:stCondLst>
                                    <p:cond delay="3000"/>
                                  </p:stCondLst>
                                  <p:childTnLst>
                                    <p:set>
                                      <p:cBhvr>
                                        <p:cTn id="22" dur="1" fill="hold">
                                          <p:stCondLst>
                                            <p:cond delay="0"/>
                                          </p:stCondLst>
                                        </p:cTn>
                                        <p:tgtEl>
                                          <p:spTgt spid="29703"/>
                                        </p:tgtEl>
                                        <p:attrNameLst>
                                          <p:attrName>style.visibility</p:attrName>
                                        </p:attrNameLst>
                                      </p:cBhvr>
                                      <p:to>
                                        <p:strVal val="visible"/>
                                      </p:to>
                                    </p:set>
                                    <p:animEffect transition="in" filter="blinds(horizontal)">
                                      <p:cBhvr>
                                        <p:cTn id="23" dur="500"/>
                                        <p:tgtEl>
                                          <p:spTgt spid="2970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707"/>
                                        </p:tgtEl>
                                        <p:attrNameLst>
                                          <p:attrName>style.visibility</p:attrName>
                                        </p:attrNameLst>
                                      </p:cBhvr>
                                      <p:to>
                                        <p:strVal val="visible"/>
                                      </p:to>
                                    </p:set>
                                    <p:animEffect transition="in" filter="blinds(horizontal)">
                                      <p:cBhvr>
                                        <p:cTn id="28" dur="500"/>
                                        <p:tgtEl>
                                          <p:spTgt spid="29707"/>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29706"/>
                                        </p:tgtEl>
                                        <p:attrNameLst>
                                          <p:attrName>style.visibility</p:attrName>
                                        </p:attrNameLst>
                                      </p:cBhvr>
                                      <p:to>
                                        <p:strVal val="visible"/>
                                      </p:to>
                                    </p:set>
                                    <p:animEffect transition="in" filter="blinds(horizontal)">
                                      <p:cBhvr>
                                        <p:cTn id="32" dur="500"/>
                                        <p:tgtEl>
                                          <p:spTgt spid="29706"/>
                                        </p:tgtEl>
                                      </p:cBhvr>
                                    </p:animEffect>
                                  </p:child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29702"/>
                                        </p:tgtEl>
                                        <p:attrNameLst>
                                          <p:attrName>style.visibility</p:attrName>
                                        </p:attrNameLst>
                                      </p:cBhvr>
                                      <p:to>
                                        <p:strVal val="visible"/>
                                      </p:to>
                                    </p:set>
                                    <p:animEffect transition="in" filter="blinds(horizontal)">
                                      <p:cBhvr>
                                        <p:cTn id="36"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4" grpId="0"/>
      <p:bldP spid="29705" grpId="0"/>
      <p:bldP spid="297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746" name="Object 2"/>
          <p:cNvGraphicFramePr>
            <a:graphicFrameLocks noChangeAspect="1"/>
          </p:cNvGraphicFramePr>
          <p:nvPr/>
        </p:nvGraphicFramePr>
        <p:xfrm>
          <a:off x="1208088" y="5229225"/>
          <a:ext cx="5895975" cy="1006475"/>
        </p:xfrm>
        <a:graphic>
          <a:graphicData uri="http://schemas.openxmlformats.org/presentationml/2006/ole">
            <mc:AlternateContent xmlns:mc="http://schemas.openxmlformats.org/markup-compatibility/2006">
              <mc:Choice xmlns:v="urn:schemas-microsoft-com:vml" Requires="v">
                <p:oleObj spid="_x0000_s3115" name="" r:id="rId1" imgW="2387600" imgH="444500" progId="Equation.DSMT4">
                  <p:embed/>
                </p:oleObj>
              </mc:Choice>
              <mc:Fallback>
                <p:oleObj name="" r:id="rId1" imgW="2387600" imgH="444500" progId="Equation.DSMT4">
                  <p:embed/>
                  <p:pic>
                    <p:nvPicPr>
                      <p:cNvPr id="0" name="图片 3114"/>
                      <p:cNvPicPr/>
                      <p:nvPr/>
                    </p:nvPicPr>
                    <p:blipFill>
                      <a:blip r:embed="rId2"/>
                      <a:stretch>
                        <a:fillRect/>
                      </a:stretch>
                    </p:blipFill>
                    <p:spPr>
                      <a:xfrm>
                        <a:off x="1208088" y="5229225"/>
                        <a:ext cx="5895975" cy="1006475"/>
                      </a:xfrm>
                      <a:prstGeom prst="rect">
                        <a:avLst/>
                      </a:prstGeom>
                      <a:noFill/>
                      <a:ln w="38100">
                        <a:noFill/>
                        <a:miter/>
                      </a:ln>
                    </p:spPr>
                  </p:pic>
                </p:oleObj>
              </mc:Fallback>
            </mc:AlternateContent>
          </a:graphicData>
        </a:graphic>
      </p:graphicFrame>
      <p:sp>
        <p:nvSpPr>
          <p:cNvPr id="31747" name="Rectangle 3"/>
          <p:cNvSpPr/>
          <p:nvPr/>
        </p:nvSpPr>
        <p:spPr>
          <a:xfrm>
            <a:off x="0" y="1125538"/>
            <a:ext cx="2711450" cy="523875"/>
          </a:xfrm>
          <a:prstGeom prst="rect">
            <a:avLst/>
          </a:prstGeom>
          <a:noFill/>
          <a:ln w="9525">
            <a:noFill/>
          </a:ln>
        </p:spPr>
        <p:txBody>
          <a:bodyPr wrap="none" anchor="t" anchorCtr="0">
            <a:spAutoFit/>
          </a:bodyPr>
          <a:p>
            <a:pPr>
              <a:spcBef>
                <a:spcPct val="50000"/>
              </a:spcBef>
            </a:pPr>
            <a:r>
              <a:rPr lang="zh-CN" altLang="en-US" sz="2800" b="1" dirty="0">
                <a:solidFill>
                  <a:srgbClr val="EF2313"/>
                </a:solidFill>
                <a:latin typeface="宋体" panose="02010600030101010101" pitchFamily="2" charset="-122"/>
                <a:ea typeface="宋体" panose="02010600030101010101" pitchFamily="2" charset="-122"/>
              </a:rPr>
              <a:t>例：</a:t>
            </a:r>
            <a:r>
              <a:rPr lang="zh-CN" altLang="zh-CN" sz="2800" b="1" dirty="0">
                <a:solidFill>
                  <a:srgbClr val="EF2313"/>
                </a:solidFill>
                <a:latin typeface="宋体" panose="02010600030101010101" pitchFamily="2" charset="-122"/>
                <a:ea typeface="宋体" panose="02010600030101010101" pitchFamily="2" charset="-122"/>
              </a:rPr>
              <a:t>(</a:t>
            </a:r>
            <a:r>
              <a:rPr lang="zh-CN" altLang="en-US" sz="2800" b="1" dirty="0">
                <a:solidFill>
                  <a:srgbClr val="EF2313"/>
                </a:solidFill>
                <a:latin typeface="宋体" panose="02010600030101010101" pitchFamily="2" charset="-122"/>
                <a:ea typeface="宋体" panose="02010600030101010101" pitchFamily="2" charset="-122"/>
              </a:rPr>
              <a:t>截断误差</a:t>
            </a:r>
            <a:r>
              <a:rPr lang="zh-CN" altLang="zh-CN" sz="2800" b="1" dirty="0">
                <a:solidFill>
                  <a:srgbClr val="EF2313"/>
                </a:solidFill>
                <a:latin typeface="宋体" panose="02010600030101010101" pitchFamily="2" charset="-122"/>
                <a:ea typeface="宋体" panose="02010600030101010101" pitchFamily="2" charset="-122"/>
              </a:rPr>
              <a:t>)</a:t>
            </a:r>
            <a:endParaRPr lang="zh-CN" altLang="zh-CN" sz="2800" b="1" dirty="0">
              <a:solidFill>
                <a:srgbClr val="EF2313"/>
              </a:solidFill>
              <a:latin typeface="宋体" panose="02010600030101010101" pitchFamily="2" charset="-122"/>
              <a:ea typeface="宋体" panose="02010600030101010101" pitchFamily="2" charset="-122"/>
            </a:endParaRPr>
          </a:p>
        </p:txBody>
      </p:sp>
      <p:graphicFrame>
        <p:nvGraphicFramePr>
          <p:cNvPr id="31748" name="Object 4"/>
          <p:cNvGraphicFramePr>
            <a:graphicFrameLocks noChangeAspect="1"/>
          </p:cNvGraphicFramePr>
          <p:nvPr/>
        </p:nvGraphicFramePr>
        <p:xfrm>
          <a:off x="1065213" y="1412875"/>
          <a:ext cx="7016750" cy="1203325"/>
        </p:xfrm>
        <a:graphic>
          <a:graphicData uri="http://schemas.openxmlformats.org/presentationml/2006/ole">
            <mc:AlternateContent xmlns:mc="http://schemas.openxmlformats.org/markup-compatibility/2006">
              <mc:Choice xmlns:v="urn:schemas-microsoft-com:vml" Requires="v">
                <p:oleObj spid="_x0000_s3110" name="" r:id="rId3" imgW="2970530" imgH="584200" progId="Equation.DSMT4">
                  <p:embed/>
                </p:oleObj>
              </mc:Choice>
              <mc:Fallback>
                <p:oleObj name="" r:id="rId3" imgW="2970530" imgH="584200" progId="Equation.DSMT4">
                  <p:embed/>
                  <p:pic>
                    <p:nvPicPr>
                      <p:cNvPr id="0" name="图片 3109"/>
                      <p:cNvPicPr/>
                      <p:nvPr/>
                    </p:nvPicPr>
                    <p:blipFill>
                      <a:blip r:embed="rId4"/>
                      <a:stretch>
                        <a:fillRect/>
                      </a:stretch>
                    </p:blipFill>
                    <p:spPr>
                      <a:xfrm>
                        <a:off x="1065213" y="1412875"/>
                        <a:ext cx="7016750" cy="1203325"/>
                      </a:xfrm>
                      <a:prstGeom prst="rect">
                        <a:avLst/>
                      </a:prstGeom>
                      <a:noFill/>
                      <a:ln w="38100">
                        <a:noFill/>
                        <a:miter/>
                      </a:ln>
                    </p:spPr>
                  </p:pic>
                </p:oleObj>
              </mc:Fallback>
            </mc:AlternateContent>
          </a:graphicData>
        </a:graphic>
      </p:graphicFrame>
      <p:sp>
        <p:nvSpPr>
          <p:cNvPr id="31749" name="Text Box 5"/>
          <p:cNvSpPr txBox="1"/>
          <p:nvPr/>
        </p:nvSpPr>
        <p:spPr>
          <a:xfrm>
            <a:off x="128588" y="2565400"/>
            <a:ext cx="8667750" cy="519113"/>
          </a:xfrm>
          <a:prstGeom prst="rect">
            <a:avLst/>
          </a:prstGeom>
          <a:noFill/>
          <a:ln w="9525">
            <a:noFill/>
          </a:ln>
        </p:spPr>
        <p:txBody>
          <a:bodyPr anchor="t" anchorCtr="0">
            <a:spAutoFit/>
          </a:bodyPr>
          <a:p>
            <a:pPr>
              <a:spcBef>
                <a:spcPct val="50000"/>
              </a:spcBef>
            </a:pPr>
            <a:r>
              <a:rPr lang="zh-CN" altLang="en-US" sz="2800" b="1" dirty="0">
                <a:solidFill>
                  <a:srgbClr val="FF0000"/>
                </a:solidFill>
                <a:latin typeface="宋体" panose="02010600030101010101" pitchFamily="2" charset="-122"/>
                <a:ea typeface="宋体" panose="02010600030101010101" pitchFamily="2" charset="-122"/>
              </a:rPr>
              <a:t>解：</a:t>
            </a:r>
            <a:r>
              <a:rPr lang="zh-CN" altLang="en-US" sz="2800" b="1" dirty="0">
                <a:latin typeface="宋体" panose="02010600030101010101" pitchFamily="2" charset="-122"/>
                <a:ea typeface="宋体" panose="02010600030101010101" pitchFamily="2" charset="-122"/>
              </a:rPr>
              <a:t>利用展开式的前三项，取</a:t>
            </a:r>
            <a:r>
              <a:rPr lang="zh-CN" altLang="zh-CN" sz="2800" b="1" dirty="0">
                <a:latin typeface="宋体" panose="02010600030101010101" pitchFamily="2" charset="-122"/>
                <a:ea typeface="宋体" panose="02010600030101010101" pitchFamily="2" charset="-122"/>
              </a:rPr>
              <a:t>n=2</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aphicFrame>
        <p:nvGraphicFramePr>
          <p:cNvPr id="31750" name="Object 6"/>
          <p:cNvGraphicFramePr>
            <a:graphicFrameLocks noChangeAspect="1"/>
          </p:cNvGraphicFramePr>
          <p:nvPr/>
        </p:nvGraphicFramePr>
        <p:xfrm>
          <a:off x="2506663" y="2997200"/>
          <a:ext cx="4346575" cy="990600"/>
        </p:xfrm>
        <a:graphic>
          <a:graphicData uri="http://schemas.openxmlformats.org/presentationml/2006/ole">
            <mc:AlternateContent xmlns:mc="http://schemas.openxmlformats.org/markup-compatibility/2006">
              <mc:Choice xmlns:v="urn:schemas-microsoft-com:vml" Requires="v">
                <p:oleObj spid="_x0000_s3109" name="" r:id="rId5" imgW="1727200" imgH="393700" progId="Equation.DSMT4">
                  <p:embed/>
                </p:oleObj>
              </mc:Choice>
              <mc:Fallback>
                <p:oleObj name="" r:id="rId5" imgW="1727200" imgH="393700" progId="Equation.DSMT4">
                  <p:embed/>
                  <p:pic>
                    <p:nvPicPr>
                      <p:cNvPr id="0" name="图片 3108"/>
                      <p:cNvPicPr/>
                      <p:nvPr/>
                    </p:nvPicPr>
                    <p:blipFill>
                      <a:blip r:embed="rId6"/>
                      <a:stretch>
                        <a:fillRect/>
                      </a:stretch>
                    </p:blipFill>
                    <p:spPr>
                      <a:xfrm>
                        <a:off x="2506663" y="2997200"/>
                        <a:ext cx="4346575" cy="990600"/>
                      </a:xfrm>
                      <a:prstGeom prst="rect">
                        <a:avLst/>
                      </a:prstGeom>
                      <a:noFill/>
                      <a:ln w="38100">
                        <a:noFill/>
                        <a:miter/>
                      </a:ln>
                    </p:spPr>
                  </p:pic>
                </p:oleObj>
              </mc:Fallback>
            </mc:AlternateContent>
          </a:graphicData>
        </a:graphic>
      </p:graphicFrame>
      <p:graphicFrame>
        <p:nvGraphicFramePr>
          <p:cNvPr id="31751" name="Object 7"/>
          <p:cNvGraphicFramePr>
            <a:graphicFrameLocks noChangeAspect="1"/>
          </p:cNvGraphicFramePr>
          <p:nvPr/>
        </p:nvGraphicFramePr>
        <p:xfrm>
          <a:off x="2393950" y="5973763"/>
          <a:ext cx="3879850" cy="884237"/>
        </p:xfrm>
        <a:graphic>
          <a:graphicData uri="http://schemas.openxmlformats.org/presentationml/2006/ole">
            <mc:AlternateContent xmlns:mc="http://schemas.openxmlformats.org/markup-compatibility/2006">
              <mc:Choice xmlns:v="urn:schemas-microsoft-com:vml" Requires="v">
                <p:oleObj spid="_x0000_s3111" name="" r:id="rId7" imgW="1967865" imgH="406400" progId="Equation.DSMT4">
                  <p:embed/>
                </p:oleObj>
              </mc:Choice>
              <mc:Fallback>
                <p:oleObj name="" r:id="rId7" imgW="1967865" imgH="406400" progId="Equation.DSMT4">
                  <p:embed/>
                  <p:pic>
                    <p:nvPicPr>
                      <p:cNvPr id="0" name="图片 3110"/>
                      <p:cNvPicPr/>
                      <p:nvPr/>
                    </p:nvPicPr>
                    <p:blipFill>
                      <a:blip r:embed="rId8"/>
                      <a:stretch>
                        <a:fillRect/>
                      </a:stretch>
                    </p:blipFill>
                    <p:spPr>
                      <a:xfrm>
                        <a:off x="2393950" y="5973763"/>
                        <a:ext cx="3879850" cy="884237"/>
                      </a:xfrm>
                      <a:prstGeom prst="rect">
                        <a:avLst/>
                      </a:prstGeom>
                      <a:noFill/>
                      <a:ln w="38100">
                        <a:noFill/>
                        <a:miter/>
                      </a:ln>
                    </p:spPr>
                  </p:pic>
                </p:oleObj>
              </mc:Fallback>
            </mc:AlternateContent>
          </a:graphicData>
        </a:graphic>
      </p:graphicFrame>
      <p:sp>
        <p:nvSpPr>
          <p:cNvPr id="31752" name="Text Box 8"/>
          <p:cNvSpPr txBox="1"/>
          <p:nvPr/>
        </p:nvSpPr>
        <p:spPr>
          <a:xfrm>
            <a:off x="495300" y="6172200"/>
            <a:ext cx="2228850" cy="519113"/>
          </a:xfrm>
          <a:prstGeom prst="rect">
            <a:avLst/>
          </a:prstGeom>
          <a:noFill/>
          <a:ln w="9525">
            <a:noFill/>
          </a:ln>
        </p:spPr>
        <p:txBody>
          <a:bodyPr anchor="t" anchorCtr="0">
            <a:spAutoFit/>
          </a:bodyPr>
          <a:p>
            <a:pPr>
              <a:spcBef>
                <a:spcPct val="50000"/>
              </a:spcBef>
            </a:pPr>
            <a:r>
              <a:rPr lang="zh-CN" altLang="en-US" sz="2800" b="1" dirty="0">
                <a:solidFill>
                  <a:srgbClr val="0000FF"/>
                </a:solidFill>
                <a:latin typeface="宋体" panose="02010600030101010101" pitchFamily="2" charset="-122"/>
                <a:ea typeface="宋体" panose="02010600030101010101" pitchFamily="2" charset="-122"/>
              </a:rPr>
              <a:t>截断误差</a:t>
            </a:r>
            <a:endParaRPr lang="zh-CN" altLang="en-US" sz="2800" b="1" dirty="0">
              <a:solidFill>
                <a:srgbClr val="0000FF"/>
              </a:solidFill>
              <a:latin typeface="宋体" panose="02010600030101010101" pitchFamily="2" charset="-122"/>
              <a:ea typeface="宋体" panose="02010600030101010101" pitchFamily="2" charset="-122"/>
            </a:endParaRPr>
          </a:p>
        </p:txBody>
      </p:sp>
      <p:graphicFrame>
        <p:nvGraphicFramePr>
          <p:cNvPr id="31753" name="Object 9"/>
          <p:cNvGraphicFramePr>
            <a:graphicFrameLocks noChangeAspect="1"/>
          </p:cNvGraphicFramePr>
          <p:nvPr/>
        </p:nvGraphicFramePr>
        <p:xfrm>
          <a:off x="1065213" y="3933825"/>
          <a:ext cx="7634287" cy="1366838"/>
        </p:xfrm>
        <a:graphic>
          <a:graphicData uri="http://schemas.openxmlformats.org/presentationml/2006/ole">
            <mc:AlternateContent xmlns:mc="http://schemas.openxmlformats.org/markup-compatibility/2006">
              <mc:Choice xmlns:v="urn:schemas-microsoft-com:vml" Requires="v">
                <p:oleObj spid="_x0000_s3113" name="" r:id="rId9" imgW="3327400" imgH="647700" progId="Equation.DSMT4">
                  <p:embed/>
                </p:oleObj>
              </mc:Choice>
              <mc:Fallback>
                <p:oleObj name="" r:id="rId9" imgW="3327400" imgH="647700" progId="Equation.DSMT4">
                  <p:embed/>
                  <p:pic>
                    <p:nvPicPr>
                      <p:cNvPr id="0" name="图片 3112"/>
                      <p:cNvPicPr/>
                      <p:nvPr/>
                    </p:nvPicPr>
                    <p:blipFill>
                      <a:blip r:embed="rId10"/>
                      <a:stretch>
                        <a:fillRect/>
                      </a:stretch>
                    </p:blipFill>
                    <p:spPr>
                      <a:xfrm>
                        <a:off x="1065213" y="3933825"/>
                        <a:ext cx="7634287" cy="1366838"/>
                      </a:xfrm>
                      <a:prstGeom prst="rect">
                        <a:avLst/>
                      </a:prstGeom>
                      <a:noFill/>
                      <a:ln w="38100">
                        <a:noFill/>
                        <a:miter/>
                      </a:ln>
                    </p:spPr>
                  </p:pic>
                </p:oleObj>
              </mc:Fallback>
            </mc:AlternateContent>
          </a:graphicData>
        </a:graphic>
      </p:graphicFrame>
      <p:sp>
        <p:nvSpPr>
          <p:cNvPr id="30729" name="Rectangle 10"/>
          <p:cNvSpPr>
            <a:spLocks noGrp="1"/>
          </p:cNvSpPr>
          <p:nvPr>
            <p:ph type="title"/>
          </p:nvPr>
        </p:nvSpPr>
        <p:spPr>
          <a:xfrm>
            <a:off x="0" y="333375"/>
            <a:ext cx="8750300" cy="990600"/>
          </a:xfrm>
        </p:spPr>
        <p:txBody>
          <a:bodyPr vert="horz" wrap="square" lIns="91440" tIns="45720" rIns="91440" bIns="45720" anchor="ctr" anchorCtr="0"/>
          <a:p>
            <a:pPr eaLnBrk="1" hangingPunct="1"/>
            <a:r>
              <a:rPr lang="zh-CN" altLang="en-US" sz="4000" b="1" dirty="0">
                <a:solidFill>
                  <a:srgbClr val="0000CC"/>
                </a:solidFill>
                <a:latin typeface="华文新魏" panose="02010800040101010101" pitchFamily="2" charset="-122"/>
                <a:ea typeface="华文新魏" panose="02010800040101010101" pitchFamily="2" charset="-122"/>
              </a:rPr>
              <a:t>二、截断误差分析</a:t>
            </a:r>
            <a:endParaRPr lang="zh-CN" altLang="en-US" sz="4000" b="1" dirty="0">
              <a:solidFill>
                <a:srgbClr val="0000CC"/>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checkerboard(across)">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checkerboard(across)">
                                      <p:cBhvr>
                                        <p:cTn id="12" dur="500"/>
                                        <p:tgtEl>
                                          <p:spTgt spid="3174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checkerboard(across)">
                                      <p:cBhvr>
                                        <p:cTn id="17" dur="500"/>
                                        <p:tgtEl>
                                          <p:spTgt spid="3174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checkerboard(across)">
                                      <p:cBhvr>
                                        <p:cTn id="22" dur="500"/>
                                        <p:tgtEl>
                                          <p:spTgt spid="3175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1753"/>
                                        </p:tgtEl>
                                        <p:attrNameLst>
                                          <p:attrName>style.visibility</p:attrName>
                                        </p:attrNameLst>
                                      </p:cBhvr>
                                      <p:to>
                                        <p:strVal val="visible"/>
                                      </p:to>
                                    </p:set>
                                    <p:animEffect transition="in" filter="checkerboard(across)">
                                      <p:cBhvr>
                                        <p:cTn id="27" dur="500"/>
                                        <p:tgtEl>
                                          <p:spTgt spid="3175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1746"/>
                                        </p:tgtEl>
                                        <p:attrNameLst>
                                          <p:attrName>style.visibility</p:attrName>
                                        </p:attrNameLst>
                                      </p:cBhvr>
                                      <p:to>
                                        <p:strVal val="visible"/>
                                      </p:to>
                                    </p:set>
                                    <p:animEffect transition="in" filter="checkerboard(across)">
                                      <p:cBhvr>
                                        <p:cTn id="32" dur="500"/>
                                        <p:tgtEl>
                                          <p:spTgt spid="3174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1752"/>
                                        </p:tgtEl>
                                        <p:attrNameLst>
                                          <p:attrName>style.visibility</p:attrName>
                                        </p:attrNameLst>
                                      </p:cBhvr>
                                      <p:to>
                                        <p:strVal val="visible"/>
                                      </p:to>
                                    </p:set>
                                    <p:animEffect transition="in" filter="checkerboard(across)">
                                      <p:cBhvr>
                                        <p:cTn id="37" dur="500"/>
                                        <p:tgtEl>
                                          <p:spTgt spid="3175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1751"/>
                                        </p:tgtEl>
                                        <p:attrNameLst>
                                          <p:attrName>style.visibility</p:attrName>
                                        </p:attrNameLst>
                                      </p:cBhvr>
                                      <p:to>
                                        <p:strVal val="visible"/>
                                      </p:to>
                                    </p:set>
                                    <p:animEffect transition="in" filter="checkerboard(across)">
                                      <p:cBhvr>
                                        <p:cTn id="42"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9" grpId="0"/>
      <p:bldP spid="317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745" name="Object 2"/>
          <p:cNvGraphicFramePr>
            <a:graphicFrameLocks noChangeAspect="1"/>
          </p:cNvGraphicFramePr>
          <p:nvPr/>
        </p:nvGraphicFramePr>
        <p:xfrm>
          <a:off x="215900" y="1341438"/>
          <a:ext cx="9113838" cy="2535237"/>
        </p:xfrm>
        <a:graphic>
          <a:graphicData uri="http://schemas.openxmlformats.org/presentationml/2006/ole">
            <mc:AlternateContent xmlns:mc="http://schemas.openxmlformats.org/markup-compatibility/2006">
              <mc:Choice xmlns:v="urn:schemas-microsoft-com:vml" Requires="v">
                <p:oleObj spid="_x0000_s3112" name="" r:id="rId1" imgW="3505200" imgH="1117600" progId="Equation.DSMT4">
                  <p:embed/>
                </p:oleObj>
              </mc:Choice>
              <mc:Fallback>
                <p:oleObj name="" r:id="rId1" imgW="3505200" imgH="1117600" progId="Equation.DSMT4">
                  <p:embed/>
                  <p:pic>
                    <p:nvPicPr>
                      <p:cNvPr id="0" name="图片 3111"/>
                      <p:cNvPicPr/>
                      <p:nvPr/>
                    </p:nvPicPr>
                    <p:blipFill>
                      <a:blip r:embed="rId2"/>
                      <a:stretch>
                        <a:fillRect/>
                      </a:stretch>
                    </p:blipFill>
                    <p:spPr>
                      <a:xfrm>
                        <a:off x="215900" y="1341438"/>
                        <a:ext cx="9113838" cy="2535237"/>
                      </a:xfrm>
                      <a:prstGeom prst="rect">
                        <a:avLst/>
                      </a:prstGeom>
                      <a:noFill/>
                      <a:ln w="38100">
                        <a:noFill/>
                        <a:miter/>
                      </a:ln>
                    </p:spPr>
                  </p:pic>
                </p:oleObj>
              </mc:Fallback>
            </mc:AlternateContent>
          </a:graphicData>
        </a:graphic>
      </p:graphicFrame>
      <p:graphicFrame>
        <p:nvGraphicFramePr>
          <p:cNvPr id="32771" name="Object 3"/>
          <p:cNvGraphicFramePr>
            <a:graphicFrameLocks noChangeAspect="1"/>
          </p:cNvGraphicFramePr>
          <p:nvPr/>
        </p:nvGraphicFramePr>
        <p:xfrm>
          <a:off x="0" y="3933825"/>
          <a:ext cx="8832850" cy="2144713"/>
        </p:xfrm>
        <a:graphic>
          <a:graphicData uri="http://schemas.openxmlformats.org/presentationml/2006/ole">
            <mc:AlternateContent xmlns:mc="http://schemas.openxmlformats.org/markup-compatibility/2006">
              <mc:Choice xmlns:v="urn:schemas-microsoft-com:vml" Requires="v">
                <p:oleObj spid="_x0000_s3114" name="" r:id="rId3" imgW="3467100" imgH="965200" progId="Equation.DSMT4">
                  <p:embed/>
                </p:oleObj>
              </mc:Choice>
              <mc:Fallback>
                <p:oleObj name="" r:id="rId3" imgW="3467100" imgH="965200" progId="Equation.DSMT4">
                  <p:embed/>
                  <p:pic>
                    <p:nvPicPr>
                      <p:cNvPr id="0" name="图片 3113"/>
                      <p:cNvPicPr/>
                      <p:nvPr/>
                    </p:nvPicPr>
                    <p:blipFill>
                      <a:blip r:embed="rId4"/>
                      <a:stretch>
                        <a:fillRect/>
                      </a:stretch>
                    </p:blipFill>
                    <p:spPr>
                      <a:xfrm>
                        <a:off x="0" y="3933825"/>
                        <a:ext cx="8832850" cy="2144713"/>
                      </a:xfrm>
                      <a:prstGeom prst="rect">
                        <a:avLst/>
                      </a:prstGeom>
                      <a:noFill/>
                      <a:ln w="38100">
                        <a:noFill/>
                        <a:miter/>
                      </a:ln>
                    </p:spPr>
                  </p:pic>
                </p:oleObj>
              </mc:Fallback>
            </mc:AlternateContent>
          </a:graphicData>
        </a:graphic>
      </p:graphicFrame>
      <p:sp>
        <p:nvSpPr>
          <p:cNvPr id="31747" name="Text Box 4"/>
          <p:cNvSpPr txBox="1"/>
          <p:nvPr/>
        </p:nvSpPr>
        <p:spPr>
          <a:xfrm>
            <a:off x="7905750" y="44450"/>
            <a:ext cx="2011363" cy="457200"/>
          </a:xfrm>
          <a:prstGeom prst="rect">
            <a:avLst/>
          </a:prstGeom>
          <a:noFill/>
          <a:ln w="9525">
            <a:noFill/>
          </a:ln>
        </p:spPr>
        <p:txBody>
          <a:bodyPr wrap="none" anchor="t" anchorCtr="0">
            <a:spAutoFit/>
          </a:bodyPr>
          <a:p>
            <a:r>
              <a:rPr lang="zh-CN" altLang="en-US" sz="2400" b="1" dirty="0">
                <a:solidFill>
                  <a:srgbClr val="0000CC"/>
                </a:solidFill>
                <a:latin typeface="Times New Roman" panose="02020603050405020304" pitchFamily="18" charset="0"/>
                <a:ea typeface="宋体" panose="02010600030101010101" pitchFamily="2" charset="-122"/>
              </a:rPr>
              <a:t>截断误差分析</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checkerboard(across)">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p:nvPr/>
        </p:nvSpPr>
        <p:spPr>
          <a:xfrm>
            <a:off x="344488" y="1174750"/>
            <a:ext cx="2338387" cy="523875"/>
          </a:xfrm>
          <a:prstGeom prst="rect">
            <a:avLst/>
          </a:prstGeom>
          <a:noFill/>
          <a:ln w="9525">
            <a:noFill/>
          </a:ln>
        </p:spPr>
        <p:txBody>
          <a:bodyPr wrap="none" anchor="t" anchorCtr="0">
            <a:spAutoFit/>
          </a:bodyPr>
          <a:p>
            <a:r>
              <a:rPr lang="zh-CN" altLang="en-US" sz="2800" b="1" dirty="0">
                <a:solidFill>
                  <a:srgbClr val="EF2313"/>
                </a:solidFill>
                <a:latin typeface="华文中宋" panose="02010600040101010101" pitchFamily="2" charset="-122"/>
                <a:ea typeface="华文中宋" panose="02010600040101010101" pitchFamily="2" charset="-122"/>
              </a:rPr>
              <a:t>例：舍入误差</a:t>
            </a:r>
            <a:endParaRPr lang="zh-CN" altLang="en-US" sz="2800" dirty="0">
              <a:solidFill>
                <a:srgbClr val="EF2313"/>
              </a:solidFill>
              <a:latin typeface="华文中宋" panose="02010600040101010101" pitchFamily="2" charset="-122"/>
              <a:ea typeface="华文中宋" panose="02010600040101010101" pitchFamily="2" charset="-122"/>
            </a:endParaRPr>
          </a:p>
        </p:txBody>
      </p:sp>
      <p:graphicFrame>
        <p:nvGraphicFramePr>
          <p:cNvPr id="33795" name="Object 3"/>
          <p:cNvGraphicFramePr>
            <a:graphicFrameLocks noChangeAspect="1"/>
          </p:cNvGraphicFramePr>
          <p:nvPr/>
        </p:nvGraphicFramePr>
        <p:xfrm>
          <a:off x="1497013" y="1730375"/>
          <a:ext cx="4895850" cy="520700"/>
        </p:xfrm>
        <a:graphic>
          <a:graphicData uri="http://schemas.openxmlformats.org/presentationml/2006/ole">
            <mc:AlternateContent xmlns:mc="http://schemas.openxmlformats.org/markup-compatibility/2006">
              <mc:Choice xmlns:v="urn:schemas-microsoft-com:vml" Requires="v">
                <p:oleObj spid="_x0000_s3116" name="" r:id="rId1" imgW="1522095" imgH="177800" progId="Equation.3">
                  <p:embed/>
                </p:oleObj>
              </mc:Choice>
              <mc:Fallback>
                <p:oleObj name="" r:id="rId1" imgW="1522095" imgH="177800" progId="Equation.3">
                  <p:embed/>
                  <p:pic>
                    <p:nvPicPr>
                      <p:cNvPr id="0" name="图片 3115"/>
                      <p:cNvPicPr/>
                      <p:nvPr/>
                    </p:nvPicPr>
                    <p:blipFill>
                      <a:blip r:embed="rId2"/>
                      <a:stretch>
                        <a:fillRect/>
                      </a:stretch>
                    </p:blipFill>
                    <p:spPr>
                      <a:xfrm>
                        <a:off x="1497013" y="1730375"/>
                        <a:ext cx="4895850" cy="520700"/>
                      </a:xfrm>
                      <a:prstGeom prst="rect">
                        <a:avLst/>
                      </a:prstGeom>
                      <a:noFill/>
                      <a:ln w="38100">
                        <a:noFill/>
                        <a:miter/>
                      </a:ln>
                    </p:spPr>
                  </p:pic>
                </p:oleObj>
              </mc:Fallback>
            </mc:AlternateContent>
          </a:graphicData>
        </a:graphic>
      </p:graphicFrame>
      <p:sp>
        <p:nvSpPr>
          <p:cNvPr id="33796" name="Rectangle 4"/>
          <p:cNvSpPr/>
          <p:nvPr/>
        </p:nvSpPr>
        <p:spPr>
          <a:xfrm>
            <a:off x="1352550" y="2349500"/>
            <a:ext cx="6407150" cy="519113"/>
          </a:xfrm>
          <a:prstGeom prst="rect">
            <a:avLst/>
          </a:prstGeom>
          <a:noFill/>
          <a:ln w="9525">
            <a:noFill/>
          </a:ln>
        </p:spPr>
        <p:txBody>
          <a:bodyPr wrap="none" anchor="t" anchorCtr="0">
            <a:spAutoFit/>
          </a:bodyPr>
          <a:p>
            <a:r>
              <a:rPr lang="zh-CN" altLang="en-US" sz="2800" b="1" dirty="0">
                <a:latin typeface="华文中宋" panose="02010600040101010101" pitchFamily="2" charset="-122"/>
                <a:ea typeface="华文中宋" panose="02010600040101010101" pitchFamily="2" charset="-122"/>
              </a:rPr>
              <a:t>设在一台虚构的</a:t>
            </a:r>
            <a:r>
              <a:rPr lang="zh-CN" altLang="zh-CN" sz="2800" b="1" dirty="0">
                <a:latin typeface="华文中宋" panose="02010600040101010101" pitchFamily="2" charset="-122"/>
                <a:ea typeface="华文中宋" panose="02010600040101010101" pitchFamily="2" charset="-122"/>
              </a:rPr>
              <a:t>4</a:t>
            </a:r>
            <a:r>
              <a:rPr lang="zh-CN" altLang="en-US" sz="2800" b="1" dirty="0">
                <a:latin typeface="华文中宋" panose="02010600040101010101" pitchFamily="2" charset="-122"/>
                <a:ea typeface="华文中宋" panose="02010600040101010101" pitchFamily="2" charset="-122"/>
              </a:rPr>
              <a:t>位数字的计算机上计算</a:t>
            </a:r>
            <a:endParaRPr lang="zh-CN" altLang="en-US" sz="2800" b="1" dirty="0">
              <a:latin typeface="华文中宋" panose="02010600040101010101" pitchFamily="2" charset="-122"/>
              <a:ea typeface="华文中宋" panose="02010600040101010101" pitchFamily="2" charset="-122"/>
            </a:endParaRPr>
          </a:p>
        </p:txBody>
      </p:sp>
      <p:graphicFrame>
        <p:nvGraphicFramePr>
          <p:cNvPr id="33797" name="Object 5"/>
          <p:cNvGraphicFramePr>
            <a:graphicFrameLocks noChangeAspect="1"/>
          </p:cNvGraphicFramePr>
          <p:nvPr/>
        </p:nvGraphicFramePr>
        <p:xfrm>
          <a:off x="1785938" y="2968625"/>
          <a:ext cx="4462462" cy="557213"/>
        </p:xfrm>
        <a:graphic>
          <a:graphicData uri="http://schemas.openxmlformats.org/presentationml/2006/ole">
            <mc:AlternateContent xmlns:mc="http://schemas.openxmlformats.org/markup-compatibility/2006">
              <mc:Choice xmlns:v="urn:schemas-microsoft-com:vml" Requires="v">
                <p:oleObj spid="_x0000_s3117" name="" r:id="rId3" imgW="1294130" imgH="177800" progId="Equation.3">
                  <p:embed/>
                </p:oleObj>
              </mc:Choice>
              <mc:Fallback>
                <p:oleObj name="" r:id="rId3" imgW="1294130" imgH="177800" progId="Equation.3">
                  <p:embed/>
                  <p:pic>
                    <p:nvPicPr>
                      <p:cNvPr id="0" name="图片 3116"/>
                      <p:cNvPicPr/>
                      <p:nvPr/>
                    </p:nvPicPr>
                    <p:blipFill>
                      <a:blip r:embed="rId4"/>
                      <a:stretch>
                        <a:fillRect/>
                      </a:stretch>
                    </p:blipFill>
                    <p:spPr>
                      <a:xfrm>
                        <a:off x="1785938" y="2968625"/>
                        <a:ext cx="4462462" cy="557213"/>
                      </a:xfrm>
                      <a:prstGeom prst="rect">
                        <a:avLst/>
                      </a:prstGeom>
                      <a:noFill/>
                      <a:ln w="38100">
                        <a:noFill/>
                        <a:miter/>
                      </a:ln>
                    </p:spPr>
                  </p:pic>
                </p:oleObj>
              </mc:Fallback>
            </mc:AlternateContent>
          </a:graphicData>
        </a:graphic>
      </p:graphicFrame>
      <p:sp>
        <p:nvSpPr>
          <p:cNvPr id="33798" name="Rectangle 6"/>
          <p:cNvSpPr/>
          <p:nvPr/>
        </p:nvSpPr>
        <p:spPr>
          <a:xfrm>
            <a:off x="1352550" y="3622675"/>
            <a:ext cx="3562350" cy="519113"/>
          </a:xfrm>
          <a:prstGeom prst="rect">
            <a:avLst/>
          </a:prstGeom>
          <a:noFill/>
          <a:ln w="9525">
            <a:noFill/>
          </a:ln>
        </p:spPr>
        <p:txBody>
          <a:bodyPr wrap="none" anchor="t" anchorCtr="0">
            <a:spAutoFit/>
          </a:bodyPr>
          <a:p>
            <a:r>
              <a:rPr lang="zh-CN" altLang="en-US" sz="2800" b="1" dirty="0">
                <a:latin typeface="华文中宋" panose="02010600040101010101" pitchFamily="2" charset="-122"/>
                <a:ea typeface="华文中宋" panose="02010600040101010101" pitchFamily="2" charset="-122"/>
              </a:rPr>
              <a:t>舍入误差为 </a:t>
            </a:r>
            <a:r>
              <a:rPr lang="zh-CN" altLang="zh-CN" sz="2800" b="1" dirty="0">
                <a:latin typeface="华文中宋" panose="02010600040101010101" pitchFamily="2" charset="-122"/>
                <a:ea typeface="华文中宋" panose="02010600040101010101" pitchFamily="2" charset="-122"/>
              </a:rPr>
              <a:t>0.000472</a:t>
            </a:r>
            <a:endParaRPr lang="zh-CN" altLang="zh-CN" sz="2800" b="1" dirty="0">
              <a:latin typeface="华文中宋" panose="02010600040101010101" pitchFamily="2" charset="-122"/>
              <a:ea typeface="华文中宋" panose="02010600040101010101" pitchFamily="2" charset="-122"/>
            </a:endParaRPr>
          </a:p>
        </p:txBody>
      </p:sp>
      <p:sp>
        <p:nvSpPr>
          <p:cNvPr id="33799" name="Rectangle 7"/>
          <p:cNvSpPr/>
          <p:nvPr/>
        </p:nvSpPr>
        <p:spPr>
          <a:xfrm>
            <a:off x="273050" y="4198938"/>
            <a:ext cx="5348288" cy="2246312"/>
          </a:xfrm>
          <a:prstGeom prst="rect">
            <a:avLst/>
          </a:prstGeom>
          <a:noFill/>
          <a:ln w="9525">
            <a:noFill/>
          </a:ln>
        </p:spPr>
        <p:txBody>
          <a:bodyPr wrap="none" anchor="t" anchorCtr="0">
            <a:spAutoFit/>
          </a:bodyPr>
          <a:p>
            <a:r>
              <a:rPr lang="zh-CN" altLang="en-US" sz="2800" b="1" dirty="0">
                <a:solidFill>
                  <a:srgbClr val="EF2313"/>
                </a:solidFill>
                <a:latin typeface="华文中宋" panose="02010600040101010101" pitchFamily="2" charset="-122"/>
                <a:ea typeface="华文中宋" panose="02010600040101010101" pitchFamily="2" charset="-122"/>
              </a:rPr>
              <a:t>（程序）：考虑</a:t>
            </a:r>
            <a:r>
              <a:rPr lang="zh-CN" altLang="zh-CN" sz="2800" b="1" dirty="0">
                <a:solidFill>
                  <a:srgbClr val="EF2313"/>
                </a:solidFill>
                <a:latin typeface="华文中宋" panose="02010600040101010101" pitchFamily="2" charset="-122"/>
                <a:ea typeface="华文中宋" panose="02010600040101010101" pitchFamily="2" charset="-122"/>
              </a:rPr>
              <a:t>Matlab</a:t>
            </a:r>
            <a:r>
              <a:rPr lang="zh-CN" altLang="en-US" sz="2800" b="1" dirty="0">
                <a:solidFill>
                  <a:srgbClr val="EF2313"/>
                </a:solidFill>
                <a:latin typeface="华文中宋" panose="02010600040101010101" pitchFamily="2" charset="-122"/>
                <a:ea typeface="华文中宋" panose="02010600040101010101" pitchFamily="2" charset="-122"/>
              </a:rPr>
              <a:t>简单程序</a:t>
            </a:r>
            <a:endParaRPr lang="zh-CN" altLang="en-US" sz="2800" b="1" dirty="0">
              <a:solidFill>
                <a:srgbClr val="EF2313"/>
              </a:solidFill>
              <a:latin typeface="华文中宋" panose="02010600040101010101" pitchFamily="2" charset="-122"/>
              <a:ea typeface="华文中宋" panose="02010600040101010101" pitchFamily="2" charset="-122"/>
            </a:endParaRPr>
          </a:p>
          <a:p>
            <a:r>
              <a:rPr lang="zh-CN" altLang="zh-CN" sz="2800" b="1" dirty="0">
                <a:latin typeface="华文中宋" panose="02010600040101010101" pitchFamily="2" charset="-122"/>
                <a:ea typeface="华文中宋" panose="02010600040101010101" pitchFamily="2" charset="-122"/>
              </a:rPr>
              <a:t>           format long</a:t>
            </a:r>
            <a:endParaRPr lang="zh-CN" altLang="zh-CN" sz="2800" b="1" dirty="0">
              <a:latin typeface="华文中宋" panose="02010600040101010101" pitchFamily="2" charset="-122"/>
              <a:ea typeface="华文中宋" panose="02010600040101010101" pitchFamily="2" charset="-122"/>
            </a:endParaRPr>
          </a:p>
          <a:p>
            <a:r>
              <a:rPr lang="zh-CN" altLang="zh-CN" sz="2800" b="1" dirty="0">
                <a:latin typeface="华文中宋" panose="02010600040101010101" pitchFamily="2" charset="-122"/>
                <a:ea typeface="华文中宋" panose="02010600040101010101" pitchFamily="2" charset="-122"/>
              </a:rPr>
              <a:t>           </a:t>
            </a:r>
            <a:r>
              <a:rPr lang="zh-CN" altLang="zh-CN" sz="2800" b="1" i="1" dirty="0">
                <a:latin typeface="华文中宋" panose="02010600040101010101" pitchFamily="2" charset="-122"/>
                <a:ea typeface="华文中宋" panose="02010600040101010101" pitchFamily="2" charset="-122"/>
              </a:rPr>
              <a:t>x</a:t>
            </a:r>
            <a:r>
              <a:rPr lang="zh-CN" altLang="zh-CN" sz="2800" b="1" dirty="0">
                <a:latin typeface="华文中宋" panose="02010600040101010101" pitchFamily="2" charset="-122"/>
                <a:ea typeface="华文中宋" panose="02010600040101010101" pitchFamily="2" charset="-122"/>
              </a:rPr>
              <a:t>=4/3-1</a:t>
            </a:r>
            <a:endParaRPr lang="zh-CN" altLang="zh-CN" sz="2800" b="1" dirty="0">
              <a:latin typeface="华文中宋" panose="02010600040101010101" pitchFamily="2" charset="-122"/>
              <a:ea typeface="华文中宋" panose="02010600040101010101" pitchFamily="2" charset="-122"/>
            </a:endParaRPr>
          </a:p>
          <a:p>
            <a:r>
              <a:rPr lang="zh-CN" altLang="zh-CN" sz="2800" b="1" dirty="0">
                <a:latin typeface="华文中宋" panose="02010600040101010101" pitchFamily="2" charset="-122"/>
                <a:ea typeface="华文中宋" panose="02010600040101010101" pitchFamily="2" charset="-122"/>
              </a:rPr>
              <a:t>           </a:t>
            </a:r>
            <a:r>
              <a:rPr lang="zh-CN" altLang="zh-CN" sz="2800" b="1" i="1" dirty="0">
                <a:latin typeface="华文中宋" panose="02010600040101010101" pitchFamily="2" charset="-122"/>
                <a:ea typeface="华文中宋" panose="02010600040101010101" pitchFamily="2" charset="-122"/>
              </a:rPr>
              <a:t>y</a:t>
            </a:r>
            <a:r>
              <a:rPr lang="zh-CN" altLang="zh-CN" sz="2800" b="1" dirty="0">
                <a:latin typeface="华文中宋" panose="02010600040101010101" pitchFamily="2" charset="-122"/>
                <a:ea typeface="华文中宋" panose="02010600040101010101" pitchFamily="2" charset="-122"/>
              </a:rPr>
              <a:t>=3*</a:t>
            </a:r>
            <a:r>
              <a:rPr lang="zh-CN" altLang="zh-CN" sz="2800" b="1" i="1" dirty="0">
                <a:latin typeface="华文中宋" panose="02010600040101010101" pitchFamily="2" charset="-122"/>
                <a:ea typeface="华文中宋" panose="02010600040101010101" pitchFamily="2" charset="-122"/>
              </a:rPr>
              <a:t>x</a:t>
            </a:r>
            <a:endParaRPr lang="zh-CN" altLang="zh-CN" sz="2800" b="1" i="1" dirty="0">
              <a:latin typeface="华文中宋" panose="02010600040101010101" pitchFamily="2" charset="-122"/>
              <a:ea typeface="华文中宋" panose="02010600040101010101" pitchFamily="2" charset="-122"/>
            </a:endParaRPr>
          </a:p>
          <a:p>
            <a:r>
              <a:rPr lang="zh-CN" altLang="zh-CN" sz="2800" b="1" dirty="0">
                <a:latin typeface="华文中宋" panose="02010600040101010101" pitchFamily="2" charset="-122"/>
                <a:ea typeface="华文中宋" panose="02010600040101010101" pitchFamily="2" charset="-122"/>
              </a:rPr>
              <a:t>           </a:t>
            </a:r>
            <a:r>
              <a:rPr lang="zh-CN" altLang="zh-CN" sz="2800" b="1" i="1" dirty="0">
                <a:latin typeface="华文中宋" panose="02010600040101010101" pitchFamily="2" charset="-122"/>
                <a:ea typeface="华文中宋" panose="02010600040101010101" pitchFamily="2" charset="-122"/>
              </a:rPr>
              <a:t>z</a:t>
            </a:r>
            <a:r>
              <a:rPr lang="zh-CN" altLang="zh-CN" sz="2800" b="1" dirty="0">
                <a:latin typeface="华文中宋" panose="02010600040101010101" pitchFamily="2" charset="-122"/>
                <a:ea typeface="华文中宋" panose="02010600040101010101" pitchFamily="2" charset="-122"/>
              </a:rPr>
              <a:t>=1-</a:t>
            </a:r>
            <a:r>
              <a:rPr lang="zh-CN" altLang="zh-CN" sz="2800" b="1" i="1" dirty="0">
                <a:latin typeface="华文中宋" panose="02010600040101010101" pitchFamily="2" charset="-122"/>
                <a:ea typeface="华文中宋" panose="02010600040101010101" pitchFamily="2" charset="-122"/>
              </a:rPr>
              <a:t>y</a:t>
            </a:r>
            <a:endParaRPr lang="zh-CN" altLang="zh-CN" sz="2800" b="1" i="1" dirty="0">
              <a:latin typeface="华文中宋" panose="02010600040101010101" pitchFamily="2" charset="-122"/>
              <a:ea typeface="华文中宋" panose="02010600040101010101" pitchFamily="2" charset="-122"/>
            </a:endParaRPr>
          </a:p>
        </p:txBody>
      </p:sp>
      <p:sp>
        <p:nvSpPr>
          <p:cNvPr id="32775" name="Rectangle 8"/>
          <p:cNvSpPr>
            <a:spLocks noGrp="1"/>
          </p:cNvSpPr>
          <p:nvPr>
            <p:ph type="title"/>
          </p:nvPr>
        </p:nvSpPr>
        <p:spPr>
          <a:xfrm>
            <a:off x="704850" y="333375"/>
            <a:ext cx="5451475" cy="763588"/>
          </a:xfrm>
        </p:spPr>
        <p:txBody>
          <a:bodyPr vert="horz" wrap="square" lIns="91440" tIns="45720" rIns="91440" bIns="45720" anchor="ctr" anchorCtr="0"/>
          <a:p>
            <a:pPr eaLnBrk="1" hangingPunct="1"/>
            <a:r>
              <a:rPr lang="zh-CN" altLang="en-US" sz="3600" b="1" dirty="0">
                <a:solidFill>
                  <a:srgbClr val="0000CC"/>
                </a:solidFill>
                <a:latin typeface="华文新魏" panose="02010800040101010101" pitchFamily="2" charset="-122"/>
                <a:ea typeface="华文新魏" panose="02010800040101010101" pitchFamily="2" charset="-122"/>
              </a:rPr>
              <a:t>三、舍入误差分析</a:t>
            </a:r>
            <a:endParaRPr lang="zh-CN" altLang="en-US" sz="3600" b="1" dirty="0">
              <a:solidFill>
                <a:srgbClr val="0000CC"/>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checkerboard(across)">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checkerboard(across)">
                                      <p:cBhvr>
                                        <p:cTn id="12" dur="500"/>
                                        <p:tgtEl>
                                          <p:spTgt spid="3379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3797"/>
                                        </p:tgtEl>
                                        <p:attrNameLst>
                                          <p:attrName>style.visibility</p:attrName>
                                        </p:attrNameLst>
                                      </p:cBhvr>
                                      <p:to>
                                        <p:strVal val="visible"/>
                                      </p:to>
                                    </p:set>
                                    <p:animEffect transition="in" filter="checkerboard(across)">
                                      <p:cBhvr>
                                        <p:cTn id="17" dur="500"/>
                                        <p:tgtEl>
                                          <p:spTgt spid="3379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checkerboard(across)">
                                      <p:cBhvr>
                                        <p:cTn id="22" dur="500"/>
                                        <p:tgtEl>
                                          <p:spTgt spid="3379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3799"/>
                                        </p:tgtEl>
                                        <p:attrNameLst>
                                          <p:attrName>style.visibility</p:attrName>
                                        </p:attrNameLst>
                                      </p:cBhvr>
                                      <p:to>
                                        <p:strVal val="visible"/>
                                      </p:to>
                                    </p:set>
                                    <p:animEffect transition="in" filter="checkerboard(across)">
                                      <p:cBhvr>
                                        <p:cTn id="27"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8" grpId="0"/>
      <p:bldP spid="337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273050" y="620713"/>
            <a:ext cx="7099300" cy="9906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j-cs"/>
              </a:rPr>
              <a:t>一、数值计算的特点</a:t>
            </a:r>
            <a:br>
              <a:rPr kumimoji="0" lang="zh-CN" sz="3600" b="1" i="0" u="none" strike="noStrike" kern="120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j-cs"/>
              </a:rPr>
            </a:br>
            <a:endParaRPr kumimoji="0" lang="zh-CN" sz="3600" b="1" i="0" u="none" strike="noStrike" kern="120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j-cs"/>
            </a:endParaRPr>
          </a:p>
        </p:txBody>
      </p:sp>
      <p:sp>
        <p:nvSpPr>
          <p:cNvPr id="7171" name="Rectangle 3"/>
          <p:cNvSpPr>
            <a:spLocks noChangeArrowheads="1"/>
          </p:cNvSpPr>
          <p:nvPr/>
        </p:nvSpPr>
        <p:spPr bwMode="auto">
          <a:xfrm>
            <a:off x="495300" y="1981200"/>
            <a:ext cx="6191250" cy="7620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36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11267" name="Text Box 4"/>
          <p:cNvSpPr txBox="1"/>
          <p:nvPr/>
        </p:nvSpPr>
        <p:spPr>
          <a:xfrm>
            <a:off x="708025" y="1981200"/>
            <a:ext cx="184150" cy="457200"/>
          </a:xfrm>
          <a:prstGeom prst="rect">
            <a:avLst/>
          </a:prstGeom>
          <a:noFill/>
          <a:ln w="9525">
            <a:noFill/>
          </a:ln>
        </p:spPr>
        <p:txBody>
          <a:bodyPr wrap="none"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11268" name="Rectangle 5"/>
          <p:cNvSpPr/>
          <p:nvPr/>
        </p:nvSpPr>
        <p:spPr>
          <a:xfrm>
            <a:off x="1485900" y="0"/>
            <a:ext cx="8420100" cy="1143000"/>
          </a:xfrm>
          <a:prstGeom prst="rect">
            <a:avLst/>
          </a:prstGeom>
          <a:noFill/>
          <a:ln w="9525">
            <a:noFill/>
          </a:ln>
        </p:spPr>
        <p:txBody>
          <a:bodyPr anchor="b" anchorCtr="0"/>
          <a:p>
            <a:endParaRPr lang="zh-CN" altLang="zh-CN" sz="4000" b="1" dirty="0">
              <a:solidFill>
                <a:srgbClr val="CC3EB4"/>
              </a:solidFill>
              <a:latin typeface="隶书" panose="02010509060101010101" pitchFamily="49" charset="-122"/>
              <a:ea typeface="隶书" panose="02010509060101010101" pitchFamily="49" charset="-122"/>
            </a:endParaRPr>
          </a:p>
        </p:txBody>
      </p:sp>
      <p:sp>
        <p:nvSpPr>
          <p:cNvPr id="11269" name="Text Box 6"/>
          <p:cNvSpPr txBox="1"/>
          <p:nvPr/>
        </p:nvSpPr>
        <p:spPr>
          <a:xfrm>
            <a:off x="660400" y="1125538"/>
            <a:ext cx="9245600" cy="676275"/>
          </a:xfrm>
          <a:prstGeom prst="rect">
            <a:avLst/>
          </a:prstGeom>
          <a:noFill/>
          <a:ln w="9525">
            <a:noFill/>
          </a:ln>
        </p:spPr>
        <p:txBody>
          <a:bodyPr anchor="t" anchorCtr="0">
            <a:spAutoFit/>
          </a:bodyPr>
          <a:p>
            <a:pPr>
              <a:lnSpc>
                <a:spcPct val="120000"/>
              </a:lnSpc>
              <a:spcBef>
                <a:spcPct val="50000"/>
              </a:spcBef>
            </a:pPr>
            <a:r>
              <a:rPr lang="zh-CN" altLang="en-US" sz="2800" b="1" dirty="0">
                <a:latin typeface="华文中宋" panose="02010600040101010101" pitchFamily="2" charset="-122"/>
                <a:ea typeface="华文中宋" panose="02010600040101010101" pitchFamily="2" charset="-122"/>
              </a:rPr>
              <a:t>数值计算这门课具有以下几个特点：</a:t>
            </a:r>
            <a:r>
              <a:rPr lang="zh-CN" altLang="en-US" sz="3200" dirty="0">
                <a:latin typeface="Tahoma" panose="020B0604030504040204" pitchFamily="34" charset="0"/>
                <a:ea typeface="宋体" panose="02010600030101010101" pitchFamily="2" charset="-122"/>
              </a:rPr>
              <a:t> </a:t>
            </a:r>
            <a:endParaRPr lang="zh-CN" altLang="en-US" sz="3200" dirty="0">
              <a:latin typeface="Tahoma" panose="020B0604030504040204" pitchFamily="34" charset="0"/>
              <a:ea typeface="宋体" panose="02010600030101010101" pitchFamily="2" charset="-122"/>
            </a:endParaRPr>
          </a:p>
        </p:txBody>
      </p:sp>
      <p:sp>
        <p:nvSpPr>
          <p:cNvPr id="7175" name="Text Box 7"/>
          <p:cNvSpPr txBox="1"/>
          <p:nvPr/>
        </p:nvSpPr>
        <p:spPr>
          <a:xfrm>
            <a:off x="560388" y="1989138"/>
            <a:ext cx="9072562" cy="1006475"/>
          </a:xfrm>
          <a:prstGeom prst="rect">
            <a:avLst/>
          </a:prstGeom>
          <a:noFill/>
          <a:ln w="9525">
            <a:noFill/>
          </a:ln>
        </p:spPr>
        <p:txBody>
          <a:bodyPr anchor="t" anchorCtr="0">
            <a:spAutoFit/>
          </a:bodyPr>
          <a:p>
            <a:pPr>
              <a:spcBef>
                <a:spcPct val="50000"/>
              </a:spcBef>
            </a:pPr>
            <a:r>
              <a:rPr lang="zh-CN" altLang="zh-CN" sz="2800" b="1" dirty="0">
                <a:latin typeface="华文中宋" panose="02010600040101010101" pitchFamily="2" charset="-122"/>
                <a:ea typeface="华文中宋" panose="02010600040101010101" pitchFamily="2" charset="-122"/>
              </a:rPr>
              <a:t>(1)</a:t>
            </a:r>
            <a:r>
              <a:rPr lang="zh-CN" altLang="en-US" sz="2800" b="1" dirty="0">
                <a:latin typeface="华文中宋" panose="02010600040101010101" pitchFamily="2" charset="-122"/>
                <a:ea typeface="华文中宋" panose="02010600040101010101" pitchFamily="2" charset="-122"/>
              </a:rPr>
              <a:t>数值计算是一门与计算机应用密切结合的</a:t>
            </a:r>
            <a:r>
              <a:rPr lang="zh-CN" altLang="en-US" sz="2800" b="1" dirty="0">
                <a:solidFill>
                  <a:srgbClr val="FF0000"/>
                </a:solidFill>
                <a:latin typeface="华文中宋" panose="02010600040101010101" pitchFamily="2" charset="-122"/>
                <a:ea typeface="华文中宋" panose="02010600040101010101" pitchFamily="2" charset="-122"/>
              </a:rPr>
              <a:t>实用性</a:t>
            </a:r>
            <a:r>
              <a:rPr lang="zh-CN" altLang="en-US" sz="2800" b="1" dirty="0">
                <a:latin typeface="华文中宋" panose="02010600040101010101" pitchFamily="2" charset="-122"/>
                <a:ea typeface="华文中宋" panose="02010600040101010101" pitchFamily="2" charset="-122"/>
              </a:rPr>
              <a:t>很强的学科；</a:t>
            </a:r>
            <a:r>
              <a:rPr lang="zh-CN" altLang="en-US" sz="3200" dirty="0">
                <a:latin typeface="Tahoma" panose="020B0604030504040204" pitchFamily="34" charset="0"/>
                <a:ea typeface="宋体" panose="02010600030101010101" pitchFamily="2" charset="-122"/>
              </a:rPr>
              <a:t> </a:t>
            </a:r>
            <a:endParaRPr lang="zh-CN" altLang="en-US" sz="3200" dirty="0">
              <a:latin typeface="Tahoma" panose="020B0604030504040204" pitchFamily="34" charset="0"/>
              <a:ea typeface="宋体" panose="02010600030101010101" pitchFamily="2" charset="-122"/>
            </a:endParaRPr>
          </a:p>
        </p:txBody>
      </p:sp>
      <p:sp>
        <p:nvSpPr>
          <p:cNvPr id="7176" name="Text Box 8"/>
          <p:cNvSpPr txBox="1"/>
          <p:nvPr/>
        </p:nvSpPr>
        <p:spPr>
          <a:xfrm>
            <a:off x="560388" y="3860800"/>
            <a:ext cx="9039225" cy="946150"/>
          </a:xfrm>
          <a:prstGeom prst="rect">
            <a:avLst/>
          </a:prstGeom>
          <a:noFill/>
          <a:ln w="9525">
            <a:noFill/>
          </a:ln>
        </p:spPr>
        <p:txBody>
          <a:bodyPr anchor="t" anchorCtr="0">
            <a:spAutoFit/>
          </a:bodyPr>
          <a:p>
            <a:pPr>
              <a:spcBef>
                <a:spcPct val="50000"/>
              </a:spcBef>
            </a:pPr>
            <a:r>
              <a:rPr lang="zh-CN" altLang="zh-CN" sz="2800" dirty="0">
                <a:latin typeface="Tahoma" panose="020B0604030504040204" pitchFamily="34" charset="0"/>
                <a:ea typeface="宋体" panose="02010600030101010101" pitchFamily="2" charset="-122"/>
              </a:rPr>
              <a:t>(2)</a:t>
            </a:r>
            <a:r>
              <a:rPr lang="zh-CN" altLang="en-US" sz="2800" b="1" dirty="0">
                <a:latin typeface="华文中宋" panose="02010600040101010101" pitchFamily="2" charset="-122"/>
                <a:ea typeface="华文中宋" panose="02010600040101010101" pitchFamily="2" charset="-122"/>
              </a:rPr>
              <a:t>数值计算这门课程要讨论</a:t>
            </a:r>
            <a:r>
              <a:rPr lang="zh-CN" altLang="en-US" sz="2800" b="1" dirty="0">
                <a:solidFill>
                  <a:srgbClr val="FF0000"/>
                </a:solidFill>
                <a:latin typeface="华文中宋" panose="02010600040101010101" pitchFamily="2" charset="-122"/>
                <a:ea typeface="华文中宋" panose="02010600040101010101" pitchFamily="2" charset="-122"/>
              </a:rPr>
              <a:t>连续变量</a:t>
            </a:r>
            <a:r>
              <a:rPr lang="zh-CN" altLang="en-US" sz="2800" b="1" dirty="0">
                <a:latin typeface="华文中宋" panose="02010600040101010101" pitchFamily="2" charset="-122"/>
                <a:ea typeface="华文中宋" panose="02010600040101010101" pitchFamily="2" charset="-122"/>
              </a:rPr>
              <a:t>和</a:t>
            </a:r>
            <a:r>
              <a:rPr lang="zh-CN" altLang="en-US" sz="2800" b="1" dirty="0">
                <a:solidFill>
                  <a:srgbClr val="FF0000"/>
                </a:solidFill>
                <a:latin typeface="华文中宋" panose="02010600040101010101" pitchFamily="2" charset="-122"/>
                <a:ea typeface="华文中宋" panose="02010600040101010101" pitchFamily="2" charset="-122"/>
              </a:rPr>
              <a:t>离散变量</a:t>
            </a:r>
            <a:r>
              <a:rPr lang="zh-CN" altLang="en-US" sz="2800" b="1" dirty="0">
                <a:latin typeface="华文中宋" panose="02010600040101010101" pitchFamily="2" charset="-122"/>
                <a:ea typeface="华文中宋" panose="02010600040101010101" pitchFamily="2" charset="-122"/>
              </a:rPr>
              <a:t>两种问题，关心的是数值结果；</a:t>
            </a:r>
            <a:endParaRPr lang="zh-CN" altLang="en-US" sz="2800" dirty="0">
              <a:latin typeface="Tahoma" panose="020B0604030504040204" pitchFamily="34" charset="0"/>
              <a:ea typeface="宋体" panose="02010600030101010101" pitchFamily="2" charset="-122"/>
            </a:endParaRPr>
          </a:p>
        </p:txBody>
      </p:sp>
      <p:sp>
        <p:nvSpPr>
          <p:cNvPr id="7177" name="Text Box 9"/>
          <p:cNvSpPr txBox="1"/>
          <p:nvPr/>
        </p:nvSpPr>
        <p:spPr>
          <a:xfrm>
            <a:off x="700088" y="4941888"/>
            <a:ext cx="9205912" cy="1160462"/>
          </a:xfrm>
          <a:prstGeom prst="rect">
            <a:avLst/>
          </a:prstGeom>
          <a:noFill/>
          <a:ln w="9525">
            <a:noFill/>
          </a:ln>
        </p:spPr>
        <p:txBody>
          <a:bodyPr anchor="t" anchorCtr="0">
            <a:spAutoFit/>
          </a:bodyPr>
          <a:p>
            <a:pPr>
              <a:spcBef>
                <a:spcPct val="50000"/>
              </a:spcBef>
            </a:pPr>
            <a:r>
              <a:rPr lang="zh-CN" altLang="zh-CN" sz="2800" dirty="0">
                <a:latin typeface="Tahoma" panose="020B0604030504040204" pitchFamily="34" charset="0"/>
                <a:ea typeface="宋体" panose="02010600030101010101" pitchFamily="2" charset="-122"/>
              </a:rPr>
              <a:t>(3)</a:t>
            </a:r>
            <a:r>
              <a:rPr lang="zh-CN" altLang="en-US" sz="2800" b="1" dirty="0">
                <a:latin typeface="华文中宋" panose="02010600040101010101" pitchFamily="2" charset="-122"/>
                <a:ea typeface="华文中宋" panose="02010600040101010101" pitchFamily="2" charset="-122"/>
              </a:rPr>
              <a:t>数值计算这门课程已成为近代数学的一个</a:t>
            </a:r>
            <a:endParaRPr lang="zh-CN" altLang="en-US" sz="2800" b="1" dirty="0">
              <a:latin typeface="华文中宋" panose="02010600040101010101" pitchFamily="2" charset="-122"/>
              <a:ea typeface="华文中宋" panose="02010600040101010101" pitchFamily="2" charset="-122"/>
            </a:endParaRPr>
          </a:p>
          <a:p>
            <a:pPr>
              <a:spcBef>
                <a:spcPct val="50000"/>
              </a:spcBef>
            </a:pPr>
            <a:r>
              <a:rPr lang="zh-CN" altLang="zh-CN" sz="2800" b="1"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重要分支，专门研究数学问题的</a:t>
            </a:r>
            <a:r>
              <a:rPr lang="zh-CN" altLang="en-US" sz="2800" b="1" dirty="0">
                <a:solidFill>
                  <a:srgbClr val="FF0000"/>
                </a:solidFill>
                <a:latin typeface="华文中宋" panose="02010600040101010101" pitchFamily="2" charset="-122"/>
                <a:ea typeface="华文中宋" panose="02010600040101010101" pitchFamily="2" charset="-122"/>
              </a:rPr>
              <a:t>数值解法</a:t>
            </a:r>
            <a:r>
              <a:rPr lang="zh-CN" altLang="en-US" sz="2800" b="1" dirty="0">
                <a:latin typeface="华文中宋" panose="02010600040101010101" pitchFamily="2" charset="-122"/>
                <a:ea typeface="华文中宋" panose="02010600040101010101" pitchFamily="2" charset="-122"/>
              </a:rPr>
              <a:t>。</a:t>
            </a:r>
            <a:endParaRPr lang="zh-CN" altLang="en-US" sz="2800" dirty="0">
              <a:latin typeface="Tahoma" panose="020B0604030504040204" pitchFamily="34" charset="0"/>
              <a:ea typeface="宋体" panose="02010600030101010101" pitchFamily="2" charset="-122"/>
            </a:endParaRPr>
          </a:p>
        </p:txBody>
      </p:sp>
      <p:sp>
        <p:nvSpPr>
          <p:cNvPr id="7178" name="Text Box 10"/>
          <p:cNvSpPr txBox="1"/>
          <p:nvPr/>
        </p:nvSpPr>
        <p:spPr>
          <a:xfrm>
            <a:off x="969963" y="2924175"/>
            <a:ext cx="8304212" cy="701675"/>
          </a:xfrm>
          <a:prstGeom prst="rect">
            <a:avLst/>
          </a:prstGeom>
          <a:noFill/>
          <a:ln w="9525">
            <a:noFill/>
          </a:ln>
        </p:spPr>
        <p:txBody>
          <a:bodyPr anchor="t" anchorCtr="0">
            <a:spAutoFit/>
          </a:bodyPr>
          <a:p>
            <a:r>
              <a:rPr lang="zh-CN" altLang="en-US" sz="2800" b="1" dirty="0">
                <a:latin typeface="宋体" panose="02010600030101010101" pitchFamily="2" charset="-122"/>
                <a:ea typeface="宋体" panose="02010600030101010101" pitchFamily="2" charset="-122"/>
              </a:rPr>
              <a:t>思维方法是</a:t>
            </a:r>
            <a:r>
              <a:rPr lang="zh-CN" altLang="en-US" sz="2800" b="1" dirty="0">
                <a:latin typeface="Times New Roman" panose="02020603050405020304" pitchFamily="18" charset="0"/>
                <a:ea typeface="宋体" panose="02010600030101010101" pitchFamily="2" charset="-122"/>
              </a:rPr>
              <a:t>归纳法，</a:t>
            </a:r>
            <a:r>
              <a:rPr lang="zh-CN" altLang="en-US" sz="2800" b="1" dirty="0">
                <a:latin typeface="宋体" panose="02010600030101010101" pitchFamily="2" charset="-122"/>
                <a:ea typeface="宋体" panose="02010600030101010101" pitchFamily="2" charset="-122"/>
              </a:rPr>
              <a:t>核心问题是</a:t>
            </a:r>
            <a:r>
              <a:rPr lang="zh-CN" altLang="en-US" sz="3600" b="1" dirty="0">
                <a:solidFill>
                  <a:srgbClr val="FF0000"/>
                </a:solidFill>
                <a:latin typeface="Times New Roman" panose="02020603050405020304" pitchFamily="18" charset="0"/>
                <a:ea typeface="宋体" panose="02010600030101010101" pitchFamily="2" charset="-122"/>
              </a:rPr>
              <a:t>“</a:t>
            </a:r>
            <a:r>
              <a:rPr lang="zh-CN" altLang="en-US" sz="3600" b="1" dirty="0">
                <a:solidFill>
                  <a:srgbClr val="FF0000"/>
                </a:solidFill>
                <a:latin typeface="宋体" panose="02010600030101010101" pitchFamily="2" charset="-122"/>
                <a:ea typeface="宋体" panose="02010600030101010101" pitchFamily="2" charset="-122"/>
              </a:rPr>
              <a:t>误差</a:t>
            </a:r>
            <a:r>
              <a:rPr lang="zh-CN" altLang="en-US" sz="3600" b="1" dirty="0">
                <a:solidFill>
                  <a:srgbClr val="FF0000"/>
                </a:solidFill>
                <a:latin typeface="Times New Roman" panose="02020603050405020304" pitchFamily="18" charset="0"/>
                <a:ea typeface="宋体" panose="02010600030101010101" pitchFamily="2" charset="-122"/>
              </a:rPr>
              <a:t>”</a:t>
            </a:r>
            <a:r>
              <a:rPr lang="zh-CN" altLang="en-US" sz="4000" b="1" dirty="0">
                <a:solidFill>
                  <a:srgbClr val="FF0000"/>
                </a:solidFill>
                <a:latin typeface="Times New Roman" panose="02020603050405020304" pitchFamily="18" charset="0"/>
                <a:ea typeface="宋体" panose="02010600030101010101" pitchFamily="2" charset="-122"/>
              </a:rPr>
              <a:t> </a:t>
            </a:r>
            <a:endParaRPr lang="zh-CN" altLang="en-US" sz="4000" b="1" dirty="0">
              <a:solidFill>
                <a:srgbClr val="FF0000"/>
              </a:solidFill>
              <a:latin typeface="Tahoma" panose="020B0604030504040204" pitchFamily="34"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checkerboard(across)">
                                      <p:cBhvr>
                                        <p:cTn id="7" dur="500"/>
                                        <p:tgtEl>
                                          <p:spTgt spid="71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checkerboard(across)">
                                      <p:cBhvr>
                                        <p:cTn id="12" dur="500"/>
                                        <p:tgtEl>
                                          <p:spTgt spid="717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checkerboard(across)">
                                      <p:cBhvr>
                                        <p:cTn id="17" dur="500"/>
                                        <p:tgtEl>
                                          <p:spTgt spid="717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177"/>
                                        </p:tgtEl>
                                        <p:attrNameLst>
                                          <p:attrName>style.visibility</p:attrName>
                                        </p:attrNameLst>
                                      </p:cBhvr>
                                      <p:to>
                                        <p:strVal val="visible"/>
                                      </p:to>
                                    </p:set>
                                    <p:animEffect transition="in" filter="checkerboard(across)">
                                      <p:cBhvr>
                                        <p:cTn id="2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6" grpId="0"/>
      <p:bldP spid="7177" grpId="0"/>
      <p:bldP spid="71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344488" y="476250"/>
            <a:ext cx="8337550" cy="519113"/>
          </a:xfrm>
          <a:prstGeom prst="rect">
            <a:avLst/>
          </a:prstGeom>
          <a:noFill/>
          <a:ln w="9525">
            <a:noFill/>
          </a:ln>
        </p:spPr>
        <p:txBody>
          <a:bodyPr anchor="t" anchorCtr="0">
            <a:spAutoFit/>
          </a:bodyPr>
          <a:p>
            <a:pPr>
              <a:spcBef>
                <a:spcPct val="50000"/>
              </a:spcBef>
            </a:pPr>
            <a:r>
              <a:rPr lang="zh-CN" altLang="en-US" sz="2800" b="1" dirty="0">
                <a:solidFill>
                  <a:srgbClr val="0000FF"/>
                </a:solidFill>
                <a:latin typeface="Times New Roman" panose="02020603050405020304" pitchFamily="18" charset="0"/>
                <a:ea typeface="黑体" panose="02010609060101010101" pitchFamily="49" charset="-122"/>
              </a:rPr>
              <a:t>舍入误差对计算结果影响很大</a:t>
            </a:r>
            <a:endParaRPr lang="zh-CN" altLang="en-US" sz="2800" dirty="0">
              <a:solidFill>
                <a:srgbClr val="0000FF"/>
              </a:solidFill>
              <a:latin typeface="Times New Roman" panose="02020603050405020304" pitchFamily="18" charset="0"/>
              <a:ea typeface="黑体" panose="02010609060101010101" pitchFamily="49" charset="-122"/>
            </a:endParaRPr>
          </a:p>
        </p:txBody>
      </p:sp>
      <p:sp>
        <p:nvSpPr>
          <p:cNvPr id="33794" name="Text Box 3"/>
          <p:cNvSpPr txBox="1"/>
          <p:nvPr/>
        </p:nvSpPr>
        <p:spPr>
          <a:xfrm>
            <a:off x="908050" y="2133600"/>
            <a:ext cx="7759700" cy="457200"/>
          </a:xfrm>
          <a:prstGeom prst="rect">
            <a:avLst/>
          </a:prstGeom>
          <a:noFill/>
          <a:ln w="9525">
            <a:noFill/>
          </a:ln>
        </p:spPr>
        <p:txBody>
          <a:bodyPr anchor="t" anchorCtr="0">
            <a:spAutoFit/>
          </a:bodyPr>
          <a:p>
            <a:pPr>
              <a:spcBef>
                <a:spcPct val="50000"/>
              </a:spcBef>
            </a:pPr>
            <a:endParaRPr lang="zh-CN" altLang="zh-CN" sz="2400" dirty="0">
              <a:latin typeface="Times New Roman" panose="02020603050405020304" pitchFamily="18" charset="0"/>
              <a:ea typeface="黑体" panose="02010609060101010101" pitchFamily="49" charset="-122"/>
            </a:endParaRPr>
          </a:p>
        </p:txBody>
      </p:sp>
      <p:graphicFrame>
        <p:nvGraphicFramePr>
          <p:cNvPr id="34820" name="Object 4"/>
          <p:cNvGraphicFramePr>
            <a:graphicFrameLocks noChangeAspect="1"/>
          </p:cNvGraphicFramePr>
          <p:nvPr/>
        </p:nvGraphicFramePr>
        <p:xfrm>
          <a:off x="349250" y="1125538"/>
          <a:ext cx="5991225" cy="2581275"/>
        </p:xfrm>
        <a:graphic>
          <a:graphicData uri="http://schemas.openxmlformats.org/presentationml/2006/ole">
            <mc:AlternateContent xmlns:mc="http://schemas.openxmlformats.org/markup-compatibility/2006">
              <mc:Choice xmlns:v="urn:schemas-microsoft-com:vml" Requires="v">
                <p:oleObj spid="_x0000_s3119" name="" r:id="rId1" imgW="2946400" imgH="1270000" progId="Equation.DSMT4">
                  <p:embed/>
                </p:oleObj>
              </mc:Choice>
              <mc:Fallback>
                <p:oleObj name="" r:id="rId1" imgW="2946400" imgH="1270000" progId="Equation.DSMT4">
                  <p:embed/>
                  <p:pic>
                    <p:nvPicPr>
                      <p:cNvPr id="0" name="图片 3118"/>
                      <p:cNvPicPr/>
                      <p:nvPr/>
                    </p:nvPicPr>
                    <p:blipFill>
                      <a:blip r:embed="rId2"/>
                      <a:stretch>
                        <a:fillRect/>
                      </a:stretch>
                    </p:blipFill>
                    <p:spPr>
                      <a:xfrm>
                        <a:off x="349250" y="1125538"/>
                        <a:ext cx="5991225" cy="2581275"/>
                      </a:xfrm>
                      <a:prstGeom prst="rect">
                        <a:avLst/>
                      </a:prstGeom>
                      <a:noFill/>
                      <a:ln w="38100">
                        <a:noFill/>
                        <a:miter/>
                      </a:ln>
                    </p:spPr>
                  </p:pic>
                </p:oleObj>
              </mc:Fallback>
            </mc:AlternateContent>
          </a:graphicData>
        </a:graphic>
      </p:graphicFrame>
      <p:graphicFrame>
        <p:nvGraphicFramePr>
          <p:cNvPr id="34821" name="Object 5"/>
          <p:cNvGraphicFramePr>
            <a:graphicFrameLocks noChangeAspect="1"/>
          </p:cNvGraphicFramePr>
          <p:nvPr/>
        </p:nvGraphicFramePr>
        <p:xfrm>
          <a:off x="1065213" y="3500438"/>
          <a:ext cx="4383087" cy="555625"/>
        </p:xfrm>
        <a:graphic>
          <a:graphicData uri="http://schemas.openxmlformats.org/presentationml/2006/ole">
            <mc:AlternateContent xmlns:mc="http://schemas.openxmlformats.org/markup-compatibility/2006">
              <mc:Choice xmlns:v="urn:schemas-microsoft-com:vml" Requires="v">
                <p:oleObj spid="_x0000_s3121" name="" r:id="rId3" imgW="1804035" imgH="228600" progId="Equation.3">
                  <p:embed/>
                </p:oleObj>
              </mc:Choice>
              <mc:Fallback>
                <p:oleObj name="" r:id="rId3" imgW="1804035" imgH="228600" progId="Equation.3">
                  <p:embed/>
                  <p:pic>
                    <p:nvPicPr>
                      <p:cNvPr id="0" name="图片 3120"/>
                      <p:cNvPicPr/>
                      <p:nvPr/>
                    </p:nvPicPr>
                    <p:blipFill>
                      <a:blip r:embed="rId4"/>
                      <a:stretch>
                        <a:fillRect/>
                      </a:stretch>
                    </p:blipFill>
                    <p:spPr>
                      <a:xfrm>
                        <a:off x="1065213" y="3500438"/>
                        <a:ext cx="4383087" cy="555625"/>
                      </a:xfrm>
                      <a:prstGeom prst="rect">
                        <a:avLst/>
                      </a:prstGeom>
                      <a:noFill/>
                      <a:ln w="38100">
                        <a:noFill/>
                        <a:miter/>
                      </a:ln>
                    </p:spPr>
                  </p:pic>
                </p:oleObj>
              </mc:Fallback>
            </mc:AlternateContent>
          </a:graphicData>
        </a:graphic>
      </p:graphicFrame>
      <p:graphicFrame>
        <p:nvGraphicFramePr>
          <p:cNvPr id="34822" name="Object 6"/>
          <p:cNvGraphicFramePr>
            <a:graphicFrameLocks noChangeAspect="1"/>
          </p:cNvGraphicFramePr>
          <p:nvPr/>
        </p:nvGraphicFramePr>
        <p:xfrm>
          <a:off x="1081088" y="4021138"/>
          <a:ext cx="7480300" cy="2105025"/>
        </p:xfrm>
        <a:graphic>
          <a:graphicData uri="http://schemas.openxmlformats.org/presentationml/2006/ole">
            <mc:AlternateContent xmlns:mc="http://schemas.openxmlformats.org/markup-compatibility/2006">
              <mc:Choice xmlns:v="urn:schemas-microsoft-com:vml" Requires="v">
                <p:oleObj spid="_x0000_s3124" name="" r:id="rId5" imgW="2921000" imgH="939800" progId="Equation.DSMT4">
                  <p:embed/>
                </p:oleObj>
              </mc:Choice>
              <mc:Fallback>
                <p:oleObj name="" r:id="rId5" imgW="2921000" imgH="939800" progId="Equation.DSMT4">
                  <p:embed/>
                  <p:pic>
                    <p:nvPicPr>
                      <p:cNvPr id="0" name="图片 3123"/>
                      <p:cNvPicPr/>
                      <p:nvPr/>
                    </p:nvPicPr>
                    <p:blipFill>
                      <a:blip r:embed="rId6"/>
                      <a:stretch>
                        <a:fillRect/>
                      </a:stretch>
                    </p:blipFill>
                    <p:spPr>
                      <a:xfrm>
                        <a:off x="1081088" y="4021138"/>
                        <a:ext cx="7480300" cy="2105025"/>
                      </a:xfrm>
                      <a:prstGeom prst="rect">
                        <a:avLst/>
                      </a:prstGeom>
                      <a:noFill/>
                      <a:ln w="38100">
                        <a:noFill/>
                        <a:miter/>
                      </a:ln>
                    </p:spPr>
                  </p:pic>
                </p:oleObj>
              </mc:Fallback>
            </mc:AlternateContent>
          </a:graphicData>
        </a:graphic>
      </p:graphicFrame>
      <p:graphicFrame>
        <p:nvGraphicFramePr>
          <p:cNvPr id="34823" name="Object 7"/>
          <p:cNvGraphicFramePr>
            <a:graphicFrameLocks noChangeAspect="1"/>
          </p:cNvGraphicFramePr>
          <p:nvPr/>
        </p:nvGraphicFramePr>
        <p:xfrm>
          <a:off x="1208088" y="5949950"/>
          <a:ext cx="6473825" cy="544513"/>
        </p:xfrm>
        <a:graphic>
          <a:graphicData uri="http://schemas.openxmlformats.org/presentationml/2006/ole">
            <mc:AlternateContent xmlns:mc="http://schemas.openxmlformats.org/markup-compatibility/2006">
              <mc:Choice xmlns:v="urn:schemas-microsoft-com:vml" Requires="v">
                <p:oleObj spid="_x0000_s3118" name="" r:id="rId7" imgW="2717800" imgH="228600" progId="Equation.3">
                  <p:embed/>
                </p:oleObj>
              </mc:Choice>
              <mc:Fallback>
                <p:oleObj name="" r:id="rId7" imgW="2717800" imgH="228600" progId="Equation.3">
                  <p:embed/>
                  <p:pic>
                    <p:nvPicPr>
                      <p:cNvPr id="0" name="图片 3117"/>
                      <p:cNvPicPr/>
                      <p:nvPr/>
                    </p:nvPicPr>
                    <p:blipFill>
                      <a:blip r:embed="rId8"/>
                      <a:stretch>
                        <a:fillRect/>
                      </a:stretch>
                    </p:blipFill>
                    <p:spPr>
                      <a:xfrm>
                        <a:off x="1208088" y="5949950"/>
                        <a:ext cx="6473825" cy="5445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checkerboard(across)">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checkerboard(across)">
                                      <p:cBhvr>
                                        <p:cTn id="12" dur="500"/>
                                        <p:tgtEl>
                                          <p:spTgt spid="3482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checkerboard(across)">
                                      <p:cBhvr>
                                        <p:cTn id="17" dur="500"/>
                                        <p:tgtEl>
                                          <p:spTgt spid="348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4823"/>
                                        </p:tgtEl>
                                        <p:attrNameLst>
                                          <p:attrName>style.visibility</p:attrName>
                                        </p:attrNameLst>
                                      </p:cBhvr>
                                      <p:to>
                                        <p:strVal val="visible"/>
                                      </p:to>
                                    </p:set>
                                    <p:animEffect transition="in" filter="checkerboard(across)">
                                      <p:cBhvr>
                                        <p:cTn id="22"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396875" y="-1684337"/>
            <a:ext cx="7099300" cy="519112"/>
          </a:xfrm>
          <a:prstGeom prst="rect">
            <a:avLst/>
          </a:prstGeom>
          <a:noFill/>
          <a:ln w="9525">
            <a:noFill/>
          </a:ln>
        </p:spPr>
        <p:txBody>
          <a:bodyPr anchor="t" anchorCtr="0">
            <a:spAutoFit/>
          </a:bodyPr>
          <a:p>
            <a:pPr>
              <a:spcBef>
                <a:spcPct val="50000"/>
              </a:spcBef>
            </a:pPr>
            <a:endParaRPr lang="zh-CN" altLang="zh-CN" sz="2800" b="1" dirty="0">
              <a:solidFill>
                <a:srgbClr val="660033"/>
              </a:solidFill>
              <a:latin typeface="Times New Roman" panose="02020603050405020304" pitchFamily="18" charset="0"/>
              <a:ea typeface="黑体" panose="02010609060101010101" pitchFamily="49" charset="-122"/>
            </a:endParaRPr>
          </a:p>
        </p:txBody>
      </p:sp>
      <p:sp>
        <p:nvSpPr>
          <p:cNvPr id="35843" name="Text Box 3"/>
          <p:cNvSpPr txBox="1"/>
          <p:nvPr/>
        </p:nvSpPr>
        <p:spPr>
          <a:xfrm>
            <a:off x="200025" y="549275"/>
            <a:ext cx="8915400" cy="987425"/>
          </a:xfrm>
          <a:prstGeom prst="rect">
            <a:avLst/>
          </a:prstGeom>
          <a:noFill/>
          <a:ln w="9525">
            <a:noFill/>
          </a:ln>
        </p:spPr>
        <p:txBody>
          <a:bodyPr anchor="t" anchorCtr="0">
            <a:spAutoFit/>
          </a:bodyPr>
          <a:p>
            <a:pPr>
              <a:lnSpc>
                <a:spcPct val="80000"/>
              </a:lnSpc>
              <a:spcBef>
                <a:spcPct val="50000"/>
              </a:spcBef>
            </a:pPr>
            <a:r>
              <a:rPr lang="zh-CN" altLang="en-US" sz="2800" b="1" dirty="0">
                <a:solidFill>
                  <a:srgbClr val="0000CC"/>
                </a:solidFill>
                <a:latin typeface="宋体" panose="02010600030101010101" pitchFamily="2" charset="-122"/>
                <a:ea typeface="宋体" panose="02010600030101010101" pitchFamily="2" charset="-122"/>
              </a:rPr>
              <a:t>四、绝对误差和相对误差</a:t>
            </a:r>
            <a:endParaRPr lang="zh-CN" altLang="en-US" sz="2800" b="1" dirty="0">
              <a:solidFill>
                <a:srgbClr val="0000CC"/>
              </a:solidFill>
              <a:latin typeface="宋体" panose="02010600030101010101" pitchFamily="2" charset="-122"/>
              <a:ea typeface="宋体" panose="02010600030101010101" pitchFamily="2" charset="-122"/>
            </a:endParaRPr>
          </a:p>
          <a:p>
            <a:pPr>
              <a:lnSpc>
                <a:spcPct val="80000"/>
              </a:lnSpc>
              <a:spcBef>
                <a:spcPct val="50000"/>
              </a:spcBef>
            </a:pPr>
            <a:r>
              <a:rPr lang="zh-CN" altLang="en-US" sz="2800" b="1" dirty="0">
                <a:solidFill>
                  <a:srgbClr val="0000CC"/>
                </a:solidFill>
                <a:latin typeface="宋体" panose="02010600030101010101" pitchFamily="2" charset="-122"/>
                <a:ea typeface="宋体" panose="02010600030101010101" pitchFamily="2" charset="-122"/>
              </a:rPr>
              <a:t>定义：</a:t>
            </a:r>
            <a:r>
              <a:rPr lang="zh-CN" altLang="en-US" sz="2800" b="1" dirty="0">
                <a:solidFill>
                  <a:srgbClr val="FF0000"/>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设数</a:t>
            </a:r>
            <a:r>
              <a:rPr lang="zh-CN" altLang="en-US" sz="2800" b="1" i="1" dirty="0">
                <a:latin typeface="Times New Roman" panose="02020603050405020304" pitchFamily="18"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是精确值，</a:t>
            </a:r>
            <a:r>
              <a:rPr lang="zh-CN" altLang="en-US" sz="2800" b="1" i="1" dirty="0">
                <a:latin typeface="Times New Roman" panose="02020603050405020304" pitchFamily="18"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是</a:t>
            </a:r>
            <a:r>
              <a:rPr lang="zh-CN" altLang="en-US" sz="2800" b="1" i="1" dirty="0">
                <a:latin typeface="Times New Roman" panose="02020603050405020304" pitchFamily="18"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的一个近似值，记</a:t>
            </a:r>
            <a:endParaRPr lang="zh-CN" altLang="en-US" sz="2800" b="1" dirty="0">
              <a:latin typeface="宋体" panose="02010600030101010101" pitchFamily="2" charset="-122"/>
              <a:ea typeface="宋体" panose="02010600030101010101" pitchFamily="2" charset="-122"/>
            </a:endParaRPr>
          </a:p>
        </p:txBody>
      </p:sp>
      <p:graphicFrame>
        <p:nvGraphicFramePr>
          <p:cNvPr id="35844" name="Object 4"/>
          <p:cNvGraphicFramePr>
            <a:graphicFrameLocks noChangeAspect="1"/>
          </p:cNvGraphicFramePr>
          <p:nvPr/>
        </p:nvGraphicFramePr>
        <p:xfrm>
          <a:off x="200025" y="1628775"/>
          <a:ext cx="3411538" cy="1744663"/>
        </p:xfrm>
        <a:graphic>
          <a:graphicData uri="http://schemas.openxmlformats.org/presentationml/2006/ole">
            <mc:AlternateContent xmlns:mc="http://schemas.openxmlformats.org/markup-compatibility/2006">
              <mc:Choice xmlns:v="urn:schemas-microsoft-com:vml" Requires="v">
                <p:oleObj spid="_x0000_s3122" name="" r:id="rId1" imgW="1029335" imgH="686435" progId="Equation.DSMT4">
                  <p:embed/>
                </p:oleObj>
              </mc:Choice>
              <mc:Fallback>
                <p:oleObj name="" r:id="rId1" imgW="1029335" imgH="686435" progId="Equation.DSMT4">
                  <p:embed/>
                  <p:pic>
                    <p:nvPicPr>
                      <p:cNvPr id="0" name="图片 3121"/>
                      <p:cNvPicPr/>
                      <p:nvPr/>
                    </p:nvPicPr>
                    <p:blipFill>
                      <a:blip r:embed="rId2"/>
                      <a:stretch>
                        <a:fillRect/>
                      </a:stretch>
                    </p:blipFill>
                    <p:spPr>
                      <a:xfrm>
                        <a:off x="200025" y="1628775"/>
                        <a:ext cx="3411538" cy="1744663"/>
                      </a:xfrm>
                      <a:prstGeom prst="rect">
                        <a:avLst/>
                      </a:prstGeom>
                      <a:noFill/>
                      <a:ln w="38100">
                        <a:noFill/>
                        <a:miter/>
                      </a:ln>
                    </p:spPr>
                  </p:pic>
                </p:oleObj>
              </mc:Fallback>
            </mc:AlternateContent>
          </a:graphicData>
        </a:graphic>
      </p:graphicFrame>
      <p:graphicFrame>
        <p:nvGraphicFramePr>
          <p:cNvPr id="35845" name="Object 5"/>
          <p:cNvGraphicFramePr>
            <a:graphicFrameLocks noChangeAspect="1"/>
          </p:cNvGraphicFramePr>
          <p:nvPr/>
        </p:nvGraphicFramePr>
        <p:xfrm>
          <a:off x="4232275" y="1773238"/>
          <a:ext cx="5200650" cy="1508125"/>
        </p:xfrm>
        <a:graphic>
          <a:graphicData uri="http://schemas.openxmlformats.org/presentationml/2006/ole">
            <mc:AlternateContent xmlns:mc="http://schemas.openxmlformats.org/markup-compatibility/2006">
              <mc:Choice xmlns:v="urn:schemas-microsoft-com:vml" Requires="v">
                <p:oleObj spid="_x0000_s3123" name="" r:id="rId3" imgW="1829435" imgH="609600" progId="Equation.DSMT4">
                  <p:embed/>
                </p:oleObj>
              </mc:Choice>
              <mc:Fallback>
                <p:oleObj name="" r:id="rId3" imgW="1829435" imgH="609600" progId="Equation.DSMT4">
                  <p:embed/>
                  <p:pic>
                    <p:nvPicPr>
                      <p:cNvPr id="0" name="图片 3122"/>
                      <p:cNvPicPr/>
                      <p:nvPr/>
                    </p:nvPicPr>
                    <p:blipFill>
                      <a:blip r:embed="rId4"/>
                      <a:stretch>
                        <a:fillRect/>
                      </a:stretch>
                    </p:blipFill>
                    <p:spPr>
                      <a:xfrm>
                        <a:off x="4232275" y="1773238"/>
                        <a:ext cx="5200650" cy="1508125"/>
                      </a:xfrm>
                      <a:prstGeom prst="rect">
                        <a:avLst/>
                      </a:prstGeom>
                      <a:noFill/>
                      <a:ln w="38100">
                        <a:noFill/>
                        <a:miter/>
                      </a:ln>
                    </p:spPr>
                  </p:pic>
                </p:oleObj>
              </mc:Fallback>
            </mc:AlternateContent>
          </a:graphicData>
        </a:graphic>
      </p:graphicFrame>
      <p:graphicFrame>
        <p:nvGraphicFramePr>
          <p:cNvPr id="35846" name="Object 6"/>
          <p:cNvGraphicFramePr>
            <a:graphicFrameLocks noChangeAspect="1"/>
          </p:cNvGraphicFramePr>
          <p:nvPr/>
        </p:nvGraphicFramePr>
        <p:xfrm>
          <a:off x="200025" y="3357563"/>
          <a:ext cx="9417050" cy="631825"/>
        </p:xfrm>
        <a:graphic>
          <a:graphicData uri="http://schemas.openxmlformats.org/presentationml/2006/ole">
            <mc:AlternateContent xmlns:mc="http://schemas.openxmlformats.org/markup-compatibility/2006">
              <mc:Choice xmlns:v="urn:schemas-microsoft-com:vml" Requires="v">
                <p:oleObj spid="_x0000_s3125" name="" r:id="rId5" imgW="3503930" imgH="241300" progId="Equation.DSMT4">
                  <p:embed/>
                </p:oleObj>
              </mc:Choice>
              <mc:Fallback>
                <p:oleObj name="" r:id="rId5" imgW="3503930" imgH="241300" progId="Equation.DSMT4">
                  <p:embed/>
                  <p:pic>
                    <p:nvPicPr>
                      <p:cNvPr id="0" name="图片 3124"/>
                      <p:cNvPicPr/>
                      <p:nvPr/>
                    </p:nvPicPr>
                    <p:blipFill>
                      <a:blip r:embed="rId6"/>
                      <a:stretch>
                        <a:fillRect/>
                      </a:stretch>
                    </p:blipFill>
                    <p:spPr>
                      <a:xfrm>
                        <a:off x="200025" y="3357563"/>
                        <a:ext cx="9417050" cy="631825"/>
                      </a:xfrm>
                      <a:prstGeom prst="rect">
                        <a:avLst/>
                      </a:prstGeom>
                      <a:noFill/>
                      <a:ln w="38100">
                        <a:noFill/>
                        <a:miter/>
                      </a:ln>
                    </p:spPr>
                  </p:pic>
                </p:oleObj>
              </mc:Fallback>
            </mc:AlternateContent>
          </a:graphicData>
        </a:graphic>
      </p:graphicFrame>
      <p:graphicFrame>
        <p:nvGraphicFramePr>
          <p:cNvPr id="35847" name="Object 7"/>
          <p:cNvGraphicFramePr>
            <a:graphicFrameLocks noChangeAspect="1"/>
          </p:cNvGraphicFramePr>
          <p:nvPr/>
        </p:nvGraphicFramePr>
        <p:xfrm>
          <a:off x="128588" y="4005263"/>
          <a:ext cx="9328150" cy="1211262"/>
        </p:xfrm>
        <a:graphic>
          <a:graphicData uri="http://schemas.openxmlformats.org/presentationml/2006/ole">
            <mc:AlternateContent xmlns:mc="http://schemas.openxmlformats.org/markup-compatibility/2006">
              <mc:Choice xmlns:v="urn:schemas-microsoft-com:vml" Requires="v">
                <p:oleObj spid="_x0000_s3120" name="" r:id="rId7" imgW="3289300" imgH="469900" progId="Equation.DSMT4">
                  <p:embed/>
                </p:oleObj>
              </mc:Choice>
              <mc:Fallback>
                <p:oleObj name="" r:id="rId7" imgW="3289300" imgH="469900" progId="Equation.DSMT4">
                  <p:embed/>
                  <p:pic>
                    <p:nvPicPr>
                      <p:cNvPr id="0" name="图片 3119"/>
                      <p:cNvPicPr/>
                      <p:nvPr/>
                    </p:nvPicPr>
                    <p:blipFill>
                      <a:blip r:embed="rId8"/>
                      <a:stretch>
                        <a:fillRect/>
                      </a:stretch>
                    </p:blipFill>
                    <p:spPr>
                      <a:xfrm>
                        <a:off x="128588" y="4005263"/>
                        <a:ext cx="9328150" cy="1211262"/>
                      </a:xfrm>
                      <a:prstGeom prst="rect">
                        <a:avLst/>
                      </a:prstGeom>
                      <a:noFill/>
                      <a:ln w="38100">
                        <a:noFill/>
                        <a:miter/>
                      </a:ln>
                    </p:spPr>
                  </p:pic>
                </p:oleObj>
              </mc:Fallback>
            </mc:AlternateContent>
          </a:graphicData>
        </a:graphic>
      </p:graphicFrame>
      <p:graphicFrame>
        <p:nvGraphicFramePr>
          <p:cNvPr id="35848" name="Object 8"/>
          <p:cNvGraphicFramePr>
            <a:graphicFrameLocks noChangeAspect="1"/>
          </p:cNvGraphicFramePr>
          <p:nvPr/>
        </p:nvGraphicFramePr>
        <p:xfrm>
          <a:off x="0" y="5214938"/>
          <a:ext cx="9525000" cy="985837"/>
        </p:xfrm>
        <a:graphic>
          <a:graphicData uri="http://schemas.openxmlformats.org/presentationml/2006/ole">
            <mc:AlternateContent xmlns:mc="http://schemas.openxmlformats.org/markup-compatibility/2006">
              <mc:Choice xmlns:v="urn:schemas-microsoft-com:vml" Requires="v">
                <p:oleObj spid="_x0000_s3126" name="" r:id="rId9" imgW="3275330" imgH="381000" progId="Equation.DSMT4">
                  <p:embed/>
                </p:oleObj>
              </mc:Choice>
              <mc:Fallback>
                <p:oleObj name="" r:id="rId9" imgW="3275330" imgH="381000" progId="Equation.DSMT4">
                  <p:embed/>
                  <p:pic>
                    <p:nvPicPr>
                      <p:cNvPr id="0" name="图片 3125"/>
                      <p:cNvPicPr/>
                      <p:nvPr/>
                    </p:nvPicPr>
                    <p:blipFill>
                      <a:blip r:embed="rId10"/>
                      <a:stretch>
                        <a:fillRect/>
                      </a:stretch>
                    </p:blipFill>
                    <p:spPr>
                      <a:xfrm>
                        <a:off x="0" y="5214938"/>
                        <a:ext cx="9525000" cy="9858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35842"/>
                                        </p:tgtEl>
                                        <p:attrNameLst>
                                          <p:attrName>style.visibility</p:attrName>
                                        </p:attrNameLst>
                                      </p:cBhvr>
                                      <p:to>
                                        <p:strVal val="visible"/>
                                      </p:to>
                                    </p:set>
                                    <p:animEffect transition="in" filter="checkerboard(across)">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checkerboard(across)">
                                      <p:cBhvr>
                                        <p:cTn id="12" dur="500"/>
                                        <p:tgtEl>
                                          <p:spTgt spid="3584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5844"/>
                                        </p:tgtEl>
                                        <p:attrNameLst>
                                          <p:attrName>style.visibility</p:attrName>
                                        </p:attrNameLst>
                                      </p:cBhvr>
                                      <p:to>
                                        <p:strVal val="visible"/>
                                      </p:to>
                                    </p:set>
                                    <p:animEffect transition="in" filter="checkerboard(across)">
                                      <p:cBhvr>
                                        <p:cTn id="17" dur="500"/>
                                        <p:tgtEl>
                                          <p:spTgt spid="3584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5845"/>
                                        </p:tgtEl>
                                        <p:attrNameLst>
                                          <p:attrName>style.visibility</p:attrName>
                                        </p:attrNameLst>
                                      </p:cBhvr>
                                      <p:to>
                                        <p:strVal val="visible"/>
                                      </p:to>
                                    </p:set>
                                    <p:animEffect transition="in" filter="checkerboard(across)">
                                      <p:cBhvr>
                                        <p:cTn id="22" dur="500"/>
                                        <p:tgtEl>
                                          <p:spTgt spid="3584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5846"/>
                                        </p:tgtEl>
                                        <p:attrNameLst>
                                          <p:attrName>style.visibility</p:attrName>
                                        </p:attrNameLst>
                                      </p:cBhvr>
                                      <p:to>
                                        <p:strVal val="visible"/>
                                      </p:to>
                                    </p:set>
                                    <p:animEffect transition="in" filter="checkerboard(across)">
                                      <p:cBhvr>
                                        <p:cTn id="27" dur="500"/>
                                        <p:tgtEl>
                                          <p:spTgt spid="3584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5847"/>
                                        </p:tgtEl>
                                        <p:attrNameLst>
                                          <p:attrName>style.visibility</p:attrName>
                                        </p:attrNameLst>
                                      </p:cBhvr>
                                      <p:to>
                                        <p:strVal val="visible"/>
                                      </p:to>
                                    </p:set>
                                    <p:animEffect transition="in" filter="checkerboard(across)">
                                      <p:cBhvr>
                                        <p:cTn id="32" dur="500"/>
                                        <p:tgtEl>
                                          <p:spTgt spid="3584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5848"/>
                                        </p:tgtEl>
                                        <p:attrNameLst>
                                          <p:attrName>style.visibility</p:attrName>
                                        </p:attrNameLst>
                                      </p:cBhvr>
                                      <p:to>
                                        <p:strVal val="visible"/>
                                      </p:to>
                                    </p:set>
                                    <p:animEffect transition="in" filter="checkerboard(across)">
                                      <p:cBhvr>
                                        <p:cTn id="37"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330200" y="990600"/>
            <a:ext cx="8915400" cy="946150"/>
          </a:xfrm>
          <a:prstGeom prst="rect">
            <a:avLst/>
          </a:prstGeom>
          <a:noFill/>
          <a:ln w="9525">
            <a:noFill/>
          </a:ln>
        </p:spPr>
        <p:txBody>
          <a:bodyPr anchor="t" anchorCtr="0">
            <a:spAutoFit/>
          </a:bodyPr>
          <a:p>
            <a:pPr>
              <a:spcBef>
                <a:spcPct val="50000"/>
              </a:spcBef>
            </a:pPr>
            <a:r>
              <a:rPr lang="zh-CN" altLang="en-US" sz="2800" b="1" dirty="0">
                <a:solidFill>
                  <a:srgbClr val="FF0000"/>
                </a:solidFill>
                <a:latin typeface="宋体" panose="02010600030101010101" pitchFamily="2" charset="-122"/>
                <a:ea typeface="宋体" panose="02010600030101010101" pitchFamily="2" charset="-122"/>
              </a:rPr>
              <a:t>例</a:t>
            </a:r>
            <a:r>
              <a:rPr lang="zh-CN" altLang="zh-CN" sz="2800" b="1" dirty="0">
                <a:solidFill>
                  <a:srgbClr val="660033"/>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已知准确值</a:t>
            </a:r>
            <a:r>
              <a:rPr lang="zh-CN" altLang="zh-CN" sz="2800" b="1" i="1" dirty="0">
                <a:latin typeface="Times New Roman" panose="02020603050405020304" pitchFamily="18" charset="0"/>
                <a:ea typeface="MS UI Gothic" panose="020B0600070205080204" pitchFamily="34" charset="-128"/>
              </a:rPr>
              <a:t>a</a:t>
            </a:r>
            <a:r>
              <a:rPr lang="zh-CN" altLang="zh-CN" sz="2800" b="1" dirty="0">
                <a:latin typeface="宋体" panose="02010600030101010101" pitchFamily="2" charset="-122"/>
                <a:ea typeface="宋体" panose="02010600030101010101" pitchFamily="2" charset="-122"/>
              </a:rPr>
              <a:t>=3.1415926</a:t>
            </a:r>
            <a:r>
              <a:rPr lang="zh-CN" altLang="zh-CN"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是一个无限不循环小数，求截取不同位数后的近似值和误差界。</a:t>
            </a:r>
            <a:endParaRPr lang="zh-CN" altLang="en-US" sz="2800" b="1" dirty="0">
              <a:latin typeface="宋体" panose="02010600030101010101" pitchFamily="2" charset="-122"/>
              <a:ea typeface="宋体" panose="02010600030101010101" pitchFamily="2" charset="-122"/>
            </a:endParaRPr>
          </a:p>
        </p:txBody>
      </p:sp>
      <p:sp>
        <p:nvSpPr>
          <p:cNvPr id="36867" name="Text Box 3"/>
          <p:cNvSpPr txBox="1"/>
          <p:nvPr/>
        </p:nvSpPr>
        <p:spPr>
          <a:xfrm>
            <a:off x="623888" y="1962150"/>
            <a:ext cx="2806700" cy="519113"/>
          </a:xfrm>
          <a:prstGeom prst="rect">
            <a:avLst/>
          </a:prstGeom>
          <a:noFill/>
          <a:ln w="9525">
            <a:noFill/>
          </a:ln>
        </p:spPr>
        <p:txBody>
          <a:bodyPr anchor="t" anchorCtr="0">
            <a:spAutoFit/>
          </a:bodyPr>
          <a:p>
            <a:pPr>
              <a:spcBef>
                <a:spcPct val="50000"/>
              </a:spcBef>
            </a:pPr>
            <a:r>
              <a:rPr lang="zh-CN" altLang="en-US" sz="2800" b="1" dirty="0">
                <a:solidFill>
                  <a:srgbClr val="FF0000"/>
                </a:solidFill>
                <a:latin typeface="宋体" panose="02010600030101010101" pitchFamily="2" charset="-122"/>
                <a:ea typeface="宋体" panose="02010600030101010101" pitchFamily="2" charset="-122"/>
              </a:rPr>
              <a:t>解：</a:t>
            </a:r>
            <a:endParaRPr lang="zh-CN" altLang="en-US" sz="2800" b="1" dirty="0">
              <a:solidFill>
                <a:srgbClr val="660033"/>
              </a:solidFill>
              <a:latin typeface="宋体" panose="02010600030101010101" pitchFamily="2" charset="-122"/>
              <a:ea typeface="宋体" panose="02010600030101010101" pitchFamily="2" charset="-122"/>
            </a:endParaRPr>
          </a:p>
        </p:txBody>
      </p:sp>
      <p:graphicFrame>
        <p:nvGraphicFramePr>
          <p:cNvPr id="36868" name="Object 4"/>
          <p:cNvGraphicFramePr>
            <a:graphicFrameLocks noChangeAspect="1"/>
          </p:cNvGraphicFramePr>
          <p:nvPr/>
        </p:nvGraphicFramePr>
        <p:xfrm>
          <a:off x="1511300" y="1968500"/>
          <a:ext cx="4953000" cy="1457325"/>
        </p:xfrm>
        <a:graphic>
          <a:graphicData uri="http://schemas.openxmlformats.org/presentationml/2006/ole">
            <mc:AlternateContent xmlns:mc="http://schemas.openxmlformats.org/markup-compatibility/2006">
              <mc:Choice xmlns:v="urn:schemas-microsoft-com:vml" Requires="v">
                <p:oleObj spid="_x0000_s3133" name="" r:id="rId1" imgW="1778000" imgH="584200" progId="Equation.DSMT4">
                  <p:embed/>
                </p:oleObj>
              </mc:Choice>
              <mc:Fallback>
                <p:oleObj name="" r:id="rId1" imgW="1778000" imgH="584200" progId="Equation.DSMT4">
                  <p:embed/>
                  <p:pic>
                    <p:nvPicPr>
                      <p:cNvPr id="0" name="图片 3132"/>
                      <p:cNvPicPr/>
                      <p:nvPr/>
                    </p:nvPicPr>
                    <p:blipFill>
                      <a:blip r:embed="rId2"/>
                      <a:stretch>
                        <a:fillRect/>
                      </a:stretch>
                    </p:blipFill>
                    <p:spPr>
                      <a:xfrm>
                        <a:off x="1511300" y="1968500"/>
                        <a:ext cx="4953000" cy="1457325"/>
                      </a:xfrm>
                      <a:prstGeom prst="rect">
                        <a:avLst/>
                      </a:prstGeom>
                      <a:noFill/>
                      <a:ln w="38100">
                        <a:noFill/>
                        <a:miter/>
                      </a:ln>
                    </p:spPr>
                  </p:pic>
                </p:oleObj>
              </mc:Fallback>
            </mc:AlternateContent>
          </a:graphicData>
        </a:graphic>
      </p:graphicFrame>
      <p:graphicFrame>
        <p:nvGraphicFramePr>
          <p:cNvPr id="36869" name="Object 5"/>
          <p:cNvGraphicFramePr>
            <a:graphicFrameLocks noChangeAspect="1"/>
          </p:cNvGraphicFramePr>
          <p:nvPr/>
        </p:nvGraphicFramePr>
        <p:xfrm>
          <a:off x="1512888" y="3357563"/>
          <a:ext cx="5613400" cy="1417637"/>
        </p:xfrm>
        <a:graphic>
          <a:graphicData uri="http://schemas.openxmlformats.org/presentationml/2006/ole">
            <mc:AlternateContent xmlns:mc="http://schemas.openxmlformats.org/markup-compatibility/2006">
              <mc:Choice xmlns:v="urn:schemas-microsoft-com:vml" Requires="v">
                <p:oleObj spid="_x0000_s3130" name="" r:id="rId3" imgW="1993900" imgH="584200" progId="Equation.DSMT4">
                  <p:embed/>
                </p:oleObj>
              </mc:Choice>
              <mc:Fallback>
                <p:oleObj name="" r:id="rId3" imgW="1993900" imgH="584200" progId="Equation.DSMT4">
                  <p:embed/>
                  <p:pic>
                    <p:nvPicPr>
                      <p:cNvPr id="0" name="图片 3129"/>
                      <p:cNvPicPr/>
                      <p:nvPr/>
                    </p:nvPicPr>
                    <p:blipFill>
                      <a:blip r:embed="rId4"/>
                      <a:stretch>
                        <a:fillRect/>
                      </a:stretch>
                    </p:blipFill>
                    <p:spPr>
                      <a:xfrm>
                        <a:off x="1512888" y="3357563"/>
                        <a:ext cx="5613400" cy="1417637"/>
                      </a:xfrm>
                      <a:prstGeom prst="rect">
                        <a:avLst/>
                      </a:prstGeom>
                      <a:noFill/>
                      <a:ln w="38100">
                        <a:noFill/>
                        <a:miter/>
                      </a:ln>
                    </p:spPr>
                  </p:pic>
                </p:oleObj>
              </mc:Fallback>
            </mc:AlternateContent>
          </a:graphicData>
        </a:graphic>
      </p:graphicFrame>
      <p:graphicFrame>
        <p:nvGraphicFramePr>
          <p:cNvPr id="36870" name="Object 6"/>
          <p:cNvGraphicFramePr>
            <a:graphicFrameLocks noChangeAspect="1"/>
          </p:cNvGraphicFramePr>
          <p:nvPr/>
        </p:nvGraphicFramePr>
        <p:xfrm>
          <a:off x="1511300" y="4627563"/>
          <a:ext cx="5943600" cy="1436687"/>
        </p:xfrm>
        <a:graphic>
          <a:graphicData uri="http://schemas.openxmlformats.org/presentationml/2006/ole">
            <mc:AlternateContent xmlns:mc="http://schemas.openxmlformats.org/markup-compatibility/2006">
              <mc:Choice xmlns:v="urn:schemas-microsoft-com:vml" Requires="v">
                <p:oleObj spid="_x0000_s3136" name="" r:id="rId5" imgW="2236470" imgH="596900" progId="Equation.DSMT4">
                  <p:embed/>
                </p:oleObj>
              </mc:Choice>
              <mc:Fallback>
                <p:oleObj name="" r:id="rId5" imgW="2236470" imgH="596900" progId="Equation.DSMT4">
                  <p:embed/>
                  <p:pic>
                    <p:nvPicPr>
                      <p:cNvPr id="0" name="图片 3135"/>
                      <p:cNvPicPr/>
                      <p:nvPr/>
                    </p:nvPicPr>
                    <p:blipFill>
                      <a:blip r:embed="rId6"/>
                      <a:stretch>
                        <a:fillRect/>
                      </a:stretch>
                    </p:blipFill>
                    <p:spPr>
                      <a:xfrm>
                        <a:off x="1511300" y="4627563"/>
                        <a:ext cx="5943600" cy="1436687"/>
                      </a:xfrm>
                      <a:prstGeom prst="rect">
                        <a:avLst/>
                      </a:prstGeom>
                      <a:noFill/>
                      <a:ln w="38100">
                        <a:noFill/>
                        <a:miter/>
                      </a:ln>
                    </p:spPr>
                  </p:pic>
                </p:oleObj>
              </mc:Fallback>
            </mc:AlternateContent>
          </a:graphicData>
        </a:graphic>
      </p:graphicFrame>
      <p:graphicFrame>
        <p:nvGraphicFramePr>
          <p:cNvPr id="36871" name="Object 7"/>
          <p:cNvGraphicFramePr>
            <a:graphicFrameLocks noChangeAspect="1"/>
          </p:cNvGraphicFramePr>
          <p:nvPr/>
        </p:nvGraphicFramePr>
        <p:xfrm>
          <a:off x="304800" y="5965825"/>
          <a:ext cx="9112250" cy="506413"/>
        </p:xfrm>
        <a:graphic>
          <a:graphicData uri="http://schemas.openxmlformats.org/presentationml/2006/ole">
            <mc:AlternateContent xmlns:mc="http://schemas.openxmlformats.org/markup-compatibility/2006">
              <mc:Choice xmlns:v="urn:schemas-microsoft-com:vml" Requires="v">
                <p:oleObj spid="_x0000_s3131" name="" r:id="rId7" imgW="3667125" imgH="203200" progId="Equation.DSMT4">
                  <p:embed/>
                </p:oleObj>
              </mc:Choice>
              <mc:Fallback>
                <p:oleObj name="" r:id="rId7" imgW="3667125" imgH="203200" progId="Equation.DSMT4">
                  <p:embed/>
                  <p:pic>
                    <p:nvPicPr>
                      <p:cNvPr id="0" name="图片 3130"/>
                      <p:cNvPicPr/>
                      <p:nvPr/>
                    </p:nvPicPr>
                    <p:blipFill>
                      <a:blip r:embed="rId8"/>
                      <a:stretch>
                        <a:fillRect/>
                      </a:stretch>
                    </p:blipFill>
                    <p:spPr>
                      <a:xfrm>
                        <a:off x="304800" y="5965825"/>
                        <a:ext cx="9112250" cy="506413"/>
                      </a:xfrm>
                      <a:prstGeom prst="rect">
                        <a:avLst/>
                      </a:prstGeom>
                      <a:noFill/>
                      <a:ln w="38100">
                        <a:noFill/>
                        <a:miter/>
                      </a:ln>
                    </p:spPr>
                  </p:pic>
                </p:oleObj>
              </mc:Fallback>
            </mc:AlternateContent>
          </a:graphicData>
        </a:graphic>
      </p:graphicFrame>
      <p:sp>
        <p:nvSpPr>
          <p:cNvPr id="35847" name="Text Box 8"/>
          <p:cNvSpPr txBox="1"/>
          <p:nvPr/>
        </p:nvSpPr>
        <p:spPr>
          <a:xfrm>
            <a:off x="8482013" y="44450"/>
            <a:ext cx="1401762" cy="457200"/>
          </a:xfrm>
          <a:prstGeom prst="rect">
            <a:avLst/>
          </a:prstGeom>
          <a:noFill/>
          <a:ln w="9525">
            <a:noFill/>
          </a:ln>
        </p:spPr>
        <p:txBody>
          <a:bodyPr wrap="none" anchor="t" anchorCtr="0">
            <a:spAutoFit/>
          </a:bodyPr>
          <a:p>
            <a:r>
              <a:rPr lang="zh-CN" altLang="en-US" sz="2400" b="1" dirty="0">
                <a:solidFill>
                  <a:srgbClr val="0000CC"/>
                </a:solidFill>
                <a:latin typeface="Times New Roman" panose="02020603050405020304" pitchFamily="18" charset="0"/>
                <a:ea typeface="宋体" panose="02010600030101010101" pitchFamily="2" charset="-122"/>
              </a:rPr>
              <a:t>有效数字</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checkerboard(across)">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checkerboard(across)">
                                      <p:cBhvr>
                                        <p:cTn id="12" dur="500"/>
                                        <p:tgtEl>
                                          <p:spTgt spid="3686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checkerboard(across)">
                                      <p:cBhvr>
                                        <p:cTn id="17" dur="500"/>
                                        <p:tgtEl>
                                          <p:spTgt spid="3686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checkerboard(across)">
                                      <p:cBhvr>
                                        <p:cTn id="22" dur="500"/>
                                        <p:tgtEl>
                                          <p:spTgt spid="3686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6870"/>
                                        </p:tgtEl>
                                        <p:attrNameLst>
                                          <p:attrName>style.visibility</p:attrName>
                                        </p:attrNameLst>
                                      </p:cBhvr>
                                      <p:to>
                                        <p:strVal val="visible"/>
                                      </p:to>
                                    </p:set>
                                    <p:animEffect transition="in" filter="checkerboard(across)">
                                      <p:cBhvr>
                                        <p:cTn id="27" dur="500"/>
                                        <p:tgtEl>
                                          <p:spTgt spid="368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blinds(horizontal)">
                                      <p:cBhvr>
                                        <p:cTn id="32"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90" name="Object 2"/>
          <p:cNvGraphicFramePr>
            <a:graphicFrameLocks noChangeAspect="1"/>
          </p:cNvGraphicFramePr>
          <p:nvPr/>
        </p:nvGraphicFramePr>
        <p:xfrm>
          <a:off x="920750" y="1268413"/>
          <a:ext cx="6540500" cy="1531937"/>
        </p:xfrm>
        <a:graphic>
          <a:graphicData uri="http://schemas.openxmlformats.org/presentationml/2006/ole">
            <mc:AlternateContent xmlns:mc="http://schemas.openxmlformats.org/markup-compatibility/2006">
              <mc:Choice xmlns:v="urn:schemas-microsoft-com:vml" Requires="v">
                <p:oleObj spid="_x0000_s3134" name="" r:id="rId1" imgW="2095500" imgH="533400" progId="Equation.DSMT4">
                  <p:embed/>
                </p:oleObj>
              </mc:Choice>
              <mc:Fallback>
                <p:oleObj name="" r:id="rId1" imgW="2095500" imgH="533400" progId="Equation.DSMT4">
                  <p:embed/>
                  <p:pic>
                    <p:nvPicPr>
                      <p:cNvPr id="0" name="图片 3133"/>
                      <p:cNvPicPr/>
                      <p:nvPr/>
                    </p:nvPicPr>
                    <p:blipFill>
                      <a:blip r:embed="rId2"/>
                      <a:stretch>
                        <a:fillRect/>
                      </a:stretch>
                    </p:blipFill>
                    <p:spPr>
                      <a:xfrm>
                        <a:off x="920750" y="1268413"/>
                        <a:ext cx="6540500" cy="1531937"/>
                      </a:xfrm>
                      <a:prstGeom prst="rect">
                        <a:avLst/>
                      </a:prstGeom>
                      <a:noFill/>
                      <a:ln w="38100">
                        <a:noFill/>
                        <a:miter/>
                      </a:ln>
                    </p:spPr>
                  </p:pic>
                </p:oleObj>
              </mc:Fallback>
            </mc:AlternateContent>
          </a:graphicData>
        </a:graphic>
      </p:graphicFrame>
      <p:graphicFrame>
        <p:nvGraphicFramePr>
          <p:cNvPr id="37891" name="Object 3"/>
          <p:cNvGraphicFramePr>
            <a:graphicFrameLocks noChangeAspect="1"/>
          </p:cNvGraphicFramePr>
          <p:nvPr/>
        </p:nvGraphicFramePr>
        <p:xfrm>
          <a:off x="247650" y="549275"/>
          <a:ext cx="9658350" cy="488950"/>
        </p:xfrm>
        <a:graphic>
          <a:graphicData uri="http://schemas.openxmlformats.org/presentationml/2006/ole">
            <mc:AlternateContent xmlns:mc="http://schemas.openxmlformats.org/markup-compatibility/2006">
              <mc:Choice xmlns:v="urn:schemas-microsoft-com:vml" Requires="v">
                <p:oleObj spid="_x0000_s3137" name="" r:id="rId3" imgW="3971925" imgH="203200" progId="Equation.DSMT4">
                  <p:embed/>
                </p:oleObj>
              </mc:Choice>
              <mc:Fallback>
                <p:oleObj name="" r:id="rId3" imgW="3971925" imgH="203200" progId="Equation.DSMT4">
                  <p:embed/>
                  <p:pic>
                    <p:nvPicPr>
                      <p:cNvPr id="0" name="图片 3136"/>
                      <p:cNvPicPr/>
                      <p:nvPr/>
                    </p:nvPicPr>
                    <p:blipFill>
                      <a:blip r:embed="rId4"/>
                      <a:stretch>
                        <a:fillRect/>
                      </a:stretch>
                    </p:blipFill>
                    <p:spPr>
                      <a:xfrm>
                        <a:off x="247650" y="549275"/>
                        <a:ext cx="9658350" cy="488950"/>
                      </a:xfrm>
                      <a:prstGeom prst="rect">
                        <a:avLst/>
                      </a:prstGeom>
                      <a:noFill/>
                      <a:ln w="38100">
                        <a:noFill/>
                        <a:miter/>
                      </a:ln>
                    </p:spPr>
                  </p:pic>
                </p:oleObj>
              </mc:Fallback>
            </mc:AlternateContent>
          </a:graphicData>
        </a:graphic>
      </p:graphicFrame>
      <p:graphicFrame>
        <p:nvGraphicFramePr>
          <p:cNvPr id="37892" name="Object 4"/>
          <p:cNvGraphicFramePr>
            <a:graphicFrameLocks noChangeAspect="1"/>
          </p:cNvGraphicFramePr>
          <p:nvPr/>
        </p:nvGraphicFramePr>
        <p:xfrm>
          <a:off x="0" y="4221163"/>
          <a:ext cx="8970963" cy="1720850"/>
        </p:xfrm>
        <a:graphic>
          <a:graphicData uri="http://schemas.openxmlformats.org/presentationml/2006/ole">
            <mc:AlternateContent xmlns:mc="http://schemas.openxmlformats.org/markup-compatibility/2006">
              <mc:Choice xmlns:v="urn:schemas-microsoft-com:vml" Requires="v">
                <p:oleObj spid="_x0000_s3127" name="" r:id="rId5" imgW="2819400" imgH="647700" progId="Equation.DSMT4">
                  <p:embed/>
                </p:oleObj>
              </mc:Choice>
              <mc:Fallback>
                <p:oleObj name="" r:id="rId5" imgW="2819400" imgH="647700" progId="Equation.DSMT4">
                  <p:embed/>
                  <p:pic>
                    <p:nvPicPr>
                      <p:cNvPr id="0" name="图片 3126"/>
                      <p:cNvPicPr/>
                      <p:nvPr/>
                    </p:nvPicPr>
                    <p:blipFill>
                      <a:blip r:embed="rId6"/>
                      <a:stretch>
                        <a:fillRect/>
                      </a:stretch>
                    </p:blipFill>
                    <p:spPr>
                      <a:xfrm>
                        <a:off x="0" y="4221163"/>
                        <a:ext cx="8970963" cy="1720850"/>
                      </a:xfrm>
                      <a:prstGeom prst="rect">
                        <a:avLst/>
                      </a:prstGeom>
                      <a:noFill/>
                      <a:ln w="38100">
                        <a:noFill/>
                        <a:miter/>
                      </a:ln>
                    </p:spPr>
                  </p:pic>
                </p:oleObj>
              </mc:Fallback>
            </mc:AlternateContent>
          </a:graphicData>
        </a:graphic>
      </p:graphicFrame>
      <p:graphicFrame>
        <p:nvGraphicFramePr>
          <p:cNvPr id="37893" name="Object 5"/>
          <p:cNvGraphicFramePr>
            <a:graphicFrameLocks noChangeAspect="1"/>
          </p:cNvGraphicFramePr>
          <p:nvPr/>
        </p:nvGraphicFramePr>
        <p:xfrm>
          <a:off x="920750" y="2708275"/>
          <a:ext cx="6273800" cy="1423988"/>
        </p:xfrm>
        <a:graphic>
          <a:graphicData uri="http://schemas.openxmlformats.org/presentationml/2006/ole">
            <mc:AlternateContent xmlns:mc="http://schemas.openxmlformats.org/markup-compatibility/2006">
              <mc:Choice xmlns:v="urn:schemas-microsoft-com:vml" Requires="v">
                <p:oleObj spid="_x0000_s3138" name="" r:id="rId7" imgW="2236470" imgH="596900" progId="Equation.DSMT4">
                  <p:embed/>
                </p:oleObj>
              </mc:Choice>
              <mc:Fallback>
                <p:oleObj name="" r:id="rId7" imgW="2236470" imgH="596900" progId="Equation.DSMT4">
                  <p:embed/>
                  <p:pic>
                    <p:nvPicPr>
                      <p:cNvPr id="0" name="图片 3137"/>
                      <p:cNvPicPr/>
                      <p:nvPr/>
                    </p:nvPicPr>
                    <p:blipFill>
                      <a:blip r:embed="rId8"/>
                      <a:stretch>
                        <a:fillRect/>
                      </a:stretch>
                    </p:blipFill>
                    <p:spPr>
                      <a:xfrm>
                        <a:off x="920750" y="2708275"/>
                        <a:ext cx="6273800" cy="14239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checkerboard(across)">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7890"/>
                                        </p:tgtEl>
                                        <p:attrNameLst>
                                          <p:attrName>style.visibility</p:attrName>
                                        </p:attrNameLst>
                                      </p:cBhvr>
                                      <p:to>
                                        <p:strVal val="visible"/>
                                      </p:to>
                                    </p:set>
                                    <p:animEffect transition="in" filter="checkerboard(across)">
                                      <p:cBhvr>
                                        <p:cTn id="12" dur="500"/>
                                        <p:tgtEl>
                                          <p:spTgt spid="3789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checkerboard(across)">
                                      <p:cBhvr>
                                        <p:cTn id="17" dur="500"/>
                                        <p:tgtEl>
                                          <p:spTgt spid="3789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7892"/>
                                        </p:tgtEl>
                                        <p:attrNameLst>
                                          <p:attrName>style.visibility</p:attrName>
                                        </p:attrNameLst>
                                      </p:cBhvr>
                                      <p:to>
                                        <p:strVal val="visible"/>
                                      </p:to>
                                    </p:set>
                                    <p:animEffect transition="in" filter="checkerboard(across)">
                                      <p:cBhvr>
                                        <p:cTn id="22"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273050" y="836613"/>
            <a:ext cx="8915400" cy="1801812"/>
          </a:xfrm>
          <a:prstGeom prst="rect">
            <a:avLst/>
          </a:prstGeom>
          <a:noFill/>
          <a:ln w="9525">
            <a:noFill/>
          </a:ln>
        </p:spPr>
        <p:txBody>
          <a:bodyPr anchor="t" anchorCtr="0">
            <a:spAutoFit/>
          </a:bodyPr>
          <a:p>
            <a:pPr>
              <a:spcBef>
                <a:spcPct val="50000"/>
              </a:spcBef>
            </a:pPr>
            <a:r>
              <a:rPr lang="zh-CN" altLang="en-US" sz="2800" b="1" dirty="0">
                <a:solidFill>
                  <a:srgbClr val="E22506"/>
                </a:solidFill>
                <a:latin typeface="Times New Roman" panose="02020603050405020304" pitchFamily="18" charset="0"/>
                <a:ea typeface="宋体" panose="02010600030101010101" pitchFamily="2" charset="-122"/>
              </a:rPr>
              <a:t>例</a:t>
            </a:r>
            <a:r>
              <a:rPr lang="zh-CN" altLang="zh-CN" sz="2800" b="1" dirty="0">
                <a:solidFill>
                  <a:srgbClr val="E22506"/>
                </a:solidFill>
                <a:latin typeface="Times New Roman" panose="02020603050405020304" pitchFamily="18" charset="0"/>
                <a:ea typeface="宋体" panose="02010600030101010101" pitchFamily="2" charset="-122"/>
              </a:rPr>
              <a:t>:</a:t>
            </a:r>
            <a:r>
              <a:rPr lang="zh-CN" altLang="zh-CN" sz="2800" dirty="0">
                <a:solidFill>
                  <a:srgbClr val="443BEF"/>
                </a:solidFill>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设</a:t>
            </a:r>
            <a:endParaRPr lang="zh-CN" altLang="en-US" sz="2800" b="1" dirty="0">
              <a:latin typeface="Times New Roman" panose="02020603050405020304" pitchFamily="18" charset="0"/>
              <a:ea typeface="宋体" panose="02010600030101010101" pitchFamily="2" charset="-122"/>
            </a:endParaRPr>
          </a:p>
          <a:p>
            <a:pPr>
              <a:spcBef>
                <a:spcPct val="50000"/>
              </a:spcBef>
            </a:pPr>
            <a:r>
              <a:rPr lang="zh-CN" altLang="zh-CN" sz="2800" b="1" dirty="0">
                <a:latin typeface="Times New Roman" panose="02020603050405020304" pitchFamily="18" charset="0"/>
                <a:ea typeface="宋体" panose="02010600030101010101" pitchFamily="2" charset="-122"/>
              </a:rPr>
              <a:t>        </a:t>
            </a:r>
            <a:r>
              <a:rPr lang="zh-CN" altLang="zh-CN" sz="2800" b="1" i="1" dirty="0">
                <a:latin typeface="Times New Roman" panose="02020603050405020304" pitchFamily="18" charset="0"/>
                <a:ea typeface="宋体" panose="02010600030101010101" pitchFamily="2" charset="-122"/>
              </a:rPr>
              <a:t>x</a:t>
            </a:r>
            <a:r>
              <a:rPr lang="zh-CN" altLang="zh-CN" sz="2800" b="1" baseline="-25000" dirty="0">
                <a:latin typeface="Times New Roman" panose="02020603050405020304" pitchFamily="18" charset="0"/>
                <a:ea typeface="宋体" panose="02010600030101010101" pitchFamily="2" charset="-122"/>
              </a:rPr>
              <a:t>1</a:t>
            </a:r>
            <a:r>
              <a:rPr lang="zh-CN" altLang="zh-CN" sz="2800" b="1" dirty="0">
                <a:latin typeface="Times New Roman" panose="02020603050405020304" pitchFamily="18" charset="0"/>
                <a:ea typeface="宋体" panose="02010600030101010101" pitchFamily="2" charset="-122"/>
              </a:rPr>
              <a:t>=1.73, </a:t>
            </a:r>
            <a:r>
              <a:rPr lang="zh-CN" altLang="zh-CN" sz="2800" b="1" i="1" dirty="0">
                <a:latin typeface="Times New Roman" panose="02020603050405020304" pitchFamily="18" charset="0"/>
                <a:ea typeface="宋体" panose="02010600030101010101" pitchFamily="2" charset="-122"/>
              </a:rPr>
              <a:t>x</a:t>
            </a:r>
            <a:r>
              <a:rPr lang="zh-CN" altLang="zh-CN" sz="2800" b="1" baseline="-25000" dirty="0">
                <a:latin typeface="Times New Roman" panose="02020603050405020304" pitchFamily="18" charset="0"/>
                <a:ea typeface="宋体" panose="02010600030101010101" pitchFamily="2" charset="-122"/>
              </a:rPr>
              <a:t>2</a:t>
            </a:r>
            <a:r>
              <a:rPr lang="zh-CN" altLang="zh-CN" sz="2800" b="1" dirty="0">
                <a:latin typeface="Times New Roman" panose="02020603050405020304" pitchFamily="18" charset="0"/>
                <a:ea typeface="宋体" panose="02010600030101010101" pitchFamily="2" charset="-122"/>
              </a:rPr>
              <a:t>=1.7321, </a:t>
            </a:r>
            <a:r>
              <a:rPr lang="zh-CN" altLang="zh-CN" sz="2800" b="1" i="1" dirty="0">
                <a:latin typeface="Times New Roman" panose="02020603050405020304" pitchFamily="18" charset="0"/>
                <a:ea typeface="宋体" panose="02010600030101010101" pitchFamily="2" charset="-122"/>
              </a:rPr>
              <a:t>x</a:t>
            </a:r>
            <a:r>
              <a:rPr lang="zh-CN" altLang="zh-CN" sz="2800" b="1" baseline="-25000" dirty="0">
                <a:latin typeface="Times New Roman" panose="02020603050405020304" pitchFamily="18" charset="0"/>
                <a:ea typeface="宋体" panose="02010600030101010101" pitchFamily="2" charset="-122"/>
              </a:rPr>
              <a:t>3</a:t>
            </a:r>
            <a:r>
              <a:rPr lang="zh-CN" altLang="zh-CN" sz="2800" b="1" dirty="0">
                <a:latin typeface="Times New Roman" panose="02020603050405020304" pitchFamily="18" charset="0"/>
                <a:ea typeface="宋体" panose="02010600030101010101" pitchFamily="2" charset="-122"/>
              </a:rPr>
              <a:t>=1.7320</a:t>
            </a:r>
            <a:r>
              <a:rPr lang="zh-CN" altLang="en-US" sz="2800" b="1" dirty="0">
                <a:latin typeface="Times New Roman" panose="02020603050405020304" pitchFamily="18" charset="0"/>
                <a:ea typeface="宋体" panose="02010600030101010101" pitchFamily="2" charset="-122"/>
              </a:rPr>
              <a:t>是其近似值</a:t>
            </a:r>
            <a:r>
              <a:rPr lang="zh-CN" altLang="zh-CN" sz="2800" b="1" dirty="0">
                <a:latin typeface="Times New Roman" panose="02020603050405020304" pitchFamily="18" charset="0"/>
                <a:ea typeface="宋体" panose="02010600030101010101" pitchFamily="2" charset="-122"/>
              </a:rPr>
              <a:t>,</a:t>
            </a:r>
            <a:endParaRPr lang="zh-CN" altLang="zh-CN" sz="2800" b="1" dirty="0">
              <a:latin typeface="Times New Roman" panose="02020603050405020304" pitchFamily="18" charset="0"/>
              <a:ea typeface="宋体" panose="02010600030101010101" pitchFamily="2" charset="-122"/>
            </a:endParaRPr>
          </a:p>
          <a:p>
            <a:pPr>
              <a:spcBef>
                <a:spcPct val="50000"/>
              </a:spcBef>
            </a:pPr>
            <a:r>
              <a:rPr lang="zh-CN"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问它们分别有几位有效数字</a:t>
            </a:r>
            <a:r>
              <a:rPr lang="zh-CN" altLang="zh-CN" sz="2800" b="1" dirty="0">
                <a:latin typeface="Times New Roman" panose="02020603050405020304" pitchFamily="18" charset="0"/>
                <a:ea typeface="宋体" panose="02010600030101010101" pitchFamily="2" charset="-122"/>
              </a:rPr>
              <a:t>?</a:t>
            </a:r>
            <a:endParaRPr lang="zh-CN" altLang="zh-CN" sz="2800" b="1" dirty="0">
              <a:latin typeface="Times New Roman" panose="02020603050405020304" pitchFamily="18" charset="0"/>
              <a:ea typeface="宋体" panose="02010600030101010101" pitchFamily="2" charset="-122"/>
            </a:endParaRPr>
          </a:p>
        </p:txBody>
      </p:sp>
      <p:graphicFrame>
        <p:nvGraphicFramePr>
          <p:cNvPr id="37890" name="Object 3"/>
          <p:cNvGraphicFramePr>
            <a:graphicFrameLocks noChangeAspect="1"/>
          </p:cNvGraphicFramePr>
          <p:nvPr/>
        </p:nvGraphicFramePr>
        <p:xfrm>
          <a:off x="1785938" y="765175"/>
          <a:ext cx="3797300" cy="544513"/>
        </p:xfrm>
        <a:graphic>
          <a:graphicData uri="http://schemas.openxmlformats.org/presentationml/2006/ole">
            <mc:AlternateContent xmlns:mc="http://schemas.openxmlformats.org/markup-compatibility/2006">
              <mc:Choice xmlns:v="urn:schemas-microsoft-com:vml" Requires="v">
                <p:oleObj spid="_x0000_s3135" name="" r:id="rId1" imgW="1398270" imgH="228600" progId="Equation.3">
                  <p:embed/>
                </p:oleObj>
              </mc:Choice>
              <mc:Fallback>
                <p:oleObj name="" r:id="rId1" imgW="1398270" imgH="228600" progId="Equation.3">
                  <p:embed/>
                  <p:pic>
                    <p:nvPicPr>
                      <p:cNvPr id="0" name="图片 3134"/>
                      <p:cNvPicPr/>
                      <p:nvPr/>
                    </p:nvPicPr>
                    <p:blipFill>
                      <a:blip r:embed="rId2"/>
                      <a:stretch>
                        <a:fillRect/>
                      </a:stretch>
                    </p:blipFill>
                    <p:spPr>
                      <a:xfrm>
                        <a:off x="1785938" y="765175"/>
                        <a:ext cx="3797300" cy="544513"/>
                      </a:xfrm>
                      <a:prstGeom prst="rect">
                        <a:avLst/>
                      </a:prstGeom>
                      <a:noFill/>
                      <a:ln w="38100">
                        <a:noFill/>
                        <a:miter/>
                      </a:ln>
                    </p:spPr>
                  </p:pic>
                </p:oleObj>
              </mc:Fallback>
            </mc:AlternateContent>
          </a:graphicData>
        </a:graphic>
      </p:graphicFrame>
      <p:graphicFrame>
        <p:nvGraphicFramePr>
          <p:cNvPr id="38916" name="Object 4"/>
          <p:cNvGraphicFramePr>
            <a:graphicFrameLocks noChangeAspect="1"/>
          </p:cNvGraphicFramePr>
          <p:nvPr/>
        </p:nvGraphicFramePr>
        <p:xfrm>
          <a:off x="488950" y="3068638"/>
          <a:ext cx="5846763" cy="950912"/>
        </p:xfrm>
        <a:graphic>
          <a:graphicData uri="http://schemas.openxmlformats.org/presentationml/2006/ole">
            <mc:AlternateContent xmlns:mc="http://schemas.openxmlformats.org/markup-compatibility/2006">
              <mc:Choice xmlns:v="urn:schemas-microsoft-com:vml" Requires="v">
                <p:oleObj spid="_x0000_s3132" name="" r:id="rId3" imgW="2297430" imgH="406400" progId="Equation.DSMT4">
                  <p:embed/>
                </p:oleObj>
              </mc:Choice>
              <mc:Fallback>
                <p:oleObj name="" r:id="rId3" imgW="2297430" imgH="406400" progId="Equation.DSMT4">
                  <p:embed/>
                  <p:pic>
                    <p:nvPicPr>
                      <p:cNvPr id="0" name="图片 3131"/>
                      <p:cNvPicPr/>
                      <p:nvPr/>
                    </p:nvPicPr>
                    <p:blipFill>
                      <a:blip r:embed="rId4"/>
                      <a:stretch>
                        <a:fillRect/>
                      </a:stretch>
                    </p:blipFill>
                    <p:spPr>
                      <a:xfrm>
                        <a:off x="488950" y="3068638"/>
                        <a:ext cx="5846763" cy="950912"/>
                      </a:xfrm>
                      <a:prstGeom prst="rect">
                        <a:avLst/>
                      </a:prstGeom>
                      <a:noFill/>
                      <a:ln w="38100">
                        <a:noFill/>
                        <a:miter/>
                      </a:ln>
                    </p:spPr>
                  </p:pic>
                </p:oleObj>
              </mc:Fallback>
            </mc:AlternateContent>
          </a:graphicData>
        </a:graphic>
      </p:graphicFrame>
      <p:graphicFrame>
        <p:nvGraphicFramePr>
          <p:cNvPr id="38917" name="Object 5"/>
          <p:cNvGraphicFramePr>
            <a:graphicFrameLocks noChangeAspect="1"/>
          </p:cNvGraphicFramePr>
          <p:nvPr/>
        </p:nvGraphicFramePr>
        <p:xfrm>
          <a:off x="1136650" y="3933825"/>
          <a:ext cx="5461000" cy="950913"/>
        </p:xfrm>
        <a:graphic>
          <a:graphicData uri="http://schemas.openxmlformats.org/presentationml/2006/ole">
            <mc:AlternateContent xmlns:mc="http://schemas.openxmlformats.org/markup-compatibility/2006">
              <mc:Choice xmlns:v="urn:schemas-microsoft-com:vml" Requires="v">
                <p:oleObj spid="_x0000_s3128" name="" r:id="rId5" imgW="2145665" imgH="406400" progId="Equation.3">
                  <p:embed/>
                </p:oleObj>
              </mc:Choice>
              <mc:Fallback>
                <p:oleObj name="" r:id="rId5" imgW="2145665" imgH="406400" progId="Equation.3">
                  <p:embed/>
                  <p:pic>
                    <p:nvPicPr>
                      <p:cNvPr id="0" name="图片 3127"/>
                      <p:cNvPicPr/>
                      <p:nvPr/>
                    </p:nvPicPr>
                    <p:blipFill>
                      <a:blip r:embed="rId6"/>
                      <a:stretch>
                        <a:fillRect/>
                      </a:stretch>
                    </p:blipFill>
                    <p:spPr>
                      <a:xfrm>
                        <a:off x="1136650" y="3933825"/>
                        <a:ext cx="5461000" cy="950913"/>
                      </a:xfrm>
                      <a:prstGeom prst="rect">
                        <a:avLst/>
                      </a:prstGeom>
                      <a:noFill/>
                      <a:ln w="38100">
                        <a:noFill/>
                        <a:miter/>
                      </a:ln>
                    </p:spPr>
                  </p:pic>
                </p:oleObj>
              </mc:Fallback>
            </mc:AlternateContent>
          </a:graphicData>
        </a:graphic>
      </p:graphicFrame>
      <p:graphicFrame>
        <p:nvGraphicFramePr>
          <p:cNvPr id="38918" name="Object 6"/>
          <p:cNvGraphicFramePr>
            <a:graphicFrameLocks noChangeAspect="1"/>
          </p:cNvGraphicFramePr>
          <p:nvPr/>
        </p:nvGraphicFramePr>
        <p:xfrm>
          <a:off x="1136650" y="4868863"/>
          <a:ext cx="5653088" cy="950912"/>
        </p:xfrm>
        <a:graphic>
          <a:graphicData uri="http://schemas.openxmlformats.org/presentationml/2006/ole">
            <mc:AlternateContent xmlns:mc="http://schemas.openxmlformats.org/markup-compatibility/2006">
              <mc:Choice xmlns:v="urn:schemas-microsoft-com:vml" Requires="v">
                <p:oleObj spid="_x0000_s3129" name="" r:id="rId7" imgW="2221230" imgH="406400" progId="Equation.3">
                  <p:embed/>
                </p:oleObj>
              </mc:Choice>
              <mc:Fallback>
                <p:oleObj name="" r:id="rId7" imgW="2221230" imgH="406400" progId="Equation.3">
                  <p:embed/>
                  <p:pic>
                    <p:nvPicPr>
                      <p:cNvPr id="0" name="图片 3128"/>
                      <p:cNvPicPr/>
                      <p:nvPr/>
                    </p:nvPicPr>
                    <p:blipFill>
                      <a:blip r:embed="rId8"/>
                      <a:stretch>
                        <a:fillRect/>
                      </a:stretch>
                    </p:blipFill>
                    <p:spPr>
                      <a:xfrm>
                        <a:off x="1136650" y="4868863"/>
                        <a:ext cx="5653088" cy="950912"/>
                      </a:xfrm>
                      <a:prstGeom prst="rect">
                        <a:avLst/>
                      </a:prstGeom>
                      <a:noFill/>
                      <a:ln w="38100">
                        <a:noFill/>
                        <a:miter/>
                      </a:ln>
                    </p:spPr>
                  </p:pic>
                </p:oleObj>
              </mc:Fallback>
            </mc:AlternateContent>
          </a:graphicData>
        </a:graphic>
      </p:graphicFrame>
      <p:sp>
        <p:nvSpPr>
          <p:cNvPr id="38919" name="Text Box 7"/>
          <p:cNvSpPr txBox="1"/>
          <p:nvPr/>
        </p:nvSpPr>
        <p:spPr>
          <a:xfrm>
            <a:off x="7905750" y="3357563"/>
            <a:ext cx="990600" cy="2289175"/>
          </a:xfrm>
          <a:prstGeom prst="rect">
            <a:avLst/>
          </a:prstGeom>
          <a:noFill/>
          <a:ln w="9525">
            <a:noFill/>
          </a:ln>
        </p:spPr>
        <p:txBody>
          <a:bodyPr anchor="t" anchorCtr="0">
            <a:spAutoFit/>
          </a:bodyPr>
          <a:p>
            <a:pPr>
              <a:spcBef>
                <a:spcPct val="50000"/>
              </a:spcBef>
            </a:pPr>
            <a:r>
              <a:rPr lang="zh-CN" altLang="zh-CN" sz="3600" b="1" dirty="0">
                <a:latin typeface="Times New Roman" panose="02020603050405020304" pitchFamily="18" charset="0"/>
                <a:ea typeface="宋体" panose="02010600030101010101" pitchFamily="2" charset="-122"/>
              </a:rPr>
              <a:t>3</a:t>
            </a:r>
            <a:r>
              <a:rPr lang="zh-CN" altLang="en-US" sz="3600" b="1" dirty="0">
                <a:latin typeface="Times New Roman" panose="02020603050405020304" pitchFamily="18" charset="0"/>
                <a:ea typeface="宋体" panose="02010600030101010101" pitchFamily="2" charset="-122"/>
              </a:rPr>
              <a:t>位</a:t>
            </a:r>
            <a:endParaRPr lang="zh-CN" altLang="en-US" sz="3600" b="1" dirty="0">
              <a:latin typeface="Times New Roman" panose="02020603050405020304" pitchFamily="18" charset="0"/>
              <a:ea typeface="宋体" panose="02010600030101010101" pitchFamily="2" charset="-122"/>
            </a:endParaRPr>
          </a:p>
          <a:p>
            <a:pPr>
              <a:spcBef>
                <a:spcPct val="50000"/>
              </a:spcBef>
            </a:pPr>
            <a:r>
              <a:rPr lang="zh-CN" altLang="zh-CN" sz="3600" b="1" dirty="0">
                <a:latin typeface="Times New Roman" panose="02020603050405020304" pitchFamily="18" charset="0"/>
                <a:ea typeface="宋体" panose="02010600030101010101" pitchFamily="2" charset="-122"/>
              </a:rPr>
              <a:t>5</a:t>
            </a:r>
            <a:r>
              <a:rPr lang="zh-CN" altLang="en-US" sz="3600" b="1" dirty="0">
                <a:latin typeface="Times New Roman" panose="02020603050405020304" pitchFamily="18" charset="0"/>
                <a:ea typeface="宋体" panose="02010600030101010101" pitchFamily="2" charset="-122"/>
              </a:rPr>
              <a:t>位</a:t>
            </a:r>
            <a:endParaRPr lang="zh-CN" altLang="en-US" sz="3600" b="1" dirty="0">
              <a:latin typeface="Times New Roman" panose="02020603050405020304" pitchFamily="18" charset="0"/>
              <a:ea typeface="宋体" panose="02010600030101010101" pitchFamily="2" charset="-122"/>
            </a:endParaRPr>
          </a:p>
          <a:p>
            <a:pPr>
              <a:spcBef>
                <a:spcPct val="50000"/>
              </a:spcBef>
            </a:pPr>
            <a:r>
              <a:rPr lang="zh-CN" altLang="zh-CN" sz="3600" b="1" dirty="0">
                <a:latin typeface="Times New Roman" panose="02020603050405020304" pitchFamily="18" charset="0"/>
                <a:ea typeface="宋体" panose="02010600030101010101" pitchFamily="2" charset="-122"/>
              </a:rPr>
              <a:t>4</a:t>
            </a:r>
            <a:r>
              <a:rPr lang="zh-CN" altLang="en-US" sz="3600" b="1" dirty="0">
                <a:latin typeface="Times New Roman" panose="02020603050405020304" pitchFamily="18" charset="0"/>
                <a:ea typeface="宋体" panose="02010600030101010101" pitchFamily="2" charset="-122"/>
              </a:rPr>
              <a:t>位</a:t>
            </a:r>
            <a:endParaRPr lang="zh-CN" altLang="en-US" sz="36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checkerboard(across)">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checkerboard(across)">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checkerboard(across)">
                                      <p:cBhvr>
                                        <p:cTn id="17" dur="500"/>
                                        <p:tgtEl>
                                          <p:spTgt spid="3891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919"/>
                                        </p:tgtEl>
                                        <p:attrNameLst>
                                          <p:attrName>style.visibility</p:attrName>
                                        </p:attrNameLst>
                                      </p:cBhvr>
                                      <p:to>
                                        <p:strVal val="visible"/>
                                      </p:to>
                                    </p:set>
                                    <p:animEffect transition="in" filter="checkerboard(across)">
                                      <p:cBhvr>
                                        <p:cTn id="22"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776288" y="1916113"/>
            <a:ext cx="8337550" cy="1801812"/>
          </a:xfrm>
          <a:prstGeom prst="rect">
            <a:avLst/>
          </a:prstGeom>
          <a:noFill/>
          <a:ln w="9525">
            <a:noFill/>
          </a:ln>
        </p:spPr>
        <p:txBody>
          <a:bodyPr anchor="t" anchorCtr="0">
            <a:spAutoFit/>
          </a:bodyPr>
          <a:p>
            <a:pPr>
              <a:spcBef>
                <a:spcPct val="50000"/>
              </a:spcBef>
            </a:pPr>
            <a:r>
              <a:rPr lang="zh-CN" altLang="en-US" sz="2800" b="1" dirty="0">
                <a:solidFill>
                  <a:srgbClr val="E22506"/>
                </a:solidFill>
                <a:latin typeface="黑体" panose="02010609060101010101" pitchFamily="49" charset="-122"/>
                <a:ea typeface="黑体" panose="02010609060101010101" pitchFamily="49" charset="-122"/>
              </a:rPr>
              <a:t>例</a:t>
            </a:r>
            <a:r>
              <a:rPr lang="zh-CN" altLang="zh-CN" sz="2800" b="1" dirty="0">
                <a:solidFill>
                  <a:srgbClr val="E22506"/>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考虑 </a:t>
            </a:r>
            <a:r>
              <a:rPr lang="zh-CN" altLang="zh-CN" sz="2800" b="1" dirty="0">
                <a:latin typeface="黑体" panose="02010609060101010101" pitchFamily="49" charset="-122"/>
                <a:ea typeface="黑体" panose="02010609060101010101" pitchFamily="49" charset="-122"/>
              </a:rPr>
              <a:t>1.</a:t>
            </a:r>
            <a:r>
              <a:rPr lang="zh-CN" altLang="zh-CN" sz="2800" b="1" i="1" dirty="0">
                <a:latin typeface="Times New Roman" panose="02020603050405020304" pitchFamily="18" charset="0"/>
                <a:ea typeface="黑体" panose="02010609060101010101" pitchFamily="49" charset="-122"/>
              </a:rPr>
              <a:t>x</a:t>
            </a:r>
            <a:r>
              <a:rPr lang="zh-CN" altLang="zh-CN" sz="2800" b="1" baseline="30000" dirty="0">
                <a:latin typeface="黑体" panose="02010609060101010101" pitchFamily="49" charset="-122"/>
                <a:ea typeface="黑体" panose="02010609060101010101" pitchFamily="49" charset="-122"/>
              </a:rPr>
              <a:t> </a:t>
            </a:r>
            <a:r>
              <a:rPr lang="zh-CN" altLang="zh-CN" sz="2800" b="1" dirty="0">
                <a:latin typeface="黑体" panose="02010609060101010101" pitchFamily="49" charset="-122"/>
                <a:ea typeface="黑体" panose="02010609060101010101" pitchFamily="49" charset="-122"/>
              </a:rPr>
              <a:t>=11, </a:t>
            </a:r>
            <a:r>
              <a:rPr lang="zh-CN" altLang="zh-CN" sz="2800" b="1" i="1" dirty="0">
                <a:latin typeface="Times New Roman" panose="02020603050405020304" pitchFamily="18" charset="0"/>
                <a:ea typeface="隶书" panose="02010509060101010101" pitchFamily="49" charset="-122"/>
                <a:sym typeface="Symbol" panose="05050102010706020507" pitchFamily="18" charset="2"/>
              </a:rPr>
              <a:t>a</a:t>
            </a:r>
            <a:r>
              <a:rPr lang="zh-CN" altLang="zh-CN" sz="2800" b="1" dirty="0">
                <a:latin typeface="黑体" panose="02010609060101010101" pitchFamily="49" charset="-122"/>
                <a:ea typeface="黑体" panose="02010609060101010101" pitchFamily="49" charset="-122"/>
              </a:rPr>
              <a:t>=10 ,   e=1, e</a:t>
            </a:r>
            <a:r>
              <a:rPr lang="zh-CN" altLang="zh-CN" sz="2800" b="1" baseline="-25000" dirty="0">
                <a:latin typeface="黑体" panose="02010609060101010101" pitchFamily="49" charset="-122"/>
                <a:ea typeface="黑体" panose="02010609060101010101" pitchFamily="49" charset="-122"/>
              </a:rPr>
              <a:t>r</a:t>
            </a:r>
            <a:r>
              <a:rPr lang="zh-CN" altLang="zh-CN" sz="2800" b="1" dirty="0">
                <a:latin typeface="黑体" panose="02010609060101010101" pitchFamily="49" charset="-122"/>
                <a:ea typeface="黑体" panose="02010609060101010101" pitchFamily="49" charset="-122"/>
              </a:rPr>
              <a:t>=0.1</a:t>
            </a:r>
            <a:endParaRPr lang="zh-CN" altLang="zh-CN" sz="2800" b="1" dirty="0">
              <a:latin typeface="黑体" panose="02010609060101010101" pitchFamily="49" charset="-122"/>
              <a:ea typeface="黑体" panose="02010609060101010101" pitchFamily="49" charset="-122"/>
            </a:endParaRPr>
          </a:p>
          <a:p>
            <a:pPr>
              <a:spcBef>
                <a:spcPct val="50000"/>
              </a:spcBef>
            </a:pPr>
            <a:r>
              <a:rPr lang="zh-CN" altLang="zh-CN" sz="2800" b="1" dirty="0">
                <a:latin typeface="黑体" panose="02010609060101010101" pitchFamily="49" charset="-122"/>
                <a:ea typeface="黑体" panose="02010609060101010101" pitchFamily="49" charset="-122"/>
              </a:rPr>
              <a:t>        2. </a:t>
            </a:r>
            <a:r>
              <a:rPr lang="zh-CN" altLang="zh-CN" sz="2800" b="1" i="1" dirty="0">
                <a:latin typeface="Times New Roman" panose="02020603050405020304" pitchFamily="18" charset="0"/>
                <a:ea typeface="黑体" panose="02010609060101010101" pitchFamily="49" charset="-122"/>
              </a:rPr>
              <a:t>x</a:t>
            </a:r>
            <a:r>
              <a:rPr lang="zh-CN" altLang="zh-CN" sz="2800" b="1" baseline="30000" dirty="0">
                <a:latin typeface="黑体" panose="02010609060101010101" pitchFamily="49" charset="-122"/>
                <a:ea typeface="黑体" panose="02010609060101010101" pitchFamily="49" charset="-122"/>
              </a:rPr>
              <a:t> </a:t>
            </a:r>
            <a:r>
              <a:rPr lang="zh-CN" altLang="zh-CN" sz="2800" b="1" dirty="0">
                <a:latin typeface="黑体" panose="02010609060101010101" pitchFamily="49" charset="-122"/>
                <a:ea typeface="黑体" panose="02010609060101010101" pitchFamily="49" charset="-122"/>
              </a:rPr>
              <a:t>=1001, </a:t>
            </a:r>
            <a:r>
              <a:rPr lang="zh-CN" altLang="zh-CN" sz="2800" b="1" i="1" dirty="0">
                <a:latin typeface="Times New Roman" panose="02020603050405020304" pitchFamily="18" charset="0"/>
                <a:ea typeface="隶书" panose="02010509060101010101" pitchFamily="49" charset="-122"/>
                <a:sym typeface="Symbol" panose="05050102010706020507" pitchFamily="18" charset="2"/>
              </a:rPr>
              <a:t>a</a:t>
            </a:r>
            <a:r>
              <a:rPr lang="zh-CN" altLang="zh-CN" sz="2800" b="1" dirty="0">
                <a:latin typeface="黑体" panose="02010609060101010101" pitchFamily="49" charset="-122"/>
                <a:ea typeface="黑体" panose="02010609060101010101" pitchFamily="49" charset="-122"/>
              </a:rPr>
              <a:t>=1000, e=1, e</a:t>
            </a:r>
            <a:r>
              <a:rPr lang="zh-CN" altLang="zh-CN" sz="2800" b="1" baseline="-25000" dirty="0">
                <a:latin typeface="黑体" panose="02010609060101010101" pitchFamily="49" charset="-122"/>
                <a:ea typeface="黑体" panose="02010609060101010101" pitchFamily="49" charset="-122"/>
              </a:rPr>
              <a:t>r</a:t>
            </a:r>
            <a:r>
              <a:rPr lang="zh-CN" altLang="zh-CN" sz="2800" b="1" dirty="0">
                <a:latin typeface="黑体" panose="02010609060101010101" pitchFamily="49" charset="-122"/>
                <a:ea typeface="黑体" panose="02010609060101010101" pitchFamily="49" charset="-122"/>
              </a:rPr>
              <a:t>=0.001</a:t>
            </a:r>
            <a:endParaRPr lang="zh-CN" altLang="zh-CN" sz="2800" b="1" dirty="0">
              <a:latin typeface="黑体" panose="02010609060101010101" pitchFamily="49" charset="-122"/>
              <a:ea typeface="黑体" panose="02010609060101010101" pitchFamily="49" charset="-122"/>
            </a:endParaRPr>
          </a:p>
          <a:p>
            <a:pPr>
              <a:spcBef>
                <a:spcPct val="50000"/>
              </a:spcBef>
            </a:pPr>
            <a:r>
              <a:rPr lang="zh-CN" altLang="zh-CN" sz="2800" b="1" dirty="0">
                <a:latin typeface="黑体" panose="02010609060101010101" pitchFamily="49" charset="-122"/>
                <a:ea typeface="黑体" panose="02010609060101010101" pitchFamily="49" charset="-122"/>
              </a:rPr>
              <a:t>      3. </a:t>
            </a:r>
            <a:r>
              <a:rPr lang="zh-CN" altLang="zh-CN" sz="2800" b="1" i="1" dirty="0">
                <a:latin typeface="Times New Roman" panose="02020603050405020304" pitchFamily="18" charset="0"/>
                <a:ea typeface="黑体" panose="02010609060101010101" pitchFamily="49" charset="-122"/>
              </a:rPr>
              <a:t>x</a:t>
            </a:r>
            <a:r>
              <a:rPr lang="zh-CN" altLang="zh-CN" sz="2800" b="1" baseline="30000" dirty="0">
                <a:latin typeface="黑体" panose="02010609060101010101" pitchFamily="49" charset="-122"/>
                <a:ea typeface="黑体" panose="02010609060101010101" pitchFamily="49" charset="-122"/>
              </a:rPr>
              <a:t> </a:t>
            </a:r>
            <a:r>
              <a:rPr lang="zh-CN" altLang="zh-CN" sz="2800" b="1" dirty="0">
                <a:latin typeface="黑体" panose="02010609060101010101" pitchFamily="49" charset="-122"/>
                <a:ea typeface="黑体" panose="02010609060101010101" pitchFamily="49" charset="-122"/>
              </a:rPr>
              <a:t>=1001, </a:t>
            </a:r>
            <a:r>
              <a:rPr lang="zh-CN" altLang="zh-CN" sz="2800" b="1" i="1" dirty="0">
                <a:latin typeface="Times New Roman" panose="02020603050405020304" pitchFamily="18" charset="0"/>
                <a:ea typeface="隶书" panose="02010509060101010101" pitchFamily="49" charset="-122"/>
                <a:sym typeface="Symbol" panose="05050102010706020507" pitchFamily="18" charset="2"/>
              </a:rPr>
              <a:t>a</a:t>
            </a:r>
            <a:r>
              <a:rPr lang="zh-CN" altLang="zh-CN" sz="2800" b="1" dirty="0">
                <a:latin typeface="黑体" panose="02010609060101010101" pitchFamily="49" charset="-122"/>
                <a:ea typeface="黑体" panose="02010609060101010101" pitchFamily="49" charset="-122"/>
              </a:rPr>
              <a:t> =1101, e=100, e</a:t>
            </a:r>
            <a:r>
              <a:rPr lang="zh-CN" altLang="zh-CN" sz="2800" b="1" baseline="-25000" dirty="0">
                <a:latin typeface="黑体" panose="02010609060101010101" pitchFamily="49" charset="-122"/>
                <a:ea typeface="黑体" panose="02010609060101010101" pitchFamily="49" charset="-122"/>
              </a:rPr>
              <a:t>r</a:t>
            </a:r>
            <a:r>
              <a:rPr lang="zh-CN" altLang="zh-CN" sz="2800" b="1" dirty="0">
                <a:latin typeface="黑体" panose="02010609060101010101" pitchFamily="49" charset="-122"/>
                <a:ea typeface="黑体" panose="02010609060101010101" pitchFamily="49" charset="-122"/>
              </a:rPr>
              <a:t>=0.1</a:t>
            </a:r>
            <a:endParaRPr lang="zh-CN" altLang="zh-CN" sz="2800" b="1" dirty="0">
              <a:latin typeface="黑体" panose="02010609060101010101" pitchFamily="49" charset="-122"/>
              <a:ea typeface="黑体" panose="02010609060101010101" pitchFamily="49" charset="-122"/>
            </a:endParaRPr>
          </a:p>
        </p:txBody>
      </p:sp>
      <p:sp>
        <p:nvSpPr>
          <p:cNvPr id="39939" name="Rectangle 3"/>
          <p:cNvSpPr/>
          <p:nvPr/>
        </p:nvSpPr>
        <p:spPr>
          <a:xfrm>
            <a:off x="415925" y="715963"/>
            <a:ext cx="8366125" cy="1160462"/>
          </a:xfrm>
          <a:prstGeom prst="rect">
            <a:avLst/>
          </a:prstGeom>
          <a:noFill/>
          <a:ln w="9525">
            <a:noFill/>
          </a:ln>
        </p:spPr>
        <p:txBody>
          <a:bodyPr wrap="none" anchor="t" anchorCtr="0">
            <a:spAutoFit/>
          </a:bodyPr>
          <a:p>
            <a:pPr>
              <a:spcBef>
                <a:spcPct val="50000"/>
              </a:spcBef>
            </a:pPr>
            <a:r>
              <a:rPr lang="zh-CN" altLang="zh-CN" sz="2800" b="1" dirty="0">
                <a:latin typeface="黑体" panose="02010609060101010101" pitchFamily="49" charset="-122"/>
                <a:ea typeface="黑体" panose="02010609060101010101" pitchFamily="49" charset="-122"/>
              </a:rPr>
              <a:t>  </a:t>
            </a:r>
            <a:r>
              <a:rPr lang="zh-CN" altLang="en-US" sz="2800" b="1" dirty="0">
                <a:solidFill>
                  <a:srgbClr val="0000FF"/>
                </a:solidFill>
                <a:latin typeface="华文中宋" panose="02010600040101010101" pitchFamily="2" charset="-122"/>
                <a:ea typeface="华文中宋" panose="02010600040101010101" pitchFamily="2" charset="-122"/>
              </a:rPr>
              <a:t>当某个量的准确值很小或很大时，相对误差比绝对</a:t>
            </a:r>
            <a:endParaRPr lang="zh-CN" altLang="en-US" sz="2800" b="1" dirty="0">
              <a:solidFill>
                <a:srgbClr val="0000FF"/>
              </a:solidFill>
              <a:latin typeface="华文中宋" panose="02010600040101010101" pitchFamily="2" charset="-122"/>
              <a:ea typeface="华文中宋" panose="02010600040101010101" pitchFamily="2" charset="-122"/>
            </a:endParaRPr>
          </a:p>
          <a:p>
            <a:pPr>
              <a:spcBef>
                <a:spcPct val="50000"/>
              </a:spcBef>
            </a:pPr>
            <a:r>
              <a:rPr lang="zh-CN" altLang="en-US" sz="2800" b="1" dirty="0">
                <a:solidFill>
                  <a:srgbClr val="0000FF"/>
                </a:solidFill>
                <a:latin typeface="华文中宋" panose="02010600040101010101" pitchFamily="2" charset="-122"/>
                <a:ea typeface="华文中宋" panose="02010600040101010101" pitchFamily="2" charset="-122"/>
              </a:rPr>
              <a:t>误差更能反映准确数与近似数的差异。</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39940" name="Text Box 4"/>
          <p:cNvSpPr txBox="1"/>
          <p:nvPr/>
        </p:nvSpPr>
        <p:spPr>
          <a:xfrm>
            <a:off x="415925" y="3860800"/>
            <a:ext cx="9245600" cy="1117600"/>
          </a:xfrm>
          <a:prstGeom prst="rect">
            <a:avLst/>
          </a:prstGeom>
          <a:noFill/>
          <a:ln w="9525">
            <a:noFill/>
          </a:ln>
        </p:spPr>
        <p:txBody>
          <a:bodyPr anchor="t" anchorCtr="0">
            <a:spAutoFit/>
          </a:bodyPr>
          <a:p>
            <a:pPr>
              <a:lnSpc>
                <a:spcPct val="120000"/>
              </a:lnSpc>
              <a:spcBef>
                <a:spcPct val="50000"/>
              </a:spcBef>
            </a:pPr>
            <a:r>
              <a:rPr lang="zh-CN" altLang="zh-CN" sz="2400" dirty="0">
                <a:latin typeface="Tahoma" panose="020B0604030504040204" pitchFamily="34" charset="0"/>
                <a:ea typeface="宋体" panose="02010600030101010101" pitchFamily="2" charset="-122"/>
              </a:rPr>
              <a:t>       </a:t>
            </a:r>
            <a:r>
              <a:rPr lang="zh-CN" altLang="en-US" sz="2800" b="1" dirty="0">
                <a:latin typeface="Tahoma" panose="020B0604030504040204" pitchFamily="34" charset="0"/>
                <a:ea typeface="华文中宋" panose="02010600040101010101" pitchFamily="2" charset="-122"/>
              </a:rPr>
              <a:t>一个近似值的准确程度，不仅与绝对误差的大小有关，而且与准确值本身的大小有关。</a:t>
            </a:r>
            <a:endParaRPr lang="zh-CN" altLang="en-US" sz="2800" b="1" dirty="0">
              <a:latin typeface="Tahoma" panose="020B0604030504040204" pitchFamily="34"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9">
                                            <p:txEl>
                                              <p:charRg st="25"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8">
                                            <p:txEl>
                                              <p:charRg st="0" end="3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38">
                                            <p:txEl>
                                              <p:charRg st="35" end="7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38">
                                            <p:txEl>
                                              <p:charRg st="77" end="11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9940"/>
                                        </p:tgtEl>
                                        <p:attrNameLst>
                                          <p:attrName>style.visibility</p:attrName>
                                        </p:attrNameLst>
                                      </p:cBhvr>
                                      <p:to>
                                        <p:strVal val="visible"/>
                                      </p:to>
                                    </p:set>
                                    <p:animEffect transition="in" filter="checkerboard(across)">
                                      <p:cBhvr>
                                        <p:cTn id="27"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39939" grpId="0" build="p"/>
      <p:bldP spid="399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488950" y="333375"/>
            <a:ext cx="9201150" cy="1422400"/>
          </a:xfrm>
          <a:prstGeom prst="rect">
            <a:avLst/>
          </a:prstGeom>
          <a:noFill/>
          <a:ln w="9525">
            <a:noFill/>
          </a:ln>
        </p:spPr>
        <p:txBody>
          <a:bodyPr anchor="t" anchorCtr="0">
            <a:spAutoFit/>
          </a:bodyPr>
          <a:p>
            <a:pPr>
              <a:lnSpc>
                <a:spcPct val="120000"/>
              </a:lnSpc>
            </a:pPr>
            <a:r>
              <a:rPr lang="zh-CN" altLang="en-US" sz="2400" b="1" dirty="0">
                <a:solidFill>
                  <a:srgbClr val="E22506"/>
                </a:solidFill>
                <a:latin typeface="Times New Roman" panose="02020603050405020304" pitchFamily="18" charset="0"/>
                <a:ea typeface="宋体" panose="02010600030101010101" pitchFamily="2" charset="-122"/>
              </a:rPr>
              <a:t>例：</a:t>
            </a:r>
            <a:r>
              <a:rPr lang="zh-CN" altLang="en-US" sz="2400" b="1" dirty="0">
                <a:latin typeface="Times New Roman" panose="02020603050405020304" pitchFamily="18" charset="0"/>
                <a:ea typeface="宋体" panose="02010600030101010101" pitchFamily="2" charset="-122"/>
              </a:rPr>
              <a:t>设计算机数系为</a:t>
            </a:r>
            <a:r>
              <a:rPr lang="zh-CN" altLang="zh-CN" sz="2400" b="1" dirty="0">
                <a:latin typeface="Times New Roman" panose="02020603050405020304" pitchFamily="18" charset="0"/>
                <a:ea typeface="宋体" panose="02010600030101010101" pitchFamily="2" charset="-122"/>
              </a:rPr>
              <a:t>F(10,t,L,U),</a:t>
            </a:r>
            <a:r>
              <a:rPr lang="zh-CN" altLang="en-US" sz="2400" b="1" dirty="0">
                <a:latin typeface="Times New Roman" panose="02020603050405020304" pitchFamily="18" charset="0"/>
                <a:ea typeface="宋体" panose="02010600030101010101" pitchFamily="2" charset="-122"/>
              </a:rPr>
              <a:t>将实数</a:t>
            </a:r>
            <a:endParaRPr lang="zh-CN" altLang="en-US" sz="2400" b="1" dirty="0">
              <a:latin typeface="Times New Roman" panose="02020603050405020304" pitchFamily="18" charset="0"/>
              <a:ea typeface="宋体" panose="02010600030101010101" pitchFamily="2" charset="-122"/>
            </a:endParaRPr>
          </a:p>
          <a:p>
            <a:pPr>
              <a:lnSpc>
                <a:spcPct val="120000"/>
              </a:lnSpc>
            </a:pPr>
            <a:r>
              <a:rPr lang="zh-CN" altLang="zh-CN" sz="2400" b="1" i="1" dirty="0">
                <a:latin typeface="Times New Roman" panose="02020603050405020304" pitchFamily="18" charset="0"/>
                <a:ea typeface="宋体" panose="02010600030101010101" pitchFamily="2" charset="-122"/>
              </a:rPr>
              <a:t>x</a:t>
            </a:r>
            <a:r>
              <a:rPr lang="zh-CN" altLang="zh-CN" sz="2400" b="1" dirty="0">
                <a:latin typeface="Times New Roman" panose="02020603050405020304" pitchFamily="18" charset="0"/>
                <a:ea typeface="宋体" panose="02010600030101010101" pitchFamily="2" charset="-122"/>
              </a:rPr>
              <a:t>=±0.</a:t>
            </a:r>
            <a:r>
              <a:rPr lang="zh-CN" altLang="zh-CN" sz="2400" b="1" i="1" dirty="0">
                <a:latin typeface="Times New Roman" panose="02020603050405020304" pitchFamily="18" charset="0"/>
                <a:ea typeface="宋体" panose="02010600030101010101" pitchFamily="2" charset="-122"/>
              </a:rPr>
              <a:t>a</a:t>
            </a:r>
            <a:r>
              <a:rPr lang="zh-CN" altLang="zh-CN" sz="2400" b="1" baseline="-25000" dirty="0">
                <a:latin typeface="Times New Roman" panose="02020603050405020304" pitchFamily="18" charset="0"/>
                <a:ea typeface="宋体" panose="02010600030101010101" pitchFamily="2" charset="-122"/>
              </a:rPr>
              <a:t>1</a:t>
            </a:r>
            <a:r>
              <a:rPr lang="zh-CN" altLang="zh-CN" sz="2400" b="1" i="1" dirty="0">
                <a:latin typeface="Times New Roman" panose="02020603050405020304" pitchFamily="18" charset="0"/>
                <a:ea typeface="宋体" panose="02010600030101010101" pitchFamily="2" charset="-122"/>
              </a:rPr>
              <a:t>a</a:t>
            </a:r>
            <a:r>
              <a:rPr lang="zh-CN" altLang="zh-CN" sz="2400" b="1" baseline="-25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a:t>
            </a:r>
            <a:r>
              <a:rPr lang="zh-CN" altLang="zh-CN" sz="2400" b="1" i="1" dirty="0">
                <a:latin typeface="Times New Roman" panose="02020603050405020304" pitchFamily="18" charset="0"/>
                <a:ea typeface="宋体" panose="02010600030101010101" pitchFamily="2" charset="-122"/>
              </a:rPr>
              <a:t>a</a:t>
            </a:r>
            <a:r>
              <a:rPr lang="zh-CN" altLang="zh-CN" sz="2400" b="1" baseline="-25000" dirty="0">
                <a:latin typeface="Times New Roman" panose="02020603050405020304" pitchFamily="18" charset="0"/>
                <a:ea typeface="宋体" panose="02010600030101010101" pitchFamily="2" charset="-122"/>
              </a:rPr>
              <a:t>t</a:t>
            </a:r>
            <a:r>
              <a:rPr lang="zh-CN" altLang="zh-CN" sz="2400" b="1" i="1" dirty="0">
                <a:latin typeface="Times New Roman" panose="02020603050405020304" pitchFamily="18" charset="0"/>
                <a:ea typeface="宋体" panose="02010600030101010101" pitchFamily="2" charset="-122"/>
              </a:rPr>
              <a:t>a</a:t>
            </a:r>
            <a:r>
              <a:rPr lang="zh-CN" altLang="zh-CN" sz="2400" b="1" baseline="-25000" dirty="0">
                <a:latin typeface="Times New Roman" panose="02020603050405020304" pitchFamily="18" charset="0"/>
                <a:ea typeface="宋体" panose="02010600030101010101" pitchFamily="2" charset="-122"/>
              </a:rPr>
              <a:t>t+1</a:t>
            </a:r>
            <a:r>
              <a:rPr lang="zh-CN" altLang="zh-CN" sz="2400" b="1" dirty="0">
                <a:latin typeface="Times New Roman" panose="02020603050405020304" pitchFamily="18" charset="0"/>
                <a:ea typeface="宋体" panose="02010600030101010101" pitchFamily="2" charset="-122"/>
              </a:rPr>
              <a:t>…×10</a:t>
            </a:r>
            <a:r>
              <a:rPr lang="zh-CN" altLang="zh-CN" sz="2400" b="1" baseline="30000" dirty="0">
                <a:latin typeface="Times New Roman" panose="02020603050405020304" pitchFamily="18" charset="0"/>
                <a:ea typeface="宋体" panose="02010600030101010101" pitchFamily="2" charset="-122"/>
              </a:rPr>
              <a:t>c</a:t>
            </a:r>
            <a:r>
              <a:rPr lang="zh-CN" altLang="zh-CN" sz="2400" b="1" dirty="0">
                <a:latin typeface="Times New Roman" panose="02020603050405020304" pitchFamily="18" charset="0"/>
                <a:ea typeface="宋体" panose="02010600030101010101" pitchFamily="2" charset="-122"/>
              </a:rPr>
              <a:t>,(</a:t>
            </a:r>
            <a:r>
              <a:rPr lang="zh-CN" altLang="zh-CN" sz="2400" b="1" i="1" dirty="0">
                <a:latin typeface="Times New Roman" panose="02020603050405020304" pitchFamily="18" charset="0"/>
                <a:ea typeface="宋体" panose="02010600030101010101" pitchFamily="2" charset="-122"/>
              </a:rPr>
              <a:t>a</a:t>
            </a:r>
            <a:r>
              <a:rPr lang="zh-CN" altLang="zh-CN" sz="2400" b="1" baseline="-25000" dirty="0">
                <a:latin typeface="Times New Roman" panose="02020603050405020304" pitchFamily="18" charset="0"/>
                <a:ea typeface="宋体" panose="02010600030101010101" pitchFamily="2" charset="-122"/>
              </a:rPr>
              <a:t>1</a:t>
            </a:r>
            <a:r>
              <a:rPr lang="zh-CN"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用四舍五入法表为机</a:t>
            </a:r>
            <a:endParaRPr lang="zh-CN" altLang="en-US" sz="2400" b="1" dirty="0">
              <a:latin typeface="Times New Roman" panose="02020603050405020304" pitchFamily="18" charset="0"/>
              <a:ea typeface="宋体" panose="02010600030101010101" pitchFamily="2" charset="-122"/>
            </a:endParaRPr>
          </a:p>
          <a:p>
            <a:pPr>
              <a:lnSpc>
                <a:spcPct val="120000"/>
              </a:lnSpc>
            </a:pPr>
            <a:r>
              <a:rPr lang="zh-CN" altLang="en-US" sz="2400" b="1" dirty="0">
                <a:latin typeface="Times New Roman" panose="02020603050405020304" pitchFamily="18" charset="0"/>
                <a:ea typeface="宋体" panose="02010600030101010101" pitchFamily="2" charset="-122"/>
              </a:rPr>
              <a:t>器数</a:t>
            </a:r>
            <a:r>
              <a:rPr lang="zh-CN" altLang="zh-CN" sz="2400" b="1" i="1" dirty="0">
                <a:latin typeface="Times New Roman" panose="02020603050405020304" pitchFamily="18" charset="0"/>
                <a:ea typeface="宋体" panose="02010600030101010101" pitchFamily="2" charset="-122"/>
              </a:rPr>
              <a:t>fl</a:t>
            </a:r>
            <a:r>
              <a:rPr lang="zh-CN" altLang="zh-CN" sz="2400" b="1" dirty="0">
                <a:latin typeface="Times New Roman" panose="02020603050405020304" pitchFamily="18" charset="0"/>
                <a:ea typeface="宋体" panose="02010600030101010101" pitchFamily="2" charset="-122"/>
              </a:rPr>
              <a:t>(</a:t>
            </a:r>
            <a:r>
              <a:rPr lang="zh-CN" altLang="zh-CN" sz="2400" b="1" i="1" dirty="0">
                <a:latin typeface="Times New Roman" panose="02020603050405020304" pitchFamily="18" charset="0"/>
                <a:ea typeface="宋体" panose="02010600030101010101" pitchFamily="2" charset="-122"/>
              </a:rPr>
              <a:t>x</a:t>
            </a:r>
            <a:r>
              <a:rPr lang="zh-CN"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求其有效数字、绝对误差限、相对误差限。</a:t>
            </a:r>
            <a:endParaRPr lang="zh-CN" altLang="en-US" sz="2400" b="1" dirty="0">
              <a:latin typeface="Times New Roman" panose="02020603050405020304" pitchFamily="18" charset="0"/>
              <a:ea typeface="宋体" panose="02010600030101010101" pitchFamily="2" charset="-122"/>
            </a:endParaRPr>
          </a:p>
        </p:txBody>
      </p:sp>
      <p:sp>
        <p:nvSpPr>
          <p:cNvPr id="40963" name="Text Box 3"/>
          <p:cNvSpPr txBox="1"/>
          <p:nvPr/>
        </p:nvSpPr>
        <p:spPr>
          <a:xfrm>
            <a:off x="727075" y="1849438"/>
            <a:ext cx="796925" cy="457200"/>
          </a:xfrm>
          <a:prstGeom prst="rect">
            <a:avLst/>
          </a:prstGeom>
          <a:noFill/>
          <a:ln w="9525">
            <a:noFill/>
          </a:ln>
        </p:spPr>
        <p:txBody>
          <a:bodyPr wrap="none" anchor="t" anchorCtr="0">
            <a:spAutoFit/>
          </a:bodyPr>
          <a:p>
            <a:r>
              <a:rPr lang="zh-CN" altLang="en-US" sz="2400" b="1" dirty="0">
                <a:solidFill>
                  <a:srgbClr val="E22506"/>
                </a:solidFill>
                <a:latin typeface="Times New Roman" panose="02020603050405020304" pitchFamily="18" charset="0"/>
                <a:ea typeface="宋体" panose="02010600030101010101" pitchFamily="2" charset="-122"/>
              </a:rPr>
              <a:t>解：</a:t>
            </a:r>
            <a:endParaRPr lang="zh-CN" altLang="en-US" sz="2400" b="1" dirty="0">
              <a:solidFill>
                <a:srgbClr val="E22506"/>
              </a:solidFill>
              <a:latin typeface="Times New Roman" panose="02020603050405020304" pitchFamily="18" charset="0"/>
              <a:ea typeface="宋体" panose="02010600030101010101" pitchFamily="2" charset="-122"/>
            </a:endParaRPr>
          </a:p>
        </p:txBody>
      </p:sp>
      <p:graphicFrame>
        <p:nvGraphicFramePr>
          <p:cNvPr id="40964" name="Object 4"/>
          <p:cNvGraphicFramePr>
            <a:graphicFrameLocks noChangeAspect="1"/>
          </p:cNvGraphicFramePr>
          <p:nvPr/>
        </p:nvGraphicFramePr>
        <p:xfrm>
          <a:off x="1712913" y="1773238"/>
          <a:ext cx="5400675" cy="1717675"/>
        </p:xfrm>
        <a:graphic>
          <a:graphicData uri="http://schemas.openxmlformats.org/presentationml/2006/ole">
            <mc:AlternateContent xmlns:mc="http://schemas.openxmlformats.org/markup-compatibility/2006">
              <mc:Choice xmlns:v="urn:schemas-microsoft-com:vml" Requires="v">
                <p:oleObj spid="_x0000_s3141" name="" r:id="rId1" imgW="2159000" imgH="825500" progId="Equation.DSMT4">
                  <p:embed/>
                </p:oleObj>
              </mc:Choice>
              <mc:Fallback>
                <p:oleObj name="" r:id="rId1" imgW="2159000" imgH="825500" progId="Equation.DSMT4">
                  <p:embed/>
                  <p:pic>
                    <p:nvPicPr>
                      <p:cNvPr id="0" name="图片 3140"/>
                      <p:cNvPicPr/>
                      <p:nvPr/>
                    </p:nvPicPr>
                    <p:blipFill>
                      <a:blip r:embed="rId2"/>
                      <a:stretch>
                        <a:fillRect/>
                      </a:stretch>
                    </p:blipFill>
                    <p:spPr>
                      <a:xfrm>
                        <a:off x="1712913" y="1773238"/>
                        <a:ext cx="5400675" cy="1717675"/>
                      </a:xfrm>
                      <a:prstGeom prst="rect">
                        <a:avLst/>
                      </a:prstGeom>
                      <a:noFill/>
                      <a:ln w="38100">
                        <a:noFill/>
                        <a:miter/>
                      </a:ln>
                    </p:spPr>
                  </p:pic>
                </p:oleObj>
              </mc:Fallback>
            </mc:AlternateContent>
          </a:graphicData>
        </a:graphic>
      </p:graphicFrame>
      <p:graphicFrame>
        <p:nvGraphicFramePr>
          <p:cNvPr id="40965" name="Object 5"/>
          <p:cNvGraphicFramePr>
            <a:graphicFrameLocks noChangeAspect="1"/>
          </p:cNvGraphicFramePr>
          <p:nvPr/>
        </p:nvGraphicFramePr>
        <p:xfrm>
          <a:off x="3303588" y="3538538"/>
          <a:ext cx="4529137" cy="576262"/>
        </p:xfrm>
        <a:graphic>
          <a:graphicData uri="http://schemas.openxmlformats.org/presentationml/2006/ole">
            <mc:AlternateContent xmlns:mc="http://schemas.openxmlformats.org/markup-compatibility/2006">
              <mc:Choice xmlns:v="urn:schemas-microsoft-com:vml" Requires="v">
                <p:oleObj spid="_x0000_s3140" name="" r:id="rId3" imgW="1447800" imgH="304800" progId="Equation.DSMT4">
                  <p:embed/>
                </p:oleObj>
              </mc:Choice>
              <mc:Fallback>
                <p:oleObj name="" r:id="rId3" imgW="1447800" imgH="304800" progId="Equation.DSMT4">
                  <p:embed/>
                  <p:pic>
                    <p:nvPicPr>
                      <p:cNvPr id="0" name="图片 3139"/>
                      <p:cNvPicPr/>
                      <p:nvPr/>
                    </p:nvPicPr>
                    <p:blipFill>
                      <a:blip r:embed="rId4"/>
                      <a:stretch>
                        <a:fillRect/>
                      </a:stretch>
                    </p:blipFill>
                    <p:spPr>
                      <a:xfrm>
                        <a:off x="3303588" y="3538538"/>
                        <a:ext cx="4529137" cy="576262"/>
                      </a:xfrm>
                      <a:prstGeom prst="rect">
                        <a:avLst/>
                      </a:prstGeom>
                      <a:noFill/>
                      <a:ln w="38100">
                        <a:noFill/>
                        <a:miter/>
                      </a:ln>
                    </p:spPr>
                  </p:pic>
                </p:oleObj>
              </mc:Fallback>
            </mc:AlternateContent>
          </a:graphicData>
        </a:graphic>
      </p:graphicFrame>
      <p:graphicFrame>
        <p:nvGraphicFramePr>
          <p:cNvPr id="40966" name="Object 6"/>
          <p:cNvGraphicFramePr>
            <a:graphicFrameLocks noChangeAspect="1"/>
          </p:cNvGraphicFramePr>
          <p:nvPr/>
        </p:nvGraphicFramePr>
        <p:xfrm>
          <a:off x="1568450" y="4648200"/>
          <a:ext cx="7181850" cy="1046163"/>
        </p:xfrm>
        <a:graphic>
          <a:graphicData uri="http://schemas.openxmlformats.org/presentationml/2006/ole">
            <mc:AlternateContent xmlns:mc="http://schemas.openxmlformats.org/markup-compatibility/2006">
              <mc:Choice xmlns:v="urn:schemas-microsoft-com:vml" Requires="v">
                <p:oleObj spid="_x0000_s3139" name="" r:id="rId5" imgW="2805430" imgH="520700" progId="Equation.3">
                  <p:embed/>
                </p:oleObj>
              </mc:Choice>
              <mc:Fallback>
                <p:oleObj name="" r:id="rId5" imgW="2805430" imgH="520700" progId="Equation.3">
                  <p:embed/>
                  <p:pic>
                    <p:nvPicPr>
                      <p:cNvPr id="0" name="图片 3138"/>
                      <p:cNvPicPr/>
                      <p:nvPr/>
                    </p:nvPicPr>
                    <p:blipFill>
                      <a:blip r:embed="rId6"/>
                      <a:stretch>
                        <a:fillRect/>
                      </a:stretch>
                    </p:blipFill>
                    <p:spPr>
                      <a:xfrm>
                        <a:off x="1568450" y="4648200"/>
                        <a:ext cx="7181850" cy="1046163"/>
                      </a:xfrm>
                      <a:prstGeom prst="rect">
                        <a:avLst/>
                      </a:prstGeom>
                      <a:noFill/>
                      <a:ln w="38100">
                        <a:noFill/>
                        <a:miter/>
                      </a:ln>
                    </p:spPr>
                  </p:pic>
                </p:oleObj>
              </mc:Fallback>
            </mc:AlternateContent>
          </a:graphicData>
        </a:graphic>
      </p:graphicFrame>
      <p:sp>
        <p:nvSpPr>
          <p:cNvPr id="40967" name="Text Box 7"/>
          <p:cNvSpPr txBox="1"/>
          <p:nvPr/>
        </p:nvSpPr>
        <p:spPr>
          <a:xfrm>
            <a:off x="1155700" y="4419600"/>
            <a:ext cx="2311400" cy="457200"/>
          </a:xfrm>
          <a:prstGeom prst="rect">
            <a:avLst/>
          </a:prstGeom>
          <a:noFill/>
          <a:ln w="9525">
            <a:noFill/>
          </a:ln>
        </p:spPr>
        <p:txBody>
          <a:bodyPr anchor="t" anchorCtr="0">
            <a:spAutoFit/>
          </a:bodyPr>
          <a:p>
            <a:r>
              <a:rPr lang="zh-CN" altLang="en-US" sz="2400" b="1" dirty="0">
                <a:latin typeface="Times New Roman" panose="02020603050405020304" pitchFamily="18" charset="0"/>
                <a:ea typeface="宋体" panose="02010600030101010101" pitchFamily="2" charset="-122"/>
              </a:rPr>
              <a:t>相对误差为</a:t>
            </a:r>
            <a:endParaRPr lang="zh-CN" altLang="en-US" sz="2400" b="1" dirty="0">
              <a:latin typeface="Times New Roman" panose="02020603050405020304" pitchFamily="18" charset="0"/>
              <a:ea typeface="宋体" panose="02010600030101010101" pitchFamily="2" charset="-122"/>
            </a:endParaRPr>
          </a:p>
        </p:txBody>
      </p:sp>
      <p:sp>
        <p:nvSpPr>
          <p:cNvPr id="40968" name="Text Box 8"/>
          <p:cNvSpPr txBox="1"/>
          <p:nvPr/>
        </p:nvSpPr>
        <p:spPr>
          <a:xfrm>
            <a:off x="1155700" y="3352800"/>
            <a:ext cx="2316163" cy="457200"/>
          </a:xfrm>
          <a:prstGeom prst="rect">
            <a:avLst/>
          </a:prstGeom>
          <a:noFill/>
          <a:ln w="9525">
            <a:noFill/>
          </a:ln>
        </p:spPr>
        <p:txBody>
          <a:bodyPr anchor="t" anchorCtr="0">
            <a:spAutoFit/>
          </a:bodyPr>
          <a:p>
            <a:r>
              <a:rPr lang="zh-CN" altLang="en-US" sz="2400" b="1" dirty="0">
                <a:latin typeface="Times New Roman" panose="02020603050405020304" pitchFamily="18" charset="0"/>
                <a:ea typeface="宋体" panose="02010600030101010101" pitchFamily="2" charset="-122"/>
              </a:rPr>
              <a:t>绝对误差为：</a:t>
            </a:r>
            <a:endParaRPr lang="zh-CN" altLang="en-US" sz="2400" b="1" dirty="0">
              <a:latin typeface="Times New Roman" panose="02020603050405020304" pitchFamily="18" charset="0"/>
              <a:ea typeface="宋体" panose="02010600030101010101" pitchFamily="2" charset="-122"/>
            </a:endParaRPr>
          </a:p>
        </p:txBody>
      </p:sp>
      <p:sp>
        <p:nvSpPr>
          <p:cNvPr id="40970" name="Rectangle 10"/>
          <p:cNvSpPr/>
          <p:nvPr/>
        </p:nvSpPr>
        <p:spPr>
          <a:xfrm>
            <a:off x="1209675" y="4005263"/>
            <a:ext cx="3114675" cy="457200"/>
          </a:xfrm>
          <a:prstGeom prst="rect">
            <a:avLst/>
          </a:prstGeom>
          <a:noFill/>
          <a:ln w="9525">
            <a:noFill/>
          </a:ln>
        </p:spPr>
        <p:txBody>
          <a:bodyPr wrap="none" anchor="t" anchorCtr="0">
            <a:spAutoFit/>
          </a:bodyPr>
          <a:p>
            <a:r>
              <a:rPr lang="zh-CN" altLang="zh-CN" sz="2400" b="1" i="1" dirty="0">
                <a:latin typeface="Times New Roman" panose="02020603050405020304" pitchFamily="18" charset="0"/>
                <a:ea typeface="隶书" panose="02010509060101010101" pitchFamily="49" charset="-122"/>
              </a:rPr>
              <a:t>fl</a:t>
            </a:r>
            <a:r>
              <a:rPr lang="zh-CN" altLang="zh-CN" sz="2400" b="1" dirty="0">
                <a:latin typeface="隶书" panose="02010509060101010101" pitchFamily="49" charset="-122"/>
                <a:ea typeface="隶书" panose="02010509060101010101" pitchFamily="49" charset="-122"/>
              </a:rPr>
              <a:t>(</a:t>
            </a:r>
            <a:r>
              <a:rPr lang="zh-CN" altLang="zh-CN" sz="2400" b="1" i="1" dirty="0">
                <a:latin typeface="Times New Roman" panose="02020603050405020304" pitchFamily="18" charset="0"/>
                <a:ea typeface="隶书" panose="02010509060101010101" pitchFamily="49" charset="-122"/>
              </a:rPr>
              <a:t>x</a:t>
            </a:r>
            <a:r>
              <a:rPr lang="zh-CN" altLang="zh-CN" sz="2400" b="1" dirty="0">
                <a:latin typeface="隶书" panose="02010509060101010101" pitchFamily="49" charset="-122"/>
                <a:ea typeface="隶书" panose="02010509060101010101" pitchFamily="49" charset="-122"/>
              </a:rPr>
              <a:t>)</a:t>
            </a:r>
            <a:r>
              <a:rPr lang="zh-CN" altLang="en-US" sz="2400" b="1" dirty="0">
                <a:latin typeface="华文中宋" panose="02010600040101010101" pitchFamily="2" charset="-122"/>
                <a:ea typeface="华文中宋" panose="02010600040101010101" pitchFamily="2" charset="-122"/>
              </a:rPr>
              <a:t>有</a:t>
            </a:r>
            <a:r>
              <a:rPr lang="zh-CN" altLang="zh-CN" sz="2400" b="1" dirty="0">
                <a:latin typeface="华文中宋" panose="02010600040101010101" pitchFamily="2" charset="-122"/>
                <a:ea typeface="华文中宋" panose="02010600040101010101" pitchFamily="2" charset="-122"/>
              </a:rPr>
              <a:t>t</a:t>
            </a:r>
            <a:r>
              <a:rPr lang="zh-CN" altLang="en-US" sz="2400" b="1" dirty="0">
                <a:latin typeface="华文中宋" panose="02010600040101010101" pitchFamily="2" charset="-122"/>
                <a:ea typeface="华文中宋" panose="02010600040101010101" pitchFamily="2" charset="-122"/>
              </a:rPr>
              <a:t>位有效数字</a:t>
            </a:r>
            <a:r>
              <a:rPr lang="zh-CN" altLang="en-US" sz="2400" b="1" dirty="0">
                <a:latin typeface="隶书" panose="02010509060101010101" pitchFamily="49" charset="-122"/>
                <a:ea typeface="隶书" panose="02010509060101010101" pitchFamily="49" charset="-122"/>
              </a:rPr>
              <a:t>。</a:t>
            </a:r>
            <a:endParaRPr lang="zh-CN" altLang="en-US" sz="2400" b="1" dirty="0">
              <a:latin typeface="隶书" panose="02010509060101010101" pitchFamily="49" charset="-122"/>
              <a:ea typeface="隶书" panose="02010509060101010101"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1000"/>
                                  </p:stCondLst>
                                  <p:childTnLst>
                                    <p:set>
                                      <p:cBhvr>
                                        <p:cTn id="9" dur="1" fill="hold">
                                          <p:stCondLst>
                                            <p:cond delay="499"/>
                                          </p:stCondLst>
                                        </p:cTn>
                                        <p:tgtEl>
                                          <p:spTgt spid="4096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4096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409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09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0967"/>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499"/>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7" grpId="0"/>
      <p:bldP spid="40968" grpId="0"/>
      <p:bldP spid="409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165100" y="3352800"/>
            <a:ext cx="9328150" cy="579438"/>
          </a:xfrm>
          <a:prstGeom prst="rect">
            <a:avLst/>
          </a:prstGeom>
          <a:noFill/>
          <a:ln w="9525">
            <a:noFill/>
          </a:ln>
        </p:spPr>
        <p:txBody>
          <a:bodyPr anchor="t" anchorCtr="0">
            <a:spAutoFit/>
          </a:bodyPr>
          <a:p>
            <a:pPr>
              <a:spcBef>
                <a:spcPct val="50000"/>
              </a:spcBef>
            </a:pPr>
            <a:r>
              <a:rPr lang="zh-CN" altLang="zh-CN" sz="3200" dirty="0">
                <a:latin typeface="Times New Roman" panose="02020603050405020304" pitchFamily="18" charset="0"/>
                <a:ea typeface="黑体" panose="02010609060101010101" pitchFamily="49" charset="-122"/>
              </a:rPr>
              <a:t>   </a:t>
            </a:r>
            <a:endParaRPr lang="zh-CN" altLang="zh-CN" sz="3200" dirty="0">
              <a:latin typeface="Times New Roman" panose="02020603050405020304" pitchFamily="18" charset="0"/>
              <a:ea typeface="黑体" panose="02010609060101010101" pitchFamily="49" charset="-122"/>
            </a:endParaRPr>
          </a:p>
        </p:txBody>
      </p:sp>
      <p:sp>
        <p:nvSpPr>
          <p:cNvPr id="41987" name="Text Box 3"/>
          <p:cNvSpPr txBox="1"/>
          <p:nvPr/>
        </p:nvSpPr>
        <p:spPr>
          <a:xfrm>
            <a:off x="415925" y="692150"/>
            <a:ext cx="9163050" cy="2443163"/>
          </a:xfrm>
          <a:prstGeom prst="rect">
            <a:avLst/>
          </a:prstGeom>
          <a:noFill/>
          <a:ln w="9525">
            <a:noFill/>
          </a:ln>
        </p:spPr>
        <p:txBody>
          <a:bodyPr anchor="t" anchorCtr="0">
            <a:spAutoFit/>
          </a:bodyPr>
          <a:p>
            <a:pPr>
              <a:spcBef>
                <a:spcPct val="50000"/>
              </a:spcBef>
            </a:pPr>
            <a:r>
              <a:rPr lang="zh-CN" altLang="en-US" sz="2800" dirty="0">
                <a:solidFill>
                  <a:srgbClr val="0000CC"/>
                </a:solidFill>
                <a:latin typeface="华文中宋" panose="02010600040101010101" pitchFamily="2" charset="-122"/>
                <a:ea typeface="华文中宋" panose="02010600040101010101" pitchFamily="2" charset="-122"/>
              </a:rPr>
              <a:t>注：</a:t>
            </a:r>
            <a:endParaRPr lang="zh-CN" altLang="en-US" sz="2800" dirty="0">
              <a:solidFill>
                <a:srgbClr val="0000CC"/>
              </a:solidFill>
              <a:latin typeface="华文中宋" panose="02010600040101010101" pitchFamily="2" charset="-122"/>
              <a:ea typeface="华文中宋" panose="02010600040101010101" pitchFamily="2" charset="-122"/>
            </a:endParaRPr>
          </a:p>
          <a:p>
            <a:pPr>
              <a:spcBef>
                <a:spcPct val="50000"/>
              </a:spcBef>
            </a:pPr>
            <a:r>
              <a:rPr lang="zh-CN" altLang="zh-CN" sz="2800"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a:t>
            </a:r>
            <a:r>
              <a:rPr lang="zh-CN" altLang="zh-CN" sz="2800" b="1" dirty="0">
                <a:latin typeface="华文中宋" panose="02010600040101010101" pitchFamily="2" charset="-122"/>
                <a:ea typeface="华文中宋" panose="02010600040101010101" pitchFamily="2" charset="-122"/>
              </a:rPr>
              <a:t>1</a:t>
            </a:r>
            <a:r>
              <a:rPr lang="zh-CN" altLang="en-US" sz="2800" b="1" dirty="0">
                <a:latin typeface="华文中宋" panose="02010600040101010101" pitchFamily="2" charset="-122"/>
                <a:ea typeface="华文中宋" panose="02010600040101010101" pitchFamily="2" charset="-122"/>
              </a:rPr>
              <a:t>）在数值计算中，尽可能多地保留近似数</a:t>
            </a:r>
            <a:endParaRPr lang="zh-CN" altLang="en-US" sz="2800" b="1" dirty="0">
              <a:latin typeface="华文中宋" panose="02010600040101010101" pitchFamily="2" charset="-122"/>
              <a:ea typeface="华文中宋" panose="02010600040101010101" pitchFamily="2" charset="-122"/>
            </a:endParaRPr>
          </a:p>
          <a:p>
            <a:pPr>
              <a:spcBef>
                <a:spcPct val="50000"/>
              </a:spcBef>
            </a:pPr>
            <a:r>
              <a:rPr lang="zh-CN" altLang="en-US" sz="2800" b="1" dirty="0">
                <a:latin typeface="华文中宋" panose="02010600040101010101" pitchFamily="2" charset="-122"/>
                <a:ea typeface="华文中宋" panose="02010600040101010101" pitchFamily="2" charset="-122"/>
              </a:rPr>
              <a:t>的有效数字，有效数字越多， 相对误差越小，</a:t>
            </a:r>
            <a:endParaRPr lang="zh-CN" altLang="en-US" sz="2800" b="1" dirty="0">
              <a:latin typeface="华文中宋" panose="02010600040101010101" pitchFamily="2" charset="-122"/>
              <a:ea typeface="华文中宋" panose="02010600040101010101" pitchFamily="2" charset="-122"/>
            </a:endParaRPr>
          </a:p>
          <a:p>
            <a:pPr>
              <a:spcBef>
                <a:spcPct val="50000"/>
              </a:spcBef>
            </a:pPr>
            <a:r>
              <a:rPr lang="zh-CN" altLang="en-US" sz="2800" b="1" dirty="0">
                <a:latin typeface="华文中宋" panose="02010600040101010101" pitchFamily="2" charset="-122"/>
                <a:ea typeface="华文中宋" panose="02010600040101010101" pitchFamily="2" charset="-122"/>
              </a:rPr>
              <a:t>计算结果越精确。</a:t>
            </a:r>
            <a:endParaRPr lang="zh-CN" altLang="en-US" sz="2800" b="1" dirty="0">
              <a:latin typeface="华文中宋" panose="02010600040101010101" pitchFamily="2" charset="-122"/>
              <a:ea typeface="华文中宋" panose="02010600040101010101" pitchFamily="2" charset="-122"/>
            </a:endParaRPr>
          </a:p>
        </p:txBody>
      </p:sp>
      <p:sp>
        <p:nvSpPr>
          <p:cNvPr id="41988" name="Rectangle 4"/>
          <p:cNvSpPr/>
          <p:nvPr/>
        </p:nvSpPr>
        <p:spPr>
          <a:xfrm>
            <a:off x="488950" y="3573463"/>
            <a:ext cx="6051550" cy="2143125"/>
          </a:xfrm>
          <a:prstGeom prst="rect">
            <a:avLst/>
          </a:prstGeom>
          <a:noFill/>
          <a:ln w="9525">
            <a:noFill/>
          </a:ln>
        </p:spPr>
        <p:txBody>
          <a:bodyPr wrap="none" anchor="t" anchorCtr="0">
            <a:spAutoFit/>
          </a:bodyPr>
          <a:p>
            <a:pPr>
              <a:lnSpc>
                <a:spcPct val="120000"/>
              </a:lnSpc>
            </a:pPr>
            <a:r>
              <a:rPr lang="zh-CN" altLang="en-US" sz="2800" b="1" dirty="0">
                <a:latin typeface="华文中宋" panose="02010600040101010101" pitchFamily="2" charset="-122"/>
                <a:ea typeface="华文中宋" panose="02010600040101010101" pitchFamily="2" charset="-122"/>
              </a:rPr>
              <a:t>（</a:t>
            </a:r>
            <a:r>
              <a:rPr lang="zh-CN" altLang="zh-CN" sz="2800" b="1" dirty="0">
                <a:latin typeface="华文中宋" panose="02010600040101010101" pitchFamily="2" charset="-122"/>
                <a:ea typeface="华文中宋" panose="02010600040101010101" pitchFamily="2" charset="-122"/>
              </a:rPr>
              <a:t>2</a:t>
            </a:r>
            <a:r>
              <a:rPr lang="zh-CN" altLang="en-US" sz="2800" b="1" dirty="0">
                <a:latin typeface="华文中宋" panose="02010600040101010101" pitchFamily="2" charset="-122"/>
                <a:ea typeface="华文中宋" panose="02010600040101010101" pitchFamily="2" charset="-122"/>
              </a:rPr>
              <a:t>）对</a:t>
            </a:r>
            <a:r>
              <a:rPr lang="zh-CN" altLang="zh-CN" sz="2800" b="1" dirty="0">
                <a:latin typeface="华文中宋" panose="02010600040101010101" pitchFamily="2" charset="-122"/>
                <a:ea typeface="华文中宋" panose="02010600040101010101" pitchFamily="2" charset="-122"/>
              </a:rPr>
              <a:t>IEEE</a:t>
            </a:r>
            <a:r>
              <a:rPr lang="zh-CN" altLang="en-US" sz="2800" b="1" dirty="0">
                <a:latin typeface="华文中宋" panose="02010600040101010101" pitchFamily="2" charset="-122"/>
                <a:ea typeface="华文中宋" panose="02010600040101010101" pitchFamily="2" charset="-122"/>
              </a:rPr>
              <a:t>国际通用标准双精度数系</a:t>
            </a:r>
            <a:endParaRPr lang="zh-CN" altLang="en-US" sz="2800" b="1" dirty="0">
              <a:latin typeface="华文中宋" panose="02010600040101010101" pitchFamily="2" charset="-122"/>
              <a:ea typeface="华文中宋" panose="02010600040101010101" pitchFamily="2" charset="-122"/>
            </a:endParaRPr>
          </a:p>
          <a:p>
            <a:pPr>
              <a:lnSpc>
                <a:spcPct val="120000"/>
              </a:lnSpc>
            </a:pPr>
            <a:r>
              <a:rPr lang="zh-CN" altLang="en-US" sz="2800" b="1" dirty="0">
                <a:latin typeface="华文中宋" panose="02010600040101010101" pitchFamily="2" charset="-122"/>
                <a:ea typeface="华文中宋" panose="02010600040101010101" pitchFamily="2" charset="-122"/>
              </a:rPr>
              <a:t>机器精度  </a:t>
            </a:r>
            <a:r>
              <a:rPr lang="zh-CN" altLang="zh-CN" sz="2800" b="1" dirty="0">
                <a:latin typeface="华文中宋" panose="02010600040101010101" pitchFamily="2" charset="-122"/>
                <a:ea typeface="华文中宋" panose="02010600040101010101" pitchFamily="2" charset="-122"/>
              </a:rPr>
              <a:t>Eps=2.2204e-16</a:t>
            </a:r>
            <a:endParaRPr lang="zh-CN" altLang="zh-CN" sz="2800" b="1" dirty="0">
              <a:latin typeface="华文中宋" panose="02010600040101010101" pitchFamily="2" charset="-122"/>
              <a:ea typeface="华文中宋" panose="02010600040101010101" pitchFamily="2" charset="-122"/>
            </a:endParaRPr>
          </a:p>
          <a:p>
            <a:pPr>
              <a:lnSpc>
                <a:spcPct val="120000"/>
              </a:lnSpc>
            </a:pPr>
            <a:r>
              <a:rPr lang="zh-CN" altLang="en-US" sz="2800" b="1" dirty="0">
                <a:latin typeface="华文中宋" panose="02010600040101010101" pitchFamily="2" charset="-122"/>
                <a:ea typeface="华文中宋" panose="02010600040101010101" pitchFamily="2" charset="-122"/>
              </a:rPr>
              <a:t>最小实数  </a:t>
            </a:r>
            <a:r>
              <a:rPr lang="zh-CN" altLang="zh-CN" sz="2800" b="1" dirty="0">
                <a:latin typeface="华文中宋" panose="02010600040101010101" pitchFamily="2" charset="-122"/>
                <a:ea typeface="华文中宋" panose="02010600040101010101" pitchFamily="2" charset="-122"/>
              </a:rPr>
              <a:t>Realmin=2.2251e-308</a:t>
            </a:r>
            <a:endParaRPr lang="zh-CN" altLang="zh-CN" sz="2800" b="1" dirty="0">
              <a:latin typeface="华文中宋" panose="02010600040101010101" pitchFamily="2" charset="-122"/>
              <a:ea typeface="华文中宋" panose="02010600040101010101" pitchFamily="2" charset="-122"/>
            </a:endParaRPr>
          </a:p>
          <a:p>
            <a:pPr>
              <a:lnSpc>
                <a:spcPct val="120000"/>
              </a:lnSpc>
            </a:pPr>
            <a:r>
              <a:rPr lang="zh-CN" altLang="en-US" sz="2800" b="1" dirty="0">
                <a:latin typeface="华文中宋" panose="02010600040101010101" pitchFamily="2" charset="-122"/>
                <a:ea typeface="华文中宋" panose="02010600040101010101" pitchFamily="2" charset="-122"/>
              </a:rPr>
              <a:t>最大实数  </a:t>
            </a:r>
            <a:r>
              <a:rPr lang="zh-CN" altLang="zh-CN" sz="2800" b="1" dirty="0">
                <a:latin typeface="华文中宋" panose="02010600040101010101" pitchFamily="2" charset="-122"/>
                <a:ea typeface="华文中宋" panose="02010600040101010101" pitchFamily="2" charset="-122"/>
              </a:rPr>
              <a:t>Realmin=1.7977e+308</a:t>
            </a:r>
            <a:endParaRPr lang="zh-CN" altLang="zh-CN" sz="2800" b="1" dirty="0">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checkerboard(across)">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checkerboard(across)">
                                      <p:cBhvr>
                                        <p:cTn id="12" dur="500"/>
                                        <p:tgtEl>
                                          <p:spTgt spid="4198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checkerboard(across)">
                                      <p:cBhvr>
                                        <p:cTn id="1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p:bldP spid="4198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4" name="Object 2"/>
          <p:cNvGraphicFramePr>
            <a:graphicFrameLocks noChangeAspect="1"/>
          </p:cNvGraphicFramePr>
          <p:nvPr/>
        </p:nvGraphicFramePr>
        <p:xfrm>
          <a:off x="247650" y="2209800"/>
          <a:ext cx="9183688" cy="1055688"/>
        </p:xfrm>
        <a:graphic>
          <a:graphicData uri="http://schemas.openxmlformats.org/presentationml/2006/ole">
            <mc:AlternateContent xmlns:mc="http://schemas.openxmlformats.org/markup-compatibility/2006">
              <mc:Choice xmlns:v="urn:schemas-microsoft-com:vml" Requires="v">
                <p:oleObj spid="_x0000_s3084" name="" r:id="rId1" imgW="3135630" imgH="393700" progId="Equation.3">
                  <p:embed/>
                </p:oleObj>
              </mc:Choice>
              <mc:Fallback>
                <p:oleObj name="" r:id="rId1" imgW="3135630" imgH="393700" progId="Equation.3">
                  <p:embed/>
                  <p:pic>
                    <p:nvPicPr>
                      <p:cNvPr id="0" name="图片 3083"/>
                      <p:cNvPicPr/>
                      <p:nvPr/>
                    </p:nvPicPr>
                    <p:blipFill>
                      <a:blip r:embed="rId2"/>
                      <a:stretch>
                        <a:fillRect/>
                      </a:stretch>
                    </p:blipFill>
                    <p:spPr>
                      <a:xfrm>
                        <a:off x="247650" y="2209800"/>
                        <a:ext cx="9183688" cy="1055688"/>
                      </a:xfrm>
                      <a:prstGeom prst="rect">
                        <a:avLst/>
                      </a:prstGeom>
                      <a:noFill/>
                      <a:ln w="38100">
                        <a:noFill/>
                        <a:miter/>
                      </a:ln>
                    </p:spPr>
                  </p:pic>
                </p:oleObj>
              </mc:Fallback>
            </mc:AlternateContent>
          </a:graphicData>
        </a:graphic>
      </p:graphicFrame>
      <p:graphicFrame>
        <p:nvGraphicFramePr>
          <p:cNvPr id="44035" name="Object 3"/>
          <p:cNvGraphicFramePr>
            <a:graphicFrameLocks noChangeAspect="1"/>
          </p:cNvGraphicFramePr>
          <p:nvPr/>
        </p:nvGraphicFramePr>
        <p:xfrm>
          <a:off x="992188" y="1544638"/>
          <a:ext cx="7921625" cy="515937"/>
        </p:xfrm>
        <a:graphic>
          <a:graphicData uri="http://schemas.openxmlformats.org/presentationml/2006/ole">
            <mc:AlternateContent xmlns:mc="http://schemas.openxmlformats.org/markup-compatibility/2006">
              <mc:Choice xmlns:v="urn:schemas-microsoft-com:vml" Requires="v">
                <p:oleObj spid="_x0000_s3094" name="" r:id="rId3" imgW="2840990" imgH="215900" progId="Equation.3">
                  <p:embed/>
                </p:oleObj>
              </mc:Choice>
              <mc:Fallback>
                <p:oleObj name="" r:id="rId3" imgW="2840990" imgH="215900" progId="Equation.3">
                  <p:embed/>
                  <p:pic>
                    <p:nvPicPr>
                      <p:cNvPr id="0" name="图片 3093"/>
                      <p:cNvPicPr/>
                      <p:nvPr/>
                    </p:nvPicPr>
                    <p:blipFill>
                      <a:blip r:embed="rId4"/>
                      <a:stretch>
                        <a:fillRect/>
                      </a:stretch>
                    </p:blipFill>
                    <p:spPr>
                      <a:xfrm>
                        <a:off x="992188" y="1544638"/>
                        <a:ext cx="7921625" cy="515937"/>
                      </a:xfrm>
                      <a:prstGeom prst="rect">
                        <a:avLst/>
                      </a:prstGeom>
                      <a:noFill/>
                      <a:ln w="38100">
                        <a:noFill/>
                        <a:miter/>
                      </a:ln>
                    </p:spPr>
                  </p:pic>
                </p:oleObj>
              </mc:Fallback>
            </mc:AlternateContent>
          </a:graphicData>
        </a:graphic>
      </p:graphicFrame>
      <p:graphicFrame>
        <p:nvGraphicFramePr>
          <p:cNvPr id="44036" name="Object 4"/>
          <p:cNvGraphicFramePr>
            <a:graphicFrameLocks noChangeAspect="1"/>
          </p:cNvGraphicFramePr>
          <p:nvPr/>
        </p:nvGraphicFramePr>
        <p:xfrm>
          <a:off x="825500" y="3308350"/>
          <a:ext cx="2471738" cy="582613"/>
        </p:xfrm>
        <a:graphic>
          <a:graphicData uri="http://schemas.openxmlformats.org/presentationml/2006/ole">
            <mc:AlternateContent xmlns:mc="http://schemas.openxmlformats.org/markup-compatibility/2006">
              <mc:Choice xmlns:v="urn:schemas-microsoft-com:vml" Requires="v">
                <p:oleObj spid="_x0000_s3093" name="" r:id="rId5" imgW="940435" imgH="241300" progId="Equation.3">
                  <p:embed/>
                </p:oleObj>
              </mc:Choice>
              <mc:Fallback>
                <p:oleObj name="" r:id="rId5" imgW="940435" imgH="241300" progId="Equation.3">
                  <p:embed/>
                  <p:pic>
                    <p:nvPicPr>
                      <p:cNvPr id="0" name="图片 3092"/>
                      <p:cNvPicPr/>
                      <p:nvPr/>
                    </p:nvPicPr>
                    <p:blipFill>
                      <a:blip r:embed="rId6"/>
                      <a:stretch>
                        <a:fillRect/>
                      </a:stretch>
                    </p:blipFill>
                    <p:spPr>
                      <a:xfrm>
                        <a:off x="825500" y="3308350"/>
                        <a:ext cx="2471738" cy="582613"/>
                      </a:xfrm>
                      <a:prstGeom prst="rect">
                        <a:avLst/>
                      </a:prstGeom>
                      <a:noFill/>
                      <a:ln w="9525" cap="flat" cmpd="sng">
                        <a:solidFill>
                          <a:srgbClr val="0033CC"/>
                        </a:solidFill>
                        <a:prstDash val="solid"/>
                        <a:miter/>
                        <a:headEnd type="none" w="med" len="med"/>
                        <a:tailEnd type="none" w="med" len="med"/>
                      </a:ln>
                    </p:spPr>
                  </p:pic>
                </p:oleObj>
              </mc:Fallback>
            </mc:AlternateContent>
          </a:graphicData>
        </a:graphic>
      </p:graphicFrame>
      <p:graphicFrame>
        <p:nvGraphicFramePr>
          <p:cNvPr id="44037" name="Object 5"/>
          <p:cNvGraphicFramePr>
            <a:graphicFrameLocks noChangeAspect="1"/>
          </p:cNvGraphicFramePr>
          <p:nvPr/>
        </p:nvGraphicFramePr>
        <p:xfrm>
          <a:off x="379413" y="3852863"/>
          <a:ext cx="5653087" cy="625475"/>
        </p:xfrm>
        <a:graphic>
          <a:graphicData uri="http://schemas.openxmlformats.org/presentationml/2006/ole">
            <mc:AlternateContent xmlns:mc="http://schemas.openxmlformats.org/markup-compatibility/2006">
              <mc:Choice xmlns:v="urn:schemas-microsoft-com:vml" Requires="v">
                <p:oleObj spid="_x0000_s3085" name="" r:id="rId7" imgW="2159635" imgH="228600" progId="Equation.3">
                  <p:embed/>
                </p:oleObj>
              </mc:Choice>
              <mc:Fallback>
                <p:oleObj name="" r:id="rId7" imgW="2159635" imgH="228600" progId="Equation.3">
                  <p:embed/>
                  <p:pic>
                    <p:nvPicPr>
                      <p:cNvPr id="0" name="图片 3084"/>
                      <p:cNvPicPr/>
                      <p:nvPr/>
                    </p:nvPicPr>
                    <p:blipFill>
                      <a:blip r:embed="rId8"/>
                      <a:stretch>
                        <a:fillRect/>
                      </a:stretch>
                    </p:blipFill>
                    <p:spPr>
                      <a:xfrm>
                        <a:off x="379413" y="3852863"/>
                        <a:ext cx="5653087" cy="625475"/>
                      </a:xfrm>
                      <a:prstGeom prst="rect">
                        <a:avLst/>
                      </a:prstGeom>
                      <a:noFill/>
                      <a:ln w="38100">
                        <a:noFill/>
                        <a:miter/>
                      </a:ln>
                    </p:spPr>
                  </p:pic>
                </p:oleObj>
              </mc:Fallback>
            </mc:AlternateContent>
          </a:graphicData>
        </a:graphic>
      </p:graphicFrame>
      <p:graphicFrame>
        <p:nvGraphicFramePr>
          <p:cNvPr id="44038" name="Object 6"/>
          <p:cNvGraphicFramePr>
            <a:graphicFrameLocks noChangeAspect="1"/>
          </p:cNvGraphicFramePr>
          <p:nvPr/>
        </p:nvGraphicFramePr>
        <p:xfrm>
          <a:off x="1073150" y="4586288"/>
          <a:ext cx="4743450" cy="952500"/>
        </p:xfrm>
        <a:graphic>
          <a:graphicData uri="http://schemas.openxmlformats.org/presentationml/2006/ole">
            <mc:AlternateContent xmlns:mc="http://schemas.openxmlformats.org/markup-compatibility/2006">
              <mc:Choice xmlns:v="urn:schemas-microsoft-com:vml" Requires="v">
                <p:oleObj spid="_x0000_s3090" name="" r:id="rId9" imgW="2324100" imgH="431800" progId="Equation.3">
                  <p:embed/>
                </p:oleObj>
              </mc:Choice>
              <mc:Fallback>
                <p:oleObj name="" r:id="rId9" imgW="2324100" imgH="431800" progId="Equation.3">
                  <p:embed/>
                  <p:pic>
                    <p:nvPicPr>
                      <p:cNvPr id="0" name="图片 3089"/>
                      <p:cNvPicPr/>
                      <p:nvPr/>
                    </p:nvPicPr>
                    <p:blipFill>
                      <a:blip r:embed="rId10"/>
                      <a:stretch>
                        <a:fillRect/>
                      </a:stretch>
                    </p:blipFill>
                    <p:spPr>
                      <a:xfrm>
                        <a:off x="1073150" y="4586288"/>
                        <a:ext cx="4743450" cy="952500"/>
                      </a:xfrm>
                      <a:prstGeom prst="rect">
                        <a:avLst/>
                      </a:prstGeom>
                      <a:noFill/>
                      <a:ln w="38100">
                        <a:noFill/>
                        <a:miter/>
                      </a:ln>
                    </p:spPr>
                  </p:pic>
                </p:oleObj>
              </mc:Fallback>
            </mc:AlternateContent>
          </a:graphicData>
        </a:graphic>
      </p:graphicFrame>
      <p:graphicFrame>
        <p:nvGraphicFramePr>
          <p:cNvPr id="44039" name="Object 7"/>
          <p:cNvGraphicFramePr>
            <a:graphicFrameLocks noChangeAspect="1"/>
          </p:cNvGraphicFramePr>
          <p:nvPr/>
        </p:nvGraphicFramePr>
        <p:xfrm>
          <a:off x="1136650" y="5537200"/>
          <a:ext cx="4608513" cy="969963"/>
        </p:xfrm>
        <a:graphic>
          <a:graphicData uri="http://schemas.openxmlformats.org/presentationml/2006/ole">
            <mc:AlternateContent xmlns:mc="http://schemas.openxmlformats.org/markup-compatibility/2006">
              <mc:Choice xmlns:v="urn:schemas-microsoft-com:vml" Requires="v">
                <p:oleObj spid="_x0000_s3081" name="" r:id="rId11" imgW="2159000" imgH="431800" progId="Equation.3">
                  <p:embed/>
                </p:oleObj>
              </mc:Choice>
              <mc:Fallback>
                <p:oleObj name="" r:id="rId11" imgW="2159000" imgH="431800" progId="Equation.3">
                  <p:embed/>
                  <p:pic>
                    <p:nvPicPr>
                      <p:cNvPr id="0" name="图片 3080"/>
                      <p:cNvPicPr/>
                      <p:nvPr/>
                    </p:nvPicPr>
                    <p:blipFill>
                      <a:blip r:embed="rId12"/>
                      <a:stretch>
                        <a:fillRect/>
                      </a:stretch>
                    </p:blipFill>
                    <p:spPr>
                      <a:xfrm>
                        <a:off x="1136650" y="5537200"/>
                        <a:ext cx="4608513" cy="969963"/>
                      </a:xfrm>
                      <a:prstGeom prst="rect">
                        <a:avLst/>
                      </a:prstGeom>
                      <a:noFill/>
                      <a:ln w="38100">
                        <a:noFill/>
                        <a:miter/>
                      </a:ln>
                    </p:spPr>
                  </p:pic>
                </p:oleObj>
              </mc:Fallback>
            </mc:AlternateContent>
          </a:graphicData>
        </a:graphic>
      </p:graphicFrame>
      <p:graphicFrame>
        <p:nvGraphicFramePr>
          <p:cNvPr id="44040" name="Object 8"/>
          <p:cNvGraphicFramePr>
            <a:graphicFrameLocks noChangeAspect="1"/>
          </p:cNvGraphicFramePr>
          <p:nvPr/>
        </p:nvGraphicFramePr>
        <p:xfrm>
          <a:off x="5816600" y="5516563"/>
          <a:ext cx="2366963" cy="847725"/>
        </p:xfrm>
        <a:graphic>
          <a:graphicData uri="http://schemas.openxmlformats.org/presentationml/2006/ole">
            <mc:AlternateContent xmlns:mc="http://schemas.openxmlformats.org/markup-compatibility/2006">
              <mc:Choice xmlns:v="urn:schemas-microsoft-com:vml" Requires="v">
                <p:oleObj spid="_x0000_s3082" name="" r:id="rId13" imgW="1423035" imgH="431800" progId="Equation.3">
                  <p:embed/>
                </p:oleObj>
              </mc:Choice>
              <mc:Fallback>
                <p:oleObj name="" r:id="rId13" imgW="1423035" imgH="431800" progId="Equation.3">
                  <p:embed/>
                  <p:pic>
                    <p:nvPicPr>
                      <p:cNvPr id="0" name="图片 3081"/>
                      <p:cNvPicPr/>
                      <p:nvPr/>
                    </p:nvPicPr>
                    <p:blipFill>
                      <a:blip r:embed="rId14"/>
                      <a:stretch>
                        <a:fillRect/>
                      </a:stretch>
                    </p:blipFill>
                    <p:spPr>
                      <a:xfrm>
                        <a:off x="5816600" y="5516563"/>
                        <a:ext cx="2366963" cy="847725"/>
                      </a:xfrm>
                      <a:prstGeom prst="rect">
                        <a:avLst/>
                      </a:prstGeom>
                      <a:noFill/>
                      <a:ln w="38100">
                        <a:noFill/>
                        <a:miter/>
                      </a:ln>
                    </p:spPr>
                  </p:pic>
                </p:oleObj>
              </mc:Fallback>
            </mc:AlternateContent>
          </a:graphicData>
        </a:graphic>
      </p:graphicFrame>
      <p:sp>
        <p:nvSpPr>
          <p:cNvPr id="41992" name="Rectangle 9"/>
          <p:cNvSpPr>
            <a:spLocks noGrp="1"/>
          </p:cNvSpPr>
          <p:nvPr>
            <p:ph type="title"/>
          </p:nvPr>
        </p:nvSpPr>
        <p:spPr>
          <a:xfrm>
            <a:off x="273050" y="260350"/>
            <a:ext cx="8483600" cy="1254125"/>
          </a:xfrm>
        </p:spPr>
        <p:txBody>
          <a:bodyPr vert="horz" wrap="square" lIns="91440" tIns="45720" rIns="91440" bIns="45720" anchor="ctr" anchorCtr="0"/>
          <a:p>
            <a:pPr eaLnBrk="1" hangingPunct="1"/>
            <a:r>
              <a:rPr lang="zh-CN" altLang="en-US" sz="3600" b="1" dirty="0">
                <a:solidFill>
                  <a:srgbClr val="0000CC"/>
                </a:solidFill>
                <a:ea typeface="华文新魏" panose="02010800040101010101" pitchFamily="2" charset="-122"/>
              </a:rPr>
              <a:t>五、数值运算中的误差估计</a:t>
            </a:r>
            <a:br>
              <a:rPr lang="zh-CN" altLang="en-US" sz="3600" b="1" dirty="0">
                <a:solidFill>
                  <a:srgbClr val="0000CC"/>
                </a:solidFill>
                <a:ea typeface="华文新魏" panose="02010800040101010101" pitchFamily="2" charset="-122"/>
              </a:rPr>
            </a:br>
            <a:r>
              <a:rPr lang="zh-CN" altLang="en-US" sz="3600" b="1" dirty="0">
                <a:solidFill>
                  <a:srgbClr val="0000CC"/>
                </a:solidFill>
                <a:ea typeface="华文新魏" panose="02010800040101010101" pitchFamily="2" charset="-122"/>
              </a:rPr>
              <a:t>1、数值运算的绝对误差和相对误差</a:t>
            </a:r>
            <a:endParaRPr lang="zh-CN" altLang="en-US" sz="3600" b="1" dirty="0">
              <a:solidFill>
                <a:srgbClr val="0000CC"/>
              </a:solidFill>
              <a:ea typeface="华文新魏" panose="02010800040101010101" pitchFamily="2" charset="-122"/>
            </a:endParaRPr>
          </a:p>
        </p:txBody>
      </p:sp>
      <p:graphicFrame>
        <p:nvGraphicFramePr>
          <p:cNvPr id="44042" name="Object 10"/>
          <p:cNvGraphicFramePr>
            <a:graphicFrameLocks noChangeAspect="1"/>
          </p:cNvGraphicFramePr>
          <p:nvPr/>
        </p:nvGraphicFramePr>
        <p:xfrm>
          <a:off x="200025" y="2214563"/>
          <a:ext cx="9159875" cy="1054100"/>
        </p:xfrm>
        <a:graphic>
          <a:graphicData uri="http://schemas.openxmlformats.org/presentationml/2006/ole">
            <mc:AlternateContent xmlns:mc="http://schemas.openxmlformats.org/markup-compatibility/2006">
              <mc:Choice xmlns:v="urn:schemas-microsoft-com:vml" Requires="v">
                <p:oleObj spid="_x0000_s3083" name="" r:id="rId15" imgW="3606800" imgH="647700" progId="Equation.DSMT4">
                  <p:embed/>
                </p:oleObj>
              </mc:Choice>
              <mc:Fallback>
                <p:oleObj name="" r:id="rId15" imgW="3606800" imgH="647700" progId="Equation.DSMT4">
                  <p:embed/>
                  <p:pic>
                    <p:nvPicPr>
                      <p:cNvPr id="0" name="图片 3082"/>
                      <p:cNvPicPr/>
                      <p:nvPr/>
                    </p:nvPicPr>
                    <p:blipFill>
                      <a:blip r:embed="rId16"/>
                      <a:stretch>
                        <a:fillRect/>
                      </a:stretch>
                    </p:blipFill>
                    <p:spPr>
                      <a:xfrm>
                        <a:off x="200025" y="2214563"/>
                        <a:ext cx="9159875" cy="1054100"/>
                      </a:xfrm>
                      <a:prstGeom prst="rect">
                        <a:avLst/>
                      </a:prstGeom>
                      <a:solidFill>
                        <a:srgbClr val="FFFF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checkerboard(across)">
                                      <p:cBhvr>
                                        <p:cTn id="7" dur="500"/>
                                        <p:tgtEl>
                                          <p:spTgt spid="4403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checkerboard(across)">
                                      <p:cBhvr>
                                        <p:cTn id="12" dur="500"/>
                                        <p:tgtEl>
                                          <p:spTgt spid="4403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checkerboard(across)">
                                      <p:cBhvr>
                                        <p:cTn id="17" dur="500"/>
                                        <p:tgtEl>
                                          <p:spTgt spid="4403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checkerboard(across)">
                                      <p:cBhvr>
                                        <p:cTn id="22" dur="500"/>
                                        <p:tgtEl>
                                          <p:spTgt spid="4403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checkerboard(across)">
                                      <p:cBhvr>
                                        <p:cTn id="27" dur="500"/>
                                        <p:tgtEl>
                                          <p:spTgt spid="4403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4042"/>
                                        </p:tgtEl>
                                        <p:attrNameLst>
                                          <p:attrName>style.visibility</p:attrName>
                                        </p:attrNameLst>
                                      </p:cBhvr>
                                      <p:to>
                                        <p:strVal val="visible"/>
                                      </p:to>
                                    </p:set>
                                    <p:animEffect transition="in" filter="checkerboard(across)">
                                      <p:cBhvr>
                                        <p:cTn id="32" dur="500"/>
                                        <p:tgtEl>
                                          <p:spTgt spid="4404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4039"/>
                                        </p:tgtEl>
                                        <p:attrNameLst>
                                          <p:attrName>style.visibility</p:attrName>
                                        </p:attrNameLst>
                                      </p:cBhvr>
                                      <p:to>
                                        <p:strVal val="visible"/>
                                      </p:to>
                                    </p:set>
                                    <p:animEffect transition="in" filter="checkerboard(across)">
                                      <p:cBhvr>
                                        <p:cTn id="37" dur="500"/>
                                        <p:tgtEl>
                                          <p:spTgt spid="4403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4040"/>
                                        </p:tgtEl>
                                        <p:attrNameLst>
                                          <p:attrName>style.visibility</p:attrName>
                                        </p:attrNameLst>
                                      </p:cBhvr>
                                      <p:to>
                                        <p:strVal val="visible"/>
                                      </p:to>
                                    </p:set>
                                    <p:animEffect transition="in" filter="checkerboard(across)">
                                      <p:cBhvr>
                                        <p:cTn id="42" dur="5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058" name="Object 2"/>
          <p:cNvGraphicFramePr>
            <a:graphicFrameLocks noChangeAspect="1"/>
          </p:cNvGraphicFramePr>
          <p:nvPr/>
        </p:nvGraphicFramePr>
        <p:xfrm>
          <a:off x="1319213" y="5187950"/>
          <a:ext cx="6297612" cy="1055688"/>
        </p:xfrm>
        <a:graphic>
          <a:graphicData uri="http://schemas.openxmlformats.org/presentationml/2006/ole">
            <mc:AlternateContent xmlns:mc="http://schemas.openxmlformats.org/markup-compatibility/2006">
              <mc:Choice xmlns:v="urn:schemas-microsoft-com:vml" Requires="v">
                <p:oleObj spid="_x0000_s3086" name="" r:id="rId1" imgW="2500630" imgH="431800" progId="Equation.3">
                  <p:embed/>
                </p:oleObj>
              </mc:Choice>
              <mc:Fallback>
                <p:oleObj name="" r:id="rId1" imgW="2500630" imgH="431800" progId="Equation.3">
                  <p:embed/>
                  <p:pic>
                    <p:nvPicPr>
                      <p:cNvPr id="0" name="图片 3085"/>
                      <p:cNvPicPr/>
                      <p:nvPr/>
                    </p:nvPicPr>
                    <p:blipFill>
                      <a:blip r:embed="rId2"/>
                      <a:stretch>
                        <a:fillRect/>
                      </a:stretch>
                    </p:blipFill>
                    <p:spPr>
                      <a:xfrm>
                        <a:off x="1319213" y="5187950"/>
                        <a:ext cx="6297612" cy="1055688"/>
                      </a:xfrm>
                      <a:prstGeom prst="rect">
                        <a:avLst/>
                      </a:prstGeom>
                      <a:noFill/>
                      <a:ln w="38100">
                        <a:noFill/>
                        <a:miter/>
                      </a:ln>
                    </p:spPr>
                  </p:pic>
                </p:oleObj>
              </mc:Fallback>
            </mc:AlternateContent>
          </a:graphicData>
        </a:graphic>
      </p:graphicFrame>
      <p:graphicFrame>
        <p:nvGraphicFramePr>
          <p:cNvPr id="43010" name="Object 3"/>
          <p:cNvGraphicFramePr>
            <a:graphicFrameLocks noChangeAspect="1"/>
          </p:cNvGraphicFramePr>
          <p:nvPr/>
        </p:nvGraphicFramePr>
        <p:xfrm>
          <a:off x="488950" y="549275"/>
          <a:ext cx="2725738" cy="642938"/>
        </p:xfrm>
        <a:graphic>
          <a:graphicData uri="http://schemas.openxmlformats.org/presentationml/2006/ole">
            <mc:AlternateContent xmlns:mc="http://schemas.openxmlformats.org/markup-compatibility/2006">
              <mc:Choice xmlns:v="urn:schemas-microsoft-com:vml" Requires="v">
                <p:oleObj spid="_x0000_s3080" name="" r:id="rId3" imgW="940435" imgH="241300" progId="Equation.3">
                  <p:embed/>
                </p:oleObj>
              </mc:Choice>
              <mc:Fallback>
                <p:oleObj name="" r:id="rId3" imgW="940435" imgH="241300" progId="Equation.3">
                  <p:embed/>
                  <p:pic>
                    <p:nvPicPr>
                      <p:cNvPr id="0" name="图片 3079"/>
                      <p:cNvPicPr/>
                      <p:nvPr/>
                    </p:nvPicPr>
                    <p:blipFill>
                      <a:blip r:embed="rId4"/>
                      <a:stretch>
                        <a:fillRect/>
                      </a:stretch>
                    </p:blipFill>
                    <p:spPr>
                      <a:xfrm>
                        <a:off x="488950" y="549275"/>
                        <a:ext cx="2725738" cy="642938"/>
                      </a:xfrm>
                      <a:prstGeom prst="rect">
                        <a:avLst/>
                      </a:prstGeom>
                      <a:noFill/>
                      <a:ln w="9525" cap="flat" cmpd="sng">
                        <a:solidFill>
                          <a:srgbClr val="0033CC"/>
                        </a:solidFill>
                        <a:prstDash val="solid"/>
                        <a:miter/>
                        <a:headEnd type="none" w="med" len="med"/>
                        <a:tailEnd type="none" w="med" len="med"/>
                      </a:ln>
                    </p:spPr>
                  </p:pic>
                </p:oleObj>
              </mc:Fallback>
            </mc:AlternateContent>
          </a:graphicData>
        </a:graphic>
      </p:graphicFrame>
      <p:graphicFrame>
        <p:nvGraphicFramePr>
          <p:cNvPr id="45060" name="Object 4"/>
          <p:cNvGraphicFramePr>
            <a:graphicFrameLocks noChangeAspect="1"/>
          </p:cNvGraphicFramePr>
          <p:nvPr/>
        </p:nvGraphicFramePr>
        <p:xfrm>
          <a:off x="541338" y="1152525"/>
          <a:ext cx="8158162" cy="1160463"/>
        </p:xfrm>
        <a:graphic>
          <a:graphicData uri="http://schemas.openxmlformats.org/presentationml/2006/ole">
            <mc:AlternateContent xmlns:mc="http://schemas.openxmlformats.org/markup-compatibility/2006">
              <mc:Choice xmlns:v="urn:schemas-microsoft-com:vml" Requires="v">
                <p:oleObj spid="_x0000_s3087" name="" r:id="rId5" imgW="3034030" imgH="431800" progId="Equation.3">
                  <p:embed/>
                </p:oleObj>
              </mc:Choice>
              <mc:Fallback>
                <p:oleObj name="" r:id="rId5" imgW="3034030" imgH="431800" progId="Equation.3">
                  <p:embed/>
                  <p:pic>
                    <p:nvPicPr>
                      <p:cNvPr id="0" name="图片 3086"/>
                      <p:cNvPicPr/>
                      <p:nvPr/>
                    </p:nvPicPr>
                    <p:blipFill>
                      <a:blip r:embed="rId6"/>
                      <a:stretch>
                        <a:fillRect/>
                      </a:stretch>
                    </p:blipFill>
                    <p:spPr>
                      <a:xfrm>
                        <a:off x="541338" y="1152525"/>
                        <a:ext cx="8158162" cy="1160463"/>
                      </a:xfrm>
                      <a:prstGeom prst="rect">
                        <a:avLst/>
                      </a:prstGeom>
                      <a:noFill/>
                      <a:ln w="38100">
                        <a:noFill/>
                        <a:miter/>
                      </a:ln>
                    </p:spPr>
                  </p:pic>
                </p:oleObj>
              </mc:Fallback>
            </mc:AlternateContent>
          </a:graphicData>
        </a:graphic>
      </p:graphicFrame>
      <p:graphicFrame>
        <p:nvGraphicFramePr>
          <p:cNvPr id="45061" name="Object 5"/>
          <p:cNvGraphicFramePr>
            <a:graphicFrameLocks noChangeAspect="1"/>
          </p:cNvGraphicFramePr>
          <p:nvPr/>
        </p:nvGraphicFramePr>
        <p:xfrm>
          <a:off x="1579563" y="3833813"/>
          <a:ext cx="6757987" cy="1054100"/>
        </p:xfrm>
        <a:graphic>
          <a:graphicData uri="http://schemas.openxmlformats.org/presentationml/2006/ole">
            <mc:AlternateContent xmlns:mc="http://schemas.openxmlformats.org/markup-compatibility/2006">
              <mc:Choice xmlns:v="urn:schemas-microsoft-com:vml" Requires="v">
                <p:oleObj spid="_x0000_s3088" name="" r:id="rId7" imgW="2767330" imgH="431800" progId="Equation.3">
                  <p:embed/>
                </p:oleObj>
              </mc:Choice>
              <mc:Fallback>
                <p:oleObj name="" r:id="rId7" imgW="2767330" imgH="431800" progId="Equation.3">
                  <p:embed/>
                  <p:pic>
                    <p:nvPicPr>
                      <p:cNvPr id="0" name="图片 3087"/>
                      <p:cNvPicPr/>
                      <p:nvPr/>
                    </p:nvPicPr>
                    <p:blipFill>
                      <a:blip r:embed="rId8"/>
                      <a:stretch>
                        <a:fillRect/>
                      </a:stretch>
                    </p:blipFill>
                    <p:spPr>
                      <a:xfrm>
                        <a:off x="1579563" y="3833813"/>
                        <a:ext cx="6757987" cy="1054100"/>
                      </a:xfrm>
                      <a:prstGeom prst="rect">
                        <a:avLst/>
                      </a:prstGeom>
                      <a:noFill/>
                      <a:ln w="38100">
                        <a:noFill/>
                        <a:miter/>
                      </a:ln>
                    </p:spPr>
                  </p:pic>
                </p:oleObj>
              </mc:Fallback>
            </mc:AlternateContent>
          </a:graphicData>
        </a:graphic>
      </p:graphicFrame>
      <p:graphicFrame>
        <p:nvGraphicFramePr>
          <p:cNvPr id="45062" name="Object 6"/>
          <p:cNvGraphicFramePr>
            <a:graphicFrameLocks noChangeAspect="1"/>
          </p:cNvGraphicFramePr>
          <p:nvPr/>
        </p:nvGraphicFramePr>
        <p:xfrm>
          <a:off x="1581150" y="2435225"/>
          <a:ext cx="6683375" cy="1244600"/>
        </p:xfrm>
        <a:graphic>
          <a:graphicData uri="http://schemas.openxmlformats.org/presentationml/2006/ole">
            <mc:AlternateContent xmlns:mc="http://schemas.openxmlformats.org/markup-compatibility/2006">
              <mc:Choice xmlns:v="urn:schemas-microsoft-com:vml" Requires="v">
                <p:oleObj spid="_x0000_s3089" name="" r:id="rId9" imgW="2589530" imgH="482600" progId="Equation.3">
                  <p:embed/>
                </p:oleObj>
              </mc:Choice>
              <mc:Fallback>
                <p:oleObj name="" r:id="rId9" imgW="2589530" imgH="482600" progId="Equation.3">
                  <p:embed/>
                  <p:pic>
                    <p:nvPicPr>
                      <p:cNvPr id="0" name="图片 3088"/>
                      <p:cNvPicPr/>
                      <p:nvPr/>
                    </p:nvPicPr>
                    <p:blipFill>
                      <a:blip r:embed="rId10"/>
                      <a:stretch>
                        <a:fillRect/>
                      </a:stretch>
                    </p:blipFill>
                    <p:spPr>
                      <a:xfrm>
                        <a:off x="1581150" y="2435225"/>
                        <a:ext cx="6683375" cy="1244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checkerboard(across)">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checkerboard(across)">
                                      <p:cBhvr>
                                        <p:cTn id="12" dur="500"/>
                                        <p:tgtEl>
                                          <p:spTgt spid="4506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5061"/>
                                        </p:tgtEl>
                                        <p:attrNameLst>
                                          <p:attrName>style.visibility</p:attrName>
                                        </p:attrNameLst>
                                      </p:cBhvr>
                                      <p:to>
                                        <p:strVal val="visible"/>
                                      </p:to>
                                    </p:set>
                                    <p:animEffect transition="in" filter="checkerboard(across)">
                                      <p:cBhvr>
                                        <p:cTn id="17" dur="500"/>
                                        <p:tgtEl>
                                          <p:spTgt spid="4506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5058"/>
                                        </p:tgtEl>
                                        <p:attrNameLst>
                                          <p:attrName>style.visibility</p:attrName>
                                        </p:attrNameLst>
                                      </p:cBhvr>
                                      <p:to>
                                        <p:strVal val="visible"/>
                                      </p:to>
                                    </p:set>
                                    <p:animEffect transition="in" filter="checkerboard(across)">
                                      <p:cBhvr>
                                        <p:cTn id="22"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2"/>
          <p:cNvSpPr txBox="1">
            <a:spLocks noChangeArrowheads="1"/>
          </p:cNvSpPr>
          <p:nvPr/>
        </p:nvSpPr>
        <p:spPr bwMode="auto">
          <a:xfrm>
            <a:off x="3170238" y="685800"/>
            <a:ext cx="3962400" cy="838200"/>
          </a:xfrm>
          <a:prstGeom prst="rect">
            <a:avLst/>
          </a:prstGeom>
          <a:noFill/>
          <a:ln w="9525">
            <a:noFill/>
            <a:miter lim="800000"/>
          </a:ln>
          <a:effectLst/>
        </p:spPr>
        <p:txBody>
          <a:bodyPr anchor="ctr"/>
          <a:lstStyle/>
          <a:p>
            <a:pPr marR="0" defTabSz="914400">
              <a:spcBef>
                <a:spcPct val="50000"/>
              </a:spcBef>
              <a:buClrTx/>
              <a:buSzTx/>
              <a:buFontTx/>
              <a:defRPr/>
            </a:pPr>
            <a:endParaRPr kumimoji="0" lang="zh-CN" altLang="zh-CN" sz="4000" b="1" kern="1200" cap="none" spc="0" normalizeH="0" baseline="0" noProof="0">
              <a:solidFill>
                <a:srgbClr val="FF0066"/>
              </a:solidFill>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8195" name="Text Box 3"/>
          <p:cNvSpPr txBox="1">
            <a:spLocks noChangeArrowheads="1"/>
          </p:cNvSpPr>
          <p:nvPr/>
        </p:nvSpPr>
        <p:spPr bwMode="auto">
          <a:xfrm>
            <a:off x="1023938" y="1371600"/>
            <a:ext cx="6521450" cy="762000"/>
          </a:xfrm>
          <a:prstGeom prst="rect">
            <a:avLst/>
          </a:prstGeom>
          <a:noFill/>
          <a:ln w="9525">
            <a:noFill/>
            <a:miter lim="800000"/>
          </a:ln>
          <a:effectLst/>
        </p:spPr>
        <p:txBody>
          <a:bodyPr anchor="ctr"/>
          <a:lstStyle/>
          <a:p>
            <a:pPr marR="0" defTabSz="914400">
              <a:spcBef>
                <a:spcPct val="50000"/>
              </a:spcBef>
              <a:buClrTx/>
              <a:buSzTx/>
              <a:buFontTx/>
              <a:defRPr/>
            </a:pPr>
            <a:endParaRPr kumimoji="0" lang="zh-CN" altLang="zh-CN" sz="3600" b="1" kern="1200" cap="none" spc="0" normalizeH="0" baseline="0" noProof="0">
              <a:solidFill>
                <a:srgbClr val="0000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sp>
        <p:nvSpPr>
          <p:cNvPr id="8196" name="Text Box 4"/>
          <p:cNvSpPr txBox="1">
            <a:spLocks noGrp="1" noChangeArrowheads="1"/>
          </p:cNvSpPr>
          <p:nvPr>
            <p:ph type="title"/>
          </p:nvPr>
        </p:nvSpPr>
        <p:spPr>
          <a:xfrm>
            <a:off x="644525" y="833438"/>
            <a:ext cx="6934200" cy="8048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0" lang="zh-CN" sz="3900" b="0" i="0" u="none" strike="noStrike" kern="120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j-cs"/>
              </a:rPr>
              <a:t>二、数值计算的内容</a:t>
            </a:r>
            <a:br>
              <a:rPr kumimoji="0" lang="zh-CN" sz="3600" b="1" i="1" u="none" strike="noStrike" kern="120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j-cs"/>
              </a:rPr>
            </a:br>
            <a:endParaRPr kumimoji="0" lang="zh-CN" sz="3600" b="1" i="1" u="none" strike="noStrike" kern="120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mj-cs"/>
            </a:endParaRPr>
          </a:p>
        </p:txBody>
      </p:sp>
      <p:sp>
        <p:nvSpPr>
          <p:cNvPr id="8197" name="Text Box 5"/>
          <p:cNvSpPr txBox="1"/>
          <p:nvPr/>
        </p:nvSpPr>
        <p:spPr>
          <a:xfrm>
            <a:off x="1192213" y="1196975"/>
            <a:ext cx="2714625" cy="579438"/>
          </a:xfrm>
          <a:prstGeom prst="rect">
            <a:avLst/>
          </a:prstGeom>
          <a:noFill/>
          <a:ln w="9525">
            <a:noFill/>
          </a:ln>
        </p:spPr>
        <p:txBody>
          <a:bodyPr anchor="t" anchorCtr="0">
            <a:spAutoFit/>
          </a:bodyPr>
          <a:p>
            <a:pPr>
              <a:spcBef>
                <a:spcPct val="50000"/>
              </a:spcBef>
            </a:pPr>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误差分析</a:t>
            </a:r>
            <a:endParaRPr lang="zh-CN" altLang="en-US" sz="3200" b="1" dirty="0">
              <a:latin typeface="Times New Roman" panose="02020603050405020304" pitchFamily="18" charset="0"/>
              <a:ea typeface="楷体_GB2312" pitchFamily="49" charset="-122"/>
            </a:endParaRPr>
          </a:p>
        </p:txBody>
      </p:sp>
      <p:sp>
        <p:nvSpPr>
          <p:cNvPr id="12293" name="Text Box 6"/>
          <p:cNvSpPr txBox="1"/>
          <p:nvPr/>
        </p:nvSpPr>
        <p:spPr>
          <a:xfrm>
            <a:off x="412750" y="4572000"/>
            <a:ext cx="8832850" cy="549275"/>
          </a:xfrm>
          <a:prstGeom prst="rect">
            <a:avLst/>
          </a:prstGeom>
          <a:noFill/>
          <a:ln w="9525">
            <a:noFill/>
          </a:ln>
        </p:spPr>
        <p:txBody>
          <a:bodyPr anchor="t" anchorCtr="0">
            <a:spAutoFit/>
          </a:bodyPr>
          <a:p>
            <a:pPr>
              <a:spcBef>
                <a:spcPct val="50000"/>
              </a:spcBef>
            </a:pPr>
            <a:endParaRPr lang="zh-CN" altLang="zh-CN" sz="3000" dirty="0">
              <a:latin typeface="Times New Roman" panose="02020603050405020304" pitchFamily="18" charset="0"/>
              <a:ea typeface="隶书" panose="02010509060101010101" pitchFamily="49" charset="-122"/>
            </a:endParaRPr>
          </a:p>
        </p:txBody>
      </p:sp>
      <p:sp>
        <p:nvSpPr>
          <p:cNvPr id="8199" name="Rectangle 7"/>
          <p:cNvSpPr/>
          <p:nvPr/>
        </p:nvSpPr>
        <p:spPr>
          <a:xfrm>
            <a:off x="1189038" y="1801813"/>
            <a:ext cx="4475162" cy="584200"/>
          </a:xfrm>
          <a:prstGeom prst="rect">
            <a:avLst/>
          </a:prstGeom>
          <a:noFill/>
          <a:ln w="9525">
            <a:noFill/>
          </a:ln>
        </p:spPr>
        <p:txBody>
          <a:bodyPr wrap="none" anchor="t" anchorCtr="0">
            <a:spAutoFit/>
          </a:bodyPr>
          <a:p>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非线性方程的数值解法</a:t>
            </a:r>
            <a:endParaRPr lang="zh-CN" altLang="en-US" sz="3200" b="1" dirty="0">
              <a:latin typeface="Times New Roman" panose="02020603050405020304" pitchFamily="18" charset="0"/>
              <a:ea typeface="楷体_GB2312" pitchFamily="49" charset="-122"/>
            </a:endParaRPr>
          </a:p>
        </p:txBody>
      </p:sp>
      <p:sp>
        <p:nvSpPr>
          <p:cNvPr id="8200" name="Rectangle 8"/>
          <p:cNvSpPr/>
          <p:nvPr/>
        </p:nvSpPr>
        <p:spPr>
          <a:xfrm>
            <a:off x="1238250" y="2500313"/>
            <a:ext cx="4475163" cy="584200"/>
          </a:xfrm>
          <a:prstGeom prst="rect">
            <a:avLst/>
          </a:prstGeom>
          <a:noFill/>
          <a:ln w="9525">
            <a:noFill/>
          </a:ln>
        </p:spPr>
        <p:txBody>
          <a:bodyPr wrap="none" anchor="t" anchorCtr="0">
            <a:spAutoFit/>
          </a:bodyPr>
          <a:p>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线性方程组的数值解法</a:t>
            </a:r>
            <a:endParaRPr lang="zh-CN" altLang="en-US" sz="3200" b="1" dirty="0">
              <a:latin typeface="Times New Roman" panose="02020603050405020304" pitchFamily="18" charset="0"/>
              <a:ea typeface="楷体_GB2312" pitchFamily="49" charset="-122"/>
            </a:endParaRPr>
          </a:p>
        </p:txBody>
      </p:sp>
      <p:sp>
        <p:nvSpPr>
          <p:cNvPr id="8201" name="Rectangle 9"/>
          <p:cNvSpPr/>
          <p:nvPr/>
        </p:nvSpPr>
        <p:spPr>
          <a:xfrm>
            <a:off x="1238250" y="4857750"/>
            <a:ext cx="4021138" cy="579438"/>
          </a:xfrm>
          <a:prstGeom prst="rect">
            <a:avLst/>
          </a:prstGeom>
          <a:noFill/>
          <a:ln w="9525">
            <a:noFill/>
          </a:ln>
        </p:spPr>
        <p:txBody>
          <a:bodyPr wrap="none" anchor="t" anchorCtr="0">
            <a:spAutoFit/>
          </a:bodyPr>
          <a:p>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数值积分与数值微分</a:t>
            </a:r>
            <a:endParaRPr lang="zh-CN" altLang="en-US" sz="3200" b="1" dirty="0">
              <a:latin typeface="Times New Roman" panose="02020603050405020304" pitchFamily="18" charset="0"/>
              <a:ea typeface="楷体_GB2312" pitchFamily="49" charset="-122"/>
            </a:endParaRPr>
          </a:p>
        </p:txBody>
      </p:sp>
      <p:sp>
        <p:nvSpPr>
          <p:cNvPr id="8202" name="Rectangle 10"/>
          <p:cNvSpPr/>
          <p:nvPr/>
        </p:nvSpPr>
        <p:spPr>
          <a:xfrm>
            <a:off x="1309688" y="4357688"/>
            <a:ext cx="4021137" cy="579437"/>
          </a:xfrm>
          <a:prstGeom prst="rect">
            <a:avLst/>
          </a:prstGeom>
          <a:noFill/>
          <a:ln w="9525">
            <a:noFill/>
          </a:ln>
        </p:spPr>
        <p:txBody>
          <a:bodyPr wrap="none" anchor="t" anchorCtr="0">
            <a:spAutoFit/>
          </a:bodyPr>
          <a:p>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连续函数的最佳逼近</a:t>
            </a:r>
            <a:endParaRPr lang="zh-CN" altLang="en-US" sz="3200" b="1" dirty="0">
              <a:latin typeface="Times New Roman" panose="02020603050405020304" pitchFamily="18" charset="0"/>
              <a:ea typeface="楷体_GB2312" pitchFamily="49" charset="-122"/>
            </a:endParaRPr>
          </a:p>
        </p:txBody>
      </p:sp>
      <p:sp>
        <p:nvSpPr>
          <p:cNvPr id="8203" name="Rectangle 11"/>
          <p:cNvSpPr/>
          <p:nvPr/>
        </p:nvSpPr>
        <p:spPr>
          <a:xfrm>
            <a:off x="1309688" y="3786188"/>
            <a:ext cx="5846762" cy="579437"/>
          </a:xfrm>
          <a:prstGeom prst="rect">
            <a:avLst/>
          </a:prstGeom>
          <a:noFill/>
          <a:ln w="9525">
            <a:noFill/>
          </a:ln>
        </p:spPr>
        <p:txBody>
          <a:bodyPr anchor="t" anchorCtr="0">
            <a:spAutoFit/>
          </a:bodyPr>
          <a:p>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插值与拟合</a:t>
            </a:r>
            <a:endParaRPr lang="zh-CN" altLang="en-US" sz="3200" b="1" dirty="0">
              <a:latin typeface="Times New Roman" panose="02020603050405020304" pitchFamily="18" charset="0"/>
              <a:ea typeface="楷体_GB2312" pitchFamily="49" charset="-122"/>
            </a:endParaRPr>
          </a:p>
        </p:txBody>
      </p:sp>
      <p:sp>
        <p:nvSpPr>
          <p:cNvPr id="8204" name="Rectangle 12"/>
          <p:cNvSpPr/>
          <p:nvPr/>
        </p:nvSpPr>
        <p:spPr>
          <a:xfrm>
            <a:off x="1309688" y="5429250"/>
            <a:ext cx="4429125" cy="579438"/>
          </a:xfrm>
          <a:prstGeom prst="rect">
            <a:avLst/>
          </a:prstGeom>
          <a:noFill/>
          <a:ln w="9525">
            <a:noFill/>
          </a:ln>
        </p:spPr>
        <p:txBody>
          <a:bodyPr wrap="none" anchor="t" anchorCtr="0">
            <a:spAutoFit/>
          </a:bodyPr>
          <a:p>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常微分方程的数值解法</a:t>
            </a:r>
            <a:endParaRPr lang="zh-CN" altLang="en-US" sz="3200" b="1" dirty="0">
              <a:latin typeface="Times New Roman" panose="02020603050405020304" pitchFamily="18" charset="0"/>
              <a:ea typeface="楷体_GB2312" pitchFamily="49" charset="-122"/>
            </a:endParaRPr>
          </a:p>
        </p:txBody>
      </p:sp>
      <p:sp>
        <p:nvSpPr>
          <p:cNvPr id="8205" name="Rectangle 13"/>
          <p:cNvSpPr/>
          <p:nvPr/>
        </p:nvSpPr>
        <p:spPr>
          <a:xfrm>
            <a:off x="1309688" y="3143250"/>
            <a:ext cx="4837112" cy="579438"/>
          </a:xfrm>
          <a:prstGeom prst="rect">
            <a:avLst/>
          </a:prstGeom>
          <a:noFill/>
          <a:ln w="9525">
            <a:noFill/>
          </a:ln>
        </p:spPr>
        <p:txBody>
          <a:bodyPr wrap="none" anchor="t" anchorCtr="0">
            <a:spAutoFit/>
          </a:bodyPr>
          <a:p>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最小二乘问题的数值解法</a:t>
            </a:r>
            <a:endParaRPr lang="zh-CN" altLang="en-US" sz="3200" b="1" dirty="0">
              <a:latin typeface="Times New Roman" panose="02020603050405020304" pitchFamily="18" charset="0"/>
              <a:ea typeface="楷体_GB2312" pitchFamily="49" charset="-122"/>
            </a:endParaRPr>
          </a:p>
        </p:txBody>
      </p:sp>
      <p:sp>
        <p:nvSpPr>
          <p:cNvPr id="8206" name="Rectangle 14"/>
          <p:cNvSpPr/>
          <p:nvPr/>
        </p:nvSpPr>
        <p:spPr>
          <a:xfrm>
            <a:off x="1381125" y="6000750"/>
            <a:ext cx="3444875" cy="584200"/>
          </a:xfrm>
          <a:prstGeom prst="rect">
            <a:avLst/>
          </a:prstGeom>
          <a:noFill/>
          <a:ln w="9525">
            <a:noFill/>
          </a:ln>
        </p:spPr>
        <p:txBody>
          <a:bodyPr wrap="none" anchor="t" anchorCtr="0">
            <a:spAutoFit/>
          </a:bodyPr>
          <a:p>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代数特征值问题*</a:t>
            </a:r>
            <a:endParaRPr lang="zh-CN" altLang="en-US" sz="3200" b="1" dirty="0">
              <a:latin typeface="Times New Roman" panose="02020603050405020304" pitchFamily="18" charset="0"/>
              <a:ea typeface="楷体_GB2312" pitchFamily="49" charset="-122"/>
            </a:endParaRPr>
          </a:p>
        </p:txBody>
      </p:sp>
      <p:sp>
        <p:nvSpPr>
          <p:cNvPr id="8207" name="Rectangle 15"/>
          <p:cNvSpPr/>
          <p:nvPr/>
        </p:nvSpPr>
        <p:spPr>
          <a:xfrm>
            <a:off x="6310313" y="2428875"/>
            <a:ext cx="2052637" cy="579438"/>
          </a:xfrm>
          <a:prstGeom prst="rect">
            <a:avLst/>
          </a:prstGeom>
          <a:noFill/>
          <a:ln w="9525">
            <a:noFill/>
          </a:ln>
        </p:spPr>
        <p:txBody>
          <a:bodyPr anchor="t" anchorCtr="0">
            <a:spAutoFit/>
          </a:bodyPr>
          <a:p>
            <a:r>
              <a:rPr lang="zh-CN" altLang="zh-CN" sz="2000" b="1" baseline="30000" dirty="0">
                <a:solidFill>
                  <a:srgbClr val="0066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矩阵分解</a:t>
            </a:r>
            <a:endParaRPr lang="zh-CN" altLang="en-US" sz="3200" b="1" dirty="0">
              <a:latin typeface="Times New Roman" panose="02020603050405020304" pitchFamily="18" charset="0"/>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iterate type="wd">
                                    <p:tmPct val="100000"/>
                                  </p:iterate>
                                  <p:childTnLst>
                                    <p:set>
                                      <p:cBhvr>
                                        <p:cTn id="6" dur="1" fill="hold">
                                          <p:stCondLst>
                                            <p:cond delay="0"/>
                                          </p:stCondLst>
                                        </p:cTn>
                                        <p:tgtEl>
                                          <p:spTgt spid="8197"/>
                                        </p:tgtEl>
                                        <p:attrNameLst>
                                          <p:attrName>style.visibility</p:attrName>
                                        </p:attrNameLst>
                                      </p:cBhvr>
                                      <p:to>
                                        <p:strVal val="visible"/>
                                      </p:to>
                                    </p:set>
                                    <p:animEffect transition="in" filter="checkerboard(across)">
                                      <p:cBhvr>
                                        <p:cTn id="7" dur="3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207"/>
                                        </p:tgtEl>
                                        <p:attrNameLst>
                                          <p:attrName>style.visibility</p:attrName>
                                        </p:attrNameLst>
                                      </p:cBhvr>
                                      <p:to>
                                        <p:strVal val="visible"/>
                                      </p:to>
                                    </p:set>
                                    <p:animEffect transition="in" filter="checkerboard(across)">
                                      <p:cBhvr>
                                        <p:cTn id="12" dur="500"/>
                                        <p:tgtEl>
                                          <p:spTgt spid="820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checkerboard(across)">
                                      <p:cBhvr>
                                        <p:cTn id="17" dur="500"/>
                                        <p:tgtEl>
                                          <p:spTgt spid="819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205"/>
                                        </p:tgtEl>
                                        <p:attrNameLst>
                                          <p:attrName>style.visibility</p:attrName>
                                        </p:attrNameLst>
                                      </p:cBhvr>
                                      <p:to>
                                        <p:strVal val="visible"/>
                                      </p:to>
                                    </p:set>
                                    <p:animEffect transition="in" filter="checkerboard(across)">
                                      <p:cBhvr>
                                        <p:cTn id="22" dur="500"/>
                                        <p:tgtEl>
                                          <p:spTgt spid="820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203"/>
                                        </p:tgtEl>
                                        <p:attrNameLst>
                                          <p:attrName>style.visibility</p:attrName>
                                        </p:attrNameLst>
                                      </p:cBhvr>
                                      <p:to>
                                        <p:strVal val="visible"/>
                                      </p:to>
                                    </p:set>
                                    <p:animEffect transition="in" filter="checkerboard(across)">
                                      <p:cBhvr>
                                        <p:cTn id="27" dur="500"/>
                                        <p:tgtEl>
                                          <p:spTgt spid="820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checkerboard(across)">
                                      <p:cBhvr>
                                        <p:cTn id="32" dur="500"/>
                                        <p:tgtEl>
                                          <p:spTgt spid="820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8201"/>
                                        </p:tgtEl>
                                        <p:attrNameLst>
                                          <p:attrName>style.visibility</p:attrName>
                                        </p:attrNameLst>
                                      </p:cBhvr>
                                      <p:to>
                                        <p:strVal val="visible"/>
                                      </p:to>
                                    </p:set>
                                    <p:animEffect transition="in" filter="checkerboard(across)">
                                      <p:cBhvr>
                                        <p:cTn id="37" dur="500"/>
                                        <p:tgtEl>
                                          <p:spTgt spid="820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200"/>
                                        </p:tgtEl>
                                        <p:attrNameLst>
                                          <p:attrName>style.visibility</p:attrName>
                                        </p:attrNameLst>
                                      </p:cBhvr>
                                      <p:to>
                                        <p:strVal val="visible"/>
                                      </p:to>
                                    </p:set>
                                    <p:animEffect transition="in" filter="checkerboard(across)">
                                      <p:cBhvr>
                                        <p:cTn id="42" dur="500"/>
                                        <p:tgtEl>
                                          <p:spTgt spid="8200"/>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8206"/>
                                        </p:tgtEl>
                                        <p:attrNameLst>
                                          <p:attrName>style.visibility</p:attrName>
                                        </p:attrNameLst>
                                      </p:cBhvr>
                                      <p:to>
                                        <p:strVal val="visible"/>
                                      </p:to>
                                    </p:set>
                                    <p:animEffect transition="in" filter="checkerboard(across)">
                                      <p:cBhvr>
                                        <p:cTn id="47" dur="500"/>
                                        <p:tgtEl>
                                          <p:spTgt spid="8206"/>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8204"/>
                                        </p:tgtEl>
                                        <p:attrNameLst>
                                          <p:attrName>style.visibility</p:attrName>
                                        </p:attrNameLst>
                                      </p:cBhvr>
                                      <p:to>
                                        <p:strVal val="visible"/>
                                      </p:to>
                                    </p:set>
                                    <p:animEffect transition="in" filter="checkerboard(across)">
                                      <p:cBhvr>
                                        <p:cTn id="52"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9" grpId="0"/>
      <p:bldP spid="8200" grpId="0"/>
      <p:bldP spid="8201" grpId="0"/>
      <p:bldP spid="8202" grpId="0"/>
      <p:bldP spid="8203" grpId="0"/>
      <p:bldP spid="8204" grpId="0"/>
      <p:bldP spid="8205" grpId="0"/>
      <p:bldP spid="8206" grpId="0"/>
      <p:bldP spid="820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 Box 2"/>
          <p:cNvSpPr txBox="1"/>
          <p:nvPr/>
        </p:nvSpPr>
        <p:spPr>
          <a:xfrm>
            <a:off x="1485900" y="1143000"/>
            <a:ext cx="8007350" cy="457200"/>
          </a:xfrm>
          <a:prstGeom prst="rect">
            <a:avLst/>
          </a:prstGeom>
          <a:noFill/>
          <a:ln w="9525">
            <a:noFill/>
          </a:ln>
        </p:spPr>
        <p:txBody>
          <a:bodyPr anchor="t" anchorCtr="0">
            <a:spAutoFit/>
          </a:bodyPr>
          <a:p>
            <a:pPr>
              <a:spcBef>
                <a:spcPct val="50000"/>
              </a:spcBef>
            </a:pPr>
            <a:endParaRPr lang="zh-CN" altLang="zh-CN" sz="2400" dirty="0">
              <a:latin typeface="Times New Roman" panose="02020603050405020304" pitchFamily="18" charset="0"/>
              <a:ea typeface="黑体" panose="02010609060101010101" pitchFamily="49" charset="-122"/>
            </a:endParaRPr>
          </a:p>
        </p:txBody>
      </p:sp>
      <p:graphicFrame>
        <p:nvGraphicFramePr>
          <p:cNvPr id="46083" name="Object 3"/>
          <p:cNvGraphicFramePr>
            <a:graphicFrameLocks noChangeAspect="1"/>
          </p:cNvGraphicFramePr>
          <p:nvPr/>
        </p:nvGraphicFramePr>
        <p:xfrm>
          <a:off x="635000" y="4849813"/>
          <a:ext cx="5035550" cy="2008187"/>
        </p:xfrm>
        <a:graphic>
          <a:graphicData uri="http://schemas.openxmlformats.org/presentationml/2006/ole">
            <mc:AlternateContent xmlns:mc="http://schemas.openxmlformats.org/markup-compatibility/2006">
              <mc:Choice xmlns:v="urn:schemas-microsoft-com:vml" Requires="v">
                <p:oleObj spid="_x0000_s3091" name="" r:id="rId1" imgW="2070735" imgH="826135" progId="Equation.3">
                  <p:embed/>
                </p:oleObj>
              </mc:Choice>
              <mc:Fallback>
                <p:oleObj name="" r:id="rId1" imgW="2070735" imgH="826135" progId="Equation.3">
                  <p:embed/>
                  <p:pic>
                    <p:nvPicPr>
                      <p:cNvPr id="0" name="图片 3090"/>
                      <p:cNvPicPr/>
                      <p:nvPr/>
                    </p:nvPicPr>
                    <p:blipFill>
                      <a:blip r:embed="rId2"/>
                      <a:stretch>
                        <a:fillRect/>
                      </a:stretch>
                    </p:blipFill>
                    <p:spPr>
                      <a:xfrm>
                        <a:off x="635000" y="4849813"/>
                        <a:ext cx="5035550" cy="2008187"/>
                      </a:xfrm>
                      <a:prstGeom prst="rect">
                        <a:avLst/>
                      </a:prstGeom>
                      <a:noFill/>
                      <a:ln w="38100">
                        <a:noFill/>
                        <a:miter/>
                      </a:ln>
                    </p:spPr>
                  </p:pic>
                </p:oleObj>
              </mc:Fallback>
            </mc:AlternateContent>
          </a:graphicData>
        </a:graphic>
      </p:graphicFrame>
      <p:graphicFrame>
        <p:nvGraphicFramePr>
          <p:cNvPr id="44035" name="Object 4"/>
          <p:cNvGraphicFramePr>
            <a:graphicFrameLocks noChangeAspect="1"/>
          </p:cNvGraphicFramePr>
          <p:nvPr/>
        </p:nvGraphicFramePr>
        <p:xfrm>
          <a:off x="273050" y="1484313"/>
          <a:ext cx="9251950" cy="508000"/>
        </p:xfrm>
        <a:graphic>
          <a:graphicData uri="http://schemas.openxmlformats.org/presentationml/2006/ole">
            <mc:AlternateContent xmlns:mc="http://schemas.openxmlformats.org/markup-compatibility/2006">
              <mc:Choice xmlns:v="urn:schemas-microsoft-com:vml" Requires="v">
                <p:oleObj spid="_x0000_s3092" name="" r:id="rId3" imgW="3425825" imgH="203200" progId="Equation.DSMT4">
                  <p:embed/>
                </p:oleObj>
              </mc:Choice>
              <mc:Fallback>
                <p:oleObj name="" r:id="rId3" imgW="3425825" imgH="203200" progId="Equation.DSMT4">
                  <p:embed/>
                  <p:pic>
                    <p:nvPicPr>
                      <p:cNvPr id="0" name="图片 3091"/>
                      <p:cNvPicPr/>
                      <p:nvPr/>
                    </p:nvPicPr>
                    <p:blipFill>
                      <a:blip r:embed="rId4"/>
                      <a:stretch>
                        <a:fillRect/>
                      </a:stretch>
                    </p:blipFill>
                    <p:spPr>
                      <a:xfrm>
                        <a:off x="273050" y="1484313"/>
                        <a:ext cx="9251950" cy="508000"/>
                      </a:xfrm>
                      <a:prstGeom prst="rect">
                        <a:avLst/>
                      </a:prstGeom>
                      <a:noFill/>
                      <a:ln w="38100">
                        <a:noFill/>
                        <a:miter/>
                      </a:ln>
                    </p:spPr>
                  </p:pic>
                </p:oleObj>
              </mc:Fallback>
            </mc:AlternateContent>
          </a:graphicData>
        </a:graphic>
      </p:graphicFrame>
      <p:graphicFrame>
        <p:nvGraphicFramePr>
          <p:cNvPr id="46085" name="Object 5"/>
          <p:cNvGraphicFramePr>
            <a:graphicFrameLocks noChangeAspect="1"/>
          </p:cNvGraphicFramePr>
          <p:nvPr/>
        </p:nvGraphicFramePr>
        <p:xfrm>
          <a:off x="560388" y="2060575"/>
          <a:ext cx="6962775" cy="1649413"/>
        </p:xfrm>
        <a:graphic>
          <a:graphicData uri="http://schemas.openxmlformats.org/presentationml/2006/ole">
            <mc:AlternateContent xmlns:mc="http://schemas.openxmlformats.org/markup-compatibility/2006">
              <mc:Choice xmlns:v="urn:schemas-microsoft-com:vml" Requires="v">
                <p:oleObj spid="_x0000_s3096" name="" r:id="rId5" imgW="2678430" imgH="635000" progId="Equation.3">
                  <p:embed/>
                </p:oleObj>
              </mc:Choice>
              <mc:Fallback>
                <p:oleObj name="" r:id="rId5" imgW="2678430" imgH="635000" progId="Equation.3">
                  <p:embed/>
                  <p:pic>
                    <p:nvPicPr>
                      <p:cNvPr id="0" name="图片 3095"/>
                      <p:cNvPicPr/>
                      <p:nvPr/>
                    </p:nvPicPr>
                    <p:blipFill>
                      <a:blip r:embed="rId6"/>
                      <a:stretch>
                        <a:fillRect/>
                      </a:stretch>
                    </p:blipFill>
                    <p:spPr>
                      <a:xfrm>
                        <a:off x="560388" y="2060575"/>
                        <a:ext cx="6962775" cy="1649413"/>
                      </a:xfrm>
                      <a:prstGeom prst="rect">
                        <a:avLst/>
                      </a:prstGeom>
                      <a:noFill/>
                      <a:ln w="38100">
                        <a:noFill/>
                        <a:miter/>
                      </a:ln>
                    </p:spPr>
                  </p:pic>
                </p:oleObj>
              </mc:Fallback>
            </mc:AlternateContent>
          </a:graphicData>
        </a:graphic>
      </p:graphicFrame>
      <p:graphicFrame>
        <p:nvGraphicFramePr>
          <p:cNvPr id="46086" name="Object 6"/>
          <p:cNvGraphicFramePr>
            <a:graphicFrameLocks noChangeAspect="1"/>
          </p:cNvGraphicFramePr>
          <p:nvPr/>
        </p:nvGraphicFramePr>
        <p:xfrm>
          <a:off x="627063" y="3636963"/>
          <a:ext cx="4759325" cy="1085850"/>
        </p:xfrm>
        <a:graphic>
          <a:graphicData uri="http://schemas.openxmlformats.org/presentationml/2006/ole">
            <mc:AlternateContent xmlns:mc="http://schemas.openxmlformats.org/markup-compatibility/2006">
              <mc:Choice xmlns:v="urn:schemas-microsoft-com:vml" Requires="v">
                <p:oleObj spid="_x0000_s3100" name="" r:id="rId7" imgW="1892300" imgH="431800" progId="Equation.3">
                  <p:embed/>
                </p:oleObj>
              </mc:Choice>
              <mc:Fallback>
                <p:oleObj name="" r:id="rId7" imgW="1892300" imgH="431800" progId="Equation.3">
                  <p:embed/>
                  <p:pic>
                    <p:nvPicPr>
                      <p:cNvPr id="0" name="图片 3099"/>
                      <p:cNvPicPr/>
                      <p:nvPr/>
                    </p:nvPicPr>
                    <p:blipFill>
                      <a:blip r:embed="rId8"/>
                      <a:stretch>
                        <a:fillRect/>
                      </a:stretch>
                    </p:blipFill>
                    <p:spPr>
                      <a:xfrm>
                        <a:off x="627063" y="3636963"/>
                        <a:ext cx="4759325" cy="1085850"/>
                      </a:xfrm>
                      <a:prstGeom prst="rect">
                        <a:avLst/>
                      </a:prstGeom>
                      <a:noFill/>
                      <a:ln w="38100">
                        <a:noFill/>
                        <a:miter/>
                      </a:ln>
                    </p:spPr>
                  </p:pic>
                </p:oleObj>
              </mc:Fallback>
            </mc:AlternateContent>
          </a:graphicData>
        </a:graphic>
      </p:graphicFrame>
      <p:sp>
        <p:nvSpPr>
          <p:cNvPr id="44038" name="Rectangle 7"/>
          <p:cNvSpPr>
            <a:spLocks noGrp="1"/>
          </p:cNvSpPr>
          <p:nvPr>
            <p:ph type="title"/>
          </p:nvPr>
        </p:nvSpPr>
        <p:spPr>
          <a:xfrm>
            <a:off x="273050" y="404813"/>
            <a:ext cx="8442325" cy="1143000"/>
          </a:xfrm>
        </p:spPr>
        <p:txBody>
          <a:bodyPr vert="horz" wrap="square" lIns="91440" tIns="45720" rIns="91440" bIns="45720" anchor="ctr" anchorCtr="0"/>
          <a:p>
            <a:pPr eaLnBrk="1" hangingPunct="1"/>
            <a:r>
              <a:rPr lang="zh-CN" altLang="en-US" sz="3600" b="1" dirty="0">
                <a:solidFill>
                  <a:srgbClr val="0000CC"/>
                </a:solidFill>
                <a:ea typeface="华文新魏" panose="02010800040101010101" pitchFamily="2" charset="-122"/>
              </a:rPr>
              <a:t>2、和、差、积、商的误差估计式</a:t>
            </a:r>
            <a:endParaRPr lang="zh-CN" altLang="en-US" sz="3600" b="1" dirty="0">
              <a:solidFill>
                <a:srgbClr val="0000CC"/>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checkerboard(across)">
                                      <p:cBhvr>
                                        <p:cTn id="7" dur="500"/>
                                        <p:tgtEl>
                                          <p:spTgt spid="4608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6086"/>
                                        </p:tgtEl>
                                        <p:attrNameLst>
                                          <p:attrName>style.visibility</p:attrName>
                                        </p:attrNameLst>
                                      </p:cBhvr>
                                      <p:to>
                                        <p:strVal val="visible"/>
                                      </p:to>
                                    </p:set>
                                    <p:animEffect transition="in" filter="checkerboard(across)">
                                      <p:cBhvr>
                                        <p:cTn id="12" dur="500"/>
                                        <p:tgtEl>
                                          <p:spTgt spid="4608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6083"/>
                                        </p:tgtEl>
                                        <p:attrNameLst>
                                          <p:attrName>style.visibility</p:attrName>
                                        </p:attrNameLst>
                                      </p:cBhvr>
                                      <p:to>
                                        <p:strVal val="visible"/>
                                      </p:to>
                                    </p:set>
                                    <p:animEffect transition="in" filter="checkerboard(across)">
                                      <p:cBhvr>
                                        <p:cTn id="1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p:nvPr/>
        </p:nvSpPr>
        <p:spPr>
          <a:xfrm>
            <a:off x="577850" y="0"/>
            <a:ext cx="8089900" cy="641350"/>
          </a:xfrm>
          <a:prstGeom prst="rect">
            <a:avLst/>
          </a:prstGeom>
          <a:noFill/>
          <a:ln w="9525">
            <a:noFill/>
          </a:ln>
        </p:spPr>
        <p:txBody>
          <a:bodyPr anchor="t" anchorCtr="0">
            <a:spAutoFit/>
          </a:bodyPr>
          <a:p>
            <a:r>
              <a:rPr lang="en-US" altLang="en-US" sz="3600" b="1" dirty="0">
                <a:latin typeface="Times New Roman" panose="02020603050405020304" pitchFamily="18" charset="0"/>
                <a:ea typeface="宋体" panose="02010600030101010101" pitchFamily="2" charset="-122"/>
              </a:rPr>
              <a:t>	</a:t>
            </a:r>
            <a:endParaRPr lang="zh-CN" altLang="en-US" sz="3600" b="1" dirty="0">
              <a:latin typeface="Times New Roman" panose="02020603050405020304" pitchFamily="18" charset="0"/>
              <a:ea typeface="宋体" panose="02010600030101010101" pitchFamily="2" charset="-122"/>
            </a:endParaRPr>
          </a:p>
        </p:txBody>
      </p:sp>
      <p:graphicFrame>
        <p:nvGraphicFramePr>
          <p:cNvPr id="47107" name="Object 3"/>
          <p:cNvGraphicFramePr>
            <a:graphicFrameLocks noChangeAspect="1"/>
          </p:cNvGraphicFramePr>
          <p:nvPr/>
        </p:nvGraphicFramePr>
        <p:xfrm>
          <a:off x="3873500" y="2052638"/>
          <a:ext cx="2879725" cy="582612"/>
        </p:xfrm>
        <a:graphic>
          <a:graphicData uri="http://schemas.openxmlformats.org/presentationml/2006/ole">
            <mc:AlternateContent xmlns:mc="http://schemas.openxmlformats.org/markup-compatibility/2006">
              <mc:Choice xmlns:v="urn:schemas-microsoft-com:vml" Requires="v">
                <p:oleObj spid="_x0000_s3097" name="" r:id="rId1" imgW="813435" imgH="228600" progId="Equation.3">
                  <p:embed/>
                </p:oleObj>
              </mc:Choice>
              <mc:Fallback>
                <p:oleObj name="" r:id="rId1" imgW="813435" imgH="228600" progId="Equation.3">
                  <p:embed/>
                  <p:pic>
                    <p:nvPicPr>
                      <p:cNvPr id="0" name="图片 3096"/>
                      <p:cNvPicPr/>
                      <p:nvPr/>
                    </p:nvPicPr>
                    <p:blipFill>
                      <a:blip r:embed="rId2"/>
                      <a:stretch>
                        <a:fillRect/>
                      </a:stretch>
                    </p:blipFill>
                    <p:spPr>
                      <a:xfrm>
                        <a:off x="3873500" y="2052638"/>
                        <a:ext cx="2879725" cy="582612"/>
                      </a:xfrm>
                      <a:prstGeom prst="rect">
                        <a:avLst/>
                      </a:prstGeom>
                      <a:noFill/>
                      <a:ln w="38100">
                        <a:noFill/>
                        <a:miter/>
                      </a:ln>
                    </p:spPr>
                  </p:pic>
                </p:oleObj>
              </mc:Fallback>
            </mc:AlternateContent>
          </a:graphicData>
        </a:graphic>
      </p:graphicFrame>
      <p:graphicFrame>
        <p:nvGraphicFramePr>
          <p:cNvPr id="45059" name="Object 4"/>
          <p:cNvGraphicFramePr>
            <a:graphicFrameLocks noChangeAspect="1"/>
          </p:cNvGraphicFramePr>
          <p:nvPr/>
        </p:nvGraphicFramePr>
        <p:xfrm>
          <a:off x="4737100" y="3638550"/>
          <a:ext cx="101600" cy="190500"/>
        </p:xfrm>
        <a:graphic>
          <a:graphicData uri="http://schemas.openxmlformats.org/presentationml/2006/ole">
            <mc:AlternateContent xmlns:mc="http://schemas.openxmlformats.org/markup-compatibility/2006">
              <mc:Choice xmlns:v="urn:schemas-microsoft-com:vml" Requires="v">
                <p:oleObj spid="_x0000_s3101" name="" r:id="rId3" imgW="101600" imgH="191135" progId="Equation.3">
                  <p:embed/>
                </p:oleObj>
              </mc:Choice>
              <mc:Fallback>
                <p:oleObj name="" r:id="rId3" imgW="101600" imgH="191135" progId="Equation.3">
                  <p:embed/>
                  <p:pic>
                    <p:nvPicPr>
                      <p:cNvPr id="0" name="图片 3100"/>
                      <p:cNvPicPr/>
                      <p:nvPr/>
                    </p:nvPicPr>
                    <p:blipFill>
                      <a:blip r:embed="rId4"/>
                      <a:stretch>
                        <a:fillRect/>
                      </a:stretch>
                    </p:blipFill>
                    <p:spPr>
                      <a:xfrm>
                        <a:off x="4737100" y="3638550"/>
                        <a:ext cx="101600" cy="190500"/>
                      </a:xfrm>
                      <a:prstGeom prst="rect">
                        <a:avLst/>
                      </a:prstGeom>
                      <a:noFill/>
                      <a:ln w="38100">
                        <a:noFill/>
                        <a:miter/>
                      </a:ln>
                    </p:spPr>
                  </p:pic>
                </p:oleObj>
              </mc:Fallback>
            </mc:AlternateContent>
          </a:graphicData>
        </a:graphic>
      </p:graphicFrame>
      <p:graphicFrame>
        <p:nvGraphicFramePr>
          <p:cNvPr id="47109" name="Object 5"/>
          <p:cNvGraphicFramePr>
            <a:graphicFrameLocks noChangeAspect="1"/>
          </p:cNvGraphicFramePr>
          <p:nvPr/>
        </p:nvGraphicFramePr>
        <p:xfrm>
          <a:off x="776288" y="2636838"/>
          <a:ext cx="5761037" cy="1036637"/>
        </p:xfrm>
        <a:graphic>
          <a:graphicData uri="http://schemas.openxmlformats.org/presentationml/2006/ole">
            <mc:AlternateContent xmlns:mc="http://schemas.openxmlformats.org/markup-compatibility/2006">
              <mc:Choice xmlns:v="urn:schemas-microsoft-com:vml" Requires="v">
                <p:oleObj spid="_x0000_s3098" name="" r:id="rId5" imgW="2032000" imgH="431800" progId="Equation.3">
                  <p:embed/>
                </p:oleObj>
              </mc:Choice>
              <mc:Fallback>
                <p:oleObj name="" r:id="rId5" imgW="2032000" imgH="431800" progId="Equation.3">
                  <p:embed/>
                  <p:pic>
                    <p:nvPicPr>
                      <p:cNvPr id="0" name="图片 3097"/>
                      <p:cNvPicPr/>
                      <p:nvPr/>
                    </p:nvPicPr>
                    <p:blipFill>
                      <a:blip r:embed="rId6"/>
                      <a:stretch>
                        <a:fillRect/>
                      </a:stretch>
                    </p:blipFill>
                    <p:spPr>
                      <a:xfrm>
                        <a:off x="776288" y="2636838"/>
                        <a:ext cx="5761037" cy="1036637"/>
                      </a:xfrm>
                      <a:prstGeom prst="rect">
                        <a:avLst/>
                      </a:prstGeom>
                      <a:noFill/>
                      <a:ln w="38100">
                        <a:noFill/>
                        <a:miter/>
                      </a:ln>
                    </p:spPr>
                  </p:pic>
                </p:oleObj>
              </mc:Fallback>
            </mc:AlternateContent>
          </a:graphicData>
        </a:graphic>
      </p:graphicFrame>
      <p:sp>
        <p:nvSpPr>
          <p:cNvPr id="47110" name="Rectangle 6"/>
          <p:cNvSpPr/>
          <p:nvPr/>
        </p:nvSpPr>
        <p:spPr>
          <a:xfrm>
            <a:off x="-515937" y="1412875"/>
            <a:ext cx="4816475" cy="519113"/>
          </a:xfrm>
          <a:prstGeom prst="rect">
            <a:avLst/>
          </a:prstGeom>
          <a:noFill/>
          <a:ln w="9525">
            <a:noFill/>
          </a:ln>
        </p:spPr>
        <p:txBody>
          <a:bodyPr wrap="none" anchor="t" anchorCtr="0">
            <a:spAutoFit/>
          </a:bodyPr>
          <a:p>
            <a:pPr lvl="2" indent="0" algn="l" rtl="0" eaLnBrk="1" fontAlgn="base" hangingPunct="1">
              <a:spcBef>
                <a:spcPct val="0"/>
              </a:spcBef>
              <a:spcAft>
                <a:spcPct val="0"/>
              </a:spcAft>
              <a:buNone/>
            </a:pPr>
            <a:r>
              <a:rPr lang="zh-CN" altLang="zh-CN" sz="2800" b="1" dirty="0">
                <a:solidFill>
                  <a:srgbClr val="0000FF"/>
                </a:solidFill>
                <a:latin typeface="Times New Roman" panose="02020603050405020304" pitchFamily="18" charset="0"/>
                <a:ea typeface="宋体" panose="02010600030101010101" pitchFamily="2" charset="-122"/>
              </a:rPr>
              <a:t>(1) </a:t>
            </a:r>
            <a:r>
              <a:rPr lang="zh-CN" altLang="en-US" sz="2800" b="1" dirty="0">
                <a:solidFill>
                  <a:srgbClr val="0000FF"/>
                </a:solidFill>
                <a:latin typeface="Times New Roman" panose="02020603050405020304" pitchFamily="18" charset="0"/>
                <a:ea typeface="宋体" panose="02010600030101010101" pitchFamily="2" charset="-122"/>
              </a:rPr>
              <a:t>防止相近的两数相减</a:t>
            </a:r>
            <a:endParaRPr lang="zh-CN" altLang="en-US" sz="2800" b="1" dirty="0">
              <a:solidFill>
                <a:srgbClr val="0000FF"/>
              </a:solidFill>
              <a:latin typeface="Times New Roman" panose="02020603050405020304" pitchFamily="18" charset="0"/>
              <a:ea typeface="宋体" panose="02010600030101010101" pitchFamily="2" charset="-122"/>
            </a:endParaRPr>
          </a:p>
        </p:txBody>
      </p:sp>
      <p:sp>
        <p:nvSpPr>
          <p:cNvPr id="47111" name="Rectangle 7"/>
          <p:cNvSpPr/>
          <p:nvPr/>
        </p:nvSpPr>
        <p:spPr>
          <a:xfrm>
            <a:off x="273050" y="2133600"/>
            <a:ext cx="3879850" cy="519113"/>
          </a:xfrm>
          <a:prstGeom prst="rect">
            <a:avLst/>
          </a:prstGeom>
          <a:noFill/>
          <a:ln w="9525">
            <a:noFill/>
          </a:ln>
        </p:spPr>
        <p:txBody>
          <a:bodyPr anchor="t" anchorCtr="0">
            <a:spAutoFit/>
          </a:bodyPr>
          <a:p>
            <a:r>
              <a:rPr lang="zh-CN" altLang="en-US" sz="2800" b="1" dirty="0">
                <a:solidFill>
                  <a:srgbClr val="E22506"/>
                </a:solidFill>
                <a:latin typeface="Times New Roman" panose="02020603050405020304" pitchFamily="18" charset="0"/>
                <a:ea typeface="宋体" panose="02010600030101010101" pitchFamily="2" charset="-122"/>
              </a:rPr>
              <a:t>例</a:t>
            </a:r>
            <a:r>
              <a:rPr lang="zh-CN" altLang="zh-CN" sz="2800" b="1" dirty="0">
                <a:solidFill>
                  <a:srgbClr val="E22506"/>
                </a:solidFill>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当</a:t>
            </a:r>
            <a:r>
              <a:rPr lang="zh-CN" altLang="zh-CN" sz="2800" b="1" i="1" dirty="0">
                <a:latin typeface="Times New Roman" panose="02020603050405020304" pitchFamily="18" charset="0"/>
                <a:ea typeface="宋体" panose="02010600030101010101" pitchFamily="2" charset="-122"/>
              </a:rPr>
              <a:t>x</a:t>
            </a:r>
            <a:r>
              <a:rPr lang="zh-CN" altLang="en-US" sz="2800" b="1" dirty="0">
                <a:latin typeface="Times New Roman" panose="02020603050405020304" pitchFamily="18" charset="0"/>
                <a:ea typeface="宋体" panose="02010600030101010101" pitchFamily="2" charset="-122"/>
              </a:rPr>
              <a:t>较大时</a:t>
            </a:r>
            <a:r>
              <a:rPr lang="zh-CN"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计算</a:t>
            </a:r>
            <a:endParaRPr lang="zh-CN" altLang="en-US" sz="2800" b="1" dirty="0">
              <a:latin typeface="Times New Roman" panose="02020603050405020304" pitchFamily="18" charset="0"/>
              <a:ea typeface="宋体" panose="02010600030101010101" pitchFamily="2" charset="-122"/>
            </a:endParaRPr>
          </a:p>
        </p:txBody>
      </p:sp>
      <p:sp>
        <p:nvSpPr>
          <p:cNvPr id="47112" name="Text Box 8"/>
          <p:cNvSpPr txBox="1"/>
          <p:nvPr/>
        </p:nvSpPr>
        <p:spPr>
          <a:xfrm>
            <a:off x="488950" y="4005263"/>
            <a:ext cx="1524000" cy="519112"/>
          </a:xfrm>
          <a:prstGeom prst="rect">
            <a:avLst/>
          </a:prstGeom>
          <a:noFill/>
          <a:ln w="9525">
            <a:noFill/>
          </a:ln>
        </p:spPr>
        <p:txBody>
          <a:bodyPr wrap="none" anchor="t" anchorCtr="0">
            <a:spAutoFit/>
          </a:bodyPr>
          <a:p>
            <a:r>
              <a:rPr lang="zh-CN" altLang="en-US" sz="2800" b="1" dirty="0">
                <a:solidFill>
                  <a:srgbClr val="E22506"/>
                </a:solidFill>
                <a:latin typeface="Times New Roman" panose="02020603050405020304" pitchFamily="18" charset="0"/>
                <a:ea typeface="宋体" panose="02010600030101010101" pitchFamily="2" charset="-122"/>
              </a:rPr>
              <a:t>例</a:t>
            </a:r>
            <a:r>
              <a:rPr lang="zh-CN" altLang="zh-CN" sz="2800" b="1" dirty="0">
                <a:solidFill>
                  <a:srgbClr val="E22506"/>
                </a:solidFill>
                <a:latin typeface="Times New Roman" panose="02020603050405020304" pitchFamily="18" charset="0"/>
                <a:ea typeface="宋体" panose="02010600030101010101" pitchFamily="2" charset="-122"/>
              </a:rPr>
              <a:t>2</a:t>
            </a:r>
            <a:r>
              <a:rPr lang="zh-CN"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计算</a:t>
            </a:r>
            <a:endParaRPr lang="zh-CN" altLang="en-US" sz="2800" b="1" dirty="0">
              <a:latin typeface="Times New Roman" panose="02020603050405020304" pitchFamily="18" charset="0"/>
              <a:ea typeface="宋体" panose="02010600030101010101" pitchFamily="2" charset="-122"/>
            </a:endParaRPr>
          </a:p>
        </p:txBody>
      </p:sp>
      <p:graphicFrame>
        <p:nvGraphicFramePr>
          <p:cNvPr id="47113" name="Object 9"/>
          <p:cNvGraphicFramePr>
            <a:graphicFrameLocks noChangeAspect="1"/>
          </p:cNvGraphicFramePr>
          <p:nvPr/>
        </p:nvGraphicFramePr>
        <p:xfrm>
          <a:off x="2144713" y="3716338"/>
          <a:ext cx="3205162" cy="925512"/>
        </p:xfrm>
        <a:graphic>
          <a:graphicData uri="http://schemas.openxmlformats.org/presentationml/2006/ole">
            <mc:AlternateContent xmlns:mc="http://schemas.openxmlformats.org/markup-compatibility/2006">
              <mc:Choice xmlns:v="urn:schemas-microsoft-com:vml" Requires="v">
                <p:oleObj spid="_x0000_s3099" name="" r:id="rId7" imgW="1066800" imgH="393700" progId="Equation.3">
                  <p:embed/>
                </p:oleObj>
              </mc:Choice>
              <mc:Fallback>
                <p:oleObj name="" r:id="rId7" imgW="1066800" imgH="393700" progId="Equation.3">
                  <p:embed/>
                  <p:pic>
                    <p:nvPicPr>
                      <p:cNvPr id="0" name="图片 3098"/>
                      <p:cNvPicPr/>
                      <p:nvPr/>
                    </p:nvPicPr>
                    <p:blipFill>
                      <a:blip r:embed="rId8"/>
                      <a:stretch>
                        <a:fillRect/>
                      </a:stretch>
                    </p:blipFill>
                    <p:spPr>
                      <a:xfrm>
                        <a:off x="2144713" y="3716338"/>
                        <a:ext cx="3205162" cy="925512"/>
                      </a:xfrm>
                      <a:prstGeom prst="rect">
                        <a:avLst/>
                      </a:prstGeom>
                      <a:noFill/>
                      <a:ln w="38100">
                        <a:noFill/>
                        <a:miter/>
                      </a:ln>
                    </p:spPr>
                  </p:pic>
                </p:oleObj>
              </mc:Fallback>
            </mc:AlternateContent>
          </a:graphicData>
        </a:graphic>
      </p:graphicFrame>
      <p:sp>
        <p:nvSpPr>
          <p:cNvPr id="47114" name="Text Box 10"/>
          <p:cNvSpPr txBox="1"/>
          <p:nvPr/>
        </p:nvSpPr>
        <p:spPr>
          <a:xfrm>
            <a:off x="415925" y="4724400"/>
            <a:ext cx="9869488" cy="519113"/>
          </a:xfrm>
          <a:prstGeom prst="rect">
            <a:avLst/>
          </a:prstGeom>
          <a:noFill/>
          <a:ln w="9525">
            <a:noFill/>
          </a:ln>
        </p:spPr>
        <p:txBody>
          <a:bodyPr anchor="t" anchorCtr="0">
            <a:spAutoFit/>
          </a:bodyPr>
          <a:p>
            <a:r>
              <a:rPr lang="zh-CN" altLang="en-US" sz="2800" b="1" dirty="0">
                <a:solidFill>
                  <a:srgbClr val="E22506"/>
                </a:solidFill>
                <a:latin typeface="Times New Roman" panose="02020603050405020304" pitchFamily="18" charset="0"/>
                <a:ea typeface="宋体" panose="02010600030101010101" pitchFamily="2" charset="-122"/>
              </a:rPr>
              <a:t>解：</a:t>
            </a:r>
            <a:r>
              <a:rPr lang="zh-CN" altLang="en-US" sz="2800" b="1" dirty="0">
                <a:latin typeface="Times New Roman" panose="02020603050405020304" pitchFamily="18" charset="0"/>
                <a:ea typeface="宋体" panose="02010600030101010101" pitchFamily="2" charset="-122"/>
              </a:rPr>
              <a:t>当</a:t>
            </a:r>
            <a:r>
              <a:rPr lang="zh-CN" altLang="zh-CN" sz="2800" b="1" i="1" dirty="0">
                <a:latin typeface="Times New Roman" panose="02020603050405020304" pitchFamily="18" charset="0"/>
                <a:ea typeface="宋体" panose="02010600030101010101" pitchFamily="2" charset="-122"/>
              </a:rPr>
              <a:t>x</a:t>
            </a:r>
            <a:r>
              <a:rPr lang="zh-CN" altLang="en-US" sz="2800" b="1" dirty="0">
                <a:latin typeface="Times New Roman" panose="02020603050405020304" pitchFamily="18" charset="0"/>
                <a:ea typeface="宋体" panose="02010600030101010101" pitchFamily="2" charset="-122"/>
              </a:rPr>
              <a:t>很小时，分子出现相近数相减，将以上算式变形</a:t>
            </a:r>
            <a:endParaRPr lang="zh-CN" altLang="en-US" sz="2800" b="1" dirty="0">
              <a:latin typeface="Times New Roman" panose="02020603050405020304" pitchFamily="18" charset="0"/>
              <a:ea typeface="宋体" panose="02010600030101010101" pitchFamily="2" charset="-122"/>
            </a:endParaRPr>
          </a:p>
        </p:txBody>
      </p:sp>
      <p:graphicFrame>
        <p:nvGraphicFramePr>
          <p:cNvPr id="47115" name="Object 11"/>
          <p:cNvGraphicFramePr>
            <a:graphicFrameLocks noChangeAspect="1"/>
          </p:cNvGraphicFramePr>
          <p:nvPr/>
        </p:nvGraphicFramePr>
        <p:xfrm>
          <a:off x="920750" y="5445125"/>
          <a:ext cx="7980363" cy="1009650"/>
        </p:xfrm>
        <a:graphic>
          <a:graphicData uri="http://schemas.openxmlformats.org/presentationml/2006/ole">
            <mc:AlternateContent xmlns:mc="http://schemas.openxmlformats.org/markup-compatibility/2006">
              <mc:Choice xmlns:v="urn:schemas-microsoft-com:vml" Requires="v">
                <p:oleObj spid="_x0000_s3095" name="" r:id="rId9" imgW="3122930" imgH="444500" progId="Equation.3">
                  <p:embed/>
                </p:oleObj>
              </mc:Choice>
              <mc:Fallback>
                <p:oleObj name="" r:id="rId9" imgW="3122930" imgH="444500" progId="Equation.3">
                  <p:embed/>
                  <p:pic>
                    <p:nvPicPr>
                      <p:cNvPr id="0" name="图片 3094"/>
                      <p:cNvPicPr/>
                      <p:nvPr/>
                    </p:nvPicPr>
                    <p:blipFill>
                      <a:blip r:embed="rId10"/>
                      <a:stretch>
                        <a:fillRect/>
                      </a:stretch>
                    </p:blipFill>
                    <p:spPr>
                      <a:xfrm>
                        <a:off x="920750" y="5445125"/>
                        <a:ext cx="7980363" cy="1009650"/>
                      </a:xfrm>
                      <a:prstGeom prst="rect">
                        <a:avLst/>
                      </a:prstGeom>
                      <a:noFill/>
                      <a:ln w="38100">
                        <a:noFill/>
                        <a:miter/>
                      </a:ln>
                    </p:spPr>
                  </p:pic>
                </p:oleObj>
              </mc:Fallback>
            </mc:AlternateContent>
          </a:graphicData>
        </a:graphic>
      </p:graphicFrame>
      <p:sp>
        <p:nvSpPr>
          <p:cNvPr id="45067" name="Rectangle 12"/>
          <p:cNvSpPr>
            <a:spLocks noGrp="1"/>
          </p:cNvSpPr>
          <p:nvPr>
            <p:ph type="title"/>
          </p:nvPr>
        </p:nvSpPr>
        <p:spPr>
          <a:xfrm>
            <a:off x="344488" y="333375"/>
            <a:ext cx="8442325" cy="1143000"/>
          </a:xfrm>
        </p:spPr>
        <p:txBody>
          <a:bodyPr vert="horz" wrap="square" lIns="91440" tIns="45720" rIns="91440" bIns="45720" anchor="ctr" anchorCtr="0"/>
          <a:p>
            <a:pPr eaLnBrk="1" hangingPunct="1"/>
            <a:r>
              <a:rPr lang="zh-CN" altLang="en-US" sz="3600" b="1" dirty="0">
                <a:solidFill>
                  <a:srgbClr val="0000FF"/>
                </a:solidFill>
              </a:rPr>
              <a:t>3.注意的问题</a:t>
            </a:r>
            <a:endParaRPr lang="zh-CN" altLang="en-US" sz="3600" b="1" dirty="0">
              <a:solidFill>
                <a:srgbClr val="0000FF"/>
              </a:solidFill>
            </a:endParaRPr>
          </a:p>
        </p:txBody>
      </p:sp>
      <p:sp>
        <p:nvSpPr>
          <p:cNvPr id="45068" name="Text Box 13"/>
          <p:cNvSpPr txBox="1"/>
          <p:nvPr/>
        </p:nvSpPr>
        <p:spPr>
          <a:xfrm>
            <a:off x="7113588" y="2133600"/>
            <a:ext cx="2630487" cy="854075"/>
          </a:xfrm>
          <a:prstGeom prst="rect">
            <a:avLst/>
          </a:prstGeom>
          <a:noFill/>
          <a:ln w="9525">
            <a:noFill/>
          </a:ln>
        </p:spPr>
        <p:txBody>
          <a:bodyPr wrap="none" anchor="t" anchorCtr="0">
            <a:spAutoFit/>
          </a:bodyPr>
          <a:p>
            <a:r>
              <a:rPr lang="zh-CN" altLang="en-US" dirty="0">
                <a:latin typeface="Arial" panose="020B0604020202020204" pitchFamily="34" charset="0"/>
                <a:ea typeface="宋体" panose="02010600030101010101" pitchFamily="2" charset="-122"/>
              </a:rPr>
              <a:t>x=1000,</a:t>
            </a:r>
            <a:endParaRPr lang="zh-CN" altLang="en-US" dirty="0">
              <a:latin typeface="Arial" panose="020B0604020202020204" pitchFamily="34" charset="0"/>
              <a:ea typeface="宋体" panose="02010600030101010101" pitchFamily="2" charset="-122"/>
            </a:endParaRPr>
          </a:p>
          <a:p>
            <a:r>
              <a:rPr lang="zh-CN" altLang="en-US" dirty="0">
                <a:latin typeface="Arial" panose="020B0604020202020204" pitchFamily="34" charset="0"/>
                <a:ea typeface="宋体" panose="02010600030101010101" pitchFamily="2" charset="-122"/>
              </a:rPr>
              <a:t>0.015,807,437,428,95</a:t>
            </a:r>
            <a:r>
              <a:rPr lang="zh-CN" altLang="en-US" sz="3200" b="1" dirty="0">
                <a:latin typeface="Arial" panose="020B0604020202020204" pitchFamily="34" charset="0"/>
                <a:ea typeface="宋体" panose="02010600030101010101" pitchFamily="2" charset="-122"/>
              </a:rPr>
              <a:t>8</a:t>
            </a:r>
            <a:endParaRPr lang="zh-CN" altLang="en-US" sz="3200" b="1" dirty="0">
              <a:latin typeface="Arial" panose="020B0604020202020204" pitchFamily="34" charset="0"/>
              <a:ea typeface="宋体" panose="02010600030101010101" pitchFamily="2" charset="-122"/>
            </a:endParaRPr>
          </a:p>
        </p:txBody>
      </p:sp>
      <p:sp>
        <p:nvSpPr>
          <p:cNvPr id="45069" name="Text Box 14"/>
          <p:cNvSpPr txBox="1"/>
          <p:nvPr/>
        </p:nvSpPr>
        <p:spPr>
          <a:xfrm>
            <a:off x="7113588" y="3213100"/>
            <a:ext cx="2603500" cy="519113"/>
          </a:xfrm>
          <a:prstGeom prst="rect">
            <a:avLst/>
          </a:prstGeom>
          <a:noFill/>
          <a:ln w="9525">
            <a:noFill/>
          </a:ln>
        </p:spPr>
        <p:txBody>
          <a:bodyPr wrap="none" anchor="t" anchorCtr="0">
            <a:spAutoFit/>
          </a:bodyPr>
          <a:p>
            <a:r>
              <a:rPr lang="zh-CN" altLang="en-US" dirty="0">
                <a:latin typeface="Arial" panose="020B0604020202020204" pitchFamily="34" charset="0"/>
                <a:ea typeface="宋体" panose="02010600030101010101" pitchFamily="2" charset="-122"/>
              </a:rPr>
              <a:t>0.015,807,437,428,95</a:t>
            </a:r>
            <a:r>
              <a:rPr lang="zh-CN" altLang="en-US" sz="2800" b="1" dirty="0">
                <a:latin typeface="Arial" panose="020B0604020202020204" pitchFamily="34" charset="0"/>
                <a:ea typeface="宋体" panose="02010600030101010101" pitchFamily="2" charset="-122"/>
              </a:rPr>
              <a:t>6</a:t>
            </a:r>
            <a:endParaRPr lang="zh-CN" altLang="en-US" sz="2800" b="1" dirty="0">
              <a:latin typeface="Arial" panose="020B0604020202020204" pitchFamily="34" charset="0"/>
              <a:ea typeface="宋体" panose="02010600030101010101" pitchFamily="2" charset="-122"/>
            </a:endParaRPr>
          </a:p>
        </p:txBody>
      </p:sp>
      <p:sp>
        <p:nvSpPr>
          <p:cNvPr id="45070" name="Text Box 15"/>
          <p:cNvSpPr txBox="1"/>
          <p:nvPr/>
        </p:nvSpPr>
        <p:spPr>
          <a:xfrm>
            <a:off x="6032500" y="4005263"/>
            <a:ext cx="2349500" cy="519112"/>
          </a:xfrm>
          <a:prstGeom prst="rect">
            <a:avLst/>
          </a:prstGeom>
          <a:noFill/>
          <a:ln w="9525">
            <a:noFill/>
          </a:ln>
        </p:spPr>
        <p:txBody>
          <a:bodyPr wrap="none" anchor="t" anchorCtr="0">
            <a:spAutoFit/>
          </a:bodyPr>
          <a:p>
            <a:r>
              <a:rPr lang="zh-CN" altLang="zh-CN" dirty="0">
                <a:latin typeface="Arial" panose="020B0604020202020204" pitchFamily="34" charset="0"/>
                <a:ea typeface="宋体" panose="02010600030101010101" pitchFamily="2" charset="-122"/>
              </a:rPr>
              <a:t>0.00872686779075</a:t>
            </a:r>
            <a:r>
              <a:rPr lang="zh-CN" altLang="zh-CN" sz="2800" b="1" dirty="0">
                <a:latin typeface="Arial" panose="020B0604020202020204" pitchFamily="34" charset="0"/>
                <a:ea typeface="宋体" panose="02010600030101010101" pitchFamily="2" charset="-122"/>
              </a:rPr>
              <a:t>7</a:t>
            </a:r>
            <a:endParaRPr lang="zh-CN" altLang="zh-CN" sz="2800" b="1" dirty="0">
              <a:latin typeface="Arial" panose="020B0604020202020204" pitchFamily="34" charset="0"/>
              <a:ea typeface="宋体" panose="02010600030101010101" pitchFamily="2" charset="-122"/>
            </a:endParaRPr>
          </a:p>
        </p:txBody>
      </p:sp>
      <p:sp>
        <p:nvSpPr>
          <p:cNvPr id="45071" name="Text Box 16"/>
          <p:cNvSpPr txBox="1"/>
          <p:nvPr/>
        </p:nvSpPr>
        <p:spPr>
          <a:xfrm>
            <a:off x="6969125" y="5086350"/>
            <a:ext cx="2320925" cy="457200"/>
          </a:xfrm>
          <a:prstGeom prst="rect">
            <a:avLst/>
          </a:prstGeom>
          <a:noFill/>
          <a:ln w="9525">
            <a:noFill/>
          </a:ln>
        </p:spPr>
        <p:txBody>
          <a:bodyPr wrap="none" anchor="t" anchorCtr="0">
            <a:spAutoFit/>
          </a:bodyPr>
          <a:p>
            <a:r>
              <a:rPr lang="zh-CN" altLang="zh-CN" dirty="0">
                <a:latin typeface="Arial" panose="020B0604020202020204" pitchFamily="34" charset="0"/>
                <a:ea typeface="宋体" panose="02010600030101010101" pitchFamily="2" charset="-122"/>
              </a:rPr>
              <a:t>0.00872686779075</a:t>
            </a:r>
            <a:r>
              <a:rPr lang="zh-CN" altLang="zh-CN" sz="2400" b="1" dirty="0">
                <a:latin typeface="Arial" panose="020B0604020202020204" pitchFamily="34" charset="0"/>
                <a:ea typeface="宋体" panose="02010600030101010101" pitchFamily="2" charset="-122"/>
              </a:rPr>
              <a:t>9</a:t>
            </a:r>
            <a:endParaRPr lang="zh-CN" altLang="zh-CN" sz="2400" b="1" dirty="0">
              <a:latin typeface="Arial" panose="020B0604020202020204" pitchFamily="34"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47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1000"/>
                                  </p:stCondLst>
                                  <p:childTnLst>
                                    <p:set>
                                      <p:cBhvr>
                                        <p:cTn id="13" dur="1" fill="hold">
                                          <p:stCondLst>
                                            <p:cond delay="499"/>
                                          </p:stCondLst>
                                        </p:cTn>
                                        <p:tgtEl>
                                          <p:spTgt spid="47107"/>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nodeType="afterEffect">
                                  <p:stCondLst>
                                    <p:cond delay="1000"/>
                                  </p:stCondLst>
                                  <p:childTnLst>
                                    <p:set>
                                      <p:cBhvr>
                                        <p:cTn id="16" dur="1" fill="hold">
                                          <p:stCondLst>
                                            <p:cond delay="499"/>
                                          </p:stCondLst>
                                        </p:cTn>
                                        <p:tgtEl>
                                          <p:spTgt spid="47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711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47113"/>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3000"/>
                                  </p:stCondLst>
                                  <p:childTnLst>
                                    <p:set>
                                      <p:cBhvr>
                                        <p:cTn id="26" dur="1" fill="hold">
                                          <p:stCondLst>
                                            <p:cond delay="499"/>
                                          </p:stCondLst>
                                        </p:cTn>
                                        <p:tgtEl>
                                          <p:spTgt spid="47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7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p:bldP spid="47111" grpId="0"/>
      <p:bldP spid="47112" grpId="0"/>
      <p:bldP spid="471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2"/>
          <p:cNvSpPr txBox="1"/>
          <p:nvPr/>
        </p:nvSpPr>
        <p:spPr>
          <a:xfrm>
            <a:off x="0" y="476250"/>
            <a:ext cx="9575800" cy="2447925"/>
          </a:xfrm>
          <a:prstGeom prst="rect">
            <a:avLst/>
          </a:prstGeom>
          <a:noFill/>
          <a:ln w="9525">
            <a:noFill/>
          </a:ln>
        </p:spPr>
        <p:txBody>
          <a:bodyPr anchor="t" anchorCtr="0">
            <a:spAutoFit/>
          </a:bodyPr>
          <a:p>
            <a:pPr algn="just">
              <a:lnSpc>
                <a:spcPct val="120000"/>
              </a:lnSpc>
            </a:pPr>
            <a:r>
              <a:rPr lang="zh-CN" altLang="zh-CN" sz="2800" b="1" dirty="0">
                <a:solidFill>
                  <a:srgbClr val="0000FF"/>
                </a:solidFill>
                <a:latin typeface="Times New Roman" panose="02020603050405020304" pitchFamily="18" charset="0"/>
                <a:ea typeface="宋体" panose="02010600030101010101" pitchFamily="2" charset="-122"/>
              </a:rPr>
              <a:t>(2) </a:t>
            </a:r>
            <a:r>
              <a:rPr lang="zh-CN" altLang="en-US" sz="2800" b="1" dirty="0">
                <a:solidFill>
                  <a:srgbClr val="0000FF"/>
                </a:solidFill>
                <a:latin typeface="Times New Roman" panose="02020603050405020304" pitchFamily="18" charset="0"/>
                <a:ea typeface="宋体" panose="02010600030101010101" pitchFamily="2" charset="-122"/>
              </a:rPr>
              <a:t>防止大数吃小数</a:t>
            </a:r>
            <a:endParaRPr lang="zh-CN" altLang="en-US" sz="2800" b="1" dirty="0">
              <a:solidFill>
                <a:srgbClr val="0000FF"/>
              </a:solidFill>
              <a:latin typeface="Times New Roman" panose="02020603050405020304" pitchFamily="18" charset="0"/>
              <a:ea typeface="宋体" panose="02010600030101010101" pitchFamily="2" charset="-122"/>
            </a:endParaRPr>
          </a:p>
          <a:p>
            <a:pPr algn="just">
              <a:lnSpc>
                <a:spcPct val="120000"/>
              </a:lnSpc>
            </a:pPr>
            <a:r>
              <a:rPr lang="zh-CN" altLang="zh-CN" sz="24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当两个绝对值相差很大的数进行加法或减法运算时</a:t>
            </a:r>
            <a:r>
              <a:rPr lang="zh-CN"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绝对值小的数有可能被绝对值大的数</a:t>
            </a:r>
            <a:r>
              <a:rPr lang="zh-CN"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吃掉</a:t>
            </a:r>
            <a:r>
              <a:rPr lang="zh-CN"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从而引起计算结果很不可靠</a:t>
            </a:r>
            <a:r>
              <a:rPr lang="zh-CN" altLang="zh-CN" sz="2800" b="1" dirty="0">
                <a:latin typeface="Times New Roman" panose="02020603050405020304" pitchFamily="18" charset="0"/>
                <a:ea typeface="宋体" panose="02010600030101010101" pitchFamily="2" charset="-122"/>
              </a:rPr>
              <a:t>.</a:t>
            </a:r>
            <a:endParaRPr lang="zh-CN" altLang="zh-CN" sz="2800" b="1" dirty="0">
              <a:latin typeface="Times New Roman" panose="02020603050405020304" pitchFamily="18" charset="0"/>
              <a:ea typeface="宋体" panose="02010600030101010101" pitchFamily="2" charset="-122"/>
            </a:endParaRPr>
          </a:p>
          <a:p>
            <a:pPr algn="just"/>
            <a:r>
              <a:rPr lang="zh-CN" altLang="zh-CN" sz="2000" dirty="0">
                <a:latin typeface="Times New Roman" panose="02020603050405020304" pitchFamily="18" charset="0"/>
                <a:ea typeface="宋体" panose="02010600030101010101" pitchFamily="2" charset="-122"/>
              </a:rPr>
              <a:t>        </a:t>
            </a:r>
            <a:endParaRPr lang="zh-CN" altLang="zh-CN" sz="2400" dirty="0">
              <a:latin typeface="Times New Roman" panose="02020603050405020304" pitchFamily="18" charset="0"/>
              <a:ea typeface="宋体" panose="02010600030101010101" pitchFamily="2" charset="-122"/>
            </a:endParaRPr>
          </a:p>
        </p:txBody>
      </p:sp>
      <p:sp>
        <p:nvSpPr>
          <p:cNvPr id="48131" name="Rectangle 3"/>
          <p:cNvSpPr/>
          <p:nvPr/>
        </p:nvSpPr>
        <p:spPr>
          <a:xfrm>
            <a:off x="149225" y="4683125"/>
            <a:ext cx="9410700" cy="1801813"/>
          </a:xfrm>
          <a:prstGeom prst="rect">
            <a:avLst/>
          </a:prstGeom>
          <a:noFill/>
          <a:ln w="9525">
            <a:noFill/>
          </a:ln>
        </p:spPr>
        <p:txBody>
          <a:bodyPr anchor="t" anchorCtr="0">
            <a:spAutoFit/>
          </a:bodyPr>
          <a:p>
            <a:pPr>
              <a:spcBef>
                <a:spcPct val="50000"/>
              </a:spcBef>
            </a:pPr>
            <a:r>
              <a:rPr lang="zh-CN" altLang="en-US" sz="2800" b="1" dirty="0">
                <a:latin typeface="Times New Roman" panose="02020603050405020304" pitchFamily="18" charset="0"/>
                <a:ea typeface="宋体" panose="02010600030101010101" pitchFamily="2" charset="-122"/>
              </a:rPr>
              <a:t>在上式中，重新排序计算</a:t>
            </a:r>
            <a:endParaRPr lang="zh-CN" altLang="en-US" sz="2800" b="1" dirty="0">
              <a:latin typeface="Times New Roman" panose="02020603050405020304" pitchFamily="18" charset="0"/>
              <a:ea typeface="宋体" panose="02010600030101010101" pitchFamily="2" charset="-122"/>
            </a:endParaRPr>
          </a:p>
          <a:p>
            <a:pPr>
              <a:spcBef>
                <a:spcPct val="50000"/>
              </a:spcBef>
            </a:pPr>
            <a:r>
              <a:rPr lang="zh-CN"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上式</a:t>
            </a:r>
            <a:r>
              <a:rPr lang="zh-CN" altLang="zh-CN" sz="2800" b="1" dirty="0">
                <a:latin typeface="Times New Roman" panose="02020603050405020304" pitchFamily="18" charset="0"/>
                <a:ea typeface="宋体" panose="02010600030101010101" pitchFamily="2" charset="-122"/>
              </a:rPr>
              <a:t>= 0.2+0.4+0.4+ 23456=1+ 23456= 0.00001 ×10</a:t>
            </a:r>
            <a:r>
              <a:rPr lang="zh-CN" altLang="zh-CN" sz="2800" b="1" baseline="30000" dirty="0">
                <a:latin typeface="Times New Roman" panose="02020603050405020304" pitchFamily="18" charset="0"/>
                <a:ea typeface="宋体" panose="02010600030101010101" pitchFamily="2" charset="-122"/>
              </a:rPr>
              <a:t>5</a:t>
            </a:r>
            <a:r>
              <a:rPr lang="zh-CN" altLang="zh-CN" sz="2800" b="1" dirty="0">
                <a:latin typeface="Times New Roman" panose="02020603050405020304" pitchFamily="18" charset="0"/>
                <a:ea typeface="宋体" panose="02010600030101010101" pitchFamily="2" charset="-122"/>
              </a:rPr>
              <a:t>+ </a:t>
            </a:r>
            <a:endParaRPr lang="zh-CN" altLang="zh-CN" sz="2800" b="1" dirty="0">
              <a:latin typeface="Times New Roman" panose="02020603050405020304" pitchFamily="18" charset="0"/>
              <a:ea typeface="宋体" panose="02010600030101010101" pitchFamily="2" charset="-122"/>
            </a:endParaRPr>
          </a:p>
          <a:p>
            <a:pPr>
              <a:spcBef>
                <a:spcPct val="50000"/>
              </a:spcBef>
            </a:pPr>
            <a:r>
              <a:rPr lang="zh-CN" altLang="zh-CN" sz="2800" b="1" dirty="0">
                <a:latin typeface="Times New Roman" panose="02020603050405020304" pitchFamily="18" charset="0"/>
                <a:ea typeface="宋体" panose="02010600030101010101" pitchFamily="2" charset="-122"/>
              </a:rPr>
              <a:t>             0.23456×10</a:t>
            </a:r>
            <a:r>
              <a:rPr lang="zh-CN" altLang="zh-CN" sz="2800" b="1" baseline="30000" dirty="0">
                <a:latin typeface="Times New Roman" panose="02020603050405020304" pitchFamily="18" charset="0"/>
                <a:ea typeface="宋体" panose="02010600030101010101" pitchFamily="2" charset="-122"/>
              </a:rPr>
              <a:t>5</a:t>
            </a:r>
            <a:r>
              <a:rPr lang="zh-CN" altLang="zh-CN" sz="2800" b="1" dirty="0">
                <a:latin typeface="Times New Roman" panose="02020603050405020304" pitchFamily="18" charset="0"/>
                <a:ea typeface="宋体" panose="02010600030101010101" pitchFamily="2" charset="-122"/>
              </a:rPr>
              <a:t>=23457</a:t>
            </a:r>
            <a:endParaRPr lang="zh-CN" altLang="zh-CN" sz="2800" b="1" dirty="0">
              <a:latin typeface="Times New Roman" panose="02020603050405020304" pitchFamily="18" charset="0"/>
              <a:ea typeface="宋体" panose="02010600030101010101" pitchFamily="2" charset="-122"/>
            </a:endParaRPr>
          </a:p>
        </p:txBody>
      </p:sp>
      <p:sp>
        <p:nvSpPr>
          <p:cNvPr id="48132" name="Rectangle 4"/>
          <p:cNvSpPr/>
          <p:nvPr/>
        </p:nvSpPr>
        <p:spPr>
          <a:xfrm>
            <a:off x="0" y="2781300"/>
            <a:ext cx="8915400" cy="1801813"/>
          </a:xfrm>
          <a:prstGeom prst="rect">
            <a:avLst/>
          </a:prstGeom>
          <a:noFill/>
          <a:ln w="9525">
            <a:noFill/>
          </a:ln>
        </p:spPr>
        <p:txBody>
          <a:bodyPr anchor="t" anchorCtr="0">
            <a:spAutoFit/>
          </a:bodyPr>
          <a:p>
            <a:pPr>
              <a:spcBef>
                <a:spcPct val="50000"/>
              </a:spcBef>
            </a:pPr>
            <a:r>
              <a:rPr lang="zh-CN" altLang="en-US" sz="2800" b="1" dirty="0">
                <a:solidFill>
                  <a:srgbClr val="E22506"/>
                </a:solidFill>
                <a:latin typeface="Times New Roman" panose="02020603050405020304" pitchFamily="18" charset="0"/>
                <a:ea typeface="宋体" panose="02010600030101010101" pitchFamily="2" charset="-122"/>
              </a:rPr>
              <a:t>例</a:t>
            </a:r>
            <a:r>
              <a:rPr lang="zh-CN" altLang="zh-CN" sz="2800" b="1" dirty="0">
                <a:solidFill>
                  <a:srgbClr val="E22506"/>
                </a:solidFill>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在</a:t>
            </a:r>
            <a:r>
              <a:rPr lang="zh-CN" altLang="zh-CN" sz="2800" b="1" dirty="0">
                <a:latin typeface="Times New Roman" panose="02020603050405020304" pitchFamily="18" charset="0"/>
                <a:ea typeface="宋体" panose="02010600030101010101" pitchFamily="2" charset="-122"/>
              </a:rPr>
              <a:t>F(10,5,-119,119)</a:t>
            </a:r>
            <a:r>
              <a:rPr lang="zh-CN" altLang="en-US" sz="2800" b="1" dirty="0">
                <a:latin typeface="Times New Roman" panose="02020603050405020304" pitchFamily="18" charset="0"/>
                <a:ea typeface="宋体" panose="02010600030101010101" pitchFamily="2" charset="-122"/>
              </a:rPr>
              <a:t>中，计算 </a:t>
            </a:r>
            <a:r>
              <a:rPr lang="zh-CN" altLang="zh-CN" sz="2800" b="1" dirty="0">
                <a:latin typeface="Times New Roman" panose="02020603050405020304" pitchFamily="18" charset="0"/>
                <a:ea typeface="宋体" panose="02010600030101010101" pitchFamily="2" charset="-122"/>
              </a:rPr>
              <a:t>23456+0.2+0.4+0.4</a:t>
            </a:r>
            <a:endParaRPr lang="zh-CN" altLang="zh-CN" sz="2800" b="1" dirty="0">
              <a:latin typeface="Times New Roman" panose="02020603050405020304" pitchFamily="18" charset="0"/>
              <a:ea typeface="宋体" panose="02010600030101010101" pitchFamily="2" charset="-122"/>
            </a:endParaRPr>
          </a:p>
          <a:p>
            <a:pPr>
              <a:spcBef>
                <a:spcPct val="50000"/>
              </a:spcBef>
            </a:pPr>
            <a:r>
              <a:rPr lang="zh-CN" altLang="en-US" sz="2800" b="1" dirty="0">
                <a:latin typeface="Times New Roman" panose="02020603050405020304" pitchFamily="18" charset="0"/>
                <a:ea typeface="宋体" panose="02010600030101010101" pitchFamily="2" charset="-122"/>
              </a:rPr>
              <a:t>上式</a:t>
            </a:r>
            <a:r>
              <a:rPr lang="zh-CN" altLang="zh-CN" sz="2800" b="1" dirty="0">
                <a:latin typeface="Times New Roman" panose="02020603050405020304" pitchFamily="18" charset="0"/>
                <a:ea typeface="宋体" panose="02010600030101010101" pitchFamily="2" charset="-122"/>
              </a:rPr>
              <a:t>=0.23456×10</a:t>
            </a:r>
            <a:r>
              <a:rPr lang="zh-CN" altLang="zh-CN" sz="2800" b="1" baseline="30000" dirty="0">
                <a:latin typeface="Times New Roman" panose="02020603050405020304" pitchFamily="18" charset="0"/>
                <a:ea typeface="宋体" panose="02010600030101010101" pitchFamily="2" charset="-122"/>
              </a:rPr>
              <a:t>5</a:t>
            </a:r>
            <a:r>
              <a:rPr lang="zh-CN" altLang="zh-CN" sz="2800" b="1" dirty="0">
                <a:latin typeface="Times New Roman" panose="02020603050405020304" pitchFamily="18" charset="0"/>
                <a:ea typeface="宋体" panose="02010600030101010101" pitchFamily="2" charset="-122"/>
              </a:rPr>
              <a:t>+0.000002 ×10</a:t>
            </a:r>
            <a:r>
              <a:rPr lang="zh-CN" altLang="zh-CN" sz="2800" b="1" baseline="30000" dirty="0">
                <a:latin typeface="Times New Roman" panose="02020603050405020304" pitchFamily="18" charset="0"/>
                <a:ea typeface="宋体" panose="02010600030101010101" pitchFamily="2" charset="-122"/>
              </a:rPr>
              <a:t>5</a:t>
            </a:r>
            <a:r>
              <a:rPr lang="zh-CN" altLang="zh-CN" sz="2800" b="1" dirty="0">
                <a:latin typeface="Times New Roman" panose="02020603050405020304" pitchFamily="18" charset="0"/>
                <a:ea typeface="宋体" panose="02010600030101010101" pitchFamily="2" charset="-122"/>
              </a:rPr>
              <a:t>+</a:t>
            </a:r>
            <a:r>
              <a:rPr lang="zh-CN" altLang="zh-CN" sz="2800" b="1" baseline="30000" dirty="0">
                <a:latin typeface="Times New Roman" panose="02020603050405020304" pitchFamily="18" charset="0"/>
                <a:ea typeface="宋体" panose="02010600030101010101" pitchFamily="2" charset="-122"/>
              </a:rPr>
              <a:t> </a:t>
            </a:r>
            <a:r>
              <a:rPr lang="zh-CN" altLang="zh-CN" sz="2800" b="1" dirty="0">
                <a:latin typeface="Times New Roman" panose="02020603050405020304" pitchFamily="18" charset="0"/>
                <a:ea typeface="宋体" panose="02010600030101010101" pitchFamily="2" charset="-122"/>
              </a:rPr>
              <a:t>0.000004</a:t>
            </a:r>
            <a:endParaRPr lang="zh-CN" altLang="zh-CN" sz="2800" b="1" dirty="0">
              <a:latin typeface="Times New Roman" panose="02020603050405020304" pitchFamily="18" charset="0"/>
              <a:ea typeface="宋体" panose="02010600030101010101" pitchFamily="2" charset="-122"/>
            </a:endParaRPr>
          </a:p>
          <a:p>
            <a:pPr>
              <a:spcBef>
                <a:spcPct val="50000"/>
              </a:spcBef>
            </a:pPr>
            <a:r>
              <a:rPr lang="zh-CN" altLang="zh-CN" sz="2800" b="1" dirty="0">
                <a:latin typeface="Times New Roman" panose="02020603050405020304" pitchFamily="18" charset="0"/>
                <a:ea typeface="宋体" panose="02010600030101010101" pitchFamily="2" charset="-122"/>
              </a:rPr>
              <a:t>          ×10</a:t>
            </a:r>
            <a:r>
              <a:rPr lang="zh-CN" altLang="zh-CN" sz="2800" b="1" baseline="30000" dirty="0">
                <a:latin typeface="Times New Roman" panose="02020603050405020304" pitchFamily="18" charset="0"/>
                <a:ea typeface="宋体" panose="02010600030101010101" pitchFamily="2" charset="-122"/>
              </a:rPr>
              <a:t>5</a:t>
            </a:r>
            <a:r>
              <a:rPr lang="zh-CN" altLang="zh-CN" sz="2800" b="1" dirty="0">
                <a:latin typeface="Times New Roman" panose="02020603050405020304" pitchFamily="18" charset="0"/>
                <a:ea typeface="宋体" panose="02010600030101010101" pitchFamily="2" charset="-122"/>
              </a:rPr>
              <a:t>+ 0.000004 ×10</a:t>
            </a:r>
            <a:r>
              <a:rPr lang="zh-CN" altLang="zh-CN" sz="2800" b="1" baseline="30000" dirty="0">
                <a:latin typeface="Times New Roman" panose="02020603050405020304" pitchFamily="18" charset="0"/>
                <a:ea typeface="宋体" panose="02010600030101010101" pitchFamily="2" charset="-122"/>
              </a:rPr>
              <a:t>5</a:t>
            </a:r>
            <a:r>
              <a:rPr lang="zh-CN" altLang="zh-CN" sz="2800" b="1" dirty="0">
                <a:latin typeface="Times New Roman" panose="02020603050405020304" pitchFamily="18" charset="0"/>
                <a:ea typeface="宋体" panose="02010600030101010101" pitchFamily="2" charset="-122"/>
              </a:rPr>
              <a:t> =23456</a:t>
            </a:r>
            <a:r>
              <a:rPr lang="zh-CN" altLang="zh-CN" sz="2800" dirty="0">
                <a:latin typeface="Times New Roman" panose="02020603050405020304" pitchFamily="18" charset="0"/>
                <a:ea typeface="宋体" panose="02010600030101010101" pitchFamily="2" charset="-122"/>
              </a:rPr>
              <a:t>        </a:t>
            </a:r>
            <a:endParaRPr lang="zh-CN" altLang="zh-CN" sz="2800"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813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4000"/>
                                  </p:stCondLst>
                                  <p:childTnLst>
                                    <p:set>
                                      <p:cBhvr>
                                        <p:cTn id="9" dur="1" fill="hold">
                                          <p:stCondLst>
                                            <p:cond delay="499"/>
                                          </p:stCondLst>
                                        </p:cTn>
                                        <p:tgtEl>
                                          <p:spTgt spid="48132"/>
                                        </p:tgtEl>
                                        <p:attrNameLst>
                                          <p:attrName>style.visibility</p:attrName>
                                        </p:attrNameLst>
                                      </p:cBhvr>
                                      <p:to>
                                        <p:strVal val="visible"/>
                                      </p:to>
                                    </p:set>
                                  </p:childTnLst>
                                </p:cTn>
                              </p:par>
                            </p:childTnLst>
                          </p:cTn>
                        </p:par>
                        <p:par>
                          <p:cTn id="10" fill="hold">
                            <p:stCondLst>
                              <p:cond delay="5000"/>
                            </p:stCondLst>
                            <p:childTnLst>
                              <p:par>
                                <p:cTn id="11" presetID="1" presetClass="entr" presetSubtype="0" fill="hold" grpId="0" nodeType="afterEffect">
                                  <p:stCondLst>
                                    <p:cond delay="7000"/>
                                  </p:stCondLst>
                                  <p:childTnLst>
                                    <p:set>
                                      <p:cBhvr>
                                        <p:cTn id="12" dur="1" fill="hold">
                                          <p:stCondLst>
                                            <p:cond delay="499"/>
                                          </p:stCondLst>
                                        </p:cTn>
                                        <p:tgtEl>
                                          <p:spTgt spid="48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2"/>
          <p:cNvSpPr txBox="1"/>
          <p:nvPr/>
        </p:nvSpPr>
        <p:spPr>
          <a:xfrm>
            <a:off x="560388" y="1270000"/>
            <a:ext cx="8832850" cy="1587500"/>
          </a:xfrm>
          <a:prstGeom prst="rect">
            <a:avLst/>
          </a:prstGeom>
          <a:noFill/>
          <a:ln w="9525">
            <a:noFill/>
          </a:ln>
        </p:spPr>
        <p:txBody>
          <a:bodyPr anchor="t" anchorCtr="0">
            <a:spAutoFit/>
          </a:bodyPr>
          <a:p>
            <a:pPr>
              <a:spcBef>
                <a:spcPct val="50000"/>
              </a:spcBef>
            </a:pPr>
            <a:r>
              <a:rPr lang="zh-CN" altLang="zh-CN" sz="2800" b="1" dirty="0">
                <a:solidFill>
                  <a:srgbClr val="0033CC"/>
                </a:solidFill>
                <a:latin typeface="Times New Roman" panose="02020603050405020304" pitchFamily="18" charset="0"/>
                <a:ea typeface="宋体" panose="02010600030101010101" pitchFamily="2" charset="-122"/>
              </a:rPr>
              <a:t>(3) </a:t>
            </a:r>
            <a:r>
              <a:rPr lang="zh-CN" altLang="en-US" sz="2800" b="1" dirty="0">
                <a:solidFill>
                  <a:srgbClr val="0033CC"/>
                </a:solidFill>
                <a:latin typeface="Times New Roman" panose="02020603050405020304" pitchFamily="18" charset="0"/>
                <a:ea typeface="宋体" panose="02010600030101010101" pitchFamily="2" charset="-122"/>
              </a:rPr>
              <a:t>防止接近零的数做除数</a:t>
            </a:r>
            <a:endParaRPr lang="zh-CN" altLang="en-US" sz="2800" b="1" dirty="0">
              <a:solidFill>
                <a:srgbClr val="0033CC"/>
              </a:solidFill>
              <a:latin typeface="Times New Roman" panose="02020603050405020304" pitchFamily="18" charset="0"/>
              <a:ea typeface="宋体" panose="02010600030101010101" pitchFamily="2" charset="-122"/>
            </a:endParaRPr>
          </a:p>
          <a:p>
            <a:pPr>
              <a:spcBef>
                <a:spcPct val="50000"/>
              </a:spcBef>
            </a:pPr>
            <a:r>
              <a:rPr lang="zh-CN"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分母接近零的数会产生溢出错误</a:t>
            </a:r>
            <a:r>
              <a:rPr lang="zh-CN"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因而产生大的误差</a:t>
            </a:r>
            <a:r>
              <a:rPr lang="zh-CN"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此时可以用数学公式化简后再做</a:t>
            </a:r>
            <a:r>
              <a:rPr lang="zh-CN" altLang="zh-CN" sz="2800" b="1" dirty="0">
                <a:latin typeface="Times New Roman" panose="02020603050405020304" pitchFamily="18" charset="0"/>
                <a:ea typeface="宋体" panose="02010600030101010101" pitchFamily="2" charset="-122"/>
              </a:rPr>
              <a:t>.</a:t>
            </a:r>
            <a:endParaRPr lang="zh-CN" altLang="zh-CN" sz="2800" b="1" dirty="0">
              <a:latin typeface="Times New Roman" panose="02020603050405020304" pitchFamily="18" charset="0"/>
              <a:ea typeface="宋体" panose="02010600030101010101" pitchFamily="2" charset="-122"/>
            </a:endParaRPr>
          </a:p>
        </p:txBody>
      </p:sp>
      <p:graphicFrame>
        <p:nvGraphicFramePr>
          <p:cNvPr id="50179" name="Object 3"/>
          <p:cNvGraphicFramePr>
            <a:graphicFrameLocks noChangeAspect="1"/>
          </p:cNvGraphicFramePr>
          <p:nvPr/>
        </p:nvGraphicFramePr>
        <p:xfrm>
          <a:off x="1450975" y="3286125"/>
          <a:ext cx="7907338" cy="1751013"/>
        </p:xfrm>
        <a:graphic>
          <a:graphicData uri="http://schemas.openxmlformats.org/presentationml/2006/ole">
            <mc:AlternateContent xmlns:mc="http://schemas.openxmlformats.org/markup-compatibility/2006">
              <mc:Choice xmlns:v="urn:schemas-microsoft-com:vml" Requires="v">
                <p:oleObj spid="_x0000_s3142" name="" r:id="rId1" imgW="3098800" imgH="685800" progId="Equation.DSMT4">
                  <p:embed/>
                </p:oleObj>
              </mc:Choice>
              <mc:Fallback>
                <p:oleObj name="" r:id="rId1" imgW="3098800" imgH="685800" progId="Equation.DSMT4">
                  <p:embed/>
                  <p:pic>
                    <p:nvPicPr>
                      <p:cNvPr id="0" name="图片 3141"/>
                      <p:cNvPicPr/>
                      <p:nvPr/>
                    </p:nvPicPr>
                    <p:blipFill>
                      <a:blip r:embed="rId2"/>
                      <a:stretch>
                        <a:fillRect/>
                      </a:stretch>
                    </p:blipFill>
                    <p:spPr>
                      <a:xfrm>
                        <a:off x="1450975" y="3286125"/>
                        <a:ext cx="7907338" cy="1751013"/>
                      </a:xfrm>
                      <a:prstGeom prst="rect">
                        <a:avLst/>
                      </a:prstGeom>
                      <a:noFill/>
                      <a:ln w="38100">
                        <a:noFill/>
                        <a:miter/>
                      </a:ln>
                    </p:spPr>
                  </p:pic>
                </p:oleObj>
              </mc:Fallback>
            </mc:AlternateContent>
          </a:graphicData>
        </a:graphic>
      </p:graphicFrame>
      <p:sp>
        <p:nvSpPr>
          <p:cNvPr id="48131" name="Text Box 5"/>
          <p:cNvSpPr txBox="1"/>
          <p:nvPr/>
        </p:nvSpPr>
        <p:spPr>
          <a:xfrm>
            <a:off x="8194675" y="44450"/>
            <a:ext cx="1706563" cy="457200"/>
          </a:xfrm>
          <a:prstGeom prst="rect">
            <a:avLst/>
          </a:prstGeom>
          <a:noFill/>
          <a:ln w="9525">
            <a:noFill/>
          </a:ln>
        </p:spPr>
        <p:txBody>
          <a:bodyPr wrap="none" anchor="t" anchorCtr="0">
            <a:spAutoFit/>
          </a:bodyPr>
          <a:p>
            <a:r>
              <a:rPr lang="zh-CN" altLang="en-US" sz="2400" b="1" dirty="0">
                <a:solidFill>
                  <a:srgbClr val="0000FF"/>
                </a:solidFill>
                <a:latin typeface="Times New Roman" panose="02020603050405020304" pitchFamily="18" charset="0"/>
                <a:ea typeface="宋体" panose="02010600030101010101" pitchFamily="2" charset="-122"/>
              </a:rPr>
              <a:t>注意的问题</a:t>
            </a:r>
            <a:endParaRPr lang="zh-CN" altLang="en-US" dirty="0">
              <a:latin typeface="Arial" panose="020B0604020202020204" pitchFamily="34" charset="0"/>
              <a:ea typeface="宋体" panose="02010600030101010101" pitchFamily="2" charset="-122"/>
            </a:endParaRPr>
          </a:p>
        </p:txBody>
      </p:sp>
      <p:sp>
        <p:nvSpPr>
          <p:cNvPr id="48132" name="Text Box 6"/>
          <p:cNvSpPr txBox="1"/>
          <p:nvPr/>
        </p:nvSpPr>
        <p:spPr>
          <a:xfrm>
            <a:off x="1428750" y="5613400"/>
            <a:ext cx="2316163" cy="457200"/>
          </a:xfrm>
          <a:prstGeom prst="rect">
            <a:avLst/>
          </a:prstGeom>
          <a:noFill/>
          <a:ln w="9525">
            <a:noFill/>
          </a:ln>
        </p:spPr>
        <p:txBody>
          <a:bodyPr wrap="none" anchor="t" anchorCtr="0">
            <a:spAutoFit/>
          </a:bodyPr>
          <a:p>
            <a:r>
              <a:rPr lang="zh-CN" altLang="en-US" sz="2400" b="1" dirty="0">
                <a:solidFill>
                  <a:srgbClr val="FF0000"/>
                </a:solidFill>
                <a:latin typeface="Times New Roman" panose="02020603050405020304" pitchFamily="18" charset="0"/>
                <a:ea typeface="宋体" panose="02010600030101010101" pitchFamily="2" charset="-122"/>
              </a:rPr>
              <a:t>第二个算式好</a:t>
            </a:r>
            <a:r>
              <a:rPr lang="zh-CN" altLang="en-US" sz="2400" b="1" dirty="0">
                <a:latin typeface="Times New Roman" panose="02020603050405020304" pitchFamily="18"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sp>
        <p:nvSpPr>
          <p:cNvPr id="48133" name="Text Box 7"/>
          <p:cNvSpPr txBox="1"/>
          <p:nvPr/>
        </p:nvSpPr>
        <p:spPr>
          <a:xfrm>
            <a:off x="6681788" y="3573463"/>
            <a:ext cx="1401762" cy="457200"/>
          </a:xfrm>
          <a:prstGeom prst="rect">
            <a:avLst/>
          </a:prstGeom>
          <a:noFill/>
          <a:ln w="9525">
            <a:noFill/>
          </a:ln>
        </p:spPr>
        <p:txBody>
          <a:bodyPr wrap="none" anchor="t" anchorCtr="0">
            <a:spAutoFit/>
          </a:bodyPr>
          <a:p>
            <a:r>
              <a:rPr lang="zh-CN" altLang="en-US" sz="2400" b="1" dirty="0">
                <a:latin typeface="Times New Roman" panose="02020603050405020304" pitchFamily="18" charset="0"/>
                <a:ea typeface="宋体" panose="02010600030101010101" pitchFamily="2" charset="-122"/>
              </a:rPr>
              <a:t>数据</a:t>
            </a:r>
            <a:r>
              <a:rPr lang="zh-CN" altLang="en-US" sz="2400" b="1" dirty="0">
                <a:solidFill>
                  <a:srgbClr val="FF0000"/>
                </a:solidFill>
                <a:latin typeface="Times New Roman" panose="02020603050405020304" pitchFamily="18" charset="0"/>
                <a:ea typeface="宋体" panose="02010600030101010101" pitchFamily="2" charset="-122"/>
              </a:rPr>
              <a:t>下溢</a:t>
            </a:r>
            <a:endParaRPr lang="zh-CN" altLang="en-US"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checkerboard(across)">
                                      <p:cBhvr>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p:nvPr/>
        </p:nvSpPr>
        <p:spPr>
          <a:xfrm>
            <a:off x="344488" y="836613"/>
            <a:ext cx="8569325" cy="519112"/>
          </a:xfrm>
          <a:prstGeom prst="rect">
            <a:avLst/>
          </a:prstGeom>
          <a:noFill/>
          <a:ln w="9525">
            <a:noFill/>
          </a:ln>
        </p:spPr>
        <p:txBody>
          <a:bodyPr anchor="t" anchorCtr="0">
            <a:spAutoFit/>
          </a:bodyPr>
          <a:p>
            <a:r>
              <a:rPr lang="zh-CN" altLang="zh-CN" sz="2800" b="1" dirty="0">
                <a:solidFill>
                  <a:srgbClr val="0033CC"/>
                </a:solidFill>
                <a:latin typeface="Times New Roman" panose="02020603050405020304" pitchFamily="18" charset="0"/>
                <a:ea typeface="宋体" panose="02010600030101010101" pitchFamily="2" charset="-122"/>
              </a:rPr>
              <a:t>(4) </a:t>
            </a:r>
            <a:r>
              <a:rPr lang="zh-CN" altLang="en-US" sz="2800" b="1" dirty="0">
                <a:solidFill>
                  <a:srgbClr val="0033CC"/>
                </a:solidFill>
                <a:latin typeface="Times New Roman" panose="02020603050405020304" pitchFamily="18" charset="0"/>
                <a:ea typeface="宋体" panose="02010600030101010101" pitchFamily="2" charset="-122"/>
              </a:rPr>
              <a:t>注意计算步骤的简化</a:t>
            </a:r>
            <a:r>
              <a:rPr lang="zh-CN" altLang="zh-CN" sz="2800" b="1" dirty="0">
                <a:solidFill>
                  <a:srgbClr val="0033CC"/>
                </a:solidFill>
                <a:latin typeface="Times New Roman" panose="02020603050405020304" pitchFamily="18" charset="0"/>
                <a:ea typeface="宋体" panose="02010600030101010101" pitchFamily="2" charset="-122"/>
              </a:rPr>
              <a:t>,</a:t>
            </a:r>
            <a:r>
              <a:rPr lang="zh-CN" altLang="en-US" sz="2800" b="1" dirty="0">
                <a:solidFill>
                  <a:srgbClr val="0033CC"/>
                </a:solidFill>
                <a:latin typeface="Times New Roman" panose="02020603050405020304" pitchFamily="18" charset="0"/>
                <a:ea typeface="宋体" panose="02010600030101010101" pitchFamily="2" charset="-122"/>
              </a:rPr>
              <a:t>减小运算次数</a:t>
            </a:r>
            <a:endParaRPr lang="zh-CN" altLang="en-US" sz="2800" b="1" dirty="0">
              <a:solidFill>
                <a:srgbClr val="0033CC"/>
              </a:solidFill>
              <a:latin typeface="Times New Roman" panose="02020603050405020304" pitchFamily="18" charset="0"/>
              <a:ea typeface="宋体" panose="02010600030101010101" pitchFamily="2" charset="-122"/>
            </a:endParaRPr>
          </a:p>
        </p:txBody>
      </p:sp>
      <p:sp>
        <p:nvSpPr>
          <p:cNvPr id="51203" name="Text Box 3"/>
          <p:cNvSpPr txBox="1"/>
          <p:nvPr/>
        </p:nvSpPr>
        <p:spPr>
          <a:xfrm>
            <a:off x="200025" y="1412875"/>
            <a:ext cx="9080500" cy="1117600"/>
          </a:xfrm>
          <a:prstGeom prst="rect">
            <a:avLst/>
          </a:prstGeom>
          <a:noFill/>
          <a:ln w="9525">
            <a:noFill/>
          </a:ln>
        </p:spPr>
        <p:txBody>
          <a:bodyPr anchor="t" anchorCtr="0">
            <a:spAutoFit/>
          </a:bodyPr>
          <a:p>
            <a:pPr algn="just">
              <a:lnSpc>
                <a:spcPct val="120000"/>
              </a:lnSpc>
            </a:pPr>
            <a:r>
              <a:rPr lang="zh-CN" altLang="zh-CN" sz="2400"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简化计算步骤是提高程序执行速度的关键，它不仅可以节省时间，还能减少舍入误差。</a:t>
            </a:r>
            <a:endParaRPr lang="zh-CN" altLang="en-US" sz="2800" b="1" dirty="0">
              <a:latin typeface="Times New Roman" panose="02020603050405020304" pitchFamily="18" charset="0"/>
              <a:ea typeface="宋体" panose="02010600030101010101" pitchFamily="2" charset="-122"/>
            </a:endParaRPr>
          </a:p>
        </p:txBody>
      </p:sp>
      <p:sp>
        <p:nvSpPr>
          <p:cNvPr id="51204" name="Rectangle 4"/>
          <p:cNvSpPr/>
          <p:nvPr/>
        </p:nvSpPr>
        <p:spPr>
          <a:xfrm>
            <a:off x="344488" y="2636838"/>
            <a:ext cx="9561512" cy="3511550"/>
          </a:xfrm>
          <a:prstGeom prst="rect">
            <a:avLst/>
          </a:prstGeom>
          <a:noFill/>
          <a:ln w="9525">
            <a:noFill/>
          </a:ln>
        </p:spPr>
        <p:txBody>
          <a:bodyPr anchor="t" anchorCtr="0">
            <a:spAutoFit/>
          </a:bodyPr>
          <a:p>
            <a:pPr>
              <a:spcBef>
                <a:spcPct val="50000"/>
              </a:spcBef>
            </a:pPr>
            <a:r>
              <a:rPr lang="zh-CN" altLang="en-US" sz="2800" b="1" dirty="0">
                <a:solidFill>
                  <a:srgbClr val="E22506"/>
                </a:solidFill>
                <a:latin typeface="Times New Roman" panose="02020603050405020304" pitchFamily="18" charset="0"/>
                <a:ea typeface="宋体" panose="02010600030101010101" pitchFamily="2" charset="-122"/>
              </a:rPr>
              <a:t>例4：</a:t>
            </a:r>
            <a:r>
              <a:rPr lang="zh-CN" altLang="en-US" sz="2800" b="1" dirty="0">
                <a:latin typeface="Times New Roman" panose="02020603050405020304" pitchFamily="18" charset="0"/>
                <a:ea typeface="宋体" panose="02010600030101010101" pitchFamily="2" charset="-122"/>
              </a:rPr>
              <a:t>设A、B、C、D分别是10</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20、 </a:t>
            </a:r>
            <a:r>
              <a:rPr lang="zh-CN" altLang="en-US" sz="2800" b="1" dirty="0">
                <a:latin typeface="Times New Roman" panose="02020603050405020304" pitchFamily="18" charset="0"/>
                <a:ea typeface="宋体" panose="02010600030101010101" pitchFamily="2" charset="-122"/>
              </a:rPr>
              <a:t>20</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50、 </a:t>
            </a:r>
            <a:r>
              <a:rPr lang="zh-CN" altLang="en-US" sz="2800" b="1" dirty="0">
                <a:latin typeface="Times New Roman" panose="02020603050405020304" pitchFamily="18" charset="0"/>
                <a:ea typeface="宋体" panose="02010600030101010101" pitchFamily="2" charset="-122"/>
              </a:rPr>
              <a:t>50</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1、 </a:t>
            </a:r>
            <a:r>
              <a:rPr lang="zh-CN" altLang="en-US"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100的矩阵，试按不同的算法求矩阵乘积E=ABCD.</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zh-CN" altLang="en-US" sz="2800" b="1" dirty="0">
                <a:solidFill>
                  <a:srgbClr val="E22506"/>
                </a:solidFill>
                <a:latin typeface="Times New Roman" panose="02020603050405020304" pitchFamily="18" charset="0"/>
                <a:ea typeface="宋体" panose="02010600030101010101" pitchFamily="2" charset="-122"/>
                <a:sym typeface="Symbol" panose="05050102010706020507" pitchFamily="18" charset="2"/>
              </a:rPr>
              <a:t>解：</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由矩阵乘法的结合律，可有如下算法</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1.  E=((</a:t>
            </a:r>
            <a:r>
              <a:rPr lang="zh-CN" altLang="en-US" sz="2800" b="1" dirty="0">
                <a:solidFill>
                  <a:srgbClr val="EF2313"/>
                </a:solidFill>
                <a:latin typeface="Times New Roman" panose="02020603050405020304" pitchFamily="18" charset="0"/>
                <a:ea typeface="宋体" panose="02010600030101010101" pitchFamily="2" charset="-122"/>
                <a:sym typeface="Symbol" panose="05050102010706020507" pitchFamily="18" charset="2"/>
              </a:rPr>
              <a:t>AB</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)C)D. 计算量N=11500 =</a:t>
            </a:r>
            <a:r>
              <a:rPr lang="zh-CN" altLang="en-US" b="1" dirty="0">
                <a:latin typeface="Arial" panose="020B0604020202020204" pitchFamily="34" charset="0"/>
                <a:ea typeface="宋体" panose="02010600030101010101" pitchFamily="2" charset="-122"/>
              </a:rPr>
              <a:t>10</a:t>
            </a:r>
            <a:r>
              <a:rPr lang="zh-CN" altLang="en-US" b="1" dirty="0">
                <a:latin typeface="Arial" panose="020B0604020202020204" pitchFamily="34" charset="0"/>
                <a:ea typeface="宋体" panose="02010600030101010101" pitchFamily="2" charset="-122"/>
                <a:sym typeface="Symbol" panose="05050102010706020507" pitchFamily="18" charset="2"/>
              </a:rPr>
              <a:t>2050+10 1 50+10 1 100</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2.  E=A(B(</a:t>
            </a:r>
            <a:r>
              <a:rPr lang="zh-CN" altLang="en-US" sz="2800" b="1" dirty="0">
                <a:solidFill>
                  <a:srgbClr val="EF2313"/>
                </a:solidFill>
                <a:latin typeface="Times New Roman" panose="02020603050405020304" pitchFamily="18" charset="0"/>
                <a:ea typeface="宋体" panose="02010600030101010101" pitchFamily="2" charset="-122"/>
                <a:sym typeface="Symbol" panose="05050102010706020507" pitchFamily="18" charset="2"/>
              </a:rPr>
              <a:t>CD</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    计算量N=125000</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3.  E=(A(</a:t>
            </a:r>
            <a:r>
              <a:rPr lang="zh-CN" altLang="en-US" sz="2800" b="1" dirty="0">
                <a:solidFill>
                  <a:srgbClr val="EF2313"/>
                </a:solidFill>
                <a:latin typeface="Times New Roman" panose="02020603050405020304" pitchFamily="18" charset="0"/>
                <a:ea typeface="宋体" panose="02010600030101010101" pitchFamily="2" charset="-122"/>
                <a:sym typeface="Symbol" panose="05050102010706020507" pitchFamily="18" charset="2"/>
              </a:rPr>
              <a:t>BC</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))D.    计算量N=2200</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checkerboard(across)">
                                      <p:cBhvr>
                                        <p:cTn id="7" dur="500"/>
                                        <p:tgtEl>
                                          <p:spTgt spid="51202"/>
                                        </p:tgtEl>
                                      </p:cBhvr>
                                    </p:animEffect>
                                  </p:childTnLst>
                                </p:cTn>
                              </p:par>
                            </p:childTnLst>
                          </p:cTn>
                        </p:par>
                        <p:par>
                          <p:cTn id="8" fill="hold">
                            <p:stCondLst>
                              <p:cond delay="500"/>
                            </p:stCondLst>
                            <p:childTnLst>
                              <p:par>
                                <p:cTn id="9" presetID="1" presetClass="entr" presetSubtype="0" fill="hold" grpId="0" nodeType="afterEffect">
                                  <p:stCondLst>
                                    <p:cond delay="1000"/>
                                  </p:stCondLst>
                                  <p:childTnLst>
                                    <p:set>
                                      <p:cBhvr>
                                        <p:cTn id="10" dur="1" fill="hold">
                                          <p:stCondLst>
                                            <p:cond delay="499"/>
                                          </p:stCondLst>
                                        </p:cTn>
                                        <p:tgtEl>
                                          <p:spTgt spid="51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4">
                                            <p:txEl>
                                              <p:charRg st="0" end="6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4">
                                            <p:txEl>
                                              <p:charRg st="63" end="8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4">
                                            <p:txEl>
                                              <p:charRg st="82" end="14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4">
                                            <p:txEl>
                                              <p:charRg st="140" end="17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4">
                                            <p:txEl>
                                              <p:charRg st="171" end="2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p:bldP spid="5120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2"/>
          <p:cNvSpPr txBox="1"/>
          <p:nvPr/>
        </p:nvSpPr>
        <p:spPr>
          <a:xfrm>
            <a:off x="688975" y="1922463"/>
            <a:ext cx="8832850" cy="579437"/>
          </a:xfrm>
          <a:prstGeom prst="rect">
            <a:avLst/>
          </a:prstGeom>
          <a:noFill/>
          <a:ln w="9525">
            <a:noFill/>
          </a:ln>
        </p:spPr>
        <p:txBody>
          <a:bodyPr anchor="t" anchorCtr="0">
            <a:spAutoFit/>
          </a:bodyPr>
          <a:p>
            <a:pPr>
              <a:spcBef>
                <a:spcPct val="50000"/>
              </a:spcBef>
            </a:pPr>
            <a:r>
              <a:rPr lang="zh-CN" altLang="zh-CN" sz="3200" dirty="0">
                <a:latin typeface="Times New Roman" panose="02020603050405020304" pitchFamily="18" charset="0"/>
                <a:ea typeface="黑体" panose="02010609060101010101" pitchFamily="49" charset="-122"/>
              </a:rPr>
              <a:t>        </a:t>
            </a:r>
            <a:r>
              <a:rPr lang="zh-CN" altLang="en-US" sz="2800" b="1" dirty="0">
                <a:solidFill>
                  <a:srgbClr val="0033CC"/>
                </a:solidFill>
                <a:latin typeface="Times New Roman" panose="02020603050405020304" pitchFamily="18" charset="0"/>
                <a:ea typeface="华文中宋" panose="02010600040101010101" pitchFamily="2" charset="-122"/>
              </a:rPr>
              <a:t>误差的定性分析法：</a:t>
            </a:r>
            <a:r>
              <a:rPr lang="zh-CN" altLang="en-US" sz="2800" b="1" dirty="0">
                <a:latin typeface="Times New Roman" panose="02020603050405020304" pitchFamily="18" charset="0"/>
                <a:ea typeface="华文中宋" panose="02010600040101010101" pitchFamily="2" charset="-122"/>
              </a:rPr>
              <a:t>即研究算法的数值</a:t>
            </a:r>
            <a:r>
              <a:rPr lang="zh-CN" altLang="en-US" sz="2800" b="1" dirty="0">
                <a:solidFill>
                  <a:srgbClr val="FF0000"/>
                </a:solidFill>
                <a:latin typeface="Times New Roman" panose="02020603050405020304" pitchFamily="18" charset="0"/>
                <a:ea typeface="华文中宋" panose="02010600040101010101" pitchFamily="2" charset="-122"/>
              </a:rPr>
              <a:t>稳定性</a:t>
            </a:r>
            <a:r>
              <a:rPr lang="zh-CN" altLang="en-US" sz="2800" b="1" dirty="0">
                <a:latin typeface="Times New Roman" panose="02020603050405020304" pitchFamily="18" charset="0"/>
                <a:ea typeface="华文中宋" panose="02010600040101010101" pitchFamily="2" charset="-122"/>
              </a:rPr>
              <a:t>。</a:t>
            </a:r>
            <a:endParaRPr lang="zh-CN" altLang="en-US" sz="2800" b="1" dirty="0">
              <a:latin typeface="Times New Roman" panose="02020603050405020304" pitchFamily="18" charset="0"/>
              <a:ea typeface="华文中宋" panose="02010600040101010101" pitchFamily="2" charset="-122"/>
            </a:endParaRPr>
          </a:p>
        </p:txBody>
      </p:sp>
      <p:sp>
        <p:nvSpPr>
          <p:cNvPr id="52227" name="Rectangle 3"/>
          <p:cNvSpPr/>
          <p:nvPr/>
        </p:nvSpPr>
        <p:spPr>
          <a:xfrm>
            <a:off x="1514475" y="1389063"/>
            <a:ext cx="3384550" cy="519112"/>
          </a:xfrm>
          <a:prstGeom prst="rect">
            <a:avLst/>
          </a:prstGeom>
          <a:noFill/>
          <a:ln w="9525">
            <a:noFill/>
          </a:ln>
        </p:spPr>
        <p:txBody>
          <a:bodyPr wrap="none" anchor="t" anchorCtr="0">
            <a:spAutoFit/>
          </a:bodyPr>
          <a:p>
            <a:pPr>
              <a:spcBef>
                <a:spcPct val="50000"/>
              </a:spcBef>
            </a:pPr>
            <a:r>
              <a:rPr lang="zh-CN" altLang="en-US" sz="2800" b="1" dirty="0">
                <a:solidFill>
                  <a:srgbClr val="0033CC"/>
                </a:solidFill>
                <a:latin typeface="Times New Roman" panose="02020603050405020304" pitchFamily="18" charset="0"/>
                <a:ea typeface="华文中宋" panose="02010600040101010101" pitchFamily="2" charset="-122"/>
              </a:rPr>
              <a:t>误差的定量分析</a:t>
            </a:r>
            <a:r>
              <a:rPr lang="zh-CN" altLang="en-US" sz="2800" b="1" dirty="0">
                <a:solidFill>
                  <a:srgbClr val="0033CC"/>
                </a:solidFill>
                <a:latin typeface="法"/>
                <a:ea typeface="华文中宋" panose="02010600040101010101" pitchFamily="2" charset="-122"/>
              </a:rPr>
              <a:t>法</a:t>
            </a:r>
            <a:r>
              <a:rPr lang="zh-CN" altLang="en-US" sz="2800" b="1" dirty="0">
                <a:solidFill>
                  <a:srgbClr val="0033CC"/>
                </a:solidFill>
                <a:latin typeface="Times New Roman" panose="02020603050405020304" pitchFamily="18" charset="0"/>
                <a:ea typeface="华文中宋" panose="02010600040101010101" pitchFamily="2" charset="-122"/>
              </a:rPr>
              <a:t>：</a:t>
            </a:r>
            <a:endParaRPr lang="zh-CN" altLang="en-US" sz="2800" b="1" dirty="0">
              <a:solidFill>
                <a:srgbClr val="0033CC"/>
              </a:solidFill>
              <a:latin typeface="Times New Roman" panose="02020603050405020304" pitchFamily="18" charset="0"/>
              <a:ea typeface="华文中宋" panose="02010600040101010101" pitchFamily="2" charset="-122"/>
            </a:endParaRPr>
          </a:p>
        </p:txBody>
      </p:sp>
      <p:sp>
        <p:nvSpPr>
          <p:cNvPr id="52228" name="Rectangle 4"/>
          <p:cNvSpPr/>
          <p:nvPr/>
        </p:nvSpPr>
        <p:spPr>
          <a:xfrm>
            <a:off x="704850" y="2997200"/>
            <a:ext cx="9201150" cy="1701800"/>
          </a:xfrm>
          <a:prstGeom prst="rect">
            <a:avLst/>
          </a:prstGeom>
          <a:noFill/>
          <a:ln w="9525">
            <a:noFill/>
          </a:ln>
        </p:spPr>
        <p:txBody>
          <a:bodyPr anchor="t" anchorCtr="0">
            <a:spAutoFit/>
          </a:bodyPr>
          <a:p>
            <a:pPr>
              <a:lnSpc>
                <a:spcPct val="120000"/>
              </a:lnSpc>
            </a:pPr>
            <a:r>
              <a:rPr lang="zh-CN" altLang="zh-CN" sz="3200" dirty="0">
                <a:latin typeface="Times New Roman" panose="02020603050405020304" pitchFamily="18" charset="0"/>
                <a:ea typeface="黑体" panose="02010609060101010101" pitchFamily="49" charset="-122"/>
              </a:rPr>
              <a:t>        </a:t>
            </a:r>
            <a:r>
              <a:rPr lang="zh-CN" altLang="en-US" sz="2800" b="1" dirty="0">
                <a:solidFill>
                  <a:srgbClr val="0033CC"/>
                </a:solidFill>
                <a:latin typeface="Times New Roman" panose="02020603050405020304" pitchFamily="18" charset="0"/>
                <a:ea typeface="华文中宋" panose="02010600040101010101" pitchFamily="2" charset="-122"/>
              </a:rPr>
              <a:t>定义：</a:t>
            </a:r>
            <a:r>
              <a:rPr lang="zh-CN" altLang="en-US" sz="2800" b="1" dirty="0">
                <a:latin typeface="Times New Roman" panose="02020603050405020304" pitchFamily="18" charset="0"/>
                <a:ea typeface="华文中宋" panose="02010600040101010101" pitchFamily="2" charset="-122"/>
              </a:rPr>
              <a:t>一个算法如果输入数据有扰动（即有误差），而计算过程中舍入误差不增长，则称此算法是数值稳定的，否则称此算法为不稳定的。</a:t>
            </a:r>
            <a:endParaRPr lang="zh-CN" altLang="en-US" sz="2800" b="1" dirty="0">
              <a:latin typeface="Times New Roman" panose="02020603050405020304" pitchFamily="18" charset="0"/>
              <a:ea typeface="华文中宋" panose="02010600040101010101" pitchFamily="2" charset="-122"/>
            </a:endParaRPr>
          </a:p>
        </p:txBody>
      </p:sp>
      <p:sp>
        <p:nvSpPr>
          <p:cNvPr id="50180" name="Rectangle 5"/>
          <p:cNvSpPr>
            <a:spLocks noGrp="1"/>
          </p:cNvSpPr>
          <p:nvPr>
            <p:ph type="title"/>
          </p:nvPr>
        </p:nvSpPr>
        <p:spPr>
          <a:xfrm>
            <a:off x="344488" y="381000"/>
            <a:ext cx="6589712" cy="960438"/>
          </a:xfrm>
        </p:spPr>
        <p:txBody>
          <a:bodyPr vert="horz" wrap="square" lIns="91440" tIns="45720" rIns="91440" bIns="45720" anchor="ctr" anchorCtr="0"/>
          <a:p>
            <a:pPr eaLnBrk="1" hangingPunct="1"/>
            <a:r>
              <a:rPr lang="zh-CN" altLang="en-US" sz="4000" b="1" dirty="0">
                <a:solidFill>
                  <a:srgbClr val="0033CC"/>
                </a:solidFill>
                <a:ea typeface="华文新魏" panose="02010800040101010101" pitchFamily="2" charset="-122"/>
              </a:rPr>
              <a:t>六、算法的数值稳定性</a:t>
            </a:r>
            <a:endParaRPr lang="zh-CN" altLang="en-US" sz="4000" b="1" dirty="0">
              <a:solidFill>
                <a:srgbClr val="0033CC"/>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checkerboard(across)">
                                      <p:cBhvr>
                                        <p:cTn id="7" dur="5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checkerboard(across)">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checkerboard(across)">
                                      <p:cBhvr>
                                        <p:cTn id="1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P spid="522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p:nvPr/>
        </p:nvSpPr>
        <p:spPr>
          <a:xfrm>
            <a:off x="460375" y="503238"/>
            <a:ext cx="895350" cy="519112"/>
          </a:xfrm>
          <a:prstGeom prst="rect">
            <a:avLst/>
          </a:prstGeom>
          <a:noFill/>
          <a:ln w="9525">
            <a:noFill/>
          </a:ln>
        </p:spPr>
        <p:txBody>
          <a:bodyPr wrap="none" anchor="t" anchorCtr="0">
            <a:spAutoFit/>
          </a:bodyPr>
          <a:p>
            <a:pPr>
              <a:spcBef>
                <a:spcPct val="50000"/>
              </a:spcBef>
            </a:pPr>
            <a:r>
              <a:rPr lang="zh-CN" altLang="zh-CN" sz="2800" dirty="0">
                <a:latin typeface="Times New Roman" panose="02020603050405020304" pitchFamily="18" charset="0"/>
                <a:ea typeface="黑体" panose="02010609060101010101" pitchFamily="49" charset="-122"/>
              </a:rPr>
              <a:t>        </a:t>
            </a:r>
            <a:endParaRPr lang="zh-CN" altLang="zh-CN" sz="2800" dirty="0">
              <a:latin typeface="Times New Roman" panose="02020603050405020304" pitchFamily="18" charset="0"/>
              <a:ea typeface="黑体" panose="02010609060101010101" pitchFamily="49" charset="-122"/>
            </a:endParaRPr>
          </a:p>
        </p:txBody>
      </p:sp>
      <p:graphicFrame>
        <p:nvGraphicFramePr>
          <p:cNvPr id="53251" name="Object 3"/>
          <p:cNvGraphicFramePr>
            <a:graphicFrameLocks noChangeAspect="1"/>
          </p:cNvGraphicFramePr>
          <p:nvPr/>
        </p:nvGraphicFramePr>
        <p:xfrm>
          <a:off x="414338" y="404813"/>
          <a:ext cx="6678612" cy="990600"/>
        </p:xfrm>
        <a:graphic>
          <a:graphicData uri="http://schemas.openxmlformats.org/presentationml/2006/ole">
            <mc:AlternateContent xmlns:mc="http://schemas.openxmlformats.org/markup-compatibility/2006">
              <mc:Choice xmlns:v="urn:schemas-microsoft-com:vml" Requires="v">
                <p:oleObj spid="_x0000_s3145" name="" r:id="rId1" imgW="2387600" imgH="419100" progId="Equation.DSMT4">
                  <p:embed/>
                </p:oleObj>
              </mc:Choice>
              <mc:Fallback>
                <p:oleObj name="" r:id="rId1" imgW="2387600" imgH="419100" progId="Equation.DSMT4">
                  <p:embed/>
                  <p:pic>
                    <p:nvPicPr>
                      <p:cNvPr id="0" name="图片 3144"/>
                      <p:cNvPicPr/>
                      <p:nvPr/>
                    </p:nvPicPr>
                    <p:blipFill>
                      <a:blip r:embed="rId2"/>
                      <a:stretch>
                        <a:fillRect/>
                      </a:stretch>
                    </p:blipFill>
                    <p:spPr>
                      <a:xfrm>
                        <a:off x="414338" y="404813"/>
                        <a:ext cx="6678612" cy="990600"/>
                      </a:xfrm>
                      <a:prstGeom prst="rect">
                        <a:avLst/>
                      </a:prstGeom>
                      <a:noFill/>
                      <a:ln w="38100">
                        <a:noFill/>
                        <a:miter/>
                      </a:ln>
                    </p:spPr>
                  </p:pic>
                </p:oleObj>
              </mc:Fallback>
            </mc:AlternateContent>
          </a:graphicData>
        </a:graphic>
      </p:graphicFrame>
      <p:graphicFrame>
        <p:nvGraphicFramePr>
          <p:cNvPr id="53252" name="Object 4"/>
          <p:cNvGraphicFramePr>
            <a:graphicFrameLocks noChangeAspect="1"/>
          </p:cNvGraphicFramePr>
          <p:nvPr/>
        </p:nvGraphicFramePr>
        <p:xfrm>
          <a:off x="488950" y="1196975"/>
          <a:ext cx="8451850" cy="1060450"/>
        </p:xfrm>
        <a:graphic>
          <a:graphicData uri="http://schemas.openxmlformats.org/presentationml/2006/ole">
            <mc:AlternateContent xmlns:mc="http://schemas.openxmlformats.org/markup-compatibility/2006">
              <mc:Choice xmlns:v="urn:schemas-microsoft-com:vml" Requires="v">
                <p:oleObj spid="_x0000_s3149" name="" r:id="rId3" imgW="3340100" imgH="419100" progId="Equation.DSMT4">
                  <p:embed/>
                </p:oleObj>
              </mc:Choice>
              <mc:Fallback>
                <p:oleObj name="" r:id="rId3" imgW="3340100" imgH="419100" progId="Equation.DSMT4">
                  <p:embed/>
                  <p:pic>
                    <p:nvPicPr>
                      <p:cNvPr id="0" name="图片 3148"/>
                      <p:cNvPicPr/>
                      <p:nvPr/>
                    </p:nvPicPr>
                    <p:blipFill>
                      <a:blip r:embed="rId4"/>
                      <a:stretch>
                        <a:fillRect/>
                      </a:stretch>
                    </p:blipFill>
                    <p:spPr>
                      <a:xfrm>
                        <a:off x="488950" y="1196975"/>
                        <a:ext cx="8451850" cy="1060450"/>
                      </a:xfrm>
                      <a:prstGeom prst="rect">
                        <a:avLst/>
                      </a:prstGeom>
                      <a:noFill/>
                      <a:ln w="38100">
                        <a:noFill/>
                        <a:miter/>
                      </a:ln>
                    </p:spPr>
                  </p:pic>
                </p:oleObj>
              </mc:Fallback>
            </mc:AlternateContent>
          </a:graphicData>
        </a:graphic>
      </p:graphicFrame>
      <p:graphicFrame>
        <p:nvGraphicFramePr>
          <p:cNvPr id="53253" name="Object 5"/>
          <p:cNvGraphicFramePr>
            <a:graphicFrameLocks noChangeAspect="1"/>
          </p:cNvGraphicFramePr>
          <p:nvPr/>
        </p:nvGraphicFramePr>
        <p:xfrm>
          <a:off x="1112838" y="2362200"/>
          <a:ext cx="5856287" cy="2100263"/>
        </p:xfrm>
        <a:graphic>
          <a:graphicData uri="http://schemas.openxmlformats.org/presentationml/2006/ole">
            <mc:AlternateContent xmlns:mc="http://schemas.openxmlformats.org/markup-compatibility/2006">
              <mc:Choice xmlns:v="urn:schemas-microsoft-com:vml" Requires="v">
                <p:oleObj spid="_x0000_s3144" name="" r:id="rId5" imgW="2171065" imgH="862965" progId="Equation.DSMT4">
                  <p:embed/>
                </p:oleObj>
              </mc:Choice>
              <mc:Fallback>
                <p:oleObj name="" r:id="rId5" imgW="2171065" imgH="862965" progId="Equation.DSMT4">
                  <p:embed/>
                  <p:pic>
                    <p:nvPicPr>
                      <p:cNvPr id="0" name="图片 3143"/>
                      <p:cNvPicPr/>
                      <p:nvPr/>
                    </p:nvPicPr>
                    <p:blipFill>
                      <a:blip r:embed="rId6"/>
                      <a:stretch>
                        <a:fillRect/>
                      </a:stretch>
                    </p:blipFill>
                    <p:spPr>
                      <a:xfrm>
                        <a:off x="1112838" y="2362200"/>
                        <a:ext cx="5856287" cy="2100263"/>
                      </a:xfrm>
                      <a:prstGeom prst="rect">
                        <a:avLst/>
                      </a:prstGeom>
                      <a:noFill/>
                      <a:ln w="38100">
                        <a:noFill/>
                        <a:miter/>
                      </a:ln>
                    </p:spPr>
                  </p:pic>
                </p:oleObj>
              </mc:Fallback>
            </mc:AlternateContent>
          </a:graphicData>
        </a:graphic>
      </p:graphicFrame>
      <p:graphicFrame>
        <p:nvGraphicFramePr>
          <p:cNvPr id="53254" name="Object 6"/>
          <p:cNvGraphicFramePr>
            <a:graphicFrameLocks noChangeAspect="1"/>
          </p:cNvGraphicFramePr>
          <p:nvPr/>
        </p:nvGraphicFramePr>
        <p:xfrm>
          <a:off x="825500" y="4572000"/>
          <a:ext cx="5092700" cy="661988"/>
        </p:xfrm>
        <a:graphic>
          <a:graphicData uri="http://schemas.openxmlformats.org/presentationml/2006/ole">
            <mc:AlternateContent xmlns:mc="http://schemas.openxmlformats.org/markup-compatibility/2006">
              <mc:Choice xmlns:v="urn:schemas-microsoft-com:vml" Requires="v">
                <p:oleObj spid="_x0000_s3143" name="" r:id="rId7" imgW="1790065" imgH="254000" progId="Equation.3">
                  <p:embed/>
                </p:oleObj>
              </mc:Choice>
              <mc:Fallback>
                <p:oleObj name="" r:id="rId7" imgW="1790065" imgH="254000" progId="Equation.3">
                  <p:embed/>
                  <p:pic>
                    <p:nvPicPr>
                      <p:cNvPr id="0" name="图片 3142"/>
                      <p:cNvPicPr/>
                      <p:nvPr/>
                    </p:nvPicPr>
                    <p:blipFill>
                      <a:blip r:embed="rId8"/>
                      <a:stretch>
                        <a:fillRect/>
                      </a:stretch>
                    </p:blipFill>
                    <p:spPr>
                      <a:xfrm>
                        <a:off x="825500" y="4572000"/>
                        <a:ext cx="5092700" cy="661988"/>
                      </a:xfrm>
                      <a:prstGeom prst="rect">
                        <a:avLst/>
                      </a:prstGeom>
                      <a:noFill/>
                      <a:ln w="38100">
                        <a:noFill/>
                        <a:miter/>
                      </a:ln>
                    </p:spPr>
                  </p:pic>
                </p:oleObj>
              </mc:Fallback>
            </mc:AlternateContent>
          </a:graphicData>
        </a:graphic>
      </p:graphicFrame>
      <p:graphicFrame>
        <p:nvGraphicFramePr>
          <p:cNvPr id="53255" name="Object 7"/>
          <p:cNvGraphicFramePr>
            <a:graphicFrameLocks noChangeAspect="1"/>
          </p:cNvGraphicFramePr>
          <p:nvPr/>
        </p:nvGraphicFramePr>
        <p:xfrm>
          <a:off x="776288" y="5307013"/>
          <a:ext cx="8077200" cy="1235075"/>
        </p:xfrm>
        <a:graphic>
          <a:graphicData uri="http://schemas.openxmlformats.org/presentationml/2006/ole">
            <mc:AlternateContent xmlns:mc="http://schemas.openxmlformats.org/markup-compatibility/2006">
              <mc:Choice xmlns:v="urn:schemas-microsoft-com:vml" Requires="v">
                <p:oleObj spid="_x0000_s3150" name="" r:id="rId9" imgW="2832100" imgH="469900" progId="Equation.3">
                  <p:embed/>
                </p:oleObj>
              </mc:Choice>
              <mc:Fallback>
                <p:oleObj name="" r:id="rId9" imgW="2832100" imgH="469900" progId="Equation.3">
                  <p:embed/>
                  <p:pic>
                    <p:nvPicPr>
                      <p:cNvPr id="0" name="图片 3149"/>
                      <p:cNvPicPr/>
                      <p:nvPr/>
                    </p:nvPicPr>
                    <p:blipFill>
                      <a:blip r:embed="rId10"/>
                      <a:stretch>
                        <a:fillRect/>
                      </a:stretch>
                    </p:blipFill>
                    <p:spPr>
                      <a:xfrm>
                        <a:off x="776288" y="5307013"/>
                        <a:ext cx="8077200" cy="12350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checkerboard(across)">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checkerboard(across)">
                                      <p:cBhvr>
                                        <p:cTn id="12" dur="500"/>
                                        <p:tgtEl>
                                          <p:spTgt spid="532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checkerboard(across)">
                                      <p:cBhvr>
                                        <p:cTn id="17" dur="500"/>
                                        <p:tgtEl>
                                          <p:spTgt spid="5325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checkerboard(across)">
                                      <p:cBhvr>
                                        <p:cTn id="22" dur="500"/>
                                        <p:tgtEl>
                                          <p:spTgt spid="5325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3255"/>
                                        </p:tgtEl>
                                        <p:attrNameLst>
                                          <p:attrName>style.visibility</p:attrName>
                                        </p:attrNameLst>
                                      </p:cBhvr>
                                      <p:to>
                                        <p:strVal val="visible"/>
                                      </p:to>
                                    </p:set>
                                    <p:animEffect transition="in" filter="checkerboard(across)">
                                      <p:cBhvr>
                                        <p:cTn id="27"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p:nvPr/>
        </p:nvSpPr>
        <p:spPr>
          <a:xfrm>
            <a:off x="460375" y="503238"/>
            <a:ext cx="895350" cy="519112"/>
          </a:xfrm>
          <a:prstGeom prst="rect">
            <a:avLst/>
          </a:prstGeom>
          <a:noFill/>
          <a:ln w="9525">
            <a:noFill/>
          </a:ln>
        </p:spPr>
        <p:txBody>
          <a:bodyPr wrap="none" anchor="t" anchorCtr="0">
            <a:spAutoFit/>
          </a:bodyPr>
          <a:p>
            <a:pPr>
              <a:spcBef>
                <a:spcPct val="50000"/>
              </a:spcBef>
            </a:pPr>
            <a:r>
              <a:rPr lang="zh-CN" altLang="zh-CN" sz="2800" dirty="0">
                <a:latin typeface="Times New Roman" panose="02020603050405020304" pitchFamily="18" charset="0"/>
                <a:ea typeface="黑体" panose="02010609060101010101" pitchFamily="49" charset="-122"/>
              </a:rPr>
              <a:t>        </a:t>
            </a:r>
            <a:endParaRPr lang="zh-CN" altLang="zh-CN" sz="2800" dirty="0">
              <a:latin typeface="Times New Roman" panose="02020603050405020304" pitchFamily="18" charset="0"/>
              <a:ea typeface="黑体" panose="02010609060101010101" pitchFamily="49" charset="-122"/>
            </a:endParaRPr>
          </a:p>
        </p:txBody>
      </p:sp>
      <p:graphicFrame>
        <p:nvGraphicFramePr>
          <p:cNvPr id="53250" name="Object 3"/>
          <p:cNvGraphicFramePr>
            <a:graphicFrameLocks noChangeAspect="1"/>
          </p:cNvGraphicFramePr>
          <p:nvPr/>
        </p:nvGraphicFramePr>
        <p:xfrm>
          <a:off x="631825" y="476250"/>
          <a:ext cx="8007350" cy="763588"/>
        </p:xfrm>
        <a:graphic>
          <a:graphicData uri="http://schemas.openxmlformats.org/presentationml/2006/ole">
            <mc:AlternateContent xmlns:mc="http://schemas.openxmlformats.org/markup-compatibility/2006">
              <mc:Choice xmlns:v="urn:schemas-microsoft-com:vml" Requires="v">
                <p:oleObj spid="_x0000_s3148" name="" r:id="rId1" imgW="2805430" imgH="292100" progId="Equation.DSMT4">
                  <p:embed/>
                </p:oleObj>
              </mc:Choice>
              <mc:Fallback>
                <p:oleObj name="" r:id="rId1" imgW="2805430" imgH="292100" progId="Equation.DSMT4">
                  <p:embed/>
                  <p:pic>
                    <p:nvPicPr>
                      <p:cNvPr id="0" name="图片 3147"/>
                      <p:cNvPicPr/>
                      <p:nvPr/>
                    </p:nvPicPr>
                    <p:blipFill>
                      <a:blip r:embed="rId2"/>
                      <a:stretch>
                        <a:fillRect/>
                      </a:stretch>
                    </p:blipFill>
                    <p:spPr>
                      <a:xfrm>
                        <a:off x="631825" y="476250"/>
                        <a:ext cx="8007350" cy="763588"/>
                      </a:xfrm>
                      <a:prstGeom prst="rect">
                        <a:avLst/>
                      </a:prstGeom>
                      <a:noFill/>
                      <a:ln w="38100">
                        <a:noFill/>
                        <a:miter/>
                      </a:ln>
                    </p:spPr>
                  </p:pic>
                </p:oleObj>
              </mc:Fallback>
            </mc:AlternateContent>
          </a:graphicData>
        </a:graphic>
      </p:graphicFrame>
      <p:sp>
        <p:nvSpPr>
          <p:cNvPr id="54276" name="Rectangle 4"/>
          <p:cNvSpPr/>
          <p:nvPr/>
        </p:nvSpPr>
        <p:spPr>
          <a:xfrm>
            <a:off x="631825" y="1412875"/>
            <a:ext cx="3448050" cy="579438"/>
          </a:xfrm>
          <a:prstGeom prst="rect">
            <a:avLst/>
          </a:prstGeom>
          <a:noFill/>
          <a:ln w="9525">
            <a:noFill/>
          </a:ln>
        </p:spPr>
        <p:txBody>
          <a:bodyPr wrap="none" anchor="t" anchorCtr="0">
            <a:spAutoFit/>
          </a:bodyPr>
          <a:p>
            <a:r>
              <a:rPr lang="zh-CN" altLang="en-US" sz="3200" b="1" dirty="0">
                <a:latin typeface="Times New Roman" panose="02020603050405020304" pitchFamily="18" charset="0"/>
                <a:ea typeface="宋体" panose="02010600030101010101" pitchFamily="2" charset="-122"/>
              </a:rPr>
              <a:t>此算法是不稳定的</a:t>
            </a:r>
            <a:endParaRPr lang="zh-CN" altLang="en-US" sz="3200" b="1" dirty="0">
              <a:latin typeface="Times New Roman" panose="02020603050405020304" pitchFamily="18" charset="0"/>
              <a:ea typeface="宋体" panose="02010600030101010101" pitchFamily="2" charset="-122"/>
            </a:endParaRPr>
          </a:p>
        </p:txBody>
      </p:sp>
      <p:graphicFrame>
        <p:nvGraphicFramePr>
          <p:cNvPr id="54277" name="Object 5"/>
          <p:cNvGraphicFramePr>
            <a:graphicFrameLocks noChangeAspect="1"/>
          </p:cNvGraphicFramePr>
          <p:nvPr/>
        </p:nvGraphicFramePr>
        <p:xfrm>
          <a:off x="1751013" y="3505200"/>
          <a:ext cx="6489700" cy="2714625"/>
        </p:xfrm>
        <a:graphic>
          <a:graphicData uri="http://schemas.openxmlformats.org/presentationml/2006/ole">
            <mc:AlternateContent xmlns:mc="http://schemas.openxmlformats.org/markup-compatibility/2006">
              <mc:Choice xmlns:v="urn:schemas-microsoft-com:vml" Requires="v">
                <p:oleObj spid="_x0000_s3147" name="" r:id="rId3" imgW="2489200" imgH="1041400" progId="Equation.DSMT4">
                  <p:embed/>
                </p:oleObj>
              </mc:Choice>
              <mc:Fallback>
                <p:oleObj name="" r:id="rId3" imgW="2489200" imgH="1041400" progId="Equation.DSMT4">
                  <p:embed/>
                  <p:pic>
                    <p:nvPicPr>
                      <p:cNvPr id="0" name="图片 3146"/>
                      <p:cNvPicPr/>
                      <p:nvPr/>
                    </p:nvPicPr>
                    <p:blipFill>
                      <a:blip r:embed="rId4"/>
                      <a:stretch>
                        <a:fillRect/>
                      </a:stretch>
                    </p:blipFill>
                    <p:spPr>
                      <a:xfrm>
                        <a:off x="1751013" y="3505200"/>
                        <a:ext cx="6489700" cy="2714625"/>
                      </a:xfrm>
                      <a:prstGeom prst="rect">
                        <a:avLst/>
                      </a:prstGeom>
                      <a:noFill/>
                      <a:ln w="38100">
                        <a:noFill/>
                        <a:miter/>
                      </a:ln>
                    </p:spPr>
                  </p:pic>
                </p:oleObj>
              </mc:Fallback>
            </mc:AlternateContent>
          </a:graphicData>
        </a:graphic>
      </p:graphicFrame>
      <p:graphicFrame>
        <p:nvGraphicFramePr>
          <p:cNvPr id="54278" name="Object 6"/>
          <p:cNvGraphicFramePr>
            <a:graphicFrameLocks noChangeAspect="1"/>
          </p:cNvGraphicFramePr>
          <p:nvPr/>
        </p:nvGraphicFramePr>
        <p:xfrm>
          <a:off x="376238" y="2133600"/>
          <a:ext cx="4430712" cy="1123950"/>
        </p:xfrm>
        <a:graphic>
          <a:graphicData uri="http://schemas.openxmlformats.org/presentationml/2006/ole">
            <mc:AlternateContent xmlns:mc="http://schemas.openxmlformats.org/markup-compatibility/2006">
              <mc:Choice xmlns:v="urn:schemas-microsoft-com:vml" Requires="v">
                <p:oleObj spid="_x0000_s3146" name="" r:id="rId5" imgW="1398270" imgH="419735" progId="Equation.3">
                  <p:embed/>
                </p:oleObj>
              </mc:Choice>
              <mc:Fallback>
                <p:oleObj name="" r:id="rId5" imgW="1398270" imgH="419735" progId="Equation.3">
                  <p:embed/>
                  <p:pic>
                    <p:nvPicPr>
                      <p:cNvPr id="0" name="图片 3145"/>
                      <p:cNvPicPr/>
                      <p:nvPr/>
                    </p:nvPicPr>
                    <p:blipFill>
                      <a:blip r:embed="rId6"/>
                      <a:stretch>
                        <a:fillRect/>
                      </a:stretch>
                    </p:blipFill>
                    <p:spPr>
                      <a:xfrm>
                        <a:off x="376238" y="2133600"/>
                        <a:ext cx="4430712" cy="1123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checkerboard(across)">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4278"/>
                                        </p:tgtEl>
                                        <p:attrNameLst>
                                          <p:attrName>style.visibility</p:attrName>
                                        </p:attrNameLst>
                                      </p:cBhvr>
                                      <p:to>
                                        <p:strVal val="visible"/>
                                      </p:to>
                                    </p:set>
                                    <p:animEffect transition="in" filter="checkerboard(across)">
                                      <p:cBhvr>
                                        <p:cTn id="12" dur="500"/>
                                        <p:tgtEl>
                                          <p:spTgt spid="5427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checkerboard(across)">
                                      <p:cBhvr>
                                        <p:cTn id="17"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p:nvPr/>
        </p:nvSpPr>
        <p:spPr>
          <a:xfrm>
            <a:off x="460375" y="503238"/>
            <a:ext cx="895350" cy="519112"/>
          </a:xfrm>
          <a:prstGeom prst="rect">
            <a:avLst/>
          </a:prstGeom>
          <a:noFill/>
          <a:ln w="9525">
            <a:noFill/>
          </a:ln>
        </p:spPr>
        <p:txBody>
          <a:bodyPr wrap="none" anchor="t" anchorCtr="0">
            <a:spAutoFit/>
          </a:bodyPr>
          <a:p>
            <a:pPr>
              <a:spcBef>
                <a:spcPct val="50000"/>
              </a:spcBef>
            </a:pPr>
            <a:r>
              <a:rPr lang="zh-CN" altLang="zh-CN" sz="2800" dirty="0">
                <a:latin typeface="Times New Roman" panose="02020603050405020304" pitchFamily="18" charset="0"/>
                <a:ea typeface="黑体" panose="02010609060101010101" pitchFamily="49" charset="-122"/>
              </a:rPr>
              <a:t>        </a:t>
            </a:r>
            <a:endParaRPr lang="zh-CN" altLang="zh-CN" sz="2800" dirty="0">
              <a:latin typeface="Times New Roman" panose="02020603050405020304" pitchFamily="18" charset="0"/>
              <a:ea typeface="黑体" panose="02010609060101010101" pitchFamily="49" charset="-122"/>
            </a:endParaRPr>
          </a:p>
        </p:txBody>
      </p:sp>
      <p:sp>
        <p:nvSpPr>
          <p:cNvPr id="55298" name="Text Box 3"/>
          <p:cNvSpPr txBox="1"/>
          <p:nvPr/>
        </p:nvSpPr>
        <p:spPr>
          <a:xfrm>
            <a:off x="1368425" y="1219200"/>
            <a:ext cx="184150" cy="579438"/>
          </a:xfrm>
          <a:prstGeom prst="rect">
            <a:avLst/>
          </a:prstGeom>
          <a:noFill/>
          <a:ln w="9525">
            <a:noFill/>
          </a:ln>
        </p:spPr>
        <p:txBody>
          <a:bodyPr wrap="none" anchor="t" anchorCtr="0">
            <a:spAutoFit/>
          </a:bodyPr>
          <a:p>
            <a:pPr>
              <a:spcBef>
                <a:spcPct val="50000"/>
              </a:spcBef>
            </a:pPr>
            <a:endParaRPr lang="zh-CN" altLang="zh-CN" sz="3200" b="1" dirty="0">
              <a:latin typeface="Times New Roman" panose="02020603050405020304" pitchFamily="18" charset="0"/>
              <a:ea typeface="宋体" panose="02010600030101010101" pitchFamily="2" charset="-122"/>
            </a:endParaRPr>
          </a:p>
        </p:txBody>
      </p:sp>
      <p:graphicFrame>
        <p:nvGraphicFramePr>
          <p:cNvPr id="55300" name="Object 4"/>
          <p:cNvGraphicFramePr>
            <a:graphicFrameLocks noChangeAspect="1"/>
          </p:cNvGraphicFramePr>
          <p:nvPr/>
        </p:nvGraphicFramePr>
        <p:xfrm>
          <a:off x="849313" y="1341438"/>
          <a:ext cx="6800850" cy="2082800"/>
        </p:xfrm>
        <a:graphic>
          <a:graphicData uri="http://schemas.openxmlformats.org/presentationml/2006/ole">
            <mc:AlternateContent xmlns:mc="http://schemas.openxmlformats.org/markup-compatibility/2006">
              <mc:Choice xmlns:v="urn:schemas-microsoft-com:vml" Requires="v">
                <p:oleObj spid="_x0000_s3159" name="" r:id="rId1" imgW="2475230" imgH="850265" progId="Equation.3">
                  <p:embed/>
                </p:oleObj>
              </mc:Choice>
              <mc:Fallback>
                <p:oleObj name="" r:id="rId1" imgW="2475230" imgH="850265" progId="Equation.3">
                  <p:embed/>
                  <p:pic>
                    <p:nvPicPr>
                      <p:cNvPr id="0" name="图片 3158"/>
                      <p:cNvPicPr/>
                      <p:nvPr/>
                    </p:nvPicPr>
                    <p:blipFill>
                      <a:blip r:embed="rId2"/>
                      <a:stretch>
                        <a:fillRect/>
                      </a:stretch>
                    </p:blipFill>
                    <p:spPr>
                      <a:xfrm>
                        <a:off x="849313" y="1341438"/>
                        <a:ext cx="6800850" cy="2082800"/>
                      </a:xfrm>
                      <a:prstGeom prst="rect">
                        <a:avLst/>
                      </a:prstGeom>
                      <a:noFill/>
                      <a:ln w="38100">
                        <a:noFill/>
                        <a:miter/>
                      </a:ln>
                    </p:spPr>
                  </p:pic>
                </p:oleObj>
              </mc:Fallback>
            </mc:AlternateContent>
          </a:graphicData>
        </a:graphic>
      </p:graphicFrame>
      <p:graphicFrame>
        <p:nvGraphicFramePr>
          <p:cNvPr id="55301" name="Object 5"/>
          <p:cNvGraphicFramePr>
            <a:graphicFrameLocks noChangeAspect="1"/>
          </p:cNvGraphicFramePr>
          <p:nvPr/>
        </p:nvGraphicFramePr>
        <p:xfrm>
          <a:off x="1065213" y="3357563"/>
          <a:ext cx="7464425" cy="2020887"/>
        </p:xfrm>
        <a:graphic>
          <a:graphicData uri="http://schemas.openxmlformats.org/presentationml/2006/ole">
            <mc:AlternateContent xmlns:mc="http://schemas.openxmlformats.org/markup-compatibility/2006">
              <mc:Choice xmlns:v="urn:schemas-microsoft-com:vml" Requires="v">
                <p:oleObj spid="_x0000_s3152" name="" r:id="rId3" imgW="2908300" imgH="787400" progId="Equation.3">
                  <p:embed/>
                </p:oleObj>
              </mc:Choice>
              <mc:Fallback>
                <p:oleObj name="" r:id="rId3" imgW="2908300" imgH="787400" progId="Equation.3">
                  <p:embed/>
                  <p:pic>
                    <p:nvPicPr>
                      <p:cNvPr id="0" name="图片 3151"/>
                      <p:cNvPicPr/>
                      <p:nvPr/>
                    </p:nvPicPr>
                    <p:blipFill>
                      <a:blip r:embed="rId4"/>
                      <a:stretch>
                        <a:fillRect/>
                      </a:stretch>
                    </p:blipFill>
                    <p:spPr>
                      <a:xfrm>
                        <a:off x="1065213" y="3357563"/>
                        <a:ext cx="7464425" cy="2020887"/>
                      </a:xfrm>
                      <a:prstGeom prst="rect">
                        <a:avLst/>
                      </a:prstGeom>
                      <a:noFill/>
                      <a:ln w="38100">
                        <a:noFill/>
                        <a:miter/>
                      </a:ln>
                    </p:spPr>
                  </p:pic>
                </p:oleObj>
              </mc:Fallback>
            </mc:AlternateContent>
          </a:graphicData>
        </a:graphic>
      </p:graphicFrame>
      <p:graphicFrame>
        <p:nvGraphicFramePr>
          <p:cNvPr id="55302" name="Object 6"/>
          <p:cNvGraphicFramePr>
            <a:graphicFrameLocks noChangeAspect="1"/>
          </p:cNvGraphicFramePr>
          <p:nvPr/>
        </p:nvGraphicFramePr>
        <p:xfrm>
          <a:off x="655638" y="5246688"/>
          <a:ext cx="8297862" cy="1173162"/>
        </p:xfrm>
        <a:graphic>
          <a:graphicData uri="http://schemas.openxmlformats.org/presentationml/2006/ole">
            <mc:AlternateContent xmlns:mc="http://schemas.openxmlformats.org/markup-compatibility/2006">
              <mc:Choice xmlns:v="urn:schemas-microsoft-com:vml" Requires="v">
                <p:oleObj spid="_x0000_s3153" name="" r:id="rId5" imgW="3213100" imgH="457200" progId="Equation.DSMT4">
                  <p:embed/>
                </p:oleObj>
              </mc:Choice>
              <mc:Fallback>
                <p:oleObj name="" r:id="rId5" imgW="3213100" imgH="457200" progId="Equation.DSMT4">
                  <p:embed/>
                  <p:pic>
                    <p:nvPicPr>
                      <p:cNvPr id="0" name="图片 3152"/>
                      <p:cNvPicPr/>
                      <p:nvPr/>
                    </p:nvPicPr>
                    <p:blipFill>
                      <a:blip r:embed="rId6"/>
                      <a:stretch>
                        <a:fillRect/>
                      </a:stretch>
                    </p:blipFill>
                    <p:spPr>
                      <a:xfrm>
                        <a:off x="655638" y="5246688"/>
                        <a:ext cx="8297862" cy="1173162"/>
                      </a:xfrm>
                      <a:prstGeom prst="rect">
                        <a:avLst/>
                      </a:prstGeom>
                      <a:noFill/>
                      <a:ln w="38100">
                        <a:noFill/>
                        <a:miter/>
                      </a:ln>
                    </p:spPr>
                  </p:pic>
                </p:oleObj>
              </mc:Fallback>
            </mc:AlternateContent>
          </a:graphicData>
        </a:graphic>
      </p:graphicFrame>
      <p:graphicFrame>
        <p:nvGraphicFramePr>
          <p:cNvPr id="2" name="Object 7"/>
          <p:cNvGraphicFramePr>
            <a:graphicFrameLocks noChangeAspect="1"/>
          </p:cNvGraphicFramePr>
          <p:nvPr/>
        </p:nvGraphicFramePr>
        <p:xfrm>
          <a:off x="631825" y="333375"/>
          <a:ext cx="3300413" cy="979488"/>
        </p:xfrm>
        <a:graphic>
          <a:graphicData uri="http://schemas.openxmlformats.org/presentationml/2006/ole">
            <mc:AlternateContent xmlns:mc="http://schemas.openxmlformats.org/markup-compatibility/2006">
              <mc:Choice xmlns:v="urn:schemas-microsoft-com:vml" Requires="v">
                <p:oleObj spid="_x0000_s3157" name="" r:id="rId7" imgW="1257300" imgH="406400" progId="Equation.3">
                  <p:embed/>
                </p:oleObj>
              </mc:Choice>
              <mc:Fallback>
                <p:oleObj name="" r:id="rId7" imgW="1257300" imgH="406400" progId="Equation.3">
                  <p:embed/>
                  <p:pic>
                    <p:nvPicPr>
                      <p:cNvPr id="0" name="图片 3156"/>
                      <p:cNvPicPr/>
                      <p:nvPr/>
                    </p:nvPicPr>
                    <p:blipFill>
                      <a:blip r:embed="rId8"/>
                      <a:stretch>
                        <a:fillRect/>
                      </a:stretch>
                    </p:blipFill>
                    <p:spPr>
                      <a:xfrm>
                        <a:off x="631825" y="333375"/>
                        <a:ext cx="3300413" cy="9794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checkerboard(across)">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checkerboard(across)">
                                      <p:cBhvr>
                                        <p:cTn id="12" dur="500"/>
                                        <p:tgtEl>
                                          <p:spTgt spid="5530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checkerboard(across)">
                                      <p:cBhvr>
                                        <p:cTn id="1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p:nvPr/>
        </p:nvSpPr>
        <p:spPr>
          <a:xfrm>
            <a:off x="460375" y="503238"/>
            <a:ext cx="895350" cy="519112"/>
          </a:xfrm>
          <a:prstGeom prst="rect">
            <a:avLst/>
          </a:prstGeom>
          <a:noFill/>
          <a:ln w="9525">
            <a:noFill/>
          </a:ln>
        </p:spPr>
        <p:txBody>
          <a:bodyPr wrap="none" anchor="t" anchorCtr="0">
            <a:spAutoFit/>
          </a:bodyPr>
          <a:p>
            <a:pPr>
              <a:spcBef>
                <a:spcPct val="50000"/>
              </a:spcBef>
            </a:pPr>
            <a:r>
              <a:rPr lang="zh-CN" altLang="zh-CN" sz="2800" dirty="0">
                <a:latin typeface="Times New Roman" panose="02020603050405020304" pitchFamily="18" charset="0"/>
                <a:ea typeface="黑体" panose="02010609060101010101" pitchFamily="49" charset="-122"/>
              </a:rPr>
              <a:t>        </a:t>
            </a:r>
            <a:endParaRPr lang="zh-CN" altLang="zh-CN" sz="2800" dirty="0">
              <a:latin typeface="Times New Roman" panose="02020603050405020304" pitchFamily="18" charset="0"/>
              <a:ea typeface="黑体" panose="02010609060101010101" pitchFamily="49" charset="-122"/>
            </a:endParaRPr>
          </a:p>
        </p:txBody>
      </p:sp>
      <p:sp>
        <p:nvSpPr>
          <p:cNvPr id="56322" name="Rectangle 3"/>
          <p:cNvSpPr/>
          <p:nvPr/>
        </p:nvSpPr>
        <p:spPr>
          <a:xfrm>
            <a:off x="488950" y="404813"/>
            <a:ext cx="3756025" cy="519112"/>
          </a:xfrm>
          <a:prstGeom prst="rect">
            <a:avLst/>
          </a:prstGeom>
          <a:noFill/>
          <a:ln w="9525">
            <a:noFill/>
          </a:ln>
        </p:spPr>
        <p:txBody>
          <a:bodyPr wrap="none" anchor="t" anchorCtr="0">
            <a:spAutoFit/>
          </a:bodyPr>
          <a:p>
            <a:r>
              <a:rPr lang="zh-CN" altLang="en-US" sz="2800" b="1" dirty="0">
                <a:solidFill>
                  <a:srgbClr val="0033CC"/>
                </a:solidFill>
                <a:latin typeface="Times New Roman" panose="02020603050405020304" pitchFamily="18" charset="0"/>
                <a:ea typeface="宋体" panose="02010600030101010101" pitchFamily="2" charset="-122"/>
              </a:rPr>
              <a:t>无条件稳定与条件稳定</a:t>
            </a:r>
            <a:endParaRPr lang="zh-CN" altLang="en-US" sz="2800" b="1" dirty="0">
              <a:solidFill>
                <a:srgbClr val="0033CC"/>
              </a:solidFill>
              <a:latin typeface="Times New Roman" panose="02020603050405020304" pitchFamily="18" charset="0"/>
              <a:ea typeface="宋体" panose="02010600030101010101" pitchFamily="2" charset="-122"/>
            </a:endParaRPr>
          </a:p>
        </p:txBody>
      </p:sp>
      <p:sp>
        <p:nvSpPr>
          <p:cNvPr id="57348" name="Rectangle 4"/>
          <p:cNvSpPr/>
          <p:nvPr/>
        </p:nvSpPr>
        <p:spPr>
          <a:xfrm>
            <a:off x="776288" y="908050"/>
            <a:ext cx="8078787" cy="519113"/>
          </a:xfrm>
          <a:prstGeom prst="rect">
            <a:avLst/>
          </a:prstGeom>
          <a:noFill/>
          <a:ln w="9525">
            <a:noFill/>
          </a:ln>
        </p:spPr>
        <p:txBody>
          <a:bodyPr anchor="t" anchorCtr="0">
            <a:spAutoFit/>
          </a:bodyPr>
          <a:p>
            <a:r>
              <a:rPr lang="zh-CN" altLang="en-US" sz="2800" b="1" dirty="0">
                <a:latin typeface="Times New Roman" panose="02020603050405020304" pitchFamily="18" charset="0"/>
                <a:ea typeface="宋体" panose="02010600030101010101" pitchFamily="2" charset="-122"/>
              </a:rPr>
              <a:t>对任何输入数据都是稳定的算法称为无条件稳定。</a:t>
            </a:r>
            <a:endParaRPr lang="zh-CN" altLang="en-US" sz="2800" b="1" dirty="0">
              <a:latin typeface="Times New Roman" panose="02020603050405020304" pitchFamily="18" charset="0"/>
              <a:ea typeface="宋体" panose="02010600030101010101" pitchFamily="2" charset="-122"/>
            </a:endParaRPr>
          </a:p>
        </p:txBody>
      </p:sp>
      <p:sp>
        <p:nvSpPr>
          <p:cNvPr id="57349" name="Rectangle 5"/>
          <p:cNvSpPr/>
          <p:nvPr/>
        </p:nvSpPr>
        <p:spPr>
          <a:xfrm>
            <a:off x="415925" y="1341438"/>
            <a:ext cx="8713788" cy="946150"/>
          </a:xfrm>
          <a:prstGeom prst="rect">
            <a:avLst/>
          </a:prstGeom>
          <a:noFill/>
          <a:ln w="9525">
            <a:noFill/>
          </a:ln>
        </p:spPr>
        <p:txBody>
          <a:bodyPr anchor="t" anchorCtr="0">
            <a:spAutoFit/>
          </a:bodyPr>
          <a:p>
            <a:r>
              <a:rPr lang="zh-CN"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对某些数据稳定，而对另一些数据不稳定的算法称为</a:t>
            </a:r>
            <a:r>
              <a:rPr lang="zh-CN" altLang="en-US" sz="2800" b="1" dirty="0">
                <a:solidFill>
                  <a:srgbClr val="0033CC"/>
                </a:solidFill>
                <a:latin typeface="Times New Roman" panose="02020603050405020304" pitchFamily="18" charset="0"/>
                <a:ea typeface="宋体" panose="02010600030101010101" pitchFamily="2" charset="-122"/>
              </a:rPr>
              <a:t>条件稳定</a:t>
            </a:r>
            <a:r>
              <a:rPr lang="zh-CN" altLang="en-US" sz="2800" b="1" dirty="0">
                <a:latin typeface="Times New Roman" panose="02020603050405020304" pitchFamily="18" charset="0"/>
                <a:ea typeface="宋体" panose="02010600030101010101" pitchFamily="2" charset="-122"/>
              </a:rPr>
              <a:t>。</a:t>
            </a:r>
            <a:endParaRPr lang="zh-CN" altLang="en-US" sz="3200" b="1" dirty="0">
              <a:latin typeface="Times New Roman" panose="02020603050405020304" pitchFamily="18" charset="0"/>
              <a:ea typeface="宋体" panose="02010600030101010101" pitchFamily="2" charset="-122"/>
            </a:endParaRPr>
          </a:p>
        </p:txBody>
      </p:sp>
      <p:graphicFrame>
        <p:nvGraphicFramePr>
          <p:cNvPr id="57350" name="Object 6"/>
          <p:cNvGraphicFramePr>
            <a:graphicFrameLocks noChangeAspect="1"/>
          </p:cNvGraphicFramePr>
          <p:nvPr/>
        </p:nvGraphicFramePr>
        <p:xfrm>
          <a:off x="557213" y="2276475"/>
          <a:ext cx="7145337" cy="566738"/>
        </p:xfrm>
        <a:graphic>
          <a:graphicData uri="http://schemas.openxmlformats.org/presentationml/2006/ole">
            <mc:AlternateContent xmlns:mc="http://schemas.openxmlformats.org/markup-compatibility/2006">
              <mc:Choice xmlns:v="urn:schemas-microsoft-com:vml" Requires="v">
                <p:oleObj spid="_x0000_s3156" name="" r:id="rId1" imgW="2552700" imgH="241300" progId="Equation.DSMT4">
                  <p:embed/>
                </p:oleObj>
              </mc:Choice>
              <mc:Fallback>
                <p:oleObj name="" r:id="rId1" imgW="2552700" imgH="241300" progId="Equation.DSMT4">
                  <p:embed/>
                  <p:pic>
                    <p:nvPicPr>
                      <p:cNvPr id="0" name="图片 3155"/>
                      <p:cNvPicPr/>
                      <p:nvPr/>
                    </p:nvPicPr>
                    <p:blipFill>
                      <a:blip r:embed="rId2"/>
                      <a:stretch>
                        <a:fillRect/>
                      </a:stretch>
                    </p:blipFill>
                    <p:spPr>
                      <a:xfrm>
                        <a:off x="557213" y="2276475"/>
                        <a:ext cx="7145337" cy="566738"/>
                      </a:xfrm>
                      <a:prstGeom prst="rect">
                        <a:avLst/>
                      </a:prstGeom>
                      <a:noFill/>
                      <a:ln w="38100">
                        <a:noFill/>
                        <a:miter/>
                      </a:ln>
                    </p:spPr>
                  </p:pic>
                </p:oleObj>
              </mc:Fallback>
            </mc:AlternateContent>
          </a:graphicData>
        </a:graphic>
      </p:graphicFrame>
      <p:graphicFrame>
        <p:nvGraphicFramePr>
          <p:cNvPr id="57351" name="Object 7"/>
          <p:cNvGraphicFramePr>
            <a:graphicFrameLocks noChangeAspect="1"/>
          </p:cNvGraphicFramePr>
          <p:nvPr/>
        </p:nvGraphicFramePr>
        <p:xfrm>
          <a:off x="488950" y="2884488"/>
          <a:ext cx="5903913" cy="1441450"/>
        </p:xfrm>
        <a:graphic>
          <a:graphicData uri="http://schemas.openxmlformats.org/presentationml/2006/ole">
            <mc:AlternateContent xmlns:mc="http://schemas.openxmlformats.org/markup-compatibility/2006">
              <mc:Choice xmlns:v="urn:schemas-microsoft-com:vml" Requires="v">
                <p:oleObj spid="_x0000_s3154" name="" r:id="rId3" imgW="2284730" imgH="660400" progId="Equation.DSMT4">
                  <p:embed/>
                </p:oleObj>
              </mc:Choice>
              <mc:Fallback>
                <p:oleObj name="" r:id="rId3" imgW="2284730" imgH="660400" progId="Equation.DSMT4">
                  <p:embed/>
                  <p:pic>
                    <p:nvPicPr>
                      <p:cNvPr id="0" name="图片 3153"/>
                      <p:cNvPicPr/>
                      <p:nvPr/>
                    </p:nvPicPr>
                    <p:blipFill>
                      <a:blip r:embed="rId4"/>
                      <a:stretch>
                        <a:fillRect/>
                      </a:stretch>
                    </p:blipFill>
                    <p:spPr>
                      <a:xfrm>
                        <a:off x="488950" y="2884488"/>
                        <a:ext cx="5903913" cy="1441450"/>
                      </a:xfrm>
                      <a:prstGeom prst="rect">
                        <a:avLst/>
                      </a:prstGeom>
                      <a:noFill/>
                      <a:ln w="38100">
                        <a:noFill/>
                        <a:miter/>
                      </a:ln>
                    </p:spPr>
                  </p:pic>
                </p:oleObj>
              </mc:Fallback>
            </mc:AlternateContent>
          </a:graphicData>
        </a:graphic>
      </p:graphicFrame>
      <p:graphicFrame>
        <p:nvGraphicFramePr>
          <p:cNvPr id="57352" name="Object 8"/>
          <p:cNvGraphicFramePr>
            <a:graphicFrameLocks noChangeAspect="1"/>
          </p:cNvGraphicFramePr>
          <p:nvPr/>
        </p:nvGraphicFramePr>
        <p:xfrm>
          <a:off x="488950" y="4424363"/>
          <a:ext cx="8496300" cy="2001837"/>
        </p:xfrm>
        <a:graphic>
          <a:graphicData uri="http://schemas.openxmlformats.org/presentationml/2006/ole">
            <mc:AlternateContent xmlns:mc="http://schemas.openxmlformats.org/markup-compatibility/2006">
              <mc:Choice xmlns:v="urn:schemas-microsoft-com:vml" Requires="v">
                <p:oleObj spid="_x0000_s3155" name="" r:id="rId5" imgW="3580130" imgH="951865" progId="Equation.DSMT4">
                  <p:embed/>
                </p:oleObj>
              </mc:Choice>
              <mc:Fallback>
                <p:oleObj name="" r:id="rId5" imgW="3580130" imgH="951865" progId="Equation.DSMT4">
                  <p:embed/>
                  <p:pic>
                    <p:nvPicPr>
                      <p:cNvPr id="0" name="图片 3154"/>
                      <p:cNvPicPr/>
                      <p:nvPr/>
                    </p:nvPicPr>
                    <p:blipFill>
                      <a:blip r:embed="rId6"/>
                      <a:stretch>
                        <a:fillRect/>
                      </a:stretch>
                    </p:blipFill>
                    <p:spPr>
                      <a:xfrm>
                        <a:off x="488950" y="4424363"/>
                        <a:ext cx="8496300" cy="20018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checkerboard(across)">
                                      <p:cBhvr>
                                        <p:cTn id="7" dur="5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7349"/>
                                        </p:tgtEl>
                                        <p:attrNameLst>
                                          <p:attrName>style.visibility</p:attrName>
                                        </p:attrNameLst>
                                      </p:cBhvr>
                                      <p:to>
                                        <p:strVal val="visible"/>
                                      </p:to>
                                    </p:set>
                                    <p:animEffect transition="in" filter="checkerboard(across)">
                                      <p:cBhvr>
                                        <p:cTn id="12" dur="500"/>
                                        <p:tgtEl>
                                          <p:spTgt spid="5734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checkerboard(across)">
                                      <p:cBhvr>
                                        <p:cTn id="17" dur="500"/>
                                        <p:tgtEl>
                                          <p:spTgt spid="5735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7351"/>
                                        </p:tgtEl>
                                        <p:attrNameLst>
                                          <p:attrName>style.visibility</p:attrName>
                                        </p:attrNameLst>
                                      </p:cBhvr>
                                      <p:to>
                                        <p:strVal val="visible"/>
                                      </p:to>
                                    </p:set>
                                    <p:animEffect transition="in" filter="checkerboard(across)">
                                      <p:cBhvr>
                                        <p:cTn id="22" dur="500"/>
                                        <p:tgtEl>
                                          <p:spTgt spid="5735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7352"/>
                                        </p:tgtEl>
                                        <p:attrNameLst>
                                          <p:attrName>style.visibility</p:attrName>
                                        </p:attrNameLst>
                                      </p:cBhvr>
                                      <p:to>
                                        <p:strVal val="visible"/>
                                      </p:to>
                                    </p:set>
                                    <p:animEffect transition="in" filter="checkerboard(across)">
                                      <p:cBhvr>
                                        <p:cTn id="27"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2"/>
          <p:cNvSpPr txBox="1">
            <a:spLocks noChangeArrowheads="1"/>
          </p:cNvSpPr>
          <p:nvPr/>
        </p:nvSpPr>
        <p:spPr bwMode="auto">
          <a:xfrm>
            <a:off x="2476500" y="76200"/>
            <a:ext cx="3962400" cy="838200"/>
          </a:xfrm>
          <a:prstGeom prst="rect">
            <a:avLst/>
          </a:prstGeom>
          <a:noFill/>
          <a:ln w="9525">
            <a:noFill/>
            <a:miter lim="800000"/>
          </a:ln>
          <a:effectLst/>
        </p:spPr>
        <p:txBody>
          <a:bodyPr anchor="ctr"/>
          <a:lstStyle/>
          <a:p>
            <a:pPr marR="0" defTabSz="914400">
              <a:spcBef>
                <a:spcPct val="50000"/>
              </a:spcBef>
              <a:buClrTx/>
              <a:buSzTx/>
              <a:buFontTx/>
              <a:defRPr/>
            </a:pPr>
            <a:endParaRPr kumimoji="0" lang="zh-CN" altLang="zh-CN" sz="4000" b="1" kern="1200" cap="none" spc="0" normalizeH="0" baseline="0" noProof="0">
              <a:solidFill>
                <a:srgbClr val="FF0066"/>
              </a:solidFill>
              <a:effectLst>
                <a:outerShdw blurRad="38100" dist="38100" dir="2700000" algn="tl">
                  <a:srgbClr val="C0C0C0"/>
                </a:outerShdw>
              </a:effectLst>
              <a:latin typeface="Times New Roman" panose="02020603050405020304" pitchFamily="18" charset="0"/>
              <a:ea typeface="华文行楷" panose="02010800040101010101" pitchFamily="2" charset="-122"/>
              <a:cs typeface="+mn-cs"/>
            </a:endParaRPr>
          </a:p>
        </p:txBody>
      </p:sp>
      <p:sp>
        <p:nvSpPr>
          <p:cNvPr id="9219" name="Text Box 3"/>
          <p:cNvSpPr txBox="1">
            <a:spLocks noChangeArrowheads="1"/>
          </p:cNvSpPr>
          <p:nvPr/>
        </p:nvSpPr>
        <p:spPr bwMode="auto">
          <a:xfrm>
            <a:off x="330200" y="2743200"/>
            <a:ext cx="6521450" cy="762000"/>
          </a:xfrm>
          <a:prstGeom prst="rect">
            <a:avLst/>
          </a:prstGeom>
          <a:noFill/>
          <a:ln w="9525">
            <a:noFill/>
            <a:miter lim="800000"/>
          </a:ln>
          <a:effectLst/>
        </p:spPr>
        <p:txBody>
          <a:bodyPr anchor="ctr"/>
          <a:lstStyle/>
          <a:p>
            <a:pPr marR="0" defTabSz="914400">
              <a:spcBef>
                <a:spcPct val="50000"/>
              </a:spcBef>
              <a:buClrTx/>
              <a:buSzTx/>
              <a:buFontTx/>
              <a:defRPr/>
            </a:pPr>
            <a:endParaRPr kumimoji="0" lang="zh-CN" altLang="zh-CN" sz="3600" b="1" kern="1200" cap="none" spc="0" normalizeH="0" baseline="0" noProof="0">
              <a:solidFill>
                <a:srgbClr val="0000F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sp>
        <p:nvSpPr>
          <p:cNvPr id="13315" name="Text Box 4"/>
          <p:cNvSpPr txBox="1"/>
          <p:nvPr/>
        </p:nvSpPr>
        <p:spPr>
          <a:xfrm>
            <a:off x="412750" y="3810000"/>
            <a:ext cx="8832850" cy="549275"/>
          </a:xfrm>
          <a:prstGeom prst="rect">
            <a:avLst/>
          </a:prstGeom>
          <a:noFill/>
          <a:ln w="9525">
            <a:noFill/>
          </a:ln>
        </p:spPr>
        <p:txBody>
          <a:bodyPr anchor="t" anchorCtr="0">
            <a:spAutoFit/>
          </a:bodyPr>
          <a:p>
            <a:pPr>
              <a:spcBef>
                <a:spcPct val="50000"/>
              </a:spcBef>
            </a:pPr>
            <a:endParaRPr lang="zh-CN" altLang="zh-CN" sz="3000" dirty="0">
              <a:latin typeface="Times New Roman" panose="02020603050405020304" pitchFamily="18" charset="0"/>
              <a:ea typeface="隶书" panose="02010509060101010101" pitchFamily="49" charset="-122"/>
            </a:endParaRPr>
          </a:p>
        </p:txBody>
      </p:sp>
      <p:sp>
        <p:nvSpPr>
          <p:cNvPr id="13316" name="Rectangle 5"/>
          <p:cNvSpPr/>
          <p:nvPr/>
        </p:nvSpPr>
        <p:spPr>
          <a:xfrm>
            <a:off x="631825" y="620713"/>
            <a:ext cx="2622550" cy="579437"/>
          </a:xfrm>
          <a:prstGeom prst="rect">
            <a:avLst/>
          </a:prstGeom>
          <a:noFill/>
          <a:ln w="9525">
            <a:noFill/>
          </a:ln>
        </p:spPr>
        <p:txBody>
          <a:bodyPr wrap="none" anchor="t" anchorCtr="0">
            <a:spAutoFit/>
          </a:bodyPr>
          <a:p>
            <a:r>
              <a:rPr lang="zh-CN" altLang="en-US" sz="3200" b="1" dirty="0">
                <a:solidFill>
                  <a:srgbClr val="CA1E3F"/>
                </a:solidFill>
                <a:latin typeface="华文新魏" panose="02010800040101010101" pitchFamily="2" charset="-122"/>
                <a:ea typeface="华文新魏" panose="02010800040101010101" pitchFamily="2" charset="-122"/>
              </a:rPr>
              <a:t>三 学习重点</a:t>
            </a:r>
            <a:r>
              <a:rPr lang="zh-CN" altLang="zh-CN" sz="3200" b="1" dirty="0">
                <a:solidFill>
                  <a:srgbClr val="CA1E3F"/>
                </a:solidFill>
                <a:latin typeface="华文新魏" panose="02010800040101010101" pitchFamily="2" charset="-122"/>
                <a:ea typeface="华文新魏" panose="02010800040101010101" pitchFamily="2" charset="-122"/>
              </a:rPr>
              <a:t>:</a:t>
            </a:r>
            <a:endParaRPr lang="zh-CN" altLang="zh-CN" sz="3200" b="1" dirty="0">
              <a:solidFill>
                <a:srgbClr val="CA1E3F"/>
              </a:solidFill>
              <a:latin typeface="华文新魏" panose="02010800040101010101" pitchFamily="2" charset="-122"/>
              <a:ea typeface="华文新魏" panose="02010800040101010101" pitchFamily="2" charset="-122"/>
            </a:endParaRPr>
          </a:p>
        </p:txBody>
      </p:sp>
      <p:sp>
        <p:nvSpPr>
          <p:cNvPr id="9222" name="Text Box 6"/>
          <p:cNvSpPr txBox="1"/>
          <p:nvPr/>
        </p:nvSpPr>
        <p:spPr>
          <a:xfrm>
            <a:off x="488950" y="3789363"/>
            <a:ext cx="8915400" cy="579437"/>
          </a:xfrm>
          <a:prstGeom prst="rect">
            <a:avLst/>
          </a:prstGeom>
          <a:noFill/>
          <a:ln w="9525">
            <a:noFill/>
          </a:ln>
        </p:spPr>
        <p:txBody>
          <a:bodyPr anchor="t" anchorCtr="0">
            <a:spAutoFit/>
          </a:bodyPr>
          <a:p>
            <a:pPr>
              <a:spcBef>
                <a:spcPct val="50000"/>
              </a:spcBef>
            </a:pPr>
            <a:r>
              <a:rPr lang="zh-CN" altLang="zh-CN" sz="3200" b="1" dirty="0">
                <a:latin typeface="华文中宋" panose="02010600040101010101" pitchFamily="2" charset="-122"/>
                <a:ea typeface="华文中宋" panose="02010600040101010101" pitchFamily="2" charset="-122"/>
              </a:rPr>
              <a:t> </a:t>
            </a:r>
            <a:r>
              <a:rPr lang="zh-CN" altLang="zh-CN" sz="2800" b="1" dirty="0">
                <a:latin typeface="华文中宋" panose="02010600040101010101" pitchFamily="2" charset="-122"/>
                <a:ea typeface="华文中宋" panose="02010600040101010101" pitchFamily="2" charset="-122"/>
              </a:rPr>
              <a:t>3. </a:t>
            </a:r>
            <a:r>
              <a:rPr lang="zh-CN" altLang="en-US" sz="2800" b="1" dirty="0">
                <a:latin typeface="华文中宋" panose="02010600040101010101" pitchFamily="2" charset="-122"/>
                <a:ea typeface="华文中宋" panose="02010600040101010101" pitchFamily="2" charset="-122"/>
              </a:rPr>
              <a:t>数值方法的计算机实现（计算机实验）</a:t>
            </a:r>
            <a:endParaRPr lang="zh-CN" altLang="en-US" sz="2800" b="1" dirty="0">
              <a:latin typeface="华文中宋" panose="02010600040101010101" pitchFamily="2" charset="-122"/>
              <a:ea typeface="华文中宋" panose="02010600040101010101" pitchFamily="2" charset="-122"/>
            </a:endParaRPr>
          </a:p>
        </p:txBody>
      </p:sp>
      <p:sp>
        <p:nvSpPr>
          <p:cNvPr id="9223" name="Rectangle 7"/>
          <p:cNvSpPr/>
          <p:nvPr/>
        </p:nvSpPr>
        <p:spPr>
          <a:xfrm>
            <a:off x="577850" y="1266825"/>
            <a:ext cx="6051550" cy="519113"/>
          </a:xfrm>
          <a:prstGeom prst="rect">
            <a:avLst/>
          </a:prstGeom>
          <a:noFill/>
          <a:ln w="9525">
            <a:noFill/>
          </a:ln>
        </p:spPr>
        <p:txBody>
          <a:bodyPr wrap="none" anchor="t" anchorCtr="0">
            <a:spAutoFit/>
          </a:bodyPr>
          <a:p>
            <a:r>
              <a:rPr lang="zh-CN" altLang="zh-CN" sz="2800" b="1" dirty="0">
                <a:latin typeface="华文中宋" panose="02010600040101010101" pitchFamily="2" charset="-122"/>
                <a:ea typeface="华文中宋" panose="02010600040101010101" pitchFamily="2" charset="-122"/>
              </a:rPr>
              <a:t>1. </a:t>
            </a:r>
            <a:r>
              <a:rPr lang="zh-CN" altLang="en-US" sz="2800" b="1" dirty="0">
                <a:latin typeface="华文中宋" panose="02010600040101010101" pitchFamily="2" charset="-122"/>
                <a:ea typeface="华文中宋" panose="02010600040101010101" pitchFamily="2" charset="-122"/>
              </a:rPr>
              <a:t>构造数值方法的原理（支撑理论）</a:t>
            </a:r>
            <a:endParaRPr lang="zh-CN" altLang="en-US" sz="2800" b="1" dirty="0">
              <a:latin typeface="华文中宋" panose="02010600040101010101" pitchFamily="2" charset="-122"/>
              <a:ea typeface="华文中宋" panose="02010600040101010101" pitchFamily="2" charset="-122"/>
            </a:endParaRPr>
          </a:p>
        </p:txBody>
      </p:sp>
      <p:sp>
        <p:nvSpPr>
          <p:cNvPr id="9224" name="Rectangle 8"/>
          <p:cNvSpPr/>
          <p:nvPr/>
        </p:nvSpPr>
        <p:spPr>
          <a:xfrm>
            <a:off x="560388" y="2565400"/>
            <a:ext cx="8667750" cy="1160463"/>
          </a:xfrm>
          <a:prstGeom prst="rect">
            <a:avLst/>
          </a:prstGeom>
          <a:noFill/>
          <a:ln w="9525">
            <a:noFill/>
          </a:ln>
        </p:spPr>
        <p:txBody>
          <a:bodyPr anchor="t" anchorCtr="0">
            <a:spAutoFit/>
          </a:bodyPr>
          <a:p>
            <a:pPr>
              <a:spcBef>
                <a:spcPct val="50000"/>
              </a:spcBef>
            </a:pPr>
            <a:r>
              <a:rPr lang="zh-CN" altLang="zh-CN" sz="2800" b="1" dirty="0">
                <a:latin typeface="华文中宋" panose="02010600040101010101" pitchFamily="2" charset="-122"/>
                <a:ea typeface="华文中宋" panose="02010600040101010101" pitchFamily="2" charset="-122"/>
              </a:rPr>
              <a:t>2. </a:t>
            </a:r>
            <a:r>
              <a:rPr lang="zh-CN" altLang="en-US" sz="2800" b="1" dirty="0">
                <a:latin typeface="华文中宋" panose="02010600040101010101" pitchFamily="2" charset="-122"/>
                <a:ea typeface="华文中宋" panose="02010600040101010101" pitchFamily="2" charset="-122"/>
              </a:rPr>
              <a:t>评价数值方法的好坏</a:t>
            </a:r>
            <a:endParaRPr lang="zh-CN" altLang="en-US" sz="2800" b="1" dirty="0">
              <a:latin typeface="华文中宋" panose="02010600040101010101" pitchFamily="2" charset="-122"/>
              <a:ea typeface="华文中宋" panose="02010600040101010101" pitchFamily="2" charset="-122"/>
            </a:endParaRPr>
          </a:p>
          <a:p>
            <a:pPr>
              <a:spcBef>
                <a:spcPct val="50000"/>
              </a:spcBef>
            </a:pPr>
            <a:r>
              <a:rPr lang="zh-CN" altLang="zh-CN" sz="2800" b="1"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a:t>
            </a:r>
            <a:r>
              <a:rPr lang="zh-CN" altLang="en-US" sz="2800" b="1" dirty="0">
                <a:latin typeface="Times New Roman" panose="02020603050405020304" pitchFamily="18" charset="0"/>
                <a:ea typeface="宋体" panose="02010600030101010101" pitchFamily="2" charset="-122"/>
              </a:rPr>
              <a:t>研究数值方法的性态、可靠性、效率</a:t>
            </a:r>
            <a:r>
              <a:rPr lang="zh-CN" altLang="en-US" sz="2800" b="1" dirty="0">
                <a:latin typeface="华文中宋" panose="02010600040101010101" pitchFamily="2" charset="-122"/>
                <a:ea typeface="华文中宋" panose="02010600040101010101" pitchFamily="2" charset="-122"/>
              </a:rPr>
              <a:t>）</a:t>
            </a:r>
            <a:endParaRPr lang="zh-CN" altLang="en-US" sz="2800" b="1" dirty="0">
              <a:latin typeface="华文中宋" panose="02010600040101010101" pitchFamily="2" charset="-122"/>
              <a:ea typeface="华文中宋" panose="02010600040101010101" pitchFamily="2" charset="-122"/>
            </a:endParaRPr>
          </a:p>
        </p:txBody>
      </p:sp>
      <p:sp>
        <p:nvSpPr>
          <p:cNvPr id="9225" name="Text Box 9"/>
          <p:cNvSpPr txBox="1"/>
          <p:nvPr/>
        </p:nvSpPr>
        <p:spPr>
          <a:xfrm>
            <a:off x="1155700" y="1828800"/>
            <a:ext cx="7594600" cy="519113"/>
          </a:xfrm>
          <a:prstGeom prst="rect">
            <a:avLst/>
          </a:prstGeom>
          <a:noFill/>
          <a:ln w="9525">
            <a:noFill/>
          </a:ln>
        </p:spPr>
        <p:txBody>
          <a:bodyPr anchor="t" anchorCtr="0">
            <a:spAutoFit/>
          </a:bodyPr>
          <a:p>
            <a:pPr>
              <a:spcBef>
                <a:spcPct val="50000"/>
              </a:spcBef>
            </a:pPr>
            <a:r>
              <a:rPr lang="zh-CN" altLang="en-US" sz="2800" b="1" dirty="0">
                <a:solidFill>
                  <a:srgbClr val="003300"/>
                </a:solidFill>
                <a:latin typeface="华文中宋" panose="02010600040101010101" pitchFamily="2" charset="-122"/>
                <a:ea typeface="华文中宋" panose="02010600040101010101" pitchFamily="2" charset="-122"/>
              </a:rPr>
              <a:t>迭代法</a:t>
            </a:r>
            <a:r>
              <a:rPr lang="zh-CN" altLang="zh-CN" sz="2800" b="1" dirty="0">
                <a:solidFill>
                  <a:srgbClr val="003300"/>
                </a:solidFill>
                <a:latin typeface="华文中宋" panose="02010600040101010101" pitchFamily="2" charset="-122"/>
                <a:ea typeface="华文中宋" panose="02010600040101010101" pitchFamily="2" charset="-122"/>
              </a:rPr>
              <a:t>,</a:t>
            </a:r>
            <a:r>
              <a:rPr lang="zh-CN" altLang="en-US" sz="2800" b="1" dirty="0">
                <a:solidFill>
                  <a:srgbClr val="003300"/>
                </a:solidFill>
                <a:latin typeface="华文中宋" panose="02010600040101010101" pitchFamily="2" charset="-122"/>
                <a:ea typeface="华文中宋" panose="02010600040101010101" pitchFamily="2" charset="-122"/>
              </a:rPr>
              <a:t>以直代曲</a:t>
            </a:r>
            <a:r>
              <a:rPr lang="zh-CN" altLang="zh-CN" sz="2800" b="1" dirty="0">
                <a:solidFill>
                  <a:srgbClr val="003300"/>
                </a:solidFill>
                <a:latin typeface="华文中宋" panose="02010600040101010101" pitchFamily="2" charset="-122"/>
                <a:ea typeface="华文中宋" panose="02010600040101010101" pitchFamily="2" charset="-122"/>
              </a:rPr>
              <a:t>,</a:t>
            </a:r>
            <a:r>
              <a:rPr lang="zh-CN" altLang="en-US" sz="2800" b="1" dirty="0">
                <a:solidFill>
                  <a:srgbClr val="003300"/>
                </a:solidFill>
                <a:latin typeface="华文中宋" panose="02010600040101010101" pitchFamily="2" charset="-122"/>
                <a:ea typeface="华文中宋" panose="02010600040101010101" pitchFamily="2" charset="-122"/>
              </a:rPr>
              <a:t>化整为零</a:t>
            </a:r>
            <a:r>
              <a:rPr lang="zh-CN" altLang="zh-CN" sz="2800" b="1" dirty="0">
                <a:solidFill>
                  <a:srgbClr val="003300"/>
                </a:solidFill>
                <a:latin typeface="华文中宋" panose="02010600040101010101" pitchFamily="2" charset="-122"/>
                <a:ea typeface="华文中宋" panose="02010600040101010101" pitchFamily="2" charset="-122"/>
              </a:rPr>
              <a:t>,</a:t>
            </a:r>
            <a:r>
              <a:rPr lang="zh-CN" altLang="en-US" sz="2800" b="1" dirty="0">
                <a:solidFill>
                  <a:srgbClr val="003300"/>
                </a:solidFill>
                <a:latin typeface="华文中宋" panose="02010600040101010101" pitchFamily="2" charset="-122"/>
                <a:ea typeface="华文中宋" panose="02010600040101010101" pitchFamily="2" charset="-122"/>
              </a:rPr>
              <a:t>外推法</a:t>
            </a:r>
            <a:endParaRPr lang="zh-CN" altLang="en-US" sz="2800" b="1" dirty="0">
              <a:solidFill>
                <a:srgbClr val="003300"/>
              </a:solidFill>
              <a:latin typeface="华文中宋" panose="02010600040101010101" pitchFamily="2" charset="-122"/>
              <a:ea typeface="华文中宋" panose="02010600040101010101" pitchFamily="2" charset="-122"/>
            </a:endParaRPr>
          </a:p>
        </p:txBody>
      </p:sp>
      <p:sp>
        <p:nvSpPr>
          <p:cNvPr id="9226" name="Text Box 10"/>
          <p:cNvSpPr txBox="1"/>
          <p:nvPr/>
        </p:nvSpPr>
        <p:spPr>
          <a:xfrm>
            <a:off x="247650" y="4343400"/>
            <a:ext cx="9658350" cy="2339975"/>
          </a:xfrm>
          <a:prstGeom prst="rect">
            <a:avLst/>
          </a:prstGeom>
          <a:noFill/>
          <a:ln w="9525">
            <a:noFill/>
          </a:ln>
        </p:spPr>
        <p:txBody>
          <a:bodyPr anchor="t" anchorCtr="0">
            <a:spAutoFit/>
          </a:bodyPr>
          <a:p>
            <a:pPr algn="just">
              <a:lnSpc>
                <a:spcPct val="120000"/>
              </a:lnSpc>
            </a:pPr>
            <a:r>
              <a:rPr lang="zh-CN" altLang="zh-CN" sz="3200" b="1" dirty="0">
                <a:solidFill>
                  <a:srgbClr val="004D9A"/>
                </a:solidFill>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本课程的基本目的，通过学习和实验，初步建立并理解数值计算，特别是科学与工程计算的基本概念，为进一步深入的学习打下坚实的基础。</a:t>
            </a:r>
            <a:endParaRPr lang="zh-CN" altLang="en-US" sz="2800" b="1" dirty="0">
              <a:latin typeface="Times New Roman" panose="02020603050405020304" pitchFamily="18" charset="0"/>
              <a:ea typeface="宋体" panose="02010600030101010101" pitchFamily="2" charset="-122"/>
            </a:endParaRPr>
          </a:p>
          <a:p>
            <a:pPr>
              <a:spcBef>
                <a:spcPct val="50000"/>
              </a:spcBef>
            </a:pPr>
            <a:endParaRPr lang="zh-CN" altLang="zh-CN" sz="2800" dirty="0">
              <a:latin typeface="Tahoma" panose="020B0604030504040204" pitchFamily="34"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23"/>
                                        </p:tgtEl>
                                        <p:attrNameLst>
                                          <p:attrName>style.visibility</p:attrName>
                                        </p:attrNameLst>
                                      </p:cBhvr>
                                      <p:to>
                                        <p:strVal val="visible"/>
                                      </p:to>
                                    </p:set>
                                    <p:animEffect transition="in" filter="checkerboard(across)">
                                      <p:cBhvr>
                                        <p:cTn id="7" dur="500"/>
                                        <p:tgtEl>
                                          <p:spTgt spid="92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25"/>
                                        </p:tgtEl>
                                        <p:attrNameLst>
                                          <p:attrName>style.visibility</p:attrName>
                                        </p:attrNameLst>
                                      </p:cBhvr>
                                      <p:to>
                                        <p:strVal val="visible"/>
                                      </p:to>
                                    </p:set>
                                    <p:animEffect transition="in" filter="checkerboard(across)">
                                      <p:cBhvr>
                                        <p:cTn id="12" dur="500"/>
                                        <p:tgtEl>
                                          <p:spTgt spid="92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224"/>
                                        </p:tgtEl>
                                        <p:attrNameLst>
                                          <p:attrName>style.visibility</p:attrName>
                                        </p:attrNameLst>
                                      </p:cBhvr>
                                      <p:to>
                                        <p:strVal val="visible"/>
                                      </p:to>
                                    </p:set>
                                    <p:animEffect transition="in" filter="checkerboard(across)">
                                      <p:cBhvr>
                                        <p:cTn id="17" dur="500"/>
                                        <p:tgtEl>
                                          <p:spTgt spid="922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checkerboard(across)">
                                      <p:cBhvr>
                                        <p:cTn id="22" dur="500"/>
                                        <p:tgtEl>
                                          <p:spTgt spid="922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226"/>
                                        </p:tgtEl>
                                        <p:attrNameLst>
                                          <p:attrName>style.visibility</p:attrName>
                                        </p:attrNameLst>
                                      </p:cBhvr>
                                      <p:to>
                                        <p:strVal val="visible"/>
                                      </p:to>
                                    </p:set>
                                    <p:animEffect transition="in" filter="checkerboard(across)">
                                      <p:cBhvr>
                                        <p:cTn id="2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3" grpId="0"/>
      <p:bldP spid="9224" grpId="0"/>
      <p:bldP spid="9225" grpId="0"/>
      <p:bldP spid="92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2"/>
          <p:cNvSpPr txBox="1"/>
          <p:nvPr/>
        </p:nvSpPr>
        <p:spPr>
          <a:xfrm>
            <a:off x="415925" y="549275"/>
            <a:ext cx="7842250" cy="519113"/>
          </a:xfrm>
          <a:prstGeom prst="rect">
            <a:avLst/>
          </a:prstGeom>
          <a:noFill/>
          <a:ln w="9525">
            <a:noFill/>
          </a:ln>
        </p:spPr>
        <p:txBody>
          <a:bodyPr anchor="t" anchorCtr="0">
            <a:spAutoFit/>
          </a:bodyPr>
          <a:p>
            <a:r>
              <a:rPr lang="zh-CN" altLang="en-US" sz="2800" b="1" dirty="0">
                <a:solidFill>
                  <a:srgbClr val="E22506"/>
                </a:solidFill>
                <a:latin typeface="Times New Roman" panose="02020603050405020304" pitchFamily="18" charset="0"/>
                <a:ea typeface="宋体" panose="02010600030101010101" pitchFamily="2" charset="-122"/>
              </a:rPr>
              <a:t>例</a:t>
            </a:r>
            <a:r>
              <a:rPr lang="en-US" altLang="zh-CN" sz="2800" b="1" dirty="0">
                <a:solidFill>
                  <a:srgbClr val="E22506"/>
                </a:solidFill>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在</a:t>
            </a:r>
            <a:r>
              <a:rPr lang="zh-CN" altLang="zh-CN" sz="2800" b="1" dirty="0">
                <a:latin typeface="Times New Roman" panose="02020603050405020304" pitchFamily="18" charset="0"/>
                <a:ea typeface="宋体" panose="02010600030101010101" pitchFamily="2" charset="-122"/>
              </a:rPr>
              <a:t>F(10,4,-19,19)</a:t>
            </a:r>
            <a:r>
              <a:rPr lang="zh-CN" altLang="en-US" sz="2800" b="1" dirty="0">
                <a:latin typeface="Times New Roman" panose="02020603050405020304" pitchFamily="18" charset="0"/>
                <a:ea typeface="宋体" panose="02010600030101010101" pitchFamily="2" charset="-122"/>
              </a:rPr>
              <a:t>数系中，求解二次方程：</a:t>
            </a:r>
            <a:endParaRPr lang="zh-CN" altLang="en-US" sz="2800" b="1" dirty="0">
              <a:latin typeface="Times New Roman" panose="02020603050405020304" pitchFamily="18" charset="0"/>
              <a:ea typeface="宋体" panose="02010600030101010101" pitchFamily="2" charset="-122"/>
            </a:endParaRPr>
          </a:p>
        </p:txBody>
      </p:sp>
      <p:graphicFrame>
        <p:nvGraphicFramePr>
          <p:cNvPr id="57346" name="Object 3"/>
          <p:cNvGraphicFramePr>
            <a:graphicFrameLocks noChangeAspect="1"/>
          </p:cNvGraphicFramePr>
          <p:nvPr/>
        </p:nvGraphicFramePr>
        <p:xfrm>
          <a:off x="2792413" y="1125538"/>
          <a:ext cx="2876550" cy="457200"/>
        </p:xfrm>
        <a:graphic>
          <a:graphicData uri="http://schemas.openxmlformats.org/presentationml/2006/ole">
            <mc:AlternateContent xmlns:mc="http://schemas.openxmlformats.org/markup-compatibility/2006">
              <mc:Choice xmlns:v="urn:schemas-microsoft-com:vml" Requires="v">
                <p:oleObj spid="_x0000_s3158" name="" r:id="rId1" imgW="1193800" imgH="203200" progId="Equation.3">
                  <p:embed/>
                </p:oleObj>
              </mc:Choice>
              <mc:Fallback>
                <p:oleObj name="" r:id="rId1" imgW="1193800" imgH="203200" progId="Equation.3">
                  <p:embed/>
                  <p:pic>
                    <p:nvPicPr>
                      <p:cNvPr id="0" name="图片 3157"/>
                      <p:cNvPicPr/>
                      <p:nvPr/>
                    </p:nvPicPr>
                    <p:blipFill>
                      <a:blip r:embed="rId2"/>
                      <a:stretch>
                        <a:fillRect/>
                      </a:stretch>
                    </p:blipFill>
                    <p:spPr>
                      <a:xfrm>
                        <a:off x="2792413" y="1125538"/>
                        <a:ext cx="2876550" cy="457200"/>
                      </a:xfrm>
                      <a:prstGeom prst="rect">
                        <a:avLst/>
                      </a:prstGeom>
                      <a:noFill/>
                      <a:ln w="38100">
                        <a:noFill/>
                        <a:miter/>
                      </a:ln>
                    </p:spPr>
                  </p:pic>
                </p:oleObj>
              </mc:Fallback>
            </mc:AlternateContent>
          </a:graphicData>
        </a:graphic>
      </p:graphicFrame>
      <p:sp>
        <p:nvSpPr>
          <p:cNvPr id="58372" name="Text Box 4"/>
          <p:cNvSpPr txBox="1"/>
          <p:nvPr/>
        </p:nvSpPr>
        <p:spPr>
          <a:xfrm>
            <a:off x="415925" y="1844675"/>
            <a:ext cx="3395663" cy="519113"/>
          </a:xfrm>
          <a:prstGeom prst="rect">
            <a:avLst/>
          </a:prstGeom>
          <a:noFill/>
          <a:ln w="9525">
            <a:noFill/>
          </a:ln>
        </p:spPr>
        <p:txBody>
          <a:bodyPr wrap="none" anchor="t" anchorCtr="0">
            <a:spAutoFit/>
          </a:bodyPr>
          <a:p>
            <a:r>
              <a:rPr lang="zh-CN" altLang="en-US" sz="2800" b="1" dirty="0">
                <a:solidFill>
                  <a:srgbClr val="E22506"/>
                </a:solidFill>
                <a:latin typeface="Times New Roman" panose="02020603050405020304" pitchFamily="18" charset="0"/>
                <a:ea typeface="宋体" panose="02010600030101010101" pitchFamily="2" charset="-122"/>
              </a:rPr>
              <a:t>解法</a:t>
            </a:r>
            <a:r>
              <a:rPr lang="zh-CN" altLang="zh-CN" sz="2800" b="1" dirty="0">
                <a:solidFill>
                  <a:srgbClr val="E22506"/>
                </a:solidFill>
                <a:latin typeface="Times New Roman" panose="02020603050405020304" pitchFamily="18" charset="0"/>
                <a:ea typeface="宋体" panose="02010600030101010101" pitchFamily="2" charset="-122"/>
              </a:rPr>
              <a:t>1</a:t>
            </a:r>
            <a:r>
              <a:rPr lang="zh-CN"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按求根公式</a:t>
            </a:r>
            <a:endParaRPr lang="zh-CN" altLang="en-US" sz="2800" b="1" dirty="0">
              <a:latin typeface="Times New Roman" panose="02020603050405020304" pitchFamily="18" charset="0"/>
              <a:ea typeface="宋体" panose="02010600030101010101" pitchFamily="2" charset="-122"/>
            </a:endParaRPr>
          </a:p>
        </p:txBody>
      </p:sp>
      <p:graphicFrame>
        <p:nvGraphicFramePr>
          <p:cNvPr id="58373" name="Object 5"/>
          <p:cNvGraphicFramePr>
            <a:graphicFrameLocks noChangeAspect="1"/>
          </p:cNvGraphicFramePr>
          <p:nvPr/>
        </p:nvGraphicFramePr>
        <p:xfrm>
          <a:off x="4089400" y="1557338"/>
          <a:ext cx="4170363" cy="1117600"/>
        </p:xfrm>
        <a:graphic>
          <a:graphicData uri="http://schemas.openxmlformats.org/presentationml/2006/ole">
            <mc:AlternateContent xmlns:mc="http://schemas.openxmlformats.org/markup-compatibility/2006">
              <mc:Choice xmlns:v="urn:schemas-microsoft-com:vml" Requires="v">
                <p:oleObj spid="_x0000_s3151" name="" r:id="rId3" imgW="1410970" imgH="457835" progId="Equation.3">
                  <p:embed/>
                </p:oleObj>
              </mc:Choice>
              <mc:Fallback>
                <p:oleObj name="" r:id="rId3" imgW="1410970" imgH="457835" progId="Equation.3">
                  <p:embed/>
                  <p:pic>
                    <p:nvPicPr>
                      <p:cNvPr id="0" name="图片 3150"/>
                      <p:cNvPicPr/>
                      <p:nvPr/>
                    </p:nvPicPr>
                    <p:blipFill>
                      <a:blip r:embed="rId4"/>
                      <a:stretch>
                        <a:fillRect/>
                      </a:stretch>
                    </p:blipFill>
                    <p:spPr>
                      <a:xfrm>
                        <a:off x="4089400" y="1557338"/>
                        <a:ext cx="4170363" cy="1117600"/>
                      </a:xfrm>
                      <a:prstGeom prst="rect">
                        <a:avLst/>
                      </a:prstGeom>
                      <a:noFill/>
                      <a:ln w="38100">
                        <a:noFill/>
                        <a:miter/>
                      </a:ln>
                    </p:spPr>
                  </p:pic>
                </p:oleObj>
              </mc:Fallback>
            </mc:AlternateContent>
          </a:graphicData>
        </a:graphic>
      </p:graphicFrame>
      <p:sp>
        <p:nvSpPr>
          <p:cNvPr id="58374" name="Text Box 6"/>
          <p:cNvSpPr txBox="1"/>
          <p:nvPr/>
        </p:nvSpPr>
        <p:spPr>
          <a:xfrm>
            <a:off x="415925" y="2708275"/>
            <a:ext cx="6851650" cy="519113"/>
          </a:xfrm>
          <a:prstGeom prst="rect">
            <a:avLst/>
          </a:prstGeom>
          <a:noFill/>
          <a:ln w="9525">
            <a:noFill/>
          </a:ln>
        </p:spPr>
        <p:txBody>
          <a:bodyPr anchor="t" anchorCtr="0">
            <a:spAutoFit/>
          </a:bodyPr>
          <a:p>
            <a:r>
              <a:rPr lang="zh-CN" altLang="en-US" sz="2800" b="1" dirty="0">
                <a:latin typeface="Times New Roman" panose="02020603050405020304" pitchFamily="18" charset="0"/>
                <a:ea typeface="宋体" panose="02010600030101010101" pitchFamily="2" charset="-122"/>
              </a:rPr>
              <a:t>解得，</a:t>
            </a:r>
            <a:r>
              <a:rPr lang="zh-CN" altLang="zh-CN" sz="2800" b="1" i="1" dirty="0">
                <a:latin typeface="Times New Roman" panose="02020603050405020304" pitchFamily="18" charset="0"/>
                <a:ea typeface="宋体" panose="02010600030101010101" pitchFamily="2" charset="-122"/>
              </a:rPr>
              <a:t>x</a:t>
            </a:r>
            <a:r>
              <a:rPr lang="zh-CN" altLang="zh-CN" sz="2800" b="1" baseline="-25000" dirty="0">
                <a:latin typeface="Times New Roman" panose="02020603050405020304" pitchFamily="18" charset="0"/>
                <a:ea typeface="宋体" panose="02010600030101010101" pitchFamily="2" charset="-122"/>
              </a:rPr>
              <a:t>1</a:t>
            </a:r>
            <a:r>
              <a:rPr lang="zh-CN" altLang="zh-CN" sz="2800" b="1" dirty="0">
                <a:latin typeface="Times New Roman" panose="02020603050405020304" pitchFamily="18" charset="0"/>
                <a:ea typeface="宋体" panose="02010600030101010101" pitchFamily="2" charset="-122"/>
              </a:rPr>
              <a:t>=0.3199×10</a:t>
            </a:r>
            <a:r>
              <a:rPr lang="zh-CN" altLang="zh-CN" sz="2800" b="1" baseline="30000" dirty="0">
                <a:latin typeface="Times New Roman" panose="02020603050405020304" pitchFamily="18" charset="0"/>
                <a:ea typeface="宋体" panose="02010600030101010101" pitchFamily="2" charset="-122"/>
              </a:rPr>
              <a:t>3</a:t>
            </a:r>
            <a:r>
              <a:rPr lang="zh-CN" altLang="zh-CN" sz="2800" b="1" dirty="0">
                <a:latin typeface="Times New Roman" panose="02020603050405020304" pitchFamily="18" charset="0"/>
                <a:ea typeface="宋体" panose="02010600030101010101" pitchFamily="2" charset="-122"/>
              </a:rPr>
              <a:t>,  </a:t>
            </a:r>
            <a:r>
              <a:rPr lang="zh-CN" altLang="zh-CN" sz="2800" b="1" i="1" dirty="0">
                <a:latin typeface="Times New Roman" panose="02020603050405020304" pitchFamily="18" charset="0"/>
                <a:ea typeface="宋体" panose="02010600030101010101" pitchFamily="2" charset="-122"/>
              </a:rPr>
              <a:t>x</a:t>
            </a:r>
            <a:r>
              <a:rPr lang="zh-CN" altLang="zh-CN" sz="2800" b="1" baseline="-25000" dirty="0">
                <a:latin typeface="Times New Roman" panose="02020603050405020304" pitchFamily="18" charset="0"/>
                <a:ea typeface="宋体" panose="02010600030101010101" pitchFamily="2" charset="-122"/>
              </a:rPr>
              <a:t>2</a:t>
            </a:r>
            <a:r>
              <a:rPr lang="zh-CN" altLang="zh-CN" sz="2800" b="1" dirty="0">
                <a:latin typeface="Times New Roman" panose="02020603050405020304" pitchFamily="18" charset="0"/>
                <a:ea typeface="宋体" panose="02010600030101010101" pitchFamily="2" charset="-122"/>
              </a:rPr>
              <a:t>=0.1000 ×10 ;</a:t>
            </a:r>
            <a:r>
              <a:rPr lang="zh-CN" altLang="zh-CN" sz="2400" b="1" dirty="0">
                <a:latin typeface="Times New Roman" panose="02020603050405020304" pitchFamily="18" charset="0"/>
                <a:ea typeface="宋体" panose="02010600030101010101" pitchFamily="2" charset="-122"/>
              </a:rPr>
              <a:t>    </a:t>
            </a:r>
            <a:endParaRPr lang="zh-CN" altLang="zh-CN" sz="2400" b="1" baseline="30000" dirty="0">
              <a:latin typeface="Times New Roman" panose="02020603050405020304" pitchFamily="18" charset="0"/>
              <a:ea typeface="宋体" panose="02010600030101010101" pitchFamily="2" charset="-122"/>
            </a:endParaRPr>
          </a:p>
        </p:txBody>
      </p:sp>
      <p:sp>
        <p:nvSpPr>
          <p:cNvPr id="58375" name="Text Box 7"/>
          <p:cNvSpPr txBox="1"/>
          <p:nvPr/>
        </p:nvSpPr>
        <p:spPr>
          <a:xfrm>
            <a:off x="495300" y="3429000"/>
            <a:ext cx="1076325" cy="519113"/>
          </a:xfrm>
          <a:prstGeom prst="rect">
            <a:avLst/>
          </a:prstGeom>
          <a:noFill/>
          <a:ln w="9525">
            <a:noFill/>
          </a:ln>
        </p:spPr>
        <p:txBody>
          <a:bodyPr wrap="none" anchor="t" anchorCtr="0">
            <a:spAutoFit/>
          </a:bodyPr>
          <a:p>
            <a:r>
              <a:rPr lang="zh-CN" altLang="en-US" sz="2800" b="1" dirty="0">
                <a:solidFill>
                  <a:srgbClr val="E22506"/>
                </a:solidFill>
                <a:latin typeface="Times New Roman" panose="02020603050405020304" pitchFamily="18" charset="0"/>
                <a:ea typeface="宋体" panose="02010600030101010101" pitchFamily="2" charset="-122"/>
              </a:rPr>
              <a:t>解法</a:t>
            </a:r>
            <a:r>
              <a:rPr lang="zh-CN" altLang="zh-CN" sz="2800" b="1" dirty="0">
                <a:solidFill>
                  <a:srgbClr val="E22506"/>
                </a:solidFill>
                <a:latin typeface="Times New Roman" panose="02020603050405020304" pitchFamily="18" charset="0"/>
                <a:ea typeface="宋体" panose="02010600030101010101" pitchFamily="2" charset="-122"/>
              </a:rPr>
              <a:t>2</a:t>
            </a:r>
            <a:endParaRPr lang="zh-CN" altLang="zh-CN" sz="2800" b="1" dirty="0">
              <a:solidFill>
                <a:srgbClr val="E22506"/>
              </a:solidFill>
              <a:latin typeface="Times New Roman" panose="02020603050405020304" pitchFamily="18" charset="0"/>
              <a:ea typeface="宋体" panose="02010600030101010101" pitchFamily="2" charset="-122"/>
            </a:endParaRPr>
          </a:p>
        </p:txBody>
      </p:sp>
      <p:graphicFrame>
        <p:nvGraphicFramePr>
          <p:cNvPr id="58376" name="Object 8"/>
          <p:cNvGraphicFramePr>
            <a:graphicFrameLocks noChangeAspect="1"/>
          </p:cNvGraphicFramePr>
          <p:nvPr/>
        </p:nvGraphicFramePr>
        <p:xfrm>
          <a:off x="920750" y="3789363"/>
          <a:ext cx="4676775" cy="1925637"/>
        </p:xfrm>
        <a:graphic>
          <a:graphicData uri="http://schemas.openxmlformats.org/presentationml/2006/ole">
            <mc:AlternateContent xmlns:mc="http://schemas.openxmlformats.org/markup-compatibility/2006">
              <mc:Choice xmlns:v="urn:schemas-microsoft-com:vml" Requires="v">
                <p:oleObj spid="_x0000_s3160" name="" r:id="rId5" imgW="1778000" imgH="863600" progId="Equation.3">
                  <p:embed/>
                </p:oleObj>
              </mc:Choice>
              <mc:Fallback>
                <p:oleObj name="" r:id="rId5" imgW="1778000" imgH="863600" progId="Equation.3">
                  <p:embed/>
                  <p:pic>
                    <p:nvPicPr>
                      <p:cNvPr id="0" name="图片 3159"/>
                      <p:cNvPicPr/>
                      <p:nvPr/>
                    </p:nvPicPr>
                    <p:blipFill>
                      <a:blip r:embed="rId6"/>
                      <a:stretch>
                        <a:fillRect/>
                      </a:stretch>
                    </p:blipFill>
                    <p:spPr>
                      <a:xfrm>
                        <a:off x="920750" y="3789363"/>
                        <a:ext cx="4676775" cy="1925637"/>
                      </a:xfrm>
                      <a:prstGeom prst="rect">
                        <a:avLst/>
                      </a:prstGeom>
                      <a:noFill/>
                      <a:ln w="38100">
                        <a:noFill/>
                        <a:miter/>
                      </a:ln>
                    </p:spPr>
                  </p:pic>
                </p:oleObj>
              </mc:Fallback>
            </mc:AlternateContent>
          </a:graphicData>
        </a:graphic>
      </p:graphicFrame>
      <p:sp>
        <p:nvSpPr>
          <p:cNvPr id="58377" name="Text Box 9"/>
          <p:cNvSpPr txBox="1"/>
          <p:nvPr/>
        </p:nvSpPr>
        <p:spPr>
          <a:xfrm>
            <a:off x="5745163" y="3860800"/>
            <a:ext cx="3879850" cy="2760663"/>
          </a:xfrm>
          <a:prstGeom prst="rect">
            <a:avLst/>
          </a:prstGeom>
          <a:noFill/>
          <a:ln w="9525">
            <a:noFill/>
          </a:ln>
        </p:spPr>
        <p:txBody>
          <a:bodyPr anchor="t" anchorCtr="0">
            <a:spAutoFit/>
          </a:bodyPr>
          <a:p>
            <a:r>
              <a:rPr lang="zh-CN" altLang="en-US" sz="2800" b="1" dirty="0">
                <a:latin typeface="Times New Roman" panose="02020603050405020304" pitchFamily="18" charset="0"/>
                <a:ea typeface="宋体" panose="02010600030101010101" pitchFamily="2" charset="-122"/>
              </a:rPr>
              <a:t>解得</a:t>
            </a:r>
            <a:r>
              <a:rPr lang="zh-CN" altLang="zh-CN" sz="2800" b="1" i="1" dirty="0">
                <a:latin typeface="Times New Roman" panose="02020603050405020304" pitchFamily="18" charset="0"/>
                <a:ea typeface="宋体" panose="02010600030101010101" pitchFamily="2" charset="-122"/>
              </a:rPr>
              <a:t>x</a:t>
            </a:r>
            <a:r>
              <a:rPr lang="zh-CN" altLang="zh-CN" sz="2800" b="1" baseline="-25000" dirty="0">
                <a:latin typeface="Times New Roman" panose="02020603050405020304" pitchFamily="18" charset="0"/>
                <a:ea typeface="宋体" panose="02010600030101010101" pitchFamily="2" charset="-122"/>
              </a:rPr>
              <a:t>1</a:t>
            </a:r>
            <a:r>
              <a:rPr lang="zh-CN" altLang="zh-CN" sz="2800" b="1" dirty="0">
                <a:latin typeface="Times New Roman" panose="02020603050405020304" pitchFamily="18" charset="0"/>
                <a:ea typeface="宋体" panose="02010600030101010101" pitchFamily="2" charset="-122"/>
              </a:rPr>
              <a:t>=0.3199 ×10</a:t>
            </a:r>
            <a:r>
              <a:rPr lang="zh-CN" altLang="zh-CN" sz="2800" b="1" baseline="30000" dirty="0">
                <a:latin typeface="Times New Roman" panose="02020603050405020304" pitchFamily="18" charset="0"/>
                <a:ea typeface="宋体" panose="02010600030101010101" pitchFamily="2" charset="-122"/>
              </a:rPr>
              <a:t>3</a:t>
            </a:r>
            <a:endParaRPr lang="zh-CN" altLang="zh-CN" sz="2800" b="1" dirty="0">
              <a:latin typeface="Times New Roman" panose="02020603050405020304" pitchFamily="18" charset="0"/>
              <a:ea typeface="宋体" panose="02010600030101010101" pitchFamily="2" charset="-122"/>
            </a:endParaRPr>
          </a:p>
          <a:p>
            <a:r>
              <a:rPr lang="zh-CN" altLang="zh-CN" sz="2800" b="1" dirty="0">
                <a:latin typeface="隶书" panose="02010509060101010101" pitchFamily="49" charset="-122"/>
                <a:ea typeface="隶书" panose="02010509060101010101" pitchFamily="49" charset="-122"/>
              </a:rPr>
              <a:t>    </a:t>
            </a:r>
            <a:r>
              <a:rPr lang="zh-CN" altLang="zh-CN" sz="2800" b="1" i="1" dirty="0">
                <a:latin typeface="Times New Roman" panose="02020603050405020304" pitchFamily="18" charset="0"/>
                <a:ea typeface="隶书" panose="02010509060101010101" pitchFamily="49" charset="-122"/>
              </a:rPr>
              <a:t>x</a:t>
            </a:r>
            <a:r>
              <a:rPr lang="zh-CN" altLang="zh-CN" sz="2800" b="1" baseline="-25000" dirty="0">
                <a:latin typeface="Times New Roman" panose="02020603050405020304" pitchFamily="18" charset="0"/>
                <a:ea typeface="宋体" panose="02010600030101010101" pitchFamily="2" charset="-122"/>
              </a:rPr>
              <a:t>2</a:t>
            </a:r>
            <a:r>
              <a:rPr lang="zh-CN" altLang="zh-CN" sz="2800" b="1" dirty="0">
                <a:latin typeface="Times New Roman" panose="02020603050405020304" pitchFamily="18" charset="0"/>
                <a:ea typeface="宋体" panose="02010600030101010101" pitchFamily="2" charset="-122"/>
              </a:rPr>
              <a:t>=0.5002 ×10</a:t>
            </a:r>
            <a:r>
              <a:rPr lang="zh-CN" altLang="zh-CN" sz="2800" b="1" baseline="30000" dirty="0">
                <a:latin typeface="Times New Roman" panose="02020603050405020304" pitchFamily="18" charset="0"/>
                <a:ea typeface="宋体" panose="02010600030101010101" pitchFamily="2" charset="-122"/>
              </a:rPr>
              <a:t>-1</a:t>
            </a:r>
            <a:endParaRPr lang="zh-CN" altLang="zh-CN" sz="2800" b="1" dirty="0">
              <a:latin typeface="Times New Roman" panose="02020603050405020304" pitchFamily="18" charset="0"/>
              <a:ea typeface="宋体" panose="02010600030101010101" pitchFamily="2" charset="-122"/>
            </a:endParaRPr>
          </a:p>
          <a:p>
            <a:r>
              <a:rPr lang="zh-CN" altLang="en-US" sz="2800" b="1" dirty="0">
                <a:latin typeface="Times New Roman" panose="02020603050405020304" pitchFamily="18" charset="0"/>
                <a:ea typeface="宋体" panose="02010600030101010101" pitchFamily="2" charset="-122"/>
              </a:rPr>
              <a:t>精确解为</a:t>
            </a:r>
            <a:endParaRPr lang="zh-CN" altLang="en-US" sz="2800" b="1" dirty="0">
              <a:latin typeface="Times New Roman" panose="02020603050405020304" pitchFamily="18" charset="0"/>
              <a:ea typeface="宋体" panose="02010600030101010101" pitchFamily="2" charset="-122"/>
            </a:endParaRPr>
          </a:p>
          <a:p>
            <a:r>
              <a:rPr lang="zh-CN" altLang="zh-CN" sz="2800" b="1" dirty="0">
                <a:latin typeface="Times New Roman" panose="02020603050405020304" pitchFamily="18" charset="0"/>
                <a:ea typeface="宋体" panose="02010600030101010101" pitchFamily="2" charset="-122"/>
              </a:rPr>
              <a:t>    </a:t>
            </a:r>
            <a:r>
              <a:rPr lang="zh-CN" altLang="zh-CN" sz="2800" b="1" i="1" dirty="0">
                <a:latin typeface="Times New Roman" panose="02020603050405020304" pitchFamily="18" charset="0"/>
                <a:ea typeface="宋体" panose="02010600030101010101" pitchFamily="2" charset="-122"/>
              </a:rPr>
              <a:t>x</a:t>
            </a:r>
            <a:r>
              <a:rPr lang="zh-CN" altLang="zh-CN" sz="2800" b="1" baseline="-25000" dirty="0">
                <a:latin typeface="Times New Roman" panose="02020603050405020304" pitchFamily="18" charset="0"/>
                <a:ea typeface="宋体" panose="02010600030101010101" pitchFamily="2" charset="-122"/>
              </a:rPr>
              <a:t>1</a:t>
            </a:r>
            <a:r>
              <a:rPr lang="zh-CN" altLang="zh-CN" sz="2800" b="1" dirty="0">
                <a:latin typeface="Times New Roman" panose="02020603050405020304" pitchFamily="18" charset="0"/>
                <a:ea typeface="宋体" panose="02010600030101010101" pitchFamily="2" charset="-122"/>
              </a:rPr>
              <a:t>=319.950</a:t>
            </a:r>
            <a:endParaRPr lang="zh-CN" altLang="zh-CN" sz="2800" b="1" dirty="0">
              <a:latin typeface="Times New Roman" panose="02020603050405020304" pitchFamily="18" charset="0"/>
              <a:ea typeface="宋体" panose="02010600030101010101" pitchFamily="2" charset="-122"/>
            </a:endParaRPr>
          </a:p>
          <a:p>
            <a:r>
              <a:rPr lang="zh-CN" altLang="zh-CN" sz="2800" b="1" dirty="0">
                <a:latin typeface="Times New Roman" panose="02020603050405020304" pitchFamily="18" charset="0"/>
                <a:ea typeface="宋体" panose="02010600030101010101" pitchFamily="2" charset="-122"/>
              </a:rPr>
              <a:t>    </a:t>
            </a:r>
            <a:r>
              <a:rPr lang="zh-CN" altLang="zh-CN" sz="2800" b="1" i="1" dirty="0">
                <a:latin typeface="Times New Roman" panose="02020603050405020304" pitchFamily="18" charset="0"/>
                <a:ea typeface="宋体" panose="02010600030101010101" pitchFamily="2" charset="-122"/>
              </a:rPr>
              <a:t>x</a:t>
            </a:r>
            <a:r>
              <a:rPr lang="zh-CN" altLang="zh-CN" sz="2800" b="1" baseline="-25000" dirty="0">
                <a:latin typeface="Times New Roman" panose="02020603050405020304" pitchFamily="18" charset="0"/>
                <a:ea typeface="宋体" panose="02010600030101010101" pitchFamily="2" charset="-122"/>
              </a:rPr>
              <a:t>2</a:t>
            </a:r>
            <a:r>
              <a:rPr lang="zh-CN" altLang="zh-CN" sz="2800" b="1" dirty="0">
                <a:latin typeface="Times New Roman" panose="02020603050405020304" pitchFamily="18" charset="0"/>
                <a:ea typeface="宋体" panose="02010600030101010101" pitchFamily="2" charset="-122"/>
              </a:rPr>
              <a:t>=0.0500078</a:t>
            </a:r>
            <a:endParaRPr lang="zh-CN" altLang="zh-CN" sz="2800" b="1" baseline="30000" dirty="0">
              <a:latin typeface="Times New Roman" panose="02020603050405020304" pitchFamily="18" charset="0"/>
              <a:ea typeface="宋体" panose="02010600030101010101" pitchFamily="2" charset="-122"/>
            </a:endParaRPr>
          </a:p>
          <a:p>
            <a:endParaRPr lang="zh-CN" altLang="zh-CN" sz="2800" b="1" baseline="30000" dirty="0">
              <a:latin typeface="Times New Roman" panose="02020603050405020304" pitchFamily="18" charset="0"/>
              <a:ea typeface="宋体" panose="02010600030101010101" pitchFamily="2" charset="-122"/>
            </a:endParaRPr>
          </a:p>
          <a:p>
            <a:r>
              <a:rPr lang="zh-CN" altLang="zh-CN" sz="2400" b="1" baseline="30000" dirty="0">
                <a:latin typeface="Times New Roman" panose="02020603050405020304" pitchFamily="18" charset="0"/>
                <a:ea typeface="宋体" panose="02010600030101010101" pitchFamily="2" charset="-122"/>
              </a:rPr>
              <a:t>            </a:t>
            </a:r>
            <a:endParaRPr lang="zh-CN" altLang="zh-CN" sz="2400" b="1" baseline="30000" dirty="0">
              <a:latin typeface="Times New Roman" panose="02020603050405020304" pitchFamily="18" charset="0"/>
              <a:ea typeface="宋体" panose="02010600030101010101" pitchFamily="2" charset="-122"/>
            </a:endParaRPr>
          </a:p>
        </p:txBody>
      </p:sp>
      <p:sp>
        <p:nvSpPr>
          <p:cNvPr id="58378" name="Rectangle 10"/>
          <p:cNvSpPr/>
          <p:nvPr/>
        </p:nvSpPr>
        <p:spPr>
          <a:xfrm>
            <a:off x="992188" y="5876925"/>
            <a:ext cx="1401762" cy="519113"/>
          </a:xfrm>
          <a:prstGeom prst="rect">
            <a:avLst/>
          </a:prstGeom>
          <a:noFill/>
          <a:ln w="9525">
            <a:noFill/>
          </a:ln>
        </p:spPr>
        <p:txBody>
          <a:bodyPr wrap="none" anchor="t" anchorCtr="0">
            <a:spAutoFit/>
          </a:bodyPr>
          <a:p>
            <a:r>
              <a:rPr lang="zh-CN" altLang="zh-CN" sz="2800" b="1" i="1" dirty="0">
                <a:solidFill>
                  <a:srgbClr val="FF3300"/>
                </a:solidFill>
                <a:latin typeface="Times New Roman" panose="02020603050405020304" pitchFamily="18" charset="0"/>
                <a:ea typeface="宋体" panose="02010600030101010101" pitchFamily="2" charset="-122"/>
              </a:rPr>
              <a:t>b</a:t>
            </a:r>
            <a:r>
              <a:rPr lang="zh-CN" altLang="zh-CN" sz="2800" b="1" baseline="30000" dirty="0">
                <a:solidFill>
                  <a:srgbClr val="FF3300"/>
                </a:solidFill>
                <a:latin typeface="Times New Roman" panose="02020603050405020304" pitchFamily="18" charset="0"/>
                <a:ea typeface="宋体" panose="02010600030101010101" pitchFamily="2" charset="-122"/>
              </a:rPr>
              <a:t>2</a:t>
            </a:r>
            <a:r>
              <a:rPr lang="zh-CN" altLang="zh-CN" sz="2800" b="1" dirty="0">
                <a:solidFill>
                  <a:srgbClr val="FF3300"/>
                </a:solidFill>
                <a:latin typeface="Times New Roman" panose="02020603050405020304" pitchFamily="18" charset="0"/>
                <a:ea typeface="宋体" panose="02010600030101010101" pitchFamily="2" charset="-122"/>
              </a:rPr>
              <a:t>&gt;&gt;4</a:t>
            </a:r>
            <a:r>
              <a:rPr lang="zh-CN" altLang="zh-CN" sz="2800" b="1" i="1" dirty="0">
                <a:solidFill>
                  <a:srgbClr val="FF3300"/>
                </a:solidFill>
                <a:latin typeface="Times New Roman" panose="02020603050405020304" pitchFamily="18" charset="0"/>
                <a:ea typeface="宋体" panose="02010600030101010101" pitchFamily="2" charset="-122"/>
              </a:rPr>
              <a:t>ac</a:t>
            </a:r>
            <a:endParaRPr lang="zh-CN" altLang="zh-CN" sz="2800" b="1" i="1" dirty="0">
              <a:solidFill>
                <a:srgbClr val="FF3300"/>
              </a:solidFill>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837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5837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58375"/>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583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83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8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58374" grpId="0"/>
      <p:bldP spid="58375" grpId="0"/>
      <p:bldP spid="58377" grpId="0"/>
      <p:bldP spid="5837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vert="horz" wrap="square" lIns="91440" tIns="45720" rIns="91440" bIns="45720" anchor="ctr" anchorCtr="0"/>
          <a:p>
            <a:pPr eaLnBrk="1" hangingPunct="1"/>
            <a:r>
              <a:rPr lang="zh-CN" altLang="en-US" b="1" dirty="0">
                <a:latin typeface="华文新魏" panose="02010800040101010101" pitchFamily="2" charset="-122"/>
                <a:ea typeface="华文新魏" panose="02010800040101010101" pitchFamily="2" charset="-122"/>
              </a:rPr>
              <a:t>第三节</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 </a:t>
            </a:r>
            <a:r>
              <a:rPr lang="zh-CN" altLang="en-US" dirty="0"/>
              <a:t>二进制数制</a:t>
            </a:r>
            <a:endParaRPr lang="zh-CN" altLang="en-US" dirty="0"/>
          </a:p>
        </p:txBody>
      </p:sp>
      <p:sp>
        <p:nvSpPr>
          <p:cNvPr id="59394" name="Rectangle 3"/>
          <p:cNvSpPr>
            <a:spLocks noGrp="1"/>
          </p:cNvSpPr>
          <p:nvPr>
            <p:ph idx="1"/>
          </p:nvPr>
        </p:nvSpPr>
        <p:spPr/>
        <p:txBody>
          <a:bodyPr vert="horz" wrap="square" lIns="91440" tIns="45720" rIns="91440" bIns="45720" anchor="t" anchorCtr="0"/>
          <a:p>
            <a:pPr eaLnBrk="1" hangingPunct="1"/>
            <a:r>
              <a:rPr lang="zh-CN" altLang="en-US" b="1" dirty="0"/>
              <a:t>计算机中使用二进制的原因：</a:t>
            </a:r>
            <a:br>
              <a:rPr lang="zh-CN" altLang="en-US" b="1" dirty="0"/>
            </a:br>
            <a:r>
              <a:rPr lang="zh-CN" altLang="en-US" b="1" dirty="0"/>
              <a:t>可行、简易、逻辑性（</a:t>
            </a:r>
            <a:r>
              <a:rPr lang="zh-CN" altLang="zh-CN" b="1" dirty="0"/>
              <a:t>0</a:t>
            </a:r>
            <a:r>
              <a:rPr lang="zh-CN" altLang="en-US" b="1" dirty="0"/>
              <a:t>代表</a:t>
            </a:r>
            <a:r>
              <a:rPr lang="zh-CN" altLang="zh-CN" b="1" dirty="0"/>
              <a:t>false</a:t>
            </a:r>
            <a:r>
              <a:rPr lang="zh-CN" altLang="en-US" b="1" dirty="0"/>
              <a:t>，</a:t>
            </a:r>
            <a:r>
              <a:rPr lang="zh-CN" altLang="zh-CN" b="1" dirty="0"/>
              <a:t>1</a:t>
            </a:r>
            <a:r>
              <a:rPr lang="zh-CN" altLang="en-US" b="1" dirty="0"/>
              <a:t>代表</a:t>
            </a:r>
            <a:r>
              <a:rPr lang="zh-CN" altLang="zh-CN" b="1" dirty="0"/>
              <a:t>true</a:t>
            </a:r>
            <a:r>
              <a:rPr lang="zh-CN" altLang="en-US" b="1" dirty="0"/>
              <a:t>）</a:t>
            </a:r>
            <a:endParaRPr lang="zh-CN" altLang="en-US" b="1" dirty="0"/>
          </a:p>
          <a:p>
            <a:pPr eaLnBrk="1" hangingPunct="1"/>
            <a:r>
              <a:rPr lang="zh-CN" altLang="en-US" b="1" dirty="0"/>
              <a:t>计算机中使用二进制</a:t>
            </a:r>
            <a:r>
              <a:rPr lang="zh-CN" altLang="en-US" dirty="0"/>
              <a:t>表示及存储数据。</a:t>
            </a:r>
            <a:endParaRPr lang="zh-CN" altLang="en-US" dirty="0"/>
          </a:p>
          <a:p>
            <a:pPr eaLnBrk="1" hangingPunct="1"/>
            <a:endParaRPr lang="zh-CN" altLang="zh-CN"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p:txBody>
          <a:bodyPr vert="horz" wrap="square" lIns="91440" tIns="45720" rIns="91440" bIns="45720" anchor="ctr" anchorCtr="0"/>
          <a:p>
            <a:pPr eaLnBrk="1" hangingPunct="1"/>
            <a:r>
              <a:rPr lang="zh-CN" altLang="en-US" b="1" dirty="0">
                <a:latin typeface="宋体" panose="02010600030101010101" pitchFamily="2" charset="-122"/>
              </a:rPr>
              <a:t>进位计数制</a:t>
            </a:r>
            <a:endParaRPr lang="zh-CN" altLang="en-US" b="1" dirty="0">
              <a:latin typeface="宋体" panose="02010600030101010101" pitchFamily="2" charset="-122"/>
            </a:endParaRPr>
          </a:p>
        </p:txBody>
      </p:sp>
      <p:sp>
        <p:nvSpPr>
          <p:cNvPr id="60418" name="Rectangle 3"/>
          <p:cNvSpPr>
            <a:spLocks noGrp="1"/>
          </p:cNvSpPr>
          <p:nvPr>
            <p:ph idx="1"/>
          </p:nvPr>
        </p:nvSpPr>
        <p:spPr/>
        <p:txBody>
          <a:bodyPr vert="horz" wrap="square" lIns="91440" tIns="45720" rIns="91440" bIns="45720" anchor="t" anchorCtr="0"/>
          <a:p>
            <a:pPr eaLnBrk="1" hangingPunct="1">
              <a:lnSpc>
                <a:spcPct val="120000"/>
              </a:lnSpc>
              <a:buClr>
                <a:schemeClr val="tx1"/>
              </a:buClr>
              <a:buFont typeface="Wingdings" panose="05000000000000000000" pitchFamily="2" charset="2"/>
              <a:buChar char="l"/>
            </a:pPr>
            <a:r>
              <a:rPr lang="zh-CN" altLang="en-US" sz="2400" b="1" dirty="0">
                <a:solidFill>
                  <a:srgbClr val="003300"/>
                </a:solidFill>
                <a:latin typeface="宋体" panose="02010600030101010101" pitchFamily="2" charset="-122"/>
              </a:rPr>
              <a:t>十进制数：</a:t>
            </a:r>
            <a:r>
              <a:rPr lang="zh-CN" altLang="en-US" sz="2000" b="1" dirty="0">
                <a:latin typeface="宋体" panose="02010600030101010101" pitchFamily="2" charset="-122"/>
              </a:rPr>
              <a:t>由</a:t>
            </a:r>
            <a:r>
              <a:rPr lang="zh-CN" altLang="zh-CN" sz="2000" b="1" dirty="0">
                <a:latin typeface="宋体" panose="02010600030101010101" pitchFamily="2" charset="-122"/>
              </a:rPr>
              <a:t>0~9</a:t>
            </a:r>
            <a:r>
              <a:rPr lang="zh-CN" altLang="en-US" sz="2000" b="1" dirty="0">
                <a:latin typeface="宋体" panose="02010600030101010101" pitchFamily="2" charset="-122"/>
              </a:rPr>
              <a:t>十个数字组成，基数是</a:t>
            </a:r>
            <a:r>
              <a:rPr lang="zh-CN" altLang="zh-CN" sz="2000" b="1" dirty="0">
                <a:latin typeface="宋体" panose="02010600030101010101" pitchFamily="2" charset="-122"/>
              </a:rPr>
              <a:t>10</a:t>
            </a:r>
            <a:r>
              <a:rPr lang="zh-CN" altLang="en-US" sz="2000" b="1" dirty="0">
                <a:latin typeface="宋体" panose="02010600030101010101" pitchFamily="2" charset="-122"/>
              </a:rPr>
              <a:t>，逢十进一</a:t>
            </a:r>
            <a:br>
              <a:rPr lang="zh-CN" altLang="en-US" sz="2000" b="1" dirty="0">
                <a:latin typeface="宋体" panose="02010600030101010101" pitchFamily="2" charset="-122"/>
              </a:rPr>
            </a:br>
            <a:r>
              <a:rPr lang="zh-CN" altLang="en-US" sz="2400" b="1" dirty="0">
                <a:solidFill>
                  <a:srgbClr val="003300"/>
                </a:solidFill>
                <a:latin typeface="宋体" panose="02010600030101010101" pitchFamily="2" charset="-122"/>
              </a:rPr>
              <a:t>二进制数：</a:t>
            </a:r>
            <a:r>
              <a:rPr lang="zh-CN" altLang="en-US" sz="2000" b="1" dirty="0">
                <a:latin typeface="宋体" panose="02010600030101010101" pitchFamily="2" charset="-122"/>
              </a:rPr>
              <a:t>由</a:t>
            </a:r>
            <a:r>
              <a:rPr lang="zh-CN" altLang="zh-CN" sz="2000" b="1" dirty="0">
                <a:latin typeface="宋体" panose="02010600030101010101" pitchFamily="2" charset="-122"/>
              </a:rPr>
              <a:t>0</a:t>
            </a:r>
            <a:r>
              <a:rPr lang="zh-CN" altLang="en-US" sz="2000" b="1" dirty="0">
                <a:latin typeface="宋体" panose="02010600030101010101" pitchFamily="2" charset="-122"/>
              </a:rPr>
              <a:t>和</a:t>
            </a:r>
            <a:r>
              <a:rPr lang="zh-CN" altLang="zh-CN" sz="2000" b="1" dirty="0">
                <a:latin typeface="宋体" panose="02010600030101010101" pitchFamily="2" charset="-122"/>
              </a:rPr>
              <a:t>1</a:t>
            </a:r>
            <a:r>
              <a:rPr lang="zh-CN" altLang="en-US" sz="2000" b="1" dirty="0">
                <a:latin typeface="宋体" panose="02010600030101010101" pitchFamily="2" charset="-122"/>
              </a:rPr>
              <a:t>两个数字组成，基数是</a:t>
            </a:r>
            <a:r>
              <a:rPr lang="zh-CN" altLang="zh-CN" sz="2000" b="1" dirty="0">
                <a:latin typeface="宋体" panose="02010600030101010101" pitchFamily="2" charset="-122"/>
              </a:rPr>
              <a:t>2</a:t>
            </a:r>
            <a:r>
              <a:rPr lang="zh-CN" altLang="en-US" sz="2000" b="1" dirty="0">
                <a:latin typeface="宋体" panose="02010600030101010101" pitchFamily="2" charset="-122"/>
              </a:rPr>
              <a:t>，逢二进一</a:t>
            </a:r>
            <a:br>
              <a:rPr lang="zh-CN" altLang="en-US" sz="2000" b="1" dirty="0">
                <a:latin typeface="宋体" panose="02010600030101010101" pitchFamily="2" charset="-122"/>
              </a:rPr>
            </a:br>
            <a:r>
              <a:rPr lang="zh-CN" altLang="en-US" sz="2400" b="1" dirty="0">
                <a:solidFill>
                  <a:srgbClr val="003300"/>
                </a:solidFill>
                <a:latin typeface="宋体" panose="02010600030101010101" pitchFamily="2" charset="-122"/>
              </a:rPr>
              <a:t>八进制数：</a:t>
            </a:r>
            <a:r>
              <a:rPr lang="zh-CN" altLang="en-US" sz="2000" b="1" dirty="0">
                <a:latin typeface="宋体" panose="02010600030101010101" pitchFamily="2" charset="-122"/>
              </a:rPr>
              <a:t>由</a:t>
            </a:r>
            <a:r>
              <a:rPr lang="zh-CN" altLang="zh-CN" sz="2000" b="1" dirty="0">
                <a:latin typeface="宋体" panose="02010600030101010101" pitchFamily="2" charset="-122"/>
              </a:rPr>
              <a:t>0~7</a:t>
            </a:r>
            <a:r>
              <a:rPr lang="zh-CN" altLang="en-US" sz="2000" b="1" dirty="0">
                <a:latin typeface="宋体" panose="02010600030101010101" pitchFamily="2" charset="-122"/>
              </a:rPr>
              <a:t>八个数字组成，基数是</a:t>
            </a:r>
            <a:r>
              <a:rPr lang="zh-CN" altLang="zh-CN" sz="2000" b="1" dirty="0">
                <a:latin typeface="宋体" panose="02010600030101010101" pitchFamily="2" charset="-122"/>
              </a:rPr>
              <a:t>8</a:t>
            </a:r>
            <a:r>
              <a:rPr lang="zh-CN" altLang="en-US" sz="2000" b="1" dirty="0">
                <a:latin typeface="宋体" panose="02010600030101010101" pitchFamily="2" charset="-122"/>
              </a:rPr>
              <a:t>，逢八进一</a:t>
            </a:r>
            <a:br>
              <a:rPr lang="zh-CN" altLang="en-US" sz="2000" b="1" dirty="0">
                <a:latin typeface="宋体" panose="02010600030101010101" pitchFamily="2" charset="-122"/>
              </a:rPr>
            </a:br>
            <a:r>
              <a:rPr lang="zh-CN" altLang="en-US" sz="2400" b="1" dirty="0">
                <a:solidFill>
                  <a:srgbClr val="003300"/>
                </a:solidFill>
                <a:latin typeface="宋体" panose="02010600030101010101" pitchFamily="2" charset="-122"/>
              </a:rPr>
              <a:t>十六进制数：</a:t>
            </a:r>
            <a:r>
              <a:rPr lang="zh-CN" altLang="en-US" sz="2000" b="1" dirty="0">
                <a:latin typeface="宋体" panose="02010600030101010101" pitchFamily="2" charset="-122"/>
              </a:rPr>
              <a:t>由</a:t>
            </a:r>
            <a:r>
              <a:rPr lang="zh-CN" altLang="zh-CN" sz="2000" b="1" dirty="0">
                <a:latin typeface="宋体" panose="02010600030101010101" pitchFamily="2" charset="-122"/>
              </a:rPr>
              <a:t>0~9</a:t>
            </a:r>
            <a:r>
              <a:rPr lang="zh-CN" altLang="en-US" sz="2000" b="1" dirty="0">
                <a:latin typeface="宋体" panose="02010600030101010101" pitchFamily="2" charset="-122"/>
              </a:rPr>
              <a:t>以及</a:t>
            </a:r>
            <a:r>
              <a:rPr lang="zh-CN" altLang="zh-CN" sz="2000" b="1" dirty="0">
                <a:latin typeface="宋体" panose="02010600030101010101" pitchFamily="2" charset="-122"/>
              </a:rPr>
              <a:t>A</a:t>
            </a:r>
            <a:r>
              <a:rPr lang="zh-CN" altLang="en-US" sz="2000" b="1" dirty="0">
                <a:latin typeface="宋体" panose="02010600030101010101" pitchFamily="2" charset="-122"/>
              </a:rPr>
              <a:t>、</a:t>
            </a:r>
            <a:r>
              <a:rPr lang="zh-CN" altLang="zh-CN" sz="2000" b="1" dirty="0">
                <a:latin typeface="宋体" panose="02010600030101010101" pitchFamily="2" charset="-122"/>
              </a:rPr>
              <a:t>B</a:t>
            </a:r>
            <a:r>
              <a:rPr lang="zh-CN" altLang="en-US" sz="2000" b="1" dirty="0">
                <a:latin typeface="宋体" panose="02010600030101010101" pitchFamily="2" charset="-122"/>
              </a:rPr>
              <a:t>、</a:t>
            </a:r>
            <a:r>
              <a:rPr lang="zh-CN" altLang="zh-CN" sz="2000" b="1" dirty="0">
                <a:latin typeface="宋体" panose="02010600030101010101" pitchFamily="2" charset="-122"/>
              </a:rPr>
              <a:t>C</a:t>
            </a:r>
            <a:r>
              <a:rPr lang="zh-CN" altLang="en-US" sz="2000" b="1" dirty="0">
                <a:latin typeface="宋体" panose="02010600030101010101" pitchFamily="2" charset="-122"/>
              </a:rPr>
              <a:t>、</a:t>
            </a:r>
            <a:r>
              <a:rPr lang="zh-CN" altLang="zh-CN" sz="2000" b="1" dirty="0">
                <a:latin typeface="宋体" panose="02010600030101010101" pitchFamily="2" charset="-122"/>
              </a:rPr>
              <a:t>D</a:t>
            </a:r>
            <a:r>
              <a:rPr lang="zh-CN" altLang="en-US" sz="2000" b="1" dirty="0">
                <a:latin typeface="宋体" panose="02010600030101010101" pitchFamily="2" charset="-122"/>
              </a:rPr>
              <a:t>、</a:t>
            </a:r>
            <a:r>
              <a:rPr lang="zh-CN" altLang="zh-CN" sz="2000" b="1" dirty="0">
                <a:latin typeface="宋体" panose="02010600030101010101" pitchFamily="2" charset="-122"/>
              </a:rPr>
              <a:t>E</a:t>
            </a:r>
            <a:r>
              <a:rPr lang="zh-CN" altLang="en-US" sz="2000" b="1" dirty="0">
                <a:latin typeface="宋体" panose="02010600030101010101" pitchFamily="2" charset="-122"/>
              </a:rPr>
              <a:t>、</a:t>
            </a:r>
            <a:r>
              <a:rPr lang="zh-CN" altLang="zh-CN" sz="2000" b="1" dirty="0">
                <a:latin typeface="宋体" panose="02010600030101010101" pitchFamily="2" charset="-122"/>
              </a:rPr>
              <a:t>F</a:t>
            </a:r>
            <a:r>
              <a:rPr lang="zh-CN" altLang="en-US" sz="2000" b="1" dirty="0">
                <a:latin typeface="宋体" panose="02010600030101010101" pitchFamily="2" charset="-122"/>
              </a:rPr>
              <a:t>十六个数字</a:t>
            </a:r>
            <a:br>
              <a:rPr lang="zh-CN" altLang="en-US" sz="2000" b="1" dirty="0">
                <a:latin typeface="宋体" panose="02010600030101010101" pitchFamily="2" charset="-122"/>
              </a:rPr>
            </a:br>
            <a:r>
              <a:rPr lang="zh-CN" altLang="en-US" sz="2000" b="1" dirty="0">
                <a:latin typeface="宋体" panose="02010600030101010101" pitchFamily="2" charset="-122"/>
              </a:rPr>
              <a:t>组成，基数是</a:t>
            </a:r>
            <a:r>
              <a:rPr lang="zh-CN" altLang="zh-CN" sz="2000" b="1" dirty="0">
                <a:latin typeface="宋体" panose="02010600030101010101" pitchFamily="2" charset="-122"/>
              </a:rPr>
              <a:t>16</a:t>
            </a:r>
            <a:r>
              <a:rPr lang="zh-CN" altLang="en-US" sz="2000" b="1" dirty="0">
                <a:latin typeface="宋体" panose="02010600030101010101" pitchFamily="2" charset="-122"/>
              </a:rPr>
              <a:t>，逢十六进一。</a:t>
            </a:r>
            <a:endParaRPr lang="zh-CN" altLang="en-US" sz="2000" b="1" dirty="0">
              <a:latin typeface="宋体" panose="02010600030101010101" pitchFamily="2" charset="-122"/>
            </a:endParaRPr>
          </a:p>
          <a:p>
            <a:pPr eaLnBrk="1" hangingPunct="1">
              <a:lnSpc>
                <a:spcPct val="120000"/>
              </a:lnSpc>
              <a:buClr>
                <a:schemeClr val="tx1"/>
              </a:buClr>
              <a:buFont typeface="Wingdings" panose="05000000000000000000" pitchFamily="2" charset="2"/>
              <a:buChar char="l"/>
            </a:pPr>
            <a:r>
              <a:rPr lang="zh-CN" altLang="zh-CN" sz="2000" b="1" dirty="0">
                <a:latin typeface="宋体" panose="02010600030101010101" pitchFamily="2" charset="-122"/>
              </a:rPr>
              <a:t> </a:t>
            </a:r>
            <a:r>
              <a:rPr lang="zh-CN" altLang="en-US" sz="3600" b="1" dirty="0">
                <a:solidFill>
                  <a:srgbClr val="003300"/>
                </a:solidFill>
                <a:latin typeface="宋体" panose="02010600030101010101" pitchFamily="2" charset="-122"/>
              </a:rPr>
              <a:t>权值</a:t>
            </a:r>
            <a:br>
              <a:rPr lang="zh-CN" altLang="en-US" sz="3600" b="1" dirty="0">
                <a:solidFill>
                  <a:srgbClr val="003300"/>
                </a:solidFill>
                <a:latin typeface="宋体" panose="02010600030101010101" pitchFamily="2" charset="-122"/>
              </a:rPr>
            </a:br>
            <a:r>
              <a:rPr lang="zh-CN" altLang="en-US" sz="2400" b="1" dirty="0">
                <a:latin typeface="宋体" panose="02010600030101010101" pitchFamily="2" charset="-122"/>
              </a:rPr>
              <a:t>（</a:t>
            </a:r>
            <a:r>
              <a:rPr lang="zh-CN" altLang="zh-CN" sz="2400" b="1" dirty="0">
                <a:latin typeface="宋体" panose="02010600030101010101" pitchFamily="2" charset="-122"/>
              </a:rPr>
              <a:t>34958</a:t>
            </a:r>
            <a:r>
              <a:rPr lang="zh-CN" altLang="en-US" sz="2400" b="1" dirty="0">
                <a:latin typeface="宋体" panose="02010600030101010101" pitchFamily="2" charset="-122"/>
              </a:rPr>
              <a:t>）</a:t>
            </a:r>
            <a:r>
              <a:rPr lang="zh-CN" altLang="zh-CN" sz="2400" b="1" baseline="-25000" dirty="0">
                <a:latin typeface="宋体" panose="02010600030101010101" pitchFamily="2" charset="-122"/>
              </a:rPr>
              <a:t>10</a:t>
            </a:r>
            <a:r>
              <a:rPr lang="zh-CN" altLang="zh-CN" sz="2400" b="1" dirty="0">
                <a:latin typeface="宋体" panose="02010600030101010101" pitchFamily="2" charset="-122"/>
              </a:rPr>
              <a:t>=3×10</a:t>
            </a:r>
            <a:r>
              <a:rPr lang="zh-CN" altLang="zh-CN" sz="2400" b="1" baseline="30000" dirty="0">
                <a:latin typeface="宋体" panose="02010600030101010101" pitchFamily="2" charset="-122"/>
              </a:rPr>
              <a:t>4</a:t>
            </a:r>
            <a:r>
              <a:rPr lang="zh-CN" altLang="zh-CN" sz="2400" b="1" dirty="0">
                <a:latin typeface="宋体" panose="02010600030101010101" pitchFamily="2" charset="-122"/>
              </a:rPr>
              <a:t>+4×10</a:t>
            </a:r>
            <a:r>
              <a:rPr lang="zh-CN" altLang="zh-CN" sz="2400" b="1" baseline="30000" dirty="0">
                <a:latin typeface="宋体" panose="02010600030101010101" pitchFamily="2" charset="-122"/>
              </a:rPr>
              <a:t>3</a:t>
            </a:r>
            <a:r>
              <a:rPr lang="zh-CN" altLang="zh-CN" sz="2400" b="1" dirty="0">
                <a:latin typeface="宋体" panose="02010600030101010101" pitchFamily="2" charset="-122"/>
              </a:rPr>
              <a:t>+9×10</a:t>
            </a:r>
            <a:r>
              <a:rPr lang="zh-CN" altLang="zh-CN" sz="2400" b="1" baseline="30000" dirty="0">
                <a:latin typeface="宋体" panose="02010600030101010101" pitchFamily="2" charset="-122"/>
              </a:rPr>
              <a:t>2</a:t>
            </a:r>
            <a:r>
              <a:rPr lang="zh-CN" altLang="zh-CN" sz="2400" b="1" dirty="0">
                <a:latin typeface="宋体" panose="02010600030101010101" pitchFamily="2" charset="-122"/>
              </a:rPr>
              <a:t>+5×10</a:t>
            </a:r>
            <a:r>
              <a:rPr lang="zh-CN" altLang="zh-CN" sz="2400" b="1" baseline="30000" dirty="0">
                <a:latin typeface="宋体" panose="02010600030101010101" pitchFamily="2" charset="-122"/>
              </a:rPr>
              <a:t>1</a:t>
            </a:r>
            <a:r>
              <a:rPr lang="zh-CN" altLang="zh-CN" sz="2400" b="1" dirty="0">
                <a:latin typeface="宋体" panose="02010600030101010101" pitchFamily="2" charset="-122"/>
              </a:rPr>
              <a:t>+8×10</a:t>
            </a:r>
            <a:r>
              <a:rPr lang="zh-CN" altLang="zh-CN" sz="2400" b="1" baseline="30000" dirty="0">
                <a:latin typeface="宋体" panose="02010600030101010101" pitchFamily="2" charset="-122"/>
              </a:rPr>
              <a:t>0</a:t>
            </a:r>
            <a:r>
              <a:rPr lang="zh-CN" altLang="zh-CN" sz="2400" b="1" dirty="0">
                <a:latin typeface="宋体" panose="02010600030101010101" pitchFamily="2" charset="-122"/>
              </a:rPr>
              <a:t> </a:t>
            </a:r>
            <a:br>
              <a:rPr lang="zh-CN" altLang="zh-CN" sz="2400" b="1" dirty="0">
                <a:latin typeface="宋体" panose="02010600030101010101" pitchFamily="2" charset="-122"/>
              </a:rPr>
            </a:br>
            <a:r>
              <a:rPr lang="zh-CN" altLang="zh-CN" sz="2000" b="1" dirty="0">
                <a:latin typeface="宋体" panose="02010600030101010101" pitchFamily="2" charset="-122"/>
              </a:rPr>
              <a:t>10</a:t>
            </a:r>
            <a:r>
              <a:rPr lang="zh-CN" altLang="zh-CN" sz="2000" b="1" baseline="30000" dirty="0">
                <a:latin typeface="宋体" panose="02010600030101010101" pitchFamily="2" charset="-122"/>
              </a:rPr>
              <a:t>0 </a:t>
            </a:r>
            <a:r>
              <a:rPr lang="zh-CN" altLang="en-US" sz="2000" b="1" dirty="0">
                <a:latin typeface="宋体" panose="02010600030101010101" pitchFamily="2" charset="-122"/>
              </a:rPr>
              <a:t>、</a:t>
            </a:r>
            <a:r>
              <a:rPr lang="zh-CN" altLang="zh-CN" sz="2000" b="1" dirty="0">
                <a:latin typeface="宋体" panose="02010600030101010101" pitchFamily="2" charset="-122"/>
              </a:rPr>
              <a:t>10</a:t>
            </a:r>
            <a:r>
              <a:rPr lang="zh-CN" altLang="zh-CN" sz="2000" b="1" baseline="30000" dirty="0">
                <a:latin typeface="宋体" panose="02010600030101010101" pitchFamily="2" charset="-122"/>
              </a:rPr>
              <a:t>1</a:t>
            </a:r>
            <a:r>
              <a:rPr lang="zh-CN" altLang="zh-CN" sz="2000" b="1" dirty="0">
                <a:latin typeface="宋体" panose="02010600030101010101" pitchFamily="2" charset="-122"/>
              </a:rPr>
              <a:t> </a:t>
            </a:r>
            <a:r>
              <a:rPr lang="zh-CN" altLang="en-US" sz="2000" b="1" dirty="0">
                <a:latin typeface="宋体" panose="02010600030101010101" pitchFamily="2" charset="-122"/>
              </a:rPr>
              <a:t>、</a:t>
            </a:r>
            <a:r>
              <a:rPr lang="zh-CN" altLang="zh-CN" sz="2000" b="1" dirty="0">
                <a:latin typeface="宋体" panose="02010600030101010101" pitchFamily="2" charset="-122"/>
              </a:rPr>
              <a:t>10</a:t>
            </a:r>
            <a:r>
              <a:rPr lang="zh-CN" altLang="zh-CN" sz="2000" b="1" baseline="30000" dirty="0">
                <a:latin typeface="宋体" panose="02010600030101010101" pitchFamily="2" charset="-122"/>
              </a:rPr>
              <a:t>2</a:t>
            </a:r>
            <a:r>
              <a:rPr lang="zh-CN" altLang="zh-CN" sz="2000" b="1" dirty="0">
                <a:latin typeface="宋体" panose="02010600030101010101" pitchFamily="2" charset="-122"/>
              </a:rPr>
              <a:t> </a:t>
            </a:r>
            <a:r>
              <a:rPr lang="zh-CN" altLang="en-US" sz="2000" b="1" dirty="0">
                <a:latin typeface="宋体" panose="02010600030101010101" pitchFamily="2" charset="-122"/>
              </a:rPr>
              <a:t>、</a:t>
            </a:r>
            <a:r>
              <a:rPr lang="zh-CN" altLang="zh-CN" sz="2000" b="1" dirty="0">
                <a:latin typeface="宋体" panose="02010600030101010101" pitchFamily="2" charset="-122"/>
              </a:rPr>
              <a:t>10</a:t>
            </a:r>
            <a:r>
              <a:rPr lang="zh-CN" altLang="zh-CN" sz="2000" b="1" baseline="30000" dirty="0">
                <a:latin typeface="宋体" panose="02010600030101010101" pitchFamily="2" charset="-122"/>
              </a:rPr>
              <a:t>3</a:t>
            </a:r>
            <a:r>
              <a:rPr lang="zh-CN" altLang="zh-CN" sz="2000" b="1" dirty="0">
                <a:latin typeface="宋体" panose="02010600030101010101" pitchFamily="2" charset="-122"/>
              </a:rPr>
              <a:t> </a:t>
            </a:r>
            <a:r>
              <a:rPr lang="zh-CN" altLang="en-US" sz="2000" b="1" dirty="0">
                <a:latin typeface="宋体" panose="02010600030101010101" pitchFamily="2" charset="-122"/>
              </a:rPr>
              <a:t>、</a:t>
            </a:r>
            <a:r>
              <a:rPr lang="zh-CN" altLang="zh-CN" sz="2000" b="1" dirty="0">
                <a:latin typeface="宋体" panose="02010600030101010101" pitchFamily="2" charset="-122"/>
              </a:rPr>
              <a:t>10</a:t>
            </a:r>
            <a:r>
              <a:rPr lang="zh-CN" altLang="zh-CN" sz="2000" b="1" baseline="30000" dirty="0">
                <a:latin typeface="宋体" panose="02010600030101010101" pitchFamily="2" charset="-122"/>
              </a:rPr>
              <a:t>4</a:t>
            </a:r>
            <a:r>
              <a:rPr lang="zh-CN" altLang="en-US" sz="2000" b="1" dirty="0"/>
              <a:t>分别为右向左，每一位对应的权值。 </a:t>
            </a:r>
            <a:endParaRPr lang="zh-CN" altLang="en-US" sz="2000" b="1" dirty="0"/>
          </a:p>
          <a:p>
            <a:pPr eaLnBrk="1" hangingPunct="1">
              <a:lnSpc>
                <a:spcPct val="80000"/>
              </a:lnSpc>
            </a:pPr>
            <a:endParaRPr lang="zh-CN" altLang="zh-CN"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ext Box 2"/>
          <p:cNvSpPr txBox="1"/>
          <p:nvPr/>
        </p:nvSpPr>
        <p:spPr>
          <a:xfrm>
            <a:off x="271463" y="404813"/>
            <a:ext cx="9163050" cy="1801812"/>
          </a:xfrm>
          <a:prstGeom prst="rect">
            <a:avLst/>
          </a:prstGeom>
          <a:noFill/>
          <a:ln w="9525">
            <a:noFill/>
          </a:ln>
        </p:spPr>
        <p:txBody>
          <a:bodyPr anchor="t" anchorCtr="0">
            <a:spAutoFit/>
          </a:bodyPr>
          <a:p>
            <a:pPr>
              <a:spcBef>
                <a:spcPct val="50000"/>
              </a:spcBef>
            </a:pPr>
            <a:r>
              <a:rPr lang="zh-CN" altLang="zh-CN" sz="20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二进制数与十进制数之间的转换</a:t>
            </a:r>
            <a:endParaRPr lang="zh-CN" altLang="en-US" sz="2800" b="1" dirty="0">
              <a:latin typeface="Times New Roman" panose="02020603050405020304" pitchFamily="18" charset="0"/>
              <a:ea typeface="宋体" panose="02010600030101010101" pitchFamily="2" charset="-122"/>
            </a:endParaRPr>
          </a:p>
          <a:p>
            <a:pPr>
              <a:spcBef>
                <a:spcPct val="50000"/>
              </a:spcBef>
              <a:buFontTx/>
              <a:buChar char="•"/>
            </a:pPr>
            <a:r>
              <a:rPr lang="zh-CN" altLang="en-US" sz="2800" b="1" dirty="0">
                <a:solidFill>
                  <a:srgbClr val="003300"/>
                </a:solidFill>
                <a:latin typeface="Times New Roman" panose="02020603050405020304" pitchFamily="18" charset="0"/>
                <a:ea typeface="宋体" panose="02010600030101010101" pitchFamily="2" charset="-122"/>
              </a:rPr>
              <a:t>十进制整数化成二进制数算法：</a:t>
            </a:r>
            <a:endParaRPr lang="zh-CN" altLang="en-US" sz="2800" b="1" dirty="0">
              <a:solidFill>
                <a:srgbClr val="003300"/>
              </a:solidFill>
              <a:latin typeface="Times New Roman" panose="02020603050405020304" pitchFamily="18" charset="0"/>
              <a:ea typeface="宋体" panose="02010600030101010101" pitchFamily="2" charset="-122"/>
            </a:endParaRPr>
          </a:p>
          <a:p>
            <a:pPr>
              <a:spcBef>
                <a:spcPct val="50000"/>
              </a:spcBef>
            </a:pPr>
            <a:r>
              <a:rPr lang="zh-CN" altLang="zh-CN" sz="2400" b="1" dirty="0">
                <a:solidFill>
                  <a:srgbClr val="FF0000"/>
                </a:solidFill>
                <a:latin typeface="Times New Roman" panose="02020603050405020304" pitchFamily="18" charset="0"/>
                <a:ea typeface="宋体" panose="02010600030101010101" pitchFamily="2" charset="-122"/>
              </a:rPr>
              <a:t>                    </a:t>
            </a:r>
            <a:r>
              <a:rPr lang="zh-CN" altLang="en-US" sz="2800" b="1" dirty="0">
                <a:solidFill>
                  <a:srgbClr val="FF0000"/>
                </a:solidFill>
                <a:latin typeface="Times New Roman" panose="02020603050405020304" pitchFamily="18" charset="0"/>
                <a:ea typeface="宋体" panose="02010600030101010101" pitchFamily="2" charset="-122"/>
              </a:rPr>
              <a:t>除</a:t>
            </a:r>
            <a:r>
              <a:rPr lang="zh-CN" altLang="zh-CN" sz="2800" b="1" dirty="0">
                <a:solidFill>
                  <a:srgbClr val="FF0000"/>
                </a:solidFill>
                <a:latin typeface="Times New Roman" panose="02020603050405020304" pitchFamily="18" charset="0"/>
                <a:ea typeface="宋体" panose="02010600030101010101" pitchFamily="2" charset="-122"/>
              </a:rPr>
              <a:t>2 </a:t>
            </a:r>
            <a:r>
              <a:rPr lang="zh-CN" altLang="en-US" sz="2800" b="1" dirty="0">
                <a:solidFill>
                  <a:srgbClr val="FF0000"/>
                </a:solidFill>
                <a:latin typeface="Times New Roman" panose="02020603050405020304" pitchFamily="18" charset="0"/>
                <a:ea typeface="宋体" panose="02010600030101010101" pitchFamily="2" charset="-122"/>
              </a:rPr>
              <a:t>取余数，然后倒排余数。</a:t>
            </a:r>
            <a:endParaRPr lang="zh-CN" altLang="en-US" sz="2800" b="1" dirty="0">
              <a:solidFill>
                <a:srgbClr val="FF0000"/>
              </a:solidFill>
              <a:latin typeface="Times New Roman" panose="02020603050405020304" pitchFamily="18" charset="0"/>
              <a:ea typeface="宋体" panose="02010600030101010101" pitchFamily="2" charset="-122"/>
            </a:endParaRPr>
          </a:p>
        </p:txBody>
      </p:sp>
      <p:grpSp>
        <p:nvGrpSpPr>
          <p:cNvPr id="61442" name="Group 3"/>
          <p:cNvGrpSpPr/>
          <p:nvPr/>
        </p:nvGrpSpPr>
        <p:grpSpPr>
          <a:xfrm>
            <a:off x="271463" y="2276475"/>
            <a:ext cx="7264400" cy="3368675"/>
            <a:chOff x="0" y="0"/>
            <a:chExt cx="4224" cy="2122"/>
          </a:xfrm>
        </p:grpSpPr>
        <p:sp>
          <p:nvSpPr>
            <p:cNvPr id="61443" name="Rectangle 4"/>
            <p:cNvSpPr/>
            <p:nvPr/>
          </p:nvSpPr>
          <p:spPr>
            <a:xfrm>
              <a:off x="0" y="0"/>
              <a:ext cx="4224" cy="38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r>
                <a:rPr lang="zh-CN" altLang="en-US" sz="2000" b="1" dirty="0">
                  <a:latin typeface="Times New Roman" panose="02020603050405020304" pitchFamily="18" charset="0"/>
                  <a:ea typeface="宋体" panose="02010600030101010101" pitchFamily="2" charset="-122"/>
                </a:rPr>
                <a:t>用此方法求：</a:t>
              </a:r>
              <a:r>
                <a:rPr lang="zh-CN" altLang="zh-CN" sz="2000" b="1" dirty="0">
                  <a:latin typeface="Times New Roman" panose="02020603050405020304" pitchFamily="18" charset="0"/>
                  <a:ea typeface="宋体" panose="02010600030101010101" pitchFamily="2" charset="-122"/>
                </a:rPr>
                <a:t>30 D=</a:t>
              </a:r>
              <a:r>
                <a:rPr lang="zh-CN" altLang="en-US" sz="2000" b="1" dirty="0">
                  <a:latin typeface="Times New Roman" panose="02020603050405020304" pitchFamily="18" charset="0"/>
                  <a:ea typeface="宋体" panose="02010600030101010101" pitchFamily="2" charset="-122"/>
                </a:rPr>
                <a:t>（                  ）</a:t>
              </a:r>
              <a:r>
                <a:rPr lang="zh-CN" altLang="zh-CN" sz="2000" b="1" dirty="0">
                  <a:latin typeface="Times New Roman" panose="02020603050405020304" pitchFamily="18" charset="0"/>
                  <a:ea typeface="宋体" panose="02010600030101010101" pitchFamily="2" charset="-122"/>
                </a:rPr>
                <a:t>B</a:t>
              </a:r>
              <a:r>
                <a:rPr lang="zh-CN" altLang="zh-CN" sz="2000" dirty="0">
                  <a:latin typeface="Times New Roman" panose="02020603050405020304" pitchFamily="18" charset="0"/>
                  <a:ea typeface="宋体" panose="02010600030101010101" pitchFamily="2" charset="-122"/>
                </a:rPr>
                <a:t>                                           </a:t>
              </a:r>
              <a:endParaRPr lang="zh-CN" altLang="zh-CN" sz="2000" dirty="0">
                <a:latin typeface="Times New Roman" panose="02020603050405020304" pitchFamily="18" charset="0"/>
                <a:ea typeface="宋体" panose="02010600030101010101" pitchFamily="2" charset="-122"/>
              </a:endParaRPr>
            </a:p>
          </p:txBody>
        </p:sp>
        <p:sp>
          <p:nvSpPr>
            <p:cNvPr id="61444" name="Text Box 5"/>
            <p:cNvSpPr txBox="1"/>
            <p:nvPr/>
          </p:nvSpPr>
          <p:spPr>
            <a:xfrm>
              <a:off x="2107" y="384"/>
              <a:ext cx="480"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30</a:t>
              </a:r>
              <a:endParaRPr lang="zh-CN" altLang="zh-CN" sz="2000" dirty="0">
                <a:latin typeface="Times New Roman" panose="02020603050405020304" pitchFamily="18" charset="0"/>
                <a:ea typeface="宋体" panose="02010600030101010101" pitchFamily="2" charset="-122"/>
              </a:endParaRPr>
            </a:p>
          </p:txBody>
        </p:sp>
        <p:grpSp>
          <p:nvGrpSpPr>
            <p:cNvPr id="61445" name="Group 6"/>
            <p:cNvGrpSpPr/>
            <p:nvPr/>
          </p:nvGrpSpPr>
          <p:grpSpPr>
            <a:xfrm>
              <a:off x="763" y="432"/>
              <a:ext cx="1680" cy="288"/>
              <a:chOff x="0" y="0"/>
              <a:chExt cx="1680" cy="288"/>
            </a:xfrm>
          </p:grpSpPr>
          <p:sp>
            <p:nvSpPr>
              <p:cNvPr id="61446" name="Line 7"/>
              <p:cNvSpPr/>
              <p:nvPr/>
            </p:nvSpPr>
            <p:spPr>
              <a:xfrm>
                <a:off x="432" y="0"/>
                <a:ext cx="0" cy="288"/>
              </a:xfrm>
              <a:prstGeom prst="line">
                <a:avLst/>
              </a:prstGeom>
              <a:ln w="9525" cap="flat" cmpd="sng">
                <a:solidFill>
                  <a:schemeClr val="tx1"/>
                </a:solidFill>
                <a:prstDash val="solid"/>
                <a:round/>
                <a:headEnd type="none" w="med" len="med"/>
                <a:tailEnd type="none" w="med" len="med"/>
              </a:ln>
            </p:spPr>
          </p:sp>
          <p:grpSp>
            <p:nvGrpSpPr>
              <p:cNvPr id="61447" name="Group 8"/>
              <p:cNvGrpSpPr/>
              <p:nvPr/>
            </p:nvGrpSpPr>
            <p:grpSpPr>
              <a:xfrm>
                <a:off x="0" y="0"/>
                <a:ext cx="1680" cy="288"/>
                <a:chOff x="0" y="0"/>
                <a:chExt cx="1680" cy="288"/>
              </a:xfrm>
            </p:grpSpPr>
            <p:sp>
              <p:nvSpPr>
                <p:cNvPr id="61448" name="Line 9"/>
                <p:cNvSpPr/>
                <p:nvPr/>
              </p:nvSpPr>
              <p:spPr>
                <a:xfrm>
                  <a:off x="432" y="288"/>
                  <a:ext cx="1248" cy="0"/>
                </a:xfrm>
                <a:prstGeom prst="line">
                  <a:avLst/>
                </a:prstGeom>
                <a:ln w="9525" cap="flat" cmpd="sng">
                  <a:solidFill>
                    <a:schemeClr val="tx1"/>
                  </a:solidFill>
                  <a:prstDash val="solid"/>
                  <a:round/>
                  <a:headEnd type="none" w="med" len="med"/>
                  <a:tailEnd type="none" w="med" len="med"/>
                </a:ln>
              </p:spPr>
            </p:sp>
            <p:sp>
              <p:nvSpPr>
                <p:cNvPr id="61449" name="Text Box 10"/>
                <p:cNvSpPr txBox="1"/>
                <p:nvPr/>
              </p:nvSpPr>
              <p:spPr>
                <a:xfrm>
                  <a:off x="0" y="0"/>
                  <a:ext cx="432"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2</a:t>
                  </a:r>
                  <a:endParaRPr lang="zh-CN" altLang="zh-CN" sz="2000" dirty="0">
                    <a:latin typeface="Times New Roman" panose="02020603050405020304" pitchFamily="18" charset="0"/>
                    <a:ea typeface="宋体" panose="02010600030101010101" pitchFamily="2" charset="-122"/>
                  </a:endParaRPr>
                </a:p>
              </p:txBody>
            </p:sp>
          </p:grpSp>
        </p:grpSp>
        <p:sp>
          <p:nvSpPr>
            <p:cNvPr id="61450" name="Text Box 11"/>
            <p:cNvSpPr txBox="1"/>
            <p:nvPr/>
          </p:nvSpPr>
          <p:spPr>
            <a:xfrm>
              <a:off x="2059" y="768"/>
              <a:ext cx="432"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 15</a:t>
              </a:r>
              <a:endParaRPr lang="zh-CN" altLang="zh-CN" sz="2000" dirty="0">
                <a:latin typeface="Times New Roman" panose="02020603050405020304" pitchFamily="18" charset="0"/>
                <a:ea typeface="宋体" panose="02010600030101010101" pitchFamily="2" charset="-122"/>
              </a:endParaRPr>
            </a:p>
          </p:txBody>
        </p:sp>
        <p:grpSp>
          <p:nvGrpSpPr>
            <p:cNvPr id="61451" name="Group 12"/>
            <p:cNvGrpSpPr/>
            <p:nvPr/>
          </p:nvGrpSpPr>
          <p:grpSpPr>
            <a:xfrm>
              <a:off x="2587" y="96"/>
              <a:ext cx="960" cy="538"/>
              <a:chOff x="0" y="0"/>
              <a:chExt cx="960" cy="538"/>
            </a:xfrm>
          </p:grpSpPr>
          <p:sp>
            <p:nvSpPr>
              <p:cNvPr id="61452" name="Text Box 13"/>
              <p:cNvSpPr txBox="1"/>
              <p:nvPr/>
            </p:nvSpPr>
            <p:spPr>
              <a:xfrm>
                <a:off x="336" y="0"/>
                <a:ext cx="624" cy="250"/>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宋体" panose="02010600030101010101" pitchFamily="2" charset="-122"/>
                  </a:rPr>
                  <a:t>余数</a:t>
                </a:r>
                <a:endParaRPr lang="zh-CN" altLang="en-US" sz="2000" b="1" dirty="0">
                  <a:latin typeface="Times New Roman" panose="02020603050405020304" pitchFamily="18" charset="0"/>
                  <a:ea typeface="宋体" panose="02010600030101010101" pitchFamily="2" charset="-122"/>
                </a:endParaRPr>
              </a:p>
            </p:txBody>
          </p:sp>
          <p:sp>
            <p:nvSpPr>
              <p:cNvPr id="61453" name="Text Box 14"/>
              <p:cNvSpPr txBox="1"/>
              <p:nvPr/>
            </p:nvSpPr>
            <p:spPr>
              <a:xfrm>
                <a:off x="0" y="288"/>
                <a:ext cx="864"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 0</a:t>
                </a:r>
                <a:endParaRPr lang="zh-CN" altLang="zh-CN" sz="2000" dirty="0">
                  <a:latin typeface="Times New Roman" panose="02020603050405020304" pitchFamily="18" charset="0"/>
                  <a:ea typeface="宋体" panose="02010600030101010101" pitchFamily="2" charset="-122"/>
                </a:endParaRPr>
              </a:p>
            </p:txBody>
          </p:sp>
        </p:grpSp>
        <p:grpSp>
          <p:nvGrpSpPr>
            <p:cNvPr id="61454" name="Group 15"/>
            <p:cNvGrpSpPr/>
            <p:nvPr/>
          </p:nvGrpSpPr>
          <p:grpSpPr>
            <a:xfrm>
              <a:off x="907" y="720"/>
              <a:ext cx="1488" cy="288"/>
              <a:chOff x="0" y="0"/>
              <a:chExt cx="1680" cy="288"/>
            </a:xfrm>
          </p:grpSpPr>
          <p:sp>
            <p:nvSpPr>
              <p:cNvPr id="61455" name="Line 16"/>
              <p:cNvSpPr/>
              <p:nvPr/>
            </p:nvSpPr>
            <p:spPr>
              <a:xfrm>
                <a:off x="432" y="0"/>
                <a:ext cx="0" cy="288"/>
              </a:xfrm>
              <a:prstGeom prst="line">
                <a:avLst/>
              </a:prstGeom>
              <a:ln w="9525" cap="flat" cmpd="sng">
                <a:solidFill>
                  <a:schemeClr val="tx1"/>
                </a:solidFill>
                <a:prstDash val="solid"/>
                <a:round/>
                <a:headEnd type="none" w="med" len="med"/>
                <a:tailEnd type="none" w="med" len="med"/>
              </a:ln>
            </p:spPr>
          </p:sp>
          <p:grpSp>
            <p:nvGrpSpPr>
              <p:cNvPr id="61456" name="Group 17"/>
              <p:cNvGrpSpPr/>
              <p:nvPr/>
            </p:nvGrpSpPr>
            <p:grpSpPr>
              <a:xfrm>
                <a:off x="0" y="0"/>
                <a:ext cx="1680" cy="288"/>
                <a:chOff x="0" y="0"/>
                <a:chExt cx="1680" cy="288"/>
              </a:xfrm>
            </p:grpSpPr>
            <p:sp>
              <p:nvSpPr>
                <p:cNvPr id="61457" name="Line 18"/>
                <p:cNvSpPr/>
                <p:nvPr/>
              </p:nvSpPr>
              <p:spPr>
                <a:xfrm>
                  <a:off x="432" y="288"/>
                  <a:ext cx="1248" cy="0"/>
                </a:xfrm>
                <a:prstGeom prst="line">
                  <a:avLst/>
                </a:prstGeom>
                <a:ln w="9525" cap="flat" cmpd="sng">
                  <a:solidFill>
                    <a:schemeClr val="tx1"/>
                  </a:solidFill>
                  <a:prstDash val="solid"/>
                  <a:round/>
                  <a:headEnd type="none" w="med" len="med"/>
                  <a:tailEnd type="none" w="med" len="med"/>
                </a:ln>
              </p:spPr>
            </p:sp>
            <p:sp>
              <p:nvSpPr>
                <p:cNvPr id="61458" name="Text Box 19"/>
                <p:cNvSpPr txBox="1"/>
                <p:nvPr/>
              </p:nvSpPr>
              <p:spPr>
                <a:xfrm>
                  <a:off x="0" y="0"/>
                  <a:ext cx="432"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2</a:t>
                  </a:r>
                  <a:endParaRPr lang="zh-CN" altLang="zh-CN" sz="2000" dirty="0">
                    <a:latin typeface="Times New Roman" panose="02020603050405020304" pitchFamily="18" charset="0"/>
                    <a:ea typeface="宋体" panose="02010600030101010101" pitchFamily="2" charset="-122"/>
                  </a:endParaRPr>
                </a:p>
              </p:txBody>
            </p:sp>
          </p:grpSp>
        </p:grpSp>
        <p:sp>
          <p:nvSpPr>
            <p:cNvPr id="61459" name="Text Box 20"/>
            <p:cNvSpPr txBox="1"/>
            <p:nvPr/>
          </p:nvSpPr>
          <p:spPr>
            <a:xfrm>
              <a:off x="2011" y="1056"/>
              <a:ext cx="432"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    7</a:t>
              </a:r>
              <a:endParaRPr lang="zh-CN" altLang="zh-CN" sz="2000" dirty="0">
                <a:latin typeface="Times New Roman" panose="02020603050405020304" pitchFamily="18" charset="0"/>
                <a:ea typeface="宋体" panose="02010600030101010101" pitchFamily="2" charset="-122"/>
              </a:endParaRPr>
            </a:p>
          </p:txBody>
        </p:sp>
        <p:sp>
          <p:nvSpPr>
            <p:cNvPr id="61460" name="Text Box 21"/>
            <p:cNvSpPr txBox="1"/>
            <p:nvPr/>
          </p:nvSpPr>
          <p:spPr>
            <a:xfrm>
              <a:off x="2587" y="768"/>
              <a:ext cx="768"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 1</a:t>
              </a:r>
              <a:endParaRPr lang="zh-CN" altLang="zh-CN" sz="2000" dirty="0">
                <a:latin typeface="Times New Roman" panose="02020603050405020304" pitchFamily="18" charset="0"/>
                <a:ea typeface="宋体" panose="02010600030101010101" pitchFamily="2" charset="-122"/>
              </a:endParaRPr>
            </a:p>
          </p:txBody>
        </p:sp>
        <p:grpSp>
          <p:nvGrpSpPr>
            <p:cNvPr id="61461" name="Group 22"/>
            <p:cNvGrpSpPr/>
            <p:nvPr/>
          </p:nvGrpSpPr>
          <p:grpSpPr>
            <a:xfrm>
              <a:off x="1003" y="1008"/>
              <a:ext cx="1392" cy="288"/>
              <a:chOff x="0" y="0"/>
              <a:chExt cx="1680" cy="288"/>
            </a:xfrm>
          </p:grpSpPr>
          <p:sp>
            <p:nvSpPr>
              <p:cNvPr id="61462" name="Line 23"/>
              <p:cNvSpPr/>
              <p:nvPr/>
            </p:nvSpPr>
            <p:spPr>
              <a:xfrm>
                <a:off x="432" y="0"/>
                <a:ext cx="0" cy="288"/>
              </a:xfrm>
              <a:prstGeom prst="line">
                <a:avLst/>
              </a:prstGeom>
              <a:ln w="9525" cap="flat" cmpd="sng">
                <a:solidFill>
                  <a:schemeClr val="tx1"/>
                </a:solidFill>
                <a:prstDash val="solid"/>
                <a:round/>
                <a:headEnd type="none" w="med" len="med"/>
                <a:tailEnd type="none" w="med" len="med"/>
              </a:ln>
            </p:spPr>
          </p:sp>
          <p:grpSp>
            <p:nvGrpSpPr>
              <p:cNvPr id="61463" name="Group 24"/>
              <p:cNvGrpSpPr/>
              <p:nvPr/>
            </p:nvGrpSpPr>
            <p:grpSpPr>
              <a:xfrm>
                <a:off x="0" y="0"/>
                <a:ext cx="1680" cy="288"/>
                <a:chOff x="0" y="0"/>
                <a:chExt cx="1680" cy="288"/>
              </a:xfrm>
            </p:grpSpPr>
            <p:sp>
              <p:nvSpPr>
                <p:cNvPr id="61464" name="Line 25"/>
                <p:cNvSpPr/>
                <p:nvPr/>
              </p:nvSpPr>
              <p:spPr>
                <a:xfrm>
                  <a:off x="432" y="288"/>
                  <a:ext cx="1248" cy="0"/>
                </a:xfrm>
                <a:prstGeom prst="line">
                  <a:avLst/>
                </a:prstGeom>
                <a:ln w="9525" cap="flat" cmpd="sng">
                  <a:solidFill>
                    <a:schemeClr val="tx1"/>
                  </a:solidFill>
                  <a:prstDash val="solid"/>
                  <a:round/>
                  <a:headEnd type="none" w="med" len="med"/>
                  <a:tailEnd type="none" w="med" len="med"/>
                </a:ln>
              </p:spPr>
            </p:sp>
            <p:sp>
              <p:nvSpPr>
                <p:cNvPr id="61465" name="Text Box 26"/>
                <p:cNvSpPr txBox="1"/>
                <p:nvPr/>
              </p:nvSpPr>
              <p:spPr>
                <a:xfrm>
                  <a:off x="0" y="0"/>
                  <a:ext cx="432"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2</a:t>
                  </a:r>
                  <a:endParaRPr lang="zh-CN" altLang="zh-CN" sz="2000" dirty="0">
                    <a:latin typeface="Times New Roman" panose="02020603050405020304" pitchFamily="18" charset="0"/>
                    <a:ea typeface="宋体" panose="02010600030101010101" pitchFamily="2" charset="-122"/>
                  </a:endParaRPr>
                </a:p>
              </p:txBody>
            </p:sp>
          </p:grpSp>
        </p:grpSp>
        <p:sp>
          <p:nvSpPr>
            <p:cNvPr id="61466" name="Text Box 27"/>
            <p:cNvSpPr txBox="1"/>
            <p:nvPr/>
          </p:nvSpPr>
          <p:spPr>
            <a:xfrm>
              <a:off x="2587" y="1008"/>
              <a:ext cx="768"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 1</a:t>
              </a:r>
              <a:endParaRPr lang="zh-CN" altLang="zh-CN" sz="2000" dirty="0">
                <a:latin typeface="Times New Roman" panose="02020603050405020304" pitchFamily="18" charset="0"/>
                <a:ea typeface="宋体" panose="02010600030101010101" pitchFamily="2" charset="-122"/>
              </a:endParaRPr>
            </a:p>
          </p:txBody>
        </p:sp>
        <p:sp>
          <p:nvSpPr>
            <p:cNvPr id="61467" name="Text Box 28"/>
            <p:cNvSpPr txBox="1"/>
            <p:nvPr/>
          </p:nvSpPr>
          <p:spPr>
            <a:xfrm>
              <a:off x="2155" y="1344"/>
              <a:ext cx="336"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3</a:t>
              </a:r>
              <a:endParaRPr lang="zh-CN" altLang="zh-CN" sz="2000" dirty="0">
                <a:latin typeface="Times New Roman" panose="02020603050405020304" pitchFamily="18" charset="0"/>
                <a:ea typeface="宋体" panose="02010600030101010101" pitchFamily="2" charset="-122"/>
              </a:endParaRPr>
            </a:p>
          </p:txBody>
        </p:sp>
        <p:grpSp>
          <p:nvGrpSpPr>
            <p:cNvPr id="61468" name="Group 29"/>
            <p:cNvGrpSpPr/>
            <p:nvPr/>
          </p:nvGrpSpPr>
          <p:grpSpPr>
            <a:xfrm>
              <a:off x="1147" y="1296"/>
              <a:ext cx="1248" cy="263"/>
              <a:chOff x="0" y="0"/>
              <a:chExt cx="1680" cy="288"/>
            </a:xfrm>
          </p:grpSpPr>
          <p:sp>
            <p:nvSpPr>
              <p:cNvPr id="61469" name="Line 30"/>
              <p:cNvSpPr/>
              <p:nvPr/>
            </p:nvSpPr>
            <p:spPr>
              <a:xfrm>
                <a:off x="432" y="0"/>
                <a:ext cx="0" cy="288"/>
              </a:xfrm>
              <a:prstGeom prst="line">
                <a:avLst/>
              </a:prstGeom>
              <a:ln w="9525" cap="flat" cmpd="sng">
                <a:solidFill>
                  <a:schemeClr val="tx1"/>
                </a:solidFill>
                <a:prstDash val="solid"/>
                <a:round/>
                <a:headEnd type="none" w="med" len="med"/>
                <a:tailEnd type="none" w="med" len="med"/>
              </a:ln>
            </p:spPr>
          </p:sp>
          <p:grpSp>
            <p:nvGrpSpPr>
              <p:cNvPr id="61470" name="Group 31"/>
              <p:cNvGrpSpPr/>
              <p:nvPr/>
            </p:nvGrpSpPr>
            <p:grpSpPr>
              <a:xfrm>
                <a:off x="0" y="0"/>
                <a:ext cx="1680" cy="288"/>
                <a:chOff x="0" y="0"/>
                <a:chExt cx="1680" cy="288"/>
              </a:xfrm>
            </p:grpSpPr>
            <p:sp>
              <p:nvSpPr>
                <p:cNvPr id="61471" name="Line 32"/>
                <p:cNvSpPr/>
                <p:nvPr/>
              </p:nvSpPr>
              <p:spPr>
                <a:xfrm>
                  <a:off x="432" y="288"/>
                  <a:ext cx="1248" cy="0"/>
                </a:xfrm>
                <a:prstGeom prst="line">
                  <a:avLst/>
                </a:prstGeom>
                <a:ln w="9525" cap="flat" cmpd="sng">
                  <a:solidFill>
                    <a:schemeClr val="tx1"/>
                  </a:solidFill>
                  <a:prstDash val="solid"/>
                  <a:round/>
                  <a:headEnd type="none" w="med" len="med"/>
                  <a:tailEnd type="none" w="med" len="med"/>
                </a:ln>
              </p:spPr>
            </p:sp>
            <p:sp>
              <p:nvSpPr>
                <p:cNvPr id="61472" name="Text Box 33"/>
                <p:cNvSpPr txBox="1"/>
                <p:nvPr/>
              </p:nvSpPr>
              <p:spPr>
                <a:xfrm>
                  <a:off x="0" y="0"/>
                  <a:ext cx="433" cy="273"/>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2</a:t>
                  </a:r>
                  <a:endParaRPr lang="zh-CN" altLang="zh-CN" sz="2000" dirty="0">
                    <a:latin typeface="Times New Roman" panose="02020603050405020304" pitchFamily="18" charset="0"/>
                    <a:ea typeface="宋体" panose="02010600030101010101" pitchFamily="2" charset="-122"/>
                  </a:endParaRPr>
                </a:p>
              </p:txBody>
            </p:sp>
          </p:grpSp>
        </p:grpSp>
        <p:sp>
          <p:nvSpPr>
            <p:cNvPr id="61473" name="Text Box 34"/>
            <p:cNvSpPr txBox="1"/>
            <p:nvPr/>
          </p:nvSpPr>
          <p:spPr>
            <a:xfrm>
              <a:off x="2587" y="1296"/>
              <a:ext cx="768"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 1</a:t>
              </a:r>
              <a:endParaRPr lang="zh-CN" altLang="zh-CN" sz="2000" dirty="0">
                <a:latin typeface="Times New Roman" panose="02020603050405020304" pitchFamily="18" charset="0"/>
                <a:ea typeface="宋体" panose="02010600030101010101" pitchFamily="2" charset="-122"/>
              </a:endParaRPr>
            </a:p>
          </p:txBody>
        </p:sp>
        <p:sp>
          <p:nvSpPr>
            <p:cNvPr id="61474" name="Text Box 35"/>
            <p:cNvSpPr txBox="1"/>
            <p:nvPr/>
          </p:nvSpPr>
          <p:spPr>
            <a:xfrm>
              <a:off x="2155" y="1584"/>
              <a:ext cx="384"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1</a:t>
              </a:r>
              <a:endParaRPr lang="zh-CN" altLang="zh-CN" sz="2000" dirty="0">
                <a:latin typeface="Times New Roman" panose="02020603050405020304" pitchFamily="18" charset="0"/>
                <a:ea typeface="宋体" panose="02010600030101010101" pitchFamily="2" charset="-122"/>
              </a:endParaRPr>
            </a:p>
          </p:txBody>
        </p:sp>
        <p:grpSp>
          <p:nvGrpSpPr>
            <p:cNvPr id="61475" name="Group 36"/>
            <p:cNvGrpSpPr/>
            <p:nvPr/>
          </p:nvGrpSpPr>
          <p:grpSpPr>
            <a:xfrm>
              <a:off x="1243" y="1584"/>
              <a:ext cx="1200" cy="250"/>
              <a:chOff x="0" y="0"/>
              <a:chExt cx="1680" cy="300"/>
            </a:xfrm>
          </p:grpSpPr>
          <p:sp>
            <p:nvSpPr>
              <p:cNvPr id="61476" name="Line 37"/>
              <p:cNvSpPr/>
              <p:nvPr/>
            </p:nvSpPr>
            <p:spPr>
              <a:xfrm>
                <a:off x="432" y="0"/>
                <a:ext cx="0" cy="288"/>
              </a:xfrm>
              <a:prstGeom prst="line">
                <a:avLst/>
              </a:prstGeom>
              <a:ln w="9525" cap="flat" cmpd="sng">
                <a:solidFill>
                  <a:schemeClr val="tx1"/>
                </a:solidFill>
                <a:prstDash val="solid"/>
                <a:round/>
                <a:headEnd type="none" w="med" len="med"/>
                <a:tailEnd type="none" w="med" len="med"/>
              </a:ln>
            </p:spPr>
          </p:sp>
          <p:grpSp>
            <p:nvGrpSpPr>
              <p:cNvPr id="61477" name="Group 38"/>
              <p:cNvGrpSpPr/>
              <p:nvPr/>
            </p:nvGrpSpPr>
            <p:grpSpPr>
              <a:xfrm>
                <a:off x="0" y="0"/>
                <a:ext cx="1680" cy="300"/>
                <a:chOff x="0" y="0"/>
                <a:chExt cx="1680" cy="300"/>
              </a:xfrm>
            </p:grpSpPr>
            <p:sp>
              <p:nvSpPr>
                <p:cNvPr id="61478" name="Line 39"/>
                <p:cNvSpPr/>
                <p:nvPr/>
              </p:nvSpPr>
              <p:spPr>
                <a:xfrm>
                  <a:off x="432" y="288"/>
                  <a:ext cx="1248" cy="0"/>
                </a:xfrm>
                <a:prstGeom prst="line">
                  <a:avLst/>
                </a:prstGeom>
                <a:ln w="9525" cap="flat" cmpd="sng">
                  <a:solidFill>
                    <a:schemeClr val="tx1"/>
                  </a:solidFill>
                  <a:prstDash val="solid"/>
                  <a:round/>
                  <a:headEnd type="none" w="med" len="med"/>
                  <a:tailEnd type="none" w="med" len="med"/>
                </a:ln>
              </p:spPr>
            </p:sp>
            <p:sp>
              <p:nvSpPr>
                <p:cNvPr id="61479" name="Text Box 40"/>
                <p:cNvSpPr txBox="1"/>
                <p:nvPr/>
              </p:nvSpPr>
              <p:spPr>
                <a:xfrm>
                  <a:off x="0" y="0"/>
                  <a:ext cx="433" cy="30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2</a:t>
                  </a:r>
                  <a:endParaRPr lang="zh-CN" altLang="zh-CN" sz="2000" dirty="0">
                    <a:latin typeface="Times New Roman" panose="02020603050405020304" pitchFamily="18" charset="0"/>
                    <a:ea typeface="宋体" panose="02010600030101010101" pitchFamily="2" charset="-122"/>
                  </a:endParaRPr>
                </a:p>
              </p:txBody>
            </p:sp>
          </p:grpSp>
        </p:grpSp>
        <p:sp>
          <p:nvSpPr>
            <p:cNvPr id="61480" name="Text Box 41"/>
            <p:cNvSpPr txBox="1"/>
            <p:nvPr/>
          </p:nvSpPr>
          <p:spPr>
            <a:xfrm>
              <a:off x="2587" y="1536"/>
              <a:ext cx="768"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 1</a:t>
              </a:r>
              <a:endParaRPr lang="zh-CN" altLang="zh-CN" sz="2000" dirty="0">
                <a:latin typeface="Times New Roman" panose="02020603050405020304" pitchFamily="18" charset="0"/>
                <a:ea typeface="宋体" panose="02010600030101010101" pitchFamily="2" charset="-122"/>
              </a:endParaRPr>
            </a:p>
          </p:txBody>
        </p:sp>
        <p:sp>
          <p:nvSpPr>
            <p:cNvPr id="61481" name="Text Box 42"/>
            <p:cNvSpPr txBox="1"/>
            <p:nvPr/>
          </p:nvSpPr>
          <p:spPr>
            <a:xfrm>
              <a:off x="2011" y="1872"/>
              <a:ext cx="432" cy="250"/>
            </a:xfrm>
            <a:prstGeom prst="rect">
              <a:avLst/>
            </a:prstGeom>
            <a:noFill/>
            <a:ln w="9525">
              <a:noFill/>
            </a:ln>
          </p:spPr>
          <p:txBody>
            <a:bodyPr anchor="t" anchorCtr="0">
              <a:spAutoFit/>
            </a:bodyPr>
            <a:p>
              <a:pPr>
                <a:spcBef>
                  <a:spcPct val="50000"/>
                </a:spcBef>
              </a:pPr>
              <a:r>
                <a:rPr lang="zh-CN" altLang="zh-CN" sz="2000" dirty="0">
                  <a:latin typeface="Times New Roman" panose="02020603050405020304" pitchFamily="18" charset="0"/>
                  <a:ea typeface="宋体" panose="02010600030101010101" pitchFamily="2" charset="-122"/>
                </a:rPr>
                <a:t>    0</a:t>
              </a:r>
              <a:endParaRPr lang="zh-CN" altLang="zh-CN" sz="2000" dirty="0">
                <a:latin typeface="Times New Roman" panose="02020603050405020304" pitchFamily="18" charset="0"/>
                <a:ea typeface="宋体" panose="02010600030101010101" pitchFamily="2" charset="-122"/>
              </a:endParaRPr>
            </a:p>
          </p:txBody>
        </p:sp>
        <p:grpSp>
          <p:nvGrpSpPr>
            <p:cNvPr id="61482" name="Group 43"/>
            <p:cNvGrpSpPr/>
            <p:nvPr/>
          </p:nvGrpSpPr>
          <p:grpSpPr>
            <a:xfrm>
              <a:off x="331" y="1872"/>
              <a:ext cx="1824" cy="250"/>
              <a:chOff x="0" y="0"/>
              <a:chExt cx="1824" cy="250"/>
            </a:xfrm>
          </p:grpSpPr>
          <p:sp>
            <p:nvSpPr>
              <p:cNvPr id="61483" name="Line 44"/>
              <p:cNvSpPr/>
              <p:nvPr/>
            </p:nvSpPr>
            <p:spPr>
              <a:xfrm>
                <a:off x="1104" y="144"/>
                <a:ext cx="720" cy="0"/>
              </a:xfrm>
              <a:prstGeom prst="line">
                <a:avLst/>
              </a:prstGeom>
              <a:ln w="38100" cap="flat" cmpd="sng">
                <a:solidFill>
                  <a:srgbClr val="FF0000"/>
                </a:solidFill>
                <a:prstDash val="solid"/>
                <a:round/>
                <a:headEnd type="none" w="med" len="med"/>
                <a:tailEnd type="triangle" w="med" len="med"/>
              </a:ln>
            </p:spPr>
          </p:sp>
          <p:sp>
            <p:nvSpPr>
              <p:cNvPr id="61484" name="Text Box 45"/>
              <p:cNvSpPr txBox="1"/>
              <p:nvPr/>
            </p:nvSpPr>
            <p:spPr>
              <a:xfrm>
                <a:off x="0" y="0"/>
                <a:ext cx="1200" cy="250"/>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宋体" panose="02010600030101010101" pitchFamily="2" charset="-122"/>
                  </a:rPr>
                  <a:t>除到商为</a:t>
                </a:r>
                <a:r>
                  <a:rPr lang="zh-CN" altLang="zh-CN" sz="2000" b="1" dirty="0">
                    <a:latin typeface="Times New Roman" panose="02020603050405020304" pitchFamily="18" charset="0"/>
                    <a:ea typeface="宋体" panose="02010600030101010101" pitchFamily="2" charset="-122"/>
                  </a:rPr>
                  <a:t>0</a:t>
                </a:r>
                <a:r>
                  <a:rPr lang="zh-CN" altLang="en-US" sz="2000" b="1" dirty="0">
                    <a:latin typeface="Times New Roman" panose="02020603050405020304" pitchFamily="18" charset="0"/>
                    <a:ea typeface="宋体" panose="02010600030101010101" pitchFamily="2" charset="-122"/>
                  </a:rPr>
                  <a:t>时止</a:t>
                </a:r>
                <a:endParaRPr lang="zh-CN" altLang="en-US" sz="2000" b="1" dirty="0">
                  <a:latin typeface="Times New Roman" panose="02020603050405020304" pitchFamily="18" charset="0"/>
                  <a:ea typeface="宋体" panose="02010600030101010101" pitchFamily="2" charset="-122"/>
                </a:endParaRPr>
              </a:p>
            </p:txBody>
          </p:sp>
        </p:grpSp>
        <p:grpSp>
          <p:nvGrpSpPr>
            <p:cNvPr id="61485" name="Group 46"/>
            <p:cNvGrpSpPr/>
            <p:nvPr/>
          </p:nvGrpSpPr>
          <p:grpSpPr>
            <a:xfrm>
              <a:off x="3355" y="480"/>
              <a:ext cx="529" cy="1344"/>
              <a:chOff x="0" y="0"/>
              <a:chExt cx="529" cy="1344"/>
            </a:xfrm>
          </p:grpSpPr>
          <p:grpSp>
            <p:nvGrpSpPr>
              <p:cNvPr id="61486" name="Group 47"/>
              <p:cNvGrpSpPr/>
              <p:nvPr/>
            </p:nvGrpSpPr>
            <p:grpSpPr>
              <a:xfrm>
                <a:off x="0" y="0"/>
                <a:ext cx="288" cy="1248"/>
                <a:chOff x="0" y="0"/>
                <a:chExt cx="288" cy="1248"/>
              </a:xfrm>
            </p:grpSpPr>
            <p:sp>
              <p:nvSpPr>
                <p:cNvPr id="61487" name="Line 48"/>
                <p:cNvSpPr/>
                <p:nvPr/>
              </p:nvSpPr>
              <p:spPr>
                <a:xfrm flipV="1">
                  <a:off x="0" y="0"/>
                  <a:ext cx="0" cy="1248"/>
                </a:xfrm>
                <a:prstGeom prst="line">
                  <a:avLst/>
                </a:prstGeom>
                <a:ln w="38100" cap="flat" cmpd="sng">
                  <a:solidFill>
                    <a:srgbClr val="FF0000"/>
                  </a:solidFill>
                  <a:prstDash val="solid"/>
                  <a:round/>
                  <a:headEnd type="none" w="med" len="med"/>
                  <a:tailEnd type="triangle" w="med" len="med"/>
                </a:ln>
              </p:spPr>
            </p:sp>
            <p:sp>
              <p:nvSpPr>
                <p:cNvPr id="61488" name="Line 49"/>
                <p:cNvSpPr/>
                <p:nvPr/>
              </p:nvSpPr>
              <p:spPr>
                <a:xfrm>
                  <a:off x="0" y="1248"/>
                  <a:ext cx="288" cy="0"/>
                </a:xfrm>
                <a:prstGeom prst="line">
                  <a:avLst/>
                </a:prstGeom>
                <a:ln w="38100" cap="flat" cmpd="sng">
                  <a:solidFill>
                    <a:srgbClr val="FF0000"/>
                  </a:solidFill>
                  <a:prstDash val="solid"/>
                  <a:round/>
                  <a:headEnd type="none" w="med" len="med"/>
                  <a:tailEnd type="none" w="med" len="med"/>
                </a:ln>
              </p:spPr>
            </p:sp>
          </p:grpSp>
          <p:sp>
            <p:nvSpPr>
              <p:cNvPr id="61489" name="Text Box 50"/>
              <p:cNvSpPr txBox="1"/>
              <p:nvPr/>
            </p:nvSpPr>
            <p:spPr>
              <a:xfrm>
                <a:off x="221" y="192"/>
                <a:ext cx="308" cy="1152"/>
              </a:xfrm>
              <a:prstGeom prst="rect">
                <a:avLst/>
              </a:prstGeom>
              <a:noFill/>
              <a:ln w="9525">
                <a:noFill/>
              </a:ln>
            </p:spPr>
            <p:txBody>
              <a:bodyPr vert="eaVert" anchor="t" anchorCtr="0">
                <a:spAutoFit/>
              </a:bodyPr>
              <a:p>
                <a:pPr>
                  <a:spcBef>
                    <a:spcPct val="50000"/>
                  </a:spcBef>
                </a:pPr>
                <a:r>
                  <a:rPr lang="zh-CN" altLang="en-US" sz="2000" b="1" dirty="0">
                    <a:latin typeface="Times New Roman" panose="02020603050405020304" pitchFamily="18" charset="0"/>
                    <a:ea typeface="宋体" panose="02010600030101010101" pitchFamily="2" charset="-122"/>
                  </a:rPr>
                  <a:t>数字排列方向</a:t>
                </a:r>
                <a:endParaRPr lang="zh-CN" altLang="en-US" sz="2000" b="1" dirty="0">
                  <a:latin typeface="Times New Roman" panose="02020603050405020304" pitchFamily="18" charset="0"/>
                  <a:ea typeface="宋体" panose="02010600030101010101" pitchFamily="2" charset="-122"/>
                </a:endParaRPr>
              </a:p>
            </p:txBody>
          </p:sp>
        </p:grpSp>
        <p:sp>
          <p:nvSpPr>
            <p:cNvPr id="61490" name="Text Box 51"/>
            <p:cNvSpPr txBox="1"/>
            <p:nvPr/>
          </p:nvSpPr>
          <p:spPr>
            <a:xfrm>
              <a:off x="1723" y="0"/>
              <a:ext cx="816" cy="250"/>
            </a:xfrm>
            <a:prstGeom prst="rect">
              <a:avLst/>
            </a:prstGeom>
            <a:noFill/>
            <a:ln w="9525">
              <a:noFill/>
            </a:ln>
          </p:spPr>
          <p:txBody>
            <a:bodyPr anchor="t" anchorCtr="0">
              <a:spAutoFit/>
            </a:bodyPr>
            <a:p>
              <a:pPr>
                <a:spcBef>
                  <a:spcPct val="50000"/>
                </a:spcBef>
              </a:pPr>
              <a:r>
                <a:rPr lang="zh-CN" altLang="zh-CN" sz="2000" b="1" dirty="0">
                  <a:latin typeface="Times New Roman" panose="02020603050405020304" pitchFamily="18" charset="0"/>
                  <a:ea typeface="宋体" panose="02010600030101010101" pitchFamily="2" charset="-122"/>
                </a:rPr>
                <a:t>1111 0</a:t>
              </a:r>
              <a:endParaRPr lang="zh-CN" altLang="zh-CN" sz="2000" b="1" dirty="0">
                <a:latin typeface="Times New Roman" panose="02020603050405020304" pitchFamily="18" charset="0"/>
                <a:ea typeface="宋体" panose="02010600030101010101" pitchFamily="2" charset="-122"/>
              </a:endParaRPr>
            </a:p>
          </p:txBody>
        </p:sp>
      </p:grpSp>
      <p:sp>
        <p:nvSpPr>
          <p:cNvPr id="68660" name="Rectangle 52" descr="花岗岩"/>
          <p:cNvSpPr/>
          <p:nvPr/>
        </p:nvSpPr>
        <p:spPr>
          <a:xfrm>
            <a:off x="8229600" y="5830888"/>
            <a:ext cx="9906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zh-CN" altLang="zh-CN" sz="3200" b="1" dirty="0">
                <a:solidFill>
                  <a:srgbClr val="FFFFFF"/>
                </a:solidFill>
                <a:latin typeface="Times New Roman" panose="02020603050405020304" pitchFamily="18" charset="0"/>
                <a:ea typeface="宋体" panose="02010600030101010101" pitchFamily="2" charset="-122"/>
              </a:rPr>
              <a:t>0</a:t>
            </a:r>
            <a:endParaRPr lang="zh-CN" altLang="zh-CN" sz="3200" b="1" dirty="0">
              <a:latin typeface="Times New Roman" panose="02020603050405020304" pitchFamily="18" charset="0"/>
              <a:ea typeface="宋体" panose="02010600030101010101" pitchFamily="2" charset="-122"/>
            </a:endParaRPr>
          </a:p>
        </p:txBody>
      </p:sp>
      <p:sp>
        <p:nvSpPr>
          <p:cNvPr id="68661" name="Rectangle 53" descr="花岗岩"/>
          <p:cNvSpPr/>
          <p:nvPr/>
        </p:nvSpPr>
        <p:spPr>
          <a:xfrm>
            <a:off x="8229600" y="5373688"/>
            <a:ext cx="9906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zh-CN" altLang="zh-CN" sz="3200" b="1" dirty="0">
                <a:solidFill>
                  <a:srgbClr val="FFFFFF"/>
                </a:solidFill>
                <a:latin typeface="Times New Roman" panose="02020603050405020304" pitchFamily="18" charset="0"/>
                <a:ea typeface="宋体" panose="02010600030101010101" pitchFamily="2" charset="-122"/>
              </a:rPr>
              <a:t>1</a:t>
            </a:r>
            <a:endParaRPr lang="zh-CN" altLang="zh-CN" sz="3200" dirty="0">
              <a:latin typeface="Times New Roman" panose="02020603050405020304" pitchFamily="18" charset="0"/>
              <a:ea typeface="宋体" panose="02010600030101010101" pitchFamily="2" charset="-122"/>
            </a:endParaRPr>
          </a:p>
        </p:txBody>
      </p:sp>
      <p:sp>
        <p:nvSpPr>
          <p:cNvPr id="68662" name="Rectangle 54" descr="花岗岩"/>
          <p:cNvSpPr/>
          <p:nvPr/>
        </p:nvSpPr>
        <p:spPr>
          <a:xfrm>
            <a:off x="8229600" y="4916488"/>
            <a:ext cx="9906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zh-CN" altLang="zh-CN" sz="3200" b="1" dirty="0">
                <a:solidFill>
                  <a:srgbClr val="FFFFFF"/>
                </a:solidFill>
                <a:latin typeface="Times New Roman" panose="02020603050405020304" pitchFamily="18" charset="0"/>
                <a:ea typeface="宋体" panose="02010600030101010101" pitchFamily="2" charset="-122"/>
              </a:rPr>
              <a:t>1</a:t>
            </a:r>
            <a:endParaRPr lang="zh-CN" altLang="zh-CN" sz="3200" b="1" dirty="0">
              <a:solidFill>
                <a:srgbClr val="FFFFFF"/>
              </a:solidFill>
              <a:latin typeface="Times New Roman" panose="02020603050405020304" pitchFamily="18" charset="0"/>
              <a:ea typeface="宋体" panose="02010600030101010101" pitchFamily="2" charset="-122"/>
            </a:endParaRPr>
          </a:p>
        </p:txBody>
      </p:sp>
      <p:sp>
        <p:nvSpPr>
          <p:cNvPr id="68663" name="Rectangle 55" descr="花岗岩"/>
          <p:cNvSpPr/>
          <p:nvPr/>
        </p:nvSpPr>
        <p:spPr>
          <a:xfrm>
            <a:off x="8229600" y="4459288"/>
            <a:ext cx="9906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zh-CN" altLang="zh-CN" sz="3200" b="1" dirty="0">
                <a:solidFill>
                  <a:srgbClr val="FFFFFF"/>
                </a:solidFill>
                <a:latin typeface="Times New Roman" panose="02020603050405020304" pitchFamily="18" charset="0"/>
                <a:ea typeface="宋体" panose="02010600030101010101" pitchFamily="2" charset="-122"/>
              </a:rPr>
              <a:t>1</a:t>
            </a:r>
            <a:endParaRPr lang="zh-CN" altLang="zh-CN" sz="3200" b="1" dirty="0">
              <a:solidFill>
                <a:srgbClr val="FFFFFF"/>
              </a:solidFill>
              <a:latin typeface="Times New Roman" panose="02020603050405020304" pitchFamily="18" charset="0"/>
              <a:ea typeface="宋体" panose="02010600030101010101" pitchFamily="2" charset="-122"/>
            </a:endParaRPr>
          </a:p>
        </p:txBody>
      </p:sp>
      <p:sp>
        <p:nvSpPr>
          <p:cNvPr id="68664" name="Rectangle 56" descr="花岗岩"/>
          <p:cNvSpPr/>
          <p:nvPr/>
        </p:nvSpPr>
        <p:spPr>
          <a:xfrm>
            <a:off x="8229600" y="3933825"/>
            <a:ext cx="9906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zh-CN" altLang="zh-CN" sz="3200" b="1" dirty="0">
                <a:solidFill>
                  <a:srgbClr val="FFFFFF"/>
                </a:solidFill>
                <a:latin typeface="Times New Roman" panose="02020603050405020304" pitchFamily="18" charset="0"/>
                <a:ea typeface="宋体" panose="02010600030101010101" pitchFamily="2" charset="-122"/>
              </a:rPr>
              <a:t>1</a:t>
            </a:r>
            <a:endParaRPr lang="zh-CN" altLang="zh-CN" sz="3200" b="1" dirty="0">
              <a:solidFill>
                <a:srgbClr val="FFFFFF"/>
              </a:solidFill>
              <a:latin typeface="Times New Roman" panose="02020603050405020304" pitchFamily="18" charset="0"/>
              <a:ea typeface="宋体" panose="02010600030101010101" pitchFamily="2" charset="-122"/>
            </a:endParaRPr>
          </a:p>
        </p:txBody>
      </p:sp>
      <p:sp>
        <p:nvSpPr>
          <p:cNvPr id="68665" name="Rectangle 57"/>
          <p:cNvSpPr/>
          <p:nvPr/>
        </p:nvSpPr>
        <p:spPr>
          <a:xfrm>
            <a:off x="8229600" y="3906838"/>
            <a:ext cx="1014413" cy="530225"/>
          </a:xfrm>
          <a:prstGeom prst="rect">
            <a:avLst/>
          </a:prstGeom>
          <a:solidFill>
            <a:schemeClr val="bg1"/>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8666" name="Rectangle 58"/>
          <p:cNvSpPr/>
          <p:nvPr/>
        </p:nvSpPr>
        <p:spPr>
          <a:xfrm>
            <a:off x="8229600" y="4437063"/>
            <a:ext cx="950913" cy="457200"/>
          </a:xfrm>
          <a:prstGeom prst="rect">
            <a:avLst/>
          </a:prstGeom>
          <a:solidFill>
            <a:schemeClr val="bg1"/>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8667" name="Rectangle 59" descr="花岗岩"/>
          <p:cNvSpPr/>
          <p:nvPr/>
        </p:nvSpPr>
        <p:spPr>
          <a:xfrm>
            <a:off x="8229600" y="3141663"/>
            <a:ext cx="9906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zh-CN" altLang="zh-CN" sz="3200" b="1" dirty="0">
                <a:solidFill>
                  <a:srgbClr val="FFFFFF"/>
                </a:solidFill>
                <a:latin typeface="Times New Roman" panose="02020603050405020304" pitchFamily="18" charset="0"/>
                <a:ea typeface="宋体" panose="02010600030101010101" pitchFamily="2" charset="-122"/>
              </a:rPr>
              <a:t>1</a:t>
            </a:r>
            <a:endParaRPr lang="zh-CN" altLang="zh-CN" sz="3200" b="1" dirty="0">
              <a:solidFill>
                <a:srgbClr val="FFFFFF"/>
              </a:solidFill>
              <a:latin typeface="Times New Roman" panose="02020603050405020304" pitchFamily="18" charset="0"/>
              <a:ea typeface="宋体" panose="02010600030101010101" pitchFamily="2" charset="-122"/>
            </a:endParaRPr>
          </a:p>
        </p:txBody>
      </p:sp>
      <p:sp>
        <p:nvSpPr>
          <p:cNvPr id="68668" name="Rectangle 60" descr="花岗岩"/>
          <p:cNvSpPr/>
          <p:nvPr/>
        </p:nvSpPr>
        <p:spPr>
          <a:xfrm>
            <a:off x="6591300" y="2420938"/>
            <a:ext cx="9906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zh-CN" altLang="zh-CN" sz="3200" b="1" dirty="0">
                <a:solidFill>
                  <a:srgbClr val="FFFFFF"/>
                </a:solidFill>
                <a:latin typeface="Times New Roman" panose="02020603050405020304" pitchFamily="18" charset="0"/>
                <a:ea typeface="宋体" panose="02010600030101010101" pitchFamily="2" charset="-122"/>
              </a:rPr>
              <a:t>1</a:t>
            </a:r>
            <a:endParaRPr lang="zh-CN" altLang="zh-CN" sz="3200" b="1" dirty="0">
              <a:solidFill>
                <a:srgbClr val="FFFFFF"/>
              </a:solidFill>
              <a:latin typeface="Times New Roman" panose="02020603050405020304" pitchFamily="18" charset="0"/>
              <a:ea typeface="宋体" panose="02010600030101010101" pitchFamily="2" charset="-122"/>
            </a:endParaRPr>
          </a:p>
        </p:txBody>
      </p:sp>
      <p:sp>
        <p:nvSpPr>
          <p:cNvPr id="68669" name="Rectangle 61" descr="花岗岩"/>
          <p:cNvSpPr/>
          <p:nvPr/>
        </p:nvSpPr>
        <p:spPr>
          <a:xfrm>
            <a:off x="7605713" y="2420938"/>
            <a:ext cx="9906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zh-CN" altLang="zh-CN" sz="3200" b="1" dirty="0">
                <a:solidFill>
                  <a:srgbClr val="FFFFFF"/>
                </a:solidFill>
                <a:latin typeface="Times New Roman" panose="02020603050405020304" pitchFamily="18" charset="0"/>
                <a:ea typeface="宋体" panose="02010600030101010101" pitchFamily="2" charset="-122"/>
              </a:rPr>
              <a:t>1</a:t>
            </a:r>
            <a:endParaRPr lang="zh-CN" altLang="zh-CN" sz="3200" b="1" dirty="0">
              <a:solidFill>
                <a:srgbClr val="FFFFFF"/>
              </a:solidFill>
              <a:latin typeface="Times New Roman" panose="02020603050405020304" pitchFamily="18" charset="0"/>
              <a:ea typeface="宋体" panose="02010600030101010101" pitchFamily="2" charset="-122"/>
            </a:endParaRPr>
          </a:p>
        </p:txBody>
      </p:sp>
      <p:sp>
        <p:nvSpPr>
          <p:cNvPr id="68670" name="Line 62"/>
          <p:cNvSpPr/>
          <p:nvPr/>
        </p:nvSpPr>
        <p:spPr>
          <a:xfrm>
            <a:off x="8477250" y="3544888"/>
            <a:ext cx="0" cy="838200"/>
          </a:xfrm>
          <a:prstGeom prst="line">
            <a:avLst/>
          </a:prstGeom>
          <a:ln w="38100" cap="flat" cmpd="sng">
            <a:solidFill>
              <a:schemeClr val="tx1"/>
            </a:solidFill>
            <a:prstDash val="solid"/>
            <a:round/>
            <a:headEnd type="none" w="med" len="med"/>
            <a:tailEnd type="triangle" w="med" len="lg"/>
          </a:ln>
        </p:spPr>
      </p:sp>
      <p:sp>
        <p:nvSpPr>
          <p:cNvPr id="68671" name="Line 63"/>
          <p:cNvSpPr/>
          <p:nvPr/>
        </p:nvSpPr>
        <p:spPr>
          <a:xfrm flipV="1">
            <a:off x="8972550" y="3544888"/>
            <a:ext cx="0" cy="838200"/>
          </a:xfrm>
          <a:prstGeom prst="line">
            <a:avLst/>
          </a:prstGeom>
          <a:ln w="38100" cap="flat" cmpd="sng">
            <a:solidFill>
              <a:schemeClr val="tx1"/>
            </a:solidFill>
            <a:prstDash val="solid"/>
            <a:round/>
            <a:headEnd type="none" w="med" len="med"/>
            <a:tailEnd type="triangle" w="med" len="lg"/>
          </a:ln>
        </p:spPr>
      </p:sp>
      <p:grpSp>
        <p:nvGrpSpPr>
          <p:cNvPr id="17" name="Group 64"/>
          <p:cNvGrpSpPr/>
          <p:nvPr/>
        </p:nvGrpSpPr>
        <p:grpSpPr>
          <a:xfrm>
            <a:off x="8147050" y="3087688"/>
            <a:ext cx="1155700" cy="3276600"/>
            <a:chOff x="0" y="0"/>
            <a:chExt cx="672" cy="2064"/>
          </a:xfrm>
        </p:grpSpPr>
        <p:sp>
          <p:nvSpPr>
            <p:cNvPr id="61504" name="Rectangle 65" descr="栎木"/>
            <p:cNvSpPr/>
            <p:nvPr/>
          </p:nvSpPr>
          <p:spPr>
            <a:xfrm>
              <a:off x="0" y="0"/>
              <a:ext cx="48" cy="2016"/>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505" name="Rectangle 66" descr="栎木"/>
            <p:cNvSpPr/>
            <p:nvPr/>
          </p:nvSpPr>
          <p:spPr>
            <a:xfrm>
              <a:off x="624" y="0"/>
              <a:ext cx="48" cy="2016"/>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506" name="Rectangle 67" descr="栎木"/>
            <p:cNvSpPr/>
            <p:nvPr/>
          </p:nvSpPr>
          <p:spPr>
            <a:xfrm rot="-5400000">
              <a:off x="312" y="1704"/>
              <a:ext cx="48" cy="672"/>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slide(fromBottom)">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68660"/>
                                        </p:tgtEl>
                                        <p:attrNameLst>
                                          <p:attrName>style.visibility</p:attrName>
                                        </p:attrNameLst>
                                      </p:cBhvr>
                                      <p:to>
                                        <p:strVal val="visible"/>
                                      </p:to>
                                    </p:set>
                                    <p:anim calcmode="lin" valueType="num">
                                      <p:cBhvr additive="base">
                                        <p:cTn id="16" dur="500" fill="hold"/>
                                        <p:tgtEl>
                                          <p:spTgt spid="68660"/>
                                        </p:tgtEl>
                                        <p:attrNameLst>
                                          <p:attrName>ppt_x</p:attrName>
                                        </p:attrNameLst>
                                      </p:cBhvr>
                                      <p:tavLst>
                                        <p:tav tm="0">
                                          <p:val>
                                            <p:strVal val="#ppt_x"/>
                                          </p:val>
                                        </p:tav>
                                        <p:tav tm="100000">
                                          <p:val>
                                            <p:strVal val="#ppt_x"/>
                                          </p:val>
                                        </p:tav>
                                      </p:tavLst>
                                    </p:anim>
                                    <p:anim calcmode="lin" valueType="num">
                                      <p:cBhvr additive="base">
                                        <p:cTn id="17" dur="500" fill="hold"/>
                                        <p:tgtEl>
                                          <p:spTgt spid="6866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CASHREG.WAV"/>
                                        </p:tgtEl>
                                      </p:cMediaNode>
                                    </p:audio>
                                  </p:subTnLst>
                                </p:cTn>
                              </p:par>
                            </p:childTnLst>
                          </p:cTn>
                        </p:par>
                        <p:par>
                          <p:cTn id="18" fill="hold">
                            <p:stCondLst>
                              <p:cond delay="500"/>
                            </p:stCondLst>
                            <p:childTnLst>
                              <p:par>
                                <p:cTn id="19" presetID="2" presetClass="entr" presetSubtype="1" fill="hold" grpId="0" nodeType="afterEffect">
                                  <p:stCondLst>
                                    <p:cond delay="0"/>
                                  </p:stCondLst>
                                  <p:childTnLst>
                                    <p:set>
                                      <p:cBhvr>
                                        <p:cTn id="20" dur="1" fill="hold">
                                          <p:stCondLst>
                                            <p:cond delay="0"/>
                                          </p:stCondLst>
                                        </p:cTn>
                                        <p:tgtEl>
                                          <p:spTgt spid="68661"/>
                                        </p:tgtEl>
                                        <p:attrNameLst>
                                          <p:attrName>style.visibility</p:attrName>
                                        </p:attrNameLst>
                                      </p:cBhvr>
                                      <p:to>
                                        <p:strVal val="visible"/>
                                      </p:to>
                                    </p:set>
                                    <p:anim calcmode="lin" valueType="num">
                                      <p:cBhvr additive="base">
                                        <p:cTn id="21" dur="500" fill="hold"/>
                                        <p:tgtEl>
                                          <p:spTgt spid="68661"/>
                                        </p:tgtEl>
                                        <p:attrNameLst>
                                          <p:attrName>ppt_x</p:attrName>
                                        </p:attrNameLst>
                                      </p:cBhvr>
                                      <p:tavLst>
                                        <p:tav tm="0">
                                          <p:val>
                                            <p:strVal val="#ppt_x"/>
                                          </p:val>
                                        </p:tav>
                                        <p:tav tm="100000">
                                          <p:val>
                                            <p:strVal val="#ppt_x"/>
                                          </p:val>
                                        </p:tav>
                                      </p:tavLst>
                                    </p:anim>
                                    <p:anim calcmode="lin" valueType="num">
                                      <p:cBhvr additive="base">
                                        <p:cTn id="22" dur="500" fill="hold"/>
                                        <p:tgtEl>
                                          <p:spTgt spid="6866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CASHREG.WAV"/>
                                        </p:tgtEl>
                                      </p:cMediaNode>
                                    </p:audio>
                                  </p:subTnLst>
                                </p:cTn>
                              </p:par>
                            </p:childTnLst>
                          </p:cTn>
                        </p:par>
                        <p:par>
                          <p:cTn id="23" fill="hold">
                            <p:stCondLst>
                              <p:cond delay="1000"/>
                            </p:stCondLst>
                            <p:childTnLst>
                              <p:par>
                                <p:cTn id="24" presetID="2" presetClass="entr" presetSubtype="1" fill="hold" grpId="0" nodeType="afterEffect">
                                  <p:stCondLst>
                                    <p:cond delay="0"/>
                                  </p:stCondLst>
                                  <p:childTnLst>
                                    <p:set>
                                      <p:cBhvr>
                                        <p:cTn id="25" dur="1" fill="hold">
                                          <p:stCondLst>
                                            <p:cond delay="0"/>
                                          </p:stCondLst>
                                        </p:cTn>
                                        <p:tgtEl>
                                          <p:spTgt spid="68662"/>
                                        </p:tgtEl>
                                        <p:attrNameLst>
                                          <p:attrName>style.visibility</p:attrName>
                                        </p:attrNameLst>
                                      </p:cBhvr>
                                      <p:to>
                                        <p:strVal val="visible"/>
                                      </p:to>
                                    </p:set>
                                    <p:anim calcmode="lin" valueType="num">
                                      <p:cBhvr additive="base">
                                        <p:cTn id="26" dur="500" fill="hold"/>
                                        <p:tgtEl>
                                          <p:spTgt spid="68662"/>
                                        </p:tgtEl>
                                        <p:attrNameLst>
                                          <p:attrName>ppt_x</p:attrName>
                                        </p:attrNameLst>
                                      </p:cBhvr>
                                      <p:tavLst>
                                        <p:tav tm="0">
                                          <p:val>
                                            <p:strVal val="#ppt_x"/>
                                          </p:val>
                                        </p:tav>
                                        <p:tav tm="100000">
                                          <p:val>
                                            <p:strVal val="#ppt_x"/>
                                          </p:val>
                                        </p:tav>
                                      </p:tavLst>
                                    </p:anim>
                                    <p:anim calcmode="lin" valueType="num">
                                      <p:cBhvr additive="base">
                                        <p:cTn id="27" dur="500" fill="hold"/>
                                        <p:tgtEl>
                                          <p:spTgt spid="6866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CASHREG.WAV"/>
                                        </p:tgtEl>
                                      </p:cMediaNode>
                                    </p:audio>
                                  </p:subTnLst>
                                </p:cTn>
                              </p:par>
                            </p:childTnLst>
                          </p:cTn>
                        </p:par>
                        <p:par>
                          <p:cTn id="28" fill="hold">
                            <p:stCondLst>
                              <p:cond delay="1500"/>
                            </p:stCondLst>
                            <p:childTnLst>
                              <p:par>
                                <p:cTn id="29" presetID="2" presetClass="entr" presetSubtype="1" fill="hold" grpId="0" nodeType="afterEffect">
                                  <p:stCondLst>
                                    <p:cond delay="0"/>
                                  </p:stCondLst>
                                  <p:childTnLst>
                                    <p:set>
                                      <p:cBhvr>
                                        <p:cTn id="30" dur="1" fill="hold">
                                          <p:stCondLst>
                                            <p:cond delay="0"/>
                                          </p:stCondLst>
                                        </p:cTn>
                                        <p:tgtEl>
                                          <p:spTgt spid="68663"/>
                                        </p:tgtEl>
                                        <p:attrNameLst>
                                          <p:attrName>style.visibility</p:attrName>
                                        </p:attrNameLst>
                                      </p:cBhvr>
                                      <p:to>
                                        <p:strVal val="visible"/>
                                      </p:to>
                                    </p:set>
                                    <p:anim calcmode="lin" valueType="num">
                                      <p:cBhvr additive="base">
                                        <p:cTn id="31" dur="500" fill="hold"/>
                                        <p:tgtEl>
                                          <p:spTgt spid="68663"/>
                                        </p:tgtEl>
                                        <p:attrNameLst>
                                          <p:attrName>ppt_x</p:attrName>
                                        </p:attrNameLst>
                                      </p:cBhvr>
                                      <p:tavLst>
                                        <p:tav tm="0">
                                          <p:val>
                                            <p:strVal val="#ppt_x"/>
                                          </p:val>
                                        </p:tav>
                                        <p:tav tm="100000">
                                          <p:val>
                                            <p:strVal val="#ppt_x"/>
                                          </p:val>
                                        </p:tav>
                                      </p:tavLst>
                                    </p:anim>
                                    <p:anim calcmode="lin" valueType="num">
                                      <p:cBhvr additive="base">
                                        <p:cTn id="32" dur="500" fill="hold"/>
                                        <p:tgtEl>
                                          <p:spTgt spid="6866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SHREG.WAV"/>
                                        </p:tgtEl>
                                      </p:cMediaNode>
                                    </p:audio>
                                  </p:subTnLst>
                                </p:cTn>
                              </p:par>
                            </p:childTnLst>
                          </p:cTn>
                        </p:par>
                        <p:par>
                          <p:cTn id="33" fill="hold">
                            <p:stCondLst>
                              <p:cond delay="2000"/>
                            </p:stCondLst>
                            <p:childTnLst>
                              <p:par>
                                <p:cTn id="34" presetID="2" presetClass="entr" presetSubtype="1" fill="hold" grpId="0" nodeType="afterEffect">
                                  <p:stCondLst>
                                    <p:cond delay="0"/>
                                  </p:stCondLst>
                                  <p:childTnLst>
                                    <p:set>
                                      <p:cBhvr>
                                        <p:cTn id="35" dur="1" fill="hold">
                                          <p:stCondLst>
                                            <p:cond delay="0"/>
                                          </p:stCondLst>
                                        </p:cTn>
                                        <p:tgtEl>
                                          <p:spTgt spid="68664"/>
                                        </p:tgtEl>
                                        <p:attrNameLst>
                                          <p:attrName>style.visibility</p:attrName>
                                        </p:attrNameLst>
                                      </p:cBhvr>
                                      <p:to>
                                        <p:strVal val="visible"/>
                                      </p:to>
                                    </p:set>
                                    <p:anim calcmode="lin" valueType="num">
                                      <p:cBhvr additive="base">
                                        <p:cTn id="36" dur="500" fill="hold"/>
                                        <p:tgtEl>
                                          <p:spTgt spid="68664"/>
                                        </p:tgtEl>
                                        <p:attrNameLst>
                                          <p:attrName>ppt_x</p:attrName>
                                        </p:attrNameLst>
                                      </p:cBhvr>
                                      <p:tavLst>
                                        <p:tav tm="0">
                                          <p:val>
                                            <p:strVal val="#ppt_x"/>
                                          </p:val>
                                        </p:tav>
                                        <p:tav tm="100000">
                                          <p:val>
                                            <p:strVal val="#ppt_x"/>
                                          </p:val>
                                        </p:tav>
                                      </p:tavLst>
                                    </p:anim>
                                    <p:anim calcmode="lin" valueType="num">
                                      <p:cBhvr additive="base">
                                        <p:cTn id="37" dur="500" fill="hold"/>
                                        <p:tgtEl>
                                          <p:spTgt spid="6866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SHREG.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8665"/>
                                        </p:tgtEl>
                                        <p:attrNameLst>
                                          <p:attrName>style.visibility</p:attrName>
                                        </p:attrNameLst>
                                      </p:cBhvr>
                                      <p:to>
                                        <p:strVal val="visible"/>
                                      </p:to>
                                    </p:set>
                                    <p:animEffect transition="in" filter="wipe(down)">
                                      <p:cBhvr>
                                        <p:cTn id="42" dur="500"/>
                                        <p:tgtEl>
                                          <p:spTgt spid="68665"/>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68668"/>
                                        </p:tgtEl>
                                        <p:attrNameLst>
                                          <p:attrName>style.visibility</p:attrName>
                                        </p:attrNameLst>
                                      </p:cBhvr>
                                      <p:to>
                                        <p:strVal val="visible"/>
                                      </p:to>
                                    </p:set>
                                    <p:animEffect transition="in" filter="dissolve">
                                      <p:cBhvr>
                                        <p:cTn id="46" dur="500"/>
                                        <p:tgtEl>
                                          <p:spTgt spid="68668"/>
                                        </p:tgtEl>
                                      </p:cBhvr>
                                    </p:animEffect>
                                  </p:childTnLst>
                                  <p:subTnLst>
                                    <p:audio>
                                      <p:cMediaNode>
                                        <p:cTn display="0" masterRel="sameClick">
                                          <p:stCondLst>
                                            <p:cond evt="begin" delay="0">
                                              <p:tn val="44"/>
                                            </p:cond>
                                          </p:stCondLst>
                                          <p:endCondLst>
                                            <p:cond evt="onStopAudio" delay="0">
                                              <p:tgtEl>
                                                <p:sldTgt/>
                                              </p:tgtEl>
                                            </p:cond>
                                          </p:endCondLst>
                                        </p:cTn>
                                        <p:tgtEl>
                                          <p:sndTgt r:embed="rId3" name="CASHREG.WAV"/>
                                        </p:tgtEl>
                                      </p:cMediaNode>
                                    </p:audio>
                                  </p:sub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68666"/>
                                        </p:tgtEl>
                                        <p:attrNameLst>
                                          <p:attrName>style.visibility</p:attrName>
                                        </p:attrNameLst>
                                      </p:cBhvr>
                                      <p:to>
                                        <p:strVal val="visible"/>
                                      </p:to>
                                    </p:set>
                                    <p:animEffect transition="in" filter="wipe(down)">
                                      <p:cBhvr>
                                        <p:cTn id="50" dur="500"/>
                                        <p:tgtEl>
                                          <p:spTgt spid="68666"/>
                                        </p:tgtEl>
                                      </p:cBhvr>
                                    </p:animEffect>
                                  </p:childTnLst>
                                </p:cTn>
                              </p:par>
                            </p:childTnLst>
                          </p:cTn>
                        </p:par>
                        <p:par>
                          <p:cTn id="51" fill="hold">
                            <p:stCondLst>
                              <p:cond delay="1500"/>
                            </p:stCondLst>
                            <p:childTnLst>
                              <p:par>
                                <p:cTn id="52" presetID="12" presetClass="entr" presetSubtype="4" fill="hold" grpId="0" nodeType="afterEffect">
                                  <p:stCondLst>
                                    <p:cond delay="0"/>
                                  </p:stCondLst>
                                  <p:childTnLst>
                                    <p:set>
                                      <p:cBhvr>
                                        <p:cTn id="53" dur="1" fill="hold">
                                          <p:stCondLst>
                                            <p:cond delay="0"/>
                                          </p:stCondLst>
                                        </p:cTn>
                                        <p:tgtEl>
                                          <p:spTgt spid="68667"/>
                                        </p:tgtEl>
                                        <p:attrNameLst>
                                          <p:attrName>style.visibility</p:attrName>
                                        </p:attrNameLst>
                                      </p:cBhvr>
                                      <p:to>
                                        <p:strVal val="visible"/>
                                      </p:to>
                                    </p:set>
                                    <p:animEffect transition="in" filter="slide(fromBottom)">
                                      <p:cBhvr>
                                        <p:cTn id="54" dur="500"/>
                                        <p:tgtEl>
                                          <p:spTgt spid="68667"/>
                                        </p:tgtEl>
                                      </p:cBhvr>
                                    </p:animEffect>
                                  </p:childTnLst>
                                  <p:subTnLst>
                                    <p:set>
                                      <p:cBhvr override="childStyle">
                                        <p:cTn dur="1" fill="hold" display="0" masterRel="sameClick" afterEffect="1">
                                          <p:stCondLst>
                                            <p:cond evt="end" delay="0">
                                              <p:tn val="52"/>
                                            </p:cond>
                                          </p:stCondLst>
                                        </p:cTn>
                                        <p:tgtEl>
                                          <p:spTgt spid="68667"/>
                                        </p:tgtEl>
                                        <p:attrNameLst>
                                          <p:attrName>style.visibility</p:attrName>
                                        </p:attrNameLst>
                                      </p:cBhvr>
                                      <p:to>
                                        <p:strVal val="hidden"/>
                                      </p:to>
                                    </p:set>
                                  </p:sub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68669"/>
                                        </p:tgtEl>
                                        <p:attrNameLst>
                                          <p:attrName>style.visibility</p:attrName>
                                        </p:attrNameLst>
                                      </p:cBhvr>
                                      <p:to>
                                        <p:strVal val="visible"/>
                                      </p:to>
                                    </p:set>
                                    <p:animEffect transition="in" filter="dissolve">
                                      <p:cBhvr>
                                        <p:cTn id="58" dur="500"/>
                                        <p:tgtEl>
                                          <p:spTgt spid="68669"/>
                                        </p:tgtEl>
                                      </p:cBhvr>
                                    </p:animEffect>
                                  </p:childTnLst>
                                  <p:subTnLst>
                                    <p:audio>
                                      <p:cMediaNode>
                                        <p:cTn display="0" masterRel="sameClick">
                                          <p:stCondLst>
                                            <p:cond evt="begin" delay="0">
                                              <p:tn val="56"/>
                                            </p:cond>
                                          </p:stCondLst>
                                          <p:endCondLst>
                                            <p:cond evt="onStopAudio" delay="0">
                                              <p:tgtEl>
                                                <p:sldTgt/>
                                              </p:tgtEl>
                                            </p:cond>
                                          </p:endCondLst>
                                        </p:cTn>
                                        <p:tgtEl>
                                          <p:sndTgt r:embed="rId3" name="CASHREG.WAV"/>
                                        </p:tgtEl>
                                      </p:cMediaNode>
                                    </p:audio>
                                  </p:subTnLst>
                                </p:cTn>
                              </p:par>
                            </p:childTnLst>
                          </p:cTn>
                        </p:par>
                        <p:par>
                          <p:cTn id="59" fill="hold">
                            <p:stCondLst>
                              <p:cond delay="2500"/>
                            </p:stCondLst>
                            <p:childTnLst>
                              <p:par>
                                <p:cTn id="60" presetID="17" presetClass="entr" presetSubtype="1" fill="hold" nodeType="afterEffect">
                                  <p:stCondLst>
                                    <p:cond delay="0"/>
                                  </p:stCondLst>
                                  <p:childTnLst>
                                    <p:set>
                                      <p:cBhvr>
                                        <p:cTn id="61" dur="1" fill="hold">
                                          <p:stCondLst>
                                            <p:cond delay="0"/>
                                          </p:stCondLst>
                                        </p:cTn>
                                        <p:tgtEl>
                                          <p:spTgt spid="68670"/>
                                        </p:tgtEl>
                                        <p:attrNameLst>
                                          <p:attrName>style.visibility</p:attrName>
                                        </p:attrNameLst>
                                      </p:cBhvr>
                                      <p:to>
                                        <p:strVal val="visible"/>
                                      </p:to>
                                    </p:set>
                                    <p:anim calcmode="lin" valueType="num">
                                      <p:cBhvr>
                                        <p:cTn id="62" dur="500" fill="hold"/>
                                        <p:tgtEl>
                                          <p:spTgt spid="68670"/>
                                        </p:tgtEl>
                                        <p:attrNameLst>
                                          <p:attrName>ppt_x</p:attrName>
                                        </p:attrNameLst>
                                      </p:cBhvr>
                                      <p:tavLst>
                                        <p:tav tm="0">
                                          <p:val>
                                            <p:strVal val="#ppt_x"/>
                                          </p:val>
                                        </p:tav>
                                        <p:tav tm="100000">
                                          <p:val>
                                            <p:strVal val="#ppt_x"/>
                                          </p:val>
                                        </p:tav>
                                      </p:tavLst>
                                    </p:anim>
                                    <p:anim calcmode="lin" valueType="num">
                                      <p:cBhvr>
                                        <p:cTn id="63" dur="500" fill="hold"/>
                                        <p:tgtEl>
                                          <p:spTgt spid="68670"/>
                                        </p:tgtEl>
                                        <p:attrNameLst>
                                          <p:attrName>ppt_y</p:attrName>
                                        </p:attrNameLst>
                                      </p:cBhvr>
                                      <p:tavLst>
                                        <p:tav tm="0">
                                          <p:val>
                                            <p:strVal val="#ppt_y-#ppt_h/2"/>
                                          </p:val>
                                        </p:tav>
                                        <p:tav tm="100000">
                                          <p:val>
                                            <p:strVal val="#ppt_y"/>
                                          </p:val>
                                        </p:tav>
                                      </p:tavLst>
                                    </p:anim>
                                    <p:anim calcmode="lin" valueType="num">
                                      <p:cBhvr>
                                        <p:cTn id="64" dur="500" fill="hold"/>
                                        <p:tgtEl>
                                          <p:spTgt spid="68670"/>
                                        </p:tgtEl>
                                        <p:attrNameLst>
                                          <p:attrName>ppt_w</p:attrName>
                                        </p:attrNameLst>
                                      </p:cBhvr>
                                      <p:tavLst>
                                        <p:tav tm="0">
                                          <p:val>
                                            <p:strVal val="#ppt_w"/>
                                          </p:val>
                                        </p:tav>
                                        <p:tav tm="100000">
                                          <p:val>
                                            <p:strVal val="#ppt_w"/>
                                          </p:val>
                                        </p:tav>
                                      </p:tavLst>
                                    </p:anim>
                                    <p:anim calcmode="lin" valueType="num">
                                      <p:cBhvr>
                                        <p:cTn id="65" dur="500" fill="hold"/>
                                        <p:tgtEl>
                                          <p:spTgt spid="68670"/>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60"/>
                                            </p:cond>
                                          </p:stCondLst>
                                          <p:endCondLst>
                                            <p:cond evt="onStopAudio" delay="0">
                                              <p:tgtEl>
                                                <p:sldTgt/>
                                              </p:tgtEl>
                                            </p:cond>
                                          </p:endCondLst>
                                        </p:cTn>
                                        <p:tgtEl>
                                          <p:sndTgt r:embed="rId4" name="WHOOSH.WAV"/>
                                        </p:tgtEl>
                                      </p:cMediaNode>
                                    </p:audio>
                                  </p:subTnLst>
                                </p:cTn>
                              </p:par>
                            </p:childTnLst>
                          </p:cTn>
                        </p:par>
                        <p:par>
                          <p:cTn id="66" fill="hold">
                            <p:stCondLst>
                              <p:cond delay="3000"/>
                            </p:stCondLst>
                            <p:childTnLst>
                              <p:par>
                                <p:cTn id="67" presetID="17" presetClass="entr" presetSubtype="4" fill="hold" nodeType="afterEffect">
                                  <p:stCondLst>
                                    <p:cond delay="0"/>
                                  </p:stCondLst>
                                  <p:childTnLst>
                                    <p:set>
                                      <p:cBhvr>
                                        <p:cTn id="68" dur="1" fill="hold">
                                          <p:stCondLst>
                                            <p:cond delay="0"/>
                                          </p:stCondLst>
                                        </p:cTn>
                                        <p:tgtEl>
                                          <p:spTgt spid="68671"/>
                                        </p:tgtEl>
                                        <p:attrNameLst>
                                          <p:attrName>style.visibility</p:attrName>
                                        </p:attrNameLst>
                                      </p:cBhvr>
                                      <p:to>
                                        <p:strVal val="visible"/>
                                      </p:to>
                                    </p:set>
                                    <p:anim calcmode="lin" valueType="num">
                                      <p:cBhvr>
                                        <p:cTn id="69" dur="500" fill="hold"/>
                                        <p:tgtEl>
                                          <p:spTgt spid="68671"/>
                                        </p:tgtEl>
                                        <p:attrNameLst>
                                          <p:attrName>ppt_x</p:attrName>
                                        </p:attrNameLst>
                                      </p:cBhvr>
                                      <p:tavLst>
                                        <p:tav tm="0">
                                          <p:val>
                                            <p:strVal val="#ppt_x"/>
                                          </p:val>
                                        </p:tav>
                                        <p:tav tm="100000">
                                          <p:val>
                                            <p:strVal val="#ppt_x"/>
                                          </p:val>
                                        </p:tav>
                                      </p:tavLst>
                                    </p:anim>
                                    <p:anim calcmode="lin" valueType="num">
                                      <p:cBhvr>
                                        <p:cTn id="70" dur="500" fill="hold"/>
                                        <p:tgtEl>
                                          <p:spTgt spid="68671"/>
                                        </p:tgtEl>
                                        <p:attrNameLst>
                                          <p:attrName>ppt_y</p:attrName>
                                        </p:attrNameLst>
                                      </p:cBhvr>
                                      <p:tavLst>
                                        <p:tav tm="0">
                                          <p:val>
                                            <p:strVal val="#ppt_y+#ppt_h/2"/>
                                          </p:val>
                                        </p:tav>
                                        <p:tav tm="100000">
                                          <p:val>
                                            <p:strVal val="#ppt_y"/>
                                          </p:val>
                                        </p:tav>
                                      </p:tavLst>
                                    </p:anim>
                                    <p:anim calcmode="lin" valueType="num">
                                      <p:cBhvr>
                                        <p:cTn id="71" dur="500" fill="hold"/>
                                        <p:tgtEl>
                                          <p:spTgt spid="68671"/>
                                        </p:tgtEl>
                                        <p:attrNameLst>
                                          <p:attrName>ppt_w</p:attrName>
                                        </p:attrNameLst>
                                      </p:cBhvr>
                                      <p:tavLst>
                                        <p:tav tm="0">
                                          <p:val>
                                            <p:strVal val="#ppt_w"/>
                                          </p:val>
                                        </p:tav>
                                        <p:tav tm="100000">
                                          <p:val>
                                            <p:strVal val="#ppt_w"/>
                                          </p:val>
                                        </p:tav>
                                      </p:tavLst>
                                    </p:anim>
                                    <p:anim calcmode="lin" valueType="num">
                                      <p:cBhvr>
                                        <p:cTn id="72" dur="500" fill="hold"/>
                                        <p:tgtEl>
                                          <p:spTgt spid="68671"/>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6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60" grpId="0" animBg="1"/>
      <p:bldP spid="68661" grpId="0" animBg="1"/>
      <p:bldP spid="68662" grpId="0" animBg="1"/>
      <p:bldP spid="68663" grpId="0" animBg="1"/>
      <p:bldP spid="68664" grpId="0" animBg="1"/>
      <p:bldP spid="68665" grpId="0" animBg="1"/>
      <p:bldP spid="68666" grpId="0" animBg="1"/>
      <p:bldP spid="68667" grpId="0" animBg="1"/>
      <p:bldP spid="68668" grpId="0" animBg="1"/>
      <p:bldP spid="6866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ext Box 2"/>
          <p:cNvSpPr txBox="1"/>
          <p:nvPr/>
        </p:nvSpPr>
        <p:spPr>
          <a:xfrm>
            <a:off x="741363" y="836613"/>
            <a:ext cx="8656637" cy="5499100"/>
          </a:xfrm>
          <a:prstGeom prst="rect">
            <a:avLst/>
          </a:prstGeom>
          <a:noFill/>
          <a:ln w="9525">
            <a:noFill/>
          </a:ln>
        </p:spPr>
        <p:txBody>
          <a:bodyPr anchor="t" anchorCtr="0">
            <a:spAutoFit/>
          </a:bodyPr>
          <a:p>
            <a:pPr algn="just">
              <a:spcBef>
                <a:spcPct val="50000"/>
              </a:spcBef>
            </a:pPr>
            <a:r>
              <a:rPr lang="zh-CN" altLang="en-US" sz="2400" b="1" dirty="0">
                <a:latin typeface="Times New Roman" panose="02020603050405020304" pitchFamily="18" charset="0"/>
                <a:ea typeface="宋体" panose="02010600030101010101" pitchFamily="2" charset="-122"/>
              </a:rPr>
              <a:t>用乘</a:t>
            </a:r>
            <a:r>
              <a:rPr lang="zh-CN"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取整法将小数部分</a:t>
            </a:r>
            <a:r>
              <a:rPr lang="zh-CN" altLang="zh-CN" sz="2400" b="1" dirty="0">
                <a:latin typeface="Times New Roman" panose="02020603050405020304" pitchFamily="18" charset="0"/>
                <a:ea typeface="宋体" panose="02010600030101010101" pitchFamily="2" charset="-122"/>
              </a:rPr>
              <a:t>(0.6875)</a:t>
            </a:r>
            <a:r>
              <a:rPr lang="zh-CN" altLang="zh-CN" sz="2400" b="1" baseline="-30000" dirty="0">
                <a:latin typeface="Times New Roman" panose="02020603050405020304" pitchFamily="18" charset="0"/>
                <a:ea typeface="宋体" panose="02010600030101010101" pitchFamily="2" charset="-122"/>
              </a:rPr>
              <a:t>10</a:t>
            </a:r>
            <a:r>
              <a:rPr lang="zh-CN" altLang="en-US" sz="2400" b="1" dirty="0">
                <a:latin typeface="Times New Roman" panose="02020603050405020304" pitchFamily="18" charset="0"/>
                <a:ea typeface="宋体" panose="02010600030101010101" pitchFamily="2" charset="-122"/>
              </a:rPr>
              <a:t>转换为二进制形式</a:t>
            </a:r>
            <a:r>
              <a:rPr lang="zh-CN" altLang="en-US" sz="2400" b="1" dirty="0">
                <a:solidFill>
                  <a:schemeClr val="bg2"/>
                </a:solidFill>
                <a:latin typeface="Times New Roman" panose="02020603050405020304" pitchFamily="18" charset="0"/>
                <a:ea typeface="宋体" panose="02010600030101010101" pitchFamily="2" charset="-122"/>
              </a:rPr>
              <a:t>：</a:t>
            </a:r>
            <a:endParaRPr lang="zh-CN" altLang="en-US" sz="2400" b="1" dirty="0">
              <a:solidFill>
                <a:schemeClr val="bg2"/>
              </a:solidFill>
              <a:latin typeface="Times New Roman" panose="02020603050405020304" pitchFamily="18" charset="0"/>
              <a:ea typeface="宋体" panose="02010600030101010101" pitchFamily="2" charset="-122"/>
            </a:endParaRPr>
          </a:p>
          <a:p>
            <a:pPr algn="just">
              <a:spcBef>
                <a:spcPct val="50000"/>
              </a:spcBef>
            </a:pPr>
            <a:r>
              <a:rPr lang="zh-CN" altLang="en-US" b="1" dirty="0">
                <a:latin typeface="Times New Roman" panose="02020603050405020304" pitchFamily="18" charset="0"/>
                <a:ea typeface="宋体" panose="02010600030101010101" pitchFamily="2" charset="-122"/>
              </a:rPr>
              <a:t>   </a:t>
            </a:r>
            <a:r>
              <a:rPr lang="zh-CN" altLang="zh-CN" b="1" dirty="0">
                <a:latin typeface="Times New Roman" panose="02020603050405020304" pitchFamily="18" charset="0"/>
                <a:ea typeface="宋体" panose="02010600030101010101" pitchFamily="2" charset="-122"/>
              </a:rPr>
              <a:t>0. 6875</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u="sng" dirty="0">
                <a:latin typeface="Times New Roman" panose="02020603050405020304" pitchFamily="18" charset="0"/>
                <a:ea typeface="宋体" panose="02010600030101010101" pitchFamily="2" charset="-122"/>
              </a:rPr>
              <a:t>   ×      2     </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dirty="0">
                <a:latin typeface="Times New Roman" panose="02020603050405020304" pitchFamily="18" charset="0"/>
                <a:ea typeface="宋体" panose="02010600030101010101" pitchFamily="2" charset="-122"/>
              </a:rPr>
              <a:t>   1.3750    ……  </a:t>
            </a:r>
            <a:r>
              <a:rPr lang="zh-CN" altLang="en-US" b="1" dirty="0">
                <a:latin typeface="Times New Roman" panose="02020603050405020304" pitchFamily="18" charset="0"/>
                <a:ea typeface="宋体" panose="02010600030101010101" pitchFamily="2" charset="-122"/>
              </a:rPr>
              <a:t>整数部分为</a:t>
            </a:r>
            <a:r>
              <a:rPr lang="zh-CN" altLang="zh-CN" b="1" dirty="0">
                <a:latin typeface="Times New Roman" panose="02020603050405020304" pitchFamily="18" charset="0"/>
                <a:ea typeface="宋体" panose="02010600030101010101" pitchFamily="2" charset="-122"/>
              </a:rPr>
              <a:t>1                      </a:t>
            </a:r>
            <a:r>
              <a:rPr lang="zh-CN" altLang="en-US" sz="2000" b="1" dirty="0">
                <a:latin typeface="Times New Roman" panose="02020603050405020304" pitchFamily="18" charset="0"/>
                <a:ea typeface="宋体" panose="02010600030101010101" pitchFamily="2" charset="-122"/>
              </a:rPr>
              <a:t>高位</a:t>
            </a:r>
            <a:endParaRPr lang="zh-CN" altLang="en-US" sz="2000" b="1" dirty="0">
              <a:latin typeface="Times New Roman" panose="02020603050405020304" pitchFamily="18" charset="0"/>
              <a:ea typeface="宋体" panose="02010600030101010101" pitchFamily="2" charset="-122"/>
            </a:endParaRPr>
          </a:p>
          <a:p>
            <a:pPr algn="just">
              <a:spcBef>
                <a:spcPct val="50000"/>
              </a:spcBef>
            </a:pPr>
            <a:r>
              <a:rPr lang="zh-CN" altLang="zh-CN" b="1" dirty="0">
                <a:latin typeface="Times New Roman" panose="02020603050405020304" pitchFamily="18" charset="0"/>
                <a:ea typeface="宋体" panose="02010600030101010101" pitchFamily="2" charset="-122"/>
              </a:rPr>
              <a:t>   0. 3750</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u="sng" dirty="0">
                <a:latin typeface="Times New Roman" panose="02020603050405020304" pitchFamily="18" charset="0"/>
                <a:ea typeface="宋体" panose="02010600030101010101" pitchFamily="2" charset="-122"/>
              </a:rPr>
              <a:t>   ×      2  </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dirty="0">
                <a:latin typeface="Times New Roman" panose="02020603050405020304" pitchFamily="18" charset="0"/>
                <a:ea typeface="宋体" panose="02010600030101010101" pitchFamily="2" charset="-122"/>
              </a:rPr>
              <a:t>   0. 7500    ……  </a:t>
            </a:r>
            <a:r>
              <a:rPr lang="zh-CN" altLang="en-US" b="1" dirty="0">
                <a:latin typeface="Times New Roman" panose="02020603050405020304" pitchFamily="18" charset="0"/>
                <a:ea typeface="宋体" panose="02010600030101010101" pitchFamily="2" charset="-122"/>
              </a:rPr>
              <a:t>整数部分为</a:t>
            </a:r>
            <a:r>
              <a:rPr lang="zh-CN" altLang="zh-CN" b="1" dirty="0">
                <a:latin typeface="Times New Roman" panose="02020603050405020304" pitchFamily="18" charset="0"/>
                <a:ea typeface="宋体" panose="02010600030101010101" pitchFamily="2" charset="-122"/>
              </a:rPr>
              <a:t>0</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dirty="0">
                <a:latin typeface="Times New Roman" panose="02020603050405020304" pitchFamily="18" charset="0"/>
                <a:ea typeface="宋体" panose="02010600030101010101" pitchFamily="2" charset="-122"/>
              </a:rPr>
              <a:t>   0. 7500</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u="sng" dirty="0">
                <a:latin typeface="Times New Roman" panose="02020603050405020304" pitchFamily="18" charset="0"/>
                <a:ea typeface="宋体" panose="02010600030101010101" pitchFamily="2" charset="-122"/>
              </a:rPr>
              <a:t>   ×      2  </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dirty="0">
                <a:latin typeface="Times New Roman" panose="02020603050405020304" pitchFamily="18" charset="0"/>
                <a:ea typeface="宋体" panose="02010600030101010101" pitchFamily="2" charset="-122"/>
              </a:rPr>
              <a:t>   1. 5000    ……  </a:t>
            </a:r>
            <a:r>
              <a:rPr lang="zh-CN" altLang="en-US" b="1" dirty="0">
                <a:latin typeface="Times New Roman" panose="02020603050405020304" pitchFamily="18" charset="0"/>
                <a:ea typeface="宋体" panose="02010600030101010101" pitchFamily="2" charset="-122"/>
              </a:rPr>
              <a:t>整数部分为</a:t>
            </a:r>
            <a:r>
              <a:rPr lang="zh-CN" altLang="zh-CN" b="1" dirty="0">
                <a:latin typeface="Times New Roman" panose="02020603050405020304" pitchFamily="18" charset="0"/>
                <a:ea typeface="宋体" panose="02010600030101010101" pitchFamily="2" charset="-122"/>
              </a:rPr>
              <a:t>1</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dirty="0">
                <a:latin typeface="Times New Roman" panose="02020603050405020304" pitchFamily="18" charset="0"/>
                <a:ea typeface="宋体" panose="02010600030101010101" pitchFamily="2" charset="-122"/>
              </a:rPr>
              <a:t>   0. 5000</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u="sng" dirty="0">
                <a:latin typeface="Times New Roman" panose="02020603050405020304" pitchFamily="18" charset="0"/>
                <a:ea typeface="宋体" panose="02010600030101010101" pitchFamily="2" charset="-122"/>
              </a:rPr>
              <a:t>   ×      2  </a:t>
            </a:r>
            <a:endParaRPr lang="zh-CN" altLang="zh-CN" b="1" dirty="0">
              <a:latin typeface="Times New Roman" panose="02020603050405020304" pitchFamily="18" charset="0"/>
              <a:ea typeface="宋体" panose="02010600030101010101" pitchFamily="2" charset="-122"/>
            </a:endParaRPr>
          </a:p>
          <a:p>
            <a:pPr algn="just">
              <a:spcBef>
                <a:spcPct val="50000"/>
              </a:spcBef>
            </a:pPr>
            <a:r>
              <a:rPr lang="zh-CN" altLang="zh-CN" b="1" dirty="0">
                <a:latin typeface="Times New Roman" panose="02020603050405020304" pitchFamily="18" charset="0"/>
                <a:ea typeface="宋体" panose="02010600030101010101" pitchFamily="2" charset="-122"/>
              </a:rPr>
              <a:t>   1. 0000    ……  </a:t>
            </a:r>
            <a:r>
              <a:rPr lang="zh-CN" altLang="en-US" b="1" dirty="0">
                <a:latin typeface="Times New Roman" panose="02020603050405020304" pitchFamily="18" charset="0"/>
                <a:ea typeface="宋体" panose="02010600030101010101" pitchFamily="2" charset="-122"/>
              </a:rPr>
              <a:t>整数部分为</a:t>
            </a:r>
            <a:r>
              <a:rPr lang="zh-CN" altLang="zh-CN" b="1" dirty="0">
                <a:latin typeface="Times New Roman" panose="02020603050405020304" pitchFamily="18" charset="0"/>
                <a:ea typeface="宋体" panose="02010600030101010101" pitchFamily="2" charset="-122"/>
              </a:rPr>
              <a:t>1                     </a:t>
            </a:r>
            <a:r>
              <a:rPr lang="zh-CN" altLang="en-US" sz="2000" b="1" dirty="0">
                <a:latin typeface="Times New Roman" panose="02020603050405020304" pitchFamily="18" charset="0"/>
                <a:ea typeface="宋体" panose="02010600030101010101" pitchFamily="2" charset="-122"/>
              </a:rPr>
              <a:t>低位</a:t>
            </a:r>
            <a:endParaRPr lang="zh-CN" altLang="en-US" sz="2000" b="1" dirty="0">
              <a:latin typeface="Times New Roman" panose="02020603050405020304" pitchFamily="18" charset="0"/>
              <a:ea typeface="宋体" panose="02010600030101010101" pitchFamily="2" charset="-122"/>
            </a:endParaRPr>
          </a:p>
        </p:txBody>
      </p:sp>
      <p:sp>
        <p:nvSpPr>
          <p:cNvPr id="62466" name="Line 3"/>
          <p:cNvSpPr/>
          <p:nvPr/>
        </p:nvSpPr>
        <p:spPr>
          <a:xfrm>
            <a:off x="4705350" y="1752600"/>
            <a:ext cx="0" cy="3505200"/>
          </a:xfrm>
          <a:prstGeom prst="line">
            <a:avLst/>
          </a:prstGeom>
          <a:ln w="38100" cap="flat" cmpd="sng">
            <a:solidFill>
              <a:srgbClr val="FF33CC"/>
            </a:solidFill>
            <a:prstDash val="solid"/>
            <a:round/>
            <a:headEnd type="none" w="med" len="med"/>
            <a:tailEnd type="triangle" w="med" len="med"/>
          </a:ln>
        </p:spPr>
      </p:sp>
      <p:sp>
        <p:nvSpPr>
          <p:cNvPr id="62467" name="Text Box 4"/>
          <p:cNvSpPr txBox="1"/>
          <p:nvPr/>
        </p:nvSpPr>
        <p:spPr>
          <a:xfrm>
            <a:off x="5500688" y="3644900"/>
            <a:ext cx="3743325" cy="466725"/>
          </a:xfrm>
          <a:prstGeom prst="rect">
            <a:avLst/>
          </a:prstGeom>
          <a:noFill/>
          <a:ln w="9525" cap="flat" cmpd="sng">
            <a:solidFill>
              <a:srgbClr val="FF6600"/>
            </a:solidFill>
            <a:prstDash val="solid"/>
            <a:miter/>
            <a:headEnd type="none" w="med" len="med"/>
            <a:tailEnd type="none" w="med" len="med"/>
          </a:ln>
        </p:spPr>
        <p:txBody>
          <a:bodyPr anchor="t" anchorCtr="0">
            <a:spAutoFit/>
          </a:bodyPr>
          <a:p>
            <a:pPr>
              <a:spcBef>
                <a:spcPct val="50000"/>
              </a:spcBef>
            </a:pPr>
            <a:r>
              <a:rPr lang="zh-CN" altLang="zh-CN" sz="2400" b="1" dirty="0">
                <a:latin typeface="Times New Roman" panose="02020603050405020304" pitchFamily="18" charset="0"/>
                <a:ea typeface="宋体" panose="02010600030101010101" pitchFamily="2" charset="-122"/>
              </a:rPr>
              <a:t>(0.6875)</a:t>
            </a:r>
            <a:r>
              <a:rPr lang="zh-CN" altLang="zh-CN" sz="2400" b="1" baseline="-30000" dirty="0">
                <a:latin typeface="Times New Roman" panose="02020603050405020304" pitchFamily="18" charset="0"/>
                <a:ea typeface="宋体" panose="02010600030101010101" pitchFamily="2" charset="-122"/>
              </a:rPr>
              <a:t>10</a:t>
            </a:r>
            <a:r>
              <a:rPr lang="zh-CN" altLang="zh-CN" sz="2400" b="1" dirty="0">
                <a:latin typeface="Times New Roman" panose="02020603050405020304" pitchFamily="18" charset="0"/>
                <a:ea typeface="宋体" panose="02010600030101010101" pitchFamily="2" charset="-122"/>
              </a:rPr>
              <a:t> = (0.1011)</a:t>
            </a:r>
            <a:r>
              <a:rPr lang="zh-CN" altLang="zh-CN" sz="2400" b="1" baseline="-30000" dirty="0">
                <a:latin typeface="Times New Roman" panose="02020603050405020304" pitchFamily="18" charset="0"/>
                <a:ea typeface="宋体" panose="02010600030101010101" pitchFamily="2" charset="-122"/>
              </a:rPr>
              <a:t>2</a:t>
            </a:r>
            <a:r>
              <a:rPr lang="zh-CN" altLang="zh-CN" sz="2400" b="1" dirty="0">
                <a:latin typeface="Times New Roman" panose="02020603050405020304" pitchFamily="18" charset="0"/>
                <a:ea typeface="宋体" panose="02010600030101010101" pitchFamily="2" charset="-122"/>
              </a:rPr>
              <a:t> </a:t>
            </a:r>
            <a:endParaRPr lang="zh-CN" altLang="zh-CN" sz="3200" dirty="0">
              <a:latin typeface="Times New Roman" panose="02020603050405020304" pitchFamily="18" charset="0"/>
              <a:ea typeface="宋体" panose="02010600030101010101" pitchFamily="2" charset="-122"/>
            </a:endParaRPr>
          </a:p>
        </p:txBody>
      </p:sp>
      <p:sp>
        <p:nvSpPr>
          <p:cNvPr id="62468" name="Rectangle 5"/>
          <p:cNvSpPr/>
          <p:nvPr/>
        </p:nvSpPr>
        <p:spPr>
          <a:xfrm>
            <a:off x="741363" y="255588"/>
            <a:ext cx="5086350" cy="457200"/>
          </a:xfrm>
          <a:prstGeom prst="rect">
            <a:avLst/>
          </a:prstGeom>
          <a:noFill/>
          <a:ln w="9525">
            <a:noFill/>
          </a:ln>
        </p:spPr>
        <p:txBody>
          <a:bodyPr wrap="none" anchor="t" anchorCtr="0">
            <a:spAutoFit/>
          </a:bodyPr>
          <a:p>
            <a:pPr>
              <a:spcBef>
                <a:spcPct val="50000"/>
              </a:spcBef>
            </a:pP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二进制小数与十进制数之间的转换</a:t>
            </a:r>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vert="horz" wrap="square" lIns="91440" tIns="45720" rIns="91440" bIns="45720" anchor="ctr" anchorCtr="0"/>
          <a:p>
            <a:pPr eaLnBrk="1" hangingPunct="1"/>
            <a:r>
              <a:rPr lang="zh-CN" altLang="zh-CN" dirty="0"/>
              <a:t>      </a:t>
            </a:r>
            <a:endParaRPr lang="zh-CN" altLang="zh-CN" dirty="0"/>
          </a:p>
        </p:txBody>
      </p:sp>
      <p:sp>
        <p:nvSpPr>
          <p:cNvPr id="63490" name="Rectangle 3"/>
          <p:cNvSpPr>
            <a:spLocks noGrp="1"/>
          </p:cNvSpPr>
          <p:nvPr>
            <p:ph type="body" sz="half" idx="1"/>
          </p:nvPr>
        </p:nvSpPr>
        <p:spPr>
          <a:xfrm>
            <a:off x="1155700" y="1412875"/>
            <a:ext cx="8750300" cy="4876800"/>
          </a:xfrm>
        </p:spPr>
        <p:txBody>
          <a:bodyPr vert="horz" wrap="square" lIns="91440" tIns="45720" rIns="91440" bIns="45720" anchor="t" anchorCtr="0"/>
          <a:p>
            <a:pPr eaLnBrk="1" hangingPunct="1">
              <a:buClrTx/>
              <a:buSzTx/>
              <a:buFont typeface="Wingdings" panose="05000000000000000000" pitchFamily="2" charset="2"/>
              <a:buNone/>
            </a:pPr>
            <a:r>
              <a:rPr lang="zh-CN" altLang="en-US" sz="2000" b="1" dirty="0">
                <a:latin typeface="宋体" panose="02010600030101010101" pitchFamily="2" charset="-122"/>
              </a:rPr>
              <a:t>二进制转换为八、十六进制</a:t>
            </a:r>
            <a:r>
              <a:rPr lang="zh-CN" altLang="zh-CN" sz="2000" b="1" dirty="0">
                <a:latin typeface="宋体" panose="02010600030101010101" pitchFamily="2" charset="-122"/>
              </a:rPr>
              <a:t>(</a:t>
            </a:r>
            <a:r>
              <a:rPr lang="zh-CN" altLang="en-US" sz="2000" b="1" dirty="0">
                <a:latin typeface="宋体" panose="02010600030101010101" pitchFamily="2" charset="-122"/>
              </a:rPr>
              <a:t>二、八、十六进制对应关系表如下</a:t>
            </a:r>
            <a:r>
              <a:rPr lang="zh-CN" altLang="zh-CN" sz="2000" b="1" dirty="0">
                <a:latin typeface="宋体" panose="02010600030101010101" pitchFamily="2" charset="-122"/>
              </a:rPr>
              <a:t>)</a:t>
            </a:r>
            <a:br>
              <a:rPr lang="zh-CN" altLang="zh-CN" sz="2000" dirty="0">
                <a:latin typeface="宋体" panose="02010600030101010101" pitchFamily="2" charset="-122"/>
              </a:rPr>
            </a:br>
            <a:r>
              <a:rPr lang="zh-CN" altLang="zh-CN" sz="2000" dirty="0"/>
              <a:t>                    </a:t>
            </a:r>
            <a:br>
              <a:rPr lang="zh-CN" altLang="zh-CN" sz="2000" dirty="0">
                <a:solidFill>
                  <a:schemeClr val="hlink"/>
                </a:solidFill>
                <a:latin typeface="宋体" panose="02010600030101010101" pitchFamily="2" charset="-122"/>
              </a:rPr>
            </a:br>
            <a:br>
              <a:rPr lang="zh-CN" altLang="zh-CN" sz="2000" dirty="0">
                <a:solidFill>
                  <a:schemeClr val="hlink"/>
                </a:solidFill>
                <a:latin typeface="宋体" panose="02010600030101010101" pitchFamily="2" charset="-122"/>
              </a:rPr>
            </a:br>
            <a:endParaRPr lang="zh-CN" altLang="zh-CN" sz="2000" dirty="0">
              <a:solidFill>
                <a:schemeClr val="hlink"/>
              </a:solidFill>
              <a:latin typeface="宋体" panose="02010600030101010101" pitchFamily="2" charset="-122"/>
            </a:endParaRPr>
          </a:p>
          <a:p>
            <a:pPr eaLnBrk="1" hangingPunct="1">
              <a:buClrTx/>
              <a:buSzTx/>
              <a:buFont typeface="Wingdings" panose="05000000000000000000" pitchFamily="2" charset="2"/>
              <a:buNone/>
            </a:pPr>
            <a:endParaRPr lang="zh-CN" altLang="zh-CN" sz="2000" dirty="0">
              <a:solidFill>
                <a:schemeClr val="hlink"/>
              </a:solidFill>
              <a:latin typeface="宋体" panose="02010600030101010101" pitchFamily="2" charset="-122"/>
            </a:endParaRPr>
          </a:p>
          <a:p>
            <a:pPr eaLnBrk="1" hangingPunct="1">
              <a:buClrTx/>
              <a:buSzTx/>
              <a:buFont typeface="Arial" panose="020B0604020202020204" pitchFamily="34" charset="0"/>
            </a:pPr>
            <a:endParaRPr lang="zh-CN" altLang="zh-CN" sz="2000" dirty="0">
              <a:solidFill>
                <a:schemeClr val="hlink"/>
              </a:solidFill>
              <a:latin typeface="宋体" panose="02010600030101010101" pitchFamily="2" charset="-122"/>
            </a:endParaRPr>
          </a:p>
          <a:p>
            <a:pPr eaLnBrk="1" hangingPunct="1">
              <a:buClrTx/>
              <a:buSzTx/>
              <a:buFont typeface="Arial" panose="020B0604020202020204" pitchFamily="34" charset="0"/>
            </a:pPr>
            <a:endParaRPr lang="zh-CN" altLang="zh-CN" sz="2000" dirty="0">
              <a:solidFill>
                <a:schemeClr val="hlink"/>
              </a:solidFill>
              <a:latin typeface="宋体" panose="02010600030101010101" pitchFamily="2" charset="-122"/>
            </a:endParaRPr>
          </a:p>
          <a:p>
            <a:pPr eaLnBrk="1" hangingPunct="1">
              <a:buClrTx/>
              <a:buSzTx/>
              <a:buFont typeface="Arial" panose="020B0604020202020204" pitchFamily="34" charset="0"/>
            </a:pPr>
            <a:endParaRPr lang="zh-CN" altLang="zh-CN" sz="2000" dirty="0">
              <a:solidFill>
                <a:schemeClr val="hlink"/>
              </a:solidFill>
              <a:latin typeface="宋体" panose="02010600030101010101" pitchFamily="2" charset="-122"/>
            </a:endParaRPr>
          </a:p>
          <a:p>
            <a:pPr eaLnBrk="1" hangingPunct="1">
              <a:buClrTx/>
              <a:buSzTx/>
              <a:buFont typeface="Wingdings" panose="05000000000000000000" pitchFamily="2" charset="2"/>
              <a:buNone/>
            </a:pPr>
            <a:endParaRPr lang="zh-CN" altLang="zh-CN" sz="2000" dirty="0">
              <a:solidFill>
                <a:schemeClr val="hlink"/>
              </a:solidFill>
              <a:latin typeface="宋体" panose="02010600030101010101" pitchFamily="2" charset="-122"/>
            </a:endParaRPr>
          </a:p>
          <a:p>
            <a:pPr eaLnBrk="1" hangingPunct="1">
              <a:buClrTx/>
              <a:buSzTx/>
              <a:buFont typeface="Wingdings" panose="05000000000000000000" pitchFamily="2" charset="2"/>
              <a:buNone/>
            </a:pPr>
            <a:r>
              <a:rPr lang="zh-CN" altLang="zh-CN" sz="2400" dirty="0">
                <a:solidFill>
                  <a:schemeClr val="hlink"/>
                </a:solidFill>
                <a:latin typeface="宋体" panose="02010600030101010101" pitchFamily="2" charset="-122"/>
              </a:rPr>
              <a:t>  </a:t>
            </a:r>
            <a:endParaRPr lang="zh-CN" altLang="zh-CN" sz="2400" dirty="0">
              <a:solidFill>
                <a:schemeClr val="hlink"/>
              </a:solidFill>
              <a:latin typeface="宋体" panose="02010600030101010101" pitchFamily="2" charset="-122"/>
            </a:endParaRPr>
          </a:p>
        </p:txBody>
      </p:sp>
      <p:graphicFrame>
        <p:nvGraphicFramePr>
          <p:cNvPr id="70660" name="Group 4"/>
          <p:cNvGraphicFramePr>
            <a:graphicFrameLocks noGrp="1"/>
          </p:cNvGraphicFramePr>
          <p:nvPr>
            <p:ph sz="half" idx="1"/>
          </p:nvPr>
        </p:nvGraphicFramePr>
        <p:xfrm>
          <a:off x="1285875" y="2252663"/>
          <a:ext cx="7573963" cy="4017965"/>
        </p:xfrm>
        <a:graphic>
          <a:graphicData uri="http://schemas.openxmlformats.org/drawingml/2006/table">
            <a:tbl>
              <a:tblPr/>
              <a:tblGrid>
                <a:gridCol w="1325563"/>
                <a:gridCol w="1198562"/>
                <a:gridCol w="1298575"/>
                <a:gridCol w="1227138"/>
                <a:gridCol w="1262062"/>
                <a:gridCol w="1262063"/>
              </a:tblGrid>
              <a:tr h="442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r>
                        <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二进制 </a:t>
                      </a:r>
                      <a:endPar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r>
                        <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八进制</a:t>
                      </a:r>
                      <a:endPar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r>
                        <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十六进制</a:t>
                      </a:r>
                      <a:endPar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r>
                        <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二进制 </a:t>
                      </a:r>
                      <a:endPar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八进制</a:t>
                      </a:r>
                      <a:endPar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十六进制</a:t>
                      </a:r>
                      <a:endParaRPr kumimoji="0" 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000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1000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8</a:t>
                      </a:r>
                      <a:endPar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001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1001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9</a:t>
                      </a:r>
                      <a:endPar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010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2</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2</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0101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12</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a:t>
                      </a:r>
                      <a:endPar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011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3</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3</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1011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13</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B</a:t>
                      </a:r>
                      <a:endPar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100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4</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4</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1100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14</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C</a:t>
                      </a:r>
                      <a:endPar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101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5</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5</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1101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15</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D</a:t>
                      </a:r>
                      <a:endPar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110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6</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6</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1110</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16</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E</a:t>
                      </a:r>
                      <a:endPar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111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7</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7</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1111</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17</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F</a:t>
                      </a:r>
                      <a:endParaRPr kumimoji="0" lang="zh-CN"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72000" marR="72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63" name="Rectangle 76"/>
          <p:cNvSpPr/>
          <p:nvPr/>
        </p:nvSpPr>
        <p:spPr>
          <a:xfrm>
            <a:off x="2925763" y="477838"/>
            <a:ext cx="5167312" cy="701675"/>
          </a:xfrm>
          <a:prstGeom prst="rect">
            <a:avLst/>
          </a:prstGeom>
          <a:noFill/>
          <a:ln w="9525">
            <a:noFill/>
          </a:ln>
        </p:spPr>
        <p:txBody>
          <a:bodyPr wrap="none" anchor="t" anchorCtr="0">
            <a:spAutoFit/>
          </a:bodyPr>
          <a:p>
            <a:r>
              <a:rPr lang="zh-CN" altLang="en-US" sz="4000" b="1" dirty="0">
                <a:solidFill>
                  <a:srgbClr val="003300"/>
                </a:solidFill>
                <a:latin typeface="Arial" panose="020B0604020202020204" pitchFamily="34" charset="0"/>
                <a:ea typeface="宋体" panose="02010600030101010101" pitchFamily="2" charset="-122"/>
              </a:rPr>
              <a:t>不同数制的相互转换</a:t>
            </a:r>
            <a:endParaRPr lang="zh-CN" altLang="en-US" sz="4000" b="1" dirty="0">
              <a:solidFill>
                <a:srgbClr val="0033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plus(in)">
                                      <p:cBhvr>
                                        <p:cTn id="7"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p:nvPr/>
        </p:nvSpPr>
        <p:spPr>
          <a:xfrm>
            <a:off x="412750" y="1371600"/>
            <a:ext cx="5648325" cy="579438"/>
          </a:xfrm>
          <a:prstGeom prst="rect">
            <a:avLst/>
          </a:prstGeom>
          <a:noFill/>
          <a:ln w="9525">
            <a:noFill/>
          </a:ln>
        </p:spPr>
        <p:txBody>
          <a:bodyPr anchor="t" anchorCtr="0">
            <a:spAutoFit/>
          </a:bodyPr>
          <a:p>
            <a:r>
              <a:rPr lang="zh-CN" altLang="en-US" sz="3200" b="1" dirty="0">
                <a:solidFill>
                  <a:srgbClr val="0000FF"/>
                </a:solidFill>
                <a:latin typeface="Arial" panose="020B0604020202020204" pitchFamily="34" charset="0"/>
                <a:ea typeface="华文中宋" panose="02010600040101010101" pitchFamily="2" charset="-122"/>
              </a:rPr>
              <a:t>一、几种常用的数学软件</a:t>
            </a:r>
            <a:endParaRPr lang="zh-CN" altLang="en-US" sz="3200" b="1" dirty="0">
              <a:solidFill>
                <a:srgbClr val="0000FF"/>
              </a:solidFill>
              <a:latin typeface="Arial" panose="020B0604020202020204" pitchFamily="34" charset="0"/>
              <a:ea typeface="华文中宋" panose="02010600040101010101" pitchFamily="2" charset="-122"/>
            </a:endParaRPr>
          </a:p>
        </p:txBody>
      </p:sp>
      <p:sp>
        <p:nvSpPr>
          <p:cNvPr id="64514" name="Rectangle 3"/>
          <p:cNvSpPr>
            <a:spLocks noGrp="1"/>
          </p:cNvSpPr>
          <p:nvPr>
            <p:ph type="title"/>
          </p:nvPr>
        </p:nvSpPr>
        <p:spPr>
          <a:xfrm>
            <a:off x="1485900" y="304800"/>
            <a:ext cx="8420100" cy="1143000"/>
          </a:xfrm>
        </p:spPr>
        <p:txBody>
          <a:bodyPr vert="horz" wrap="square" lIns="91440" tIns="45720" rIns="91440" bIns="45720" anchor="ctr" anchorCtr="0"/>
          <a:p>
            <a:pPr eaLnBrk="1" hangingPunct="1"/>
            <a:r>
              <a:rPr lang="zh-CN" altLang="en-US" sz="4000" b="1" dirty="0">
                <a:solidFill>
                  <a:srgbClr val="0000FF"/>
                </a:solidFill>
                <a:latin typeface="华文新魏" panose="02010800040101010101" pitchFamily="2" charset="-122"/>
                <a:ea typeface="华文新魏" panose="02010800040101010101" pitchFamily="2" charset="-122"/>
              </a:rPr>
              <a:t>*第四节 数学软件工具</a:t>
            </a:r>
            <a:endParaRPr lang="zh-CN" altLang="en-US" sz="4000" b="1" dirty="0">
              <a:solidFill>
                <a:srgbClr val="0000FF"/>
              </a:solidFill>
              <a:latin typeface="华文新魏" panose="02010800040101010101" pitchFamily="2" charset="-122"/>
              <a:ea typeface="华文新魏" panose="02010800040101010101" pitchFamily="2" charset="-122"/>
            </a:endParaRPr>
          </a:p>
        </p:txBody>
      </p:sp>
      <p:sp>
        <p:nvSpPr>
          <p:cNvPr id="64515" name="Rectangle 4"/>
          <p:cNvSpPr/>
          <p:nvPr/>
        </p:nvSpPr>
        <p:spPr>
          <a:xfrm>
            <a:off x="577850" y="2438400"/>
            <a:ext cx="8832850" cy="579438"/>
          </a:xfrm>
          <a:prstGeom prst="rect">
            <a:avLst/>
          </a:prstGeom>
          <a:noFill/>
          <a:ln w="9525">
            <a:noFill/>
          </a:ln>
        </p:spPr>
        <p:txBody>
          <a:bodyPr anchor="t" anchorCtr="0">
            <a:spAutoFit/>
          </a:bodyPr>
          <a:p>
            <a:pPr>
              <a:spcBef>
                <a:spcPct val="50000"/>
              </a:spcBef>
            </a:pPr>
            <a:r>
              <a:rPr lang="zh-CN" altLang="zh-CN" sz="3200" b="1" dirty="0">
                <a:latin typeface="Times New Roman" panose="02020603050405020304" pitchFamily="18" charset="0"/>
                <a:ea typeface="宋体" panose="02010600030101010101" pitchFamily="2" charset="-122"/>
              </a:rPr>
              <a:t>     </a:t>
            </a:r>
            <a:endParaRPr lang="zh-CN" altLang="zh-CN" sz="3200" b="1" dirty="0">
              <a:latin typeface="Arial" panose="020B0604020202020204" pitchFamily="34" charset="0"/>
              <a:ea typeface="宋体" panose="02010600030101010101" pitchFamily="2" charset="-122"/>
            </a:endParaRPr>
          </a:p>
        </p:txBody>
      </p:sp>
      <p:sp>
        <p:nvSpPr>
          <p:cNvPr id="72709" name="Text Box 5"/>
          <p:cNvSpPr txBox="1"/>
          <p:nvPr/>
        </p:nvSpPr>
        <p:spPr>
          <a:xfrm>
            <a:off x="1423988" y="2060575"/>
            <a:ext cx="8207375" cy="3400425"/>
          </a:xfrm>
          <a:prstGeom prst="rect">
            <a:avLst/>
          </a:prstGeom>
          <a:noFill/>
          <a:ln w="9525">
            <a:noFill/>
          </a:ln>
        </p:spPr>
        <p:txBody>
          <a:bodyPr anchor="t" anchorCtr="0">
            <a:spAutoFit/>
          </a:bodyPr>
          <a:p>
            <a:pPr>
              <a:lnSpc>
                <a:spcPct val="135000"/>
              </a:lnSpc>
            </a:pPr>
            <a:r>
              <a:rPr lang="zh-CN" altLang="en-US" sz="2800" b="1" dirty="0">
                <a:latin typeface="华文中宋" panose="02010600040101010101" pitchFamily="2" charset="-122"/>
                <a:ea typeface="华文中宋" panose="02010600040101010101" pitchFamily="2" charset="-122"/>
              </a:rPr>
              <a:t>目前流行的数学软件主要有以下几种：</a:t>
            </a:r>
            <a:endParaRPr lang="zh-CN" altLang="en-US" sz="2800" b="1" dirty="0">
              <a:latin typeface="华文中宋" panose="02010600040101010101" pitchFamily="2" charset="-122"/>
              <a:ea typeface="华文中宋" panose="02010600040101010101" pitchFamily="2" charset="-122"/>
            </a:endParaRPr>
          </a:p>
          <a:p>
            <a:pPr>
              <a:lnSpc>
                <a:spcPct val="135000"/>
              </a:lnSpc>
            </a:pPr>
            <a:r>
              <a:rPr lang="zh-CN" altLang="en-US" sz="2800" b="1" dirty="0">
                <a:latin typeface="华文中宋" panose="02010600040101010101" pitchFamily="2" charset="-122"/>
                <a:ea typeface="华文中宋" panose="02010600040101010101" pitchFamily="2" charset="-122"/>
              </a:rPr>
              <a:t>符号运算软件： </a:t>
            </a:r>
            <a:r>
              <a:rPr lang="zh-CN" altLang="zh-CN" sz="2800" b="1" dirty="0">
                <a:solidFill>
                  <a:schemeClr val="accent1"/>
                </a:solidFill>
                <a:latin typeface="华文中宋" panose="02010600040101010101" pitchFamily="2" charset="-122"/>
                <a:ea typeface="华文中宋" panose="02010600040101010101" pitchFamily="2" charset="-122"/>
              </a:rPr>
              <a:t>Mathematica, Maple</a:t>
            </a:r>
            <a:endParaRPr lang="zh-CN" altLang="zh-CN" sz="2800" b="1" dirty="0">
              <a:solidFill>
                <a:schemeClr val="accent1"/>
              </a:solidFill>
              <a:latin typeface="华文中宋" panose="02010600040101010101" pitchFamily="2" charset="-122"/>
              <a:ea typeface="华文中宋" panose="02010600040101010101" pitchFamily="2" charset="-122"/>
            </a:endParaRPr>
          </a:p>
          <a:p>
            <a:pPr>
              <a:lnSpc>
                <a:spcPct val="135000"/>
              </a:lnSpc>
            </a:pPr>
            <a:r>
              <a:rPr lang="zh-CN" altLang="en-US" sz="2800" b="1" dirty="0">
                <a:latin typeface="华文中宋" panose="02010600040101010101" pitchFamily="2" charset="-122"/>
                <a:ea typeface="华文中宋" panose="02010600040101010101" pitchFamily="2" charset="-122"/>
              </a:rPr>
              <a:t>矩阵处理软件： </a:t>
            </a:r>
            <a:r>
              <a:rPr lang="zh-CN" altLang="zh-CN" sz="2800" b="1" dirty="0">
                <a:solidFill>
                  <a:srgbClr val="FF0000"/>
                </a:solidFill>
                <a:latin typeface="华文中宋" panose="02010600040101010101" pitchFamily="2" charset="-122"/>
                <a:ea typeface="华文中宋" panose="02010600040101010101" pitchFamily="2" charset="-122"/>
              </a:rPr>
              <a:t>Matlab</a:t>
            </a:r>
            <a:endParaRPr lang="zh-CN" altLang="zh-CN" sz="2800" b="1" dirty="0">
              <a:solidFill>
                <a:srgbClr val="FF0000"/>
              </a:solidFill>
              <a:latin typeface="华文中宋" panose="02010600040101010101" pitchFamily="2" charset="-122"/>
              <a:ea typeface="华文中宋" panose="02010600040101010101" pitchFamily="2" charset="-122"/>
            </a:endParaRPr>
          </a:p>
          <a:p>
            <a:pPr>
              <a:lnSpc>
                <a:spcPct val="135000"/>
              </a:lnSpc>
            </a:pPr>
            <a:r>
              <a:rPr lang="zh-CN" altLang="en-US" sz="2800" b="1" dirty="0">
                <a:latin typeface="华文中宋" panose="02010600040101010101" pitchFamily="2" charset="-122"/>
                <a:ea typeface="华文中宋" panose="02010600040101010101" pitchFamily="2" charset="-122"/>
              </a:rPr>
              <a:t>统计处理软件： </a:t>
            </a:r>
            <a:r>
              <a:rPr lang="zh-CN" altLang="zh-CN" sz="2800" b="1" dirty="0">
                <a:solidFill>
                  <a:schemeClr val="accent1"/>
                </a:solidFill>
                <a:latin typeface="华文中宋" panose="02010600040101010101" pitchFamily="2" charset="-122"/>
                <a:ea typeface="华文中宋" panose="02010600040101010101" pitchFamily="2" charset="-122"/>
              </a:rPr>
              <a:t>SAS, Spss, Origin</a:t>
            </a:r>
            <a:endParaRPr lang="zh-CN" altLang="zh-CN" sz="2800" b="1" dirty="0">
              <a:solidFill>
                <a:schemeClr val="accent1"/>
              </a:solidFill>
              <a:latin typeface="华文中宋" panose="02010600040101010101" pitchFamily="2" charset="-122"/>
              <a:ea typeface="华文中宋" panose="02010600040101010101" pitchFamily="2" charset="-122"/>
            </a:endParaRPr>
          </a:p>
          <a:p>
            <a:pPr>
              <a:lnSpc>
                <a:spcPct val="135000"/>
              </a:lnSpc>
            </a:pPr>
            <a:r>
              <a:rPr lang="zh-CN" altLang="en-US" sz="2800" b="1" dirty="0">
                <a:latin typeface="华文中宋" panose="02010600040101010101" pitchFamily="2" charset="-122"/>
                <a:ea typeface="华文中宋" panose="02010600040101010101" pitchFamily="2" charset="-122"/>
              </a:rPr>
              <a:t>数学</a:t>
            </a:r>
            <a:r>
              <a:rPr lang="zh-CN" altLang="zh-CN" sz="2800" b="1" dirty="0">
                <a:latin typeface="华文中宋" panose="02010600040101010101" pitchFamily="2" charset="-122"/>
                <a:ea typeface="华文中宋" panose="02010600040101010101" pitchFamily="2" charset="-122"/>
              </a:rPr>
              <a:t>CAD</a:t>
            </a:r>
            <a:r>
              <a:rPr lang="zh-CN" altLang="en-US" sz="2800" b="1" dirty="0">
                <a:latin typeface="华文中宋" panose="02010600040101010101" pitchFamily="2" charset="-122"/>
                <a:ea typeface="华文中宋" panose="02010600040101010101" pitchFamily="2" charset="-122"/>
              </a:rPr>
              <a:t>软件： </a:t>
            </a:r>
            <a:r>
              <a:rPr lang="zh-CN" altLang="zh-CN" sz="2800" b="1" dirty="0">
                <a:solidFill>
                  <a:schemeClr val="accent1"/>
                </a:solidFill>
                <a:latin typeface="华文中宋" panose="02010600040101010101" pitchFamily="2" charset="-122"/>
                <a:ea typeface="华文中宋" panose="02010600040101010101" pitchFamily="2" charset="-122"/>
              </a:rPr>
              <a:t>MathCAD</a:t>
            </a:r>
            <a:endParaRPr lang="zh-CN" altLang="zh-CN" sz="2800" b="1" dirty="0">
              <a:solidFill>
                <a:schemeClr val="accent1"/>
              </a:solidFill>
              <a:latin typeface="华文中宋" panose="02010600040101010101" pitchFamily="2" charset="-122"/>
              <a:ea typeface="华文中宋" panose="02010600040101010101" pitchFamily="2" charset="-122"/>
            </a:endParaRPr>
          </a:p>
          <a:p>
            <a:endParaRPr lang="zh-CN" altLang="zh-CN" sz="2800" b="1" dirty="0">
              <a:solidFill>
                <a:schemeClr val="accent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checkerboard(across)">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2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ChangeArrowheads="1"/>
          </p:cNvSpPr>
          <p:nvPr>
            <p:ph type="title"/>
          </p:nvPr>
        </p:nvSpPr>
        <p:spPr>
          <a:xfrm>
            <a:off x="825500" y="838200"/>
            <a:ext cx="8442325" cy="11430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zh-CN" altLang="zh-CN" sz="4800" b="1" i="1" u="none" strike="noStrike" kern="1200" cap="none" spc="0" normalizeH="0" baseline="0" noProof="0">
                <a:ln>
                  <a:noFill/>
                </a:ln>
                <a:solidFill>
                  <a:srgbClr val="0033CC"/>
                </a:solidFill>
                <a:effectLst/>
                <a:uLnTx/>
                <a:uFillTx/>
                <a:latin typeface="华文新魏" panose="02010800040101010101" pitchFamily="2" charset="-122"/>
                <a:ea typeface="华文新魏" panose="02010800040101010101" pitchFamily="2" charset="-122"/>
                <a:cs typeface="+mj-cs"/>
              </a:rPr>
            </a:br>
            <a:r>
              <a:rPr kumimoji="0" lang="zh-CN" sz="4800" b="1" i="0" u="none" strike="noStrike" kern="1200" cap="none" spc="0" normalizeH="0" baseline="0" noProof="0">
                <a:ln>
                  <a:noFill/>
                </a:ln>
                <a:solidFill>
                  <a:srgbClr val="0033CC"/>
                </a:solidFill>
                <a:effectLst/>
                <a:uLnTx/>
                <a:uFillTx/>
                <a:latin typeface="华文新魏" panose="02010800040101010101" pitchFamily="2" charset="-122"/>
                <a:ea typeface="华文新魏" panose="02010800040101010101" pitchFamily="2" charset="-122"/>
                <a:cs typeface="+mj-cs"/>
              </a:rPr>
              <a:t>第四版习  题</a:t>
            </a:r>
            <a:r>
              <a:rPr kumimoji="0" lang="zh-CN" sz="4800" b="1" i="0" u="none" strike="noStrike" kern="1200" cap="none" spc="0" normalizeH="0" baseline="0" noProof="0">
                <a:ln>
                  <a:noFill/>
                </a:ln>
                <a:solidFill>
                  <a:srgbClr val="0033CC"/>
                </a:solidFill>
                <a:effectLst/>
                <a:uLnTx/>
                <a:uFillTx/>
                <a:latin typeface="隶书" panose="02010509060101010101" pitchFamily="49" charset="-122"/>
                <a:ea typeface="隶书" panose="02010509060101010101" pitchFamily="49" charset="-122"/>
                <a:cs typeface="+mj-cs"/>
              </a:rPr>
              <a:t> </a:t>
            </a:r>
            <a:br>
              <a:rPr kumimoji="0" lang="zh-CN" sz="4800" b="1" i="0" u="none" strike="noStrike" kern="1200" cap="none" spc="0" normalizeH="0" baseline="0" noProof="0">
                <a:ln>
                  <a:noFill/>
                </a:ln>
                <a:solidFill>
                  <a:srgbClr val="0033CC"/>
                </a:solidFill>
                <a:effectLst/>
                <a:uLnTx/>
                <a:uFillTx/>
                <a:latin typeface="隶书" panose="02010509060101010101" pitchFamily="49" charset="-122"/>
                <a:ea typeface="隶书" panose="02010509060101010101" pitchFamily="49" charset="-122"/>
                <a:cs typeface="+mj-cs"/>
              </a:rPr>
            </a:br>
            <a:r>
              <a:rPr kumimoji="0" lang="zh-CN" sz="4800" b="1" i="0" u="none" strike="noStrike" kern="1200" cap="none" spc="0" normalizeH="0" baseline="0" noProof="0">
                <a:ln>
                  <a:noFill/>
                </a:ln>
                <a:solidFill>
                  <a:srgbClr val="0033CC"/>
                </a:solidFill>
                <a:effectLst/>
                <a:uLnTx/>
                <a:uFillTx/>
                <a:latin typeface="隶书" panose="02010509060101010101" pitchFamily="49" charset="-122"/>
                <a:ea typeface="隶书" panose="02010509060101010101" pitchFamily="49" charset="-122"/>
                <a:cs typeface="+mj-cs"/>
              </a:rPr>
              <a:t>    </a:t>
            </a:r>
            <a:r>
              <a:rPr kumimoji="0" lang="zh-CN" altLang="zh-CN" sz="3600" b="1" i="1" u="none" strike="noStrike" kern="1200" cap="none" spc="0" normalizeH="0" baseline="0" noProof="0">
                <a:ln>
                  <a:noFill/>
                </a:ln>
                <a:solidFill>
                  <a:schemeClr val="tx1"/>
                </a:solidFill>
                <a:effectLst/>
                <a:uLnTx/>
                <a:uFillTx/>
                <a:latin typeface="+mj-lt"/>
                <a:ea typeface="+mj-ea"/>
                <a:cs typeface="+mj-cs"/>
              </a:rPr>
              <a:t>P2</a:t>
            </a:r>
            <a:r>
              <a:rPr kumimoji="0" lang="en-US" altLang="zh-CN" sz="3600" b="1" i="1" u="none" strike="noStrike" kern="1200" cap="none" spc="0" normalizeH="0" baseline="0" noProof="0">
                <a:ln>
                  <a:noFill/>
                </a:ln>
                <a:solidFill>
                  <a:schemeClr val="tx1"/>
                </a:solidFill>
                <a:effectLst/>
                <a:uLnTx/>
                <a:uFillTx/>
                <a:latin typeface="+mj-lt"/>
                <a:ea typeface="+mj-ea"/>
                <a:cs typeface="+mj-cs"/>
              </a:rPr>
              <a:t>6</a:t>
            </a:r>
            <a:r>
              <a:rPr kumimoji="0" lang="zh-CN" altLang="zh-CN" sz="3600" b="1" i="1" u="none" strike="noStrike" kern="1200" cap="none" spc="0" normalizeH="0" baseline="0" noProof="0">
                <a:ln>
                  <a:noFill/>
                </a:ln>
                <a:solidFill>
                  <a:schemeClr val="tx1"/>
                </a:solidFill>
                <a:effectLst/>
                <a:uLnTx/>
                <a:uFillTx/>
                <a:latin typeface="+mj-lt"/>
                <a:ea typeface="+mj-ea"/>
                <a:cs typeface="+mj-cs"/>
              </a:rPr>
              <a:t>-----1, 2, 5</a:t>
            </a:r>
            <a:br>
              <a:rPr kumimoji="0" lang="zh-CN" altLang="zh-CN" sz="3600" b="1" i="1" u="none" strike="noStrike" kern="1200" cap="none" spc="0" normalizeH="0" baseline="0" noProof="0">
                <a:ln>
                  <a:noFill/>
                </a:ln>
                <a:solidFill>
                  <a:schemeClr val="tx1"/>
                </a:solidFill>
                <a:effectLst/>
                <a:uLnTx/>
                <a:uFillTx/>
                <a:latin typeface="+mj-lt"/>
                <a:ea typeface="+mj-ea"/>
                <a:cs typeface="+mj-cs"/>
              </a:rPr>
            </a:br>
            <a:endParaRPr kumimoji="0" lang="zh-CN" altLang="zh-CN" sz="3600" b="1" i="1"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2"/>
          <p:cNvSpPr txBox="1"/>
          <p:nvPr/>
        </p:nvSpPr>
        <p:spPr>
          <a:xfrm>
            <a:off x="811213" y="1546225"/>
            <a:ext cx="184150" cy="457200"/>
          </a:xfrm>
          <a:prstGeom prst="rect">
            <a:avLst/>
          </a:prstGeom>
          <a:noFill/>
          <a:ln w="9525">
            <a:noFill/>
          </a:ln>
        </p:spPr>
        <p:txBody>
          <a:bodyPr wrap="none"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14338" name="Rectangle 3"/>
          <p:cNvSpPr/>
          <p:nvPr/>
        </p:nvSpPr>
        <p:spPr>
          <a:xfrm>
            <a:off x="1208088" y="4005263"/>
            <a:ext cx="3173412" cy="519112"/>
          </a:xfrm>
          <a:prstGeom prst="rect">
            <a:avLst/>
          </a:prstGeom>
          <a:noFill/>
          <a:ln w="9525">
            <a:noFill/>
          </a:ln>
        </p:spPr>
        <p:txBody>
          <a:bodyPr wrap="none" anchor="t" anchorCtr="0">
            <a:spAutoFit/>
          </a:bodyPr>
          <a:p>
            <a:r>
              <a:rPr lang="zh-CN" altLang="en-US" sz="2800" b="1" dirty="0">
                <a:latin typeface="华文中宋" panose="02010600040101010101" pitchFamily="2" charset="-122"/>
                <a:ea typeface="华文中宋" panose="02010600040101010101" pitchFamily="2" charset="-122"/>
              </a:rPr>
              <a:t>*第三节   二进制数</a:t>
            </a:r>
            <a:endParaRPr lang="zh-CN" altLang="en-US" sz="2800" b="1" dirty="0">
              <a:latin typeface="华文中宋" panose="02010600040101010101" pitchFamily="2" charset="-122"/>
              <a:ea typeface="华文中宋" panose="02010600040101010101" pitchFamily="2" charset="-122"/>
            </a:endParaRPr>
          </a:p>
        </p:txBody>
      </p:sp>
      <p:sp>
        <p:nvSpPr>
          <p:cNvPr id="14339" name="Rectangle 4"/>
          <p:cNvSpPr/>
          <p:nvPr/>
        </p:nvSpPr>
        <p:spPr>
          <a:xfrm>
            <a:off x="1155700" y="2154238"/>
            <a:ext cx="3044825" cy="523875"/>
          </a:xfrm>
          <a:prstGeom prst="rect">
            <a:avLst/>
          </a:prstGeom>
          <a:noFill/>
          <a:ln w="9525">
            <a:noFill/>
          </a:ln>
        </p:spPr>
        <p:txBody>
          <a:bodyPr wrap="none" anchor="t" anchorCtr="0">
            <a:spAutoFit/>
          </a:bodyPr>
          <a:p>
            <a:r>
              <a:rPr lang="zh-CN" altLang="en-US" sz="2800" b="1" dirty="0">
                <a:latin typeface="华文中宋" panose="02010600040101010101" pitchFamily="2" charset="-122"/>
                <a:ea typeface="华文中宋" panose="02010600040101010101" pitchFamily="2" charset="-122"/>
              </a:rPr>
              <a:t>第一节   数值算法</a:t>
            </a:r>
            <a:endParaRPr lang="zh-CN" altLang="en-US" sz="2800" b="1" dirty="0">
              <a:latin typeface="华文中宋" panose="02010600040101010101" pitchFamily="2" charset="-122"/>
              <a:ea typeface="华文中宋" panose="02010600040101010101" pitchFamily="2" charset="-122"/>
            </a:endParaRPr>
          </a:p>
        </p:txBody>
      </p:sp>
      <p:sp>
        <p:nvSpPr>
          <p:cNvPr id="10245" name="Rectangle 5"/>
          <p:cNvSpPr>
            <a:spLocks noGrp="1" noChangeArrowheads="1"/>
          </p:cNvSpPr>
          <p:nvPr>
            <p:ph type="title"/>
          </p:nvPr>
        </p:nvSpPr>
        <p:spPr>
          <a:xfrm>
            <a:off x="990600" y="990600"/>
            <a:ext cx="7813675" cy="12954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4400" b="1" i="0" u="none" strike="noStrike" kern="1200" cap="none" spc="0" normalizeH="0" baseline="0" noProof="0">
                <a:ln>
                  <a:noFill/>
                </a:ln>
                <a:solidFill>
                  <a:srgbClr val="CA1E3F"/>
                </a:solidFill>
                <a:effectLst/>
                <a:uLnTx/>
                <a:uFillTx/>
                <a:latin typeface="华文新魏" panose="02010800040101010101" pitchFamily="2" charset="-122"/>
                <a:ea typeface="华文新魏" panose="02010800040101010101" pitchFamily="2" charset="-122"/>
                <a:cs typeface="+mj-cs"/>
              </a:rPr>
              <a:t>第一章  数值计算与误差分析</a:t>
            </a:r>
            <a:br>
              <a:rPr kumimoji="0" lang="zh-CN" sz="4400" b="1" i="1" u="none" strike="noStrike" kern="1200" cap="none" spc="0" normalizeH="0" baseline="0" noProof="0">
                <a:ln>
                  <a:noFill/>
                </a:ln>
                <a:solidFill>
                  <a:srgbClr val="CA1E3F"/>
                </a:solidFill>
                <a:effectLst/>
                <a:uLnTx/>
                <a:uFillTx/>
                <a:latin typeface="隶书" panose="02010509060101010101" pitchFamily="49" charset="-122"/>
                <a:ea typeface="隶书" panose="02010509060101010101" pitchFamily="49" charset="-122"/>
                <a:cs typeface="+mj-cs"/>
              </a:rPr>
            </a:br>
            <a:endParaRPr kumimoji="0" lang="zh-CN" sz="4400" b="1" i="1" u="none" strike="noStrike" kern="1200" cap="none" spc="0" normalizeH="0" baseline="0" noProof="0">
              <a:ln>
                <a:noFill/>
              </a:ln>
              <a:solidFill>
                <a:srgbClr val="CA1E3F"/>
              </a:solidFill>
              <a:effectLst/>
              <a:uLnTx/>
              <a:uFillTx/>
              <a:latin typeface="隶书" panose="02010509060101010101" pitchFamily="49" charset="-122"/>
              <a:ea typeface="隶书" panose="02010509060101010101" pitchFamily="49" charset="-122"/>
              <a:cs typeface="+mj-cs"/>
            </a:endParaRPr>
          </a:p>
        </p:txBody>
      </p:sp>
      <p:sp>
        <p:nvSpPr>
          <p:cNvPr id="10246" name="Rectangle 6"/>
          <p:cNvSpPr>
            <a:spLocks noGrp="1" noChangeArrowheads="1"/>
          </p:cNvSpPr>
          <p:nvPr>
            <p:ph idx="1"/>
          </p:nvPr>
        </p:nvSpPr>
        <p:spPr>
          <a:xfrm flipH="1">
            <a:off x="9036050" y="5565775"/>
            <a:ext cx="88900" cy="73025"/>
          </a:xfrm>
        </p:spPr>
        <p:txBody>
          <a:bodyPr vert="horz" wrap="square" lIns="91440" tIns="45720" rIns="91440" bIns="45720" numCol="1" rtlCol="0" anchor="t" anchorCtr="0" compatLnSpc="1">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endParaRPr kumimoji="0" lang="zh-CN" altLang="zh-C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342" name="Rectangle 7"/>
          <p:cNvSpPr/>
          <p:nvPr/>
        </p:nvSpPr>
        <p:spPr>
          <a:xfrm>
            <a:off x="1176338" y="3090863"/>
            <a:ext cx="4984750" cy="1068387"/>
          </a:xfrm>
          <a:prstGeom prst="rect">
            <a:avLst/>
          </a:prstGeom>
          <a:noFill/>
          <a:ln w="9525">
            <a:noFill/>
          </a:ln>
        </p:spPr>
        <p:txBody>
          <a:bodyPr wrap="none" anchor="t" anchorCtr="0">
            <a:spAutoFit/>
          </a:bodyPr>
          <a:p>
            <a:r>
              <a:rPr lang="zh-CN" altLang="en-US" sz="2800" b="1" dirty="0">
                <a:latin typeface="华文中宋" panose="02010600040101010101" pitchFamily="2" charset="-122"/>
                <a:ea typeface="华文中宋" panose="02010600040101010101" pitchFamily="2" charset="-122"/>
              </a:rPr>
              <a:t>第二节   数值计算的误差分析</a:t>
            </a:r>
            <a:endParaRPr lang="zh-CN" altLang="en-US" sz="2800" b="1" dirty="0">
              <a:latin typeface="华文中宋" panose="02010600040101010101" pitchFamily="2" charset="-122"/>
              <a:ea typeface="华文中宋" panose="02010600040101010101" pitchFamily="2" charset="-122"/>
            </a:endParaRPr>
          </a:p>
          <a:p>
            <a:endParaRPr lang="zh-CN" altLang="zh-CN" sz="3600" b="1" dirty="0">
              <a:solidFill>
                <a:srgbClr val="0033CC"/>
              </a:solidFill>
              <a:latin typeface="华文中宋" panose="02010600040101010101" pitchFamily="2" charset="-122"/>
              <a:ea typeface="华文中宋" panose="02010600040101010101" pitchFamily="2" charset="-122"/>
            </a:endParaRPr>
          </a:p>
        </p:txBody>
      </p:sp>
      <p:sp>
        <p:nvSpPr>
          <p:cNvPr id="14343" name="Rectangle 8"/>
          <p:cNvSpPr/>
          <p:nvPr/>
        </p:nvSpPr>
        <p:spPr>
          <a:xfrm>
            <a:off x="1281113" y="5013325"/>
            <a:ext cx="7272337" cy="519113"/>
          </a:xfrm>
          <a:prstGeom prst="rect">
            <a:avLst/>
          </a:prstGeom>
          <a:noFill/>
          <a:ln w="9525">
            <a:noFill/>
          </a:ln>
        </p:spPr>
        <p:txBody>
          <a:bodyPr anchor="t" anchorCtr="0">
            <a:spAutoFit/>
          </a:bodyPr>
          <a:p>
            <a:r>
              <a:rPr lang="zh-CN" altLang="en-US" sz="2800" dirty="0">
                <a:latin typeface="华文中宋" panose="02010600040101010101" pitchFamily="2" charset="-122"/>
                <a:ea typeface="华文中宋" panose="02010600040101010101" pitchFamily="2" charset="-122"/>
              </a:rPr>
              <a:t>*第四节   </a:t>
            </a:r>
            <a:r>
              <a:rPr lang="zh-CN" altLang="en-US" sz="2800" b="1" dirty="0">
                <a:latin typeface="Arial" panose="020B0604020202020204" pitchFamily="34" charset="0"/>
                <a:ea typeface="宋体" panose="02010600030101010101" pitchFamily="2" charset="-122"/>
              </a:rPr>
              <a:t>数学软件工具</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2289175" y="619125"/>
            <a:ext cx="5697538" cy="1144588"/>
          </a:xfrm>
        </p:spPr>
        <p:txBody>
          <a:bodyPr vert="horz" wrap="square" lIns="91440" tIns="45720" rIns="91440" bIns="45720" anchor="ctr" anchorCtr="0"/>
          <a:p>
            <a:pPr eaLnBrk="1" hangingPunct="1"/>
            <a:r>
              <a:rPr lang="zh-CN" altLang="en-US" sz="4000" b="1" dirty="0">
                <a:solidFill>
                  <a:srgbClr val="0000CC"/>
                </a:solidFill>
                <a:latin typeface="华文新魏" panose="02010800040101010101" pitchFamily="2" charset="-122"/>
                <a:ea typeface="华文新魏" panose="02010800040101010101" pitchFamily="2" charset="-122"/>
              </a:rPr>
              <a:t>第一节 数值算法</a:t>
            </a:r>
            <a:endParaRPr lang="zh-CN" altLang="en-US" sz="4000" b="1" dirty="0">
              <a:solidFill>
                <a:srgbClr val="0000CC"/>
              </a:solidFill>
              <a:latin typeface="华文新魏" panose="02010800040101010101" pitchFamily="2" charset="-122"/>
              <a:ea typeface="华文新魏" panose="02010800040101010101" pitchFamily="2" charset="-122"/>
            </a:endParaRPr>
          </a:p>
        </p:txBody>
      </p:sp>
      <p:sp>
        <p:nvSpPr>
          <p:cNvPr id="15362" name="Rectangle 3"/>
          <p:cNvSpPr/>
          <p:nvPr/>
        </p:nvSpPr>
        <p:spPr>
          <a:xfrm>
            <a:off x="660400" y="1600200"/>
            <a:ext cx="8832850" cy="579438"/>
          </a:xfrm>
          <a:prstGeom prst="rect">
            <a:avLst/>
          </a:prstGeom>
          <a:noFill/>
          <a:ln w="9525">
            <a:noFill/>
          </a:ln>
        </p:spPr>
        <p:txBody>
          <a:bodyPr anchor="t" anchorCtr="0">
            <a:spAutoFit/>
          </a:bodyPr>
          <a:p>
            <a:pPr>
              <a:spcBef>
                <a:spcPct val="50000"/>
              </a:spcBef>
            </a:pPr>
            <a:r>
              <a:rPr lang="zh-CN" altLang="zh-CN" sz="3200" b="1" dirty="0">
                <a:latin typeface="Times New Roman" panose="02020603050405020304" pitchFamily="18" charset="0"/>
                <a:ea typeface="宋体" panose="02010600030101010101" pitchFamily="2" charset="-122"/>
              </a:rPr>
              <a:t>     </a:t>
            </a:r>
            <a:endParaRPr lang="zh-CN" altLang="zh-CN" sz="3200" b="1" dirty="0">
              <a:latin typeface="Arial" panose="020B0604020202020204" pitchFamily="34" charset="0"/>
              <a:ea typeface="宋体" panose="02010600030101010101" pitchFamily="2" charset="-122"/>
            </a:endParaRPr>
          </a:p>
        </p:txBody>
      </p:sp>
      <p:sp>
        <p:nvSpPr>
          <p:cNvPr id="11268" name="Text Box 4"/>
          <p:cNvSpPr txBox="1"/>
          <p:nvPr/>
        </p:nvSpPr>
        <p:spPr>
          <a:xfrm>
            <a:off x="273050" y="1700213"/>
            <a:ext cx="9245600" cy="1887537"/>
          </a:xfrm>
          <a:prstGeom prst="rect">
            <a:avLst/>
          </a:prstGeom>
          <a:noFill/>
          <a:ln w="9525">
            <a:noFill/>
          </a:ln>
        </p:spPr>
        <p:txBody>
          <a:bodyPr anchor="t" anchorCtr="0">
            <a:spAutoFit/>
          </a:bodyPr>
          <a:p>
            <a:pPr>
              <a:lnSpc>
                <a:spcPct val="140000"/>
              </a:lnSpc>
            </a:pPr>
            <a:r>
              <a:rPr lang="zh-CN" altLang="en-US" sz="2800" b="1" dirty="0">
                <a:solidFill>
                  <a:srgbClr val="0033CC"/>
                </a:solidFill>
                <a:latin typeface="华文中宋" panose="02010600040101010101" pitchFamily="2" charset="-122"/>
                <a:ea typeface="华文中宋" panose="02010600040101010101" pitchFamily="2" charset="-122"/>
              </a:rPr>
              <a:t>算法</a:t>
            </a:r>
            <a:r>
              <a:rPr lang="zh-CN" altLang="en-US" sz="2800" dirty="0">
                <a:solidFill>
                  <a:srgbClr val="0033CC"/>
                </a:solidFill>
                <a:latin typeface="华文中宋" panose="02010600040101010101" pitchFamily="2" charset="-122"/>
                <a:ea typeface="华文中宋" panose="02010600040101010101" pitchFamily="2" charset="-122"/>
              </a:rPr>
              <a:t>：</a:t>
            </a:r>
            <a:r>
              <a:rPr lang="zh-CN" altLang="en-US" sz="2800" b="1" dirty="0">
                <a:latin typeface="华文中宋" panose="02010600040101010101" pitchFamily="2" charset="-122"/>
                <a:ea typeface="华文中宋" panose="02010600040101010101" pitchFamily="2" charset="-122"/>
              </a:rPr>
              <a:t>从给定的已知量出发，经过有限次四则运算及规定的运算顺序，最后求出未知量的数值解，这样构成的完整计算步骤称为算法。</a:t>
            </a:r>
            <a:endParaRPr lang="zh-CN" altLang="en-US" sz="2800" b="1" dirty="0">
              <a:latin typeface="华文中宋" panose="02010600040101010101" pitchFamily="2" charset="-122"/>
              <a:ea typeface="华文中宋" panose="02010600040101010101" pitchFamily="2" charset="-122"/>
            </a:endParaRPr>
          </a:p>
        </p:txBody>
      </p:sp>
      <p:sp>
        <p:nvSpPr>
          <p:cNvPr id="11269" name="Text Box 5"/>
          <p:cNvSpPr txBox="1"/>
          <p:nvPr/>
        </p:nvSpPr>
        <p:spPr>
          <a:xfrm>
            <a:off x="415925" y="3717925"/>
            <a:ext cx="8997950" cy="1160463"/>
          </a:xfrm>
          <a:prstGeom prst="rect">
            <a:avLst/>
          </a:prstGeom>
          <a:noFill/>
          <a:ln w="9525">
            <a:noFill/>
          </a:ln>
        </p:spPr>
        <p:txBody>
          <a:bodyPr anchor="t" anchorCtr="0">
            <a:spAutoFit/>
          </a:bodyPr>
          <a:p>
            <a:r>
              <a:rPr lang="zh-CN" altLang="en-US" sz="2800" b="1" dirty="0">
                <a:solidFill>
                  <a:srgbClr val="00B050"/>
                </a:solidFill>
                <a:latin typeface="Times New Roman" panose="02020603050405020304" pitchFamily="18" charset="0"/>
                <a:ea typeface="华文中宋" panose="02010600040101010101" pitchFamily="2" charset="-122"/>
              </a:rPr>
              <a:t>评价算法的标准</a:t>
            </a:r>
            <a:r>
              <a:rPr lang="zh-CN" altLang="en-US" sz="2800" b="1" dirty="0">
                <a:solidFill>
                  <a:schemeClr val="bg2"/>
                </a:solidFill>
                <a:latin typeface="Times New Roman" panose="02020603050405020304" pitchFamily="18" charset="0"/>
                <a:ea typeface="华文中宋" panose="02010600040101010101" pitchFamily="2" charset="-122"/>
              </a:rPr>
              <a:t>：</a:t>
            </a:r>
            <a:r>
              <a:rPr lang="zh-CN" altLang="en-US" sz="2800" b="1" dirty="0">
                <a:solidFill>
                  <a:srgbClr val="FF0000"/>
                </a:solidFill>
                <a:latin typeface="Times New Roman" panose="02020603050405020304" pitchFamily="18" charset="0"/>
                <a:ea typeface="华文中宋" panose="02010600040101010101" pitchFamily="2" charset="-122"/>
              </a:rPr>
              <a:t>复杂度</a:t>
            </a:r>
            <a:r>
              <a:rPr lang="zh-CN" altLang="en-US" sz="2800" b="1" dirty="0">
                <a:latin typeface="Times New Roman" panose="02020603050405020304" pitchFamily="18" charset="0"/>
                <a:ea typeface="华文中宋" panose="02010600040101010101" pitchFamily="2" charset="-122"/>
              </a:rPr>
              <a:t>和</a:t>
            </a:r>
            <a:r>
              <a:rPr lang="zh-CN" altLang="en-US" sz="2800" b="1" dirty="0">
                <a:solidFill>
                  <a:srgbClr val="FF0000"/>
                </a:solidFill>
                <a:latin typeface="Times New Roman" panose="02020603050405020304" pitchFamily="18" charset="0"/>
                <a:ea typeface="华文中宋" panose="02010600040101010101" pitchFamily="2" charset="-122"/>
              </a:rPr>
              <a:t>精度</a:t>
            </a:r>
            <a:endParaRPr lang="zh-CN" altLang="en-US" sz="2800" b="1" dirty="0">
              <a:solidFill>
                <a:srgbClr val="FF0000"/>
              </a:solidFill>
              <a:latin typeface="Times New Roman" panose="02020603050405020304" pitchFamily="18" charset="0"/>
              <a:ea typeface="华文中宋" panose="02010600040101010101" pitchFamily="2" charset="-122"/>
            </a:endParaRPr>
          </a:p>
          <a:p>
            <a:pPr>
              <a:spcBef>
                <a:spcPct val="50000"/>
              </a:spcBef>
            </a:pPr>
            <a:endParaRPr lang="zh-CN" altLang="zh-CN" sz="2800" dirty="0">
              <a:solidFill>
                <a:srgbClr val="FF0000"/>
              </a:solidFill>
              <a:latin typeface="Tahoma" panose="020B0604030504040204" pitchFamily="34" charset="0"/>
              <a:ea typeface="宋体" panose="02010600030101010101" pitchFamily="2" charset="-122"/>
            </a:endParaRPr>
          </a:p>
        </p:txBody>
      </p:sp>
      <p:sp>
        <p:nvSpPr>
          <p:cNvPr id="11270" name="Text Box 6"/>
          <p:cNvSpPr txBox="1"/>
          <p:nvPr/>
        </p:nvSpPr>
        <p:spPr>
          <a:xfrm>
            <a:off x="660400" y="4327525"/>
            <a:ext cx="9245600" cy="2530475"/>
          </a:xfrm>
          <a:prstGeom prst="rect">
            <a:avLst/>
          </a:prstGeom>
          <a:noFill/>
          <a:ln w="9525">
            <a:noFill/>
          </a:ln>
        </p:spPr>
        <p:txBody>
          <a:bodyPr anchor="t" anchorCtr="0">
            <a:spAutoFit/>
          </a:bodyPr>
          <a:p>
            <a:pPr eaLnBrk="0" hangingPunct="0">
              <a:spcBef>
                <a:spcPct val="50000"/>
              </a:spcBef>
              <a:buClr>
                <a:schemeClr val="tx2"/>
              </a:buClr>
              <a:buSzPct val="75000"/>
            </a:pPr>
            <a:r>
              <a:rPr lang="zh-CN" altLang="en-US" sz="2800" b="1" dirty="0">
                <a:solidFill>
                  <a:srgbClr val="CA1E3F"/>
                </a:solidFill>
                <a:latin typeface="Times New Roman" panose="02020603050405020304" pitchFamily="18" charset="0"/>
                <a:ea typeface="华文中宋" panose="02010600040101010101" pitchFamily="2" charset="-122"/>
              </a:rPr>
              <a:t>时间复杂度：</a:t>
            </a:r>
            <a:r>
              <a:rPr lang="zh-CN" altLang="en-US" sz="2800" b="1" dirty="0">
                <a:solidFill>
                  <a:srgbClr val="0000FF"/>
                </a:solidFill>
                <a:latin typeface="华文中宋" panose="02010600040101010101" pitchFamily="2" charset="-122"/>
                <a:ea typeface="华文中宋" panose="02010600040101010101" pitchFamily="2" charset="-122"/>
              </a:rPr>
              <a:t>计算量，一个算法所需四则运算总次数； </a:t>
            </a:r>
            <a:endParaRPr lang="zh-CN" altLang="en-US" sz="2800" b="1" dirty="0">
              <a:solidFill>
                <a:srgbClr val="0000FF"/>
              </a:solidFill>
              <a:latin typeface="华文中宋" panose="02010600040101010101" pitchFamily="2" charset="-122"/>
              <a:ea typeface="华文中宋" panose="02010600040101010101" pitchFamily="2" charset="-122"/>
            </a:endParaRPr>
          </a:p>
          <a:p>
            <a:pPr eaLnBrk="0" hangingPunct="0">
              <a:spcBef>
                <a:spcPct val="50000"/>
              </a:spcBef>
              <a:buClr>
                <a:schemeClr val="tx2"/>
              </a:buClr>
              <a:buSzPct val="75000"/>
            </a:pPr>
            <a:r>
              <a:rPr lang="zh-CN" altLang="en-US" sz="2800" b="1" dirty="0">
                <a:latin typeface="华文中宋" panose="02010600040101010101" pitchFamily="2" charset="-122"/>
                <a:ea typeface="华文中宋" panose="02010600040101010101" pitchFamily="2" charset="-122"/>
              </a:rPr>
              <a:t> 一个算法所需的乘除运算总次数。</a:t>
            </a:r>
            <a:endParaRPr lang="zh-CN" altLang="en-US" sz="2800" b="1" dirty="0">
              <a:latin typeface="华文中宋" panose="02010600040101010101" pitchFamily="2" charset="-122"/>
              <a:ea typeface="华文中宋" panose="02010600040101010101" pitchFamily="2" charset="-122"/>
            </a:endParaRPr>
          </a:p>
          <a:p>
            <a:pPr>
              <a:spcBef>
                <a:spcPct val="50000"/>
              </a:spcBef>
            </a:pPr>
            <a:r>
              <a:rPr lang="zh-CN" altLang="en-US" sz="2800" b="1" dirty="0">
                <a:solidFill>
                  <a:srgbClr val="CA1E3F"/>
                </a:solidFill>
                <a:latin typeface="Times New Roman" panose="02020603050405020304" pitchFamily="18" charset="0"/>
                <a:ea typeface="华文中宋" panose="02010600040101010101" pitchFamily="2" charset="-122"/>
              </a:rPr>
              <a:t>空间复杂度：</a:t>
            </a:r>
            <a:r>
              <a:rPr lang="zh-CN" altLang="en-US" sz="2800" b="1" dirty="0">
                <a:solidFill>
                  <a:srgbClr val="0000FF"/>
                </a:solidFill>
                <a:latin typeface="华文中宋" panose="02010600040101010101" pitchFamily="2" charset="-122"/>
                <a:ea typeface="华文中宋" panose="02010600040101010101" pitchFamily="2" charset="-122"/>
              </a:rPr>
              <a:t>程序运行所需的计算机存储量。</a:t>
            </a:r>
            <a:endParaRPr lang="zh-CN" altLang="en-US" sz="2800" b="1" dirty="0">
              <a:solidFill>
                <a:srgbClr val="0000FF"/>
              </a:solidFill>
              <a:latin typeface="华文中宋" panose="02010600040101010101" pitchFamily="2" charset="-122"/>
              <a:ea typeface="华文中宋" panose="02010600040101010101" pitchFamily="2" charset="-122"/>
            </a:endParaRPr>
          </a:p>
          <a:p>
            <a:pPr>
              <a:spcBef>
                <a:spcPct val="50000"/>
              </a:spcBef>
            </a:pPr>
            <a:endParaRPr lang="zh-CN" altLang="zh-CN" sz="2800"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checkerboard(across)">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checkerboard(across)">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checkerboard(across)">
                                      <p:cBhvr>
                                        <p:cTn id="1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p:bldP spid="112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91" name="Object 3"/>
          <p:cNvGraphicFramePr>
            <a:graphicFrameLocks noGrp="1" noChangeAspect="1"/>
          </p:cNvGraphicFramePr>
          <p:nvPr>
            <p:ph/>
          </p:nvPr>
        </p:nvGraphicFramePr>
        <p:xfrm>
          <a:off x="1208088" y="2781300"/>
          <a:ext cx="2881312" cy="3698875"/>
        </p:xfrm>
        <a:graphic>
          <a:graphicData uri="http://schemas.openxmlformats.org/presentationml/2006/ole">
            <mc:AlternateContent xmlns:mc="http://schemas.openxmlformats.org/markup-compatibility/2006">
              <mc:Choice xmlns:v="urn:schemas-microsoft-com:vml" Requires="v">
                <p:oleObj spid="_x0000_s3077" name="" r:id="rId1" imgW="1029335" imgH="1321435" progId="Equation.DSMT4">
                  <p:embed/>
                </p:oleObj>
              </mc:Choice>
              <mc:Fallback>
                <p:oleObj name="" r:id="rId1" imgW="1029335" imgH="1321435" progId="Equation.DSMT4">
                  <p:embed/>
                  <p:pic>
                    <p:nvPicPr>
                      <p:cNvPr id="0" name="图片 3076"/>
                      <p:cNvPicPr/>
                      <p:nvPr/>
                    </p:nvPicPr>
                    <p:blipFill>
                      <a:blip r:embed="rId2"/>
                      <a:stretch>
                        <a:fillRect/>
                      </a:stretch>
                    </p:blipFill>
                    <p:spPr>
                      <a:xfrm>
                        <a:off x="1208088" y="2781300"/>
                        <a:ext cx="2881312" cy="3698875"/>
                      </a:xfrm>
                      <a:prstGeom prst="rect">
                        <a:avLst/>
                      </a:prstGeom>
                      <a:noFill/>
                      <a:ln w="28575">
                        <a:solidFill>
                          <a:srgbClr val="008000"/>
                        </a:solidFill>
                        <a:miter/>
                      </a:ln>
                    </p:spPr>
                  </p:pic>
                </p:oleObj>
              </mc:Fallback>
            </mc:AlternateContent>
          </a:graphicData>
        </a:graphic>
      </p:graphicFrame>
      <p:sp>
        <p:nvSpPr>
          <p:cNvPr id="16386" name="Rectangle 2"/>
          <p:cNvSpPr>
            <a:spLocks noGrp="1"/>
          </p:cNvSpPr>
          <p:nvPr>
            <p:ph type="title"/>
          </p:nvPr>
        </p:nvSpPr>
        <p:spPr>
          <a:xfrm>
            <a:off x="660400" y="476250"/>
            <a:ext cx="9245600" cy="5848350"/>
          </a:xfrm>
        </p:spPr>
        <p:txBody>
          <a:bodyPr vert="horz" wrap="square" lIns="91440" tIns="45720" rIns="91440" bIns="45720" anchor="ctr" anchorCtr="0"/>
          <a:p>
            <a:pPr eaLnBrk="1" hangingPunct="1"/>
            <a:br>
              <a:rPr lang="zh-CN" altLang="zh-CN" sz="2400" dirty="0"/>
            </a:br>
            <a:r>
              <a:rPr lang="zh-CN" altLang="zh-CN" sz="2400" dirty="0"/>
              <a:t> </a:t>
            </a:r>
            <a:endParaRPr lang="zh-CN" altLang="zh-CN" sz="2400" dirty="0"/>
          </a:p>
        </p:txBody>
      </p:sp>
      <p:graphicFrame>
        <p:nvGraphicFramePr>
          <p:cNvPr id="12292" name="Object 4"/>
          <p:cNvGraphicFramePr>
            <a:graphicFrameLocks noChangeAspect="1"/>
          </p:cNvGraphicFramePr>
          <p:nvPr/>
        </p:nvGraphicFramePr>
        <p:xfrm>
          <a:off x="5499100" y="4103688"/>
          <a:ext cx="3767138" cy="1050925"/>
        </p:xfrm>
        <a:graphic>
          <a:graphicData uri="http://schemas.openxmlformats.org/presentationml/2006/ole">
            <mc:AlternateContent xmlns:mc="http://schemas.openxmlformats.org/markup-compatibility/2006">
              <mc:Choice xmlns:v="urn:schemas-microsoft-com:vml" Requires="v">
                <p:oleObj spid="_x0000_s3078" name="" r:id="rId3" imgW="1307465" imgH="431800" progId="Equation.DSMT4">
                  <p:embed/>
                </p:oleObj>
              </mc:Choice>
              <mc:Fallback>
                <p:oleObj name="" r:id="rId3" imgW="1307465" imgH="431800" progId="Equation.DSMT4">
                  <p:embed/>
                  <p:pic>
                    <p:nvPicPr>
                      <p:cNvPr id="0" name="图片 3077"/>
                      <p:cNvPicPr/>
                      <p:nvPr/>
                    </p:nvPicPr>
                    <p:blipFill>
                      <a:blip r:embed="rId4"/>
                      <a:stretch>
                        <a:fillRect/>
                      </a:stretch>
                    </p:blipFill>
                    <p:spPr>
                      <a:xfrm>
                        <a:off x="5499100" y="4103688"/>
                        <a:ext cx="3767138" cy="1050925"/>
                      </a:xfrm>
                      <a:prstGeom prst="rect">
                        <a:avLst/>
                      </a:prstGeom>
                      <a:noFill/>
                      <a:ln w="38100">
                        <a:noFill/>
                        <a:miter/>
                      </a:ln>
                    </p:spPr>
                  </p:pic>
                </p:oleObj>
              </mc:Fallback>
            </mc:AlternateContent>
          </a:graphicData>
        </a:graphic>
      </p:graphicFrame>
      <p:sp>
        <p:nvSpPr>
          <p:cNvPr id="12293" name="Rectangle 5"/>
          <p:cNvSpPr/>
          <p:nvPr/>
        </p:nvSpPr>
        <p:spPr>
          <a:xfrm>
            <a:off x="4665663" y="3213100"/>
            <a:ext cx="3681412" cy="517525"/>
          </a:xfrm>
          <a:prstGeom prst="rect">
            <a:avLst/>
          </a:prstGeom>
          <a:noFill/>
          <a:ln w="9525">
            <a:noFill/>
          </a:ln>
        </p:spPr>
        <p:txBody>
          <a:bodyPr wrap="none" anchor="t" anchorCtr="0">
            <a:spAutoFit/>
          </a:bodyPr>
          <a:p>
            <a:r>
              <a:rPr lang="zh-CN" altLang="en-US" sz="2800" b="1" dirty="0">
                <a:latin typeface="华文中宋" panose="02010600040101010101" pitchFamily="2" charset="-122"/>
                <a:ea typeface="华文中宋" panose="02010600040101010101" pitchFamily="2" charset="-122"/>
              </a:rPr>
              <a:t>(输入</a:t>
            </a:r>
            <a:r>
              <a:rPr lang="zh-CN" altLang="en-US" sz="2800" b="1" i="1" dirty="0">
                <a:latin typeface="华文中宋" panose="02010600040101010101" pitchFamily="2" charset="-122"/>
                <a:ea typeface="华文中宋" panose="02010600040101010101" pitchFamily="2" charset="-122"/>
              </a:rPr>
              <a:t>x, </a:t>
            </a:r>
            <a:r>
              <a:rPr lang="zh-CN" altLang="en-US" sz="2800" b="1" dirty="0">
                <a:latin typeface="华文中宋" panose="02010600040101010101" pitchFamily="2" charset="-122"/>
                <a:ea typeface="华文中宋" panose="02010600040101010101" pitchFamily="2" charset="-122"/>
              </a:rPr>
              <a:t>输出</a:t>
            </a:r>
            <a:r>
              <a:rPr lang="zh-CN" altLang="en-US" sz="2800" b="1" i="1" dirty="0">
                <a:latin typeface="华文中宋" panose="02010600040101010101" pitchFamily="2" charset="-122"/>
                <a:ea typeface="华文中宋" panose="02010600040101010101" pitchFamily="2" charset="-122"/>
              </a:rPr>
              <a:t>y=</a:t>
            </a:r>
            <a:r>
              <a:rPr lang="zh-CN" altLang="en-US" sz="2400" b="1" i="1" dirty="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255</a:t>
            </a:r>
            <a:r>
              <a:rPr lang="zh-CN" altLang="en-US" sz="2800" b="1" dirty="0">
                <a:latin typeface="华文中宋" panose="02010600040101010101" pitchFamily="2" charset="-122"/>
                <a:ea typeface="华文中宋" panose="02010600040101010101" pitchFamily="2" charset="-122"/>
              </a:rPr>
              <a:t>）</a:t>
            </a:r>
            <a:endParaRPr lang="zh-CN" altLang="en-US" sz="2800" b="1" dirty="0">
              <a:latin typeface="华文中宋" panose="02010600040101010101" pitchFamily="2" charset="-122"/>
              <a:ea typeface="华文中宋" panose="02010600040101010101" pitchFamily="2" charset="-122"/>
            </a:endParaRPr>
          </a:p>
        </p:txBody>
      </p:sp>
      <p:sp>
        <p:nvSpPr>
          <p:cNvPr id="16389" name="Rectangle 6"/>
          <p:cNvSpPr/>
          <p:nvPr/>
        </p:nvSpPr>
        <p:spPr>
          <a:xfrm>
            <a:off x="873125" y="2209800"/>
            <a:ext cx="184150" cy="579438"/>
          </a:xfrm>
          <a:prstGeom prst="rect">
            <a:avLst/>
          </a:prstGeom>
          <a:noFill/>
          <a:ln w="9525">
            <a:noFill/>
          </a:ln>
        </p:spPr>
        <p:txBody>
          <a:bodyPr wrap="none" anchor="t" anchorCtr="0">
            <a:spAutoFit/>
          </a:bodyPr>
          <a:p>
            <a:endParaRPr lang="zh-CN" altLang="zh-CN" sz="3200" b="1" dirty="0">
              <a:solidFill>
                <a:srgbClr val="153720"/>
              </a:solidFill>
              <a:latin typeface="Times New Roman" panose="02020603050405020304" pitchFamily="18" charset="0"/>
              <a:ea typeface="华文中宋" panose="02010600040101010101" pitchFamily="2" charset="-122"/>
            </a:endParaRPr>
          </a:p>
        </p:txBody>
      </p:sp>
      <p:graphicFrame>
        <p:nvGraphicFramePr>
          <p:cNvPr id="16390" name="Object 7"/>
          <p:cNvGraphicFramePr>
            <a:graphicFrameLocks noChangeAspect="1"/>
          </p:cNvGraphicFramePr>
          <p:nvPr/>
        </p:nvGraphicFramePr>
        <p:xfrm>
          <a:off x="2936875" y="693738"/>
          <a:ext cx="5472113" cy="601662"/>
        </p:xfrm>
        <a:graphic>
          <a:graphicData uri="http://schemas.openxmlformats.org/presentationml/2006/ole">
            <mc:AlternateContent xmlns:mc="http://schemas.openxmlformats.org/markup-compatibility/2006">
              <mc:Choice xmlns:v="urn:schemas-microsoft-com:vml" Requires="v">
                <p:oleObj spid="_x0000_s3076" name="" r:id="rId5" imgW="1956435" imgH="330200" progId="Equation.3">
                  <p:embed/>
                </p:oleObj>
              </mc:Choice>
              <mc:Fallback>
                <p:oleObj name="" r:id="rId5" imgW="1956435" imgH="330200" progId="Equation.3">
                  <p:embed/>
                  <p:pic>
                    <p:nvPicPr>
                      <p:cNvPr id="0" name="图片 3075"/>
                      <p:cNvPicPr/>
                      <p:nvPr/>
                    </p:nvPicPr>
                    <p:blipFill>
                      <a:blip r:embed="rId6"/>
                      <a:stretch>
                        <a:fillRect/>
                      </a:stretch>
                    </p:blipFill>
                    <p:spPr>
                      <a:xfrm>
                        <a:off x="2936875" y="693738"/>
                        <a:ext cx="5472113" cy="601662"/>
                      </a:xfrm>
                      <a:prstGeom prst="rect">
                        <a:avLst/>
                      </a:prstGeom>
                      <a:noFill/>
                      <a:ln w="38100">
                        <a:noFill/>
                        <a:miter/>
                      </a:ln>
                    </p:spPr>
                  </p:pic>
                </p:oleObj>
              </mc:Fallback>
            </mc:AlternateContent>
          </a:graphicData>
        </a:graphic>
      </p:graphicFrame>
      <p:sp>
        <p:nvSpPr>
          <p:cNvPr id="16391" name="Rectangle 8"/>
          <p:cNvSpPr/>
          <p:nvPr/>
        </p:nvSpPr>
        <p:spPr>
          <a:xfrm>
            <a:off x="1208088" y="701675"/>
            <a:ext cx="1981200" cy="954088"/>
          </a:xfrm>
          <a:prstGeom prst="rect">
            <a:avLst/>
          </a:prstGeom>
          <a:noFill/>
          <a:ln w="9525">
            <a:noFill/>
          </a:ln>
        </p:spPr>
        <p:txBody>
          <a:bodyPr anchor="t" anchorCtr="0">
            <a:spAutoFit/>
          </a:bodyPr>
          <a:p>
            <a:r>
              <a:rPr lang="zh-CN" altLang="en-US" sz="3200" b="1" dirty="0">
                <a:solidFill>
                  <a:srgbClr val="E22506"/>
                </a:solidFill>
                <a:latin typeface="Times New Roman" panose="02020603050405020304" pitchFamily="18" charset="0"/>
                <a:ea typeface="宋体" panose="02010600030101010101" pitchFamily="2" charset="-122"/>
              </a:rPr>
              <a:t>例</a:t>
            </a:r>
            <a:r>
              <a:rPr lang="zh-CN"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计算</a:t>
            </a:r>
            <a:r>
              <a:rPr lang="zh-CN" altLang="en-US" sz="2400" dirty="0">
                <a:latin typeface="Times New Roman" panose="02020603050405020304" pitchFamily="18" charset="0"/>
                <a:ea typeface="宋体" panose="02010600030101010101" pitchFamily="2" charset="-122"/>
              </a:rPr>
              <a:t> </a:t>
            </a:r>
            <a:br>
              <a:rPr lang="zh-CN" altLang="en-US" sz="2400" dirty="0">
                <a:solidFill>
                  <a:schemeClr val="tx2"/>
                </a:solidFill>
                <a:latin typeface="Times New Roman" panose="02020603050405020304" pitchFamily="18" charset="0"/>
                <a:ea typeface="宋体" panose="02010600030101010101" pitchFamily="2" charset="-122"/>
              </a:rPr>
            </a:br>
            <a:endParaRPr lang="zh-CN" altLang="en-US" sz="2400" dirty="0">
              <a:solidFill>
                <a:schemeClr val="tx2"/>
              </a:solidFill>
              <a:latin typeface="Times New Roman" panose="02020603050405020304" pitchFamily="18" charset="0"/>
              <a:ea typeface="宋体" panose="02010600030101010101" pitchFamily="2" charset="-122"/>
            </a:endParaRPr>
          </a:p>
        </p:txBody>
      </p:sp>
      <p:grpSp>
        <p:nvGrpSpPr>
          <p:cNvPr id="2" name="Group 9"/>
          <p:cNvGrpSpPr/>
          <p:nvPr/>
        </p:nvGrpSpPr>
        <p:grpSpPr>
          <a:xfrm>
            <a:off x="488950" y="1268413"/>
            <a:ext cx="8867775" cy="1481137"/>
            <a:chOff x="0" y="0"/>
            <a:chExt cx="5156" cy="933"/>
          </a:xfrm>
        </p:grpSpPr>
        <p:sp>
          <p:nvSpPr>
            <p:cNvPr id="16393" name="Rectangle 10"/>
            <p:cNvSpPr/>
            <p:nvPr/>
          </p:nvSpPr>
          <p:spPr>
            <a:xfrm>
              <a:off x="0" y="519"/>
              <a:ext cx="107" cy="365"/>
            </a:xfrm>
            <a:prstGeom prst="rect">
              <a:avLst/>
            </a:prstGeom>
            <a:noFill/>
            <a:ln w="9525">
              <a:noFill/>
            </a:ln>
          </p:spPr>
          <p:txBody>
            <a:bodyPr wrap="none" anchor="t" anchorCtr="0">
              <a:spAutoFit/>
            </a:bodyPr>
            <a:p>
              <a:endParaRPr lang="zh-CN" altLang="zh-CN" sz="3200" b="1" dirty="0">
                <a:solidFill>
                  <a:srgbClr val="153720"/>
                </a:solidFill>
                <a:latin typeface="Times New Roman" panose="02020603050405020304" pitchFamily="18" charset="0"/>
                <a:ea typeface="华文中宋" panose="02010600040101010101" pitchFamily="2" charset="-122"/>
              </a:endParaRPr>
            </a:p>
          </p:txBody>
        </p:sp>
        <p:sp>
          <p:nvSpPr>
            <p:cNvPr id="16394" name="Text Box 11"/>
            <p:cNvSpPr txBox="1"/>
            <p:nvPr/>
          </p:nvSpPr>
          <p:spPr>
            <a:xfrm>
              <a:off x="308" y="183"/>
              <a:ext cx="4848" cy="750"/>
            </a:xfrm>
            <a:prstGeom prst="rect">
              <a:avLst/>
            </a:prstGeom>
            <a:noFill/>
            <a:ln w="9525">
              <a:noFill/>
            </a:ln>
          </p:spPr>
          <p:txBody>
            <a:bodyPr anchor="t" anchorCtr="0">
              <a:spAutoFit/>
            </a:bodyPr>
            <a:p>
              <a:r>
                <a:rPr lang="zh-CN" altLang="en-US" sz="3600" b="1" dirty="0">
                  <a:latin typeface="隶书" panose="02010509060101010101" pitchFamily="49" charset="-122"/>
                  <a:ea typeface="隶书" panose="02010509060101010101" pitchFamily="49" charset="-122"/>
                </a:rPr>
                <a:t>A:</a:t>
              </a:r>
              <a:r>
                <a:rPr lang="zh-CN" altLang="en-US" sz="3600" b="1" i="1" dirty="0">
                  <a:latin typeface="Times New Roman" panose="02020603050405020304" pitchFamily="18" charset="0"/>
                  <a:ea typeface="隶书" panose="02010509060101010101" pitchFamily="49" charset="-122"/>
                </a:rPr>
                <a:t>x</a:t>
              </a:r>
              <a:r>
                <a:rPr lang="zh-CN" altLang="en-US" sz="3600" b="1" baseline="30000" dirty="0">
                  <a:latin typeface="隶书" panose="02010509060101010101" pitchFamily="49" charset="-122"/>
                  <a:ea typeface="隶书" panose="02010509060101010101" pitchFamily="49" charset="-122"/>
                </a:rPr>
                <a:t>255</a:t>
              </a:r>
              <a:r>
                <a:rPr lang="zh-CN" altLang="en-US" sz="3600" b="1" dirty="0">
                  <a:latin typeface="隶书" panose="02010509060101010101" pitchFamily="49" charset="-122"/>
                  <a:ea typeface="隶书" panose="02010509060101010101" pitchFamily="49" charset="-122"/>
                </a:rPr>
                <a:t>=</a:t>
              </a:r>
              <a:r>
                <a:rPr lang="zh-CN" altLang="en-US" sz="3600" b="1" i="1" dirty="0">
                  <a:latin typeface="Times New Roman" panose="02020603050405020304" pitchFamily="18" charset="0"/>
                  <a:ea typeface="隶书" panose="02010509060101010101" pitchFamily="49" charset="-122"/>
                </a:rPr>
                <a:t>x·x···x  254次乘法</a:t>
              </a:r>
              <a:endParaRPr lang="zh-CN" altLang="en-US" sz="3600" b="1" i="1" dirty="0">
                <a:latin typeface="Times New Roman" panose="02020603050405020304" pitchFamily="18" charset="0"/>
                <a:ea typeface="隶书" panose="02010509060101010101" pitchFamily="49" charset="-122"/>
              </a:endParaRPr>
            </a:p>
            <a:p>
              <a:r>
                <a:rPr lang="zh-CN" altLang="en-US" sz="3600" b="1" dirty="0">
                  <a:latin typeface="隶书" panose="02010509060101010101" pitchFamily="49" charset="-122"/>
                  <a:ea typeface="隶书" panose="02010509060101010101" pitchFamily="49" charset="-122"/>
                </a:rPr>
                <a:t>B:</a:t>
              </a:r>
              <a:r>
                <a:rPr lang="zh-CN" altLang="en-US" sz="3600" b="1" i="1" dirty="0">
                  <a:latin typeface="Times New Roman" panose="02020603050405020304" pitchFamily="18" charset="0"/>
                  <a:ea typeface="隶书" panose="02010509060101010101" pitchFamily="49" charset="-122"/>
                </a:rPr>
                <a:t>x</a:t>
              </a:r>
              <a:r>
                <a:rPr lang="zh-CN" altLang="en-US" sz="3600" baseline="30000" dirty="0">
                  <a:latin typeface="隶书" panose="02010509060101010101" pitchFamily="49" charset="-122"/>
                  <a:ea typeface="隶书" panose="02010509060101010101" pitchFamily="49" charset="-122"/>
                </a:rPr>
                <a:t>255</a:t>
              </a:r>
              <a:r>
                <a:rPr lang="zh-CN" altLang="en-US" sz="3600" dirty="0">
                  <a:latin typeface="隶书" panose="02010509060101010101" pitchFamily="49" charset="-122"/>
                  <a:ea typeface="隶书" panose="02010509060101010101" pitchFamily="49" charset="-122"/>
                </a:rPr>
                <a:t>=</a:t>
              </a:r>
              <a:r>
                <a:rPr lang="zh-CN" altLang="en-US" sz="3600" b="1" i="1" dirty="0">
                  <a:latin typeface="Times New Roman" panose="02020603050405020304" pitchFamily="18" charset="0"/>
                  <a:ea typeface="隶书" panose="02010509060101010101" pitchFamily="49" charset="-122"/>
                </a:rPr>
                <a:t>x</a:t>
              </a:r>
              <a:r>
                <a:rPr lang="zh-CN" altLang="en-US" sz="3600" dirty="0">
                  <a:latin typeface="Times New Roman" panose="02020603050405020304" pitchFamily="18" charset="0"/>
                  <a:ea typeface="隶书" panose="02010509060101010101" pitchFamily="49" charset="-122"/>
                </a:rPr>
                <a:t>·</a:t>
              </a:r>
              <a:r>
                <a:rPr lang="zh-CN" altLang="en-US" sz="3600" b="1" i="1" dirty="0">
                  <a:latin typeface="Times New Roman" panose="02020603050405020304" pitchFamily="18" charset="0"/>
                  <a:ea typeface="隶书" panose="02010509060101010101" pitchFamily="49" charset="-122"/>
                </a:rPr>
                <a:t>x</a:t>
              </a:r>
              <a:r>
                <a:rPr lang="zh-CN" altLang="en-US" sz="3600" baseline="30000" dirty="0">
                  <a:latin typeface="隶书" panose="02010509060101010101" pitchFamily="49" charset="-122"/>
                  <a:ea typeface="隶书" panose="02010509060101010101" pitchFamily="49" charset="-122"/>
                </a:rPr>
                <a:t>2</a:t>
              </a:r>
              <a:r>
                <a:rPr lang="zh-CN" altLang="en-US" sz="3600" dirty="0">
                  <a:latin typeface="Times New Roman" panose="02020603050405020304" pitchFamily="18" charset="0"/>
                  <a:ea typeface="隶书" panose="02010509060101010101" pitchFamily="49" charset="-122"/>
                </a:rPr>
                <a:t>·</a:t>
              </a:r>
              <a:r>
                <a:rPr lang="zh-CN" altLang="en-US" sz="3600" b="1" i="1" dirty="0">
                  <a:latin typeface="Times New Roman" panose="02020603050405020304" pitchFamily="18" charset="0"/>
                  <a:ea typeface="隶书" panose="02010509060101010101" pitchFamily="49" charset="-122"/>
                </a:rPr>
                <a:t>x</a:t>
              </a:r>
              <a:r>
                <a:rPr lang="zh-CN" altLang="en-US" sz="3600" baseline="30000" dirty="0">
                  <a:latin typeface="隶书" panose="02010509060101010101" pitchFamily="49" charset="-122"/>
                  <a:ea typeface="隶书" panose="02010509060101010101" pitchFamily="49" charset="-122"/>
                </a:rPr>
                <a:t>4</a:t>
              </a:r>
              <a:r>
                <a:rPr lang="zh-CN" altLang="en-US" sz="3600" dirty="0">
                  <a:latin typeface="Times New Roman" panose="02020603050405020304" pitchFamily="18" charset="0"/>
                  <a:ea typeface="隶书" panose="02010509060101010101" pitchFamily="49" charset="-122"/>
                </a:rPr>
                <a:t>·</a:t>
              </a:r>
              <a:r>
                <a:rPr lang="zh-CN" altLang="en-US" sz="3600" b="1" i="1" dirty="0">
                  <a:latin typeface="Times New Roman" panose="02020603050405020304" pitchFamily="18" charset="0"/>
                  <a:ea typeface="隶书" panose="02010509060101010101" pitchFamily="49" charset="-122"/>
                </a:rPr>
                <a:t>x</a:t>
              </a:r>
              <a:r>
                <a:rPr lang="zh-CN" altLang="en-US" sz="3600" baseline="30000" dirty="0">
                  <a:latin typeface="隶书" panose="02010509060101010101" pitchFamily="49" charset="-122"/>
                  <a:ea typeface="隶书" panose="02010509060101010101" pitchFamily="49" charset="-122"/>
                </a:rPr>
                <a:t>8</a:t>
              </a:r>
              <a:r>
                <a:rPr lang="zh-CN" altLang="en-US" sz="3600" dirty="0">
                  <a:latin typeface="Times New Roman" panose="02020603050405020304" pitchFamily="18" charset="0"/>
                  <a:ea typeface="隶书" panose="02010509060101010101" pitchFamily="49" charset="-122"/>
                </a:rPr>
                <a:t>·</a:t>
              </a:r>
              <a:r>
                <a:rPr lang="zh-CN" altLang="en-US" sz="3600" b="1" i="1" dirty="0">
                  <a:latin typeface="Times New Roman" panose="02020603050405020304" pitchFamily="18" charset="0"/>
                  <a:ea typeface="隶书" panose="02010509060101010101" pitchFamily="49" charset="-122"/>
                </a:rPr>
                <a:t>x</a:t>
              </a:r>
              <a:r>
                <a:rPr lang="zh-CN" altLang="en-US" sz="3600" baseline="30000" dirty="0">
                  <a:latin typeface="隶书" panose="02010509060101010101" pitchFamily="49" charset="-122"/>
                  <a:ea typeface="隶书" panose="02010509060101010101" pitchFamily="49" charset="-122"/>
                </a:rPr>
                <a:t>16</a:t>
              </a:r>
              <a:r>
                <a:rPr lang="zh-CN" altLang="en-US" sz="3600" dirty="0">
                  <a:latin typeface="Times New Roman" panose="02020603050405020304" pitchFamily="18" charset="0"/>
                  <a:ea typeface="隶书" panose="02010509060101010101" pitchFamily="49" charset="-122"/>
                </a:rPr>
                <a:t>·</a:t>
              </a:r>
              <a:r>
                <a:rPr lang="zh-CN" altLang="en-US" sz="3600" b="1" i="1" dirty="0">
                  <a:latin typeface="Times New Roman" panose="02020603050405020304" pitchFamily="18" charset="0"/>
                  <a:ea typeface="隶书" panose="02010509060101010101" pitchFamily="49" charset="-122"/>
                </a:rPr>
                <a:t>x</a:t>
              </a:r>
              <a:r>
                <a:rPr lang="zh-CN" altLang="en-US" sz="3600" baseline="30000" dirty="0">
                  <a:latin typeface="隶书" panose="02010509060101010101" pitchFamily="49" charset="-122"/>
                  <a:ea typeface="隶书" panose="02010509060101010101" pitchFamily="49" charset="-122"/>
                </a:rPr>
                <a:t>32</a:t>
              </a:r>
              <a:r>
                <a:rPr lang="zh-CN" altLang="en-US" sz="3600" dirty="0">
                  <a:latin typeface="Times New Roman" panose="02020603050405020304" pitchFamily="18" charset="0"/>
                  <a:ea typeface="隶书" panose="02010509060101010101" pitchFamily="49" charset="-122"/>
                </a:rPr>
                <a:t>·</a:t>
              </a:r>
              <a:r>
                <a:rPr lang="zh-CN" altLang="en-US" sz="3600" b="1" i="1" dirty="0">
                  <a:latin typeface="Times New Roman" panose="02020603050405020304" pitchFamily="18" charset="0"/>
                  <a:ea typeface="隶书" panose="02010509060101010101" pitchFamily="49" charset="-122"/>
                </a:rPr>
                <a:t>x</a:t>
              </a:r>
              <a:r>
                <a:rPr lang="zh-CN" altLang="en-US" sz="3600" baseline="30000" dirty="0">
                  <a:latin typeface="隶书" panose="02010509060101010101" pitchFamily="49" charset="-122"/>
                  <a:ea typeface="隶书" panose="02010509060101010101" pitchFamily="49" charset="-122"/>
                </a:rPr>
                <a:t>64</a:t>
              </a:r>
              <a:r>
                <a:rPr lang="zh-CN" altLang="en-US" sz="3600" dirty="0">
                  <a:latin typeface="Times New Roman" panose="02020603050405020304" pitchFamily="18" charset="0"/>
                  <a:ea typeface="隶书" panose="02010509060101010101" pitchFamily="49" charset="-122"/>
                </a:rPr>
                <a:t>·</a:t>
              </a:r>
              <a:r>
                <a:rPr lang="zh-CN" altLang="en-US" sz="3600" b="1" i="1" dirty="0">
                  <a:latin typeface="Times New Roman" panose="02020603050405020304" pitchFamily="18" charset="0"/>
                  <a:ea typeface="隶书" panose="02010509060101010101" pitchFamily="49" charset="-122"/>
                </a:rPr>
                <a:t>x</a:t>
              </a:r>
              <a:r>
                <a:rPr lang="zh-CN" altLang="en-US" sz="3600" baseline="30000" dirty="0">
                  <a:latin typeface="隶书" panose="02010509060101010101" pitchFamily="49" charset="-122"/>
                  <a:ea typeface="隶书" panose="02010509060101010101" pitchFamily="49" charset="-122"/>
                </a:rPr>
                <a:t>128  </a:t>
              </a:r>
              <a:r>
                <a:rPr lang="zh-CN" altLang="en-US" sz="2400" b="1" i="1" dirty="0">
                  <a:latin typeface="Times New Roman" panose="02020603050405020304" pitchFamily="18" charset="0"/>
                  <a:ea typeface="宋体" panose="02010600030101010101" pitchFamily="2" charset="-122"/>
                </a:rPr>
                <a:t>14次乘法</a:t>
              </a:r>
              <a:endParaRPr lang="zh-CN" altLang="en-US" sz="2400" b="1" i="1" dirty="0">
                <a:latin typeface="Times New Roman" panose="02020603050405020304" pitchFamily="18" charset="0"/>
                <a:ea typeface="宋体" panose="02010600030101010101" pitchFamily="2" charset="-122"/>
              </a:endParaRPr>
            </a:p>
          </p:txBody>
        </p:sp>
        <p:sp>
          <p:nvSpPr>
            <p:cNvPr id="16395" name="AutoShape 12"/>
            <p:cNvSpPr/>
            <p:nvPr/>
          </p:nvSpPr>
          <p:spPr>
            <a:xfrm rot="5400000">
              <a:off x="1628" y="63"/>
              <a:ext cx="144" cy="384"/>
            </a:xfrm>
            <a:prstGeom prst="leftBrace">
              <a:avLst>
                <a:gd name="adj1" fmla="val 22209"/>
                <a:gd name="adj2" fmla="val 50000"/>
              </a:avLst>
            </a:prstGeom>
            <a:noFill/>
            <a:ln w="12700"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396" name="Text Box 13"/>
            <p:cNvSpPr txBox="1"/>
            <p:nvPr/>
          </p:nvSpPr>
          <p:spPr>
            <a:xfrm>
              <a:off x="1595" y="0"/>
              <a:ext cx="329" cy="250"/>
            </a:xfrm>
            <a:prstGeom prst="rect">
              <a:avLst/>
            </a:prstGeom>
            <a:noFill/>
            <a:ln w="9525">
              <a:noFill/>
            </a:ln>
          </p:spPr>
          <p:txBody>
            <a:bodyPr wrap="none" anchor="t" anchorCtr="0">
              <a:spAutoFit/>
            </a:bodyPr>
            <a:p>
              <a:r>
                <a:rPr lang="zh-CN" altLang="zh-CN" sz="2000" dirty="0">
                  <a:latin typeface="Times New Roman" panose="02020603050405020304" pitchFamily="18" charset="0"/>
                  <a:ea typeface="宋体" panose="02010600030101010101" pitchFamily="2" charset="-122"/>
                </a:rPr>
                <a:t>254</a:t>
              </a:r>
              <a:endParaRPr lang="zh-CN" altLang="zh-CN" sz="2000" dirty="0">
                <a:latin typeface="Times New Roman" panose="02020603050405020304" pitchFamily="18" charset="0"/>
                <a:ea typeface="宋体" panose="02010600030101010101" pitchFamily="2" charset="-122"/>
              </a:endParaRPr>
            </a:p>
          </p:txBody>
        </p:sp>
      </p:grpSp>
      <p:sp>
        <p:nvSpPr>
          <p:cNvPr id="12302" name="Rectangle 14"/>
          <p:cNvSpPr/>
          <p:nvPr/>
        </p:nvSpPr>
        <p:spPr>
          <a:xfrm>
            <a:off x="5026025" y="5516563"/>
            <a:ext cx="3743325" cy="519112"/>
          </a:xfrm>
          <a:prstGeom prst="rect">
            <a:avLst/>
          </a:prstGeom>
          <a:noFill/>
          <a:ln w="9525">
            <a:noFill/>
          </a:ln>
        </p:spPr>
        <p:txBody>
          <a:bodyPr anchor="t" anchorCtr="0">
            <a:spAutoFit/>
          </a:bodyPr>
          <a:p>
            <a:r>
              <a:rPr lang="zh-CN" altLang="en-US" sz="2800" b="1" dirty="0">
                <a:latin typeface="Tahoma" panose="020B0604030504040204" pitchFamily="34" charset="0"/>
                <a:ea typeface="华文中宋" panose="02010600040101010101" pitchFamily="2" charset="-122"/>
              </a:rPr>
              <a:t>存储量=4，s,x,y,i</a:t>
            </a:r>
            <a:endParaRPr lang="zh-CN" altLang="en-US" sz="2800" b="1" dirty="0">
              <a:latin typeface="Tahoma" panose="020B0604030504040204" pitchFamily="34" charset="0"/>
              <a:ea typeface="华文中宋" panose="020106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2291"/>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122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2302"/>
                                        </p:tgtEl>
                                        <p:attrNameLst>
                                          <p:attrName>style.visibility</p:attrName>
                                        </p:attrNameLst>
                                      </p:cBhvr>
                                      <p:to>
                                        <p:strVal val="visible"/>
                                      </p:to>
                                    </p:set>
                                    <p:animEffect transition="in" filter="checkerboard(across)">
                                      <p:cBhvr>
                                        <p:cTn id="23" dur="500"/>
                                        <p:tgtEl>
                                          <p:spTgt spid="12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3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nvSpPr>
        <p:spPr>
          <a:xfrm>
            <a:off x="495300" y="2209800"/>
            <a:ext cx="9163050" cy="519113"/>
          </a:xfrm>
          <a:prstGeom prst="rect">
            <a:avLst/>
          </a:prstGeom>
          <a:noFill/>
          <a:ln w="9525">
            <a:noFill/>
          </a:ln>
        </p:spPr>
        <p:txBody>
          <a:bodyPr anchor="t" anchorCtr="0">
            <a:spAutoFit/>
          </a:bodyPr>
          <a:p>
            <a:pPr>
              <a:spcBef>
                <a:spcPct val="50000"/>
              </a:spcBef>
            </a:pPr>
            <a:r>
              <a:rPr lang="zh-CN" altLang="en-US" sz="2800" b="1" dirty="0">
                <a:solidFill>
                  <a:srgbClr val="EF2313"/>
                </a:solidFill>
                <a:latin typeface="Times New Roman" panose="02020603050405020304" pitchFamily="18" charset="0"/>
                <a:ea typeface="黑体" panose="02010609060101010101" pitchFamily="49" charset="-122"/>
              </a:rPr>
              <a:t>算法</a:t>
            </a:r>
            <a:r>
              <a:rPr lang="zh-CN" altLang="zh-CN" sz="2800" b="1" dirty="0">
                <a:solidFill>
                  <a:srgbClr val="EF2313"/>
                </a:solidFill>
                <a:latin typeface="Times New Roman" panose="02020603050405020304" pitchFamily="18" charset="0"/>
                <a:ea typeface="黑体" panose="02010609060101010101" pitchFamily="49" charset="-122"/>
              </a:rPr>
              <a:t>2</a:t>
            </a:r>
            <a:r>
              <a:rPr lang="zh-CN" altLang="en-US" sz="2800" b="1" dirty="0">
                <a:solidFill>
                  <a:srgbClr val="EF2313"/>
                </a:solidFill>
                <a:latin typeface="Times New Roman" panose="02020603050405020304" pitchFamily="18" charset="0"/>
                <a:ea typeface="黑体" panose="02010609060101010101" pitchFamily="49" charset="-122"/>
              </a:rPr>
              <a:t>、</a:t>
            </a:r>
            <a:r>
              <a:rPr lang="zh-CN" altLang="zh-CN" sz="2800" b="1" dirty="0">
                <a:latin typeface="Times New Roman" panose="02020603050405020304" pitchFamily="18" charset="0"/>
                <a:ea typeface="黑体" panose="02010609060101010101" pitchFamily="49" charset="-122"/>
              </a:rPr>
              <a:t>Horner</a:t>
            </a:r>
            <a:r>
              <a:rPr lang="zh-CN" altLang="en-US" sz="2800" b="1" dirty="0">
                <a:latin typeface="Times New Roman" panose="02020603050405020304" pitchFamily="18" charset="0"/>
                <a:ea typeface="黑体" panose="02010609060101010101" pitchFamily="49" charset="-122"/>
              </a:rPr>
              <a:t>算法</a:t>
            </a:r>
            <a:endParaRPr lang="zh-CN" altLang="zh-CN" sz="2800" b="1" dirty="0">
              <a:latin typeface="Times New Roman" panose="02020603050405020304" pitchFamily="18" charset="0"/>
              <a:ea typeface="黑体" panose="02010609060101010101" pitchFamily="49" charset="-122"/>
            </a:endParaRPr>
          </a:p>
        </p:txBody>
      </p:sp>
      <p:sp>
        <p:nvSpPr>
          <p:cNvPr id="14339" name="Rectangle 3"/>
          <p:cNvSpPr/>
          <p:nvPr/>
        </p:nvSpPr>
        <p:spPr>
          <a:xfrm>
            <a:off x="3225800" y="3429000"/>
            <a:ext cx="6407150" cy="519113"/>
          </a:xfrm>
          <a:prstGeom prst="rect">
            <a:avLst/>
          </a:prstGeom>
          <a:noFill/>
          <a:ln w="9525">
            <a:noFill/>
          </a:ln>
        </p:spPr>
        <p:txBody>
          <a:bodyPr wrap="none" anchor="t" anchorCtr="0">
            <a:spAutoFit/>
          </a:bodyPr>
          <a:p>
            <a:r>
              <a:rPr lang="zh-CN" altLang="en-US" sz="2800" b="1" dirty="0">
                <a:solidFill>
                  <a:srgbClr val="0000CC"/>
                </a:solidFill>
                <a:latin typeface="华文中宋" panose="02010600040101010101" pitchFamily="2" charset="-122"/>
                <a:ea typeface="华文中宋" panose="02010600040101010101" pitchFamily="2" charset="-122"/>
              </a:rPr>
              <a:t>需乘法</a:t>
            </a:r>
            <a:r>
              <a:rPr lang="zh-CN" altLang="zh-CN" sz="2800" b="1" dirty="0">
                <a:solidFill>
                  <a:srgbClr val="0000CC"/>
                </a:solidFill>
                <a:latin typeface="华文中宋" panose="02010600040101010101" pitchFamily="2" charset="-122"/>
                <a:ea typeface="华文中宋" panose="02010600040101010101" pitchFamily="2" charset="-122"/>
              </a:rPr>
              <a:t>n</a:t>
            </a:r>
            <a:r>
              <a:rPr lang="zh-CN" altLang="en-US" sz="2800" b="1" dirty="0">
                <a:solidFill>
                  <a:srgbClr val="0000CC"/>
                </a:solidFill>
                <a:latin typeface="华文中宋" panose="02010600040101010101" pitchFamily="2" charset="-122"/>
                <a:ea typeface="华文中宋" panose="02010600040101010101" pitchFamily="2" charset="-122"/>
              </a:rPr>
              <a:t>次，加法</a:t>
            </a:r>
            <a:r>
              <a:rPr lang="zh-CN" altLang="zh-CN" sz="2800" b="1" dirty="0">
                <a:solidFill>
                  <a:srgbClr val="0000CC"/>
                </a:solidFill>
                <a:latin typeface="华文中宋" panose="02010600040101010101" pitchFamily="2" charset="-122"/>
                <a:ea typeface="华文中宋" panose="02010600040101010101" pitchFamily="2" charset="-122"/>
              </a:rPr>
              <a:t>n</a:t>
            </a:r>
            <a:r>
              <a:rPr lang="zh-CN" altLang="en-US" sz="2800" b="1" dirty="0">
                <a:solidFill>
                  <a:srgbClr val="0000CC"/>
                </a:solidFill>
                <a:latin typeface="华文中宋" panose="02010600040101010101" pitchFamily="2" charset="-122"/>
                <a:ea typeface="华文中宋" panose="02010600040101010101" pitchFamily="2" charset="-122"/>
              </a:rPr>
              <a:t>次，存储单元</a:t>
            </a:r>
            <a:r>
              <a:rPr lang="zh-CN" altLang="zh-CN" sz="2800" b="1" dirty="0">
                <a:solidFill>
                  <a:srgbClr val="0000CC"/>
                </a:solidFill>
                <a:latin typeface="华文中宋" panose="02010600040101010101" pitchFamily="2" charset="-122"/>
                <a:ea typeface="华文中宋" panose="02010600040101010101" pitchFamily="2" charset="-122"/>
              </a:rPr>
              <a:t>n+3</a:t>
            </a:r>
            <a:r>
              <a:rPr lang="zh-CN" altLang="en-US" sz="2800" b="1" dirty="0">
                <a:solidFill>
                  <a:srgbClr val="0000CC"/>
                </a:solidFill>
                <a:latin typeface="华文中宋" panose="02010600040101010101" pitchFamily="2" charset="-122"/>
                <a:ea typeface="华文中宋" panose="02010600040101010101" pitchFamily="2" charset="-122"/>
              </a:rPr>
              <a:t>个。</a:t>
            </a:r>
            <a:endParaRPr lang="zh-CN" altLang="en-US" sz="2800" b="1" dirty="0">
              <a:solidFill>
                <a:srgbClr val="0000CC"/>
              </a:solidFill>
              <a:latin typeface="华文中宋" panose="02010600040101010101" pitchFamily="2" charset="-122"/>
              <a:ea typeface="华文中宋" panose="02010600040101010101" pitchFamily="2" charset="-122"/>
            </a:endParaRPr>
          </a:p>
        </p:txBody>
      </p:sp>
      <p:sp>
        <p:nvSpPr>
          <p:cNvPr id="14340" name="Rectangle 4"/>
          <p:cNvSpPr/>
          <p:nvPr/>
        </p:nvSpPr>
        <p:spPr>
          <a:xfrm>
            <a:off x="488950" y="3429000"/>
            <a:ext cx="1962150" cy="519113"/>
          </a:xfrm>
          <a:prstGeom prst="rect">
            <a:avLst/>
          </a:prstGeom>
          <a:noFill/>
          <a:ln w="9525">
            <a:noFill/>
          </a:ln>
        </p:spPr>
        <p:txBody>
          <a:bodyPr wrap="none" anchor="t" anchorCtr="0">
            <a:spAutoFit/>
          </a:bodyPr>
          <a:p>
            <a:pPr>
              <a:spcBef>
                <a:spcPct val="50000"/>
              </a:spcBef>
            </a:pPr>
            <a:r>
              <a:rPr lang="zh-CN" altLang="en-US" sz="2800" dirty="0">
                <a:latin typeface="Times New Roman" panose="02020603050405020304" pitchFamily="18" charset="0"/>
                <a:ea typeface="华文中宋" panose="02010600040101010101" pitchFamily="2" charset="-122"/>
              </a:rPr>
              <a:t>有递推公式</a:t>
            </a:r>
            <a:endParaRPr lang="zh-CN" altLang="en-US" sz="2800" dirty="0">
              <a:latin typeface="Times New Roman" panose="02020603050405020304" pitchFamily="18" charset="0"/>
              <a:ea typeface="华文中宋" panose="02010600040101010101" pitchFamily="2" charset="-122"/>
            </a:endParaRPr>
          </a:p>
        </p:txBody>
      </p:sp>
      <p:sp>
        <p:nvSpPr>
          <p:cNvPr id="14341" name="Rectangle 5"/>
          <p:cNvSpPr/>
          <p:nvPr/>
        </p:nvSpPr>
        <p:spPr>
          <a:xfrm>
            <a:off x="412750" y="128588"/>
            <a:ext cx="184150" cy="519112"/>
          </a:xfrm>
          <a:prstGeom prst="rect">
            <a:avLst/>
          </a:prstGeom>
          <a:noFill/>
          <a:ln w="9525">
            <a:noFill/>
          </a:ln>
        </p:spPr>
        <p:txBody>
          <a:bodyPr wrap="none" anchor="t" anchorCtr="0">
            <a:spAutoFit/>
          </a:bodyPr>
          <a:p>
            <a:endParaRPr lang="zh-CN" altLang="zh-CN" sz="2800" b="1" dirty="0">
              <a:latin typeface="Times New Roman" panose="02020603050405020304" pitchFamily="18" charset="0"/>
              <a:ea typeface="黑体" panose="02010609060101010101" pitchFamily="49" charset="-122"/>
            </a:endParaRPr>
          </a:p>
        </p:txBody>
      </p:sp>
      <p:sp>
        <p:nvSpPr>
          <p:cNvPr id="14342" name="Rectangle 6"/>
          <p:cNvSpPr/>
          <p:nvPr/>
        </p:nvSpPr>
        <p:spPr>
          <a:xfrm>
            <a:off x="495300" y="1524000"/>
            <a:ext cx="8189913" cy="519113"/>
          </a:xfrm>
          <a:prstGeom prst="rect">
            <a:avLst/>
          </a:prstGeom>
          <a:noFill/>
          <a:ln w="9525">
            <a:noFill/>
          </a:ln>
        </p:spPr>
        <p:txBody>
          <a:bodyPr wrap="none" anchor="t" anchorCtr="0">
            <a:spAutoFit/>
          </a:bodyPr>
          <a:p>
            <a:r>
              <a:rPr lang="zh-CN" altLang="en-US" sz="2800" b="1" dirty="0">
                <a:solidFill>
                  <a:srgbClr val="EF2313"/>
                </a:solidFill>
                <a:latin typeface="Times New Roman" panose="02020603050405020304" pitchFamily="18" charset="0"/>
                <a:ea typeface="黑体" panose="02010609060101010101" pitchFamily="49" charset="-122"/>
              </a:rPr>
              <a:t>算法</a:t>
            </a:r>
            <a:r>
              <a:rPr lang="zh-CN" altLang="zh-CN" sz="2800" b="1" dirty="0">
                <a:solidFill>
                  <a:srgbClr val="EF2313"/>
                </a:solidFill>
                <a:latin typeface="Times New Roman" panose="02020603050405020304" pitchFamily="18" charset="0"/>
                <a:ea typeface="黑体" panose="02010609060101010101" pitchFamily="49" charset="-122"/>
              </a:rPr>
              <a:t>1</a:t>
            </a:r>
            <a:r>
              <a:rPr lang="zh-CN" altLang="en-US" sz="2800" b="1" dirty="0">
                <a:solidFill>
                  <a:srgbClr val="EF2313"/>
                </a:solidFill>
                <a:latin typeface="Times New Roman" panose="02020603050405020304" pitchFamily="18" charset="0"/>
                <a:ea typeface="黑体" panose="02010609060101010101" pitchFamily="49" charset="-122"/>
              </a:rPr>
              <a:t>、</a:t>
            </a:r>
            <a:r>
              <a:rPr lang="zh-CN" altLang="en-US" sz="2800" b="1" dirty="0">
                <a:latin typeface="华文中宋" panose="02010600040101010101" pitchFamily="2" charset="-122"/>
                <a:ea typeface="华文中宋" panose="02010600040101010101" pitchFamily="2" charset="-122"/>
              </a:rPr>
              <a:t>需乘法</a:t>
            </a:r>
            <a:r>
              <a:rPr lang="zh-CN" altLang="zh-CN" sz="2800" b="1" dirty="0">
                <a:latin typeface="华文中宋" panose="02010600040101010101" pitchFamily="2" charset="-122"/>
                <a:ea typeface="华文中宋" panose="02010600040101010101" pitchFamily="2" charset="-122"/>
              </a:rPr>
              <a:t>2n-1</a:t>
            </a:r>
            <a:r>
              <a:rPr lang="zh-CN" altLang="en-US" sz="2800" b="1" dirty="0">
                <a:latin typeface="华文中宋" panose="02010600040101010101" pitchFamily="2" charset="-122"/>
                <a:ea typeface="华文中宋" panose="02010600040101010101" pitchFamily="2" charset="-122"/>
              </a:rPr>
              <a:t>次，加法</a:t>
            </a:r>
            <a:r>
              <a:rPr lang="zh-CN" altLang="zh-CN" sz="2800" b="1" dirty="0">
                <a:latin typeface="华文中宋" panose="02010600040101010101" pitchFamily="2" charset="-122"/>
                <a:ea typeface="华文中宋" panose="02010600040101010101" pitchFamily="2" charset="-122"/>
              </a:rPr>
              <a:t>n</a:t>
            </a:r>
            <a:r>
              <a:rPr lang="zh-CN" altLang="en-US" sz="2800" b="1" dirty="0">
                <a:latin typeface="华文中宋" panose="02010600040101010101" pitchFamily="2" charset="-122"/>
                <a:ea typeface="华文中宋" panose="02010600040101010101" pitchFamily="2" charset="-122"/>
              </a:rPr>
              <a:t>次，存储单元</a:t>
            </a:r>
            <a:r>
              <a:rPr lang="zh-CN" altLang="zh-CN" sz="2800" b="1" dirty="0">
                <a:latin typeface="华文中宋" panose="02010600040101010101" pitchFamily="2" charset="-122"/>
                <a:ea typeface="华文中宋" panose="02010600040101010101" pitchFamily="2" charset="-122"/>
              </a:rPr>
              <a:t>n+4</a:t>
            </a:r>
            <a:r>
              <a:rPr lang="zh-CN" altLang="en-US" sz="2800" b="1" dirty="0">
                <a:latin typeface="华文中宋" panose="02010600040101010101" pitchFamily="2" charset="-122"/>
                <a:ea typeface="华文中宋" panose="02010600040101010101" pitchFamily="2" charset="-122"/>
              </a:rPr>
              <a:t>个。</a:t>
            </a:r>
            <a:endParaRPr lang="zh-CN" altLang="en-US" sz="2800" b="1" dirty="0">
              <a:latin typeface="华文中宋" panose="02010600040101010101" pitchFamily="2" charset="-122"/>
              <a:ea typeface="华文中宋" panose="02010600040101010101" pitchFamily="2" charset="-122"/>
            </a:endParaRPr>
          </a:p>
        </p:txBody>
      </p:sp>
      <p:graphicFrame>
        <p:nvGraphicFramePr>
          <p:cNvPr id="14343" name="Object 7"/>
          <p:cNvGraphicFramePr>
            <a:graphicFrameLocks noChangeAspect="1"/>
          </p:cNvGraphicFramePr>
          <p:nvPr/>
        </p:nvGraphicFramePr>
        <p:xfrm>
          <a:off x="560388" y="635000"/>
          <a:ext cx="6985000" cy="661988"/>
        </p:xfrm>
        <a:graphic>
          <a:graphicData uri="http://schemas.openxmlformats.org/presentationml/2006/ole">
            <mc:AlternateContent xmlns:mc="http://schemas.openxmlformats.org/markup-compatibility/2006">
              <mc:Choice xmlns:v="urn:schemas-microsoft-com:vml" Requires="v">
                <p:oleObj spid="_x0000_s3083" name="" r:id="rId1" imgW="2247900" imgH="241300" progId="Equation.DSMT4">
                  <p:embed/>
                </p:oleObj>
              </mc:Choice>
              <mc:Fallback>
                <p:oleObj name="" r:id="rId1" imgW="2247900" imgH="241300" progId="Equation.DSMT4">
                  <p:embed/>
                  <p:pic>
                    <p:nvPicPr>
                      <p:cNvPr id="0" name="图片 3082"/>
                      <p:cNvPicPr/>
                      <p:nvPr/>
                    </p:nvPicPr>
                    <p:blipFill>
                      <a:blip r:embed="rId2"/>
                      <a:stretch>
                        <a:fillRect/>
                      </a:stretch>
                    </p:blipFill>
                    <p:spPr>
                      <a:xfrm>
                        <a:off x="560388" y="635000"/>
                        <a:ext cx="6985000" cy="661988"/>
                      </a:xfrm>
                      <a:prstGeom prst="rect">
                        <a:avLst/>
                      </a:prstGeom>
                      <a:noFill/>
                      <a:ln w="38100">
                        <a:noFill/>
                        <a:miter/>
                      </a:ln>
                    </p:spPr>
                  </p:pic>
                </p:oleObj>
              </mc:Fallback>
            </mc:AlternateContent>
          </a:graphicData>
        </a:graphic>
      </p:graphicFrame>
      <p:graphicFrame>
        <p:nvGraphicFramePr>
          <p:cNvPr id="14344" name="Object 8"/>
          <p:cNvGraphicFramePr>
            <a:graphicFrameLocks noChangeAspect="1"/>
          </p:cNvGraphicFramePr>
          <p:nvPr/>
        </p:nvGraphicFramePr>
        <p:xfrm>
          <a:off x="284163" y="2852738"/>
          <a:ext cx="8839200" cy="635000"/>
        </p:xfrm>
        <a:graphic>
          <a:graphicData uri="http://schemas.openxmlformats.org/presentationml/2006/ole">
            <mc:AlternateContent xmlns:mc="http://schemas.openxmlformats.org/markup-compatibility/2006">
              <mc:Choice xmlns:v="urn:schemas-microsoft-com:vml" Requires="v">
                <p:oleObj spid="_x0000_s3080" name="" r:id="rId3" imgW="3441700" imgH="228600" progId="Equation.DSMT4">
                  <p:embed/>
                </p:oleObj>
              </mc:Choice>
              <mc:Fallback>
                <p:oleObj name="" r:id="rId3" imgW="3441700" imgH="228600" progId="Equation.DSMT4">
                  <p:embed/>
                  <p:pic>
                    <p:nvPicPr>
                      <p:cNvPr id="0" name="图片 3079"/>
                      <p:cNvPicPr/>
                      <p:nvPr/>
                    </p:nvPicPr>
                    <p:blipFill>
                      <a:blip r:embed="rId4"/>
                      <a:stretch>
                        <a:fillRect/>
                      </a:stretch>
                    </p:blipFill>
                    <p:spPr>
                      <a:xfrm>
                        <a:off x="284163" y="2852738"/>
                        <a:ext cx="8839200" cy="635000"/>
                      </a:xfrm>
                      <a:prstGeom prst="rect">
                        <a:avLst/>
                      </a:prstGeom>
                      <a:noFill/>
                      <a:ln w="38100">
                        <a:noFill/>
                        <a:miter/>
                      </a:ln>
                    </p:spPr>
                  </p:pic>
                </p:oleObj>
              </mc:Fallback>
            </mc:AlternateContent>
          </a:graphicData>
        </a:graphic>
      </p:graphicFrame>
      <p:graphicFrame>
        <p:nvGraphicFramePr>
          <p:cNvPr id="14345" name="Object 9"/>
          <p:cNvGraphicFramePr>
            <a:graphicFrameLocks noChangeAspect="1"/>
          </p:cNvGraphicFramePr>
          <p:nvPr/>
        </p:nvGraphicFramePr>
        <p:xfrm>
          <a:off x="704850" y="4005263"/>
          <a:ext cx="1524000" cy="762000"/>
        </p:xfrm>
        <a:graphic>
          <a:graphicData uri="http://schemas.openxmlformats.org/presentationml/2006/ole">
            <mc:AlternateContent xmlns:mc="http://schemas.openxmlformats.org/markup-compatibility/2006">
              <mc:Choice xmlns:v="urn:schemas-microsoft-com:vml" Requires="v">
                <p:oleObj spid="_x0000_s3079" name="" r:id="rId5" imgW="457835" imgH="229235" progId="Equation.DSMT4">
                  <p:embed/>
                </p:oleObj>
              </mc:Choice>
              <mc:Fallback>
                <p:oleObj name="" r:id="rId5" imgW="457835" imgH="229235" progId="Equation.DSMT4">
                  <p:embed/>
                  <p:pic>
                    <p:nvPicPr>
                      <p:cNvPr id="0" name="图片 3078"/>
                      <p:cNvPicPr/>
                      <p:nvPr/>
                    </p:nvPicPr>
                    <p:blipFill>
                      <a:blip r:embed="rId6"/>
                      <a:stretch>
                        <a:fillRect/>
                      </a:stretch>
                    </p:blipFill>
                    <p:spPr>
                      <a:xfrm>
                        <a:off x="704850" y="4005263"/>
                        <a:ext cx="1524000" cy="762000"/>
                      </a:xfrm>
                      <a:prstGeom prst="rect">
                        <a:avLst/>
                      </a:prstGeom>
                      <a:noFill/>
                      <a:ln w="38100">
                        <a:noFill/>
                        <a:miter/>
                      </a:ln>
                    </p:spPr>
                  </p:pic>
                </p:oleObj>
              </mc:Fallback>
            </mc:AlternateContent>
          </a:graphicData>
        </a:graphic>
      </p:graphicFrame>
      <p:grpSp>
        <p:nvGrpSpPr>
          <p:cNvPr id="2" name="Group 10"/>
          <p:cNvGrpSpPr>
            <a:grpSpLocks noChangeAspect="1"/>
          </p:cNvGrpSpPr>
          <p:nvPr/>
        </p:nvGrpSpPr>
        <p:grpSpPr>
          <a:xfrm>
            <a:off x="57150" y="4149725"/>
            <a:ext cx="9201150" cy="1927225"/>
            <a:chOff x="0" y="0"/>
            <a:chExt cx="5088" cy="1440"/>
          </a:xfrm>
        </p:grpSpPr>
        <p:graphicFrame>
          <p:nvGraphicFramePr>
            <p:cNvPr id="18442" name="Object 11"/>
            <p:cNvGraphicFramePr>
              <a:graphicFrameLocks noChangeAspect="1"/>
            </p:cNvGraphicFramePr>
            <p:nvPr/>
          </p:nvGraphicFramePr>
          <p:xfrm>
            <a:off x="0" y="0"/>
            <a:ext cx="440" cy="1440"/>
          </p:xfrm>
          <a:graphic>
            <a:graphicData uri="http://schemas.openxmlformats.org/presentationml/2006/ole">
              <mc:AlternateContent xmlns:mc="http://schemas.openxmlformats.org/markup-compatibility/2006">
                <mc:Choice xmlns:v="urn:schemas-microsoft-com:vml" Requires="v">
                  <p:oleObj spid="_x0000_s3084" name="" r:id="rId7" imgW="165100" imgH="216535" progId="Equation.DSMT4">
                    <p:embed/>
                  </p:oleObj>
                </mc:Choice>
                <mc:Fallback>
                  <p:oleObj name="" r:id="rId7" imgW="165100" imgH="216535" progId="Equation.DSMT4">
                    <p:embed/>
                    <p:pic>
                      <p:nvPicPr>
                        <p:cNvPr id="0" name="图片 3083"/>
                        <p:cNvPicPr/>
                        <p:nvPr/>
                      </p:nvPicPr>
                      <p:blipFill>
                        <a:blip r:embed="rId8"/>
                        <a:stretch>
                          <a:fillRect/>
                        </a:stretch>
                      </p:blipFill>
                      <p:spPr>
                        <a:xfrm>
                          <a:off x="0" y="0"/>
                          <a:ext cx="440" cy="1440"/>
                        </a:xfrm>
                        <a:prstGeom prst="rect">
                          <a:avLst/>
                        </a:prstGeom>
                        <a:noFill/>
                        <a:ln w="38100">
                          <a:noFill/>
                          <a:miter/>
                        </a:ln>
                      </p:spPr>
                    </p:pic>
                  </p:oleObj>
                </mc:Fallback>
              </mc:AlternateContent>
            </a:graphicData>
          </a:graphic>
        </p:graphicFrame>
        <p:graphicFrame>
          <p:nvGraphicFramePr>
            <p:cNvPr id="18443" name="Object 12"/>
            <p:cNvGraphicFramePr>
              <a:graphicFrameLocks noChangeAspect="1"/>
            </p:cNvGraphicFramePr>
            <p:nvPr/>
          </p:nvGraphicFramePr>
          <p:xfrm>
            <a:off x="240" y="384"/>
            <a:ext cx="2112" cy="552"/>
          </p:xfrm>
          <a:graphic>
            <a:graphicData uri="http://schemas.openxmlformats.org/presentationml/2006/ole">
              <mc:AlternateContent xmlns:mc="http://schemas.openxmlformats.org/markup-compatibility/2006">
                <mc:Choice xmlns:v="urn:schemas-microsoft-com:vml" Requires="v">
                  <p:oleObj spid="_x0000_s3081" name="" r:id="rId9" imgW="876935" imgH="228600" progId="Equation.DSMT4">
                    <p:embed/>
                  </p:oleObj>
                </mc:Choice>
                <mc:Fallback>
                  <p:oleObj name="" r:id="rId9" imgW="876935" imgH="228600" progId="Equation.DSMT4">
                    <p:embed/>
                    <p:pic>
                      <p:nvPicPr>
                        <p:cNvPr id="0" name="图片 3080"/>
                        <p:cNvPicPr/>
                        <p:nvPr/>
                      </p:nvPicPr>
                      <p:blipFill>
                        <a:blip r:embed="rId10"/>
                        <a:stretch>
                          <a:fillRect/>
                        </a:stretch>
                      </p:blipFill>
                      <p:spPr>
                        <a:xfrm>
                          <a:off x="240" y="384"/>
                          <a:ext cx="2112" cy="552"/>
                        </a:xfrm>
                        <a:prstGeom prst="rect">
                          <a:avLst/>
                        </a:prstGeom>
                        <a:noFill/>
                        <a:ln w="38100">
                          <a:noFill/>
                          <a:miter/>
                        </a:ln>
                      </p:spPr>
                    </p:pic>
                  </p:oleObj>
                </mc:Fallback>
              </mc:AlternateContent>
            </a:graphicData>
          </a:graphic>
        </p:graphicFrame>
        <p:graphicFrame>
          <p:nvGraphicFramePr>
            <p:cNvPr id="18444" name="Object 13"/>
            <p:cNvGraphicFramePr>
              <a:graphicFrameLocks noChangeAspect="1"/>
            </p:cNvGraphicFramePr>
            <p:nvPr/>
          </p:nvGraphicFramePr>
          <p:xfrm>
            <a:off x="240" y="870"/>
            <a:ext cx="1488" cy="535"/>
          </p:xfrm>
          <a:graphic>
            <a:graphicData uri="http://schemas.openxmlformats.org/presentationml/2006/ole">
              <mc:AlternateContent xmlns:mc="http://schemas.openxmlformats.org/markup-compatibility/2006">
                <mc:Choice xmlns:v="urn:schemas-microsoft-com:vml" Requires="v">
                  <p:oleObj spid="_x0000_s3085" name="" r:id="rId11" imgW="635635" imgH="228600" progId="Equation.DSMT4">
                    <p:embed/>
                  </p:oleObj>
                </mc:Choice>
                <mc:Fallback>
                  <p:oleObj name="" r:id="rId11" imgW="635635" imgH="228600" progId="Equation.DSMT4">
                    <p:embed/>
                    <p:pic>
                      <p:nvPicPr>
                        <p:cNvPr id="0" name="图片 3084"/>
                        <p:cNvPicPr/>
                        <p:nvPr/>
                      </p:nvPicPr>
                      <p:blipFill>
                        <a:blip r:embed="rId12"/>
                        <a:stretch>
                          <a:fillRect/>
                        </a:stretch>
                      </p:blipFill>
                      <p:spPr>
                        <a:xfrm>
                          <a:off x="240" y="870"/>
                          <a:ext cx="1488" cy="535"/>
                        </a:xfrm>
                        <a:prstGeom prst="rect">
                          <a:avLst/>
                        </a:prstGeom>
                        <a:noFill/>
                        <a:ln w="38100">
                          <a:noFill/>
                          <a:miter/>
                        </a:ln>
                      </p:spPr>
                    </p:pic>
                  </p:oleObj>
                </mc:Fallback>
              </mc:AlternateContent>
            </a:graphicData>
          </a:graphic>
        </p:graphicFrame>
        <p:graphicFrame>
          <p:nvGraphicFramePr>
            <p:cNvPr id="18445" name="Object 14"/>
            <p:cNvGraphicFramePr>
              <a:graphicFrameLocks noChangeAspect="1"/>
            </p:cNvGraphicFramePr>
            <p:nvPr/>
          </p:nvGraphicFramePr>
          <p:xfrm>
            <a:off x="3072" y="528"/>
            <a:ext cx="2016" cy="381"/>
          </p:xfrm>
          <a:graphic>
            <a:graphicData uri="http://schemas.openxmlformats.org/presentationml/2006/ole">
              <mc:AlternateContent xmlns:mc="http://schemas.openxmlformats.org/markup-compatibility/2006">
                <mc:Choice xmlns:v="urn:schemas-microsoft-com:vml" Requires="v">
                  <p:oleObj spid="_x0000_s3082" name="" r:id="rId13" imgW="1142365" imgH="215900" progId="Equation.DSMT4">
                    <p:embed/>
                  </p:oleObj>
                </mc:Choice>
                <mc:Fallback>
                  <p:oleObj name="" r:id="rId13" imgW="1142365" imgH="215900" progId="Equation.DSMT4">
                    <p:embed/>
                    <p:pic>
                      <p:nvPicPr>
                        <p:cNvPr id="0" name="图片 3081"/>
                        <p:cNvPicPr/>
                        <p:nvPr/>
                      </p:nvPicPr>
                      <p:blipFill>
                        <a:blip r:embed="rId14"/>
                        <a:stretch>
                          <a:fillRect/>
                        </a:stretch>
                      </p:blipFill>
                      <p:spPr>
                        <a:xfrm>
                          <a:off x="3072" y="528"/>
                          <a:ext cx="2016" cy="381"/>
                        </a:xfrm>
                        <a:prstGeom prst="rect">
                          <a:avLst/>
                        </a:prstGeom>
                        <a:noFill/>
                        <a:ln w="38100">
                          <a:noFill/>
                          <a:miter/>
                        </a:ln>
                      </p:spPr>
                    </p:pic>
                  </p:oleObj>
                </mc:Fallback>
              </mc:AlternateContent>
            </a:graphicData>
          </a:graphic>
        </p:graphicFrame>
      </p:grpSp>
      <p:sp>
        <p:nvSpPr>
          <p:cNvPr id="18446" name="Text Box 15"/>
          <p:cNvSpPr txBox="1"/>
          <p:nvPr/>
        </p:nvSpPr>
        <p:spPr>
          <a:xfrm>
            <a:off x="8624888" y="404813"/>
            <a:ext cx="1096962" cy="366712"/>
          </a:xfrm>
          <a:prstGeom prst="rect">
            <a:avLst/>
          </a:prstGeom>
          <a:noFill/>
          <a:ln w="9525">
            <a:noFill/>
          </a:ln>
        </p:spPr>
        <p:txBody>
          <a:bodyPr wrap="none" anchor="t" anchorCtr="0">
            <a:spAutoFit/>
          </a:bodyPr>
          <a:p>
            <a:r>
              <a:rPr lang="zh-CN" altLang="en-US" b="1" dirty="0">
                <a:solidFill>
                  <a:srgbClr val="008000"/>
                </a:solidFill>
                <a:latin typeface="Arial" panose="020B0604020202020204" pitchFamily="34" charset="0"/>
                <a:ea typeface="宋体" panose="02010600030101010101" pitchFamily="2" charset="-122"/>
              </a:rPr>
              <a:t>优化算法</a:t>
            </a:r>
            <a:endParaRPr lang="zh-CN" altLang="en-US" sz="2400" dirty="0">
              <a:latin typeface="Times New Roman" panose="02020603050405020304" pitchFamily="18" charset="0"/>
              <a:ea typeface="宋体" panose="02010600030101010101" pitchFamily="2" charset="-122"/>
            </a:endParaRPr>
          </a:p>
        </p:txBody>
      </p:sp>
      <p:sp>
        <p:nvSpPr>
          <p:cNvPr id="18447" name="Text Box 16"/>
          <p:cNvSpPr txBox="1"/>
          <p:nvPr/>
        </p:nvSpPr>
        <p:spPr>
          <a:xfrm>
            <a:off x="4232275" y="4005263"/>
            <a:ext cx="911225" cy="701675"/>
          </a:xfrm>
          <a:prstGeom prst="rect">
            <a:avLst/>
          </a:prstGeom>
          <a:noFill/>
          <a:ln w="9525">
            <a:noFill/>
          </a:ln>
        </p:spPr>
        <p:txBody>
          <a:bodyPr wrap="none" anchor="t" anchorCtr="0">
            <a:spAutoFit/>
          </a:bodyPr>
          <a:p>
            <a:r>
              <a:rPr lang="zh-CN" altLang="en-US" sz="2400" b="1" dirty="0">
                <a:solidFill>
                  <a:srgbClr val="0000CC"/>
                </a:solidFill>
                <a:latin typeface="Times New Roman" panose="02020603050405020304" pitchFamily="18" charset="0"/>
                <a:ea typeface="宋体" panose="02010600030101010101" pitchFamily="2" charset="-122"/>
              </a:rPr>
              <a:t>%</a:t>
            </a:r>
            <a:r>
              <a:rPr lang="zh-CN" altLang="en-US" sz="4000" b="1" dirty="0">
                <a:solidFill>
                  <a:srgbClr val="0000CC"/>
                </a:solidFill>
                <a:latin typeface="Times New Roman" panose="02020603050405020304" pitchFamily="18" charset="0"/>
                <a:ea typeface="宋体" panose="02010600030101010101" pitchFamily="2" charset="-122"/>
              </a:rPr>
              <a:t>a</a:t>
            </a:r>
            <a:r>
              <a:rPr lang="zh-CN" altLang="en-US" sz="2400" b="1" dirty="0">
                <a:solidFill>
                  <a:srgbClr val="0000CC"/>
                </a:solidFill>
                <a:latin typeface="Times New Roman" panose="02020603050405020304" pitchFamily="18" charset="0"/>
                <a:ea typeface="宋体" panose="02010600030101010101" pitchFamily="2" charset="-122"/>
              </a:rPr>
              <a:t>n</a:t>
            </a:r>
            <a:endParaRPr lang="zh-CN" altLang="en-US" dirty="0">
              <a:latin typeface="Arial" panose="020B0604020202020204" pitchFamily="34" charset="0"/>
              <a:ea typeface="宋体" panose="02010600030101010101" pitchFamily="2" charset="-122"/>
            </a:endParaRPr>
          </a:p>
        </p:txBody>
      </p:sp>
      <p:sp>
        <p:nvSpPr>
          <p:cNvPr id="18448" name="Text Box 17"/>
          <p:cNvSpPr txBox="1"/>
          <p:nvPr/>
        </p:nvSpPr>
        <p:spPr>
          <a:xfrm>
            <a:off x="4232275" y="4797425"/>
            <a:ext cx="2698750" cy="579438"/>
          </a:xfrm>
          <a:prstGeom prst="rect">
            <a:avLst/>
          </a:prstGeom>
          <a:noFill/>
          <a:ln w="9525">
            <a:noFill/>
          </a:ln>
        </p:spPr>
        <p:txBody>
          <a:bodyPr anchor="t" anchorCtr="0">
            <a:spAutoFit/>
          </a:bodyPr>
          <a:p>
            <a:r>
              <a:rPr lang="zh-CN" altLang="en-US" sz="1600" b="1" dirty="0">
                <a:solidFill>
                  <a:srgbClr val="0000CC"/>
                </a:solidFill>
                <a:latin typeface="Times New Roman" panose="02020603050405020304" pitchFamily="18" charset="0"/>
                <a:ea typeface="宋体" panose="02010600030101010101" pitchFamily="2" charset="-122"/>
              </a:rPr>
              <a:t>%</a:t>
            </a:r>
            <a:r>
              <a:rPr lang="zh-CN" altLang="en-US" sz="2800" b="1" dirty="0">
                <a:solidFill>
                  <a:srgbClr val="0000CC"/>
                </a:solidFill>
                <a:latin typeface="Times New Roman" panose="02020603050405020304" pitchFamily="18" charset="0"/>
                <a:ea typeface="宋体" panose="02010600030101010101" pitchFamily="2" charset="-122"/>
              </a:rPr>
              <a:t>a</a:t>
            </a:r>
            <a:r>
              <a:rPr lang="zh-CN" altLang="en-US" sz="1600" b="1" dirty="0">
                <a:solidFill>
                  <a:srgbClr val="0000CC"/>
                </a:solidFill>
                <a:latin typeface="Times New Roman" panose="02020603050405020304" pitchFamily="18" charset="0"/>
                <a:ea typeface="宋体" panose="02010600030101010101" pitchFamily="2" charset="-122"/>
              </a:rPr>
              <a:t>n</a:t>
            </a:r>
            <a:r>
              <a:rPr lang="zh-CN" altLang="en-US" sz="3200" b="1" dirty="0">
                <a:solidFill>
                  <a:srgbClr val="0000CC"/>
                </a:solidFill>
                <a:latin typeface="Times New Roman" panose="02020603050405020304" pitchFamily="18" charset="0"/>
                <a:ea typeface="宋体" panose="02010600030101010101" pitchFamily="2" charset="-122"/>
              </a:rPr>
              <a:t>x+</a:t>
            </a:r>
            <a:r>
              <a:rPr lang="zh-CN" altLang="en-US" sz="1600" b="1" dirty="0">
                <a:solidFill>
                  <a:srgbClr val="0000CC"/>
                </a:solidFill>
                <a:latin typeface="Times New Roman" panose="02020603050405020304" pitchFamily="18" charset="0"/>
                <a:ea typeface="宋体" panose="02010600030101010101" pitchFamily="2" charset="-122"/>
              </a:rPr>
              <a:t>an-1</a:t>
            </a:r>
            <a:endParaRPr lang="zh-CN" altLang="en-US" sz="1600" b="1" dirty="0">
              <a:solidFill>
                <a:srgbClr val="0000C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endCondLst>
                                    <p:cond evt="begin" delay="0">
                                      <p:tn val="5"/>
                                    </p:cond>
                                  </p:endCondLst>
                                  <p:childTnLst>
                                    <p:set>
                                      <p:cBhvr>
                                        <p:cTn id="6" dur="1" fill="hold">
                                          <p:stCondLst>
                                            <p:cond delay="0"/>
                                          </p:stCondLst>
                                        </p:cTn>
                                        <p:tgtEl>
                                          <p:spTgt spid="14341"/>
                                        </p:tgtEl>
                                        <p:attrNameLst>
                                          <p:attrName>style.visibility</p:attrName>
                                        </p:attrNameLst>
                                      </p:cBhvr>
                                      <p:to>
                                        <p:strVal val="visible"/>
                                      </p:to>
                                    </p:set>
                                    <p:animEffect transition="in" filter="checkerboard(across)">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343"/>
                                        </p:tgtEl>
                                        <p:attrNameLst>
                                          <p:attrName>style.visibility</p:attrName>
                                        </p:attrNameLst>
                                      </p:cBhvr>
                                      <p:to>
                                        <p:strVal val="visible"/>
                                      </p:to>
                                    </p:set>
                                    <p:animEffect transition="in" filter="checkerboard(across)">
                                      <p:cBhvr>
                                        <p:cTn id="12" dur="500"/>
                                        <p:tgtEl>
                                          <p:spTgt spid="1434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checkerboard(across)">
                                      <p:cBhvr>
                                        <p:cTn id="17" dur="500"/>
                                        <p:tgtEl>
                                          <p:spTgt spid="1434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338"/>
                                        </p:tgtEl>
                                        <p:attrNameLst>
                                          <p:attrName>style.visibility</p:attrName>
                                        </p:attrNameLst>
                                      </p:cBhvr>
                                      <p:to>
                                        <p:strVal val="visible"/>
                                      </p:to>
                                    </p:set>
                                    <p:animEffect transition="in" filter="checkerboard(across)">
                                      <p:cBhvr>
                                        <p:cTn id="22" dur="500"/>
                                        <p:tgtEl>
                                          <p:spTgt spid="143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344"/>
                                        </p:tgtEl>
                                        <p:attrNameLst>
                                          <p:attrName>style.visibility</p:attrName>
                                        </p:attrNameLst>
                                      </p:cBhvr>
                                      <p:to>
                                        <p:strVal val="visible"/>
                                      </p:to>
                                    </p:set>
                                    <p:animEffect transition="in" filter="checkerboard(across)">
                                      <p:cBhvr>
                                        <p:cTn id="27" dur="500"/>
                                        <p:tgtEl>
                                          <p:spTgt spid="1434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340"/>
                                        </p:tgtEl>
                                        <p:attrNameLst>
                                          <p:attrName>style.visibility</p:attrName>
                                        </p:attrNameLst>
                                      </p:cBhvr>
                                      <p:to>
                                        <p:strVal val="visible"/>
                                      </p:to>
                                    </p:set>
                                    <p:animEffect transition="in" filter="checkerboard(across)">
                                      <p:cBhvr>
                                        <p:cTn id="32" dur="500"/>
                                        <p:tgtEl>
                                          <p:spTgt spid="1434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4345"/>
                                        </p:tgtEl>
                                        <p:attrNameLst>
                                          <p:attrName>style.visibility</p:attrName>
                                        </p:attrNameLst>
                                      </p:cBhvr>
                                      <p:to>
                                        <p:strVal val="visible"/>
                                      </p:to>
                                    </p:set>
                                    <p:animEffect transition="in" filter="checkerboard(across)">
                                      <p:cBhvr>
                                        <p:cTn id="37" dur="500"/>
                                        <p:tgtEl>
                                          <p:spTgt spid="14345"/>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checkerboard(across)">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339"/>
                                        </p:tgtEl>
                                        <p:attrNameLst>
                                          <p:attrName>style.visibility</p:attrName>
                                        </p:attrNameLst>
                                      </p:cBhvr>
                                      <p:to>
                                        <p:strVal val="visible"/>
                                      </p:to>
                                    </p:set>
                                    <p:animEffect transition="in" filter="checkerboard(across)">
                                      <p:cBhvr>
                                        <p:cTn id="4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p:bldP spid="14340" grpId="0"/>
      <p:bldP spid="14341" grpId="0"/>
      <p:bldP spid="143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7" name="Group 2"/>
          <p:cNvGrpSpPr/>
          <p:nvPr/>
        </p:nvGrpSpPr>
        <p:grpSpPr>
          <a:xfrm>
            <a:off x="2276475" y="2716213"/>
            <a:ext cx="1570038" cy="2732087"/>
            <a:chOff x="0" y="0"/>
            <a:chExt cx="913" cy="1721"/>
          </a:xfrm>
        </p:grpSpPr>
        <p:sp>
          <p:nvSpPr>
            <p:cNvPr id="19458" name="Text Box 3"/>
            <p:cNvSpPr txBox="1"/>
            <p:nvPr/>
          </p:nvSpPr>
          <p:spPr>
            <a:xfrm>
              <a:off x="0" y="0"/>
              <a:ext cx="107" cy="365"/>
            </a:xfrm>
            <a:prstGeom prst="rect">
              <a:avLst/>
            </a:prstGeom>
            <a:noFill/>
            <a:ln w="9525">
              <a:noFill/>
            </a:ln>
          </p:spPr>
          <p:txBody>
            <a:bodyPr wrap="none" anchor="t" anchorCtr="0">
              <a:spAutoFit/>
            </a:bodyPr>
            <a:p>
              <a:endParaRPr lang="zh-CN" altLang="zh-CN" sz="3200" b="1" i="1" dirty="0">
                <a:latin typeface="Times New Roman" panose="02020603050405020304" pitchFamily="18" charset="0"/>
                <a:ea typeface="宋体" panose="02010600030101010101" pitchFamily="2" charset="-122"/>
              </a:endParaRPr>
            </a:p>
          </p:txBody>
        </p:sp>
        <p:sp>
          <p:nvSpPr>
            <p:cNvPr id="19459" name="Text Box 4"/>
            <p:cNvSpPr txBox="1"/>
            <p:nvPr/>
          </p:nvSpPr>
          <p:spPr>
            <a:xfrm>
              <a:off x="384" y="1104"/>
              <a:ext cx="107" cy="365"/>
            </a:xfrm>
            <a:prstGeom prst="rect">
              <a:avLst/>
            </a:prstGeom>
            <a:noFill/>
            <a:ln w="9525">
              <a:noFill/>
            </a:ln>
          </p:spPr>
          <p:txBody>
            <a:bodyPr wrap="none" anchor="t" anchorCtr="0">
              <a:spAutoFit/>
            </a:bodyPr>
            <a:p>
              <a:endParaRPr lang="zh-CN" altLang="zh-CN" sz="3200" b="1" i="1" dirty="0">
                <a:latin typeface="Times New Roman" panose="02020603050405020304" pitchFamily="18" charset="0"/>
                <a:ea typeface="宋体" panose="02010600030101010101" pitchFamily="2" charset="-122"/>
              </a:endParaRPr>
            </a:p>
          </p:txBody>
        </p:sp>
        <p:sp>
          <p:nvSpPr>
            <p:cNvPr id="19460" name="Text Box 5"/>
            <p:cNvSpPr txBox="1"/>
            <p:nvPr/>
          </p:nvSpPr>
          <p:spPr>
            <a:xfrm>
              <a:off x="806" y="1356"/>
              <a:ext cx="107" cy="365"/>
            </a:xfrm>
            <a:prstGeom prst="rect">
              <a:avLst/>
            </a:prstGeom>
            <a:noFill/>
            <a:ln w="9525">
              <a:noFill/>
            </a:ln>
          </p:spPr>
          <p:txBody>
            <a:bodyPr wrap="none" anchor="t" anchorCtr="0">
              <a:spAutoFit/>
            </a:bodyPr>
            <a:p>
              <a:endParaRPr lang="zh-CN" altLang="zh-CN" sz="3200" dirty="0">
                <a:latin typeface="Times New Roman" panose="02020603050405020304" pitchFamily="18" charset="0"/>
                <a:ea typeface="宋体" panose="02010600030101010101" pitchFamily="2" charset="-122"/>
              </a:endParaRPr>
            </a:p>
          </p:txBody>
        </p:sp>
      </p:grpSp>
      <p:sp>
        <p:nvSpPr>
          <p:cNvPr id="19461" name="AutoShape 6"/>
          <p:cNvSpPr/>
          <p:nvPr/>
        </p:nvSpPr>
        <p:spPr>
          <a:xfrm>
            <a:off x="330200" y="1752600"/>
            <a:ext cx="165100" cy="1447800"/>
          </a:xfrm>
          <a:prstGeom prst="leftBracket">
            <a:avLst>
              <a:gd name="adj" fmla="val 73076"/>
            </a:avLst>
          </a:prstGeom>
          <a:noFill/>
          <a:ln w="12700"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9462" name="AutoShape 7"/>
          <p:cNvSpPr/>
          <p:nvPr/>
        </p:nvSpPr>
        <p:spPr>
          <a:xfrm>
            <a:off x="3632200" y="1752600"/>
            <a:ext cx="165100" cy="1524000"/>
          </a:xfrm>
          <a:prstGeom prst="rightBracket">
            <a:avLst>
              <a:gd name="adj" fmla="val 76923"/>
            </a:avLst>
          </a:prstGeom>
          <a:noFill/>
          <a:ln w="12700"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5368" name="Text Box 8"/>
          <p:cNvSpPr txBox="1"/>
          <p:nvPr/>
        </p:nvSpPr>
        <p:spPr>
          <a:xfrm>
            <a:off x="495300" y="1371600"/>
            <a:ext cx="3632200" cy="2224088"/>
          </a:xfrm>
          <a:prstGeom prst="rect">
            <a:avLst/>
          </a:prstGeom>
          <a:noFill/>
          <a:ln w="9525">
            <a:noFill/>
          </a:ln>
        </p:spPr>
        <p:txBody>
          <a:bodyPr anchor="t" anchorCtr="0">
            <a:spAutoFit/>
          </a:bodyPr>
          <a:p>
            <a:r>
              <a:rPr lang="zh-CN" altLang="zh-CN" sz="3200" b="1" i="1" dirty="0">
                <a:latin typeface="Times New Roman" panose="02020603050405020304" pitchFamily="18" charset="0"/>
                <a:ea typeface="宋体" panose="02010600030101010101" pitchFamily="2" charset="-122"/>
              </a:rPr>
              <a:t>a</a:t>
            </a:r>
            <a:r>
              <a:rPr lang="zh-CN" altLang="zh-CN" sz="1200" b="1" i="1" dirty="0">
                <a:latin typeface="Times New Roman" panose="02020603050405020304" pitchFamily="18" charset="0"/>
                <a:ea typeface="宋体" panose="02010600030101010101" pitchFamily="2" charset="-122"/>
              </a:rPr>
              <a:t>11  </a:t>
            </a:r>
            <a:r>
              <a:rPr lang="zh-CN" altLang="zh-CN" sz="3200" b="1" i="1" dirty="0">
                <a:latin typeface="Times New Roman" panose="02020603050405020304" pitchFamily="18" charset="0"/>
                <a:ea typeface="宋体" panose="02010600030101010101" pitchFamily="2" charset="-122"/>
              </a:rPr>
              <a:t>  a</a:t>
            </a:r>
            <a:r>
              <a:rPr lang="zh-CN" altLang="zh-CN" sz="1200" b="1" i="1" dirty="0">
                <a:latin typeface="Times New Roman" panose="02020603050405020304" pitchFamily="18" charset="0"/>
                <a:ea typeface="宋体" panose="02010600030101010101" pitchFamily="2" charset="-122"/>
              </a:rPr>
              <a:t>12         </a:t>
            </a:r>
            <a:r>
              <a:rPr lang="zh-CN" altLang="zh-CN" sz="3200" b="1" i="1" dirty="0">
                <a:latin typeface="Times New Roman" panose="02020603050405020304" pitchFamily="18" charset="0"/>
                <a:ea typeface="宋体" panose="02010600030101010101" pitchFamily="2" charset="-122"/>
              </a:rPr>
              <a:t>a</a:t>
            </a:r>
            <a:r>
              <a:rPr lang="zh-CN" altLang="zh-CN" sz="1200" b="1" i="1" dirty="0">
                <a:latin typeface="Times New Roman" panose="02020603050405020304" pitchFamily="18" charset="0"/>
                <a:ea typeface="宋体" panose="02010600030101010101" pitchFamily="2" charset="-122"/>
              </a:rPr>
              <a:t>13 </a:t>
            </a:r>
            <a:r>
              <a:rPr lang="zh-CN" altLang="zh-CN" sz="3200" b="1" i="1" dirty="0">
                <a:latin typeface="Times New Roman" panose="02020603050405020304" pitchFamily="18" charset="0"/>
                <a:ea typeface="宋体" panose="02010600030101010101" pitchFamily="2" charset="-122"/>
              </a:rPr>
              <a:t> … a</a:t>
            </a:r>
            <a:r>
              <a:rPr lang="zh-CN" altLang="zh-CN" sz="1200" b="1" i="1" dirty="0">
                <a:latin typeface="Times New Roman" panose="02020603050405020304" pitchFamily="18" charset="0"/>
                <a:ea typeface="宋体" panose="02010600030101010101" pitchFamily="2" charset="-122"/>
              </a:rPr>
              <a:t>1n</a:t>
            </a:r>
            <a:endParaRPr lang="zh-CN" altLang="zh-CN" sz="1200" b="1" i="1" dirty="0">
              <a:latin typeface="Times New Roman" panose="02020603050405020304" pitchFamily="18" charset="0"/>
              <a:ea typeface="宋体" panose="02010600030101010101" pitchFamily="2" charset="-122"/>
            </a:endParaRPr>
          </a:p>
          <a:p>
            <a:r>
              <a:rPr lang="zh-CN" altLang="zh-CN" sz="3200" b="1" i="1" dirty="0">
                <a:latin typeface="Times New Roman" panose="02020603050405020304" pitchFamily="18" charset="0"/>
                <a:ea typeface="宋体" panose="02010600030101010101" pitchFamily="2" charset="-122"/>
              </a:rPr>
              <a:t>a</a:t>
            </a:r>
            <a:r>
              <a:rPr lang="zh-CN" altLang="zh-CN" sz="1200" b="1" i="1" dirty="0">
                <a:latin typeface="Times New Roman" panose="02020603050405020304" pitchFamily="18" charset="0"/>
                <a:ea typeface="宋体" panose="02010600030101010101" pitchFamily="2" charset="-122"/>
              </a:rPr>
              <a:t>21       </a:t>
            </a:r>
            <a:r>
              <a:rPr lang="zh-CN" altLang="zh-CN" sz="3200" b="1" i="1" dirty="0">
                <a:latin typeface="Times New Roman" panose="02020603050405020304" pitchFamily="18" charset="0"/>
                <a:ea typeface="宋体" panose="02010600030101010101" pitchFamily="2" charset="-122"/>
              </a:rPr>
              <a:t>a</a:t>
            </a:r>
            <a:r>
              <a:rPr lang="zh-CN" altLang="zh-CN" sz="1200" b="1" i="1" dirty="0">
                <a:latin typeface="Times New Roman" panose="02020603050405020304" pitchFamily="18" charset="0"/>
                <a:ea typeface="宋体" panose="02010600030101010101" pitchFamily="2" charset="-122"/>
              </a:rPr>
              <a:t>22</a:t>
            </a:r>
            <a:r>
              <a:rPr lang="zh-CN" altLang="zh-CN" sz="3200" b="1" i="1" dirty="0">
                <a:latin typeface="Times New Roman" panose="02020603050405020304" pitchFamily="18" charset="0"/>
                <a:ea typeface="宋体" panose="02010600030101010101" pitchFamily="2" charset="-122"/>
              </a:rPr>
              <a:t>   </a:t>
            </a:r>
            <a:r>
              <a:rPr lang="zh-CN" altLang="zh-CN" sz="1200" b="1" i="1" dirty="0">
                <a:latin typeface="Times New Roman" panose="02020603050405020304" pitchFamily="18" charset="0"/>
                <a:ea typeface="宋体" panose="02010600030101010101" pitchFamily="2" charset="-122"/>
              </a:rPr>
              <a:t> </a:t>
            </a:r>
            <a:r>
              <a:rPr lang="zh-CN" altLang="zh-CN" sz="3200" b="1" i="1" dirty="0">
                <a:latin typeface="Times New Roman" panose="02020603050405020304" pitchFamily="18" charset="0"/>
                <a:ea typeface="宋体" panose="02010600030101010101" pitchFamily="2" charset="-122"/>
              </a:rPr>
              <a:t>a</a:t>
            </a:r>
            <a:r>
              <a:rPr lang="zh-CN" altLang="zh-CN" sz="1200" b="1" i="1" dirty="0">
                <a:latin typeface="Times New Roman" panose="02020603050405020304" pitchFamily="18" charset="0"/>
                <a:ea typeface="宋体" panose="02010600030101010101" pitchFamily="2" charset="-122"/>
              </a:rPr>
              <a:t>23    </a:t>
            </a:r>
            <a:r>
              <a:rPr lang="zh-CN" altLang="zh-CN" sz="3200" b="1" i="1" dirty="0">
                <a:latin typeface="Times New Roman" panose="02020603050405020304" pitchFamily="18" charset="0"/>
                <a:ea typeface="宋体" panose="02010600030101010101" pitchFamily="2" charset="-122"/>
              </a:rPr>
              <a:t>… a</a:t>
            </a:r>
            <a:r>
              <a:rPr lang="zh-CN" altLang="zh-CN" sz="1200" b="1" i="1" dirty="0">
                <a:latin typeface="Times New Roman" panose="02020603050405020304" pitchFamily="18" charset="0"/>
                <a:ea typeface="宋体" panose="02010600030101010101" pitchFamily="2" charset="-122"/>
              </a:rPr>
              <a:t>2n</a:t>
            </a:r>
            <a:endParaRPr lang="zh-CN" altLang="zh-CN" sz="1200" b="1" i="1" dirty="0">
              <a:latin typeface="Times New Roman" panose="02020603050405020304" pitchFamily="18" charset="0"/>
              <a:ea typeface="宋体" panose="02010600030101010101" pitchFamily="2" charset="-122"/>
            </a:endParaRPr>
          </a:p>
          <a:p>
            <a:r>
              <a:rPr lang="zh-CN" altLang="zh-CN" sz="3200" b="1" i="1" dirty="0">
                <a:latin typeface="Times New Roman" panose="02020603050405020304" pitchFamily="18" charset="0"/>
                <a:ea typeface="宋体" panose="02010600030101010101" pitchFamily="2" charset="-122"/>
              </a:rPr>
              <a:t>...</a:t>
            </a:r>
            <a:r>
              <a:rPr lang="zh-CN" altLang="zh-CN" sz="1200" b="1" i="1" dirty="0">
                <a:latin typeface="Times New Roman" panose="02020603050405020304" pitchFamily="18" charset="0"/>
                <a:ea typeface="宋体" panose="02010600030101010101" pitchFamily="2" charset="-122"/>
              </a:rPr>
              <a:t> </a:t>
            </a:r>
            <a:r>
              <a:rPr lang="zh-CN" altLang="zh-CN" sz="3200" b="1" i="1" dirty="0">
                <a:latin typeface="Times New Roman" panose="02020603050405020304" pitchFamily="18" charset="0"/>
                <a:ea typeface="宋体" panose="02010600030101010101" pitchFamily="2" charset="-122"/>
              </a:rPr>
              <a:t>...</a:t>
            </a:r>
            <a:r>
              <a:rPr lang="zh-CN" altLang="zh-CN" sz="1200" b="1" i="1" dirty="0">
                <a:latin typeface="Times New Roman" panose="02020603050405020304" pitchFamily="18" charset="0"/>
                <a:ea typeface="宋体" panose="02010600030101010101" pitchFamily="2" charset="-122"/>
              </a:rPr>
              <a:t> </a:t>
            </a:r>
            <a:r>
              <a:rPr lang="zh-CN" altLang="zh-CN" sz="3200" b="1" i="1" dirty="0">
                <a:latin typeface="Times New Roman" panose="02020603050405020304" pitchFamily="18" charset="0"/>
                <a:ea typeface="宋体" panose="02010600030101010101" pitchFamily="2" charset="-122"/>
              </a:rPr>
              <a:t>… ... </a:t>
            </a:r>
            <a:endParaRPr lang="zh-CN" altLang="zh-CN" sz="3200" b="1" i="1" dirty="0">
              <a:latin typeface="Times New Roman" panose="02020603050405020304" pitchFamily="18" charset="0"/>
              <a:ea typeface="宋体" panose="02010600030101010101" pitchFamily="2" charset="-122"/>
            </a:endParaRPr>
          </a:p>
          <a:p>
            <a:r>
              <a:rPr lang="zh-CN" altLang="zh-CN" sz="3200" b="1" i="1" dirty="0">
                <a:latin typeface="Times New Roman" panose="02020603050405020304" pitchFamily="18" charset="0"/>
                <a:ea typeface="宋体" panose="02010600030101010101" pitchFamily="2" charset="-122"/>
              </a:rPr>
              <a:t>a</a:t>
            </a:r>
            <a:r>
              <a:rPr lang="zh-CN" altLang="zh-CN" sz="1200" b="1" i="1" dirty="0">
                <a:latin typeface="Times New Roman" panose="02020603050405020304" pitchFamily="18" charset="0"/>
                <a:ea typeface="宋体" panose="02010600030101010101" pitchFamily="2" charset="-122"/>
              </a:rPr>
              <a:t>m1        </a:t>
            </a:r>
            <a:r>
              <a:rPr lang="zh-CN" altLang="zh-CN" sz="3200" b="1" i="1" dirty="0">
                <a:latin typeface="Times New Roman" panose="02020603050405020304" pitchFamily="18" charset="0"/>
                <a:ea typeface="宋体" panose="02010600030101010101" pitchFamily="2" charset="-122"/>
              </a:rPr>
              <a:t>a</a:t>
            </a:r>
            <a:r>
              <a:rPr lang="zh-CN" altLang="zh-CN" sz="1200" b="1" i="1" dirty="0">
                <a:latin typeface="Times New Roman" panose="02020603050405020304" pitchFamily="18" charset="0"/>
                <a:ea typeface="宋体" panose="02010600030101010101" pitchFamily="2" charset="-122"/>
              </a:rPr>
              <a:t>m2     </a:t>
            </a:r>
            <a:r>
              <a:rPr lang="zh-CN" altLang="zh-CN" sz="800" b="1" i="1" dirty="0">
                <a:latin typeface="Times New Roman" panose="02020603050405020304" pitchFamily="18" charset="0"/>
                <a:ea typeface="宋体" panose="02010600030101010101" pitchFamily="2" charset="-122"/>
              </a:rPr>
              <a:t>    </a:t>
            </a:r>
            <a:r>
              <a:rPr lang="zh-CN" altLang="zh-CN" sz="3200" b="1" i="1" dirty="0">
                <a:latin typeface="Times New Roman" panose="02020603050405020304" pitchFamily="18" charset="0"/>
                <a:ea typeface="宋体" panose="02010600030101010101" pitchFamily="2" charset="-122"/>
              </a:rPr>
              <a:t>a</a:t>
            </a:r>
            <a:r>
              <a:rPr lang="zh-CN" altLang="zh-CN" sz="1200" b="1" i="1" dirty="0">
                <a:latin typeface="Times New Roman" panose="02020603050405020304" pitchFamily="18" charset="0"/>
                <a:ea typeface="宋体" panose="02010600030101010101" pitchFamily="2" charset="-122"/>
              </a:rPr>
              <a:t>m3   </a:t>
            </a:r>
            <a:r>
              <a:rPr lang="zh-CN" altLang="zh-CN" sz="3200" b="1" i="1" dirty="0">
                <a:latin typeface="Times New Roman" panose="02020603050405020304" pitchFamily="18" charset="0"/>
                <a:ea typeface="宋体" panose="02010600030101010101" pitchFamily="2" charset="-122"/>
              </a:rPr>
              <a:t>…a</a:t>
            </a:r>
            <a:r>
              <a:rPr lang="zh-CN" altLang="zh-CN" sz="1200" b="1" i="1" dirty="0">
                <a:latin typeface="Times New Roman" panose="02020603050405020304" pitchFamily="18" charset="0"/>
                <a:ea typeface="宋体" panose="02010600030101010101" pitchFamily="2" charset="-122"/>
              </a:rPr>
              <a:t>mn</a:t>
            </a:r>
            <a:endParaRPr lang="zh-CN" altLang="zh-CN" sz="1200" b="1" i="1" dirty="0">
              <a:latin typeface="Times New Roman" panose="02020603050405020304" pitchFamily="18" charset="0"/>
              <a:ea typeface="宋体" panose="02010600030101010101" pitchFamily="2" charset="-122"/>
            </a:endParaRPr>
          </a:p>
          <a:p>
            <a:endParaRPr lang="zh-CN" altLang="zh-CN" sz="1200" b="1" i="1" dirty="0">
              <a:latin typeface="Times New Roman" panose="02020603050405020304" pitchFamily="18" charset="0"/>
              <a:ea typeface="宋体" panose="02010600030101010101" pitchFamily="2" charset="-122"/>
            </a:endParaRPr>
          </a:p>
        </p:txBody>
      </p:sp>
      <p:sp>
        <p:nvSpPr>
          <p:cNvPr id="15369" name="Text Box 9"/>
          <p:cNvSpPr txBox="1"/>
          <p:nvPr/>
        </p:nvSpPr>
        <p:spPr>
          <a:xfrm>
            <a:off x="4044950" y="1447800"/>
            <a:ext cx="4292600" cy="2041525"/>
          </a:xfrm>
          <a:prstGeom prst="rect">
            <a:avLst/>
          </a:prstGeom>
          <a:noFill/>
          <a:ln w="9525">
            <a:noFill/>
          </a:ln>
        </p:spPr>
        <p:txBody>
          <a:bodyPr anchor="t" anchorCtr="0">
            <a:spAutoFit/>
          </a:bodyPr>
          <a:p>
            <a:r>
              <a:rPr lang="zh-CN" altLang="zh-CN" sz="3200" b="1" i="1" dirty="0">
                <a:latin typeface="Times New Roman" panose="02020603050405020304" pitchFamily="18" charset="0"/>
                <a:ea typeface="宋体" panose="02010600030101010101" pitchFamily="2" charset="-122"/>
              </a:rPr>
              <a:t>b</a:t>
            </a:r>
            <a:r>
              <a:rPr lang="zh-CN" altLang="zh-CN" sz="1200" b="1" i="1" dirty="0">
                <a:latin typeface="Times New Roman" panose="02020603050405020304" pitchFamily="18" charset="0"/>
                <a:ea typeface="宋体" panose="02010600030101010101" pitchFamily="2" charset="-122"/>
              </a:rPr>
              <a:t>11  </a:t>
            </a:r>
            <a:r>
              <a:rPr lang="zh-CN" altLang="zh-CN" sz="3200" b="1" i="1" dirty="0">
                <a:latin typeface="Times New Roman" panose="02020603050405020304" pitchFamily="18" charset="0"/>
                <a:ea typeface="宋体" panose="02010600030101010101" pitchFamily="2" charset="-122"/>
              </a:rPr>
              <a:t>  b</a:t>
            </a:r>
            <a:r>
              <a:rPr lang="zh-CN" altLang="zh-CN" sz="1200" b="1" i="1" dirty="0">
                <a:latin typeface="Times New Roman" panose="02020603050405020304" pitchFamily="18" charset="0"/>
                <a:ea typeface="宋体" panose="02010600030101010101" pitchFamily="2" charset="-122"/>
              </a:rPr>
              <a:t>12         </a:t>
            </a:r>
            <a:r>
              <a:rPr lang="zh-CN" altLang="zh-CN" sz="3200" b="1" i="1" dirty="0">
                <a:latin typeface="Times New Roman" panose="02020603050405020304" pitchFamily="18" charset="0"/>
                <a:ea typeface="宋体" panose="02010600030101010101" pitchFamily="2" charset="-122"/>
              </a:rPr>
              <a:t>b</a:t>
            </a:r>
            <a:r>
              <a:rPr lang="zh-CN" altLang="zh-CN" sz="1200" b="1" i="1" dirty="0">
                <a:latin typeface="Times New Roman" panose="02020603050405020304" pitchFamily="18" charset="0"/>
                <a:ea typeface="宋体" panose="02010600030101010101" pitchFamily="2" charset="-122"/>
              </a:rPr>
              <a:t>13 </a:t>
            </a:r>
            <a:r>
              <a:rPr lang="zh-CN" altLang="zh-CN" sz="3200" b="1" i="1" dirty="0">
                <a:latin typeface="Times New Roman" panose="02020603050405020304" pitchFamily="18" charset="0"/>
                <a:ea typeface="宋体" panose="02010600030101010101" pitchFamily="2" charset="-122"/>
              </a:rPr>
              <a:t> …   b</a:t>
            </a:r>
            <a:r>
              <a:rPr lang="zh-CN" altLang="zh-CN" sz="1200" b="1" i="1" dirty="0">
                <a:latin typeface="Times New Roman" panose="02020603050405020304" pitchFamily="18" charset="0"/>
                <a:ea typeface="宋体" panose="02010600030101010101" pitchFamily="2" charset="-122"/>
              </a:rPr>
              <a:t>1s</a:t>
            </a:r>
            <a:endParaRPr lang="zh-CN" altLang="zh-CN" sz="1200" b="1" i="1" dirty="0">
              <a:latin typeface="Times New Roman" panose="02020603050405020304" pitchFamily="18" charset="0"/>
              <a:ea typeface="宋体" panose="02010600030101010101" pitchFamily="2" charset="-122"/>
            </a:endParaRPr>
          </a:p>
          <a:p>
            <a:r>
              <a:rPr lang="zh-CN" altLang="zh-CN" sz="3200" b="1" i="1" dirty="0">
                <a:latin typeface="Times New Roman" panose="02020603050405020304" pitchFamily="18" charset="0"/>
                <a:ea typeface="宋体" panose="02010600030101010101" pitchFamily="2" charset="-122"/>
              </a:rPr>
              <a:t>b</a:t>
            </a:r>
            <a:r>
              <a:rPr lang="zh-CN" altLang="zh-CN" sz="1200" b="1" i="1" dirty="0">
                <a:latin typeface="Times New Roman" panose="02020603050405020304" pitchFamily="18" charset="0"/>
                <a:ea typeface="宋体" panose="02010600030101010101" pitchFamily="2" charset="-122"/>
              </a:rPr>
              <a:t>21       </a:t>
            </a:r>
            <a:r>
              <a:rPr lang="zh-CN" altLang="zh-CN" sz="3200" b="1" i="1" dirty="0">
                <a:latin typeface="Times New Roman" panose="02020603050405020304" pitchFamily="18" charset="0"/>
                <a:ea typeface="宋体" panose="02010600030101010101" pitchFamily="2" charset="-122"/>
              </a:rPr>
              <a:t>b</a:t>
            </a:r>
            <a:r>
              <a:rPr lang="zh-CN" altLang="zh-CN" sz="1200" b="1" i="1" dirty="0">
                <a:latin typeface="Times New Roman" panose="02020603050405020304" pitchFamily="18" charset="0"/>
                <a:ea typeface="宋体" panose="02010600030101010101" pitchFamily="2" charset="-122"/>
              </a:rPr>
              <a:t>22</a:t>
            </a:r>
            <a:r>
              <a:rPr lang="zh-CN" altLang="zh-CN" sz="3200" b="1" i="1" dirty="0">
                <a:latin typeface="Times New Roman" panose="02020603050405020304" pitchFamily="18" charset="0"/>
                <a:ea typeface="宋体" panose="02010600030101010101" pitchFamily="2" charset="-122"/>
              </a:rPr>
              <a:t>   </a:t>
            </a:r>
            <a:r>
              <a:rPr lang="zh-CN" altLang="zh-CN" sz="1200" b="1" i="1" dirty="0">
                <a:latin typeface="Times New Roman" panose="02020603050405020304" pitchFamily="18" charset="0"/>
                <a:ea typeface="宋体" panose="02010600030101010101" pitchFamily="2" charset="-122"/>
              </a:rPr>
              <a:t> </a:t>
            </a:r>
            <a:r>
              <a:rPr lang="zh-CN" altLang="zh-CN" sz="3200" b="1" i="1" dirty="0">
                <a:latin typeface="Times New Roman" panose="02020603050405020304" pitchFamily="18" charset="0"/>
                <a:ea typeface="宋体" panose="02010600030101010101" pitchFamily="2" charset="-122"/>
              </a:rPr>
              <a:t>b</a:t>
            </a:r>
            <a:r>
              <a:rPr lang="zh-CN" altLang="zh-CN" sz="1200" b="1" i="1" dirty="0">
                <a:latin typeface="Times New Roman" panose="02020603050405020304" pitchFamily="18" charset="0"/>
                <a:ea typeface="宋体" panose="02010600030101010101" pitchFamily="2" charset="-122"/>
              </a:rPr>
              <a:t>23    </a:t>
            </a:r>
            <a:r>
              <a:rPr lang="zh-CN" altLang="zh-CN" sz="3200" b="1" i="1" dirty="0">
                <a:latin typeface="Times New Roman" panose="02020603050405020304" pitchFamily="18" charset="0"/>
                <a:ea typeface="宋体" panose="02010600030101010101" pitchFamily="2" charset="-122"/>
              </a:rPr>
              <a:t>…   b</a:t>
            </a:r>
            <a:r>
              <a:rPr lang="zh-CN" altLang="zh-CN" sz="1200" b="1" i="1" dirty="0">
                <a:latin typeface="Times New Roman" panose="02020603050405020304" pitchFamily="18" charset="0"/>
                <a:ea typeface="宋体" panose="02010600030101010101" pitchFamily="2" charset="-122"/>
              </a:rPr>
              <a:t>2s</a:t>
            </a:r>
            <a:endParaRPr lang="zh-CN" altLang="zh-CN" sz="1200" b="1" i="1" dirty="0">
              <a:latin typeface="Times New Roman" panose="02020603050405020304" pitchFamily="18" charset="0"/>
              <a:ea typeface="宋体" panose="02010600030101010101" pitchFamily="2" charset="-122"/>
            </a:endParaRPr>
          </a:p>
          <a:p>
            <a:r>
              <a:rPr lang="zh-CN" altLang="zh-CN" sz="3200" b="1" i="1" dirty="0">
                <a:latin typeface="Times New Roman" panose="02020603050405020304" pitchFamily="18" charset="0"/>
                <a:ea typeface="宋体" panose="02010600030101010101" pitchFamily="2" charset="-122"/>
              </a:rPr>
              <a:t>...</a:t>
            </a:r>
            <a:r>
              <a:rPr lang="zh-CN" altLang="zh-CN" sz="1200" b="1" i="1" dirty="0">
                <a:latin typeface="Times New Roman" panose="02020603050405020304" pitchFamily="18" charset="0"/>
                <a:ea typeface="宋体" panose="02010600030101010101" pitchFamily="2" charset="-122"/>
              </a:rPr>
              <a:t> </a:t>
            </a:r>
            <a:r>
              <a:rPr lang="zh-CN" altLang="zh-CN" sz="3200" b="1" i="1" dirty="0">
                <a:latin typeface="Times New Roman" panose="02020603050405020304" pitchFamily="18" charset="0"/>
                <a:ea typeface="宋体" panose="02010600030101010101" pitchFamily="2" charset="-122"/>
              </a:rPr>
              <a:t>...</a:t>
            </a:r>
            <a:r>
              <a:rPr lang="zh-CN" altLang="zh-CN" sz="1200" b="1" i="1" dirty="0">
                <a:latin typeface="Times New Roman" panose="02020603050405020304" pitchFamily="18" charset="0"/>
                <a:ea typeface="宋体" panose="02010600030101010101" pitchFamily="2" charset="-122"/>
              </a:rPr>
              <a:t> </a:t>
            </a:r>
            <a:r>
              <a:rPr lang="zh-CN" altLang="zh-CN" sz="3200" b="1" i="1" dirty="0">
                <a:latin typeface="Times New Roman" panose="02020603050405020304" pitchFamily="18" charset="0"/>
                <a:ea typeface="宋体" panose="02010600030101010101" pitchFamily="2" charset="-122"/>
              </a:rPr>
              <a:t>… ... </a:t>
            </a:r>
            <a:endParaRPr lang="zh-CN" altLang="zh-CN" sz="3200" b="1" i="1" dirty="0">
              <a:latin typeface="Times New Roman" panose="02020603050405020304" pitchFamily="18" charset="0"/>
              <a:ea typeface="宋体" panose="02010600030101010101" pitchFamily="2" charset="-122"/>
            </a:endParaRPr>
          </a:p>
          <a:p>
            <a:r>
              <a:rPr lang="zh-CN" altLang="zh-CN" sz="3200" b="1" i="1" dirty="0">
                <a:latin typeface="Times New Roman" panose="02020603050405020304" pitchFamily="18" charset="0"/>
                <a:ea typeface="宋体" panose="02010600030101010101" pitchFamily="2" charset="-122"/>
              </a:rPr>
              <a:t>b</a:t>
            </a:r>
            <a:r>
              <a:rPr lang="zh-CN" altLang="zh-CN" sz="1200" b="1" i="1" dirty="0">
                <a:latin typeface="Times New Roman" panose="02020603050405020304" pitchFamily="18" charset="0"/>
                <a:ea typeface="宋体" panose="02010600030101010101" pitchFamily="2" charset="-122"/>
              </a:rPr>
              <a:t>n1        </a:t>
            </a:r>
            <a:r>
              <a:rPr lang="zh-CN" altLang="zh-CN" sz="3200" b="1" i="1" dirty="0">
                <a:latin typeface="Times New Roman" panose="02020603050405020304" pitchFamily="18" charset="0"/>
                <a:ea typeface="宋体" panose="02010600030101010101" pitchFamily="2" charset="-122"/>
              </a:rPr>
              <a:t>b</a:t>
            </a:r>
            <a:r>
              <a:rPr lang="zh-CN" altLang="zh-CN" sz="1200" b="1" i="1" dirty="0">
                <a:latin typeface="Times New Roman" panose="02020603050405020304" pitchFamily="18" charset="0"/>
                <a:ea typeface="宋体" panose="02010600030101010101" pitchFamily="2" charset="-122"/>
              </a:rPr>
              <a:t>n2     </a:t>
            </a:r>
            <a:r>
              <a:rPr lang="zh-CN" altLang="zh-CN" sz="800" b="1" i="1" dirty="0">
                <a:latin typeface="Times New Roman" panose="02020603050405020304" pitchFamily="18" charset="0"/>
                <a:ea typeface="宋体" panose="02010600030101010101" pitchFamily="2" charset="-122"/>
              </a:rPr>
              <a:t>    </a:t>
            </a:r>
            <a:r>
              <a:rPr lang="zh-CN" altLang="zh-CN" sz="3200" b="1" i="1" dirty="0">
                <a:latin typeface="Times New Roman" panose="02020603050405020304" pitchFamily="18" charset="0"/>
                <a:ea typeface="宋体" panose="02010600030101010101" pitchFamily="2" charset="-122"/>
              </a:rPr>
              <a:t>b</a:t>
            </a:r>
            <a:r>
              <a:rPr lang="zh-CN" altLang="zh-CN" sz="1200" b="1" i="1" dirty="0">
                <a:latin typeface="Times New Roman" panose="02020603050405020304" pitchFamily="18" charset="0"/>
                <a:ea typeface="宋体" panose="02010600030101010101" pitchFamily="2" charset="-122"/>
              </a:rPr>
              <a:t>n3   </a:t>
            </a:r>
            <a:r>
              <a:rPr lang="zh-CN" altLang="zh-CN" sz="3200" b="1" i="1" dirty="0">
                <a:latin typeface="Times New Roman" panose="02020603050405020304" pitchFamily="18" charset="0"/>
                <a:ea typeface="宋体" panose="02010600030101010101" pitchFamily="2" charset="-122"/>
              </a:rPr>
              <a:t>…  </a:t>
            </a:r>
            <a:r>
              <a:rPr lang="zh-CN" altLang="zh-CN" sz="2400" b="1" i="1" dirty="0">
                <a:latin typeface="Times New Roman" panose="02020603050405020304" pitchFamily="18" charset="0"/>
                <a:ea typeface="宋体" panose="02010600030101010101" pitchFamily="2" charset="-122"/>
              </a:rPr>
              <a:t>  </a:t>
            </a:r>
            <a:r>
              <a:rPr lang="zh-CN" altLang="zh-CN" sz="3200" b="1" i="1" dirty="0">
                <a:latin typeface="Times New Roman" panose="02020603050405020304" pitchFamily="18" charset="0"/>
                <a:ea typeface="宋体" panose="02010600030101010101" pitchFamily="2" charset="-122"/>
              </a:rPr>
              <a:t>b</a:t>
            </a:r>
            <a:r>
              <a:rPr lang="zh-CN" altLang="zh-CN" sz="1200" b="1" i="1" dirty="0">
                <a:latin typeface="Times New Roman" panose="02020603050405020304" pitchFamily="18" charset="0"/>
                <a:ea typeface="宋体" panose="02010600030101010101" pitchFamily="2" charset="-122"/>
              </a:rPr>
              <a:t>ns</a:t>
            </a:r>
            <a:endParaRPr lang="zh-CN" altLang="zh-CN" sz="1200" b="1" i="1" dirty="0">
              <a:latin typeface="Times New Roman" panose="02020603050405020304" pitchFamily="18" charset="0"/>
              <a:ea typeface="宋体" panose="02010600030101010101" pitchFamily="2" charset="-122"/>
            </a:endParaRPr>
          </a:p>
        </p:txBody>
      </p:sp>
      <p:sp>
        <p:nvSpPr>
          <p:cNvPr id="19465" name="AutoShape 10"/>
          <p:cNvSpPr/>
          <p:nvPr/>
        </p:nvSpPr>
        <p:spPr>
          <a:xfrm>
            <a:off x="3962400" y="1676400"/>
            <a:ext cx="82550" cy="1524000"/>
          </a:xfrm>
          <a:prstGeom prst="leftBracket">
            <a:avLst>
              <a:gd name="adj" fmla="val 153846"/>
            </a:avLst>
          </a:prstGeom>
          <a:noFill/>
          <a:ln w="12700"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9466" name="AutoShape 11"/>
          <p:cNvSpPr/>
          <p:nvPr/>
        </p:nvSpPr>
        <p:spPr>
          <a:xfrm>
            <a:off x="7512050" y="1676400"/>
            <a:ext cx="82550" cy="1600200"/>
          </a:xfrm>
          <a:prstGeom prst="rightBracket">
            <a:avLst>
              <a:gd name="adj" fmla="val 161538"/>
            </a:avLst>
          </a:prstGeom>
          <a:noFill/>
          <a:ln w="12700"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5372" name="Text Box 12"/>
          <p:cNvSpPr txBox="1"/>
          <p:nvPr/>
        </p:nvSpPr>
        <p:spPr>
          <a:xfrm>
            <a:off x="7677150" y="2286000"/>
            <a:ext cx="2228850" cy="701675"/>
          </a:xfrm>
          <a:prstGeom prst="rect">
            <a:avLst/>
          </a:prstGeom>
          <a:noFill/>
          <a:ln w="9525">
            <a:noFill/>
          </a:ln>
        </p:spPr>
        <p:txBody>
          <a:bodyPr anchor="t" anchorCtr="0">
            <a:spAutoFit/>
          </a:bodyPr>
          <a:p>
            <a:pPr>
              <a:spcBef>
                <a:spcPct val="50000"/>
              </a:spcBef>
            </a:pPr>
            <a:r>
              <a:rPr lang="zh-CN" altLang="zh-CN" sz="4000" dirty="0">
                <a:latin typeface="Times New Roman" panose="02020603050405020304" pitchFamily="18" charset="0"/>
                <a:ea typeface="宋体" panose="02010600030101010101" pitchFamily="2" charset="-122"/>
              </a:rPr>
              <a:t>=[c</a:t>
            </a:r>
            <a:r>
              <a:rPr lang="zh-CN" altLang="zh-CN" sz="4000" baseline="-25000" dirty="0">
                <a:latin typeface="Times New Roman" panose="02020603050405020304" pitchFamily="18" charset="0"/>
                <a:ea typeface="宋体" panose="02010600030101010101" pitchFamily="2" charset="-122"/>
              </a:rPr>
              <a:t>ij</a:t>
            </a:r>
            <a:r>
              <a:rPr lang="zh-CN" altLang="zh-CN" sz="4000" dirty="0">
                <a:latin typeface="Times New Roman" panose="02020603050405020304" pitchFamily="18" charset="0"/>
                <a:ea typeface="宋体" panose="02010600030101010101" pitchFamily="2" charset="-122"/>
              </a:rPr>
              <a:t>]</a:t>
            </a:r>
            <a:r>
              <a:rPr lang="zh-CN" altLang="zh-CN" sz="4000" baseline="-25000" dirty="0">
                <a:latin typeface="Times New Roman" panose="02020603050405020304" pitchFamily="18" charset="0"/>
                <a:ea typeface="宋体" panose="02010600030101010101" pitchFamily="2" charset="-122"/>
              </a:rPr>
              <a:t>m</a:t>
            </a:r>
            <a:r>
              <a:rPr lang="zh-CN" altLang="zh-CN" sz="4000" baseline="-25000" dirty="0">
                <a:latin typeface="Times New Roman" panose="02020603050405020304" pitchFamily="18" charset="0"/>
                <a:ea typeface="宋体" panose="02010600030101010101" pitchFamily="2" charset="-122"/>
                <a:sym typeface="Symbol" panose="05050102010706020507" pitchFamily="18" charset="2"/>
              </a:rPr>
              <a:t>s</a:t>
            </a:r>
            <a:endParaRPr lang="zh-CN" altLang="zh-CN" sz="4000" dirty="0">
              <a:latin typeface="Times New Roman" panose="02020603050405020304" pitchFamily="18" charset="0"/>
              <a:ea typeface="宋体" panose="02010600030101010101" pitchFamily="2" charset="-122"/>
            </a:endParaRPr>
          </a:p>
        </p:txBody>
      </p:sp>
      <p:sp>
        <p:nvSpPr>
          <p:cNvPr id="15373" name="Text Box 13"/>
          <p:cNvSpPr txBox="1"/>
          <p:nvPr/>
        </p:nvSpPr>
        <p:spPr>
          <a:xfrm>
            <a:off x="631825" y="4221163"/>
            <a:ext cx="8007350" cy="1646237"/>
          </a:xfrm>
          <a:prstGeom prst="rect">
            <a:avLst/>
          </a:prstGeom>
          <a:noFill/>
          <a:ln w="9525">
            <a:noFill/>
          </a:ln>
        </p:spPr>
        <p:txBody>
          <a:bodyPr anchor="t" anchorCtr="0">
            <a:spAutoFit/>
          </a:bodyPr>
          <a:p>
            <a:pPr>
              <a:spcBef>
                <a:spcPct val="50000"/>
              </a:spcBef>
            </a:pPr>
            <a:endParaRPr lang="zh-CN" altLang="en-US" sz="2400"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endParaRPr lang="zh-CN" altLang="en-US" sz="2400" dirty="0">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lang="zh-CN" altLang="en-US" sz="2800" b="1" dirty="0">
                <a:latin typeface="华文中宋" panose="02010600040101010101" pitchFamily="2" charset="-122"/>
                <a:ea typeface="华文中宋" panose="02010600040101010101" pitchFamily="2" charset="-122"/>
                <a:sym typeface="Symbol" panose="05050102010706020507" pitchFamily="18" charset="2"/>
              </a:rPr>
              <a:t>A B 的计算量为N= (</a:t>
            </a:r>
            <a:r>
              <a:rPr lang="zh-CN" altLang="en-US" sz="2800" b="1" dirty="0">
                <a:latin typeface="华文中宋" panose="02010600040101010101" pitchFamily="2" charset="-122"/>
                <a:ea typeface="华文中宋" panose="02010600040101010101" pitchFamily="2" charset="-122"/>
              </a:rPr>
              <a:t>m </a:t>
            </a:r>
            <a:r>
              <a:rPr lang="zh-CN" altLang="en-US" sz="2800" b="1" dirty="0">
                <a:latin typeface="华文中宋" panose="02010600040101010101" pitchFamily="2" charset="-122"/>
                <a:ea typeface="华文中宋" panose="02010600040101010101" pitchFamily="2" charset="-122"/>
                <a:sym typeface="Symbol" panose="05050102010706020507" pitchFamily="18" charset="2"/>
              </a:rPr>
              <a:t>n</a:t>
            </a:r>
            <a:r>
              <a:rPr lang="zh-CN" altLang="en-US" sz="2800" b="1"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sym typeface="Symbol" panose="05050102010706020507" pitchFamily="18" charset="2"/>
              </a:rPr>
              <a:t>s )flop</a:t>
            </a:r>
            <a:endParaRPr lang="zh-CN" altLang="en-US" sz="2800" b="1" dirty="0">
              <a:latin typeface="华文中宋" panose="02010600040101010101" pitchFamily="2" charset="-122"/>
              <a:ea typeface="华文中宋" panose="02010600040101010101" pitchFamily="2" charset="-122"/>
              <a:sym typeface="Symbol" panose="05050102010706020507" pitchFamily="18" charset="2"/>
            </a:endParaRPr>
          </a:p>
        </p:txBody>
      </p:sp>
      <p:graphicFrame>
        <p:nvGraphicFramePr>
          <p:cNvPr id="15374" name="Object 14"/>
          <p:cNvGraphicFramePr>
            <a:graphicFrameLocks noChangeAspect="1"/>
          </p:cNvGraphicFramePr>
          <p:nvPr/>
        </p:nvGraphicFramePr>
        <p:xfrm>
          <a:off x="1065213" y="4208463"/>
          <a:ext cx="6840537" cy="1084262"/>
        </p:xfrm>
        <a:graphic>
          <a:graphicData uri="http://schemas.openxmlformats.org/presentationml/2006/ole">
            <mc:AlternateContent xmlns:mc="http://schemas.openxmlformats.org/markup-compatibility/2006">
              <mc:Choice xmlns:v="urn:schemas-microsoft-com:vml" Requires="v">
                <p:oleObj spid="_x0000_s3079" name="" r:id="rId1" imgW="2538730" imgH="431800" progId="Equation.3">
                  <p:embed/>
                </p:oleObj>
              </mc:Choice>
              <mc:Fallback>
                <p:oleObj name="" r:id="rId1" imgW="2538730" imgH="431800" progId="Equation.3">
                  <p:embed/>
                  <p:pic>
                    <p:nvPicPr>
                      <p:cNvPr id="0" name="图片 3078"/>
                      <p:cNvPicPr/>
                      <p:nvPr/>
                    </p:nvPicPr>
                    <p:blipFill>
                      <a:blip r:embed="rId2"/>
                      <a:stretch>
                        <a:fillRect/>
                      </a:stretch>
                    </p:blipFill>
                    <p:spPr>
                      <a:xfrm>
                        <a:off x="1065213" y="4208463"/>
                        <a:ext cx="6840537" cy="1084262"/>
                      </a:xfrm>
                      <a:prstGeom prst="rect">
                        <a:avLst/>
                      </a:prstGeom>
                      <a:noFill/>
                      <a:ln w="38100">
                        <a:noFill/>
                        <a:miter/>
                      </a:ln>
                    </p:spPr>
                  </p:pic>
                </p:oleObj>
              </mc:Fallback>
            </mc:AlternateContent>
          </a:graphicData>
        </a:graphic>
      </p:graphicFrame>
      <p:sp>
        <p:nvSpPr>
          <p:cNvPr id="15376" name="Rectangle 16"/>
          <p:cNvSpPr/>
          <p:nvPr/>
        </p:nvSpPr>
        <p:spPr>
          <a:xfrm>
            <a:off x="908050" y="3449638"/>
            <a:ext cx="514350" cy="641350"/>
          </a:xfrm>
          <a:prstGeom prst="rect">
            <a:avLst/>
          </a:prstGeom>
          <a:noFill/>
          <a:ln w="9525">
            <a:noFill/>
          </a:ln>
        </p:spPr>
        <p:txBody>
          <a:bodyPr wrap="none" anchor="t" anchorCtr="0">
            <a:spAutoFit/>
          </a:bodyPr>
          <a:p>
            <a:r>
              <a:rPr lang="zh-CN" altLang="zh-CN" sz="3600" b="1" dirty="0">
                <a:solidFill>
                  <a:srgbClr val="FF3300"/>
                </a:solidFill>
                <a:latin typeface="Times New Roman" panose="02020603050405020304" pitchFamily="18" charset="0"/>
                <a:ea typeface="宋体" panose="02010600030101010101" pitchFamily="2" charset="-122"/>
              </a:rPr>
              <a:t>A</a:t>
            </a:r>
            <a:endParaRPr lang="zh-CN" altLang="zh-CN" sz="3600" b="1" dirty="0">
              <a:solidFill>
                <a:srgbClr val="FF3300"/>
              </a:solidFill>
              <a:latin typeface="Times New Roman" panose="02020603050405020304" pitchFamily="18" charset="0"/>
              <a:ea typeface="宋体" panose="02010600030101010101" pitchFamily="2" charset="-122"/>
            </a:endParaRPr>
          </a:p>
        </p:txBody>
      </p:sp>
      <p:sp>
        <p:nvSpPr>
          <p:cNvPr id="15377" name="Rectangle 17"/>
          <p:cNvSpPr/>
          <p:nvPr/>
        </p:nvSpPr>
        <p:spPr>
          <a:xfrm>
            <a:off x="6273800" y="3449638"/>
            <a:ext cx="488950" cy="641350"/>
          </a:xfrm>
          <a:prstGeom prst="rect">
            <a:avLst/>
          </a:prstGeom>
          <a:noFill/>
          <a:ln w="9525">
            <a:noFill/>
          </a:ln>
        </p:spPr>
        <p:txBody>
          <a:bodyPr wrap="none" anchor="t" anchorCtr="0">
            <a:spAutoFit/>
          </a:bodyPr>
          <a:p>
            <a:r>
              <a:rPr lang="zh-CN" altLang="zh-CN" sz="3600" b="1" dirty="0">
                <a:solidFill>
                  <a:srgbClr val="FF3300"/>
                </a:solidFill>
                <a:latin typeface="Times New Roman" panose="02020603050405020304" pitchFamily="18" charset="0"/>
                <a:ea typeface="宋体" panose="02010600030101010101" pitchFamily="2" charset="-122"/>
              </a:rPr>
              <a:t>B</a:t>
            </a:r>
            <a:endParaRPr lang="zh-CN" altLang="zh-CN" sz="3600" b="1" dirty="0">
              <a:solidFill>
                <a:srgbClr val="FF3300"/>
              </a:solidFill>
              <a:latin typeface="Times New Roman" panose="02020603050405020304" pitchFamily="18" charset="0"/>
              <a:ea typeface="宋体" panose="02010600030101010101" pitchFamily="2" charset="-122"/>
            </a:endParaRPr>
          </a:p>
        </p:txBody>
      </p:sp>
      <p:sp>
        <p:nvSpPr>
          <p:cNvPr id="19472" name="Text Box 18"/>
          <p:cNvSpPr txBox="1"/>
          <p:nvPr/>
        </p:nvSpPr>
        <p:spPr>
          <a:xfrm>
            <a:off x="560388" y="692150"/>
            <a:ext cx="8169275" cy="519113"/>
          </a:xfrm>
          <a:prstGeom prst="rect">
            <a:avLst/>
          </a:prstGeom>
          <a:noFill/>
          <a:ln w="9525">
            <a:noFill/>
          </a:ln>
        </p:spPr>
        <p:txBody>
          <a:bodyPr anchor="t" anchorCtr="0">
            <a:spAutoFit/>
          </a:bodyPr>
          <a:p>
            <a:pPr>
              <a:spcBef>
                <a:spcPct val="50000"/>
              </a:spcBef>
            </a:pPr>
            <a:r>
              <a:rPr lang="zh-CN" altLang="en-US" sz="2800"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例</a:t>
            </a:r>
            <a:r>
              <a:rPr lang="zh-CN" altLang="zh-CN" sz="2800"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solidFill>
                  <a:srgbClr val="0033CC"/>
                </a:solidFill>
                <a:latin typeface="Times New Roman" panose="02020603050405020304" pitchFamily="18" charset="0"/>
                <a:ea typeface="宋体" panose="02010600030101010101" pitchFamily="2" charset="-122"/>
                <a:sym typeface="Symbol" panose="05050102010706020507" pitchFamily="18" charset="2"/>
              </a:rPr>
              <a:t>矩阵乘积</a:t>
            </a:r>
            <a:r>
              <a:rPr lang="zh-CN" altLang="zh-CN" sz="2800" b="1" dirty="0">
                <a:solidFill>
                  <a:srgbClr val="0033CC"/>
                </a:solidFill>
                <a:latin typeface="Times New Roman" panose="02020603050405020304" pitchFamily="18" charset="0"/>
                <a:ea typeface="宋体" panose="02010600030101010101" pitchFamily="2" charset="-122"/>
                <a:sym typeface="Symbol" panose="05050102010706020507" pitchFamily="18" charset="2"/>
              </a:rPr>
              <a:t>AB</a:t>
            </a:r>
            <a:r>
              <a:rPr lang="zh-CN" altLang="en-US" sz="2800" b="1" dirty="0">
                <a:solidFill>
                  <a:srgbClr val="0033CC"/>
                </a:solidFill>
                <a:latin typeface="Times New Roman" panose="02020603050405020304" pitchFamily="18" charset="0"/>
                <a:ea typeface="宋体" panose="02010600030101010101" pitchFamily="2" charset="-122"/>
                <a:sym typeface="Symbol" panose="05050102010706020507" pitchFamily="18" charset="2"/>
              </a:rPr>
              <a:t>的计算量分析</a:t>
            </a:r>
            <a:endParaRPr lang="zh-CN" altLang="en-US" sz="2800" b="1" dirty="0">
              <a:solidFill>
                <a:srgbClr val="0033CC"/>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36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37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5369"/>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5377"/>
                                        </p:tgtEl>
                                        <p:attrNameLst>
                                          <p:attrName>style.visibility</p:attrName>
                                        </p:attrNameLst>
                                      </p:cBhvr>
                                      <p:to>
                                        <p:strVal val="visible"/>
                                      </p:to>
                                    </p:set>
                                  </p:childTnLst>
                                </p:cTn>
                              </p:par>
                            </p:childTnLst>
                          </p:cTn>
                        </p:par>
                        <p:par>
                          <p:cTn id="16" fill="hold">
                            <p:stCondLst>
                              <p:cond delay="2000"/>
                            </p:stCondLst>
                            <p:childTnLst>
                              <p:par>
                                <p:cTn id="17" presetID="2" presetClass="entr" presetSubtype="2" fill="hold" grpId="0" nodeType="afterEffect">
                                  <p:stCondLst>
                                    <p:cond delay="1000"/>
                                  </p:stCondLst>
                                  <p:childTnLst>
                                    <p:set>
                                      <p:cBhvr>
                                        <p:cTn id="18" dur="1" fill="hold">
                                          <p:stCondLst>
                                            <p:cond delay="0"/>
                                          </p:stCondLst>
                                        </p:cTn>
                                        <p:tgtEl>
                                          <p:spTgt spid="15372"/>
                                        </p:tgtEl>
                                        <p:attrNameLst>
                                          <p:attrName>style.visibility</p:attrName>
                                        </p:attrNameLst>
                                      </p:cBhvr>
                                      <p:to>
                                        <p:strVal val="visible"/>
                                      </p:to>
                                    </p:set>
                                    <p:anim calcmode="lin" valueType="num">
                                      <p:cBhvr additive="base">
                                        <p:cTn id="19" dur="500" fill="hold"/>
                                        <p:tgtEl>
                                          <p:spTgt spid="15372"/>
                                        </p:tgtEl>
                                        <p:attrNameLst>
                                          <p:attrName>ppt_x</p:attrName>
                                        </p:attrNameLst>
                                      </p:cBhvr>
                                      <p:tavLst>
                                        <p:tav tm="0">
                                          <p:val>
                                            <p:strVal val="1+#ppt_w/2"/>
                                          </p:val>
                                        </p:tav>
                                        <p:tav tm="100000">
                                          <p:val>
                                            <p:strVal val="#ppt_x"/>
                                          </p:val>
                                        </p:tav>
                                      </p:tavLst>
                                    </p:anim>
                                    <p:anim calcmode="lin" valueType="num">
                                      <p:cBhvr additive="base">
                                        <p:cTn id="20" dur="500" fill="hold"/>
                                        <p:tgtEl>
                                          <p:spTgt spid="15372"/>
                                        </p:tgtEl>
                                        <p:attrNameLst>
                                          <p:attrName>ppt_y</p:attrName>
                                        </p:attrNameLst>
                                      </p:cBhvr>
                                      <p:tavLst>
                                        <p:tav tm="0">
                                          <p:val>
                                            <p:strVal val="#ppt_y"/>
                                          </p:val>
                                        </p:tav>
                                        <p:tav tm="100000">
                                          <p:val>
                                            <p:strVal val="#ppt_y"/>
                                          </p:val>
                                        </p:tav>
                                      </p:tavLst>
                                    </p:anim>
                                  </p:childTnLst>
                                </p:cTn>
                              </p:par>
                            </p:childTnLst>
                          </p:cTn>
                        </p:par>
                        <p:par>
                          <p:cTn id="21" fill="hold">
                            <p:stCondLst>
                              <p:cond delay="3500"/>
                            </p:stCondLst>
                            <p:childTnLst>
                              <p:par>
                                <p:cTn id="22" presetID="9" presetClass="entr" presetSubtype="0" fill="hold" nodeType="afterEffect">
                                  <p:stCondLst>
                                    <p:cond delay="1000"/>
                                  </p:stCondLst>
                                  <p:childTnLst>
                                    <p:set>
                                      <p:cBhvr>
                                        <p:cTn id="23" dur="1" fill="hold">
                                          <p:stCondLst>
                                            <p:cond delay="0"/>
                                          </p:stCondLst>
                                        </p:cTn>
                                        <p:tgtEl>
                                          <p:spTgt spid="15374"/>
                                        </p:tgtEl>
                                        <p:attrNameLst>
                                          <p:attrName>style.visibility</p:attrName>
                                        </p:attrNameLst>
                                      </p:cBhvr>
                                      <p:to>
                                        <p:strVal val="visible"/>
                                      </p:to>
                                    </p:set>
                                    <p:animEffect transition="in" filter="dissolve">
                                      <p:cBhvr>
                                        <p:cTn id="24" dur="500"/>
                                        <p:tgtEl>
                                          <p:spTgt spid="1537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15369" grpId="0"/>
      <p:bldP spid="15372" grpId="0"/>
      <p:bldP spid="15373" grpId="0"/>
      <p:bldP spid="15376" grpId="0"/>
      <p:bldP spid="15377" grpId="0"/>
    </p:bldLst>
  </p:timing>
</p:sld>
</file>

<file path=ppt/tags/tag1.xml><?xml version="1.0" encoding="utf-8"?>
<p:tagLst xmlns:p="http://schemas.openxmlformats.org/presentationml/2006/main">
  <p:tag name="COMMONDATA" val="eyJoZGlkIjoiOTFkNjBkMzA1NGQ3MGZmYmM4Y2EwODJlMmIwOGEwY2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5777</Words>
  <Application>WPS 演示</Application>
  <PresentationFormat>A4 纸张(210x297 毫米)</PresentationFormat>
  <Paragraphs>634</Paragraphs>
  <Slides>47</Slides>
  <Notes>9</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95</vt:i4>
      </vt:variant>
      <vt:variant>
        <vt:lpstr>幻灯片标题</vt:lpstr>
      </vt:variant>
      <vt:variant>
        <vt:i4>47</vt:i4>
      </vt:variant>
    </vt:vector>
  </HeadingPairs>
  <TitlesOfParts>
    <vt:vector size="162" baseType="lpstr">
      <vt:lpstr>Arial</vt:lpstr>
      <vt:lpstr>宋体</vt:lpstr>
      <vt:lpstr>Wingdings</vt:lpstr>
      <vt:lpstr>Times New Roman</vt:lpstr>
      <vt:lpstr>华文行楷</vt:lpstr>
      <vt:lpstr>Calibri</vt:lpstr>
      <vt:lpstr>华文新魏</vt:lpstr>
      <vt:lpstr>隶书</vt:lpstr>
      <vt:lpstr>华文中宋</vt:lpstr>
      <vt:lpstr>Tahoma</vt:lpstr>
      <vt:lpstr>楷体_GB2312</vt:lpstr>
      <vt:lpstr>新宋体</vt:lpstr>
      <vt:lpstr>黑体</vt:lpstr>
      <vt:lpstr>Symbol</vt:lpstr>
      <vt:lpstr>微软雅黑</vt:lpstr>
      <vt:lpstr>Arial Unicode MS</vt:lpstr>
      <vt:lpstr>MS UI Gothic</vt:lpstr>
      <vt:lpstr>法</vt:lpstr>
      <vt:lpstr>Segoe Print</vt:lpstr>
      <vt:lpstr>Office 主题</vt:lpstr>
      <vt:lpstr>Equation.DSMT4</vt:lpstr>
      <vt:lpstr>Equation.DSMT4</vt:lpstr>
      <vt:lpstr>Equation.3</vt:lpstr>
      <vt:lpstr>Equation.DSMT4</vt:lpstr>
      <vt:lpstr>Equation.DSMT4</vt:lpstr>
      <vt:lpstr>Equation.DSMT4</vt:lpstr>
      <vt:lpstr>Equation.DSMT4</vt:lpstr>
      <vt:lpstr>Equation.3</vt:lpstr>
      <vt:lpstr>Equation.3</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Equation.DSMT4</vt:lpstr>
      <vt:lpstr>Equation.DSMT4</vt:lpstr>
      <vt:lpstr>Equation.3</vt:lpstr>
      <vt:lpstr>Equation.3</vt:lpstr>
      <vt:lpstr>Equation.3</vt:lpstr>
      <vt:lpstr>Equation.DSMT4</vt:lpstr>
      <vt:lpstr>Equation.3</vt:lpstr>
      <vt:lpstr>Equation.DSMT4</vt:lpstr>
      <vt:lpstr>Equation.DSMT4</vt:lpstr>
      <vt:lpstr>Equation.DSMT4</vt:lpstr>
      <vt:lpstr>Equation.DSMT4</vt:lpstr>
      <vt:lpstr>Equation.3</vt:lpstr>
      <vt:lpstr>Equation.3</vt:lpstr>
      <vt:lpstr>Equation.3</vt:lpstr>
      <vt:lpstr>数值计算方法与Matlab </vt:lpstr>
      <vt:lpstr>一、数值计算的特点 </vt:lpstr>
      <vt:lpstr>二、数值计算的内容 </vt:lpstr>
      <vt:lpstr>PowerPoint 演示文稿</vt:lpstr>
      <vt:lpstr>第一章  数值计算与误差分析 </vt:lpstr>
      <vt:lpstr>第一节 数值算法</vt:lpstr>
      <vt:lpstr>  </vt:lpstr>
      <vt:lpstr>PowerPoint 演示文稿</vt:lpstr>
      <vt:lpstr>PowerPoint 演示文稿</vt:lpstr>
      <vt:lpstr>第二节 数值计算的误差分析</vt:lpstr>
      <vt:lpstr>一、误差的来源</vt:lpstr>
      <vt:lpstr>PowerPoint 演示文稿</vt:lpstr>
      <vt:lpstr>PowerPoint 演示文稿</vt:lpstr>
      <vt:lpstr>PowerPoint 演示文稿</vt:lpstr>
      <vt:lpstr>PowerPoint 演示文稿</vt:lpstr>
      <vt:lpstr>PowerPoint 演示文稿</vt:lpstr>
      <vt:lpstr>二、截断误差分析</vt:lpstr>
      <vt:lpstr>PowerPoint 演示文稿</vt:lpstr>
      <vt:lpstr>三、舍入误差分析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五、数值运算中的误差估计 1、数值运算的绝对误差和相对误差</vt:lpstr>
      <vt:lpstr>PowerPoint 演示文稿</vt:lpstr>
      <vt:lpstr>2、和、差、积、商的误差估计式</vt:lpstr>
      <vt:lpstr>3.注意的问题</vt:lpstr>
      <vt:lpstr>PowerPoint 演示文稿</vt:lpstr>
      <vt:lpstr>PowerPoint 演示文稿</vt:lpstr>
      <vt:lpstr>PowerPoint 演示文稿</vt:lpstr>
      <vt:lpstr>六、算法的数值稳定性</vt:lpstr>
      <vt:lpstr>PowerPoint 演示文稿</vt:lpstr>
      <vt:lpstr>PowerPoint 演示文稿</vt:lpstr>
      <vt:lpstr>PowerPoint 演示文稿</vt:lpstr>
      <vt:lpstr>PowerPoint 演示文稿</vt:lpstr>
      <vt:lpstr>PowerPoint 演示文稿</vt:lpstr>
      <vt:lpstr>第三节* 二进制数制</vt:lpstr>
      <vt:lpstr>进位计数制</vt:lpstr>
      <vt:lpstr>PowerPoint 演示文稿</vt:lpstr>
      <vt:lpstr>PowerPoint 演示文稿</vt:lpstr>
      <vt:lpstr>      </vt:lpstr>
      <vt:lpstr>*第四节 数学软件工具</vt:lpstr>
      <vt:lpstr> 第四版习  题      P29-----1, 2, 5 </vt:lpstr>
    </vt:vector>
  </TitlesOfParts>
  <Company>wrq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zm</dc:creator>
  <cp:lastModifiedBy>yang</cp:lastModifiedBy>
  <cp:revision>273</cp:revision>
  <dcterms:created xsi:type="dcterms:W3CDTF">2003-07-16T13:40:00Z</dcterms:created>
  <dcterms:modified xsi:type="dcterms:W3CDTF">2022-09-20T23:58:20Z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86E5749505254B4FBF4BA60E2EB9F3C4</vt:lpwstr>
  </property>
</Properties>
</file>