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2:28.953" idx="6">
    <p:pos x="5398" y="360"/>
    <p:text>Меняете только номер страницы</p:text>
  </p:cm>
  <p:cm authorId="0" dt="2019-07-19T07:43:04.286" idx="1">
    <p:pos x="0" y="720"/>
    <p:text>Неизменно на каждой страницы кроме титула</p:text>
  </p:cm>
  <p:cm authorId="0" dt="2019-07-19T07:43:29.172" idx="5">
    <p:pos x="4679" y="3959"/>
    <p:text>Неизменно на каждой страницы кроме титула</p:text>
  </p:cm>
  <p:cm authorId="0" dt="2019-07-19T08:15:51.925" idx="4">
    <p:pos x="2879" y="360"/>
    <p:text>Здесь указываете тему занятия (строго соблюдая шрифты)</p:text>
  </p:cm>
  <p:cm authorId="1" dt="2019-07-28T13:10:35.251" idx="1">
    <p:pos x="360" y="360"/>
    <p:text>Если это неизменно для каждого учебного плана, то почему бы просто не сделать фон. В моем случае 53 слайда, это значит, что я должен переносить бесконечное кол-во картинок, неудобно и бесполезно.</p:text>
  </p:cm>
  <p:cm authorId="0" dt="2019-07-29T08:02:07.086" idx="2">
    <p:pos x="360" y="360"/>
    <p:text>Неизменно на каждой страницы кроме титула</p:text>
  </p:cm>
  <p:cm authorId="0" dt="2019-07-29T08:02:07.086" idx="3">
    <p:pos x="360" y="360"/>
    <p:text>Для каждой презентации Вы пишите тему и дублируете слайды столько - сколько Вам необходимо. Переносить картинки - это действительно непрактично.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9T08:04:58.581" idx="2">
    <p:pos x="720" y="1080"/>
    <p:text>Для чего слушателям знать об организационной информации, это же презентация для занятия. Организационная информация указывается в методике.</p:text>
  </p:cm>
  <p:cm authorId="0" dt="2019-07-29T08:04:58.581" idx="7">
    <p:pos x="720" y="1080"/>
    <p:text>Обратите внимание на правила создания документации. Там указано в том числе и то, что необходимо в презентации. Полагаю это снимет вопросы.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8T13:12:57.344" idx="3">
    <p:pos x="1799" y="360"/>
    <p:text>Вот я слушатель и вижу первый пункт, зачем мне это?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1640" cy="7210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024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0040" cy="37836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5-8 классы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2440" cy="134028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2776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Программирование на Python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524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2776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10 занятие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004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25520" y="419040"/>
            <a:ext cx="35208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10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69488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/>
              <a:t>2.3.3 </a:t>
            </a:r>
            <a:r>
              <a:rPr lang="ru-RU" dirty="0" err="1" smtClean="0"/>
              <a:t>Квиксорт</a:t>
            </a:r>
            <a:endParaRPr lang="en-US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Быстрая сортировка (</a:t>
            </a:r>
            <a:r>
              <a:rPr lang="ru-RU" dirty="0" err="1"/>
              <a:t>quick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) - один из самых быстрых и </a:t>
            </a:r>
            <a:r>
              <a:rPr lang="ru-RU" dirty="0" err="1"/>
              <a:t>широкоизвестных</a:t>
            </a:r>
            <a:r>
              <a:rPr lang="ru-RU" dirty="0"/>
              <a:t> алгоритмов сортировки, использующийся в промышленном программировании с некоторыми доработками. Основан на принципах </a:t>
            </a:r>
            <a:r>
              <a:rPr lang="ru-RU" dirty="0" err="1"/>
              <a:t>bubble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, но имеет ряд принципиальных отличий. В первую очередь производятся перестановки на наибольшем возможном расстоянии и после каждого прохода (шага сортировки) элементы делятся на пары независимых групп. </a:t>
            </a:r>
            <a:br>
              <a:rPr lang="ru-RU" dirty="0"/>
            </a:b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1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25520" y="419040"/>
            <a:ext cx="35208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11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54656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/>
              <a:t>3. </a:t>
            </a:r>
            <a:r>
              <a:rPr lang="ru-RU" dirty="0" smtClean="0"/>
              <a:t>Сложность</a:t>
            </a:r>
            <a:endParaRPr lang="en-US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3.1 Об оценке эффективности алгоритма</a:t>
            </a:r>
            <a:br>
              <a:rPr lang="ru-RU" dirty="0"/>
            </a:br>
            <a:r>
              <a:rPr lang="ru-RU" dirty="0"/>
              <a:t>Эффективность алгоритма - свойство алгоритма, связанное с вычислительными ресурсами при использовании алгоритма. Чаще всего это время выполнения и память. Оценивать эффективность необходимо для того, чтобы доказать, что "алгоритм А справляется с задачей лучше, чем алгоритм Б".</a:t>
            </a:r>
            <a:br>
              <a:rPr lang="ru-RU" dirty="0"/>
            </a:br>
            <a:r>
              <a:rPr lang="ru-RU" dirty="0"/>
              <a:t>3.2 Затраты по памяти</a:t>
            </a:r>
            <a:br>
              <a:rPr lang="ru-RU" dirty="0"/>
            </a:br>
            <a:r>
              <a:rPr lang="ru-RU" dirty="0"/>
              <a:t>Оценка </a:t>
            </a:r>
            <a:r>
              <a:rPr lang="ru-RU" dirty="0" err="1"/>
              <a:t>эффекивности</a:t>
            </a:r>
            <a:r>
              <a:rPr lang="ru-RU" dirty="0"/>
              <a:t> по памяти - как много рабочей памяти (RAM) нужно для алгоритма. Нюансы: количество памяти для кода и количество памяти для данных, с которыми код работает. Оценка по памяти - используется редко, т.к. сильно зависит от машины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7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25520" y="419040"/>
            <a:ext cx="35208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11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90120" y="154656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/>
              <a:t>3.3 Затраты по времени</a:t>
            </a:r>
            <a:br>
              <a:rPr lang="ru-RU" dirty="0"/>
            </a:br>
            <a:r>
              <a:rPr lang="ru-RU" dirty="0"/>
              <a:t>Оценка по времени (временная оценка) - как долго алгоритм занимает процессор. Удобен тем, что можно использовать итерационное время. Позволяет </a:t>
            </a:r>
            <a:r>
              <a:rPr lang="ru-RU" dirty="0" err="1"/>
              <a:t>математизировать</a:t>
            </a:r>
            <a:r>
              <a:rPr lang="ru-RU"/>
              <a:t> процесс оценки эффективности.</a:t>
            </a:r>
            <a:br>
              <a:rPr lang="ru-RU"/>
            </a:br>
            <a:endParaRPr lang="ru-RU"/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2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332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815760" y="1761120"/>
            <a:ext cx="5531400" cy="527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проведения занятия 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Классы алгоритмов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Семейство алгоритмов сортировки</a:t>
            </a:r>
            <a:endParaRPr lang="ru-RU" sz="1400" b="0" strike="noStrike" spc="-1">
              <a:latin typeface="Arial"/>
            </a:endParaRPr>
          </a:p>
          <a:p>
            <a:pPr marL="285840" indent="-230760"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 marL="285840" indent="-230760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>
              <a:latin typeface="Arial"/>
            </a:endParaRPr>
          </a:p>
          <a:p>
            <a:pPr marL="285840" indent="-230760">
              <a:lnSpc>
                <a:spcPct val="100000"/>
              </a:lnSpc>
            </a:pPr>
            <a:endParaRPr lang="ru-RU" sz="8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Обзор базовых алгоритмов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Оценка временной сложности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Подходы к оптимизации кода</a:t>
            </a:r>
            <a:endParaRPr lang="ru-RU" sz="1400" b="0" strike="noStrike" spc="-1">
              <a:latin typeface="Arial"/>
            </a:endParaRPr>
          </a:p>
          <a:p>
            <a:pPr marL="285840" indent="-281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Эффективность кода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ru-RU" sz="14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1880" cy="87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1280" cy="44568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411800" y="379080"/>
            <a:ext cx="38152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06040" y="2153160"/>
            <a:ext cx="6899040" cy="386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Алгоритмы и структуры данных. Часть 1.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Рассказать об определении алгоритма. 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о современных подходах к оптимизации кода.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общую алгоритмическую сложность.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Описать основные классы алгоритмов.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Рассмотреть базовые алгоритмы сортировки.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Рассказать про оценку временной сложности.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>
              <a:latin typeface="Arial"/>
            </a:endParaRPr>
          </a:p>
          <a:p>
            <a:pPr marL="171360" indent="-16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Что такое алгоритмы и для чего их использовать.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Какие существуют классы алгоритмов.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Какие есть виды алгоритмов сортировки.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2080440"/>
            <a:ext cx="516780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>
              <a:latin typeface="Arial"/>
            </a:endParaRPr>
          </a:p>
          <a:p>
            <a:pPr marL="171360" indent="-16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 Использовать базовые алгоритмы в программном коде.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Работать с оценкой сложности и видоизменять структуру классических алгоритмов.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Оптимизировать и увеличивать эффективность программного кода.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Тайминг занятия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graphicFrame>
        <p:nvGraphicFramePr>
          <p:cNvPr id="115" name="Table 5"/>
          <p:cNvGraphicFramePr/>
          <p:nvPr/>
        </p:nvGraphicFramePr>
        <p:xfrm>
          <a:off x="806040" y="4126680"/>
          <a:ext cx="7725240" cy="1570200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Алгоритмы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Базовые алгоритмы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latin typeface="Arial"/>
                        </a:rPr>
                        <a:t>  3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Перерыв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Базовые алгоритмы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40">
                <a:tc>
                  <a:txBody>
                    <a:bodyPr/>
                    <a:lstStyle/>
                    <a:p>
                      <a:pPr algn="ctr"/>
                      <a:r>
                        <a:rPr lang="ru-RU" sz="1100" b="0" strike="noStrike" spc="-1">
                          <a:latin typeface="Arial"/>
                        </a:rPr>
                        <a:t>5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Сложность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4920" cy="26604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084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54656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AutoNum type="arabicPeriod"/>
            </a:pPr>
            <a:r>
              <a:rPr lang="ru-RU" dirty="0" smtClean="0"/>
              <a:t>Алгоритмы</a:t>
            </a:r>
            <a:endParaRPr lang="en-US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1.1 Что такое алгоритмы?</a:t>
            </a:r>
            <a:br>
              <a:rPr lang="ru-RU" dirty="0"/>
            </a:br>
            <a:r>
              <a:rPr lang="ru-RU" dirty="0"/>
              <a:t>Алгоритмы - конечная совокупность точно заданных правил решения определенных задач, приводящие к определенному и однозначному результату.</a:t>
            </a:r>
            <a:br>
              <a:rPr lang="ru-RU" dirty="0"/>
            </a:br>
            <a:r>
              <a:rPr lang="ru-RU" dirty="0"/>
              <a:t>1.2 Для чего они нужны?</a:t>
            </a:r>
            <a:br>
              <a:rPr lang="ru-RU" dirty="0"/>
            </a:br>
            <a:r>
              <a:rPr lang="ru-RU" dirty="0"/>
              <a:t>Алгоритмы необходимы для увеличения эффективности программного кода : уменьшения времени выполнения, уменьшения затрат памяти. </a:t>
            </a:r>
            <a:br>
              <a:rPr lang="ru-RU" dirty="0"/>
            </a:br>
            <a:r>
              <a:rPr lang="ru-RU" dirty="0"/>
              <a:t>1.3 Почему их необходимо использовать.</a:t>
            </a:r>
            <a:br>
              <a:rPr lang="ru-RU" dirty="0"/>
            </a:br>
            <a:r>
              <a:rPr lang="ru-RU" dirty="0"/>
              <a:t>Применение алгоритмов в программном коде позволяет коду решать более общую задачу без потери эффективности. Стоить заметить, что для решения одной и той же задачи могут быть пригодны несколько видов алгоритмов. Главной задачей программиста является классификация задачи и выбор наиболее подходящего для данной задачи алгоритма.</a:t>
            </a:r>
            <a:br>
              <a:rPr lang="ru-RU" dirty="0"/>
            </a:b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69488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/>
              <a:t>2. Базовые </a:t>
            </a:r>
            <a:r>
              <a:rPr lang="ru-RU" dirty="0" smtClean="0"/>
              <a:t>алгоритмы</a:t>
            </a:r>
            <a:endParaRPr lang="en-US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2.1 Алгоритмы сортировки - это алгоритм для упорядочивания элементов в хранилище.  Алгоритмы сортировки - отдельный класс алгоритмов, решающий исключительно одну задачу - задачу упорядочивания элементов в хранилище. </a:t>
            </a:r>
            <a:br>
              <a:rPr lang="ru-RU" dirty="0"/>
            </a:br>
            <a:r>
              <a:rPr lang="ru-RU" dirty="0"/>
              <a:t>2.2 Почему нам нужно сортировать объекты</a:t>
            </a:r>
            <a:br>
              <a:rPr lang="ru-RU" dirty="0"/>
            </a:br>
            <a:r>
              <a:rPr lang="ru-RU" dirty="0"/>
              <a:t>Упорядоченные наборы элементов (как следствие своей упорядоченности) позволяют находить наименьший или наибольший элемент в списке, выделять упорядоченные </a:t>
            </a:r>
            <a:r>
              <a:rPr lang="ru-RU" dirty="0" err="1" smtClean="0"/>
              <a:t>подпоследовательности</a:t>
            </a:r>
            <a:r>
              <a:rPr lang="ru-RU" dirty="0" smtClean="0"/>
              <a:t>. </a:t>
            </a:r>
            <a:r>
              <a:rPr lang="ru-RU" dirty="0"/>
              <a:t>Основная идея - изменить порядок элементов в хранилище по определенному правилу сравнений элементов друг с другом.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332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69488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/>
              <a:t>2.3 Реализация алгоритмов </a:t>
            </a:r>
            <a:r>
              <a:rPr lang="ru-RU" dirty="0" smtClean="0"/>
              <a:t>сортировки</a:t>
            </a:r>
            <a:endParaRPr lang="en-US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2.3.1 Пузырек</a:t>
            </a:r>
            <a:br>
              <a:rPr lang="ru-RU" dirty="0"/>
            </a:br>
            <a:r>
              <a:rPr lang="ru-RU" dirty="0"/>
              <a:t>Сортировка пузырьком - простейший из семейства алгоритмов сортировки. Эффективен только для небольших массивов.</a:t>
            </a:r>
            <a:br>
              <a:rPr lang="ru-RU" dirty="0"/>
            </a:br>
            <a:r>
              <a:rPr lang="ru-RU" dirty="0" smtClean="0"/>
              <a:t>Сортировка пузырьком - это метод сортировки массивов и списков путем последовательного сравнения и обмена соседних элементов, если предшествующий оказывается больше последующего.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В сортировке методом пузырька количество итераций внешнего цикла определяется длинной списка минус единица, так как когда второй элемент становится на свое место, то первый уже однозначно минимальный и находится на своем месте.</a:t>
            </a:r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684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solidFill>
                  <a:srgbClr val="000000"/>
                </a:solidFill>
                <a:latin typeface="Calibri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69488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/>
              <a:t>Пусть имеется список [6, 12, 4, 3, 8]. </a:t>
            </a:r>
          </a:p>
          <a:p>
            <a:r>
              <a:rPr lang="ru-RU" dirty="0"/>
              <a:t>За первую итерацию внешнего цикла число 12 переместится в конец. Для этого потребуется 4 сравнения во внутреннем цикле:</a:t>
            </a:r>
          </a:p>
          <a:p>
            <a:pPr lvl="1"/>
            <a:r>
              <a:rPr lang="ru-RU" dirty="0"/>
              <a:t>6 &gt; 12? Нет</a:t>
            </a:r>
          </a:p>
          <a:p>
            <a:pPr lvl="1"/>
            <a:r>
              <a:rPr lang="ru-RU" dirty="0"/>
              <a:t>12 &gt; 4? Да. Меняем местами</a:t>
            </a:r>
          </a:p>
          <a:p>
            <a:pPr lvl="1"/>
            <a:r>
              <a:rPr lang="ru-RU" dirty="0"/>
              <a:t>12 &gt; 3? Да. Меняем местами</a:t>
            </a:r>
          </a:p>
          <a:p>
            <a:pPr lvl="1"/>
            <a:r>
              <a:rPr lang="ru-RU" dirty="0"/>
              <a:t>12 &gt; 8? Да. Меняем местами</a:t>
            </a:r>
          </a:p>
          <a:p>
            <a:r>
              <a:rPr lang="ru-RU" dirty="0"/>
              <a:t>Результат: [6, 4, 3, 8, 12]</a:t>
            </a:r>
          </a:p>
          <a:p>
            <a:r>
              <a:rPr lang="en-US" dirty="0" smtClean="0"/>
              <a:t># </a:t>
            </a:r>
            <a:r>
              <a:rPr lang="ru-RU" dirty="0" smtClean="0"/>
              <a:t>Далее попробуйте отсортировать список самостоятельно</a:t>
            </a:r>
          </a:p>
          <a:p>
            <a:r>
              <a:rPr lang="ru-RU" dirty="0" smtClean="0"/>
              <a:t>Результат: [3, 4, 6, 8, 12]</a:t>
            </a: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673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46;p5"/>
          <p:cNvPicPr/>
          <p:nvPr/>
        </p:nvPicPr>
        <p:blipFill>
          <a:blip r:embed="rId2"/>
          <a:stretch/>
        </p:blipFill>
        <p:spPr>
          <a:xfrm>
            <a:off x="736920" y="422280"/>
            <a:ext cx="1687320" cy="29376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556840" y="419040"/>
            <a:ext cx="2613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alibri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90120" y="1153800"/>
            <a:ext cx="755028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Тема: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 Часть 1.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0000" y="1694880"/>
            <a:ext cx="6793920" cy="45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/>
              <a:t>2.3.2 </a:t>
            </a:r>
            <a:r>
              <a:rPr lang="ru-RU" dirty="0" err="1" smtClean="0"/>
              <a:t>Мердж</a:t>
            </a:r>
            <a:endParaRPr lang="en-US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Сортировка слиянием (</a:t>
            </a:r>
            <a:r>
              <a:rPr lang="ru-RU" dirty="0" err="1"/>
              <a:t>merge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) - алгоритм сортировки, основанный на принципе "разделяй и властвуй". Сначала главная задача разбивается на несколько подзадач меньшего размера.  Затем эти подзадачи разбиваются на </a:t>
            </a:r>
            <a:r>
              <a:rPr lang="ru-RU" dirty="0" err="1"/>
              <a:t>подподзадачи</a:t>
            </a:r>
            <a:r>
              <a:rPr lang="ru-RU" dirty="0"/>
              <a:t> и так далее. В самом конце, решения элементарных подзадач комбинируются и получается исходное решение задачи.</a:t>
            </a:r>
            <a:br>
              <a:rPr lang="ru-RU" dirty="0"/>
            </a:br>
            <a:endParaRPr lang="ru-RU" dirty="0"/>
          </a:p>
        </p:txBody>
      </p:sp>
      <p:pic>
        <p:nvPicPr>
          <p:cNvPr id="125" name="Google Shape;150;p5"/>
          <p:cNvPicPr/>
          <p:nvPr/>
        </p:nvPicPr>
        <p:blipFill>
          <a:blip r:embed="rId3"/>
          <a:stretch/>
        </p:blipFill>
        <p:spPr>
          <a:xfrm>
            <a:off x="8839440" y="447120"/>
            <a:ext cx="306360" cy="25488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151;p5"/>
          <p:cNvPicPr/>
          <p:nvPr/>
        </p:nvPicPr>
        <p:blipFill>
          <a:blip r:embed="rId4"/>
          <a:stretch/>
        </p:blipFill>
        <p:spPr>
          <a:xfrm>
            <a:off x="3600" y="998640"/>
            <a:ext cx="637200" cy="6962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52;p5"/>
          <p:cNvPicPr/>
          <p:nvPr/>
        </p:nvPicPr>
        <p:blipFill>
          <a:blip r:embed="rId3"/>
          <a:stretch/>
        </p:blipFill>
        <p:spPr>
          <a:xfrm>
            <a:off x="8198640" y="437400"/>
            <a:ext cx="306360" cy="254880"/>
          </a:xfrm>
          <a:prstGeom prst="rect">
            <a:avLst/>
          </a:prstGeom>
          <a:ln>
            <a:noFill/>
          </a:ln>
        </p:spPr>
      </p:pic>
      <p:sp>
        <p:nvSpPr>
          <p:cNvPr id="128" name="CustomShape 4"/>
          <p:cNvSpPr/>
          <p:nvPr/>
        </p:nvSpPr>
        <p:spPr>
          <a:xfrm>
            <a:off x="4375800" y="379080"/>
            <a:ext cx="381528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АЛГОРИТМЫ И СТРУКТУРЫ ДАННЫХ.</a:t>
            </a:r>
            <a:endParaRPr lang="ru-RU" sz="9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900" b="1" strike="noStrike" spc="-1">
                <a:solidFill>
                  <a:srgbClr val="000000"/>
                </a:solidFill>
                <a:latin typeface="Calibri"/>
                <a:ea typeface="Calibri"/>
              </a:rPr>
              <a:t>ЧАСТЬ 1.</a:t>
            </a:r>
            <a:endParaRPr lang="ru-RU" sz="9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20000" y="3456360"/>
            <a:ext cx="7821360" cy="136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7701840" y="6388200"/>
            <a:ext cx="89748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31" name="Google Shape;159;p5"/>
          <p:cNvPicPr/>
          <p:nvPr/>
        </p:nvPicPr>
        <p:blipFill>
          <a:blip r:embed="rId5"/>
          <a:stretch/>
        </p:blipFill>
        <p:spPr>
          <a:xfrm>
            <a:off x="7833600" y="6606360"/>
            <a:ext cx="669600" cy="20520"/>
          </a:xfrm>
          <a:prstGeom prst="rect">
            <a:avLst/>
          </a:prstGeom>
          <a:ln>
            <a:noFill/>
          </a:ln>
        </p:spPr>
      </p:pic>
      <p:pic>
        <p:nvPicPr>
          <p:cNvPr id="132" name="Google Shape;160;p5"/>
          <p:cNvPicPr/>
          <p:nvPr/>
        </p:nvPicPr>
        <p:blipFill>
          <a:blip r:embed="rId6"/>
          <a:stretch/>
        </p:blipFill>
        <p:spPr>
          <a:xfrm>
            <a:off x="8653320" y="6401880"/>
            <a:ext cx="224280" cy="21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350</Words>
  <Application>Microsoft Office PowerPoint</Application>
  <PresentationFormat>Экран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Ситников</cp:lastModifiedBy>
  <cp:revision>82</cp:revision>
  <dcterms:created xsi:type="dcterms:W3CDTF">2012-07-30T23:42:41Z</dcterms:created>
  <dcterms:modified xsi:type="dcterms:W3CDTF">2019-11-23T11:33:28Z</dcterms:modified>
  <dc:language>ru-RU</dc:language>
</cp:coreProperties>
</file>