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59" r:id="rId4"/>
    <p:sldId id="261" r:id="rId5"/>
    <p:sldId id="256" r:id="rId6"/>
    <p:sldId id="257" r:id="rId7"/>
    <p:sldId id="258" r:id="rId8"/>
    <p:sldId id="266" r:id="rId9"/>
    <p:sldId id="267" r:id="rId10"/>
    <p:sldId id="268" r:id="rId11"/>
    <p:sldId id="262" r:id="rId12"/>
    <p:sldId id="269"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89" d="100"/>
          <a:sy n="89"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E0D8D-D647-4795-BFF1-F4BBD7B7051B}"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41609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E0D8D-D647-4795-BFF1-F4BBD7B7051B}"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205371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E0D8D-D647-4795-BFF1-F4BBD7B7051B}"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25914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E0D8D-D647-4795-BFF1-F4BBD7B7051B}"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21851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E0D8D-D647-4795-BFF1-F4BBD7B7051B}"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366598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E0D8D-D647-4795-BFF1-F4BBD7B7051B}"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238520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E0D8D-D647-4795-BFF1-F4BBD7B7051B}"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302117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E0D8D-D647-4795-BFF1-F4BBD7B7051B}"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128036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E0D8D-D647-4795-BFF1-F4BBD7B7051B}"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403639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E0D8D-D647-4795-BFF1-F4BBD7B7051B}"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423000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E0D8D-D647-4795-BFF1-F4BBD7B7051B}"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6A78-15D2-4E1C-9FA7-6E88D053C39F}" type="slidenum">
              <a:rPr lang="en-US" smtClean="0"/>
              <a:t>‹#›</a:t>
            </a:fld>
            <a:endParaRPr lang="en-US"/>
          </a:p>
        </p:txBody>
      </p:sp>
    </p:spTree>
    <p:extLst>
      <p:ext uri="{BB962C8B-B14F-4D97-AF65-F5344CB8AC3E}">
        <p14:creationId xmlns:p14="http://schemas.microsoft.com/office/powerpoint/2010/main" val="10521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E0D8D-D647-4795-BFF1-F4BBD7B7051B}"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B6A78-15D2-4E1C-9FA7-6E88D053C39F}" type="slidenum">
              <a:rPr lang="en-US" smtClean="0"/>
              <a:t>‹#›</a:t>
            </a:fld>
            <a:endParaRPr lang="en-US"/>
          </a:p>
        </p:txBody>
      </p:sp>
    </p:spTree>
    <p:extLst>
      <p:ext uri="{BB962C8B-B14F-4D97-AF65-F5344CB8AC3E}">
        <p14:creationId xmlns:p14="http://schemas.microsoft.com/office/powerpoint/2010/main" val="156023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85900" y="1681163"/>
            <a:ext cx="9144000" cy="2387600"/>
          </a:xfrm>
        </p:spPr>
        <p:txBody>
          <a:bodyPr/>
          <a:lstStyle/>
          <a:p>
            <a:r>
              <a:rPr lang="en-US" dirty="0" smtClean="0"/>
              <a:t>QA</a:t>
            </a:r>
            <a:endParaRPr lang="en-US" dirty="0"/>
          </a:p>
        </p:txBody>
      </p:sp>
    </p:spTree>
    <p:extLst>
      <p:ext uri="{BB962C8B-B14F-4D97-AF65-F5344CB8AC3E}">
        <p14:creationId xmlns:p14="http://schemas.microsoft.com/office/powerpoint/2010/main" val="2738165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PxDx QA</a:t>
            </a:r>
            <a:endParaRPr lang="en-US" dirty="0"/>
          </a:p>
        </p:txBody>
      </p:sp>
      <p:sp>
        <p:nvSpPr>
          <p:cNvPr id="4" name="Content Placeholder 3"/>
          <p:cNvSpPr>
            <a:spLocks noGrp="1"/>
          </p:cNvSpPr>
          <p:nvPr>
            <p:ph sz="half" idx="1"/>
          </p:nvPr>
        </p:nvSpPr>
        <p:spPr/>
        <p:txBody>
          <a:bodyPr>
            <a:normAutofit fontScale="47500" lnSpcReduction="20000"/>
          </a:bodyPr>
          <a:lstStyle/>
          <a:p>
            <a:pPr marL="0" indent="0">
              <a:lnSpc>
                <a:spcPct val="120000"/>
              </a:lnSpc>
              <a:spcBef>
                <a:spcPts val="0"/>
              </a:spcBef>
              <a:buNone/>
            </a:pPr>
            <a:r>
              <a:rPr lang="en-US" dirty="0" smtClean="0"/>
              <a:t>PxDx </a:t>
            </a:r>
            <a:r>
              <a:rPr lang="en-US" dirty="0"/>
              <a:t>QA IN R</a:t>
            </a:r>
          </a:p>
          <a:p>
            <a:pPr marL="0" indent="0">
              <a:lnSpc>
                <a:spcPct val="120000"/>
              </a:lnSpc>
              <a:spcBef>
                <a:spcPts val="0"/>
              </a:spcBef>
              <a:buNone/>
            </a:pPr>
            <a:endParaRPr lang="en-US" dirty="0"/>
          </a:p>
          <a:p>
            <a:pPr marL="0" indent="0">
              <a:lnSpc>
                <a:spcPct val="120000"/>
              </a:lnSpc>
              <a:spcBef>
                <a:spcPts val="0"/>
              </a:spcBef>
              <a:buNone/>
            </a:pPr>
            <a:r>
              <a:rPr lang="en-US" dirty="0"/>
              <a:t>--------------------------------------------------------------------------------</a:t>
            </a:r>
          </a:p>
          <a:p>
            <a:pPr marL="0" indent="0">
              <a:lnSpc>
                <a:spcPct val="120000"/>
              </a:lnSpc>
              <a:spcBef>
                <a:spcPts val="0"/>
              </a:spcBef>
              <a:buNone/>
            </a:pPr>
            <a:r>
              <a:rPr lang="en-US" dirty="0" smtClean="0"/>
              <a:t>Duplication </a:t>
            </a:r>
            <a:r>
              <a:rPr lang="en-US" dirty="0"/>
              <a:t>Checks</a:t>
            </a:r>
          </a:p>
          <a:p>
            <a:pPr marL="0" indent="0">
              <a:lnSpc>
                <a:spcPct val="120000"/>
              </a:lnSpc>
              <a:spcBef>
                <a:spcPts val="0"/>
              </a:spcBef>
              <a:buNone/>
            </a:pP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Pass: POIDs are unique.</a:t>
            </a:r>
          </a:p>
          <a:p>
            <a:pPr marL="0" indent="0">
              <a:lnSpc>
                <a:spcPct val="120000"/>
              </a:lnSpc>
              <a:spcBef>
                <a:spcPts val="0"/>
              </a:spcBef>
              <a:buNone/>
            </a:pPr>
            <a:r>
              <a:rPr lang="en-US" dirty="0"/>
              <a:t>Pass: PIIDs are unique.</a:t>
            </a:r>
          </a:p>
          <a:p>
            <a:pPr marL="0" indent="0">
              <a:lnSpc>
                <a:spcPct val="120000"/>
              </a:lnSpc>
              <a:spcBef>
                <a:spcPts val="0"/>
              </a:spcBef>
              <a:buNone/>
            </a:pPr>
            <a:r>
              <a:rPr lang="en-US" dirty="0"/>
              <a:t>Pass: PIID at POID combination is unique.</a:t>
            </a:r>
          </a:p>
          <a:p>
            <a:pPr marL="0" indent="0">
              <a:lnSpc>
                <a:spcPct val="120000"/>
              </a:lnSpc>
              <a:spcBef>
                <a:spcPts val="0"/>
              </a:spcBef>
              <a:buNone/>
            </a:pPr>
            <a:endParaRPr lang="en-US" dirty="0"/>
          </a:p>
          <a:p>
            <a:pPr marL="0" indent="0">
              <a:lnSpc>
                <a:spcPct val="120000"/>
              </a:lnSpc>
              <a:spcBef>
                <a:spcPts val="0"/>
              </a:spcBef>
              <a:buNone/>
            </a:pPr>
            <a:r>
              <a:rPr lang="en-US" dirty="0"/>
              <a:t>--------------------------------------------------------------------------------</a:t>
            </a:r>
          </a:p>
          <a:p>
            <a:pPr marL="0" indent="0">
              <a:lnSpc>
                <a:spcPct val="120000"/>
              </a:lnSpc>
              <a:spcBef>
                <a:spcPts val="0"/>
              </a:spcBef>
              <a:buNone/>
            </a:pPr>
            <a:r>
              <a:rPr lang="en-US" dirty="0" smtClean="0"/>
              <a:t>Pass </a:t>
            </a:r>
            <a:r>
              <a:rPr lang="en-US" dirty="0"/>
              <a:t>or Fail Checks</a:t>
            </a:r>
          </a:p>
          <a:p>
            <a:pPr marL="0" indent="0">
              <a:lnSpc>
                <a:spcPct val="120000"/>
              </a:lnSpc>
              <a:spcBef>
                <a:spcPts val="0"/>
              </a:spcBef>
              <a:buNone/>
            </a:pP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Pass: Each PIID has only one Practitioner National Rank per bucket.</a:t>
            </a:r>
          </a:p>
          <a:p>
            <a:pPr marL="0" indent="0">
              <a:lnSpc>
                <a:spcPct val="120000"/>
              </a:lnSpc>
              <a:spcBef>
                <a:spcPts val="0"/>
              </a:spcBef>
              <a:buNone/>
            </a:pPr>
            <a:r>
              <a:rPr lang="en-US" dirty="0"/>
              <a:t>Pass: Each PIID has only one Practitioner @ Facility Rank per bucket.</a:t>
            </a:r>
          </a:p>
          <a:p>
            <a:pPr marL="0" indent="0">
              <a:lnSpc>
                <a:spcPct val="120000"/>
              </a:lnSpc>
              <a:spcBef>
                <a:spcPts val="0"/>
              </a:spcBef>
              <a:buNone/>
            </a:pPr>
            <a:r>
              <a:rPr lang="en-US" dirty="0"/>
              <a:t>Pass: Each PIID @ POID combination has one workload per bucket.</a:t>
            </a:r>
          </a:p>
          <a:p>
            <a:pPr marL="0" indent="0">
              <a:lnSpc>
                <a:spcPct val="120000"/>
              </a:lnSpc>
              <a:spcBef>
                <a:spcPts val="0"/>
              </a:spcBef>
              <a:buNone/>
            </a:pPr>
            <a:r>
              <a:rPr lang="en-US" dirty="0"/>
              <a:t>Pass: Each POID has only one Facility National Rank per bucket.</a:t>
            </a:r>
          </a:p>
          <a:p>
            <a:pPr marL="0" indent="0">
              <a:lnSpc>
                <a:spcPct val="120000"/>
              </a:lnSpc>
              <a:spcBef>
                <a:spcPts val="0"/>
              </a:spcBef>
              <a:buNone/>
            </a:pPr>
            <a:r>
              <a:rPr lang="en-US" dirty="0"/>
              <a:t>Pass: Practitioner National Ranks in PxDx match Individuals Table.</a:t>
            </a:r>
          </a:p>
          <a:p>
            <a:pPr marL="0" indent="0">
              <a:lnSpc>
                <a:spcPct val="120000"/>
              </a:lnSpc>
              <a:spcBef>
                <a:spcPts val="0"/>
              </a:spcBef>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6584093" y="1825625"/>
            <a:ext cx="4357813" cy="4351338"/>
          </a:xfrm>
          <a:prstGeom prst="rect">
            <a:avLst/>
          </a:prstGeom>
        </p:spPr>
      </p:pic>
    </p:spTree>
    <p:extLst>
      <p:ext uri="{BB962C8B-B14F-4D97-AF65-F5344CB8AC3E}">
        <p14:creationId xmlns:p14="http://schemas.microsoft.com/office/powerpoint/2010/main" val="272268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qc_projections.sh</a:t>
            </a:r>
            <a:endParaRPr lang="en-US" dirty="0"/>
          </a:p>
        </p:txBody>
      </p:sp>
      <p:sp>
        <p:nvSpPr>
          <p:cNvPr id="3" name="Content Placeholder 2"/>
          <p:cNvSpPr>
            <a:spLocks noGrp="1"/>
          </p:cNvSpPr>
          <p:nvPr>
            <p:ph sz="half" idx="1"/>
          </p:nvPr>
        </p:nvSpPr>
        <p:spPr/>
        <p:txBody>
          <a:bodyPr>
            <a:normAutofit fontScale="55000" lnSpcReduction="20000"/>
          </a:bodyPr>
          <a:lstStyle/>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***looking for errors in </a:t>
            </a:r>
            <a:r>
              <a:rPr lang="en-US" dirty="0" err="1" smtClean="0">
                <a:latin typeface="Courier New" panose="02070309020205020404" pitchFamily="49" charset="0"/>
                <a:cs typeface="Courier New" panose="02070309020205020404" pitchFamily="49" charset="0"/>
              </a:rPr>
              <a:t>stderrout_aggrproj</a:t>
            </a: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***logs found:</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26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***counting migration lookups in logs</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NOTE: There were 1203287 observations read from the data set INPUTS.POIDMIGRATION_LOOKUP_20160511.</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***counting errors in logs</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234    2268   15066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***identifying logs with errors</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rwxrwxrwx</a:t>
            </a:r>
            <a:r>
              <a:rPr lang="en-US" dirty="0" smtClean="0">
                <a:latin typeface="Courier New" panose="02070309020205020404" pitchFamily="49" charset="0"/>
                <a:cs typeface="Courier New" panose="02070309020205020404" pitchFamily="49" charset="0"/>
              </a:rPr>
              <a:t> 1 </a:t>
            </a:r>
            <a:r>
              <a:rPr lang="en-US" dirty="0" err="1" smtClean="0">
                <a:latin typeface="Courier New" panose="02070309020205020404" pitchFamily="49" charset="0"/>
                <a:cs typeface="Courier New" panose="02070309020205020404" pitchFamily="49" charset="0"/>
              </a:rPr>
              <a:t>rhopson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ClientSolutions</a:t>
            </a:r>
            <a:r>
              <a:rPr lang="en-US" dirty="0" smtClean="0">
                <a:latin typeface="Courier New" panose="02070309020205020404" pitchFamily="49" charset="0"/>
                <a:cs typeface="Courier New" panose="02070309020205020404" pitchFamily="49" charset="0"/>
              </a:rPr>
              <a:t> 146864 Jun 22  2016 ./</a:t>
            </a:r>
            <a:r>
              <a:rPr lang="en-US" dirty="0" err="1" smtClean="0">
                <a:latin typeface="Courier New" panose="02070309020205020404" pitchFamily="49" charset="0"/>
                <a:cs typeface="Courier New" panose="02070309020205020404" pitchFamily="49" charset="0"/>
              </a:rPr>
              <a:t>Bone_Ablation</a:t>
            </a:r>
            <a:r>
              <a:rPr lang="en-US" dirty="0" smtClean="0">
                <a:latin typeface="Courier New" panose="02070309020205020404" pitchFamily="49" charset="0"/>
                <a:cs typeface="Courier New" panose="02070309020205020404" pitchFamily="49" charset="0"/>
              </a:rPr>
              <a:t>/Projections/ASC/new_asc_projections.log</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rwxrwxrwx</a:t>
            </a:r>
            <a:r>
              <a:rPr lang="en-US" dirty="0" smtClean="0">
                <a:latin typeface="Courier New" panose="02070309020205020404" pitchFamily="49" charset="0"/>
                <a:cs typeface="Courier New" panose="02070309020205020404" pitchFamily="49" charset="0"/>
              </a:rPr>
              <a:t> 1 </a:t>
            </a:r>
            <a:r>
              <a:rPr lang="en-US" dirty="0" err="1" smtClean="0">
                <a:latin typeface="Courier New" panose="02070309020205020404" pitchFamily="49" charset="0"/>
                <a:cs typeface="Courier New" panose="02070309020205020404" pitchFamily="49" charset="0"/>
              </a:rPr>
              <a:t>rhopson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ClientSolutions</a:t>
            </a:r>
            <a:r>
              <a:rPr lang="en-US" dirty="0" smtClean="0">
                <a:latin typeface="Courier New" panose="02070309020205020404" pitchFamily="49" charset="0"/>
                <a:cs typeface="Courier New" panose="02070309020205020404" pitchFamily="49" charset="0"/>
              </a:rPr>
              <a:t> 146858 Jun 22  2016 ./</a:t>
            </a:r>
            <a:r>
              <a:rPr lang="en-US" dirty="0" err="1" smtClean="0">
                <a:latin typeface="Courier New" panose="02070309020205020404" pitchFamily="49" charset="0"/>
                <a:cs typeface="Courier New" panose="02070309020205020404" pitchFamily="49" charset="0"/>
              </a:rPr>
              <a:t>Pelvic_Bone</a:t>
            </a:r>
            <a:r>
              <a:rPr lang="en-US" dirty="0" smtClean="0">
                <a:latin typeface="Courier New" panose="02070309020205020404" pitchFamily="49" charset="0"/>
                <a:cs typeface="Courier New" panose="02070309020205020404" pitchFamily="49" charset="0"/>
              </a:rPr>
              <a:t>/Projections/ASC/new_asc_projections.log</a:t>
            </a:r>
          </a:p>
          <a:p>
            <a:pPr marL="0" indent="0">
              <a:lnSpc>
                <a:spcPct val="120000"/>
              </a:lnSpc>
              <a:spcBef>
                <a:spcPts val="0"/>
              </a:spcBef>
              <a:buNone/>
            </a:pP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p:txBody>
          <a:bodyPr>
            <a:normAutofit fontScale="55000" lnSpcReduction="20000"/>
          </a:bodyPr>
          <a:lstStyle/>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***checking that projections exist in all settings for all buckets</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expected setting </a:t>
            </a:r>
            <a:r>
              <a:rPr lang="en-US" dirty="0" err="1" smtClean="0">
                <a:latin typeface="Courier New" panose="02070309020205020404" pitchFamily="49" charset="0"/>
                <a:cs typeface="Courier New" panose="02070309020205020404" pitchFamily="49" charset="0"/>
              </a:rPr>
              <a:t>ip</a:t>
            </a:r>
            <a:r>
              <a:rPr lang="en-US" dirty="0" smtClean="0">
                <a:latin typeface="Courier New" panose="02070309020205020404" pitchFamily="49" charset="0"/>
                <a:cs typeface="Courier New" panose="02070309020205020404" pitchFamily="49" charset="0"/>
              </a:rPr>
              <a:t> missing from bucket </a:t>
            </a:r>
            <a:r>
              <a:rPr lang="en-US" dirty="0" err="1" smtClean="0">
                <a:latin typeface="Courier New" panose="02070309020205020404" pitchFamily="49" charset="0"/>
                <a:cs typeface="Courier New" panose="02070309020205020404" pitchFamily="49" charset="0"/>
              </a:rPr>
              <a:t>Bone_Ablation</a:t>
            </a: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expected setting </a:t>
            </a:r>
            <a:r>
              <a:rPr lang="en-US" dirty="0" err="1" smtClean="0">
                <a:latin typeface="Courier New" panose="02070309020205020404" pitchFamily="49" charset="0"/>
                <a:cs typeface="Courier New" panose="02070309020205020404" pitchFamily="49" charset="0"/>
              </a:rPr>
              <a:t>asc</a:t>
            </a:r>
            <a:r>
              <a:rPr lang="en-US" dirty="0" smtClean="0">
                <a:latin typeface="Courier New" panose="02070309020205020404" pitchFamily="49" charset="0"/>
                <a:cs typeface="Courier New" panose="02070309020205020404" pitchFamily="49" charset="0"/>
              </a:rPr>
              <a:t> missing from bucket </a:t>
            </a:r>
            <a:r>
              <a:rPr lang="en-US" dirty="0" err="1" smtClean="0">
                <a:latin typeface="Courier New" panose="02070309020205020404" pitchFamily="49" charset="0"/>
                <a:cs typeface="Courier New" panose="02070309020205020404" pitchFamily="49" charset="0"/>
              </a:rPr>
              <a:t>Bone_Ablation</a:t>
            </a: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***no national </a:t>
            </a:r>
            <a:r>
              <a:rPr lang="en-US" dirty="0" err="1" smtClean="0">
                <a:latin typeface="Courier New" panose="02070309020205020404" pitchFamily="49" charset="0"/>
                <a:cs typeface="Courier New" panose="02070309020205020404" pitchFamily="49" charset="0"/>
              </a:rPr>
              <a:t>emdeon</a:t>
            </a:r>
            <a:r>
              <a:rPr lang="en-US" dirty="0" smtClean="0">
                <a:latin typeface="Courier New" panose="02070309020205020404" pitchFamily="49" charset="0"/>
                <a:cs typeface="Courier New" panose="02070309020205020404" pitchFamily="49" charset="0"/>
              </a:rPr>
              <a:t> volume in </a:t>
            </a:r>
            <a:r>
              <a:rPr lang="en-US" dirty="0" err="1" smtClean="0">
                <a:latin typeface="Courier New" panose="02070309020205020404" pitchFamily="49" charset="0"/>
                <a:cs typeface="Courier New" panose="02070309020205020404" pitchFamily="49" charset="0"/>
              </a:rPr>
              <a:t>Bone_Ablation</a:t>
            </a:r>
            <a:r>
              <a:rPr lang="en-US" dirty="0" smtClean="0">
                <a:latin typeface="Courier New" panose="02070309020205020404" pitchFamily="49" charset="0"/>
                <a:cs typeface="Courier New" panose="02070309020205020404" pitchFamily="49" charset="0"/>
              </a:rPr>
              <a:t>/Projections/ASC/natl_counts_emd.txt. Please confirm that this is an accurate reflection of claims counts. If so, update 'ASCPROJ := 1' to 'ASCPROJ := ' in settings.mak</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SETTING SUM(CLAIM_CNT)</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1         ASC             83</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2  In Patient            150</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3      Office             52</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4       Other             10</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5 Out Patient           1558</a:t>
            </a:r>
          </a:p>
          <a:p>
            <a:pPr marL="0" indent="0">
              <a:buNone/>
            </a:pPr>
            <a:endParaRPr lang="en-US" dirty="0"/>
          </a:p>
        </p:txBody>
      </p:sp>
      <p:cxnSp>
        <p:nvCxnSpPr>
          <p:cNvPr id="6" name="Straight Connector 5"/>
          <p:cNvCxnSpPr/>
          <p:nvPr/>
        </p:nvCxnSpPr>
        <p:spPr>
          <a:xfrm>
            <a:off x="6096000" y="1825625"/>
            <a:ext cx="0" cy="435133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7520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Integrity QA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8599785"/>
              </p:ext>
            </p:extLst>
          </p:nvPr>
        </p:nvGraphicFramePr>
        <p:xfrm>
          <a:off x="1207460" y="1538345"/>
          <a:ext cx="9777080" cy="4260028"/>
        </p:xfrm>
        <a:graphic>
          <a:graphicData uri="http://schemas.openxmlformats.org/drawingml/2006/table">
            <a:tbl>
              <a:tblPr/>
              <a:tblGrid>
                <a:gridCol w="1503340"/>
                <a:gridCol w="4034245"/>
                <a:gridCol w="671747"/>
                <a:gridCol w="1119452"/>
                <a:gridCol w="1030861"/>
                <a:gridCol w="1417435"/>
              </a:tblGrid>
              <a:tr h="716442">
                <a:tc>
                  <a:txBody>
                    <a:bodyPr/>
                    <a:lstStyle/>
                    <a:p>
                      <a:pPr algn="l" fontAlgn="ctr"/>
                      <a:r>
                        <a:rPr lang="en-US" sz="1400" b="1" i="0" u="none" strike="noStrike" dirty="0">
                          <a:solidFill>
                            <a:srgbClr val="000000"/>
                          </a:solidFill>
                          <a:effectLst/>
                          <a:latin typeface="Calibri" panose="020F0502020204030204" pitchFamily="34" charset="0"/>
                        </a:rPr>
                        <a:t>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anose="020F0502020204030204" pitchFamily="34" charset="0"/>
                        </a:rPr>
                        <a:t>Description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anose="020F0502020204030204" pitchFamily="34" charset="0"/>
                        </a:rPr>
                        <a:t>Owner</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Who would run this?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Do I run this for every project? Y/N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Status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041">
                <a:tc>
                  <a:txBody>
                    <a:bodyPr/>
                    <a:lstStyle/>
                    <a:p>
                      <a:pPr algn="l" fontAlgn="ctr"/>
                      <a:r>
                        <a:rPr lang="en-US" sz="1400" b="0" i="0" u="none" strike="noStrike" dirty="0">
                          <a:solidFill>
                            <a:srgbClr val="000000"/>
                          </a:solidFill>
                          <a:effectLst/>
                          <a:latin typeface="Calibri" panose="020F0502020204030204" pitchFamily="34" charset="0"/>
                        </a:rPr>
                        <a:t>Ryan’s flexible QC template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Can be used for multiple projects. Checks data integrity. Fill rates, uniqueness, frequency, all x in 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716442">
                <a:tc>
                  <a:txBody>
                    <a:bodyPr/>
                    <a:lstStyle/>
                    <a:p>
                      <a:pPr algn="l" fontAlgn="ctr"/>
                      <a:r>
                        <a:rPr lang="en-US" sz="1400" b="0" i="0" u="none" strike="noStrike">
                          <a:solidFill>
                            <a:srgbClr val="000000"/>
                          </a:solidFill>
                          <a:effectLst/>
                          <a:latin typeface="Calibri" panose="020F0502020204030204" pitchFamily="34" charset="0"/>
                        </a:rPr>
                        <a:t>INA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QA for filtered INA files. Additional phases will be needed to account for different INA types (e.g., POID to POID).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In use by HM team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716442">
                <a:tc>
                  <a:txBody>
                    <a:bodyPr/>
                    <a:lstStyle/>
                    <a:p>
                      <a:pPr algn="l" fontAlgn="ctr"/>
                      <a:r>
                        <a:rPr lang="en-US" sz="1400" b="0" i="0" u="none" strike="noStrike">
                          <a:solidFill>
                            <a:srgbClr val="000000"/>
                          </a:solidFill>
                          <a:effectLst/>
                          <a:latin typeface="Calibri" panose="020F0502020204030204" pitchFamily="34" charset="0"/>
                        </a:rPr>
                        <a:t>SOC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QA for Systems of Care project. Intent is to incorporate MF data checks with MV checks to ensure no MV data has dropped or changes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0598">
                <a:tc>
                  <a:txBody>
                    <a:bodyPr/>
                    <a:lstStyle/>
                    <a:p>
                      <a:pPr algn="l" fontAlgn="ctr"/>
                      <a:r>
                        <a:rPr lang="en-US" sz="1400" b="0" i="0" u="none" strike="noStrike">
                          <a:solidFill>
                            <a:srgbClr val="000000"/>
                          </a:solidFill>
                          <a:effectLst/>
                          <a:latin typeface="Calibri" panose="020F0502020204030204" pitchFamily="34" charset="0"/>
                        </a:rPr>
                        <a:t>PAC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QA for PAC</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8063">
                <a:tc>
                  <a:txBody>
                    <a:bodyPr/>
                    <a:lstStyle/>
                    <a:p>
                      <a:pPr algn="l" fontAlgn="ctr"/>
                      <a:r>
                        <a:rPr lang="en-US" sz="1400" b="0" i="0" u="none" strike="noStrike">
                          <a:solidFill>
                            <a:srgbClr val="000000"/>
                          </a:solidFill>
                          <a:effectLst/>
                          <a:latin typeface="Calibri" panose="020F0502020204030204" pitchFamily="34" charset="0"/>
                        </a:rPr>
                        <a:t>Trending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QA for trending project. We want to check for the level of churn we’re seeing in trending from one deliverable to the next.  If the churn is higher than expected, we want to investigate before delivering.</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Anja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Yes, for on-going trends.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100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Output</a:t>
            </a:r>
            <a:endParaRPr lang="en-US" dirty="0"/>
          </a:p>
        </p:txBody>
      </p:sp>
      <p:sp>
        <p:nvSpPr>
          <p:cNvPr id="5" name="Content Placeholder 3"/>
          <p:cNvSpPr>
            <a:spLocks noGrp="1"/>
          </p:cNvSpPr>
          <p:nvPr>
            <p:ph sz="half" idx="2"/>
          </p:nvPr>
        </p:nvSpPr>
        <p:spPr>
          <a:xfrm>
            <a:off x="838200" y="1352282"/>
            <a:ext cx="10515600" cy="4824681"/>
          </a:xfrm>
        </p:spPr>
        <p:txBody>
          <a:bodyPr>
            <a:normAutofit fontScale="475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Processing file: network_org_profiles.txt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---Duplicate Fields---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PASS: HMS_POID is unique.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FAIL: ORGNAME is not unique.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FAIL: NPI is not unique.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Fillrates</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PASS: HMS_POID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&gt;= 100%.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100%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FAIL: ORGNAME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100%.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99.7450778997389%</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FAIL: ORGTYPE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100%.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99.2933955376258%</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FAIL: ADDRESS1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100%.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99.9962875422292%</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ADDRESS2 </a:t>
            </a:r>
            <a:r>
              <a:rPr lang="en-US" dirty="0" err="1">
                <a:latin typeface="Courier New" panose="02070309020205020404" pitchFamily="49" charset="0"/>
                <a:cs typeface="Courier New" panose="02070309020205020404" pitchFamily="49" charset="0"/>
              </a:rPr>
              <a:t>fillrate</a:t>
            </a:r>
            <a:r>
              <a:rPr lang="en-US" dirty="0">
                <a:latin typeface="Courier New" panose="02070309020205020404" pitchFamily="49" charset="0"/>
                <a:cs typeface="Courier New" panose="02070309020205020404" pitchFamily="49" charset="0"/>
              </a:rPr>
              <a:t> = 35.3265106609412%</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---All X in 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PASS: network.txt:HMS_PIID1 in </a:t>
            </a:r>
            <a:r>
              <a:rPr lang="en-US" dirty="0" err="1">
                <a:latin typeface="Courier New" panose="02070309020205020404" pitchFamily="49" charset="0"/>
                <a:cs typeface="Courier New" panose="02070309020205020404" pitchFamily="49" charset="0"/>
              </a:rPr>
              <a:t>network_indiv_profiles.txt:HMS_PIID</a:t>
            </a:r>
            <a:r>
              <a:rPr lang="en-US" dirty="0">
                <a:latin typeface="Courier New" panose="02070309020205020404" pitchFamily="49" charset="0"/>
                <a:cs typeface="Courier New" panose="02070309020205020404" pitchFamily="49" charset="0"/>
              </a:rPr>
              <a:t> percent: 100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---Frequency Tables---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network_org_profiles.txt: ORGTYPE</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Freq</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19                   Group Practice, General Medical 48450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12           Extended Care, Skilled Nursing Facility 14665</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22           Group Practice, Physical Therapy Center  4571</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25                              Hospital, Acute Care  4536</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23                       Group Practice, Unspecified  1224</a:t>
            </a:r>
          </a:p>
          <a:p>
            <a:pPr marL="0" indent="0">
              <a:lnSpc>
                <a:spcPct val="120000"/>
              </a:lnSpc>
              <a:spcBef>
                <a:spcPts val="0"/>
              </a:spcBef>
              <a:buNone/>
            </a:pPr>
            <a:endParaRPr lang="en-US" dirty="0"/>
          </a:p>
        </p:txBody>
      </p:sp>
    </p:spTree>
    <p:extLst>
      <p:ext uri="{BB962C8B-B14F-4D97-AF65-F5344CB8AC3E}">
        <p14:creationId xmlns:p14="http://schemas.microsoft.com/office/powerpoint/2010/main" val="806801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 Fail file</a:t>
            </a:r>
            <a:endParaRPr lang="en-US" dirty="0"/>
          </a:p>
        </p:txBody>
      </p:sp>
      <p:sp>
        <p:nvSpPr>
          <p:cNvPr id="3" name="Content Placeholder 2"/>
          <p:cNvSpPr>
            <a:spLocks noGrp="1"/>
          </p:cNvSpPr>
          <p:nvPr>
            <p:ph sz="half" idx="1"/>
          </p:nvPr>
        </p:nvSpPr>
        <p:spPr>
          <a:xfrm>
            <a:off x="838200" y="1275009"/>
            <a:ext cx="10515600" cy="4927712"/>
          </a:xfrm>
        </p:spPr>
        <p:txBody>
          <a:bodyPr>
            <a:normAutofit fontScale="55000" lnSpcReduction="20000"/>
          </a:bodyPr>
          <a:lstStyle/>
          <a:p>
            <a:pPr marL="0" indent="0">
              <a:lnSpc>
                <a:spcPct val="120000"/>
              </a:lnSpc>
              <a:spcBef>
                <a:spcPts val="0"/>
              </a:spcBef>
              <a:buNone/>
            </a:pPr>
            <a:r>
              <a:rPr lang="en-US" dirty="0"/>
              <a:t>******* 2017-01-10 12:51:16</a:t>
            </a:r>
          </a:p>
          <a:p>
            <a:pPr marL="0" indent="0">
              <a:lnSpc>
                <a:spcPct val="120000"/>
              </a:lnSpc>
              <a:spcBef>
                <a:spcPts val="0"/>
              </a:spcBef>
              <a:buNone/>
            </a:pPr>
            <a:r>
              <a:rPr lang="en-US" dirty="0"/>
              <a:t>Files listed in template not found. The following are missing: network_full.txt</a:t>
            </a:r>
          </a:p>
          <a:p>
            <a:pPr marL="0" indent="0">
              <a:lnSpc>
                <a:spcPct val="120000"/>
              </a:lnSpc>
              <a:spcBef>
                <a:spcPts val="0"/>
              </a:spcBef>
              <a:buNone/>
            </a:pPr>
            <a:r>
              <a:rPr lang="en-US" dirty="0"/>
              <a:t>Error: Matching fields for: </a:t>
            </a:r>
            <a:r>
              <a:rPr lang="en-US" dirty="0" err="1"/>
              <a:t>SharedPatientCount</a:t>
            </a:r>
            <a:r>
              <a:rPr lang="en-US" dirty="0"/>
              <a:t> not found.</a:t>
            </a:r>
          </a:p>
          <a:p>
            <a:pPr marL="0" indent="0">
              <a:lnSpc>
                <a:spcPct val="120000"/>
              </a:lnSpc>
              <a:spcBef>
                <a:spcPts val="0"/>
              </a:spcBef>
              <a:buNone/>
            </a:pPr>
            <a:r>
              <a:rPr lang="en-US" dirty="0"/>
              <a:t>        FAIL: </a:t>
            </a:r>
            <a:r>
              <a:rPr lang="en-US" dirty="0" err="1"/>
              <a:t>network_indiv_profiles.txt:LAST</a:t>
            </a:r>
            <a:r>
              <a:rPr lang="en-US" dirty="0"/>
              <a:t> </a:t>
            </a:r>
            <a:r>
              <a:rPr lang="en-US" dirty="0" err="1"/>
              <a:t>fillrate</a:t>
            </a:r>
            <a:r>
              <a:rPr lang="en-US" dirty="0"/>
              <a:t> != 100%. </a:t>
            </a:r>
            <a:r>
              <a:rPr lang="en-US" dirty="0" err="1"/>
              <a:t>Fillrate</a:t>
            </a:r>
            <a:r>
              <a:rPr lang="en-US" dirty="0"/>
              <a:t> = 99.99989241574%</a:t>
            </a:r>
          </a:p>
          <a:p>
            <a:pPr marL="0" indent="0">
              <a:lnSpc>
                <a:spcPct val="120000"/>
              </a:lnSpc>
              <a:spcBef>
                <a:spcPts val="0"/>
              </a:spcBef>
              <a:buNone/>
            </a:pPr>
            <a:r>
              <a:rPr lang="en-US" dirty="0"/>
              <a:t>        FAIL: </a:t>
            </a:r>
            <a:r>
              <a:rPr lang="en-US" dirty="0" err="1"/>
              <a:t>network_indiv_profiles.txt:CRED</a:t>
            </a:r>
            <a:r>
              <a:rPr lang="en-US" dirty="0"/>
              <a:t> </a:t>
            </a:r>
            <a:r>
              <a:rPr lang="en-US" dirty="0" err="1"/>
              <a:t>fillrate</a:t>
            </a:r>
            <a:r>
              <a:rPr lang="en-US" dirty="0"/>
              <a:t> != 100%. </a:t>
            </a:r>
            <a:r>
              <a:rPr lang="en-US" dirty="0" err="1"/>
              <a:t>Fillrate</a:t>
            </a:r>
            <a:r>
              <a:rPr lang="en-US" dirty="0"/>
              <a:t> = 93.1865812304197%</a:t>
            </a:r>
          </a:p>
          <a:p>
            <a:pPr marL="0" indent="0">
              <a:lnSpc>
                <a:spcPct val="120000"/>
              </a:lnSpc>
              <a:spcBef>
                <a:spcPts val="0"/>
              </a:spcBef>
              <a:buNone/>
            </a:pPr>
            <a:r>
              <a:rPr lang="en-US" dirty="0"/>
              <a:t>        FAIL: network_indiv_profiles.txt:PHONE1 </a:t>
            </a:r>
            <a:r>
              <a:rPr lang="en-US" dirty="0" err="1"/>
              <a:t>fillrate</a:t>
            </a:r>
            <a:r>
              <a:rPr lang="en-US" dirty="0"/>
              <a:t> != 100%. </a:t>
            </a:r>
            <a:r>
              <a:rPr lang="en-US" dirty="0" err="1"/>
              <a:t>Fillrate</a:t>
            </a:r>
            <a:r>
              <a:rPr lang="en-US" dirty="0"/>
              <a:t> = 92.2855630529831%</a:t>
            </a:r>
          </a:p>
          <a:p>
            <a:pPr marL="0" indent="0">
              <a:lnSpc>
                <a:spcPct val="120000"/>
              </a:lnSpc>
              <a:spcBef>
                <a:spcPts val="0"/>
              </a:spcBef>
              <a:buNone/>
            </a:pPr>
            <a:r>
              <a:rPr lang="en-US" dirty="0"/>
              <a:t>        FAIL: network_indiv_profiles.txt:GRP2_VOLUME_NATL_RANK </a:t>
            </a:r>
            <a:r>
              <a:rPr lang="en-US" dirty="0" err="1"/>
              <a:t>fillrate</a:t>
            </a:r>
            <a:r>
              <a:rPr lang="en-US" dirty="0"/>
              <a:t> != 100%. </a:t>
            </a:r>
            <a:r>
              <a:rPr lang="en-US" dirty="0" err="1"/>
              <a:t>Fillrate</a:t>
            </a:r>
            <a:r>
              <a:rPr lang="en-US" dirty="0"/>
              <a:t> = 0%</a:t>
            </a:r>
          </a:p>
          <a:p>
            <a:pPr marL="0" indent="0">
              <a:lnSpc>
                <a:spcPct val="120000"/>
              </a:lnSpc>
              <a:spcBef>
                <a:spcPts val="0"/>
              </a:spcBef>
              <a:buNone/>
            </a:pPr>
            <a:r>
              <a:rPr lang="en-US" dirty="0"/>
              <a:t>        FAIL: network_indiv_profiles.txt:GRP2_VOLUME_TERR_RANK </a:t>
            </a:r>
            <a:r>
              <a:rPr lang="en-US" dirty="0" err="1"/>
              <a:t>fillrate</a:t>
            </a:r>
            <a:r>
              <a:rPr lang="en-US" dirty="0"/>
              <a:t> != 100%. </a:t>
            </a:r>
            <a:r>
              <a:rPr lang="en-US" dirty="0" err="1"/>
              <a:t>Fillrate</a:t>
            </a:r>
            <a:r>
              <a:rPr lang="en-US" dirty="0"/>
              <a:t> = 0%</a:t>
            </a:r>
          </a:p>
          <a:p>
            <a:pPr marL="0" indent="0">
              <a:lnSpc>
                <a:spcPct val="120000"/>
              </a:lnSpc>
              <a:spcBef>
                <a:spcPts val="0"/>
              </a:spcBef>
              <a:buNone/>
            </a:pPr>
            <a:r>
              <a:rPr lang="en-US" dirty="0"/>
              <a:t>        FAIL: network_org_profiles.txt : ORGNAME is not unique.</a:t>
            </a:r>
          </a:p>
          <a:p>
            <a:pPr marL="0" indent="0">
              <a:lnSpc>
                <a:spcPct val="120000"/>
              </a:lnSpc>
              <a:spcBef>
                <a:spcPts val="0"/>
              </a:spcBef>
              <a:buNone/>
            </a:pPr>
            <a:r>
              <a:rPr lang="en-US" dirty="0"/>
              <a:t>        FAIL: network_org_profiles.txt : NPI is not unique.</a:t>
            </a:r>
          </a:p>
          <a:p>
            <a:pPr marL="0" indent="0">
              <a:lnSpc>
                <a:spcPct val="120000"/>
              </a:lnSpc>
              <a:spcBef>
                <a:spcPts val="0"/>
              </a:spcBef>
              <a:buNone/>
            </a:pPr>
            <a:r>
              <a:rPr lang="en-US" dirty="0"/>
              <a:t>        FAIL: </a:t>
            </a:r>
            <a:r>
              <a:rPr lang="en-US" dirty="0" err="1"/>
              <a:t>network_org_profiles.txt:ORGNAME</a:t>
            </a:r>
            <a:r>
              <a:rPr lang="en-US" dirty="0"/>
              <a:t> </a:t>
            </a:r>
            <a:r>
              <a:rPr lang="en-US" dirty="0" err="1"/>
              <a:t>fillrate</a:t>
            </a:r>
            <a:r>
              <a:rPr lang="en-US" dirty="0"/>
              <a:t> != 100%. </a:t>
            </a:r>
            <a:r>
              <a:rPr lang="en-US" dirty="0" err="1"/>
              <a:t>Fillrate</a:t>
            </a:r>
            <a:r>
              <a:rPr lang="en-US" dirty="0"/>
              <a:t> = 99.7450778997389%</a:t>
            </a:r>
          </a:p>
          <a:p>
            <a:pPr marL="0" indent="0">
              <a:lnSpc>
                <a:spcPct val="120000"/>
              </a:lnSpc>
              <a:spcBef>
                <a:spcPts val="0"/>
              </a:spcBef>
              <a:buNone/>
            </a:pPr>
            <a:r>
              <a:rPr lang="en-US" dirty="0"/>
              <a:t>        FAIL: </a:t>
            </a:r>
            <a:r>
              <a:rPr lang="en-US" dirty="0" err="1"/>
              <a:t>network_org_profiles.txt:ORGTYPE</a:t>
            </a:r>
            <a:r>
              <a:rPr lang="en-US" dirty="0"/>
              <a:t> </a:t>
            </a:r>
            <a:r>
              <a:rPr lang="en-US" dirty="0" err="1"/>
              <a:t>fillrate</a:t>
            </a:r>
            <a:r>
              <a:rPr lang="en-US" dirty="0"/>
              <a:t> != 100%. </a:t>
            </a:r>
            <a:r>
              <a:rPr lang="en-US" dirty="0" err="1"/>
              <a:t>Fillrate</a:t>
            </a:r>
            <a:r>
              <a:rPr lang="en-US" dirty="0"/>
              <a:t> = 99.2933955376258%</a:t>
            </a:r>
          </a:p>
          <a:p>
            <a:pPr marL="0" indent="0">
              <a:lnSpc>
                <a:spcPct val="120000"/>
              </a:lnSpc>
              <a:spcBef>
                <a:spcPts val="0"/>
              </a:spcBef>
              <a:buNone/>
            </a:pPr>
            <a:r>
              <a:rPr lang="en-US" dirty="0"/>
              <a:t>        FAIL: network_org_profiles.txt:ADDRESS1 </a:t>
            </a:r>
            <a:r>
              <a:rPr lang="en-US" dirty="0" err="1"/>
              <a:t>fillrate</a:t>
            </a:r>
            <a:r>
              <a:rPr lang="en-US" dirty="0"/>
              <a:t> != 100%. </a:t>
            </a:r>
            <a:r>
              <a:rPr lang="en-US" dirty="0" err="1"/>
              <a:t>Fillrate</a:t>
            </a:r>
            <a:r>
              <a:rPr lang="en-US" dirty="0"/>
              <a:t> = 99.9962875422292%</a:t>
            </a:r>
          </a:p>
          <a:p>
            <a:pPr marL="0" indent="0">
              <a:lnSpc>
                <a:spcPct val="120000"/>
              </a:lnSpc>
              <a:spcBef>
                <a:spcPts val="0"/>
              </a:spcBef>
              <a:buNone/>
            </a:pPr>
            <a:r>
              <a:rPr lang="en-US" dirty="0"/>
              <a:t>        FAIL: </a:t>
            </a:r>
            <a:r>
              <a:rPr lang="en-US" dirty="0" err="1"/>
              <a:t>network_org_profiles.txt:CITY</a:t>
            </a:r>
            <a:r>
              <a:rPr lang="en-US" dirty="0"/>
              <a:t> </a:t>
            </a:r>
            <a:r>
              <a:rPr lang="en-US" dirty="0" err="1"/>
              <a:t>fillrate</a:t>
            </a:r>
            <a:r>
              <a:rPr lang="en-US" dirty="0"/>
              <a:t> != 100%. </a:t>
            </a:r>
            <a:r>
              <a:rPr lang="en-US" dirty="0" err="1"/>
              <a:t>Fillrate</a:t>
            </a:r>
            <a:r>
              <a:rPr lang="en-US" dirty="0"/>
              <a:t> = 99.9975250281528%</a:t>
            </a:r>
          </a:p>
          <a:p>
            <a:pPr marL="0" indent="0">
              <a:lnSpc>
                <a:spcPct val="120000"/>
              </a:lnSpc>
              <a:spcBef>
                <a:spcPts val="0"/>
              </a:spcBef>
              <a:buNone/>
            </a:pPr>
            <a:r>
              <a:rPr lang="en-US" dirty="0"/>
              <a:t>        FAIL: </a:t>
            </a:r>
            <a:r>
              <a:rPr lang="en-US" dirty="0" err="1"/>
              <a:t>network_org_profiles.txt:STATE</a:t>
            </a:r>
            <a:r>
              <a:rPr lang="en-US" dirty="0"/>
              <a:t> </a:t>
            </a:r>
            <a:r>
              <a:rPr lang="en-US" dirty="0" err="1"/>
              <a:t>fillrate</a:t>
            </a:r>
            <a:r>
              <a:rPr lang="en-US" dirty="0"/>
              <a:t> != 100%. </a:t>
            </a:r>
            <a:r>
              <a:rPr lang="en-US" dirty="0" err="1"/>
              <a:t>Fillrate</a:t>
            </a:r>
            <a:r>
              <a:rPr lang="en-US" dirty="0"/>
              <a:t> = 99.9975250281528%</a:t>
            </a:r>
          </a:p>
          <a:p>
            <a:pPr marL="0" indent="0">
              <a:lnSpc>
                <a:spcPct val="120000"/>
              </a:lnSpc>
              <a:spcBef>
                <a:spcPts val="0"/>
              </a:spcBef>
              <a:buNone/>
            </a:pPr>
            <a:r>
              <a:rPr lang="en-US" dirty="0"/>
              <a:t>        FAIL: </a:t>
            </a:r>
            <a:r>
              <a:rPr lang="en-US" dirty="0" err="1"/>
              <a:t>network_org_profiles.txt:ZIP</a:t>
            </a:r>
            <a:r>
              <a:rPr lang="en-US" dirty="0"/>
              <a:t> </a:t>
            </a:r>
            <a:r>
              <a:rPr lang="en-US" dirty="0" err="1"/>
              <a:t>fillrate</a:t>
            </a:r>
            <a:r>
              <a:rPr lang="en-US" dirty="0"/>
              <a:t> != 100%. </a:t>
            </a:r>
            <a:r>
              <a:rPr lang="en-US" dirty="0" err="1"/>
              <a:t>Fillrate</a:t>
            </a:r>
            <a:r>
              <a:rPr lang="en-US" dirty="0"/>
              <a:t> = 99.9975250281528%</a:t>
            </a:r>
          </a:p>
          <a:p>
            <a:pPr marL="0" indent="0">
              <a:lnSpc>
                <a:spcPct val="120000"/>
              </a:lnSpc>
              <a:spcBef>
                <a:spcPts val="0"/>
              </a:spcBef>
              <a:buNone/>
            </a:pPr>
            <a:r>
              <a:rPr lang="en-US" dirty="0"/>
              <a:t>        FAIL: </a:t>
            </a:r>
            <a:r>
              <a:rPr lang="en-US" dirty="0" err="1"/>
              <a:t>network_org_profiles.txt:NPI</a:t>
            </a:r>
            <a:r>
              <a:rPr lang="en-US" dirty="0"/>
              <a:t> </a:t>
            </a:r>
            <a:r>
              <a:rPr lang="en-US" dirty="0" err="1"/>
              <a:t>fillrate</a:t>
            </a:r>
            <a:r>
              <a:rPr lang="en-US" dirty="0"/>
              <a:t> != 100%. </a:t>
            </a:r>
            <a:r>
              <a:rPr lang="en-US" dirty="0" err="1"/>
              <a:t>Fillrate</a:t>
            </a:r>
            <a:r>
              <a:rPr lang="en-US" dirty="0"/>
              <a:t> = 92.3906990557982%</a:t>
            </a:r>
          </a:p>
          <a:p>
            <a:pPr marL="0" indent="0">
              <a:lnSpc>
                <a:spcPct val="120000"/>
              </a:lnSpc>
              <a:spcBef>
                <a:spcPts val="0"/>
              </a:spcBef>
              <a:buNone/>
            </a:pPr>
            <a:r>
              <a:rPr lang="en-US" dirty="0"/>
              <a:t>        FAIL: network_org_profiles.txt:GRP1_VOLUME_NATL_RANK </a:t>
            </a:r>
            <a:r>
              <a:rPr lang="en-US" dirty="0" err="1"/>
              <a:t>fillrate</a:t>
            </a:r>
            <a:r>
              <a:rPr lang="en-US" dirty="0"/>
              <a:t> != 100%. </a:t>
            </a:r>
            <a:r>
              <a:rPr lang="en-US" dirty="0" err="1"/>
              <a:t>Fillrate</a:t>
            </a:r>
            <a:r>
              <a:rPr lang="en-US" dirty="0"/>
              <a:t> = 0%</a:t>
            </a:r>
          </a:p>
          <a:p>
            <a:pPr marL="0" indent="0">
              <a:lnSpc>
                <a:spcPct val="120000"/>
              </a:lnSpc>
              <a:spcBef>
                <a:spcPts val="0"/>
              </a:spcBef>
              <a:buNone/>
            </a:pPr>
            <a:r>
              <a:rPr lang="en-US" dirty="0"/>
              <a:t>        FAIL: network_org_profiles.txt:GRP1_VOLUME_TERR_RANK </a:t>
            </a:r>
            <a:r>
              <a:rPr lang="en-US" dirty="0" err="1"/>
              <a:t>fillrate</a:t>
            </a:r>
            <a:r>
              <a:rPr lang="en-US" dirty="0"/>
              <a:t> != 100%. </a:t>
            </a:r>
            <a:r>
              <a:rPr lang="en-US" dirty="0" err="1"/>
              <a:t>Fillrate</a:t>
            </a:r>
            <a:r>
              <a:rPr lang="en-US" dirty="0"/>
              <a:t> = 0</a:t>
            </a:r>
            <a:r>
              <a:rPr lang="en-US" dirty="0" smtClean="0"/>
              <a:t>%</a:t>
            </a:r>
            <a:endParaRPr lang="en-US" dirty="0"/>
          </a:p>
        </p:txBody>
      </p:sp>
    </p:spTree>
    <p:extLst>
      <p:ext uri="{BB962C8B-B14F-4D97-AF65-F5344CB8AC3E}">
        <p14:creationId xmlns:p14="http://schemas.microsoft.com/office/powerpoint/2010/main" val="301400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many QA scripts could we think of?</a:t>
            </a:r>
            <a:endParaRPr lang="en-US" dirty="0"/>
          </a:p>
        </p:txBody>
      </p:sp>
      <p:pic>
        <p:nvPicPr>
          <p:cNvPr id="2052" name="Picture 4" descr="http://3.bp.blogspot.com/-nus-Q6Z0CJg/T6QPkcne9OI/AAAAAAAAAqQ/t3AhufMrwsc/s1600/IMAG02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055" y="1690688"/>
            <a:ext cx="7799890" cy="46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82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QA Scripts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79880619"/>
              </p:ext>
            </p:extLst>
          </p:nvPr>
        </p:nvGraphicFramePr>
        <p:xfrm>
          <a:off x="1207460" y="1538346"/>
          <a:ext cx="9777080" cy="4638617"/>
        </p:xfrm>
        <a:graphic>
          <a:graphicData uri="http://schemas.openxmlformats.org/drawingml/2006/table">
            <a:tbl>
              <a:tblPr/>
              <a:tblGrid>
                <a:gridCol w="1503340"/>
                <a:gridCol w="4308681"/>
                <a:gridCol w="397311"/>
                <a:gridCol w="1119452"/>
                <a:gridCol w="1030861"/>
                <a:gridCol w="1417435"/>
              </a:tblGrid>
              <a:tr h="343601">
                <a:tc>
                  <a:txBody>
                    <a:bodyPr/>
                    <a:lstStyle/>
                    <a:p>
                      <a:pPr algn="l" fontAlgn="ctr"/>
                      <a:r>
                        <a:rPr lang="en-US" sz="900" b="1" i="0" u="none" strike="noStrike" dirty="0">
                          <a:solidFill>
                            <a:srgbClr val="000000"/>
                          </a:solidFill>
                          <a:effectLst/>
                          <a:latin typeface="Calibri" panose="020F0502020204030204" pitchFamily="34" charset="0"/>
                        </a:rPr>
                        <a:t>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Calibri" panose="020F0502020204030204" pitchFamily="34" charset="0"/>
                        </a:rPr>
                        <a:t>Description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Calibri" panose="020F0502020204030204" pitchFamily="34" charset="0"/>
                        </a:rPr>
                        <a:t>Owner</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Calibri" panose="020F0502020204030204" pitchFamily="34" charset="0"/>
                        </a:rPr>
                        <a:t>Who would run this?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Calibri" panose="020F0502020204030204" pitchFamily="34" charset="0"/>
                        </a:rPr>
                        <a:t>Do I run this for every project? Y/N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Calibri" panose="020F0502020204030204" pitchFamily="34" charset="0"/>
                        </a:rPr>
                        <a:t>Status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801">
                <a:tc>
                  <a:txBody>
                    <a:bodyPr/>
                    <a:lstStyle/>
                    <a:p>
                      <a:pPr algn="l" fontAlgn="ctr"/>
                      <a:r>
                        <a:rPr lang="en-US" sz="900" b="0" i="0" u="none" strike="noStrike" dirty="0" err="1">
                          <a:solidFill>
                            <a:srgbClr val="000000"/>
                          </a:solidFill>
                          <a:effectLst/>
                          <a:latin typeface="Calibri" panose="020F0502020204030204" pitchFamily="34" charset="0"/>
                        </a:rPr>
                        <a:t>ScatterQC</a:t>
                      </a:r>
                      <a:r>
                        <a:rPr lang="en-US" sz="900" b="0" i="0" u="none" strike="noStrike" dirty="0">
                          <a:solidFill>
                            <a:srgbClr val="000000"/>
                          </a:solidFill>
                          <a:effectLst/>
                          <a:latin typeface="Calibri" panose="020F0502020204030204" pitchFamily="34" charset="0"/>
                        </a:rPr>
                        <a:t>: Standard PxDx</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Compares two versions of PxDx files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Katie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515402">
                <a:tc>
                  <a:txBody>
                    <a:bodyPr/>
                    <a:lstStyle/>
                    <a:p>
                      <a:pPr algn="l" fontAlgn="ctr"/>
                      <a:r>
                        <a:rPr lang="en-US" sz="900" b="0" i="0" u="none" strike="noStrike">
                          <a:solidFill>
                            <a:srgbClr val="000000"/>
                          </a:solidFill>
                          <a:effectLst/>
                          <a:latin typeface="Calibri" panose="020F0502020204030204" pitchFamily="34" charset="0"/>
                        </a:rPr>
                        <a:t>ScatterQC: Setting specific</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Compares two versions of projections files. We use this as needed to verify changes in a specific bucket/setting between two jobs.  Helps figure out where differences could be coming from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Emily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as needed with Emily/manager guidance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171801">
                <a:tc>
                  <a:txBody>
                    <a:bodyPr/>
                    <a:lstStyle/>
                    <a:p>
                      <a:pPr algn="l" fontAlgn="ctr"/>
                      <a:r>
                        <a:rPr lang="en-US" sz="900" b="0" i="0" u="none" strike="noStrike">
                          <a:solidFill>
                            <a:srgbClr val="000000"/>
                          </a:solidFill>
                          <a:effectLst/>
                          <a:latin typeface="Calibri" panose="020F0502020204030204" pitchFamily="34" charset="0"/>
                        </a:rPr>
                        <a:t>ScatterQC: INA 1 group</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Compares two versions of Comb INA files for a 1 group INA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Emily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Final touches - can be used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801">
                <a:tc>
                  <a:txBody>
                    <a:bodyPr/>
                    <a:lstStyle/>
                    <a:p>
                      <a:pPr algn="l" fontAlgn="ctr"/>
                      <a:r>
                        <a:rPr lang="en-US" sz="900" b="0" i="0" u="none" strike="noStrike">
                          <a:solidFill>
                            <a:srgbClr val="000000"/>
                          </a:solidFill>
                          <a:effectLst/>
                          <a:latin typeface="Calibri" panose="020F0502020204030204" pitchFamily="34" charset="0"/>
                        </a:rPr>
                        <a:t>ScatterQC: INA 2 group</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Compares two versions of Comb INA files for a 2 group INA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Final touches - can be used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601">
                <a:tc>
                  <a:txBody>
                    <a:bodyPr/>
                    <a:lstStyle/>
                    <a:p>
                      <a:pPr algn="l" fontAlgn="ctr"/>
                      <a:r>
                        <a:rPr lang="en-US" sz="900" b="0" i="0" u="none" strike="noStrike">
                          <a:solidFill>
                            <a:srgbClr val="000000"/>
                          </a:solidFill>
                          <a:effectLst/>
                          <a:latin typeface="Calibri" panose="020F0502020204030204" pitchFamily="34" charset="0"/>
                        </a:rPr>
                        <a:t>11 x 11/Pivot table comparison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Runs rank comparison (or any comparison of fields from two files) and outputs a crosstab. (Note: Already incorporated into </a:t>
                      </a:r>
                      <a:r>
                        <a:rPr lang="en-US" sz="900" b="0" i="0" u="none" strike="noStrike" dirty="0" err="1">
                          <a:solidFill>
                            <a:srgbClr val="000000"/>
                          </a:solidFill>
                          <a:effectLst/>
                          <a:latin typeface="Calibri" panose="020F0502020204030204" pitchFamily="34" charset="0"/>
                        </a:rPr>
                        <a:t>scatterQC</a:t>
                      </a:r>
                      <a:r>
                        <a:rPr lang="en-US" sz="900" b="0" i="0" u="none" strike="noStrike" dirty="0">
                          <a:solidFill>
                            <a:srgbClr val="000000"/>
                          </a:solidFill>
                          <a:effectLst/>
                          <a:latin typeface="Calibri" panose="020F0502020204030204" pitchFamily="34" charset="0"/>
                        </a:rPr>
                        <a:t> for standard PxDx 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Steve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343601">
                <a:tc>
                  <a:txBody>
                    <a:bodyPr/>
                    <a:lstStyle/>
                    <a:p>
                      <a:pPr algn="l" fontAlgn="ctr"/>
                      <a:r>
                        <a:rPr lang="en-US" sz="900" b="0" i="0" u="none" strike="noStrike" dirty="0">
                          <a:solidFill>
                            <a:srgbClr val="000000"/>
                          </a:solidFill>
                          <a:effectLst/>
                          <a:latin typeface="Calibri" panose="020F0502020204030204" pitchFamily="34" charset="0"/>
                        </a:rPr>
                        <a:t>PxDx (projected or unprojected)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Standard QA for a projected or unprojected bucket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Katie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343601">
                <a:tc>
                  <a:txBody>
                    <a:bodyPr/>
                    <a:lstStyle/>
                    <a:p>
                      <a:pPr algn="l" fontAlgn="ctr"/>
                      <a:r>
                        <a:rPr lang="en-US" sz="900" b="0" i="0" u="none" strike="noStrike">
                          <a:solidFill>
                            <a:srgbClr val="000000"/>
                          </a:solidFill>
                          <a:effectLst/>
                          <a:latin typeface="Calibri" panose="020F0502020204030204" pitchFamily="34" charset="0"/>
                        </a:rPr>
                        <a:t>Ryan’s error checking 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Does all the error checking commands in one script. Should be run before makefile. Combines error check from job aid and claims volume by setting.</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515402">
                <a:tc>
                  <a:txBody>
                    <a:bodyPr/>
                    <a:lstStyle/>
                    <a:p>
                      <a:pPr algn="l" fontAlgn="ctr"/>
                      <a:r>
                        <a:rPr lang="en-US" sz="900" b="0" i="0" u="none" strike="noStrike">
                          <a:solidFill>
                            <a:srgbClr val="000000"/>
                          </a:solidFill>
                          <a:effectLst/>
                          <a:latin typeface="Calibri" panose="020F0502020204030204" pitchFamily="34" charset="0"/>
                        </a:rPr>
                        <a:t>Comparison of two aggregation jobs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Outputs graphs showing differences between aggregations data for two jobs. Intended to investigate methodology changes, but can be used to investigate churn.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David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David and/or technical team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343601">
                <a:tc>
                  <a:txBody>
                    <a:bodyPr/>
                    <a:lstStyle/>
                    <a:p>
                      <a:pPr algn="l" fontAlgn="ctr"/>
                      <a:r>
                        <a:rPr lang="en-US" sz="900" b="0" i="0" u="none" strike="noStrike">
                          <a:solidFill>
                            <a:srgbClr val="000000"/>
                          </a:solidFill>
                          <a:effectLst/>
                          <a:latin typeface="Calibri" panose="020F0502020204030204" pitchFamily="34" charset="0"/>
                        </a:rPr>
                        <a:t>Ryan’s flexible QC template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Can be used for multiple projects. Checks data integrity. Fill rates, uniqueness, frequency, all x in 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343601">
                <a:tc>
                  <a:txBody>
                    <a:bodyPr/>
                    <a:lstStyle/>
                    <a:p>
                      <a:pPr algn="l" fontAlgn="ctr"/>
                      <a:r>
                        <a:rPr lang="en-US" sz="900" b="0" i="0" u="none" strike="noStrike">
                          <a:solidFill>
                            <a:srgbClr val="000000"/>
                          </a:solidFill>
                          <a:effectLst/>
                          <a:latin typeface="Calibri" panose="020F0502020204030204" pitchFamily="34" charset="0"/>
                        </a:rPr>
                        <a:t>INA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QA for filtered INA files. Additional phases will be needed to account for different INA types (e.g., POID to POID).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In use by HM team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343601">
                <a:tc>
                  <a:txBody>
                    <a:bodyPr/>
                    <a:lstStyle/>
                    <a:p>
                      <a:pPr algn="l" fontAlgn="ctr"/>
                      <a:r>
                        <a:rPr lang="en-US" sz="900" b="0" i="0" u="none" strike="noStrike">
                          <a:solidFill>
                            <a:srgbClr val="000000"/>
                          </a:solidFill>
                          <a:effectLst/>
                          <a:latin typeface="Calibri" panose="020F0502020204030204" pitchFamily="34" charset="0"/>
                        </a:rPr>
                        <a:t>SOC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QA for Systems of Care project. Intent is to incorporate MF data checks with MV checks to ensure no MV data has dropped or changes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801">
                <a:tc>
                  <a:txBody>
                    <a:bodyPr/>
                    <a:lstStyle/>
                    <a:p>
                      <a:pPr algn="l" fontAlgn="ctr"/>
                      <a:r>
                        <a:rPr lang="en-US" sz="900" b="0" i="0" u="none" strike="noStrike">
                          <a:solidFill>
                            <a:srgbClr val="000000"/>
                          </a:solidFill>
                          <a:effectLst/>
                          <a:latin typeface="Calibri" panose="020F0502020204030204" pitchFamily="34" charset="0"/>
                        </a:rPr>
                        <a:t>PAC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QA for PAC</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402">
                <a:tc>
                  <a:txBody>
                    <a:bodyPr/>
                    <a:lstStyle/>
                    <a:p>
                      <a:pPr algn="l" fontAlgn="ctr"/>
                      <a:r>
                        <a:rPr lang="en-US" sz="900" b="0" i="0" u="none" strike="noStrike">
                          <a:solidFill>
                            <a:srgbClr val="000000"/>
                          </a:solidFill>
                          <a:effectLst/>
                          <a:latin typeface="Calibri" panose="020F0502020204030204" pitchFamily="34" charset="0"/>
                        </a:rPr>
                        <a:t>Trending QA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QA for trending project. We want to check for the level of churn we’re seeing in trending from one deliverable to the next.  If the churn is higher than expected, we want to investigate before delivering.</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Anja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Yes, for on-going trends.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Development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65110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Scatter QC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7244426"/>
              </p:ext>
            </p:extLst>
          </p:nvPr>
        </p:nvGraphicFramePr>
        <p:xfrm>
          <a:off x="781460" y="1290915"/>
          <a:ext cx="10629080" cy="4797913"/>
        </p:xfrm>
        <a:graphic>
          <a:graphicData uri="http://schemas.openxmlformats.org/drawingml/2006/table">
            <a:tbl>
              <a:tblPr/>
              <a:tblGrid>
                <a:gridCol w="1634345"/>
                <a:gridCol w="4411975"/>
                <a:gridCol w="704109"/>
                <a:gridCol w="1217004"/>
                <a:gridCol w="1120693"/>
                <a:gridCol w="1540954"/>
              </a:tblGrid>
              <a:tr h="959581">
                <a:tc>
                  <a:txBody>
                    <a:bodyPr/>
                    <a:lstStyle/>
                    <a:p>
                      <a:pPr algn="l" fontAlgn="ctr"/>
                      <a:r>
                        <a:rPr lang="en-US" sz="1400" b="1" i="0" u="none" strike="noStrike" dirty="0">
                          <a:solidFill>
                            <a:srgbClr val="000000"/>
                          </a:solidFill>
                          <a:effectLst/>
                          <a:latin typeface="Calibri" panose="020F0502020204030204" pitchFamily="34" charset="0"/>
                        </a:rPr>
                        <a:t>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anose="020F0502020204030204" pitchFamily="34" charset="0"/>
                        </a:rPr>
                        <a:t>Description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anose="020F0502020204030204" pitchFamily="34" charset="0"/>
                        </a:rPr>
                        <a:t>Owner</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Who would run this?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Do I run this for every project? Y/N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Status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792">
                <a:tc>
                  <a:txBody>
                    <a:bodyPr/>
                    <a:lstStyle/>
                    <a:p>
                      <a:pPr algn="l" fontAlgn="ctr"/>
                      <a:r>
                        <a:rPr lang="en-US" sz="1400" b="0" i="0" u="none" strike="noStrike" dirty="0" err="1">
                          <a:solidFill>
                            <a:srgbClr val="000000"/>
                          </a:solidFill>
                          <a:effectLst/>
                          <a:latin typeface="Calibri" panose="020F0502020204030204" pitchFamily="34" charset="0"/>
                        </a:rPr>
                        <a:t>ScatterQC</a:t>
                      </a:r>
                      <a:r>
                        <a:rPr lang="en-US" sz="1400" b="0" i="0" u="none" strike="noStrike" dirty="0">
                          <a:solidFill>
                            <a:srgbClr val="000000"/>
                          </a:solidFill>
                          <a:effectLst/>
                          <a:latin typeface="Calibri" panose="020F0502020204030204" pitchFamily="34" charset="0"/>
                        </a:rPr>
                        <a:t>: Standard PxDx</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Compares two versions of PxDx files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Katie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1439375">
                <a:tc>
                  <a:txBody>
                    <a:bodyPr/>
                    <a:lstStyle/>
                    <a:p>
                      <a:pPr algn="l" fontAlgn="ctr"/>
                      <a:r>
                        <a:rPr lang="en-US" sz="1400" b="0" i="0" u="none" strike="noStrike">
                          <a:solidFill>
                            <a:srgbClr val="000000"/>
                          </a:solidFill>
                          <a:effectLst/>
                          <a:latin typeface="Calibri" panose="020F0502020204030204" pitchFamily="34" charset="0"/>
                        </a:rPr>
                        <a:t>ScatterQC: Setting specific</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Compares two versions of projections files. We use this as needed to verify changes in a specific bucket/setting between two jobs.  Helps figure out where differences could be coming from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Emily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as needed with Emily/manager guidance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479792">
                <a:tc>
                  <a:txBody>
                    <a:bodyPr/>
                    <a:lstStyle/>
                    <a:p>
                      <a:pPr algn="l" fontAlgn="ctr"/>
                      <a:r>
                        <a:rPr lang="en-US" sz="1400" b="0" i="0" u="none" strike="noStrike">
                          <a:solidFill>
                            <a:srgbClr val="000000"/>
                          </a:solidFill>
                          <a:effectLst/>
                          <a:latin typeface="Calibri" panose="020F0502020204030204" pitchFamily="34" charset="0"/>
                        </a:rPr>
                        <a:t>ScatterQC: INA 1 group</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Compares two versions of Comb INA files for a 1 group INA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Emily</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Final touches - can be used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792">
                <a:tc>
                  <a:txBody>
                    <a:bodyPr/>
                    <a:lstStyle/>
                    <a:p>
                      <a:pPr algn="l" fontAlgn="ctr"/>
                      <a:r>
                        <a:rPr lang="en-US" sz="1400" b="0" i="0" u="none" strike="noStrike">
                          <a:solidFill>
                            <a:srgbClr val="000000"/>
                          </a:solidFill>
                          <a:effectLst/>
                          <a:latin typeface="Calibri" panose="020F0502020204030204" pitchFamily="34" charset="0"/>
                        </a:rPr>
                        <a:t>ScatterQC: INA 2 group</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Compares two versions of Comb INA files for a 2 group INA</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If refresh, 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Final touches - can be used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581">
                <a:tc>
                  <a:txBody>
                    <a:bodyPr/>
                    <a:lstStyle/>
                    <a:p>
                      <a:pPr algn="l" fontAlgn="ctr"/>
                      <a:r>
                        <a:rPr lang="en-US" sz="1400" b="0" i="0" u="none" strike="noStrike">
                          <a:solidFill>
                            <a:srgbClr val="000000"/>
                          </a:solidFill>
                          <a:effectLst/>
                          <a:latin typeface="Calibri" panose="020F0502020204030204" pitchFamily="34" charset="0"/>
                        </a:rPr>
                        <a:t>11 x 11/Pivot table comparison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Runs rank comparison (or any comparison of fields from two files) and outputs a crosstab. (Note: Already incorporated into </a:t>
                      </a:r>
                      <a:r>
                        <a:rPr lang="en-US" sz="1400" b="0" i="0" u="none" strike="noStrike" dirty="0" err="1">
                          <a:solidFill>
                            <a:srgbClr val="000000"/>
                          </a:solidFill>
                          <a:effectLst/>
                          <a:latin typeface="Calibri" panose="020F0502020204030204" pitchFamily="34" charset="0"/>
                        </a:rPr>
                        <a:t>scatterQC</a:t>
                      </a:r>
                      <a:r>
                        <a:rPr lang="en-US" sz="1400" b="0" i="0" u="none" strike="noStrike" dirty="0">
                          <a:solidFill>
                            <a:srgbClr val="000000"/>
                          </a:solidFill>
                          <a:effectLst/>
                          <a:latin typeface="Calibri" panose="020F0502020204030204" pitchFamily="34" charset="0"/>
                        </a:rPr>
                        <a:t> for standard PxDx 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Steve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3835034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67145" y="1313628"/>
            <a:ext cx="10245744" cy="5112572"/>
            <a:chOff x="339189" y="1333949"/>
            <a:chExt cx="7619632" cy="3802156"/>
          </a:xfrm>
        </p:grpSpPr>
        <p:pic>
          <p:nvPicPr>
            <p:cNvPr id="4" name="Picture 3"/>
            <p:cNvPicPr>
              <a:picLocks noChangeAspect="1"/>
            </p:cNvPicPr>
            <p:nvPr/>
          </p:nvPicPr>
          <p:blipFill rotWithShape="1">
            <a:blip r:embed="rId2"/>
            <a:srcRect t="796"/>
            <a:stretch/>
          </p:blipFill>
          <p:spPr>
            <a:xfrm>
              <a:off x="339189" y="1333949"/>
              <a:ext cx="3817476" cy="3802156"/>
            </a:xfrm>
            <a:prstGeom prst="rect">
              <a:avLst/>
            </a:prstGeom>
          </p:spPr>
        </p:pic>
        <p:pic>
          <p:nvPicPr>
            <p:cNvPr id="5" name="Picture 4"/>
            <p:cNvPicPr>
              <a:picLocks noChangeAspect="1"/>
            </p:cNvPicPr>
            <p:nvPr/>
          </p:nvPicPr>
          <p:blipFill>
            <a:blip r:embed="rId3"/>
            <a:stretch>
              <a:fillRect/>
            </a:stretch>
          </p:blipFill>
          <p:spPr>
            <a:xfrm>
              <a:off x="4156665" y="1333949"/>
              <a:ext cx="3802156" cy="3802156"/>
            </a:xfrm>
            <a:prstGeom prst="rect">
              <a:avLst/>
            </a:prstGeom>
          </p:spPr>
        </p:pic>
      </p:grpSp>
      <p:sp>
        <p:nvSpPr>
          <p:cNvPr id="8" name="TextBox 7"/>
          <p:cNvSpPr txBox="1"/>
          <p:nvPr/>
        </p:nvSpPr>
        <p:spPr>
          <a:xfrm>
            <a:off x="2722874" y="419548"/>
            <a:ext cx="6734287" cy="769441"/>
          </a:xfrm>
          <a:prstGeom prst="rect">
            <a:avLst/>
          </a:prstGeom>
          <a:noFill/>
        </p:spPr>
        <p:txBody>
          <a:bodyPr wrap="square" rtlCol="0">
            <a:spAutoFit/>
          </a:bodyPr>
          <a:lstStyle/>
          <a:p>
            <a:pPr algn="ctr"/>
            <a:r>
              <a:rPr lang="en-US" sz="4400" dirty="0" smtClean="0"/>
              <a:t>Scatter QC</a:t>
            </a:r>
            <a:endParaRPr lang="en-US" sz="4400" dirty="0"/>
          </a:p>
        </p:txBody>
      </p:sp>
    </p:spTree>
    <p:extLst>
      <p:ext uri="{BB962C8B-B14F-4D97-AF65-F5344CB8AC3E}">
        <p14:creationId xmlns:p14="http://schemas.microsoft.com/office/powerpoint/2010/main" val="103674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1464" y="1398494"/>
            <a:ext cx="11421788" cy="3802156"/>
            <a:chOff x="339189" y="1333949"/>
            <a:chExt cx="11421788" cy="3802156"/>
          </a:xfrm>
        </p:grpSpPr>
        <p:pic>
          <p:nvPicPr>
            <p:cNvPr id="4" name="Picture 3"/>
            <p:cNvPicPr>
              <a:picLocks noChangeAspect="1"/>
            </p:cNvPicPr>
            <p:nvPr/>
          </p:nvPicPr>
          <p:blipFill rotWithShape="1">
            <a:blip r:embed="rId2"/>
            <a:srcRect t="796"/>
            <a:stretch/>
          </p:blipFill>
          <p:spPr>
            <a:xfrm>
              <a:off x="339189" y="1333949"/>
              <a:ext cx="3817476" cy="3802156"/>
            </a:xfrm>
            <a:prstGeom prst="rect">
              <a:avLst/>
            </a:prstGeom>
          </p:spPr>
        </p:pic>
        <p:pic>
          <p:nvPicPr>
            <p:cNvPr id="5" name="Picture 4"/>
            <p:cNvPicPr>
              <a:picLocks noChangeAspect="1"/>
            </p:cNvPicPr>
            <p:nvPr/>
          </p:nvPicPr>
          <p:blipFill>
            <a:blip r:embed="rId3"/>
            <a:stretch>
              <a:fillRect/>
            </a:stretch>
          </p:blipFill>
          <p:spPr>
            <a:xfrm>
              <a:off x="4156665" y="1333949"/>
              <a:ext cx="3802156" cy="3802156"/>
            </a:xfrm>
            <a:prstGeom prst="rect">
              <a:avLst/>
            </a:prstGeom>
          </p:spPr>
        </p:pic>
        <p:pic>
          <p:nvPicPr>
            <p:cNvPr id="6" name="Picture 5"/>
            <p:cNvPicPr>
              <a:picLocks noChangeAspect="1"/>
            </p:cNvPicPr>
            <p:nvPr/>
          </p:nvPicPr>
          <p:blipFill>
            <a:blip r:embed="rId4"/>
            <a:stretch>
              <a:fillRect/>
            </a:stretch>
          </p:blipFill>
          <p:spPr>
            <a:xfrm>
              <a:off x="7958821" y="1333949"/>
              <a:ext cx="3802156" cy="3802156"/>
            </a:xfrm>
            <a:prstGeom prst="rect">
              <a:avLst/>
            </a:prstGeom>
          </p:spPr>
        </p:pic>
      </p:grpSp>
      <p:sp>
        <p:nvSpPr>
          <p:cNvPr id="8" name="TextBox 7"/>
          <p:cNvSpPr txBox="1"/>
          <p:nvPr/>
        </p:nvSpPr>
        <p:spPr>
          <a:xfrm>
            <a:off x="2722874" y="419548"/>
            <a:ext cx="6734287" cy="769441"/>
          </a:xfrm>
          <a:prstGeom prst="rect">
            <a:avLst/>
          </a:prstGeom>
          <a:noFill/>
        </p:spPr>
        <p:txBody>
          <a:bodyPr wrap="square" rtlCol="0">
            <a:spAutoFit/>
          </a:bodyPr>
          <a:lstStyle/>
          <a:p>
            <a:pPr algn="ctr"/>
            <a:r>
              <a:rPr lang="en-US" sz="4400" dirty="0" smtClean="0"/>
              <a:t>Scatter QC</a:t>
            </a:r>
            <a:endParaRPr lang="en-US" sz="4400" dirty="0"/>
          </a:p>
        </p:txBody>
      </p:sp>
    </p:spTree>
    <p:extLst>
      <p:ext uri="{BB962C8B-B14F-4D97-AF65-F5344CB8AC3E}">
        <p14:creationId xmlns:p14="http://schemas.microsoft.com/office/powerpoint/2010/main" val="1939242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Scatter QC – Text output</a:t>
            </a:r>
            <a:endParaRPr lang="en-US" dirty="0"/>
          </a:p>
        </p:txBody>
      </p:sp>
      <p:sp>
        <p:nvSpPr>
          <p:cNvPr id="3" name="Content Placeholder 2"/>
          <p:cNvSpPr>
            <a:spLocks noGrp="1"/>
          </p:cNvSpPr>
          <p:nvPr>
            <p:ph sz="half" idx="1"/>
          </p:nvPr>
        </p:nvSpPr>
        <p:spPr>
          <a:xfrm>
            <a:off x="838200" y="1825625"/>
            <a:ext cx="4734261" cy="4351338"/>
          </a:xfrm>
        </p:spPr>
        <p:txBody>
          <a:bodyPr>
            <a:normAutofit fontScale="40000" lnSpcReduction="20000"/>
          </a:bodyPr>
          <a:lstStyle/>
          <a:p>
            <a:pPr marL="0" indent="0">
              <a:lnSpc>
                <a:spcPct val="120000"/>
              </a:lnSpc>
              <a:spcBef>
                <a:spcPts val="0"/>
              </a:spcBef>
              <a:buNone/>
            </a:pPr>
            <a:endParaRPr lang="en-US" dirty="0" smtClean="0"/>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Record Count Comparisons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File	</a:t>
            </a:r>
            <a:r>
              <a:rPr lang="en-US" dirty="0" err="1" smtClean="0">
                <a:latin typeface="Courier New" panose="02070309020205020404" pitchFamily="49" charset="0"/>
                <a:cs typeface="Courier New" panose="02070309020205020404" pitchFamily="49" charset="0"/>
              </a:rPr>
              <a:t>Old_Count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New_Count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Pct_Change</a:t>
            </a:r>
            <a:endParaRPr lang="en-US" dirty="0" smtClean="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links	 4303835 	 4546074 	 5.6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denom</a:t>
            </a:r>
            <a:r>
              <a:rPr lang="en-US" dirty="0" smtClean="0">
                <a:latin typeface="Courier New" panose="02070309020205020404" pitchFamily="49" charset="0"/>
                <a:cs typeface="Courier New" panose="02070309020205020404" pitchFamily="49" charset="0"/>
              </a:rPr>
              <a:t>	 499209 	 508532 	 1.9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Churn results Grp1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Grp1 </a:t>
            </a:r>
            <a:r>
              <a:rPr lang="en-US" dirty="0" err="1" smtClean="0">
                <a:latin typeface="Courier New" panose="02070309020205020404" pitchFamily="49" charset="0"/>
                <a:cs typeface="Courier New" panose="02070309020205020404" pitchFamily="49" charset="0"/>
              </a:rPr>
              <a:t>denom</a:t>
            </a:r>
            <a:r>
              <a:rPr lang="en-US" dirty="0" smtClean="0">
                <a:latin typeface="Courier New" panose="02070309020205020404" pitchFamily="49" charset="0"/>
                <a:cs typeface="Courier New" panose="02070309020205020404" pitchFamily="49" charset="0"/>
              </a:rPr>
              <a:t> good 10% = 61.5877811839551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Grp1 </a:t>
            </a:r>
            <a:r>
              <a:rPr lang="en-US" dirty="0" err="1" smtClean="0">
                <a:latin typeface="Courier New" panose="02070309020205020404" pitchFamily="49" charset="0"/>
                <a:cs typeface="Courier New" panose="02070309020205020404" pitchFamily="49" charset="0"/>
              </a:rPr>
              <a:t>denom</a:t>
            </a:r>
            <a:r>
              <a:rPr lang="en-US" dirty="0" smtClean="0">
                <a:latin typeface="Courier New" panose="02070309020205020404" pitchFamily="49" charset="0"/>
                <a:cs typeface="Courier New" panose="02070309020205020404" pitchFamily="49" charset="0"/>
              </a:rPr>
              <a:t> good 25% = 77.1584716755188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count of dropped IDs =  62158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percent of dropped IDs =  12.4512979533622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count of net new IDs =  71481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percent of net new IDs =  14.3188524245356 </a:t>
            </a:r>
          </a:p>
          <a:p>
            <a:pPr marL="0" indent="0">
              <a:lnSpc>
                <a:spcPct val="120000"/>
              </a:lnSpc>
              <a:spcBef>
                <a:spcPts val="0"/>
              </a:spcBef>
              <a:buNone/>
            </a:pPr>
            <a:r>
              <a:rPr lang="en-US" dirty="0" err="1" smtClean="0">
                <a:latin typeface="Courier New" panose="02070309020205020404" pitchFamily="49" charset="0"/>
                <a:cs typeface="Courier New" panose="02070309020205020404" pitchFamily="49" charset="0"/>
              </a:rPr>
              <a:t>denom</a:t>
            </a:r>
            <a:r>
              <a:rPr lang="en-US" dirty="0" smtClean="0">
                <a:latin typeface="Courier New" panose="02070309020205020404" pitchFamily="49" charset="0"/>
                <a:cs typeface="Courier New" panose="02070309020205020404" pitchFamily="49" charset="0"/>
              </a:rPr>
              <a:t> change </a:t>
            </a:r>
            <a:r>
              <a:rPr lang="en-US" dirty="0" err="1" smtClean="0">
                <a:latin typeface="Courier New" panose="02070309020205020404" pitchFamily="49" charset="0"/>
                <a:cs typeface="Courier New" panose="02070309020205020404" pitchFamily="49" charset="0"/>
              </a:rPr>
              <a:t>distr</a:t>
            </a:r>
            <a:r>
              <a:rPr lang="en-US"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Level             Count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&gt;2xIncr            58934</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Betwn10%and2xIncr 100376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&lt;10%Incr           20822</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NoChange</a:t>
            </a:r>
            <a:r>
              <a:rPr lang="en-US" dirty="0" smtClean="0">
                <a:latin typeface="Courier New" panose="02070309020205020404" pitchFamily="49" charset="0"/>
                <a:cs typeface="Courier New" panose="02070309020205020404" pitchFamily="49" charset="0"/>
              </a:rPr>
              <a:t>          135527</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&lt;10%Decr           36216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Betwn10%and2xDecr 405658</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&gt;2xDecr           126808</a:t>
            </a:r>
          </a:p>
          <a:p>
            <a:pPr marL="0" indent="0">
              <a:lnSpc>
                <a:spcPct val="120000"/>
              </a:lnSpc>
              <a:spcBef>
                <a:spcPts val="0"/>
              </a:spcBef>
              <a:buNone/>
            </a:pPr>
            <a:endParaRPr lang="en-US" dirty="0" smtClean="0"/>
          </a:p>
        </p:txBody>
      </p:sp>
      <p:sp>
        <p:nvSpPr>
          <p:cNvPr id="5" name="Content Placeholder 4"/>
          <p:cNvSpPr>
            <a:spLocks noGrp="1"/>
          </p:cNvSpPr>
          <p:nvPr>
            <p:ph sz="half" idx="2"/>
          </p:nvPr>
        </p:nvSpPr>
        <p:spPr>
          <a:xfrm>
            <a:off x="5572461" y="1825625"/>
            <a:ext cx="5781339" cy="4351338"/>
          </a:xfrm>
        </p:spPr>
        <p:txBody>
          <a:bodyPr>
            <a:normAutofit fontScale="40000" lnSpcReduction="20000"/>
          </a:bodyPr>
          <a:lstStyle/>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11 by 11 table for </a:t>
            </a:r>
            <a:r>
              <a:rPr lang="en-US" dirty="0" err="1" smtClean="0">
                <a:latin typeface="Courier New" panose="02070309020205020404" pitchFamily="49" charset="0"/>
                <a:cs typeface="Courier New" panose="02070309020205020404" pitchFamily="49" charset="0"/>
              </a:rPr>
              <a:t>denom</a:t>
            </a:r>
            <a:r>
              <a:rPr lang="en-US" dirty="0" smtClean="0">
                <a:latin typeface="Courier New" panose="02070309020205020404" pitchFamily="49" charset="0"/>
                <a:cs typeface="Courier New" panose="02070309020205020404" pitchFamily="49" charset="0"/>
              </a:rPr>
              <a:t> ranks</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0     2     3     4     5     6     7     8     9  &lt;NA&gt;</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0       33    14    20     8     5     2     2     1     0   634</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2       33  1315  1940   754   251    74    38    12     0  5971</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3       21   604  3429  3190  1152   304   103    35     3  7845</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4       12   305  3055 10158  9073  2180   632   129    15 14572</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5        8   112  1017  6910 21904 13131  2927   458    37 14966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6        4    36   320  2004 14158 32842 19945  2047   178 11190</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7        3    10    96   490  3232 15881 48423 15956   798  4986</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8        3     4    46   167   681  2825 21038 58305 13730  1629</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9        0     0    17    43   151   410  1933 14500 81369   365</a:t>
            </a:r>
          </a:p>
          <a:p>
            <a:pPr marL="0" indent="0">
              <a:lnSpc>
                <a:spcPct val="120000"/>
              </a:lnSpc>
              <a:spcBef>
                <a:spcPts val="0"/>
              </a:spcBef>
              <a:buNone/>
            </a:pPr>
            <a:r>
              <a:rPr lang="en-US" dirty="0" smtClean="0">
                <a:latin typeface="Courier New" panose="02070309020205020404" pitchFamily="49" charset="0"/>
                <a:cs typeface="Courier New" panose="02070309020205020404" pitchFamily="49" charset="0"/>
              </a:rPr>
              <a:t>  &lt;NA&gt;  1066  3758 11067 17082 19761 12045  5596   999   107     0</a:t>
            </a:r>
          </a:p>
          <a:p>
            <a:pPr marL="0" indent="0">
              <a:buNone/>
            </a:pPr>
            <a:endParaRPr lang="en-US" dirty="0"/>
          </a:p>
        </p:txBody>
      </p:sp>
      <p:sp>
        <p:nvSpPr>
          <p:cNvPr id="2" name="TextBox 1"/>
          <p:cNvSpPr txBox="1"/>
          <p:nvPr/>
        </p:nvSpPr>
        <p:spPr>
          <a:xfrm>
            <a:off x="8350564" y="4925504"/>
            <a:ext cx="3003236" cy="369332"/>
          </a:xfrm>
          <a:prstGeom prst="rect">
            <a:avLst/>
          </a:prstGeom>
          <a:noFill/>
        </p:spPr>
        <p:txBody>
          <a:bodyPr wrap="square" rtlCol="0">
            <a:spAutoFit/>
          </a:bodyPr>
          <a:lstStyle/>
          <a:p>
            <a:pPr algn="r"/>
            <a:r>
              <a:rPr lang="en-US" dirty="0" smtClean="0"/>
              <a:t>11x11 can be run separately</a:t>
            </a:r>
            <a:endParaRPr lang="en-US" dirty="0"/>
          </a:p>
        </p:txBody>
      </p:sp>
    </p:spTree>
    <p:extLst>
      <p:ext uri="{BB962C8B-B14F-4D97-AF65-F5344CB8AC3E}">
        <p14:creationId xmlns:p14="http://schemas.microsoft.com/office/powerpoint/2010/main" val="274880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QC – setting specific</a:t>
            </a:r>
            <a:endParaRPr lang="en-US" dirty="0"/>
          </a:p>
        </p:txBody>
      </p:sp>
      <p:grpSp>
        <p:nvGrpSpPr>
          <p:cNvPr id="8" name="Group 7"/>
          <p:cNvGrpSpPr/>
          <p:nvPr/>
        </p:nvGrpSpPr>
        <p:grpSpPr>
          <a:xfrm>
            <a:off x="671818" y="1513109"/>
            <a:ext cx="10542132" cy="5191711"/>
            <a:chOff x="811668" y="1362501"/>
            <a:chExt cx="10542132" cy="5191711"/>
          </a:xfrm>
        </p:grpSpPr>
        <p:pic>
          <p:nvPicPr>
            <p:cNvPr id="6" name="Picture 5"/>
            <p:cNvPicPr>
              <a:picLocks noChangeAspect="1"/>
            </p:cNvPicPr>
            <p:nvPr/>
          </p:nvPicPr>
          <p:blipFill>
            <a:blip r:embed="rId2"/>
            <a:stretch>
              <a:fillRect/>
            </a:stretch>
          </p:blipFill>
          <p:spPr>
            <a:xfrm>
              <a:off x="811668" y="1362502"/>
              <a:ext cx="5284332" cy="5167390"/>
            </a:xfrm>
            <a:prstGeom prst="rect">
              <a:avLst/>
            </a:prstGeom>
          </p:spPr>
        </p:pic>
        <p:pic>
          <p:nvPicPr>
            <p:cNvPr id="7" name="Picture 6"/>
            <p:cNvPicPr>
              <a:picLocks noChangeAspect="1"/>
            </p:cNvPicPr>
            <p:nvPr/>
          </p:nvPicPr>
          <p:blipFill>
            <a:blip r:embed="rId3"/>
            <a:stretch>
              <a:fillRect/>
            </a:stretch>
          </p:blipFill>
          <p:spPr>
            <a:xfrm>
              <a:off x="6096000" y="1362501"/>
              <a:ext cx="5257800" cy="5191711"/>
            </a:xfrm>
            <a:prstGeom prst="rect">
              <a:avLst/>
            </a:prstGeom>
          </p:spPr>
        </p:pic>
      </p:grpSp>
      <p:sp>
        <p:nvSpPr>
          <p:cNvPr id="9" name="TextBox 8"/>
          <p:cNvSpPr txBox="1"/>
          <p:nvPr/>
        </p:nvSpPr>
        <p:spPr>
          <a:xfrm>
            <a:off x="1312433" y="1690688"/>
            <a:ext cx="1567030" cy="369332"/>
          </a:xfrm>
          <a:prstGeom prst="rect">
            <a:avLst/>
          </a:prstGeom>
          <a:noFill/>
        </p:spPr>
        <p:txBody>
          <a:bodyPr wrap="square" rtlCol="0">
            <a:spAutoFit/>
          </a:bodyPr>
          <a:lstStyle/>
          <a:p>
            <a:r>
              <a:rPr lang="en-US" dirty="0" smtClean="0"/>
              <a:t>hospital</a:t>
            </a:r>
            <a:endParaRPr lang="en-US" dirty="0"/>
          </a:p>
        </p:txBody>
      </p:sp>
      <p:sp>
        <p:nvSpPr>
          <p:cNvPr id="10" name="TextBox 9"/>
          <p:cNvSpPr txBox="1"/>
          <p:nvPr/>
        </p:nvSpPr>
        <p:spPr>
          <a:xfrm>
            <a:off x="6596765" y="1690688"/>
            <a:ext cx="1161826" cy="369332"/>
          </a:xfrm>
          <a:prstGeom prst="rect">
            <a:avLst/>
          </a:prstGeom>
          <a:noFill/>
        </p:spPr>
        <p:txBody>
          <a:bodyPr wrap="square" rtlCol="0">
            <a:spAutoFit/>
          </a:bodyPr>
          <a:lstStyle/>
          <a:p>
            <a:r>
              <a:rPr lang="en-US" dirty="0" smtClean="0"/>
              <a:t>office</a:t>
            </a:r>
          </a:p>
        </p:txBody>
      </p:sp>
    </p:spTree>
    <p:extLst>
      <p:ext uri="{BB962C8B-B14F-4D97-AF65-F5344CB8AC3E}">
        <p14:creationId xmlns:p14="http://schemas.microsoft.com/office/powerpoint/2010/main" val="2602369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PxDx QA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62864878"/>
              </p:ext>
            </p:extLst>
          </p:nvPr>
        </p:nvGraphicFramePr>
        <p:xfrm>
          <a:off x="1207460" y="2259109"/>
          <a:ext cx="9777080" cy="3216533"/>
        </p:xfrm>
        <a:graphic>
          <a:graphicData uri="http://schemas.openxmlformats.org/drawingml/2006/table">
            <a:tbl>
              <a:tblPr/>
              <a:tblGrid>
                <a:gridCol w="1503340"/>
                <a:gridCol w="4045002"/>
                <a:gridCol w="660990"/>
                <a:gridCol w="1119452"/>
                <a:gridCol w="1030861"/>
                <a:gridCol w="1417435"/>
              </a:tblGrid>
              <a:tr h="714785">
                <a:tc>
                  <a:txBody>
                    <a:bodyPr/>
                    <a:lstStyle/>
                    <a:p>
                      <a:pPr algn="l" fontAlgn="ctr"/>
                      <a:r>
                        <a:rPr lang="en-US" sz="1400" b="1" i="0" u="none" strike="noStrike" dirty="0">
                          <a:solidFill>
                            <a:srgbClr val="000000"/>
                          </a:solidFill>
                          <a:effectLst/>
                          <a:latin typeface="Calibri" panose="020F0502020204030204" pitchFamily="34" charset="0"/>
                        </a:rPr>
                        <a:t>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anose="020F0502020204030204" pitchFamily="34" charset="0"/>
                        </a:rPr>
                        <a:t>Description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Owner</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Who would run this?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Do I run this for every project? Y/N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Calibri" panose="020F0502020204030204" pitchFamily="34" charset="0"/>
                        </a:rPr>
                        <a:t>Status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4785">
                <a:tc>
                  <a:txBody>
                    <a:bodyPr/>
                    <a:lstStyle/>
                    <a:p>
                      <a:pPr algn="l" fontAlgn="ctr"/>
                      <a:r>
                        <a:rPr lang="en-US" sz="1400" b="0" i="0" u="none" strike="noStrike" dirty="0">
                          <a:solidFill>
                            <a:srgbClr val="000000"/>
                          </a:solidFill>
                          <a:effectLst/>
                          <a:latin typeface="Calibri" panose="020F0502020204030204" pitchFamily="34" charset="0"/>
                        </a:rPr>
                        <a:t>PxDx (projected or unprojected)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Standard QA for a projected or unprojected bucket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Katie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714785">
                <a:tc>
                  <a:txBody>
                    <a:bodyPr/>
                    <a:lstStyle/>
                    <a:p>
                      <a:pPr algn="l" fontAlgn="ctr"/>
                      <a:r>
                        <a:rPr lang="en-US" sz="1400" b="0" i="0" u="none" strike="noStrike" dirty="0">
                          <a:solidFill>
                            <a:srgbClr val="000000"/>
                          </a:solidFill>
                          <a:effectLst/>
                          <a:latin typeface="Calibri" panose="020F0502020204030204" pitchFamily="34" charset="0"/>
                        </a:rPr>
                        <a:t>Ryan’s error checking script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Does all the error checking commands in one script. Should be run before makefile. Combines error check from job aid and claims volume by setting.</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Ryan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Delivery Analyst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Yes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r h="1072178">
                <a:tc>
                  <a:txBody>
                    <a:bodyPr/>
                    <a:lstStyle/>
                    <a:p>
                      <a:pPr algn="l" fontAlgn="ctr"/>
                      <a:r>
                        <a:rPr lang="en-US" sz="1400" b="0" i="0" u="none" strike="noStrike">
                          <a:solidFill>
                            <a:srgbClr val="000000"/>
                          </a:solidFill>
                          <a:effectLst/>
                          <a:latin typeface="Calibri" panose="020F0502020204030204" pitchFamily="34" charset="0"/>
                        </a:rPr>
                        <a:t>Comparison of two aggregation jobs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Outputs graphs showing differences between aggregations data for two jobs. Intended to investigate methodology changes, but can be used to investigate churn.</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David</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David and/or technical team</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No</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In use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353813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1727</Words>
  <Application>Microsoft Office PowerPoint</Application>
  <PresentationFormat>Widescreen</PresentationFormat>
  <Paragraphs>312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QA</vt:lpstr>
      <vt:lpstr>How many QA scripts could we think of?</vt:lpstr>
      <vt:lpstr>QA Scripts</vt:lpstr>
      <vt:lpstr>Scatter QC</vt:lpstr>
      <vt:lpstr>PowerPoint Presentation</vt:lpstr>
      <vt:lpstr>PowerPoint Presentation</vt:lpstr>
      <vt:lpstr>Scatter QC – Text output</vt:lpstr>
      <vt:lpstr>Scatter QC – setting specific</vt:lpstr>
      <vt:lpstr>PxDx QA</vt:lpstr>
      <vt:lpstr>PxDx QA</vt:lpstr>
      <vt:lpstr>qc_projections.sh</vt:lpstr>
      <vt:lpstr>Data Integrity QA</vt:lpstr>
      <vt:lpstr>Data integrity Output</vt:lpstr>
      <vt:lpstr>Data integrity – Fail file</vt:lpstr>
    </vt:vector>
  </TitlesOfParts>
  <Company>LexisNexis Risk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Hopson, Ryan (RIS-KOP)</dc:creator>
  <cp:lastModifiedBy>Hopson, Ryan (RIS-KOP)</cp:lastModifiedBy>
  <cp:revision>13</cp:revision>
  <dcterms:created xsi:type="dcterms:W3CDTF">2017-01-09T19:17:29Z</dcterms:created>
  <dcterms:modified xsi:type="dcterms:W3CDTF">2017-01-11T16:02:14Z</dcterms:modified>
</cp:coreProperties>
</file>