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5143500" type="screen16x9"/>
  <p:notesSz cx="6858000" cy="9144000"/>
  <p:embeddedFontLst>
    <p:embeddedFont>
      <p:font typeface="Titillium Web" charset="0"/>
      <p:regular r:id="rId36"/>
      <p:bold r:id="rId37"/>
      <p:italic r:id="rId38"/>
      <p:boldItalic r:id="rId39"/>
    </p:embeddedFont>
    <p:embeddedFont>
      <p:font typeface="Lato" charset="0"/>
      <p:bold r:id="rId40"/>
      <p:boldItalic r:id="rId41"/>
    </p:embeddedFont>
    <p:embeddedFont>
      <p:font typeface="Calibri" pitchFamily="34" charset="0"/>
      <p:regular r:id="rId42"/>
      <p:bold r:id="rId43"/>
      <p:italic r:id="rId44"/>
      <p:boldItalic r:id="rId45"/>
    </p:embeddedFont>
    <p:embeddedFont>
      <p:font typeface="Alfa Slab One" charset="0"/>
      <p:regular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CF309F4-DD16-47DD-85B8-AE93F716A5A9}">
  <a:tblStyle styleId="{9CF309F4-DD16-47DD-85B8-AE93F716A5A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2" d="100"/>
          <a:sy n="102" d="100"/>
        </p:scale>
        <p:origin x="-456" y="22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711278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e26e597ff6_1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e26e597ff6_1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e28204fa93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e28204fa9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e26e597ff6_1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e26e597ff6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e26e597ff6_1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e26e597ff6_1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e26e597ff6_1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e26e597ff6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e26e597ff6_1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e26e597ff6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e26e597ff6_1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e26e597ff6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e26e597ff6_1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e26e597ff6_1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e26e597ff6_1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e26e597ff6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e26e597ff6_1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e26e597ff6_1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e229f95bee_0_2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e229f95bee_0_2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e28204fa93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e28204fa9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e28204fa93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e28204fa9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e160e1ff3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e160e1ff3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e229f95bee_0_2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e229f95bee_0_2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e229f95bee_0_46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e229f95bee_0_46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e26e597ff6_1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e26e597ff6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e26e597ff6_1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e26e597ff6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e160e1ff30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e160e1ff30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e160e1ff30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e160e1ff3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e160e1ff30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e160e1ff3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e229f95bee_0_2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e229f95bee_0_2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e15b2f2d4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e15b2f2d4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e15b2f2d47_6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e15b2f2d47_6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e15b2f2d47_6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e15b2f2d47_6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e15b2f2d47_6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e15b2f2d47_6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e229f95bee_0_2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e229f95bee_0_2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e26e597fa5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e26e597fa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e26e597fa5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e26e597fa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e26e597fa5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e26e597fa5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e26e597fa5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e26e597fa5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e28204fa9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e28204fa9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www.businesstraveller.com/features/why-fighting-coronavirus-is-more-than-just-socialdistancing/" TargetMode="External"/><Relationship Id="rId2" Type="http://schemas.openxmlformats.org/officeDocument/2006/relationships/notesSlide" Target="../notesSlides/notesSlide31.xml"/><Relationship Id="rId1" Type="http://schemas.openxmlformats.org/officeDocument/2006/relationships/slideLayout" Target="../slideLayouts/slideLayout11.xml"/><Relationship Id="rId4" Type="http://schemas.openxmlformats.org/officeDocument/2006/relationships/hyperlink" Target="https://traveltips.usatoday.com/travelbusiness-class-35337.html"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www.covingtontravel.com/2019/02/5-reasons-need-fly-business-class/" TargetMode="External"/><Relationship Id="rId7" Type="http://schemas.openxmlformats.org/officeDocument/2006/relationships/hyperlink" Target="https://www.jetblue.com/flying-with-us/inflight-experience" TargetMode="External"/><Relationship Id="rId2" Type="http://schemas.openxmlformats.org/officeDocument/2006/relationships/notesSlide" Target="../notesSlides/notesSlide32.xml"/><Relationship Id="rId1" Type="http://schemas.openxmlformats.org/officeDocument/2006/relationships/slideLayout" Target="../slideLayouts/slideLayout11.xml"/><Relationship Id="rId6" Type="http://schemas.openxmlformats.org/officeDocument/2006/relationships/hyperlink" Target="https://searchcustomerexperience.techtarget.com/definition/customer-loyalty" TargetMode="External"/><Relationship Id="rId5" Type="http://schemas.openxmlformats.org/officeDocument/2006/relationships/hyperlink" Target="https://www.travelagentcentral.com/your-business/stats-food-not-price-drives-int-l-airline-passenger-satisfaction" TargetMode="External"/><Relationship Id="rId4" Type="http://schemas.openxmlformats.org/officeDocument/2006/relationships/hyperlink" Target="https://www.inmarsat.com/en/solutionsservices/aviation/solutions/inflight-wi-fi.html"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idx="4294967295"/>
          </p:nvPr>
        </p:nvSpPr>
        <p:spPr>
          <a:xfrm>
            <a:off x="-50" y="3512100"/>
            <a:ext cx="9144000" cy="1631400"/>
          </a:xfrm>
          <a:prstGeom prst="rect">
            <a:avLst/>
          </a:prstGeom>
          <a:gradFill>
            <a:gsLst>
              <a:gs pos="0">
                <a:srgbClr val="CFEEEC"/>
              </a:gs>
              <a:gs pos="100000">
                <a:srgbClr val="75C5C1"/>
              </a:gs>
            </a:gsLst>
            <a:path path="circle">
              <a:fillToRect l="50000" t="50000" r="50000" b="50000"/>
            </a:path>
            <a:tileRect/>
          </a:gradFill>
        </p:spPr>
        <p:txBody>
          <a:bodyPr spcFirstLastPara="1" wrap="square" lIns="91425" tIns="91425" rIns="91425" bIns="91425" anchor="t" anchorCtr="0">
            <a:normAutofit/>
          </a:bodyPr>
          <a:lstStyle/>
          <a:p>
            <a:pPr marL="0" lvl="0" indent="0" algn="ctr" rtl="0">
              <a:spcBef>
                <a:spcPts val="0"/>
              </a:spcBef>
              <a:spcAft>
                <a:spcPts val="0"/>
              </a:spcAft>
              <a:buNone/>
            </a:pPr>
            <a:r>
              <a:rPr lang="en" sz="4300">
                <a:solidFill>
                  <a:srgbClr val="134F5C"/>
                </a:solidFill>
                <a:latin typeface="Alfa Slab One"/>
                <a:ea typeface="Alfa Slab One"/>
                <a:cs typeface="Alfa Slab One"/>
                <a:sym typeface="Alfa Slab One"/>
              </a:rPr>
              <a:t>Aegean Airlines Passenger Satisfaction</a:t>
            </a:r>
            <a:endParaRPr sz="4300">
              <a:solidFill>
                <a:srgbClr val="134F5C"/>
              </a:solidFill>
              <a:latin typeface="Alfa Slab One"/>
              <a:ea typeface="Alfa Slab One"/>
              <a:cs typeface="Alfa Slab One"/>
              <a:sym typeface="Alfa Slab On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109"/>
        <p:cNvGrpSpPr/>
        <p:nvPr/>
      </p:nvGrpSpPr>
      <p:grpSpPr>
        <a:xfrm>
          <a:off x="0" y="0"/>
          <a:ext cx="0" cy="0"/>
          <a:chOff x="0" y="0"/>
          <a:chExt cx="0" cy="0"/>
        </a:xfrm>
      </p:grpSpPr>
      <p:pic>
        <p:nvPicPr>
          <p:cNvPr id="110" name="Google Shape;110;p22"/>
          <p:cNvPicPr preferRelativeResize="0"/>
          <p:nvPr/>
        </p:nvPicPr>
        <p:blipFill>
          <a:blip r:embed="rId3">
            <a:alphaModFix/>
          </a:blip>
          <a:stretch>
            <a:fillRect/>
          </a:stretch>
        </p:blipFill>
        <p:spPr>
          <a:xfrm>
            <a:off x="311700" y="1272463"/>
            <a:ext cx="5048226" cy="3110225"/>
          </a:xfrm>
          <a:prstGeom prst="rect">
            <a:avLst/>
          </a:prstGeom>
          <a:noFill/>
          <a:ln w="19050" cap="flat" cmpd="sng">
            <a:solidFill>
              <a:srgbClr val="073763"/>
            </a:solidFill>
            <a:prstDash val="solid"/>
            <a:round/>
            <a:headEnd type="none" w="sm" len="sm"/>
            <a:tailEnd type="none" w="sm" len="sm"/>
          </a:ln>
        </p:spPr>
      </p:pic>
      <p:sp>
        <p:nvSpPr>
          <p:cNvPr id="111" name="Google Shape;111;p22"/>
          <p:cNvSpPr txBox="1"/>
          <p:nvPr/>
        </p:nvSpPr>
        <p:spPr>
          <a:xfrm>
            <a:off x="5598875" y="1119075"/>
            <a:ext cx="3372000" cy="3417000"/>
          </a:xfrm>
          <a:prstGeom prst="rect">
            <a:avLst/>
          </a:prstGeom>
          <a:noFill/>
          <a:ln>
            <a:noFill/>
          </a:ln>
        </p:spPr>
        <p:txBody>
          <a:bodyPr spcFirstLastPara="1" wrap="square" lIns="91425" tIns="91425" rIns="91425" bIns="91425" anchor="t" anchorCtr="0">
            <a:spAutoFit/>
          </a:bodyPr>
          <a:lstStyle/>
          <a:p>
            <a:pPr marL="457200" lvl="0" indent="-317500" algn="just" rtl="0">
              <a:lnSpc>
                <a:spcPct val="100000"/>
              </a:lnSpc>
              <a:spcBef>
                <a:spcPts val="0"/>
              </a:spcBef>
              <a:spcAft>
                <a:spcPts val="0"/>
              </a:spcAft>
              <a:buClr>
                <a:schemeClr val="dk1"/>
              </a:buClr>
              <a:buSzPts val="1400"/>
              <a:buFont typeface="Lato"/>
              <a:buChar char="●"/>
            </a:pPr>
            <a:r>
              <a:rPr lang="en" dirty="0">
                <a:solidFill>
                  <a:schemeClr val="dk1"/>
                </a:solidFill>
                <a:latin typeface="Lato"/>
                <a:ea typeface="Lato"/>
                <a:cs typeface="Lato"/>
                <a:sym typeface="Lato"/>
              </a:rPr>
              <a:t>The percentage of satisfied customers increases when the level of check-in services improve.</a:t>
            </a:r>
            <a:endParaRPr dirty="0">
              <a:solidFill>
                <a:schemeClr val="dk1"/>
              </a:solidFill>
              <a:latin typeface="Lato"/>
              <a:ea typeface="Lato"/>
              <a:cs typeface="Lato"/>
              <a:sym typeface="Lato"/>
            </a:endParaRPr>
          </a:p>
          <a:p>
            <a:pPr marL="457200" lvl="0" indent="0" algn="just" rtl="0">
              <a:lnSpc>
                <a:spcPct val="100000"/>
              </a:lnSpc>
              <a:spcBef>
                <a:spcPts val="0"/>
              </a:spcBef>
              <a:spcAft>
                <a:spcPts val="0"/>
              </a:spcAft>
              <a:buNone/>
            </a:pPr>
            <a:endParaRPr dirty="0">
              <a:solidFill>
                <a:schemeClr val="dk1"/>
              </a:solidFill>
              <a:latin typeface="Lato"/>
              <a:ea typeface="Lato"/>
              <a:cs typeface="Lato"/>
              <a:sym typeface="Lato"/>
            </a:endParaRPr>
          </a:p>
          <a:p>
            <a:pPr marL="457200" lvl="0" indent="-317500" algn="just" rtl="0">
              <a:lnSpc>
                <a:spcPct val="100000"/>
              </a:lnSpc>
              <a:spcBef>
                <a:spcPts val="0"/>
              </a:spcBef>
              <a:spcAft>
                <a:spcPts val="0"/>
              </a:spcAft>
              <a:buClr>
                <a:schemeClr val="dk1"/>
              </a:buClr>
              <a:buSzPts val="1400"/>
              <a:buFont typeface="Lato"/>
              <a:buChar char="●"/>
            </a:pPr>
            <a:r>
              <a:rPr lang="en" dirty="0">
                <a:solidFill>
                  <a:schemeClr val="dk1"/>
                </a:solidFill>
                <a:latin typeface="Lato"/>
                <a:ea typeface="Lato"/>
                <a:cs typeface="Lato"/>
                <a:sym typeface="Lato"/>
              </a:rPr>
              <a:t>Usually there are longer waiting lines in check-in counters and it takes a lot of time.</a:t>
            </a:r>
            <a:endParaRPr dirty="0">
              <a:solidFill>
                <a:schemeClr val="dk1"/>
              </a:solidFill>
              <a:latin typeface="Lato"/>
              <a:ea typeface="Lato"/>
              <a:cs typeface="Lato"/>
              <a:sym typeface="Lato"/>
            </a:endParaRPr>
          </a:p>
          <a:p>
            <a:pPr marL="457200" lvl="0" indent="0" algn="just" rtl="0">
              <a:lnSpc>
                <a:spcPct val="100000"/>
              </a:lnSpc>
              <a:spcBef>
                <a:spcPts val="0"/>
              </a:spcBef>
              <a:spcAft>
                <a:spcPts val="0"/>
              </a:spcAft>
              <a:buNone/>
            </a:pPr>
            <a:endParaRPr dirty="0">
              <a:solidFill>
                <a:schemeClr val="dk1"/>
              </a:solidFill>
              <a:latin typeface="Lato"/>
              <a:ea typeface="Lato"/>
              <a:cs typeface="Lato"/>
              <a:sym typeface="Lato"/>
            </a:endParaRPr>
          </a:p>
          <a:p>
            <a:pPr marL="457200" lvl="0" indent="-317500" algn="just" rtl="0">
              <a:lnSpc>
                <a:spcPct val="100000"/>
              </a:lnSpc>
              <a:spcBef>
                <a:spcPts val="0"/>
              </a:spcBef>
              <a:spcAft>
                <a:spcPts val="0"/>
              </a:spcAft>
              <a:buClr>
                <a:schemeClr val="dk1"/>
              </a:buClr>
              <a:buSzPts val="1400"/>
              <a:buFont typeface="Lato"/>
              <a:buChar char="●"/>
            </a:pPr>
            <a:r>
              <a:rPr lang="en" dirty="0">
                <a:solidFill>
                  <a:schemeClr val="dk1"/>
                </a:solidFill>
                <a:latin typeface="Lato"/>
                <a:ea typeface="Lato"/>
                <a:cs typeface="Lato"/>
                <a:sym typeface="Lato"/>
              </a:rPr>
              <a:t>But, if self and mobile check-in was implemented well, it will give impact on short waiting time and easiness for passengers (Putri, Harisha and Widyastuti, 2018). With that, the passenger satisfaction will increase.</a:t>
            </a:r>
            <a:endParaRPr dirty="0">
              <a:solidFill>
                <a:schemeClr val="dk1"/>
              </a:solidFill>
              <a:latin typeface="Lato"/>
              <a:ea typeface="Lato"/>
              <a:cs typeface="Lato"/>
              <a:sym typeface="Lato"/>
            </a:endParaRPr>
          </a:p>
        </p:txBody>
      </p:sp>
      <p:sp>
        <p:nvSpPr>
          <p:cNvPr id="112" name="Google Shape;112;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Lato"/>
                <a:ea typeface="Lato"/>
                <a:cs typeface="Lato"/>
                <a:sym typeface="Lato"/>
              </a:rPr>
              <a:t>Analysis of Check-In Services</a:t>
            </a:r>
            <a:endParaRPr b="1">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6"/>
        <p:cNvGrpSpPr/>
        <p:nvPr/>
      </p:nvGrpSpPr>
      <p:grpSpPr>
        <a:xfrm>
          <a:off x="0" y="0"/>
          <a:ext cx="0" cy="0"/>
          <a:chOff x="0" y="0"/>
          <a:chExt cx="0" cy="0"/>
        </a:xfrm>
      </p:grpSpPr>
      <p:sp>
        <p:nvSpPr>
          <p:cNvPr id="117" name="Google Shape;117;p23"/>
          <p:cNvSpPr/>
          <p:nvPr/>
        </p:nvSpPr>
        <p:spPr>
          <a:xfrm>
            <a:off x="1326150" y="396550"/>
            <a:ext cx="6491700" cy="985650"/>
          </a:xfrm>
          <a:prstGeom prst="flowChartPunchedTape">
            <a:avLst/>
          </a:prstGeom>
          <a:gradFill>
            <a:gsLst>
              <a:gs pos="0">
                <a:srgbClr val="A1E8EF"/>
              </a:gs>
              <a:gs pos="100000">
                <a:srgbClr val="38C6D6"/>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2800" b="1">
                <a:solidFill>
                  <a:srgbClr val="073763"/>
                </a:solidFill>
                <a:latin typeface="Titillium Web"/>
                <a:ea typeface="Titillium Web"/>
                <a:cs typeface="Titillium Web"/>
                <a:sym typeface="Titillium Web"/>
              </a:rPr>
              <a:t>Customer service during the flight</a:t>
            </a:r>
            <a:endParaRPr b="1">
              <a:solidFill>
                <a:srgbClr val="073763"/>
              </a:solidFill>
              <a:latin typeface="Titillium Web"/>
              <a:ea typeface="Titillium Web"/>
              <a:cs typeface="Titillium Web"/>
              <a:sym typeface="Titillium Web"/>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121"/>
        <p:cNvGrpSpPr/>
        <p:nvPr/>
      </p:nvGrpSpPr>
      <p:grpSpPr>
        <a:xfrm>
          <a:off x="0" y="0"/>
          <a:ext cx="0" cy="0"/>
          <a:chOff x="0" y="0"/>
          <a:chExt cx="0" cy="0"/>
        </a:xfrm>
      </p:grpSpPr>
      <p:pic>
        <p:nvPicPr>
          <p:cNvPr id="122" name="Google Shape;122;p24"/>
          <p:cNvPicPr preferRelativeResize="0"/>
          <p:nvPr/>
        </p:nvPicPr>
        <p:blipFill>
          <a:blip r:embed="rId3">
            <a:alphaModFix/>
          </a:blip>
          <a:stretch>
            <a:fillRect/>
          </a:stretch>
        </p:blipFill>
        <p:spPr>
          <a:xfrm>
            <a:off x="446200" y="1084488"/>
            <a:ext cx="3924300" cy="2628900"/>
          </a:xfrm>
          <a:prstGeom prst="rect">
            <a:avLst/>
          </a:prstGeom>
          <a:noFill/>
          <a:ln w="19050" cap="flat" cmpd="sng">
            <a:solidFill>
              <a:srgbClr val="1C4587"/>
            </a:solidFill>
            <a:prstDash val="solid"/>
            <a:round/>
            <a:headEnd type="none" w="sm" len="sm"/>
            <a:tailEnd type="none" w="sm" len="sm"/>
          </a:ln>
        </p:spPr>
      </p:pic>
      <p:pic>
        <p:nvPicPr>
          <p:cNvPr id="123" name="Google Shape;123;p24"/>
          <p:cNvPicPr preferRelativeResize="0"/>
          <p:nvPr/>
        </p:nvPicPr>
        <p:blipFill>
          <a:blip r:embed="rId4">
            <a:alphaModFix/>
          </a:blip>
          <a:stretch>
            <a:fillRect/>
          </a:stretch>
        </p:blipFill>
        <p:spPr>
          <a:xfrm>
            <a:off x="4770450" y="1074975"/>
            <a:ext cx="3905250" cy="2647950"/>
          </a:xfrm>
          <a:prstGeom prst="rect">
            <a:avLst/>
          </a:prstGeom>
          <a:noFill/>
          <a:ln w="19050" cap="flat" cmpd="sng">
            <a:solidFill>
              <a:srgbClr val="073763"/>
            </a:solidFill>
            <a:prstDash val="solid"/>
            <a:round/>
            <a:headEnd type="none" w="sm" len="sm"/>
            <a:tailEnd type="none" w="sm" len="sm"/>
          </a:ln>
        </p:spPr>
      </p:pic>
      <p:sp>
        <p:nvSpPr>
          <p:cNvPr id="124" name="Google Shape;124;p24"/>
          <p:cNvSpPr txBox="1"/>
          <p:nvPr/>
        </p:nvSpPr>
        <p:spPr>
          <a:xfrm>
            <a:off x="826725" y="3950950"/>
            <a:ext cx="7684200" cy="1097700"/>
          </a:xfrm>
          <a:prstGeom prst="rect">
            <a:avLst/>
          </a:prstGeom>
          <a:noFill/>
          <a:ln>
            <a:noFill/>
          </a:ln>
        </p:spPr>
        <p:txBody>
          <a:bodyPr spcFirstLastPara="1" wrap="square" lIns="91425" tIns="91425" rIns="91425" bIns="91425" anchor="t" anchorCtr="0">
            <a:spAutoFit/>
          </a:bodyPr>
          <a:lstStyle/>
          <a:p>
            <a:pPr marL="457200" lvl="0" indent="-317500" algn="just" rtl="0">
              <a:lnSpc>
                <a:spcPct val="107916"/>
              </a:lnSpc>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Most of customers satisfied with cleanliness of our airline.</a:t>
            </a:r>
            <a:endParaRPr>
              <a:solidFill>
                <a:schemeClr val="dk1"/>
              </a:solidFill>
              <a:latin typeface="Lato"/>
              <a:ea typeface="Lato"/>
              <a:cs typeface="Lato"/>
              <a:sym typeface="Lato"/>
            </a:endParaRPr>
          </a:p>
          <a:p>
            <a:pPr marL="457200" lvl="0" indent="-317500" algn="just" rtl="0">
              <a:lnSpc>
                <a:spcPct val="107916"/>
              </a:lnSpc>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According to Business traveler article people prefer more cleanliness in Airplane.</a:t>
            </a:r>
            <a:endParaRPr>
              <a:solidFill>
                <a:schemeClr val="dk1"/>
              </a:solidFill>
              <a:latin typeface="Lato"/>
              <a:ea typeface="Lato"/>
              <a:cs typeface="Lato"/>
              <a:sym typeface="Lato"/>
            </a:endParaRPr>
          </a:p>
          <a:p>
            <a:pPr marL="457200" lvl="0" indent="-317500" algn="just" rtl="0">
              <a:lnSpc>
                <a:spcPct val="107916"/>
              </a:lnSpc>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The WI-FI service is poor according to the figure of In-Flight WI-FI service.</a:t>
            </a:r>
            <a:endParaRPr>
              <a:solidFill>
                <a:schemeClr val="dk1"/>
              </a:solidFill>
              <a:latin typeface="Lato"/>
              <a:ea typeface="Lato"/>
              <a:cs typeface="Lato"/>
              <a:sym typeface="Lato"/>
            </a:endParaRPr>
          </a:p>
          <a:p>
            <a:pPr marL="457200" lvl="0" indent="-317500" algn="just" rtl="0">
              <a:lnSpc>
                <a:spcPct val="107916"/>
              </a:lnSpc>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According to Immarsat WI-FI solutions, airlines expected to have a good WI-FI services. </a:t>
            </a:r>
            <a:endParaRPr>
              <a:solidFill>
                <a:schemeClr val="dk1"/>
              </a:solidFill>
              <a:latin typeface="Lato"/>
              <a:ea typeface="Lato"/>
              <a:cs typeface="Lato"/>
              <a:sym typeface="Lato"/>
            </a:endParaRPr>
          </a:p>
        </p:txBody>
      </p:sp>
      <p:sp>
        <p:nvSpPr>
          <p:cNvPr id="125" name="Google Shape;125;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Lato"/>
                <a:ea typeface="Lato"/>
                <a:cs typeface="Lato"/>
                <a:sym typeface="Lato"/>
              </a:rPr>
              <a:t>Analysis of Cleanliness and Inflight Wi-FI services</a:t>
            </a:r>
            <a:endParaRPr b="1">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129"/>
        <p:cNvGrpSpPr/>
        <p:nvPr/>
      </p:nvGrpSpPr>
      <p:grpSpPr>
        <a:xfrm>
          <a:off x="0" y="0"/>
          <a:ext cx="0" cy="0"/>
          <a:chOff x="0" y="0"/>
          <a:chExt cx="0" cy="0"/>
        </a:xfrm>
      </p:grpSpPr>
      <p:pic>
        <p:nvPicPr>
          <p:cNvPr id="130" name="Google Shape;130;p25"/>
          <p:cNvPicPr preferRelativeResize="0"/>
          <p:nvPr/>
        </p:nvPicPr>
        <p:blipFill>
          <a:blip r:embed="rId3">
            <a:alphaModFix/>
          </a:blip>
          <a:stretch>
            <a:fillRect/>
          </a:stretch>
        </p:blipFill>
        <p:spPr>
          <a:xfrm>
            <a:off x="591150" y="1526402"/>
            <a:ext cx="4101375" cy="2805086"/>
          </a:xfrm>
          <a:prstGeom prst="rect">
            <a:avLst/>
          </a:prstGeom>
          <a:noFill/>
          <a:ln w="19050" cap="flat" cmpd="sng">
            <a:solidFill>
              <a:srgbClr val="073763"/>
            </a:solidFill>
            <a:prstDash val="solid"/>
            <a:round/>
            <a:headEnd type="none" w="sm" len="sm"/>
            <a:tailEnd type="none" w="sm" len="sm"/>
          </a:ln>
        </p:spPr>
      </p:pic>
      <p:sp>
        <p:nvSpPr>
          <p:cNvPr id="131" name="Google Shape;131;p25"/>
          <p:cNvSpPr txBox="1"/>
          <p:nvPr/>
        </p:nvSpPr>
        <p:spPr>
          <a:xfrm>
            <a:off x="4861425" y="1412150"/>
            <a:ext cx="3916500" cy="3033600"/>
          </a:xfrm>
          <a:prstGeom prst="rect">
            <a:avLst/>
          </a:prstGeom>
          <a:noFill/>
          <a:ln>
            <a:noFill/>
          </a:ln>
        </p:spPr>
        <p:txBody>
          <a:bodyPr spcFirstLastPara="1" wrap="square" lIns="91425" tIns="91425" rIns="91425" bIns="91425" anchor="t" anchorCtr="0">
            <a:spAutoFit/>
          </a:bodyPr>
          <a:lstStyle/>
          <a:p>
            <a:pPr marL="457200" lvl="0" indent="-317500" algn="just" rtl="0">
              <a:lnSpc>
                <a:spcPct val="107916"/>
              </a:lnSpc>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According to the figure, when the level of cleanliness increases, the level of the in-flight entertainment also increases.</a:t>
            </a:r>
            <a:endParaRPr>
              <a:solidFill>
                <a:schemeClr val="dk1"/>
              </a:solidFill>
              <a:latin typeface="Lato"/>
              <a:ea typeface="Lato"/>
              <a:cs typeface="Lato"/>
              <a:sym typeface="Lato"/>
            </a:endParaRPr>
          </a:p>
          <a:p>
            <a:pPr marL="457200" lvl="0" indent="-317500" algn="just" rtl="0">
              <a:lnSpc>
                <a:spcPct val="107916"/>
              </a:lnSpc>
              <a:spcBef>
                <a:spcPts val="800"/>
              </a:spcBef>
              <a:spcAft>
                <a:spcPts val="0"/>
              </a:spcAft>
              <a:buClr>
                <a:schemeClr val="dk1"/>
              </a:buClr>
              <a:buSzPts val="1400"/>
              <a:buFont typeface="Lato"/>
              <a:buChar char="●"/>
            </a:pPr>
            <a:r>
              <a:rPr lang="en">
                <a:solidFill>
                  <a:schemeClr val="dk1"/>
                </a:solidFill>
                <a:latin typeface="Lato"/>
                <a:ea typeface="Lato"/>
                <a:cs typeface="Lato"/>
                <a:sym typeface="Lato"/>
              </a:rPr>
              <a:t>The remote of the entertainment system has been touched by many passengers. It had to be cleaned in a regular basis. </a:t>
            </a:r>
            <a:endParaRPr>
              <a:solidFill>
                <a:schemeClr val="dk1"/>
              </a:solidFill>
              <a:latin typeface="Lato"/>
              <a:ea typeface="Lato"/>
              <a:cs typeface="Lato"/>
              <a:sym typeface="Lato"/>
            </a:endParaRPr>
          </a:p>
          <a:p>
            <a:pPr marL="457200" lvl="0" indent="-317500" algn="just" rtl="0">
              <a:lnSpc>
                <a:spcPct val="107916"/>
              </a:lnSpc>
              <a:spcBef>
                <a:spcPts val="800"/>
              </a:spcBef>
              <a:spcAft>
                <a:spcPts val="0"/>
              </a:spcAft>
              <a:buClr>
                <a:schemeClr val="dk1"/>
              </a:buClr>
              <a:buSzPts val="1400"/>
              <a:buFont typeface="Lato"/>
              <a:buChar char="●"/>
            </a:pPr>
            <a:r>
              <a:rPr lang="en">
                <a:solidFill>
                  <a:schemeClr val="dk1"/>
                </a:solidFill>
                <a:latin typeface="Lato"/>
                <a:ea typeface="Lato"/>
                <a:cs typeface="Lato"/>
                <a:sym typeface="Lato"/>
              </a:rPr>
              <a:t>Also, touch screen in the fight needed to be cleaned to get rid of the fingerprints. </a:t>
            </a:r>
            <a:endParaRPr>
              <a:solidFill>
                <a:schemeClr val="dk1"/>
              </a:solidFill>
              <a:latin typeface="Lato"/>
              <a:ea typeface="Lato"/>
              <a:cs typeface="Lato"/>
              <a:sym typeface="Lato"/>
            </a:endParaRPr>
          </a:p>
          <a:p>
            <a:pPr marL="457200" lvl="0" indent="-317500" algn="just" rtl="0">
              <a:lnSpc>
                <a:spcPct val="107916"/>
              </a:lnSpc>
              <a:spcBef>
                <a:spcPts val="800"/>
              </a:spcBef>
              <a:spcAft>
                <a:spcPts val="800"/>
              </a:spcAft>
              <a:buClr>
                <a:schemeClr val="dk1"/>
              </a:buClr>
              <a:buSzPts val="1400"/>
              <a:buFont typeface="Lato"/>
              <a:buChar char="●"/>
            </a:pPr>
            <a:r>
              <a:rPr lang="en">
                <a:solidFill>
                  <a:schemeClr val="dk1"/>
                </a:solidFill>
                <a:latin typeface="Lato"/>
                <a:ea typeface="Lato"/>
                <a:cs typeface="Lato"/>
                <a:sym typeface="Lato"/>
              </a:rPr>
              <a:t>The passengers also need to have a cleaner headset. (Airline Cabin Cleanliness | SKYTRAX, 2021)</a:t>
            </a:r>
            <a:endParaRPr>
              <a:solidFill>
                <a:schemeClr val="dk1"/>
              </a:solidFill>
              <a:latin typeface="Lato"/>
              <a:ea typeface="Lato"/>
              <a:cs typeface="Lato"/>
              <a:sym typeface="Lato"/>
            </a:endParaRPr>
          </a:p>
        </p:txBody>
      </p:sp>
      <p:sp>
        <p:nvSpPr>
          <p:cNvPr id="132" name="Google Shape;132;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Lato"/>
                <a:ea typeface="Lato"/>
                <a:cs typeface="Lato"/>
                <a:sym typeface="Lato"/>
              </a:rPr>
              <a:t>Analysis of Cleanliness and Inflight Entertainment</a:t>
            </a:r>
            <a:endParaRPr b="1">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136"/>
        <p:cNvGrpSpPr/>
        <p:nvPr/>
      </p:nvGrpSpPr>
      <p:grpSpPr>
        <a:xfrm>
          <a:off x="0" y="0"/>
          <a:ext cx="0" cy="0"/>
          <a:chOff x="0" y="0"/>
          <a:chExt cx="0" cy="0"/>
        </a:xfrm>
      </p:grpSpPr>
      <p:pic>
        <p:nvPicPr>
          <p:cNvPr id="137" name="Google Shape;137;p26"/>
          <p:cNvPicPr preferRelativeResize="0"/>
          <p:nvPr/>
        </p:nvPicPr>
        <p:blipFill>
          <a:blip r:embed="rId3">
            <a:alphaModFix/>
          </a:blip>
          <a:stretch>
            <a:fillRect/>
          </a:stretch>
        </p:blipFill>
        <p:spPr>
          <a:xfrm>
            <a:off x="723850" y="977550"/>
            <a:ext cx="3272000" cy="2627975"/>
          </a:xfrm>
          <a:prstGeom prst="rect">
            <a:avLst/>
          </a:prstGeom>
          <a:noFill/>
          <a:ln w="19050" cap="flat" cmpd="sng">
            <a:solidFill>
              <a:srgbClr val="073763"/>
            </a:solidFill>
            <a:prstDash val="solid"/>
            <a:round/>
            <a:headEnd type="none" w="sm" len="sm"/>
            <a:tailEnd type="none" w="sm" len="sm"/>
          </a:ln>
        </p:spPr>
      </p:pic>
      <p:pic>
        <p:nvPicPr>
          <p:cNvPr id="138" name="Google Shape;138;p26"/>
          <p:cNvPicPr preferRelativeResize="0"/>
          <p:nvPr/>
        </p:nvPicPr>
        <p:blipFill>
          <a:blip r:embed="rId4">
            <a:alphaModFix/>
          </a:blip>
          <a:stretch>
            <a:fillRect/>
          </a:stretch>
        </p:blipFill>
        <p:spPr>
          <a:xfrm>
            <a:off x="4613475" y="1013000"/>
            <a:ext cx="4096675" cy="2557075"/>
          </a:xfrm>
          <a:prstGeom prst="rect">
            <a:avLst/>
          </a:prstGeom>
          <a:noFill/>
          <a:ln w="19050" cap="flat" cmpd="sng">
            <a:solidFill>
              <a:srgbClr val="073763"/>
            </a:solidFill>
            <a:prstDash val="solid"/>
            <a:round/>
            <a:headEnd type="none" w="sm" len="sm"/>
            <a:tailEnd type="none" w="sm" len="sm"/>
          </a:ln>
        </p:spPr>
      </p:pic>
      <p:sp>
        <p:nvSpPr>
          <p:cNvPr id="139" name="Google Shape;139;p26"/>
          <p:cNvSpPr txBox="1"/>
          <p:nvPr/>
        </p:nvSpPr>
        <p:spPr>
          <a:xfrm>
            <a:off x="532950" y="3742975"/>
            <a:ext cx="8130600" cy="1433100"/>
          </a:xfrm>
          <a:prstGeom prst="rect">
            <a:avLst/>
          </a:prstGeom>
          <a:noFill/>
          <a:ln>
            <a:noFill/>
          </a:ln>
        </p:spPr>
        <p:txBody>
          <a:bodyPr spcFirstLastPara="1" wrap="square" lIns="91425" tIns="91425" rIns="91425" bIns="91425" anchor="t" anchorCtr="0">
            <a:spAutoFit/>
          </a:bodyPr>
          <a:lstStyle/>
          <a:p>
            <a:pPr marL="457200" lvl="0" indent="-317500" algn="just" rtl="0">
              <a:lnSpc>
                <a:spcPct val="107916"/>
              </a:lnSpc>
              <a:spcBef>
                <a:spcPts val="0"/>
              </a:spcBef>
              <a:spcAft>
                <a:spcPts val="0"/>
              </a:spcAft>
              <a:buSzPts val="1400"/>
              <a:buFont typeface="Lato"/>
              <a:buChar char="●"/>
            </a:pPr>
            <a:r>
              <a:rPr lang="en">
                <a:solidFill>
                  <a:schemeClr val="dk1"/>
                </a:solidFill>
                <a:latin typeface="Lato"/>
                <a:ea typeface="Lato"/>
                <a:cs typeface="Lato"/>
                <a:sym typeface="Lato"/>
              </a:rPr>
              <a:t>By looking at satisfaction levels of food and drink we can see that most of customers selected 3 to 5 levels. It means available food and drinks are much satisfied. </a:t>
            </a:r>
            <a:endParaRPr>
              <a:solidFill>
                <a:schemeClr val="dk1"/>
              </a:solidFill>
              <a:latin typeface="Lato"/>
              <a:ea typeface="Lato"/>
              <a:cs typeface="Lato"/>
              <a:sym typeface="Lato"/>
            </a:endParaRPr>
          </a:p>
          <a:p>
            <a:pPr marL="457200" lvl="0" indent="-317500" algn="just" rtl="0">
              <a:lnSpc>
                <a:spcPct val="107916"/>
              </a:lnSpc>
              <a:spcBef>
                <a:spcPts val="800"/>
              </a:spcBef>
              <a:spcAft>
                <a:spcPts val="800"/>
              </a:spcAft>
              <a:buSzPts val="1400"/>
              <a:buFont typeface="Lato"/>
              <a:buChar char="●"/>
            </a:pPr>
            <a:r>
              <a:rPr lang="en">
                <a:solidFill>
                  <a:schemeClr val="dk1"/>
                </a:solidFill>
                <a:latin typeface="Lato"/>
                <a:ea typeface="Lato"/>
                <a:cs typeface="Lato"/>
                <a:sym typeface="Lato"/>
              </a:rPr>
              <a:t>When consider the satisfaction vs. food and drink graph you can see that most of 4, 5 level selected customers are satisfied with airline and most of 0 level selected customers are neural or dissatisfied with airline. </a:t>
            </a:r>
            <a:endParaRPr>
              <a:latin typeface="Lato"/>
              <a:ea typeface="Lato"/>
              <a:cs typeface="Lato"/>
              <a:sym typeface="Lato"/>
            </a:endParaRPr>
          </a:p>
        </p:txBody>
      </p:sp>
      <p:sp>
        <p:nvSpPr>
          <p:cNvPr id="140" name="Google Shape;140;p26"/>
          <p:cNvSpPr txBox="1">
            <a:spLocks noGrp="1"/>
          </p:cNvSpPr>
          <p:nvPr>
            <p:ph type="title"/>
          </p:nvPr>
        </p:nvSpPr>
        <p:spPr>
          <a:xfrm>
            <a:off x="311700" y="4048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Lato"/>
                <a:ea typeface="Lato"/>
                <a:cs typeface="Lato"/>
                <a:sym typeface="Lato"/>
              </a:rPr>
              <a:t>Analysis of Food And Drink</a:t>
            </a:r>
            <a:endParaRPr b="1">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144"/>
        <p:cNvGrpSpPr/>
        <p:nvPr/>
      </p:nvGrpSpPr>
      <p:grpSpPr>
        <a:xfrm>
          <a:off x="0" y="0"/>
          <a:ext cx="0" cy="0"/>
          <a:chOff x="0" y="0"/>
          <a:chExt cx="0" cy="0"/>
        </a:xfrm>
      </p:grpSpPr>
      <p:pic>
        <p:nvPicPr>
          <p:cNvPr id="145" name="Google Shape;145;p27"/>
          <p:cNvPicPr preferRelativeResize="0"/>
          <p:nvPr/>
        </p:nvPicPr>
        <p:blipFill>
          <a:blip r:embed="rId3">
            <a:alphaModFix/>
          </a:blip>
          <a:stretch>
            <a:fillRect/>
          </a:stretch>
        </p:blipFill>
        <p:spPr>
          <a:xfrm>
            <a:off x="746700" y="1182438"/>
            <a:ext cx="4359000" cy="2963425"/>
          </a:xfrm>
          <a:prstGeom prst="rect">
            <a:avLst/>
          </a:prstGeom>
          <a:noFill/>
          <a:ln w="19050" cap="flat" cmpd="sng">
            <a:solidFill>
              <a:srgbClr val="073763"/>
            </a:solidFill>
            <a:prstDash val="solid"/>
            <a:round/>
            <a:headEnd type="none" w="sm" len="sm"/>
            <a:tailEnd type="none" w="sm" len="sm"/>
          </a:ln>
        </p:spPr>
      </p:pic>
      <p:sp>
        <p:nvSpPr>
          <p:cNvPr id="146" name="Google Shape;146;p27"/>
          <p:cNvSpPr txBox="1"/>
          <p:nvPr/>
        </p:nvSpPr>
        <p:spPr>
          <a:xfrm>
            <a:off x="5552500" y="1537950"/>
            <a:ext cx="2925000" cy="2252400"/>
          </a:xfrm>
          <a:prstGeom prst="rect">
            <a:avLst/>
          </a:prstGeom>
          <a:noFill/>
          <a:ln>
            <a:noFill/>
          </a:ln>
        </p:spPr>
        <p:txBody>
          <a:bodyPr spcFirstLastPara="1" wrap="square" lIns="91425" tIns="91425" rIns="91425" bIns="91425" anchor="t" anchorCtr="0">
            <a:spAutoFit/>
          </a:bodyPr>
          <a:lstStyle/>
          <a:p>
            <a:pPr marL="457200" lvl="0" indent="-317500" algn="just" rtl="0">
              <a:spcBef>
                <a:spcPts val="0"/>
              </a:spcBef>
              <a:spcAft>
                <a:spcPts val="0"/>
              </a:spcAft>
              <a:buSzPts val="1400"/>
              <a:buFont typeface="Lato"/>
              <a:buChar char="●"/>
            </a:pPr>
            <a:r>
              <a:rPr lang="en">
                <a:solidFill>
                  <a:schemeClr val="dk1"/>
                </a:solidFill>
                <a:latin typeface="Lato"/>
                <a:ea typeface="Lato"/>
                <a:cs typeface="Lato"/>
                <a:sym typeface="Lato"/>
              </a:rPr>
              <a:t>By looking at age vs. food and drink graph, here we mainly focus on customers in level 0 who dissatisfied with available food and drinks. </a:t>
            </a:r>
            <a:endParaRPr>
              <a:solidFill>
                <a:schemeClr val="dk1"/>
              </a:solidFill>
              <a:latin typeface="Lato"/>
              <a:ea typeface="Lato"/>
              <a:cs typeface="Lato"/>
              <a:sym typeface="Lato"/>
            </a:endParaRPr>
          </a:p>
          <a:p>
            <a:pPr marL="457200" lvl="0" indent="-317500" algn="just" rtl="0">
              <a:spcBef>
                <a:spcPts val="1000"/>
              </a:spcBef>
              <a:spcAft>
                <a:spcPts val="1000"/>
              </a:spcAft>
              <a:buSzPts val="1400"/>
              <a:buFont typeface="Lato"/>
              <a:buChar char="●"/>
            </a:pPr>
            <a:r>
              <a:rPr lang="en">
                <a:solidFill>
                  <a:schemeClr val="dk1"/>
                </a:solidFill>
                <a:latin typeface="Lato"/>
                <a:ea typeface="Lato"/>
                <a:cs typeface="Lato"/>
                <a:sym typeface="Lato"/>
              </a:rPr>
              <a:t>You can clearly see that most of customers who below 40 were selected level 0 as their satisfaction level.</a:t>
            </a:r>
            <a:endParaRPr>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150"/>
        <p:cNvGrpSpPr/>
        <p:nvPr/>
      </p:nvGrpSpPr>
      <p:grpSpPr>
        <a:xfrm>
          <a:off x="0" y="0"/>
          <a:ext cx="0" cy="0"/>
          <a:chOff x="0" y="0"/>
          <a:chExt cx="0" cy="0"/>
        </a:xfrm>
      </p:grpSpPr>
      <p:pic>
        <p:nvPicPr>
          <p:cNvPr id="151" name="Google Shape;151;p28"/>
          <p:cNvPicPr preferRelativeResize="0"/>
          <p:nvPr/>
        </p:nvPicPr>
        <p:blipFill>
          <a:blip r:embed="rId3">
            <a:alphaModFix/>
          </a:blip>
          <a:stretch>
            <a:fillRect/>
          </a:stretch>
        </p:blipFill>
        <p:spPr>
          <a:xfrm>
            <a:off x="5412425" y="984275"/>
            <a:ext cx="2877700" cy="2538400"/>
          </a:xfrm>
          <a:prstGeom prst="rect">
            <a:avLst/>
          </a:prstGeom>
          <a:noFill/>
          <a:ln w="19050" cap="flat" cmpd="sng">
            <a:solidFill>
              <a:srgbClr val="073763"/>
            </a:solidFill>
            <a:prstDash val="solid"/>
            <a:round/>
            <a:headEnd type="none" w="sm" len="sm"/>
            <a:tailEnd type="none" w="sm" len="sm"/>
          </a:ln>
        </p:spPr>
      </p:pic>
      <p:pic>
        <p:nvPicPr>
          <p:cNvPr id="152" name="Google Shape;152;p28"/>
          <p:cNvPicPr preferRelativeResize="0"/>
          <p:nvPr/>
        </p:nvPicPr>
        <p:blipFill>
          <a:blip r:embed="rId4">
            <a:alphaModFix/>
          </a:blip>
          <a:stretch>
            <a:fillRect/>
          </a:stretch>
        </p:blipFill>
        <p:spPr>
          <a:xfrm>
            <a:off x="719250" y="1100813"/>
            <a:ext cx="3764119" cy="2421875"/>
          </a:xfrm>
          <a:prstGeom prst="rect">
            <a:avLst/>
          </a:prstGeom>
          <a:noFill/>
          <a:ln w="19050" cap="flat" cmpd="sng">
            <a:solidFill>
              <a:srgbClr val="073763"/>
            </a:solidFill>
            <a:prstDash val="solid"/>
            <a:round/>
            <a:headEnd type="none" w="sm" len="sm"/>
            <a:tailEnd type="none" w="sm" len="sm"/>
          </a:ln>
        </p:spPr>
      </p:pic>
      <p:sp>
        <p:nvSpPr>
          <p:cNvPr id="153" name="Google Shape;153;p28"/>
          <p:cNvSpPr txBox="1"/>
          <p:nvPr/>
        </p:nvSpPr>
        <p:spPr>
          <a:xfrm>
            <a:off x="582650" y="3605775"/>
            <a:ext cx="8207400" cy="1390500"/>
          </a:xfrm>
          <a:prstGeom prst="rect">
            <a:avLst/>
          </a:prstGeom>
          <a:noFill/>
          <a:ln>
            <a:noFill/>
          </a:ln>
        </p:spPr>
        <p:txBody>
          <a:bodyPr spcFirstLastPara="1" wrap="square" lIns="91425" tIns="91425" rIns="91425" bIns="91425" anchor="t" anchorCtr="0">
            <a:spAutoFit/>
          </a:bodyPr>
          <a:lstStyle/>
          <a:p>
            <a:pPr marL="457200" lvl="0" indent="-317500" algn="just" rtl="0">
              <a:lnSpc>
                <a:spcPct val="100000"/>
              </a:lnSpc>
              <a:spcBef>
                <a:spcPts val="0"/>
              </a:spcBef>
              <a:spcAft>
                <a:spcPts val="0"/>
              </a:spcAft>
              <a:buSzPts val="1400"/>
              <a:buFont typeface="Lato"/>
              <a:buChar char="●"/>
            </a:pPr>
            <a:r>
              <a:rPr lang="en">
                <a:solidFill>
                  <a:schemeClr val="dk1"/>
                </a:solidFill>
                <a:latin typeface="Lato"/>
                <a:ea typeface="Lato"/>
                <a:cs typeface="Lato"/>
                <a:sym typeface="Lato"/>
              </a:rPr>
              <a:t>Here we can see that most of customers selected 3 to 5 levels. It means available seat comfort is much satisfied.</a:t>
            </a:r>
            <a:endParaRPr>
              <a:solidFill>
                <a:schemeClr val="dk1"/>
              </a:solidFill>
              <a:latin typeface="Lato"/>
              <a:ea typeface="Lato"/>
              <a:cs typeface="Lato"/>
              <a:sym typeface="Lato"/>
            </a:endParaRPr>
          </a:p>
          <a:p>
            <a:pPr marL="457200" lvl="0" indent="-317500" algn="just" rtl="0">
              <a:lnSpc>
                <a:spcPct val="100000"/>
              </a:lnSpc>
              <a:spcBef>
                <a:spcPts val="500"/>
              </a:spcBef>
              <a:spcAft>
                <a:spcPts val="0"/>
              </a:spcAft>
              <a:buSzPts val="1400"/>
              <a:buFont typeface="Lato"/>
              <a:buChar char="●"/>
            </a:pPr>
            <a:r>
              <a:rPr lang="en">
                <a:solidFill>
                  <a:schemeClr val="dk1"/>
                </a:solidFill>
                <a:latin typeface="Lato"/>
                <a:ea typeface="Lato"/>
                <a:cs typeface="Lato"/>
                <a:sym typeface="Lato"/>
              </a:rPr>
              <a:t>Most of customers who selected seat comfort satisfaction level 4 and 5 are satisfied with airline. </a:t>
            </a:r>
            <a:endParaRPr>
              <a:solidFill>
                <a:schemeClr val="dk1"/>
              </a:solidFill>
              <a:latin typeface="Lato"/>
              <a:ea typeface="Lato"/>
              <a:cs typeface="Lato"/>
              <a:sym typeface="Lato"/>
            </a:endParaRPr>
          </a:p>
          <a:p>
            <a:pPr marL="457200" lvl="0" indent="-317500" algn="just" rtl="0">
              <a:lnSpc>
                <a:spcPct val="100000"/>
              </a:lnSpc>
              <a:spcBef>
                <a:spcPts val="500"/>
              </a:spcBef>
              <a:spcAft>
                <a:spcPts val="500"/>
              </a:spcAft>
              <a:buSzPts val="1400"/>
              <a:buChar char="●"/>
            </a:pPr>
            <a:r>
              <a:rPr lang="en">
                <a:solidFill>
                  <a:schemeClr val="dk1"/>
                </a:solidFill>
                <a:latin typeface="Lato"/>
                <a:ea typeface="Lato"/>
                <a:cs typeface="Lato"/>
                <a:sym typeface="Lato"/>
              </a:rPr>
              <a:t>Also, most of customers who selected seat comfort satisfaction level 1,2 and 3 are neutral or dissatisfied with airline. </a:t>
            </a:r>
            <a:endParaRPr>
              <a:latin typeface="Lato"/>
              <a:ea typeface="Lato"/>
              <a:cs typeface="Lato"/>
              <a:sym typeface="Lato"/>
            </a:endParaRPr>
          </a:p>
        </p:txBody>
      </p:sp>
      <p:sp>
        <p:nvSpPr>
          <p:cNvPr id="154" name="Google Shape;154;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Lato"/>
                <a:ea typeface="Lato"/>
                <a:cs typeface="Lato"/>
                <a:sym typeface="Lato"/>
              </a:rPr>
              <a:t>Analysis of Seat Comfort</a:t>
            </a:r>
            <a:endParaRPr b="1">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158"/>
        <p:cNvGrpSpPr/>
        <p:nvPr/>
      </p:nvGrpSpPr>
      <p:grpSpPr>
        <a:xfrm>
          <a:off x="0" y="0"/>
          <a:ext cx="0" cy="0"/>
          <a:chOff x="0" y="0"/>
          <a:chExt cx="0" cy="0"/>
        </a:xfrm>
      </p:grpSpPr>
      <p:pic>
        <p:nvPicPr>
          <p:cNvPr id="159" name="Google Shape;159;p29"/>
          <p:cNvPicPr preferRelativeResize="0"/>
          <p:nvPr/>
        </p:nvPicPr>
        <p:blipFill>
          <a:blip r:embed="rId3">
            <a:alphaModFix/>
          </a:blip>
          <a:stretch>
            <a:fillRect/>
          </a:stretch>
        </p:blipFill>
        <p:spPr>
          <a:xfrm>
            <a:off x="695575" y="1178703"/>
            <a:ext cx="4347750" cy="3416075"/>
          </a:xfrm>
          <a:prstGeom prst="rect">
            <a:avLst/>
          </a:prstGeom>
          <a:noFill/>
          <a:ln w="19050" cap="flat" cmpd="sng">
            <a:solidFill>
              <a:srgbClr val="073763"/>
            </a:solidFill>
            <a:prstDash val="solid"/>
            <a:round/>
            <a:headEnd type="none" w="sm" len="sm"/>
            <a:tailEnd type="none" w="sm" len="sm"/>
          </a:ln>
        </p:spPr>
      </p:pic>
      <p:sp>
        <p:nvSpPr>
          <p:cNvPr id="160" name="Google Shape;160;p29"/>
          <p:cNvSpPr txBox="1"/>
          <p:nvPr/>
        </p:nvSpPr>
        <p:spPr>
          <a:xfrm>
            <a:off x="5379000" y="1623600"/>
            <a:ext cx="3210000" cy="2595900"/>
          </a:xfrm>
          <a:prstGeom prst="rect">
            <a:avLst/>
          </a:prstGeom>
          <a:noFill/>
          <a:ln>
            <a:noFill/>
          </a:ln>
        </p:spPr>
        <p:txBody>
          <a:bodyPr spcFirstLastPara="1" wrap="square" lIns="91425" tIns="91425" rIns="91425" bIns="91425" anchor="t" anchorCtr="0">
            <a:spAutoFit/>
          </a:bodyPr>
          <a:lstStyle/>
          <a:p>
            <a:pPr marL="457200" lvl="0" indent="-317500" algn="just" rtl="0">
              <a:lnSpc>
                <a:spcPct val="107916"/>
              </a:lnSpc>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From the figure it is clear that the passengers in business class have a higher legroom than economy and eco-plus classes in this airline. </a:t>
            </a:r>
            <a:endParaRPr>
              <a:solidFill>
                <a:schemeClr val="dk1"/>
              </a:solidFill>
              <a:latin typeface="Lato"/>
              <a:ea typeface="Lato"/>
              <a:cs typeface="Lato"/>
              <a:sym typeface="Lato"/>
            </a:endParaRPr>
          </a:p>
          <a:p>
            <a:pPr marL="457200" lvl="0" indent="-317500" algn="just" rtl="0">
              <a:lnSpc>
                <a:spcPct val="107916"/>
              </a:lnSpc>
              <a:spcBef>
                <a:spcPts val="800"/>
              </a:spcBef>
              <a:spcAft>
                <a:spcPts val="800"/>
              </a:spcAft>
              <a:buClr>
                <a:schemeClr val="dk1"/>
              </a:buClr>
              <a:buSzPts val="1400"/>
              <a:buFont typeface="Lato"/>
              <a:buChar char="●"/>
            </a:pPr>
            <a:r>
              <a:rPr lang="en">
                <a:solidFill>
                  <a:schemeClr val="dk1"/>
                </a:solidFill>
                <a:latin typeface="Lato"/>
                <a:ea typeface="Lato"/>
                <a:cs typeface="Lato"/>
                <a:sym typeface="Lato"/>
              </a:rPr>
              <a:t>Airlines are often compared in terms of the amount of "legroom" they provide in each class of service (Legroom - Wiki - SmarterTravel.com, 2021).</a:t>
            </a:r>
            <a:endParaRPr>
              <a:solidFill>
                <a:schemeClr val="dk1"/>
              </a:solidFill>
              <a:latin typeface="Lato"/>
              <a:ea typeface="Lato"/>
              <a:cs typeface="Lato"/>
              <a:sym typeface="Lato"/>
            </a:endParaRPr>
          </a:p>
        </p:txBody>
      </p:sp>
      <p:sp>
        <p:nvSpPr>
          <p:cNvPr id="161" name="Google Shape;161;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Lato"/>
                <a:ea typeface="Lato"/>
                <a:cs typeface="Lato"/>
                <a:sym typeface="Lato"/>
              </a:rPr>
              <a:t>Analysis of Legroom Services</a:t>
            </a:r>
            <a:endParaRPr b="1">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165"/>
        <p:cNvGrpSpPr/>
        <p:nvPr/>
      </p:nvGrpSpPr>
      <p:grpSpPr>
        <a:xfrm>
          <a:off x="0" y="0"/>
          <a:ext cx="0" cy="0"/>
          <a:chOff x="0" y="0"/>
          <a:chExt cx="0" cy="0"/>
        </a:xfrm>
      </p:grpSpPr>
      <p:pic>
        <p:nvPicPr>
          <p:cNvPr id="166" name="Google Shape;166;p30"/>
          <p:cNvPicPr preferRelativeResize="0"/>
          <p:nvPr/>
        </p:nvPicPr>
        <p:blipFill>
          <a:blip r:embed="rId3">
            <a:alphaModFix/>
          </a:blip>
          <a:stretch>
            <a:fillRect/>
          </a:stretch>
        </p:blipFill>
        <p:spPr>
          <a:xfrm>
            <a:off x="884300" y="1228563"/>
            <a:ext cx="2944350" cy="2423325"/>
          </a:xfrm>
          <a:prstGeom prst="rect">
            <a:avLst/>
          </a:prstGeom>
          <a:noFill/>
          <a:ln w="19050" cap="flat" cmpd="sng">
            <a:solidFill>
              <a:srgbClr val="1C4587"/>
            </a:solidFill>
            <a:prstDash val="solid"/>
            <a:round/>
            <a:headEnd type="none" w="sm" len="sm"/>
            <a:tailEnd type="none" w="sm" len="sm"/>
          </a:ln>
        </p:spPr>
      </p:pic>
      <p:pic>
        <p:nvPicPr>
          <p:cNvPr id="167" name="Google Shape;167;p30"/>
          <p:cNvPicPr preferRelativeResize="0"/>
          <p:nvPr/>
        </p:nvPicPr>
        <p:blipFill>
          <a:blip r:embed="rId4">
            <a:alphaModFix/>
          </a:blip>
          <a:stretch>
            <a:fillRect/>
          </a:stretch>
        </p:blipFill>
        <p:spPr>
          <a:xfrm>
            <a:off x="4651950" y="1257688"/>
            <a:ext cx="3495100" cy="2365100"/>
          </a:xfrm>
          <a:prstGeom prst="rect">
            <a:avLst/>
          </a:prstGeom>
          <a:noFill/>
          <a:ln w="19050" cap="flat" cmpd="sng">
            <a:solidFill>
              <a:srgbClr val="1C4587"/>
            </a:solidFill>
            <a:prstDash val="solid"/>
            <a:round/>
            <a:headEnd type="none" w="sm" len="sm"/>
            <a:tailEnd type="none" w="sm" len="sm"/>
          </a:ln>
        </p:spPr>
      </p:pic>
      <p:sp>
        <p:nvSpPr>
          <p:cNvPr id="168" name="Google Shape;168;p30"/>
          <p:cNvSpPr txBox="1"/>
          <p:nvPr/>
        </p:nvSpPr>
        <p:spPr>
          <a:xfrm>
            <a:off x="472150" y="3741275"/>
            <a:ext cx="8360100" cy="1300200"/>
          </a:xfrm>
          <a:prstGeom prst="rect">
            <a:avLst/>
          </a:prstGeom>
          <a:noFill/>
          <a:ln>
            <a:noFill/>
          </a:ln>
        </p:spPr>
        <p:txBody>
          <a:bodyPr spcFirstLastPara="1" wrap="square" lIns="91425" tIns="91425" rIns="91425" bIns="91425" anchor="t" anchorCtr="0">
            <a:spAutoFit/>
          </a:bodyPr>
          <a:lstStyle/>
          <a:p>
            <a:pPr marL="457200" lvl="0" indent="-336550" algn="just" rtl="0">
              <a:lnSpc>
                <a:spcPct val="107916"/>
              </a:lnSpc>
              <a:spcBef>
                <a:spcPts val="0"/>
              </a:spcBef>
              <a:spcAft>
                <a:spcPts val="0"/>
              </a:spcAft>
              <a:buSzPts val="1700"/>
              <a:buFont typeface="Lato"/>
              <a:buChar char="●"/>
            </a:pPr>
            <a:r>
              <a:rPr lang="en">
                <a:solidFill>
                  <a:schemeClr val="dk1"/>
                </a:solidFill>
                <a:latin typeface="Lato"/>
                <a:ea typeface="Lato"/>
                <a:cs typeface="Lato"/>
                <a:sym typeface="Lato"/>
              </a:rPr>
              <a:t>By looking at onboard service vs. satisfaction graph, we can see that most of customers who selected onboard service satisfaction level 4 and 5 are satisfied with airline. </a:t>
            </a:r>
            <a:endParaRPr>
              <a:solidFill>
                <a:schemeClr val="dk1"/>
              </a:solidFill>
              <a:latin typeface="Lato"/>
              <a:ea typeface="Lato"/>
              <a:cs typeface="Lato"/>
              <a:sym typeface="Lato"/>
            </a:endParaRPr>
          </a:p>
          <a:p>
            <a:pPr marL="457200" lvl="0" indent="-336550" algn="just" rtl="0">
              <a:lnSpc>
                <a:spcPct val="107916"/>
              </a:lnSpc>
              <a:spcBef>
                <a:spcPts val="800"/>
              </a:spcBef>
              <a:spcAft>
                <a:spcPts val="800"/>
              </a:spcAft>
              <a:buSzPts val="1700"/>
              <a:buFont typeface="Lato"/>
              <a:buChar char="●"/>
            </a:pPr>
            <a:r>
              <a:rPr lang="en">
                <a:solidFill>
                  <a:schemeClr val="dk1"/>
                </a:solidFill>
                <a:latin typeface="Lato"/>
                <a:ea typeface="Lato"/>
                <a:cs typeface="Lato"/>
                <a:sym typeface="Lato"/>
              </a:rPr>
              <a:t>Also, most of customers who selected onboard service satisfaction level 1,2 and 3 are neutral or dissatisfied with airline. </a:t>
            </a:r>
            <a:endParaRPr sz="1700">
              <a:latin typeface="Lato"/>
              <a:ea typeface="Lato"/>
              <a:cs typeface="Lato"/>
              <a:sym typeface="Lato"/>
            </a:endParaRPr>
          </a:p>
        </p:txBody>
      </p:sp>
      <p:sp>
        <p:nvSpPr>
          <p:cNvPr id="169" name="Google Shape;169;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Lato"/>
                <a:ea typeface="Lato"/>
                <a:cs typeface="Lato"/>
                <a:sym typeface="Lato"/>
              </a:rPr>
              <a:t>Analysis of Onboard Service</a:t>
            </a:r>
            <a:endParaRPr b="1">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173"/>
        <p:cNvGrpSpPr/>
        <p:nvPr/>
      </p:nvGrpSpPr>
      <p:grpSpPr>
        <a:xfrm>
          <a:off x="0" y="0"/>
          <a:ext cx="0" cy="0"/>
          <a:chOff x="0" y="0"/>
          <a:chExt cx="0" cy="0"/>
        </a:xfrm>
      </p:grpSpPr>
      <p:pic>
        <p:nvPicPr>
          <p:cNvPr id="174" name="Google Shape;174;p31"/>
          <p:cNvPicPr preferRelativeResize="0"/>
          <p:nvPr/>
        </p:nvPicPr>
        <p:blipFill>
          <a:blip r:embed="rId3">
            <a:alphaModFix/>
          </a:blip>
          <a:stretch>
            <a:fillRect/>
          </a:stretch>
        </p:blipFill>
        <p:spPr>
          <a:xfrm>
            <a:off x="459800" y="1414538"/>
            <a:ext cx="4112200" cy="2772675"/>
          </a:xfrm>
          <a:prstGeom prst="rect">
            <a:avLst/>
          </a:prstGeom>
          <a:noFill/>
          <a:ln w="19050" cap="flat" cmpd="sng">
            <a:solidFill>
              <a:srgbClr val="1C4587"/>
            </a:solidFill>
            <a:prstDash val="solid"/>
            <a:round/>
            <a:headEnd type="none" w="sm" len="sm"/>
            <a:tailEnd type="none" w="sm" len="sm"/>
          </a:ln>
        </p:spPr>
      </p:pic>
      <p:sp>
        <p:nvSpPr>
          <p:cNvPr id="175" name="Google Shape;175;p31"/>
          <p:cNvSpPr txBox="1"/>
          <p:nvPr/>
        </p:nvSpPr>
        <p:spPr>
          <a:xfrm>
            <a:off x="4865400" y="1068225"/>
            <a:ext cx="3966900" cy="3465300"/>
          </a:xfrm>
          <a:prstGeom prst="rect">
            <a:avLst/>
          </a:prstGeom>
          <a:noFill/>
          <a:ln>
            <a:noFill/>
          </a:ln>
        </p:spPr>
        <p:txBody>
          <a:bodyPr spcFirstLastPara="1" wrap="square" lIns="91425" tIns="91425" rIns="91425" bIns="91425" anchor="t" anchorCtr="0">
            <a:spAutoFit/>
          </a:bodyPr>
          <a:lstStyle/>
          <a:p>
            <a:pPr marL="457200" lvl="0" indent="-336550" algn="just" rtl="0">
              <a:lnSpc>
                <a:spcPct val="107916"/>
              </a:lnSpc>
              <a:spcBef>
                <a:spcPts val="0"/>
              </a:spcBef>
              <a:spcAft>
                <a:spcPts val="0"/>
              </a:spcAft>
              <a:buSzPts val="1700"/>
              <a:buFont typeface="Lato"/>
              <a:buChar char="●"/>
            </a:pPr>
            <a:r>
              <a:rPr lang="en">
                <a:solidFill>
                  <a:schemeClr val="dk1"/>
                </a:solidFill>
                <a:latin typeface="Lato"/>
                <a:ea typeface="Lato"/>
                <a:cs typeface="Lato"/>
                <a:sym typeface="Lato"/>
              </a:rPr>
              <a:t>Here we can see that most of customers who traveled long flight distance are satisfied with our airline. </a:t>
            </a:r>
            <a:endParaRPr>
              <a:solidFill>
                <a:schemeClr val="dk1"/>
              </a:solidFill>
              <a:latin typeface="Lato"/>
              <a:ea typeface="Lato"/>
              <a:cs typeface="Lato"/>
              <a:sym typeface="Lato"/>
            </a:endParaRPr>
          </a:p>
          <a:p>
            <a:pPr marL="457200" lvl="0" indent="-336550" algn="just" rtl="0">
              <a:lnSpc>
                <a:spcPct val="107916"/>
              </a:lnSpc>
              <a:spcBef>
                <a:spcPts val="800"/>
              </a:spcBef>
              <a:spcAft>
                <a:spcPts val="0"/>
              </a:spcAft>
              <a:buSzPts val="1700"/>
              <a:buFont typeface="Lato"/>
              <a:buChar char="●"/>
            </a:pPr>
            <a:r>
              <a:rPr lang="en">
                <a:solidFill>
                  <a:schemeClr val="dk1"/>
                </a:solidFill>
                <a:latin typeface="Lato"/>
                <a:ea typeface="Lato"/>
                <a:cs typeface="Lato"/>
                <a:sym typeface="Lato"/>
              </a:rPr>
              <a:t>The reason for that is people look for good onboard service and seat comfort when they are traveling long distance. </a:t>
            </a:r>
            <a:endParaRPr>
              <a:solidFill>
                <a:schemeClr val="dk1"/>
              </a:solidFill>
              <a:latin typeface="Lato"/>
              <a:ea typeface="Lato"/>
              <a:cs typeface="Lato"/>
              <a:sym typeface="Lato"/>
            </a:endParaRPr>
          </a:p>
          <a:p>
            <a:pPr marL="457200" lvl="0" indent="-336550" algn="just" rtl="0">
              <a:lnSpc>
                <a:spcPct val="107916"/>
              </a:lnSpc>
              <a:spcBef>
                <a:spcPts val="800"/>
              </a:spcBef>
              <a:spcAft>
                <a:spcPts val="0"/>
              </a:spcAft>
              <a:buSzPts val="1700"/>
              <a:buFont typeface="Lato"/>
              <a:buChar char="●"/>
            </a:pPr>
            <a:r>
              <a:rPr lang="en">
                <a:solidFill>
                  <a:schemeClr val="dk1"/>
                </a:solidFill>
                <a:latin typeface="Lato"/>
                <a:ea typeface="Lato"/>
                <a:cs typeface="Lato"/>
                <a:sym typeface="Lato"/>
              </a:rPr>
              <a:t>From the above we discussed about customer satisfaction on onboard service and seat comfort. </a:t>
            </a:r>
            <a:endParaRPr>
              <a:solidFill>
                <a:schemeClr val="dk1"/>
              </a:solidFill>
              <a:latin typeface="Lato"/>
              <a:ea typeface="Lato"/>
              <a:cs typeface="Lato"/>
              <a:sym typeface="Lato"/>
            </a:endParaRPr>
          </a:p>
          <a:p>
            <a:pPr marL="457200" lvl="0" indent="-336550" algn="just" rtl="0">
              <a:lnSpc>
                <a:spcPct val="107916"/>
              </a:lnSpc>
              <a:spcBef>
                <a:spcPts val="800"/>
              </a:spcBef>
              <a:spcAft>
                <a:spcPts val="800"/>
              </a:spcAft>
              <a:buSzPts val="1700"/>
              <a:buFont typeface="Lato"/>
              <a:buChar char="●"/>
            </a:pPr>
            <a:r>
              <a:rPr lang="en">
                <a:solidFill>
                  <a:schemeClr val="dk1"/>
                </a:solidFill>
                <a:latin typeface="Lato"/>
                <a:ea typeface="Lato"/>
                <a:cs typeface="Lato"/>
                <a:sym typeface="Lato"/>
              </a:rPr>
              <a:t>Since most of customers satisfied with those two, they tend to satisfy with our airline.</a:t>
            </a:r>
            <a:endParaRPr sz="1700">
              <a:latin typeface="Lato"/>
              <a:ea typeface="Lato"/>
              <a:cs typeface="Lato"/>
              <a:sym typeface="Lato"/>
            </a:endParaRPr>
          </a:p>
        </p:txBody>
      </p:sp>
      <p:sp>
        <p:nvSpPr>
          <p:cNvPr id="176" name="Google Shape;176;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Lato"/>
                <a:ea typeface="Lato"/>
                <a:cs typeface="Lato"/>
                <a:sym typeface="Lato"/>
              </a:rPr>
              <a:t>Analysis of Flight Distance</a:t>
            </a:r>
            <a:endParaRPr b="1">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8"/>
        <p:cNvGrpSpPr/>
        <p:nvPr/>
      </p:nvGrpSpPr>
      <p:grpSpPr>
        <a:xfrm>
          <a:off x="0" y="0"/>
          <a:ext cx="0" cy="0"/>
          <a:chOff x="0" y="0"/>
          <a:chExt cx="0" cy="0"/>
        </a:xfrm>
      </p:grpSpPr>
      <p:sp>
        <p:nvSpPr>
          <p:cNvPr id="59" name="Google Shape;59;p14"/>
          <p:cNvSpPr/>
          <p:nvPr/>
        </p:nvSpPr>
        <p:spPr>
          <a:xfrm>
            <a:off x="1411050" y="526800"/>
            <a:ext cx="6321900" cy="4089900"/>
          </a:xfrm>
          <a:prstGeom prst="roundRect">
            <a:avLst>
              <a:gd name="adj" fmla="val 16667"/>
            </a:avLst>
          </a:prstGeom>
          <a:gradFill>
            <a:gsLst>
              <a:gs pos="0">
                <a:schemeClr val="lt1"/>
              </a:gs>
              <a:gs pos="50000">
                <a:srgbClr val="CFE2F3"/>
              </a:gs>
              <a:gs pos="100000">
                <a:srgbClr val="C9DAF8"/>
              </a:gs>
            </a:gsLst>
            <a:path path="circle">
              <a:fillToRect l="50000" t="50000" r="50000" b="50000"/>
            </a:path>
            <a:tileRect/>
          </a:grad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rgbClr val="1C5F6F"/>
                </a:solidFill>
                <a:latin typeface="Lato"/>
                <a:ea typeface="Lato"/>
                <a:cs typeface="Lato"/>
                <a:sym typeface="Lato"/>
              </a:rPr>
              <a:t>GROUP 01</a:t>
            </a:r>
            <a:endParaRPr sz="3000">
              <a:solidFill>
                <a:srgbClr val="1C5F6F"/>
              </a:solidFill>
              <a:latin typeface="Lato"/>
              <a:ea typeface="Lato"/>
              <a:cs typeface="Lato"/>
              <a:sym typeface="Lato"/>
            </a:endParaRPr>
          </a:p>
          <a:p>
            <a:pPr marL="0" lvl="0" indent="0" algn="ctr" rtl="0">
              <a:spcBef>
                <a:spcPts val="0"/>
              </a:spcBef>
              <a:spcAft>
                <a:spcPts val="0"/>
              </a:spcAft>
              <a:buNone/>
            </a:pPr>
            <a:r>
              <a:rPr lang="en" sz="3000">
                <a:solidFill>
                  <a:srgbClr val="1C5F6F"/>
                </a:solidFill>
                <a:latin typeface="Lato"/>
                <a:ea typeface="Lato"/>
                <a:cs typeface="Lato"/>
                <a:sym typeface="Lato"/>
              </a:rPr>
              <a:t>Members</a:t>
            </a:r>
            <a:endParaRPr sz="3000">
              <a:solidFill>
                <a:srgbClr val="1C5F6F"/>
              </a:solidFill>
              <a:latin typeface="Lato"/>
              <a:ea typeface="Lato"/>
              <a:cs typeface="Lato"/>
              <a:sym typeface="Lato"/>
            </a:endParaRPr>
          </a:p>
          <a:p>
            <a:pPr marL="0" lvl="0" indent="0" algn="l" rtl="0">
              <a:spcBef>
                <a:spcPts val="0"/>
              </a:spcBef>
              <a:spcAft>
                <a:spcPts val="0"/>
              </a:spcAft>
              <a:buNone/>
            </a:pPr>
            <a:endParaRPr sz="3000">
              <a:latin typeface="Titillium Web"/>
              <a:ea typeface="Titillium Web"/>
              <a:cs typeface="Titillium Web"/>
              <a:sym typeface="Titillium Web"/>
            </a:endParaRPr>
          </a:p>
          <a:p>
            <a:pPr marL="0" lvl="0" indent="0" algn="l" rtl="0">
              <a:spcBef>
                <a:spcPts val="0"/>
              </a:spcBef>
              <a:spcAft>
                <a:spcPts val="0"/>
              </a:spcAft>
              <a:buNone/>
            </a:pPr>
            <a:endParaRPr sz="1600">
              <a:latin typeface="Titillium Web"/>
              <a:ea typeface="Titillium Web"/>
              <a:cs typeface="Titillium Web"/>
              <a:sym typeface="Titillium Web"/>
            </a:endParaRPr>
          </a:p>
        </p:txBody>
      </p:sp>
      <p:sp>
        <p:nvSpPr>
          <p:cNvPr id="60" name="Google Shape;60;p14"/>
          <p:cNvSpPr/>
          <p:nvPr/>
        </p:nvSpPr>
        <p:spPr>
          <a:xfrm>
            <a:off x="2243225" y="2458500"/>
            <a:ext cx="929100" cy="713700"/>
          </a:xfrm>
          <a:prstGeom prst="ellipse">
            <a:avLst/>
          </a:prstGeom>
          <a:gradFill>
            <a:gsLst>
              <a:gs pos="0">
                <a:srgbClr val="00D2E9"/>
              </a:gs>
              <a:gs pos="100000">
                <a:srgbClr val="045962"/>
              </a:gs>
            </a:gsLst>
            <a:path path="circle">
              <a:fillToRect l="50000" t="50000" r="50000" b="50000"/>
            </a:path>
            <a:tileRect/>
          </a:gra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4"/>
          <p:cNvSpPr/>
          <p:nvPr/>
        </p:nvSpPr>
        <p:spPr>
          <a:xfrm>
            <a:off x="4230938" y="2458500"/>
            <a:ext cx="929100" cy="713700"/>
          </a:xfrm>
          <a:prstGeom prst="ellipse">
            <a:avLst/>
          </a:prstGeom>
          <a:gradFill>
            <a:gsLst>
              <a:gs pos="0">
                <a:srgbClr val="00D2E9"/>
              </a:gs>
              <a:gs pos="100000">
                <a:srgbClr val="045962"/>
              </a:gs>
            </a:gsLst>
            <a:path path="circle">
              <a:fillToRect l="50000" t="50000" r="50000" b="50000"/>
            </a:path>
            <a:tileRect/>
          </a:gra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4"/>
          <p:cNvSpPr/>
          <p:nvPr/>
        </p:nvSpPr>
        <p:spPr>
          <a:xfrm>
            <a:off x="6218675" y="2458500"/>
            <a:ext cx="929100" cy="713700"/>
          </a:xfrm>
          <a:prstGeom prst="ellipse">
            <a:avLst/>
          </a:prstGeom>
          <a:gradFill>
            <a:gsLst>
              <a:gs pos="0">
                <a:srgbClr val="00D2E9"/>
              </a:gs>
              <a:gs pos="100000">
                <a:srgbClr val="045962"/>
              </a:gs>
            </a:gsLst>
            <a:path path="circle">
              <a:fillToRect l="50000" t="50000" r="50000" b="50000"/>
            </a:path>
            <a:tileRect/>
          </a:gra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4"/>
          <p:cNvSpPr txBox="1"/>
          <p:nvPr/>
        </p:nvSpPr>
        <p:spPr>
          <a:xfrm>
            <a:off x="1880675" y="3648025"/>
            <a:ext cx="16542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a:latin typeface="Lato"/>
                <a:ea typeface="Lato"/>
                <a:cs typeface="Lato"/>
                <a:sym typeface="Lato"/>
              </a:rPr>
              <a:t>B.Thanushan</a:t>
            </a:r>
            <a:endParaRPr sz="1200" b="1">
              <a:latin typeface="Lato"/>
              <a:ea typeface="Lato"/>
              <a:cs typeface="Lato"/>
              <a:sym typeface="Lato"/>
            </a:endParaRPr>
          </a:p>
          <a:p>
            <a:pPr marL="0" lvl="0" indent="0" algn="ctr" rtl="0">
              <a:spcBef>
                <a:spcPts val="0"/>
              </a:spcBef>
              <a:spcAft>
                <a:spcPts val="0"/>
              </a:spcAft>
              <a:buNone/>
            </a:pPr>
            <a:r>
              <a:rPr lang="en" sz="1200" b="1">
                <a:latin typeface="Lato"/>
                <a:ea typeface="Lato"/>
                <a:cs typeface="Lato"/>
                <a:sym typeface="Lato"/>
              </a:rPr>
              <a:t>s14025</a:t>
            </a:r>
            <a:endParaRPr sz="1200" b="1">
              <a:latin typeface="Lato"/>
              <a:ea typeface="Lato"/>
              <a:cs typeface="Lato"/>
              <a:sym typeface="Lato"/>
            </a:endParaRPr>
          </a:p>
        </p:txBody>
      </p:sp>
      <p:sp>
        <p:nvSpPr>
          <p:cNvPr id="64" name="Google Shape;64;p14"/>
          <p:cNvSpPr txBox="1"/>
          <p:nvPr/>
        </p:nvSpPr>
        <p:spPr>
          <a:xfrm>
            <a:off x="3868400" y="3648025"/>
            <a:ext cx="16542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a:solidFill>
                  <a:schemeClr val="dk1"/>
                </a:solidFill>
                <a:latin typeface="Lato"/>
                <a:ea typeface="Lato"/>
                <a:cs typeface="Lato"/>
                <a:sym typeface="Lato"/>
              </a:rPr>
              <a:t>W. S. S. Fernando</a:t>
            </a:r>
            <a:endParaRPr sz="1200" b="1">
              <a:solidFill>
                <a:schemeClr val="dk1"/>
              </a:solidFill>
              <a:latin typeface="Lato"/>
              <a:ea typeface="Lato"/>
              <a:cs typeface="Lato"/>
              <a:sym typeface="Lato"/>
            </a:endParaRPr>
          </a:p>
          <a:p>
            <a:pPr marL="0" lvl="0" indent="0" algn="ctr" rtl="0">
              <a:spcBef>
                <a:spcPts val="0"/>
              </a:spcBef>
              <a:spcAft>
                <a:spcPts val="0"/>
              </a:spcAft>
              <a:buClr>
                <a:schemeClr val="dk1"/>
              </a:buClr>
              <a:buSzPts val="1100"/>
              <a:buFont typeface="Arial"/>
              <a:buNone/>
            </a:pPr>
            <a:r>
              <a:rPr lang="en" sz="1200" b="1">
                <a:solidFill>
                  <a:schemeClr val="dk1"/>
                </a:solidFill>
                <a:latin typeface="Lato"/>
                <a:ea typeface="Lato"/>
                <a:cs typeface="Lato"/>
                <a:sym typeface="Lato"/>
              </a:rPr>
              <a:t>S13990</a:t>
            </a:r>
            <a:endParaRPr b="1">
              <a:solidFill>
                <a:schemeClr val="dk1"/>
              </a:solidFill>
            </a:endParaRPr>
          </a:p>
        </p:txBody>
      </p:sp>
      <p:sp>
        <p:nvSpPr>
          <p:cNvPr id="65" name="Google Shape;65;p14"/>
          <p:cNvSpPr txBox="1"/>
          <p:nvPr/>
        </p:nvSpPr>
        <p:spPr>
          <a:xfrm>
            <a:off x="5695025" y="3648025"/>
            <a:ext cx="1976400" cy="55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dk1"/>
                </a:solidFill>
                <a:latin typeface="Lato"/>
                <a:ea typeface="Lato"/>
                <a:cs typeface="Lato"/>
                <a:sym typeface="Lato"/>
              </a:rPr>
              <a:t>W. M. C. B. Weerakoon</a:t>
            </a:r>
            <a:endParaRPr sz="1200" b="1">
              <a:solidFill>
                <a:schemeClr val="dk1"/>
              </a:solidFill>
              <a:latin typeface="Lato"/>
              <a:ea typeface="Lato"/>
              <a:cs typeface="Lato"/>
              <a:sym typeface="Lato"/>
            </a:endParaRPr>
          </a:p>
          <a:p>
            <a:pPr marL="0" lvl="0" indent="0" algn="ctr" rtl="0">
              <a:spcBef>
                <a:spcPts val="0"/>
              </a:spcBef>
              <a:spcAft>
                <a:spcPts val="0"/>
              </a:spcAft>
              <a:buClr>
                <a:schemeClr val="dk1"/>
              </a:buClr>
              <a:buSzPts val="1100"/>
              <a:buFont typeface="Arial"/>
              <a:buNone/>
            </a:pPr>
            <a:r>
              <a:rPr lang="en" sz="1200" b="1">
                <a:solidFill>
                  <a:schemeClr val="dk1"/>
                </a:solidFill>
                <a:latin typeface="Lato"/>
                <a:ea typeface="Lato"/>
                <a:cs typeface="Lato"/>
                <a:sym typeface="Lato"/>
              </a:rPr>
              <a:t>S14028</a:t>
            </a:r>
            <a:endParaRPr b="1">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0"/>
        <p:cNvGrpSpPr/>
        <p:nvPr/>
      </p:nvGrpSpPr>
      <p:grpSpPr>
        <a:xfrm>
          <a:off x="0" y="0"/>
          <a:ext cx="0" cy="0"/>
          <a:chOff x="0" y="0"/>
          <a:chExt cx="0" cy="0"/>
        </a:xfrm>
      </p:grpSpPr>
      <p:sp>
        <p:nvSpPr>
          <p:cNvPr id="181" name="Google Shape;181;p32"/>
          <p:cNvSpPr/>
          <p:nvPr/>
        </p:nvSpPr>
        <p:spPr>
          <a:xfrm>
            <a:off x="1330150" y="386575"/>
            <a:ext cx="6706925" cy="861025"/>
          </a:xfrm>
          <a:prstGeom prst="flowChartPunchedTape">
            <a:avLst/>
          </a:prstGeom>
          <a:gradFill>
            <a:gsLst>
              <a:gs pos="0">
                <a:srgbClr val="A1E8EF"/>
              </a:gs>
              <a:gs pos="100000">
                <a:srgbClr val="38C6D6"/>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990"/>
              <a:buFont typeface="Arial"/>
              <a:buNone/>
            </a:pPr>
            <a:r>
              <a:rPr lang="en" sz="2620" b="1">
                <a:solidFill>
                  <a:srgbClr val="073763"/>
                </a:solidFill>
                <a:latin typeface="Titillium Web"/>
                <a:ea typeface="Titillium Web"/>
                <a:cs typeface="Titillium Web"/>
                <a:sym typeface="Titillium Web"/>
              </a:rPr>
              <a:t>Customer service after the flight</a:t>
            </a:r>
            <a:endParaRPr b="1">
              <a:solidFill>
                <a:srgbClr val="073763"/>
              </a:solidFill>
              <a:latin typeface="Titillium Web"/>
              <a:ea typeface="Titillium Web"/>
              <a:cs typeface="Titillium Web"/>
              <a:sym typeface="Titillium Web"/>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185"/>
        <p:cNvGrpSpPr/>
        <p:nvPr/>
      </p:nvGrpSpPr>
      <p:grpSpPr>
        <a:xfrm>
          <a:off x="0" y="0"/>
          <a:ext cx="0" cy="0"/>
          <a:chOff x="0" y="0"/>
          <a:chExt cx="0" cy="0"/>
        </a:xfrm>
      </p:grpSpPr>
      <p:sp>
        <p:nvSpPr>
          <p:cNvPr id="186" name="Google Shape;186;p33"/>
          <p:cNvSpPr txBox="1">
            <a:spLocks noGrp="1"/>
          </p:cNvSpPr>
          <p:nvPr>
            <p:ph type="ctrTitle" idx="4294967295"/>
          </p:nvPr>
        </p:nvSpPr>
        <p:spPr>
          <a:xfrm>
            <a:off x="735746" y="373025"/>
            <a:ext cx="7672500" cy="57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Lato"/>
                <a:ea typeface="Lato"/>
                <a:cs typeface="Lato"/>
                <a:sym typeface="Lato"/>
              </a:rPr>
              <a:t>Analysis of baggage handling </a:t>
            </a:r>
            <a:endParaRPr b="1">
              <a:latin typeface="Lato"/>
              <a:ea typeface="Lato"/>
              <a:cs typeface="Lato"/>
              <a:sym typeface="Lato"/>
            </a:endParaRPr>
          </a:p>
        </p:txBody>
      </p:sp>
      <p:sp>
        <p:nvSpPr>
          <p:cNvPr id="187" name="Google Shape;187;p33"/>
          <p:cNvSpPr txBox="1">
            <a:spLocks noGrp="1"/>
          </p:cNvSpPr>
          <p:nvPr>
            <p:ph type="body" idx="4294967295"/>
          </p:nvPr>
        </p:nvSpPr>
        <p:spPr>
          <a:xfrm>
            <a:off x="4822050" y="1402900"/>
            <a:ext cx="4192200" cy="2932200"/>
          </a:xfrm>
          <a:prstGeom prst="rect">
            <a:avLst/>
          </a:prstGeom>
          <a:ln>
            <a:noFill/>
          </a:ln>
        </p:spPr>
        <p:txBody>
          <a:bodyPr spcFirstLastPara="1" wrap="square" lIns="91425" tIns="91425" rIns="91425" bIns="91425" anchor="ctr" anchorCtr="0">
            <a:normAutofit fontScale="32500" lnSpcReduction="10000"/>
          </a:bodyPr>
          <a:lstStyle/>
          <a:p>
            <a:pPr marL="457200" lvl="0" indent="-317500" algn="l" rtl="0">
              <a:lnSpc>
                <a:spcPct val="100000"/>
              </a:lnSpc>
              <a:spcBef>
                <a:spcPts val="0"/>
              </a:spcBef>
              <a:spcAft>
                <a:spcPts val="0"/>
              </a:spcAft>
              <a:buClr>
                <a:schemeClr val="dk1"/>
              </a:buClr>
              <a:buSzPct val="100000"/>
              <a:buFont typeface="Lato"/>
              <a:buChar char="●"/>
            </a:pPr>
            <a:r>
              <a:rPr lang="en" sz="5600">
                <a:solidFill>
                  <a:schemeClr val="dk1"/>
                </a:solidFill>
                <a:latin typeface="Lato"/>
                <a:ea typeface="Lato"/>
                <a:cs typeface="Lato"/>
                <a:sym typeface="Lato"/>
              </a:rPr>
              <a:t>According to the pie chart, about 62% of the customers have said that the level of satisfaction of baggage handling is 4 or 5.</a:t>
            </a:r>
            <a:endParaRPr sz="5600">
              <a:solidFill>
                <a:schemeClr val="dk1"/>
              </a:solidFill>
              <a:latin typeface="Lato"/>
              <a:ea typeface="Lato"/>
              <a:cs typeface="Lato"/>
              <a:sym typeface="Lato"/>
            </a:endParaRPr>
          </a:p>
          <a:p>
            <a:pPr marL="457200" lvl="0" indent="-317500" algn="l" rtl="0">
              <a:lnSpc>
                <a:spcPct val="100000"/>
              </a:lnSpc>
              <a:spcBef>
                <a:spcPts val="1000"/>
              </a:spcBef>
              <a:spcAft>
                <a:spcPts val="0"/>
              </a:spcAft>
              <a:buClr>
                <a:schemeClr val="dk1"/>
              </a:buClr>
              <a:buSzPct val="100000"/>
              <a:buFont typeface="Lato"/>
              <a:buChar char="●"/>
            </a:pPr>
            <a:r>
              <a:rPr lang="en" sz="5600">
                <a:solidFill>
                  <a:schemeClr val="dk1"/>
                </a:solidFill>
                <a:latin typeface="Lato"/>
                <a:ea typeface="Lato"/>
                <a:cs typeface="Lato"/>
                <a:sym typeface="Lato"/>
              </a:rPr>
              <a:t>Therefore, we can say that the passengers are highly satisfied with baggage handling of this airline.</a:t>
            </a:r>
            <a:endParaRPr sz="5600">
              <a:solidFill>
                <a:schemeClr val="dk1"/>
              </a:solidFill>
              <a:latin typeface="Lato"/>
              <a:ea typeface="Lato"/>
              <a:cs typeface="Lato"/>
              <a:sym typeface="Lato"/>
            </a:endParaRPr>
          </a:p>
          <a:p>
            <a:pPr marL="457200" lvl="0" indent="-317500" algn="l" rtl="0">
              <a:lnSpc>
                <a:spcPct val="100000"/>
              </a:lnSpc>
              <a:spcBef>
                <a:spcPts val="1000"/>
              </a:spcBef>
              <a:spcAft>
                <a:spcPts val="0"/>
              </a:spcAft>
              <a:buClr>
                <a:schemeClr val="dk1"/>
              </a:buClr>
              <a:buSzPct val="100000"/>
              <a:buFont typeface="Lato"/>
              <a:buChar char="●"/>
            </a:pPr>
            <a:r>
              <a:rPr lang="en" sz="5600">
                <a:solidFill>
                  <a:schemeClr val="dk1"/>
                </a:solidFill>
                <a:latin typeface="Lato"/>
                <a:ea typeface="Lato"/>
                <a:cs typeface="Lato"/>
                <a:sym typeface="Lato"/>
              </a:rPr>
              <a:t>Hence, we can assume that the passengers are getting benefits like arrival of baggages on time, improved safety and also reduction of theft.</a:t>
            </a:r>
            <a:endParaRPr sz="5600">
              <a:solidFill>
                <a:schemeClr val="dk1"/>
              </a:solidFill>
              <a:latin typeface="Lato"/>
              <a:ea typeface="Lato"/>
              <a:cs typeface="Lato"/>
              <a:sym typeface="Lato"/>
            </a:endParaRPr>
          </a:p>
          <a:p>
            <a:pPr marL="0" lvl="0" indent="0" algn="l" rtl="0">
              <a:spcBef>
                <a:spcPts val="1000"/>
              </a:spcBef>
              <a:spcAft>
                <a:spcPts val="1200"/>
              </a:spcAft>
              <a:buNone/>
            </a:pPr>
            <a:endParaRPr sz="1400">
              <a:solidFill>
                <a:schemeClr val="dk1"/>
              </a:solidFill>
              <a:latin typeface="Lato"/>
              <a:ea typeface="Lato"/>
              <a:cs typeface="Lato"/>
              <a:sym typeface="Lato"/>
            </a:endParaRPr>
          </a:p>
        </p:txBody>
      </p:sp>
      <p:sp>
        <p:nvSpPr>
          <p:cNvPr id="188" name="Google Shape;188;p33"/>
          <p:cNvSpPr/>
          <p:nvPr/>
        </p:nvSpPr>
        <p:spPr>
          <a:xfrm>
            <a:off x="895000" y="1222625"/>
            <a:ext cx="3580200" cy="3455400"/>
          </a:xfrm>
          <a:prstGeom prst="rect">
            <a:avLst/>
          </a:prstGeom>
          <a:solidFill>
            <a:schemeClr val="lt1"/>
          </a:solidFill>
          <a:ln w="19050"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9" name="Google Shape;189;p33"/>
          <p:cNvPicPr preferRelativeResize="0"/>
          <p:nvPr/>
        </p:nvPicPr>
        <p:blipFill>
          <a:blip r:embed="rId3">
            <a:alphaModFix/>
          </a:blip>
          <a:stretch>
            <a:fillRect/>
          </a:stretch>
        </p:blipFill>
        <p:spPr>
          <a:xfrm>
            <a:off x="924175" y="1255625"/>
            <a:ext cx="3580200" cy="3445531"/>
          </a:xfrm>
          <a:prstGeom prst="rect">
            <a:avLst/>
          </a:prstGeom>
          <a:noFill/>
          <a:ln w="9525" cap="flat" cmpd="sng">
            <a:solidFill>
              <a:srgbClr val="1C4587"/>
            </a:solidFill>
            <a:prstDash val="solid"/>
            <a:round/>
            <a:headEnd type="none" w="sm" len="sm"/>
            <a:tailEnd type="none" w="sm" len="sm"/>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4" name="Google Shape;194;p34"/>
          <p:cNvSpPr/>
          <p:nvPr/>
        </p:nvSpPr>
        <p:spPr>
          <a:xfrm>
            <a:off x="1291550" y="430525"/>
            <a:ext cx="6219775" cy="951650"/>
          </a:xfrm>
          <a:prstGeom prst="flowChartPunchedTape">
            <a:avLst/>
          </a:prstGeom>
          <a:gradFill>
            <a:gsLst>
              <a:gs pos="0">
                <a:srgbClr val="CFEEEC"/>
              </a:gs>
              <a:gs pos="100000">
                <a:srgbClr val="75C5C1"/>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a:solidFill>
                  <a:srgbClr val="073763"/>
                </a:solidFill>
                <a:latin typeface="Titillium Web"/>
                <a:ea typeface="Titillium Web"/>
                <a:cs typeface="Titillium Web"/>
                <a:sym typeface="Titillium Web"/>
              </a:rPr>
              <a:t>Customer Profile and Preferences</a:t>
            </a:r>
            <a:endParaRPr sz="2500" b="1">
              <a:solidFill>
                <a:srgbClr val="073763"/>
              </a:solidFill>
              <a:latin typeface="Titillium Web"/>
              <a:ea typeface="Titillium Web"/>
              <a:cs typeface="Titillium Web"/>
              <a:sym typeface="Titillium Web"/>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198"/>
        <p:cNvGrpSpPr/>
        <p:nvPr/>
      </p:nvGrpSpPr>
      <p:grpSpPr>
        <a:xfrm>
          <a:off x="0" y="0"/>
          <a:ext cx="0" cy="0"/>
          <a:chOff x="0" y="0"/>
          <a:chExt cx="0" cy="0"/>
        </a:xfrm>
      </p:grpSpPr>
      <p:sp>
        <p:nvSpPr>
          <p:cNvPr id="199" name="Google Shape;199;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Lato"/>
                <a:ea typeface="Lato"/>
                <a:cs typeface="Lato"/>
                <a:sym typeface="Lato"/>
              </a:rPr>
              <a:t>Analysis of Customer Class</a:t>
            </a:r>
            <a:endParaRPr b="1">
              <a:latin typeface="Lato"/>
              <a:ea typeface="Lato"/>
              <a:cs typeface="Lato"/>
              <a:sym typeface="Lato"/>
            </a:endParaRPr>
          </a:p>
        </p:txBody>
      </p:sp>
      <p:sp>
        <p:nvSpPr>
          <p:cNvPr id="200" name="Google Shape;200;p35"/>
          <p:cNvSpPr txBox="1">
            <a:spLocks noGrp="1"/>
          </p:cNvSpPr>
          <p:nvPr>
            <p:ph type="body" idx="1"/>
          </p:nvPr>
        </p:nvSpPr>
        <p:spPr>
          <a:xfrm>
            <a:off x="191425" y="3738675"/>
            <a:ext cx="8822700" cy="1344600"/>
          </a:xfrm>
          <a:prstGeom prst="rect">
            <a:avLst/>
          </a:prstGeom>
        </p:spPr>
        <p:txBody>
          <a:bodyPr spcFirstLastPara="1" wrap="square" lIns="91425" tIns="91425" rIns="91425" bIns="91425" anchor="t" anchorCtr="0">
            <a:normAutofit fontScale="25000" lnSpcReduction="20000"/>
          </a:bodyPr>
          <a:lstStyle/>
          <a:p>
            <a:pPr marL="457200" lvl="0" indent="-317500" algn="just" rtl="0">
              <a:spcBef>
                <a:spcPts val="0"/>
              </a:spcBef>
              <a:spcAft>
                <a:spcPts val="0"/>
              </a:spcAft>
              <a:buClr>
                <a:schemeClr val="dk1"/>
              </a:buClr>
              <a:buSzPct val="100000"/>
              <a:buFont typeface="Lato"/>
              <a:buChar char="●"/>
            </a:pPr>
            <a:r>
              <a:rPr lang="en" sz="5600">
                <a:solidFill>
                  <a:schemeClr val="dk1"/>
                </a:solidFill>
                <a:latin typeface="Lato"/>
                <a:ea typeface="Lato"/>
                <a:cs typeface="Lato"/>
                <a:sym typeface="Lato"/>
              </a:rPr>
              <a:t>According to USA today and Covington travel, business class have upgraded services than the economy class and customers travel in business class  are most probably satisfied with the airlines. From the figure we can see that the people travel in business class ae more satisfied than the economy and economy plus class.</a:t>
            </a:r>
            <a:endParaRPr sz="5600">
              <a:solidFill>
                <a:schemeClr val="dk1"/>
              </a:solidFill>
              <a:latin typeface="Lato"/>
              <a:ea typeface="Lato"/>
              <a:cs typeface="Lato"/>
              <a:sym typeface="Lato"/>
            </a:endParaRPr>
          </a:p>
          <a:p>
            <a:pPr marL="457200" lvl="0" indent="-317500" algn="just" rtl="0">
              <a:spcBef>
                <a:spcPts val="0"/>
              </a:spcBef>
              <a:spcAft>
                <a:spcPts val="0"/>
              </a:spcAft>
              <a:buClr>
                <a:schemeClr val="dk1"/>
              </a:buClr>
              <a:buSzPct val="100000"/>
              <a:buFont typeface="Lato"/>
              <a:buChar char="●"/>
            </a:pPr>
            <a:r>
              <a:rPr lang="en" sz="5600">
                <a:solidFill>
                  <a:schemeClr val="dk1"/>
                </a:solidFill>
                <a:latin typeface="Lato"/>
                <a:ea typeface="Lato"/>
                <a:cs typeface="Lato"/>
                <a:sym typeface="Lato"/>
              </a:rPr>
              <a:t>We can see that the people travel for personal reason are more dissatisfied with the airlines from the figure. </a:t>
            </a:r>
            <a:endParaRPr sz="5600">
              <a:solidFill>
                <a:schemeClr val="dk1"/>
              </a:solidFill>
              <a:latin typeface="Lato"/>
              <a:ea typeface="Lato"/>
              <a:cs typeface="Lato"/>
              <a:sym typeface="Lato"/>
            </a:endParaRPr>
          </a:p>
          <a:p>
            <a:pPr marL="0" lvl="0" indent="0" algn="l" rtl="0">
              <a:spcBef>
                <a:spcPts val="1200"/>
              </a:spcBef>
              <a:spcAft>
                <a:spcPts val="0"/>
              </a:spcAft>
              <a:buClr>
                <a:schemeClr val="dk1"/>
              </a:buClr>
              <a:buSzPct val="78571"/>
              <a:buFont typeface="Arial"/>
              <a:buNone/>
            </a:pPr>
            <a:endParaRPr sz="1400">
              <a:solidFill>
                <a:schemeClr val="dk1"/>
              </a:solidFill>
              <a:latin typeface="Lato"/>
              <a:ea typeface="Lato"/>
              <a:cs typeface="Lato"/>
              <a:sym typeface="Lato"/>
            </a:endParaRPr>
          </a:p>
          <a:p>
            <a:pPr marL="0" lvl="0" indent="0" algn="l" rtl="0">
              <a:spcBef>
                <a:spcPts val="1200"/>
              </a:spcBef>
              <a:spcAft>
                <a:spcPts val="1200"/>
              </a:spcAft>
              <a:buNone/>
            </a:pPr>
            <a:endParaRPr sz="1400">
              <a:solidFill>
                <a:schemeClr val="dk1"/>
              </a:solidFill>
              <a:latin typeface="Lato"/>
              <a:ea typeface="Lato"/>
              <a:cs typeface="Lato"/>
              <a:sym typeface="Lato"/>
            </a:endParaRPr>
          </a:p>
        </p:txBody>
      </p:sp>
      <p:pic>
        <p:nvPicPr>
          <p:cNvPr id="201" name="Google Shape;201;p35"/>
          <p:cNvPicPr preferRelativeResize="0"/>
          <p:nvPr/>
        </p:nvPicPr>
        <p:blipFill>
          <a:blip r:embed="rId3">
            <a:alphaModFix/>
          </a:blip>
          <a:stretch>
            <a:fillRect/>
          </a:stretch>
        </p:blipFill>
        <p:spPr>
          <a:xfrm>
            <a:off x="191425" y="1159000"/>
            <a:ext cx="4380578" cy="2365800"/>
          </a:xfrm>
          <a:prstGeom prst="rect">
            <a:avLst/>
          </a:prstGeom>
          <a:noFill/>
          <a:ln w="19050" cap="flat" cmpd="sng">
            <a:solidFill>
              <a:srgbClr val="1C4587"/>
            </a:solidFill>
            <a:prstDash val="solid"/>
            <a:round/>
            <a:headEnd type="none" w="sm" len="sm"/>
            <a:tailEnd type="none" w="sm" len="sm"/>
          </a:ln>
        </p:spPr>
      </p:pic>
      <p:pic>
        <p:nvPicPr>
          <p:cNvPr id="202" name="Google Shape;202;p35"/>
          <p:cNvPicPr preferRelativeResize="0"/>
          <p:nvPr/>
        </p:nvPicPr>
        <p:blipFill>
          <a:blip r:embed="rId4">
            <a:alphaModFix/>
          </a:blip>
          <a:stretch>
            <a:fillRect/>
          </a:stretch>
        </p:blipFill>
        <p:spPr>
          <a:xfrm>
            <a:off x="4777500" y="1081075"/>
            <a:ext cx="4236751" cy="2521649"/>
          </a:xfrm>
          <a:prstGeom prst="rect">
            <a:avLst/>
          </a:prstGeom>
          <a:noFill/>
          <a:ln w="19050" cap="flat" cmpd="sng">
            <a:solidFill>
              <a:srgbClr val="1C4587"/>
            </a:solidFill>
            <a:prstDash val="solid"/>
            <a:round/>
            <a:headEnd type="none" w="sm" len="sm"/>
            <a:tailEnd type="none" w="sm" len="sm"/>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206"/>
        <p:cNvGrpSpPr/>
        <p:nvPr/>
      </p:nvGrpSpPr>
      <p:grpSpPr>
        <a:xfrm>
          <a:off x="0" y="0"/>
          <a:ext cx="0" cy="0"/>
          <a:chOff x="0" y="0"/>
          <a:chExt cx="0" cy="0"/>
        </a:xfrm>
      </p:grpSpPr>
      <p:sp>
        <p:nvSpPr>
          <p:cNvPr id="207" name="Google Shape;207;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b="1">
                <a:latin typeface="Lato"/>
                <a:ea typeface="Lato"/>
                <a:cs typeface="Lato"/>
                <a:sym typeface="Lato"/>
              </a:rPr>
              <a:t>Analysis of Customer Class</a:t>
            </a:r>
            <a:endParaRPr/>
          </a:p>
        </p:txBody>
      </p:sp>
      <p:sp>
        <p:nvSpPr>
          <p:cNvPr id="208" name="Google Shape;208;p36"/>
          <p:cNvSpPr txBox="1">
            <a:spLocks noGrp="1"/>
          </p:cNvSpPr>
          <p:nvPr>
            <p:ph type="body" idx="1"/>
          </p:nvPr>
        </p:nvSpPr>
        <p:spPr>
          <a:xfrm>
            <a:off x="5713975" y="1328925"/>
            <a:ext cx="3289200" cy="3159600"/>
          </a:xfrm>
          <a:prstGeom prst="rect">
            <a:avLst/>
          </a:prstGeom>
        </p:spPr>
        <p:txBody>
          <a:bodyPr spcFirstLastPara="1" wrap="square" lIns="91425" tIns="91425" rIns="91425" bIns="91425" anchor="ctr" anchorCtr="0">
            <a:normAutofit/>
          </a:bodyPr>
          <a:lstStyle/>
          <a:p>
            <a:pPr marL="457200" lvl="0" indent="-318770" algn="just" rtl="0">
              <a:lnSpc>
                <a:spcPct val="105000"/>
              </a:lnSpc>
              <a:spcBef>
                <a:spcPts val="0"/>
              </a:spcBef>
              <a:spcAft>
                <a:spcPts val="0"/>
              </a:spcAft>
              <a:buClr>
                <a:schemeClr val="dk1"/>
              </a:buClr>
              <a:buSzPts val="1420"/>
              <a:buFont typeface="Lato"/>
              <a:buChar char="●"/>
            </a:pPr>
            <a:r>
              <a:rPr lang="en" sz="1420">
                <a:solidFill>
                  <a:schemeClr val="dk1"/>
                </a:solidFill>
                <a:latin typeface="Lato"/>
                <a:ea typeface="Lato"/>
                <a:cs typeface="Lato"/>
                <a:sym typeface="Lato"/>
              </a:rPr>
              <a:t>The reason for dissatisfaction in personal travel is the people who travel personal purpose mostly travel in Economy or Economy plus class as they are cheap and people travel for business purposes travel in business class. </a:t>
            </a:r>
            <a:endParaRPr sz="1420">
              <a:solidFill>
                <a:schemeClr val="dk1"/>
              </a:solidFill>
              <a:latin typeface="Lato"/>
              <a:ea typeface="Lato"/>
              <a:cs typeface="Lato"/>
              <a:sym typeface="Lato"/>
            </a:endParaRPr>
          </a:p>
          <a:p>
            <a:pPr marL="457200" lvl="0" indent="0" algn="just" rtl="0">
              <a:lnSpc>
                <a:spcPct val="105000"/>
              </a:lnSpc>
              <a:spcBef>
                <a:spcPts val="1200"/>
              </a:spcBef>
              <a:spcAft>
                <a:spcPts val="1200"/>
              </a:spcAft>
              <a:buNone/>
            </a:pPr>
            <a:endParaRPr sz="1420">
              <a:solidFill>
                <a:schemeClr val="dk1"/>
              </a:solidFill>
              <a:latin typeface="Lato"/>
              <a:ea typeface="Lato"/>
              <a:cs typeface="Lato"/>
              <a:sym typeface="Lato"/>
            </a:endParaRPr>
          </a:p>
        </p:txBody>
      </p:sp>
      <p:pic>
        <p:nvPicPr>
          <p:cNvPr id="209" name="Google Shape;209;p36"/>
          <p:cNvPicPr preferRelativeResize="0"/>
          <p:nvPr/>
        </p:nvPicPr>
        <p:blipFill>
          <a:blip r:embed="rId3">
            <a:alphaModFix/>
          </a:blip>
          <a:stretch>
            <a:fillRect/>
          </a:stretch>
        </p:blipFill>
        <p:spPr>
          <a:xfrm>
            <a:off x="423625" y="1328925"/>
            <a:ext cx="4997299" cy="3063504"/>
          </a:xfrm>
          <a:prstGeom prst="rect">
            <a:avLst/>
          </a:prstGeom>
          <a:noFill/>
          <a:ln w="19050" cap="flat" cmpd="sng">
            <a:solidFill>
              <a:srgbClr val="1C4587"/>
            </a:solidFill>
            <a:prstDash val="solid"/>
            <a:round/>
            <a:headEnd type="none" w="sm" len="sm"/>
            <a:tailEnd type="none" w="sm" len="sm"/>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213"/>
        <p:cNvGrpSpPr/>
        <p:nvPr/>
      </p:nvGrpSpPr>
      <p:grpSpPr>
        <a:xfrm>
          <a:off x="0" y="0"/>
          <a:ext cx="0" cy="0"/>
          <a:chOff x="0" y="0"/>
          <a:chExt cx="0" cy="0"/>
        </a:xfrm>
      </p:grpSpPr>
      <p:pic>
        <p:nvPicPr>
          <p:cNvPr id="214" name="Google Shape;214;p37"/>
          <p:cNvPicPr preferRelativeResize="0"/>
          <p:nvPr/>
        </p:nvPicPr>
        <p:blipFill>
          <a:blip r:embed="rId3">
            <a:alphaModFix/>
          </a:blip>
          <a:stretch>
            <a:fillRect/>
          </a:stretch>
        </p:blipFill>
        <p:spPr>
          <a:xfrm>
            <a:off x="789838" y="1116125"/>
            <a:ext cx="7564325" cy="2375975"/>
          </a:xfrm>
          <a:prstGeom prst="rect">
            <a:avLst/>
          </a:prstGeom>
          <a:noFill/>
          <a:ln w="19050" cap="flat" cmpd="sng">
            <a:solidFill>
              <a:srgbClr val="1C4587"/>
            </a:solidFill>
            <a:prstDash val="solid"/>
            <a:round/>
            <a:headEnd type="none" w="sm" len="sm"/>
            <a:tailEnd type="none" w="sm" len="sm"/>
          </a:ln>
        </p:spPr>
      </p:pic>
      <p:sp>
        <p:nvSpPr>
          <p:cNvPr id="215" name="Google Shape;215;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Lato"/>
                <a:ea typeface="Lato"/>
                <a:cs typeface="Lato"/>
                <a:sym typeface="Lato"/>
              </a:rPr>
              <a:t>Analysis of Age</a:t>
            </a:r>
            <a:endParaRPr b="1">
              <a:latin typeface="Lato"/>
              <a:ea typeface="Lato"/>
              <a:cs typeface="Lato"/>
              <a:sym typeface="Lato"/>
            </a:endParaRPr>
          </a:p>
        </p:txBody>
      </p:sp>
      <p:sp>
        <p:nvSpPr>
          <p:cNvPr id="216" name="Google Shape;216;p37"/>
          <p:cNvSpPr txBox="1">
            <a:spLocks noGrp="1"/>
          </p:cNvSpPr>
          <p:nvPr>
            <p:ph type="body" idx="1"/>
          </p:nvPr>
        </p:nvSpPr>
        <p:spPr>
          <a:xfrm>
            <a:off x="311700" y="3727350"/>
            <a:ext cx="8520600" cy="1291500"/>
          </a:xfrm>
          <a:prstGeom prst="rect">
            <a:avLst/>
          </a:prstGeom>
        </p:spPr>
        <p:txBody>
          <a:bodyPr spcFirstLastPara="1" wrap="square" lIns="91425" tIns="91425" rIns="91425" bIns="91425" anchor="t" anchorCtr="0">
            <a:normAutofit fontScale="25000" lnSpcReduction="20000"/>
          </a:bodyPr>
          <a:lstStyle/>
          <a:p>
            <a:pPr marL="457200" lvl="0" indent="-317500" algn="just" rtl="0">
              <a:spcBef>
                <a:spcPts val="0"/>
              </a:spcBef>
              <a:spcAft>
                <a:spcPts val="0"/>
              </a:spcAft>
              <a:buClr>
                <a:schemeClr val="dk1"/>
              </a:buClr>
              <a:buSzPct val="100000"/>
              <a:buFont typeface="Lato"/>
              <a:buChar char="●"/>
            </a:pPr>
            <a:r>
              <a:rPr lang="en" sz="5600">
                <a:solidFill>
                  <a:schemeClr val="dk1"/>
                </a:solidFill>
                <a:latin typeface="Lato"/>
                <a:ea typeface="Lato"/>
                <a:cs typeface="Lato"/>
                <a:sym typeface="Lato"/>
              </a:rPr>
              <a:t>Here we can clearly see that the middle age people are more satisfied and youngsters are either dissatisfied or neutral with this airline.</a:t>
            </a:r>
            <a:endParaRPr sz="5600">
              <a:solidFill>
                <a:schemeClr val="dk1"/>
              </a:solidFill>
              <a:latin typeface="Lato"/>
              <a:ea typeface="Lato"/>
              <a:cs typeface="Lato"/>
              <a:sym typeface="Lato"/>
            </a:endParaRPr>
          </a:p>
          <a:p>
            <a:pPr marL="457200" lvl="0" indent="-317500" algn="l" rtl="0">
              <a:spcBef>
                <a:spcPts val="1000"/>
              </a:spcBef>
              <a:spcAft>
                <a:spcPts val="0"/>
              </a:spcAft>
              <a:buClr>
                <a:schemeClr val="dk1"/>
              </a:buClr>
              <a:buSzPct val="100000"/>
              <a:buFont typeface="Lato"/>
              <a:buChar char="●"/>
            </a:pPr>
            <a:r>
              <a:rPr lang="en" sz="5600">
                <a:solidFill>
                  <a:schemeClr val="dk1"/>
                </a:solidFill>
                <a:latin typeface="Lato"/>
                <a:ea typeface="Lato"/>
                <a:cs typeface="Lato"/>
                <a:sym typeface="Lato"/>
              </a:rPr>
              <a:t>Middle-age people want highly comfortable seats (Hiemstra-van Mastrigt, 2015). </a:t>
            </a:r>
            <a:endParaRPr sz="5600">
              <a:solidFill>
                <a:schemeClr val="dk1"/>
              </a:solidFill>
              <a:latin typeface="Lato"/>
              <a:ea typeface="Lato"/>
              <a:cs typeface="Lato"/>
              <a:sym typeface="Lato"/>
            </a:endParaRPr>
          </a:p>
          <a:p>
            <a:pPr marL="457200" lvl="0" indent="-317500" algn="l" rtl="0">
              <a:spcBef>
                <a:spcPts val="1000"/>
              </a:spcBef>
              <a:spcAft>
                <a:spcPts val="0"/>
              </a:spcAft>
              <a:buClr>
                <a:schemeClr val="dk1"/>
              </a:buClr>
              <a:buSzPct val="100000"/>
              <a:buFont typeface="Lato"/>
              <a:buChar char="●"/>
            </a:pPr>
            <a:r>
              <a:rPr lang="en" sz="5600">
                <a:solidFill>
                  <a:schemeClr val="dk1"/>
                </a:solidFill>
                <a:latin typeface="Lato"/>
                <a:ea typeface="Lato"/>
                <a:cs typeface="Lato"/>
                <a:sym typeface="Lato"/>
              </a:rPr>
              <a:t>Youngsters expect a good WI-FI service (Mason, 2017).</a:t>
            </a:r>
            <a:endParaRPr sz="5600">
              <a:solidFill>
                <a:schemeClr val="dk1"/>
              </a:solidFill>
              <a:latin typeface="Lato"/>
              <a:ea typeface="Lato"/>
              <a:cs typeface="Lato"/>
              <a:sym typeface="Lato"/>
            </a:endParaRPr>
          </a:p>
          <a:p>
            <a:pPr marL="0" lvl="0" indent="0" algn="just" rtl="0">
              <a:spcBef>
                <a:spcPts val="1000"/>
              </a:spcBef>
              <a:spcAft>
                <a:spcPts val="1200"/>
              </a:spcAft>
              <a:buNone/>
            </a:pPr>
            <a:endParaRPr sz="1400">
              <a:solidFill>
                <a:schemeClr val="dk1"/>
              </a:solidFill>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220"/>
        <p:cNvGrpSpPr/>
        <p:nvPr/>
      </p:nvGrpSpPr>
      <p:grpSpPr>
        <a:xfrm>
          <a:off x="0" y="0"/>
          <a:ext cx="0" cy="0"/>
          <a:chOff x="0" y="0"/>
          <a:chExt cx="0" cy="0"/>
        </a:xfrm>
      </p:grpSpPr>
      <p:sp>
        <p:nvSpPr>
          <p:cNvPr id="221" name="Google Shape;221;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Lato"/>
                <a:ea typeface="Lato"/>
                <a:cs typeface="Lato"/>
                <a:sym typeface="Lato"/>
              </a:rPr>
              <a:t>Analysis of Customer Type</a:t>
            </a:r>
            <a:endParaRPr b="1">
              <a:latin typeface="Lato"/>
              <a:ea typeface="Lato"/>
              <a:cs typeface="Lato"/>
              <a:sym typeface="Lato"/>
            </a:endParaRPr>
          </a:p>
        </p:txBody>
      </p:sp>
      <p:sp>
        <p:nvSpPr>
          <p:cNvPr id="222" name="Google Shape;222;p38"/>
          <p:cNvSpPr txBox="1">
            <a:spLocks noGrp="1"/>
          </p:cNvSpPr>
          <p:nvPr>
            <p:ph type="body" idx="1"/>
          </p:nvPr>
        </p:nvSpPr>
        <p:spPr>
          <a:xfrm>
            <a:off x="241200" y="3671900"/>
            <a:ext cx="8591100" cy="1270200"/>
          </a:xfrm>
          <a:prstGeom prst="rect">
            <a:avLst/>
          </a:prstGeom>
        </p:spPr>
        <p:txBody>
          <a:bodyPr spcFirstLastPara="1" wrap="square" lIns="91425" tIns="91425" rIns="91425" bIns="91425" anchor="t" anchorCtr="0">
            <a:normAutofit fontScale="25000" lnSpcReduction="20000"/>
          </a:bodyPr>
          <a:lstStyle/>
          <a:p>
            <a:pPr marL="457200" lvl="0" indent="-317500" algn="just" rtl="0">
              <a:spcBef>
                <a:spcPts val="0"/>
              </a:spcBef>
              <a:spcAft>
                <a:spcPts val="0"/>
              </a:spcAft>
              <a:buClr>
                <a:schemeClr val="dk1"/>
              </a:buClr>
              <a:buSzPct val="100000"/>
              <a:buFont typeface="Lato"/>
              <a:buChar char="●"/>
            </a:pPr>
            <a:r>
              <a:rPr lang="en" sz="5600">
                <a:solidFill>
                  <a:schemeClr val="dk1"/>
                </a:solidFill>
                <a:latin typeface="Lato"/>
                <a:ea typeface="Lato"/>
                <a:cs typeface="Lato"/>
                <a:sym typeface="Lato"/>
              </a:rPr>
              <a:t>Customer loyalty is rooted in economic benefits to customer, which drives repeat purchases. According to the influence of airline service quality on passenger satisfaction and loyalty by Juliet Namukasa, they conclude that passenger satisfaction had a significant effect on passenger loyalty.</a:t>
            </a:r>
            <a:endParaRPr sz="5600">
              <a:solidFill>
                <a:schemeClr val="dk1"/>
              </a:solidFill>
              <a:latin typeface="Lato"/>
              <a:ea typeface="Lato"/>
              <a:cs typeface="Lato"/>
              <a:sym typeface="Lato"/>
            </a:endParaRPr>
          </a:p>
          <a:p>
            <a:pPr marL="457200" lvl="0" indent="-317500" algn="just" rtl="0">
              <a:spcBef>
                <a:spcPts val="500"/>
              </a:spcBef>
              <a:spcAft>
                <a:spcPts val="0"/>
              </a:spcAft>
              <a:buClr>
                <a:schemeClr val="dk1"/>
              </a:buClr>
              <a:buSzPct val="100000"/>
              <a:buFont typeface="Lato"/>
              <a:buChar char="●"/>
            </a:pPr>
            <a:r>
              <a:rPr lang="en" sz="5600">
                <a:solidFill>
                  <a:schemeClr val="dk1"/>
                </a:solidFill>
                <a:latin typeface="Lato"/>
                <a:ea typeface="Lato"/>
                <a:cs typeface="Lato"/>
                <a:sym typeface="Lato"/>
              </a:rPr>
              <a:t>As earlier found out, the people who fly in economy class are more dissatisfied than the people who fly in business class. From the graph it is clear that most disloyal customers travel in economy class. This can be a reason for the majority dissatisfaction among the disloyal customers. </a:t>
            </a:r>
            <a:endParaRPr sz="5600">
              <a:solidFill>
                <a:schemeClr val="dk1"/>
              </a:solidFill>
              <a:latin typeface="Lato"/>
              <a:ea typeface="Lato"/>
              <a:cs typeface="Lato"/>
              <a:sym typeface="Lato"/>
            </a:endParaRPr>
          </a:p>
          <a:p>
            <a:pPr marL="0" lvl="0" indent="0" algn="l" rtl="0">
              <a:spcBef>
                <a:spcPts val="500"/>
              </a:spcBef>
              <a:spcAft>
                <a:spcPts val="500"/>
              </a:spcAft>
              <a:buNone/>
            </a:pPr>
            <a:endParaRPr sz="1100">
              <a:solidFill>
                <a:schemeClr val="dk1"/>
              </a:solidFill>
              <a:latin typeface="Calibri"/>
              <a:ea typeface="Calibri"/>
              <a:cs typeface="Calibri"/>
              <a:sym typeface="Calibri"/>
            </a:endParaRPr>
          </a:p>
        </p:txBody>
      </p:sp>
      <p:pic>
        <p:nvPicPr>
          <p:cNvPr id="223" name="Google Shape;223;p38"/>
          <p:cNvPicPr preferRelativeResize="0"/>
          <p:nvPr/>
        </p:nvPicPr>
        <p:blipFill>
          <a:blip r:embed="rId3">
            <a:alphaModFix/>
          </a:blip>
          <a:stretch>
            <a:fillRect/>
          </a:stretch>
        </p:blipFill>
        <p:spPr>
          <a:xfrm>
            <a:off x="820350" y="1069675"/>
            <a:ext cx="3633341" cy="2550275"/>
          </a:xfrm>
          <a:prstGeom prst="rect">
            <a:avLst/>
          </a:prstGeom>
          <a:noFill/>
          <a:ln w="19050" cap="flat" cmpd="sng">
            <a:solidFill>
              <a:srgbClr val="1C4587"/>
            </a:solidFill>
            <a:prstDash val="solid"/>
            <a:round/>
            <a:headEnd type="none" w="sm" len="sm"/>
            <a:tailEnd type="none" w="sm" len="sm"/>
          </a:ln>
        </p:spPr>
      </p:pic>
      <p:pic>
        <p:nvPicPr>
          <p:cNvPr id="224" name="Google Shape;224;p38"/>
          <p:cNvPicPr preferRelativeResize="0"/>
          <p:nvPr/>
        </p:nvPicPr>
        <p:blipFill>
          <a:blip r:embed="rId4">
            <a:alphaModFix/>
          </a:blip>
          <a:stretch>
            <a:fillRect/>
          </a:stretch>
        </p:blipFill>
        <p:spPr>
          <a:xfrm>
            <a:off x="4947925" y="1017725"/>
            <a:ext cx="3633350" cy="2623807"/>
          </a:xfrm>
          <a:prstGeom prst="rect">
            <a:avLst/>
          </a:prstGeom>
          <a:noFill/>
          <a:ln w="19050" cap="flat" cmpd="sng">
            <a:solidFill>
              <a:srgbClr val="1C4587"/>
            </a:solidFill>
            <a:prstDash val="solid"/>
            <a:round/>
            <a:headEnd type="none" w="sm" len="sm"/>
            <a:tailEnd type="none" w="sm" len="sm"/>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228"/>
        <p:cNvGrpSpPr/>
        <p:nvPr/>
      </p:nvGrpSpPr>
      <p:grpSpPr>
        <a:xfrm>
          <a:off x="0" y="0"/>
          <a:ext cx="0" cy="0"/>
          <a:chOff x="0" y="0"/>
          <a:chExt cx="0" cy="0"/>
        </a:xfrm>
      </p:grpSpPr>
      <p:sp>
        <p:nvSpPr>
          <p:cNvPr id="229" name="Google Shape;229;p39"/>
          <p:cNvSpPr/>
          <p:nvPr/>
        </p:nvSpPr>
        <p:spPr>
          <a:xfrm>
            <a:off x="540550" y="1758191"/>
            <a:ext cx="8191405" cy="561939"/>
          </a:xfrm>
          <a:prstGeom prst="rect">
            <a:avLst/>
          </a:prstGeom>
        </p:spPr>
        <p:txBody>
          <a:bodyPr>
            <a:prstTxWarp prst="textPlain">
              <a:avLst/>
            </a:prstTxWarp>
          </a:bodyPr>
          <a:lstStyle/>
          <a:p>
            <a:pPr lvl="0" algn="ctr"/>
            <a:r>
              <a:rPr b="0" i="0">
                <a:ln>
                  <a:noFill/>
                </a:ln>
                <a:gradFill>
                  <a:gsLst>
                    <a:gs pos="0">
                      <a:srgbClr val="1077D2"/>
                    </a:gs>
                    <a:gs pos="100000">
                      <a:srgbClr val="093153"/>
                    </a:gs>
                  </a:gsLst>
                  <a:path path="circle">
                    <a:fillToRect l="50000" t="50000" r="50000" b="50000"/>
                  </a:path>
                  <a:tileRect/>
                </a:gradFill>
                <a:latin typeface="Arial"/>
              </a:rPr>
              <a:t>Correlations of Variables</a:t>
            </a:r>
          </a:p>
        </p:txBody>
      </p:sp>
      <p:pic>
        <p:nvPicPr>
          <p:cNvPr id="230" name="Google Shape;230;p39"/>
          <p:cNvPicPr preferRelativeResize="0"/>
          <p:nvPr/>
        </p:nvPicPr>
        <p:blipFill>
          <a:blip r:embed="rId3">
            <a:alphaModFix/>
          </a:blip>
          <a:stretch>
            <a:fillRect/>
          </a:stretch>
        </p:blipFill>
        <p:spPr>
          <a:xfrm>
            <a:off x="786850" y="2923600"/>
            <a:ext cx="7698800" cy="17842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234"/>
        <p:cNvGrpSpPr/>
        <p:nvPr/>
      </p:nvGrpSpPr>
      <p:grpSpPr>
        <a:xfrm>
          <a:off x="0" y="0"/>
          <a:ext cx="0" cy="0"/>
          <a:chOff x="0" y="0"/>
          <a:chExt cx="0" cy="0"/>
        </a:xfrm>
      </p:grpSpPr>
      <p:sp>
        <p:nvSpPr>
          <p:cNvPr id="235" name="Google Shape;235;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Lato"/>
                <a:ea typeface="Lato"/>
                <a:cs typeface="Lato"/>
                <a:sym typeface="Lato"/>
              </a:rPr>
              <a:t>Correlation of Categorical Variables</a:t>
            </a:r>
            <a:endParaRPr b="1">
              <a:latin typeface="Lato"/>
              <a:ea typeface="Lato"/>
              <a:cs typeface="Lato"/>
              <a:sym typeface="Lato"/>
            </a:endParaRPr>
          </a:p>
        </p:txBody>
      </p:sp>
      <p:sp>
        <p:nvSpPr>
          <p:cNvPr id="236" name="Google Shape;236;p40"/>
          <p:cNvSpPr txBox="1">
            <a:spLocks noGrp="1"/>
          </p:cNvSpPr>
          <p:nvPr>
            <p:ph type="body" idx="1"/>
          </p:nvPr>
        </p:nvSpPr>
        <p:spPr>
          <a:xfrm>
            <a:off x="5641800" y="1354763"/>
            <a:ext cx="3190500" cy="3416400"/>
          </a:xfrm>
          <a:prstGeom prst="rect">
            <a:avLst/>
          </a:prstGeom>
        </p:spPr>
        <p:txBody>
          <a:bodyPr spcFirstLastPara="1" wrap="square" lIns="91425" tIns="91425" rIns="91425" bIns="91425" anchor="ctr" anchorCtr="0">
            <a:normAutofit fontScale="92500" lnSpcReduction="10000"/>
          </a:bodyPr>
          <a:lstStyle/>
          <a:p>
            <a:pPr marL="457200" lvl="0" indent="-317500" algn="l" rtl="0">
              <a:spcBef>
                <a:spcPts val="0"/>
              </a:spcBef>
              <a:spcAft>
                <a:spcPts val="0"/>
              </a:spcAft>
              <a:buClr>
                <a:schemeClr val="dk1"/>
              </a:buClr>
              <a:buSzPts val="1400"/>
              <a:buFont typeface="Lato"/>
              <a:buChar char="●"/>
            </a:pPr>
            <a:r>
              <a:rPr lang="en" sz="1400">
                <a:solidFill>
                  <a:schemeClr val="dk1"/>
                </a:solidFill>
                <a:latin typeface="Lato"/>
                <a:ea typeface="Lato"/>
                <a:cs typeface="Lato"/>
                <a:sym typeface="Lato"/>
              </a:rPr>
              <a:t>Online Boarding has a better correlation between satisfaction than other variables.</a:t>
            </a:r>
            <a:endParaRPr sz="1400">
              <a:solidFill>
                <a:schemeClr val="dk1"/>
              </a:solidFill>
              <a:latin typeface="Lato"/>
              <a:ea typeface="Lato"/>
              <a:cs typeface="Lato"/>
              <a:sym typeface="Lato"/>
            </a:endParaRPr>
          </a:p>
          <a:p>
            <a:pPr marL="457200" lvl="0" indent="-317500" algn="l" rtl="0">
              <a:spcBef>
                <a:spcPts val="1000"/>
              </a:spcBef>
              <a:spcAft>
                <a:spcPts val="0"/>
              </a:spcAft>
              <a:buClr>
                <a:schemeClr val="dk1"/>
              </a:buClr>
              <a:buSzPts val="1400"/>
              <a:buFont typeface="Lato"/>
              <a:buChar char="●"/>
            </a:pPr>
            <a:r>
              <a:rPr lang="en" sz="1400">
                <a:solidFill>
                  <a:schemeClr val="dk1"/>
                </a:solidFill>
                <a:latin typeface="Lato"/>
                <a:ea typeface="Lato"/>
                <a:cs typeface="Lato"/>
                <a:sym typeface="Lato"/>
              </a:rPr>
              <a:t>Inflight-entertainment and cleanliness has a correlation. </a:t>
            </a:r>
            <a:endParaRPr sz="1400">
              <a:solidFill>
                <a:schemeClr val="dk1"/>
              </a:solidFill>
              <a:latin typeface="Lato"/>
              <a:ea typeface="Lato"/>
              <a:cs typeface="Lato"/>
              <a:sym typeface="Lato"/>
            </a:endParaRPr>
          </a:p>
          <a:p>
            <a:pPr marL="457200" lvl="0" indent="-317500" algn="l" rtl="0">
              <a:spcBef>
                <a:spcPts val="1000"/>
              </a:spcBef>
              <a:spcAft>
                <a:spcPts val="0"/>
              </a:spcAft>
              <a:buClr>
                <a:schemeClr val="dk1"/>
              </a:buClr>
              <a:buSzPts val="1400"/>
              <a:buFont typeface="Lato"/>
              <a:buChar char="●"/>
            </a:pPr>
            <a:r>
              <a:rPr lang="en" sz="1400">
                <a:solidFill>
                  <a:schemeClr val="dk1"/>
                </a:solidFill>
                <a:latin typeface="Lato"/>
                <a:ea typeface="Lato"/>
                <a:cs typeface="Lato"/>
                <a:sym typeface="Lato"/>
              </a:rPr>
              <a:t>Inflight Wi-FI services and ease of online booking has a good correlation.</a:t>
            </a:r>
            <a:endParaRPr sz="1400">
              <a:solidFill>
                <a:schemeClr val="dk1"/>
              </a:solidFill>
              <a:latin typeface="Lato"/>
              <a:ea typeface="Lato"/>
              <a:cs typeface="Lato"/>
              <a:sym typeface="Lato"/>
            </a:endParaRPr>
          </a:p>
          <a:p>
            <a:pPr marL="457200" lvl="0" indent="-317500" algn="l" rtl="0">
              <a:spcBef>
                <a:spcPts val="1000"/>
              </a:spcBef>
              <a:spcAft>
                <a:spcPts val="1000"/>
              </a:spcAft>
              <a:buClr>
                <a:schemeClr val="dk1"/>
              </a:buClr>
              <a:buSzPts val="1400"/>
              <a:buFont typeface="Lato"/>
              <a:buChar char="●"/>
            </a:pPr>
            <a:r>
              <a:rPr lang="en" sz="1400">
                <a:solidFill>
                  <a:schemeClr val="dk1"/>
                </a:solidFill>
                <a:latin typeface="Lato"/>
                <a:ea typeface="Lato"/>
                <a:cs typeface="Lato"/>
                <a:sym typeface="Lato"/>
              </a:rPr>
              <a:t>Onboard service and inflight service has a high correlation. It is because the both refer similar services.</a:t>
            </a:r>
            <a:endParaRPr sz="1400">
              <a:solidFill>
                <a:schemeClr val="dk1"/>
              </a:solidFill>
              <a:latin typeface="Lato"/>
              <a:ea typeface="Lato"/>
              <a:cs typeface="Lato"/>
              <a:sym typeface="Lato"/>
            </a:endParaRPr>
          </a:p>
        </p:txBody>
      </p:sp>
      <p:pic>
        <p:nvPicPr>
          <p:cNvPr id="237" name="Google Shape;237;p40"/>
          <p:cNvPicPr preferRelativeResize="0"/>
          <p:nvPr/>
        </p:nvPicPr>
        <p:blipFill>
          <a:blip r:embed="rId3">
            <a:alphaModFix/>
          </a:blip>
          <a:stretch>
            <a:fillRect/>
          </a:stretch>
        </p:blipFill>
        <p:spPr>
          <a:xfrm>
            <a:off x="634450" y="1152475"/>
            <a:ext cx="4509050" cy="3820974"/>
          </a:xfrm>
          <a:prstGeom prst="rect">
            <a:avLst/>
          </a:prstGeom>
          <a:noFill/>
          <a:ln w="19050" cap="flat" cmpd="sng">
            <a:solidFill>
              <a:srgbClr val="1C5F6F"/>
            </a:solidFill>
            <a:prstDash val="solid"/>
            <a:round/>
            <a:headEnd type="none" w="sm" len="sm"/>
            <a:tailEnd type="none" w="sm" len="sm"/>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241"/>
        <p:cNvGrpSpPr/>
        <p:nvPr/>
      </p:nvGrpSpPr>
      <p:grpSpPr>
        <a:xfrm>
          <a:off x="0" y="0"/>
          <a:ext cx="0" cy="0"/>
          <a:chOff x="0" y="0"/>
          <a:chExt cx="0" cy="0"/>
        </a:xfrm>
      </p:grpSpPr>
      <p:sp>
        <p:nvSpPr>
          <p:cNvPr id="242" name="Google Shape;242;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Lato"/>
                <a:ea typeface="Lato"/>
                <a:cs typeface="Lato"/>
                <a:sym typeface="Lato"/>
              </a:rPr>
              <a:t>Correlation of Numerical Variables</a:t>
            </a:r>
            <a:endParaRPr b="1">
              <a:latin typeface="Lato"/>
              <a:ea typeface="Lato"/>
              <a:cs typeface="Lato"/>
              <a:sym typeface="Lato"/>
            </a:endParaRPr>
          </a:p>
        </p:txBody>
      </p:sp>
      <p:sp>
        <p:nvSpPr>
          <p:cNvPr id="243" name="Google Shape;243;p41"/>
          <p:cNvSpPr txBox="1">
            <a:spLocks noGrp="1"/>
          </p:cNvSpPr>
          <p:nvPr>
            <p:ph type="body" idx="1"/>
          </p:nvPr>
        </p:nvSpPr>
        <p:spPr>
          <a:xfrm>
            <a:off x="5698625" y="1152475"/>
            <a:ext cx="3133800" cy="3416400"/>
          </a:xfrm>
          <a:prstGeom prst="rect">
            <a:avLst/>
          </a:prstGeom>
        </p:spPr>
        <p:txBody>
          <a:bodyPr spcFirstLastPara="1" wrap="square" lIns="91425" tIns="91425" rIns="91425" bIns="91425" anchor="ctr" anchorCtr="0">
            <a:normAutofit/>
          </a:bodyPr>
          <a:lstStyle/>
          <a:p>
            <a:pPr marL="457200" lvl="0" indent="-317500" algn="just" rtl="0">
              <a:spcBef>
                <a:spcPts val="0"/>
              </a:spcBef>
              <a:spcAft>
                <a:spcPts val="0"/>
              </a:spcAft>
              <a:buClr>
                <a:schemeClr val="dk1"/>
              </a:buClr>
              <a:buSzPts val="1400"/>
              <a:buFont typeface="Lato"/>
              <a:buChar char="●"/>
            </a:pPr>
            <a:r>
              <a:rPr lang="en" sz="1400">
                <a:solidFill>
                  <a:schemeClr val="dk1"/>
                </a:solidFill>
                <a:latin typeface="Lato"/>
                <a:ea typeface="Lato"/>
                <a:cs typeface="Lato"/>
                <a:sym typeface="Lato"/>
              </a:rPr>
              <a:t>It can be seen that there is high correlation between departure_delay_in_minutes and arrival_delay_in_minutes. </a:t>
            </a:r>
            <a:endParaRPr sz="1400">
              <a:solidFill>
                <a:schemeClr val="dk1"/>
              </a:solidFill>
              <a:latin typeface="Lato"/>
              <a:ea typeface="Lato"/>
              <a:cs typeface="Lato"/>
              <a:sym typeface="Lato"/>
            </a:endParaRPr>
          </a:p>
          <a:p>
            <a:pPr marL="457200" lvl="0" indent="-317500" algn="just" rtl="0">
              <a:spcBef>
                <a:spcPts val="1000"/>
              </a:spcBef>
              <a:spcAft>
                <a:spcPts val="0"/>
              </a:spcAft>
              <a:buClr>
                <a:schemeClr val="dk1"/>
              </a:buClr>
              <a:buSzPts val="1400"/>
              <a:buFont typeface="Lato"/>
              <a:buChar char="●"/>
            </a:pPr>
            <a:r>
              <a:rPr lang="en" sz="1400">
                <a:solidFill>
                  <a:schemeClr val="dk1"/>
                </a:solidFill>
                <a:latin typeface="Lato"/>
                <a:ea typeface="Lato"/>
                <a:cs typeface="Lato"/>
                <a:sym typeface="Lato"/>
              </a:rPr>
              <a:t>It is because if an airplane arrives late it has more chance to departure late as they have to clean and refill and recheck the airplane.</a:t>
            </a:r>
            <a:endParaRPr sz="1400">
              <a:solidFill>
                <a:schemeClr val="dk1"/>
              </a:solidFill>
              <a:latin typeface="Lato"/>
              <a:ea typeface="Lato"/>
              <a:cs typeface="Lato"/>
              <a:sym typeface="Lato"/>
            </a:endParaRPr>
          </a:p>
        </p:txBody>
      </p:sp>
      <p:pic>
        <p:nvPicPr>
          <p:cNvPr id="244" name="Google Shape;244;p41"/>
          <p:cNvPicPr preferRelativeResize="0"/>
          <p:nvPr/>
        </p:nvPicPr>
        <p:blipFill>
          <a:blip r:embed="rId3">
            <a:alphaModFix/>
          </a:blip>
          <a:stretch>
            <a:fillRect/>
          </a:stretch>
        </p:blipFill>
        <p:spPr>
          <a:xfrm>
            <a:off x="387900" y="1152475"/>
            <a:ext cx="5216800" cy="3820975"/>
          </a:xfrm>
          <a:prstGeom prst="rect">
            <a:avLst/>
          </a:prstGeom>
          <a:noFill/>
          <a:ln w="19050" cap="flat" cmpd="sng">
            <a:solidFill>
              <a:srgbClr val="1C5F6F"/>
            </a:solidFill>
            <a:prstDash val="solid"/>
            <a:round/>
            <a:headEnd type="none" w="sm" len="sm"/>
            <a:tailEnd type="none" w="sm" len="sm"/>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9"/>
        <p:cNvGrpSpPr/>
        <p:nvPr/>
      </p:nvGrpSpPr>
      <p:grpSpPr>
        <a:xfrm>
          <a:off x="0" y="0"/>
          <a:ext cx="0" cy="0"/>
          <a:chOff x="0" y="0"/>
          <a:chExt cx="0" cy="0"/>
        </a:xfrm>
      </p:grpSpPr>
      <p:sp>
        <p:nvSpPr>
          <p:cNvPr id="70" name="Google Shape;70;p15"/>
          <p:cNvSpPr txBox="1">
            <a:spLocks noGrp="1"/>
          </p:cNvSpPr>
          <p:nvPr>
            <p:ph type="title" idx="4294967295"/>
          </p:nvPr>
        </p:nvSpPr>
        <p:spPr>
          <a:xfrm>
            <a:off x="311700" y="3688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b="1">
                <a:latin typeface="Lato"/>
                <a:ea typeface="Lato"/>
                <a:cs typeface="Lato"/>
                <a:sym typeface="Lato"/>
              </a:rPr>
              <a:t>Content</a:t>
            </a:r>
            <a:endParaRPr b="1">
              <a:latin typeface="Lato"/>
              <a:ea typeface="Lato"/>
              <a:cs typeface="Lato"/>
              <a:sym typeface="Lato"/>
            </a:endParaRPr>
          </a:p>
          <a:p>
            <a:pPr marL="0" lvl="0" indent="0" algn="l" rtl="0">
              <a:spcBef>
                <a:spcPts val="0"/>
              </a:spcBef>
              <a:spcAft>
                <a:spcPts val="0"/>
              </a:spcAft>
              <a:buNone/>
            </a:pPr>
            <a:endParaRPr/>
          </a:p>
        </p:txBody>
      </p:sp>
      <p:sp>
        <p:nvSpPr>
          <p:cNvPr id="71" name="Google Shape;71;p15"/>
          <p:cNvSpPr/>
          <p:nvPr/>
        </p:nvSpPr>
        <p:spPr>
          <a:xfrm>
            <a:off x="743400" y="1145225"/>
            <a:ext cx="7996500" cy="3556200"/>
          </a:xfrm>
          <a:prstGeom prst="roundRect">
            <a:avLst>
              <a:gd name="adj" fmla="val 16667"/>
            </a:avLst>
          </a:prstGeom>
          <a:gradFill>
            <a:gsLst>
              <a:gs pos="0">
                <a:schemeClr val="lt1"/>
              </a:gs>
              <a:gs pos="50000">
                <a:srgbClr val="CFE2F3"/>
              </a:gs>
              <a:gs pos="100000">
                <a:srgbClr val="C9DAF8"/>
              </a:gs>
            </a:gsLst>
            <a:path path="circle">
              <a:fillToRect l="50000" t="50000" r="50000" b="50000"/>
            </a:path>
            <a:tileRect/>
          </a:gradFill>
          <a:ln w="9525" cap="flat" cmpd="sng">
            <a:solidFill>
              <a:srgbClr val="073763"/>
            </a:solidFill>
            <a:prstDash val="solid"/>
            <a:round/>
            <a:headEnd type="none" w="sm" len="sm"/>
            <a:tailEnd type="none" w="sm" len="sm"/>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Lato"/>
              <a:buChar char="●"/>
            </a:pPr>
            <a:r>
              <a:rPr lang="en" b="1">
                <a:latin typeface="Lato"/>
                <a:ea typeface="Lato"/>
                <a:cs typeface="Lato"/>
                <a:sym typeface="Lato"/>
              </a:rPr>
              <a:t>Introduction</a:t>
            </a:r>
            <a:endParaRPr b="1">
              <a:latin typeface="Lato"/>
              <a:ea typeface="Lato"/>
              <a:cs typeface="Lato"/>
              <a:sym typeface="Lato"/>
            </a:endParaRPr>
          </a:p>
          <a:p>
            <a:pPr marL="457200" lvl="0" indent="-317500" algn="l" rtl="0">
              <a:spcBef>
                <a:spcPts val="1000"/>
              </a:spcBef>
              <a:spcAft>
                <a:spcPts val="0"/>
              </a:spcAft>
              <a:buSzPts val="1400"/>
              <a:buFont typeface="Lato"/>
              <a:buChar char="●"/>
            </a:pPr>
            <a:r>
              <a:rPr lang="en" b="1">
                <a:latin typeface="Lato"/>
                <a:ea typeface="Lato"/>
                <a:cs typeface="Lato"/>
                <a:sym typeface="Lato"/>
              </a:rPr>
              <a:t>Description of the Problem</a:t>
            </a:r>
            <a:endParaRPr b="1">
              <a:latin typeface="Lato"/>
              <a:ea typeface="Lato"/>
              <a:cs typeface="Lato"/>
              <a:sym typeface="Lato"/>
            </a:endParaRPr>
          </a:p>
          <a:p>
            <a:pPr marL="457200" lvl="0" indent="-317500" algn="l" rtl="0">
              <a:spcBef>
                <a:spcPts val="1000"/>
              </a:spcBef>
              <a:spcAft>
                <a:spcPts val="0"/>
              </a:spcAft>
              <a:buSzPts val="1400"/>
              <a:buFont typeface="Lato"/>
              <a:buChar char="●"/>
            </a:pPr>
            <a:r>
              <a:rPr lang="en" b="1">
                <a:latin typeface="Lato"/>
                <a:ea typeface="Lato"/>
                <a:cs typeface="Lato"/>
                <a:sym typeface="Lato"/>
              </a:rPr>
              <a:t>Description of the Dataset</a:t>
            </a:r>
            <a:endParaRPr b="1">
              <a:latin typeface="Lato"/>
              <a:ea typeface="Lato"/>
              <a:cs typeface="Lato"/>
              <a:sym typeface="Lato"/>
            </a:endParaRPr>
          </a:p>
          <a:p>
            <a:pPr marL="457200" lvl="0" indent="-317500" algn="l" rtl="0">
              <a:spcBef>
                <a:spcPts val="1000"/>
              </a:spcBef>
              <a:spcAft>
                <a:spcPts val="0"/>
              </a:spcAft>
              <a:buSzPts val="1400"/>
              <a:buFont typeface="Lato"/>
              <a:buChar char="●"/>
            </a:pPr>
            <a:r>
              <a:rPr lang="en" b="1">
                <a:latin typeface="Lato"/>
                <a:ea typeface="Lato"/>
                <a:cs typeface="Lato"/>
                <a:sym typeface="Lato"/>
              </a:rPr>
              <a:t>Customer Service Before Flight</a:t>
            </a:r>
            <a:endParaRPr b="1">
              <a:latin typeface="Lato"/>
              <a:ea typeface="Lato"/>
              <a:cs typeface="Lato"/>
              <a:sym typeface="Lato"/>
            </a:endParaRPr>
          </a:p>
          <a:p>
            <a:pPr marL="457200" lvl="0" indent="-317500" algn="l" rtl="0">
              <a:spcBef>
                <a:spcPts val="1000"/>
              </a:spcBef>
              <a:spcAft>
                <a:spcPts val="0"/>
              </a:spcAft>
              <a:buSzPts val="1400"/>
              <a:buFont typeface="Lato"/>
              <a:buChar char="●"/>
            </a:pPr>
            <a:r>
              <a:rPr lang="en" b="1">
                <a:latin typeface="Lato"/>
                <a:ea typeface="Lato"/>
                <a:cs typeface="Lato"/>
                <a:sym typeface="Lato"/>
              </a:rPr>
              <a:t>Customer Service During Flight</a:t>
            </a:r>
            <a:endParaRPr b="1">
              <a:latin typeface="Lato"/>
              <a:ea typeface="Lato"/>
              <a:cs typeface="Lato"/>
              <a:sym typeface="Lato"/>
            </a:endParaRPr>
          </a:p>
          <a:p>
            <a:pPr marL="457200" lvl="0" indent="-317500" algn="l" rtl="0">
              <a:spcBef>
                <a:spcPts val="1000"/>
              </a:spcBef>
              <a:spcAft>
                <a:spcPts val="0"/>
              </a:spcAft>
              <a:buSzPts val="1400"/>
              <a:buFont typeface="Lato"/>
              <a:buChar char="●"/>
            </a:pPr>
            <a:r>
              <a:rPr lang="en" b="1">
                <a:latin typeface="Lato"/>
                <a:ea typeface="Lato"/>
                <a:cs typeface="Lato"/>
                <a:sym typeface="Lato"/>
              </a:rPr>
              <a:t>Customer Service After Flight</a:t>
            </a:r>
            <a:endParaRPr b="1">
              <a:latin typeface="Lato"/>
              <a:ea typeface="Lato"/>
              <a:cs typeface="Lato"/>
              <a:sym typeface="Lato"/>
            </a:endParaRPr>
          </a:p>
          <a:p>
            <a:pPr marL="457200" lvl="0" indent="-317500" algn="l" rtl="0">
              <a:spcBef>
                <a:spcPts val="1000"/>
              </a:spcBef>
              <a:spcAft>
                <a:spcPts val="0"/>
              </a:spcAft>
              <a:buSzPts val="1400"/>
              <a:buFont typeface="Lato"/>
              <a:buChar char="●"/>
            </a:pPr>
            <a:r>
              <a:rPr lang="en" b="1">
                <a:latin typeface="Lato"/>
                <a:ea typeface="Lato"/>
                <a:cs typeface="Lato"/>
                <a:sym typeface="Lato"/>
              </a:rPr>
              <a:t>Customer Profile and Preferences</a:t>
            </a:r>
            <a:endParaRPr b="1">
              <a:latin typeface="Lato"/>
              <a:ea typeface="Lato"/>
              <a:cs typeface="Lato"/>
              <a:sym typeface="Lato"/>
            </a:endParaRPr>
          </a:p>
          <a:p>
            <a:pPr marL="457200" lvl="0" indent="-317500" algn="l" rtl="0">
              <a:spcBef>
                <a:spcPts val="1000"/>
              </a:spcBef>
              <a:spcAft>
                <a:spcPts val="0"/>
              </a:spcAft>
              <a:buSzPts val="1400"/>
              <a:buFont typeface="Lato"/>
              <a:buChar char="●"/>
            </a:pPr>
            <a:r>
              <a:rPr lang="en" b="1">
                <a:latin typeface="Lato"/>
                <a:ea typeface="Lato"/>
                <a:cs typeface="Lato"/>
                <a:sym typeface="Lato"/>
              </a:rPr>
              <a:t>Suggestions</a:t>
            </a:r>
            <a:endParaRPr b="1">
              <a:latin typeface="Lato"/>
              <a:ea typeface="Lato"/>
              <a:cs typeface="Lato"/>
              <a:sym typeface="Lato"/>
            </a:endParaRPr>
          </a:p>
          <a:p>
            <a:pPr marL="457200" lvl="0" indent="-317500" algn="l" rtl="0">
              <a:spcBef>
                <a:spcPts val="1000"/>
              </a:spcBef>
              <a:spcAft>
                <a:spcPts val="0"/>
              </a:spcAft>
              <a:buSzPts val="1400"/>
              <a:buFont typeface="Lato"/>
              <a:buChar char="●"/>
            </a:pPr>
            <a:r>
              <a:rPr lang="en" b="1">
                <a:latin typeface="Lato"/>
                <a:ea typeface="Lato"/>
                <a:cs typeface="Lato"/>
                <a:sym typeface="Lato"/>
              </a:rPr>
              <a:t>References</a:t>
            </a:r>
            <a:endParaRPr b="1">
              <a:latin typeface="Lato"/>
              <a:ea typeface="Lato"/>
              <a:cs typeface="Lato"/>
              <a:sym typeface="Lato"/>
            </a:endParaRPr>
          </a:p>
          <a:p>
            <a:pPr marL="457200" lvl="0" indent="0" algn="l" rtl="0">
              <a:spcBef>
                <a:spcPts val="1000"/>
              </a:spcBef>
              <a:spcAft>
                <a:spcPts val="0"/>
              </a:spcAft>
              <a:buNone/>
            </a:pPr>
            <a:endParaRPr>
              <a:latin typeface="Lato"/>
              <a:ea typeface="Lato"/>
              <a:cs typeface="Lato"/>
              <a:sym typeface="Lato"/>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8"/>
        <p:cNvGrpSpPr/>
        <p:nvPr/>
      </p:nvGrpSpPr>
      <p:grpSpPr>
        <a:xfrm>
          <a:off x="0" y="0"/>
          <a:ext cx="0" cy="0"/>
          <a:chOff x="0" y="0"/>
          <a:chExt cx="0" cy="0"/>
        </a:xfrm>
      </p:grpSpPr>
      <p:sp>
        <p:nvSpPr>
          <p:cNvPr id="249" name="Google Shape;249;p42"/>
          <p:cNvSpPr/>
          <p:nvPr/>
        </p:nvSpPr>
        <p:spPr>
          <a:xfrm>
            <a:off x="572625" y="1074900"/>
            <a:ext cx="8259600" cy="3927900"/>
          </a:xfrm>
          <a:prstGeom prst="roundRect">
            <a:avLst>
              <a:gd name="adj" fmla="val 16667"/>
            </a:avLst>
          </a:prstGeom>
          <a:gradFill>
            <a:gsLst>
              <a:gs pos="0">
                <a:schemeClr val="lt1"/>
              </a:gs>
              <a:gs pos="50000">
                <a:srgbClr val="CFE2F3"/>
              </a:gs>
              <a:gs pos="100000">
                <a:srgbClr val="C9DAF8"/>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Lato"/>
              <a:buChar char="●"/>
            </a:pPr>
            <a:r>
              <a:rPr lang="en">
                <a:latin typeface="Lato"/>
                <a:ea typeface="Lato"/>
                <a:cs typeface="Lato"/>
                <a:sym typeface="Lato"/>
              </a:rPr>
              <a:t>Aegean Airlines should improve certain factors to get more attention and loyalty from the customers and to get a competitive advantage over other airline services.</a:t>
            </a:r>
            <a:endParaRPr>
              <a:latin typeface="Lato"/>
              <a:ea typeface="Lato"/>
              <a:cs typeface="Lato"/>
              <a:sym typeface="Lato"/>
            </a:endParaRPr>
          </a:p>
          <a:p>
            <a:pPr marL="457200" lvl="0" indent="-317500" algn="l" rtl="0">
              <a:spcBef>
                <a:spcPts val="1000"/>
              </a:spcBef>
              <a:spcAft>
                <a:spcPts val="0"/>
              </a:spcAft>
              <a:buSzPts val="1400"/>
              <a:buFont typeface="Lato"/>
              <a:buChar char="●"/>
            </a:pPr>
            <a:r>
              <a:rPr lang="en">
                <a:latin typeface="Lato"/>
                <a:ea typeface="Lato"/>
                <a:cs typeface="Lato"/>
                <a:sym typeface="Lato"/>
              </a:rPr>
              <a:t>Aegean airlines should improve the services and facilities given to the economy class and economy plus class Customers.</a:t>
            </a:r>
            <a:endParaRPr>
              <a:latin typeface="Lato"/>
              <a:ea typeface="Lato"/>
              <a:cs typeface="Lato"/>
              <a:sym typeface="Lato"/>
            </a:endParaRPr>
          </a:p>
          <a:p>
            <a:pPr marL="457200" lvl="0" indent="-317500" algn="l" rtl="0">
              <a:spcBef>
                <a:spcPts val="1000"/>
              </a:spcBef>
              <a:spcAft>
                <a:spcPts val="0"/>
              </a:spcAft>
              <a:buSzPts val="1400"/>
              <a:buFont typeface="Lato"/>
              <a:buChar char="●"/>
            </a:pPr>
            <a:r>
              <a:rPr lang="en">
                <a:latin typeface="Lato"/>
                <a:ea typeface="Lato"/>
                <a:cs typeface="Lato"/>
                <a:sym typeface="Lato"/>
              </a:rPr>
              <a:t>They should consider giving good WI-FI services in the airplane and delicious food which attracts youngsters to improve the satisfaction level of young people.</a:t>
            </a:r>
            <a:endParaRPr>
              <a:latin typeface="Lato"/>
              <a:ea typeface="Lato"/>
              <a:cs typeface="Lato"/>
              <a:sym typeface="Lato"/>
            </a:endParaRPr>
          </a:p>
          <a:p>
            <a:pPr marL="457200" lvl="0" indent="-317500" algn="l" rtl="0">
              <a:spcBef>
                <a:spcPts val="1000"/>
              </a:spcBef>
              <a:spcAft>
                <a:spcPts val="0"/>
              </a:spcAft>
              <a:buSzPts val="1400"/>
              <a:buFont typeface="Lato"/>
              <a:buChar char="●"/>
            </a:pPr>
            <a:r>
              <a:rPr lang="en">
                <a:latin typeface="Lato"/>
                <a:ea typeface="Lato"/>
                <a:cs typeface="Lato"/>
                <a:sym typeface="Lato"/>
              </a:rPr>
              <a:t>The airlines should consider improving the airplanes used for short distant travels.</a:t>
            </a:r>
            <a:endParaRPr>
              <a:latin typeface="Lato"/>
              <a:ea typeface="Lato"/>
              <a:cs typeface="Lato"/>
              <a:sym typeface="Lato"/>
            </a:endParaRPr>
          </a:p>
          <a:p>
            <a:pPr marL="457200" lvl="0" indent="-317500" algn="l" rtl="0">
              <a:spcBef>
                <a:spcPts val="1000"/>
              </a:spcBef>
              <a:spcAft>
                <a:spcPts val="0"/>
              </a:spcAft>
              <a:buSzPts val="1400"/>
              <a:buFont typeface="Lato"/>
              <a:buChar char="●"/>
            </a:pPr>
            <a:r>
              <a:rPr lang="en" b="1">
                <a:latin typeface="Lato"/>
                <a:ea typeface="Lato"/>
                <a:cs typeface="Lato"/>
                <a:sym typeface="Lato"/>
              </a:rPr>
              <a:t>Our main goal is to create an attractive website for the Aegean airlines including the functionality which predicts whether a customer is satisfied or not by considering the important factors. </a:t>
            </a:r>
            <a:endParaRPr b="1">
              <a:latin typeface="Lato"/>
              <a:ea typeface="Lato"/>
              <a:cs typeface="Lato"/>
              <a:sym typeface="Lato"/>
            </a:endParaRPr>
          </a:p>
          <a:p>
            <a:pPr marL="457200" lvl="0" indent="-317500" algn="l" rtl="0">
              <a:spcBef>
                <a:spcPts val="1000"/>
              </a:spcBef>
              <a:spcAft>
                <a:spcPts val="0"/>
              </a:spcAft>
              <a:buSzPts val="1400"/>
              <a:buFont typeface="Lato"/>
              <a:buChar char="●"/>
            </a:pPr>
            <a:r>
              <a:rPr lang="en" b="1">
                <a:highlight>
                  <a:srgbClr val="FFD966"/>
                </a:highlight>
                <a:latin typeface="Lato"/>
                <a:ea typeface="Lato"/>
                <a:cs typeface="Lato"/>
                <a:sym typeface="Lato"/>
              </a:rPr>
              <a:t>Logistic regression, Naïve Bayes technique, Decision tree, Random Forest, SVM and XG-boost techniques</a:t>
            </a:r>
            <a:r>
              <a:rPr lang="en" b="1">
                <a:latin typeface="Lato"/>
                <a:ea typeface="Lato"/>
                <a:cs typeface="Lato"/>
                <a:sym typeface="Lato"/>
              </a:rPr>
              <a:t> are planned to be used to create a model for the prediction since it is a classification problem.</a:t>
            </a:r>
            <a:endParaRPr b="1">
              <a:latin typeface="Lato"/>
              <a:ea typeface="Lato"/>
              <a:cs typeface="Lato"/>
              <a:sym typeface="Lato"/>
            </a:endParaRPr>
          </a:p>
          <a:p>
            <a:pPr marL="0" lvl="0" indent="0" algn="l" rtl="0">
              <a:spcBef>
                <a:spcPts val="100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250" name="Google Shape;250;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Lato"/>
                <a:ea typeface="Lato"/>
                <a:cs typeface="Lato"/>
                <a:sym typeface="Lato"/>
              </a:rPr>
              <a:t>Suggestions</a:t>
            </a:r>
            <a:endParaRPr b="1">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4"/>
        <p:cNvGrpSpPr/>
        <p:nvPr/>
      </p:nvGrpSpPr>
      <p:grpSpPr>
        <a:xfrm>
          <a:off x="0" y="0"/>
          <a:ext cx="0" cy="0"/>
          <a:chOff x="0" y="0"/>
          <a:chExt cx="0" cy="0"/>
        </a:xfrm>
      </p:grpSpPr>
      <p:sp>
        <p:nvSpPr>
          <p:cNvPr id="255" name="Google Shape;255;p43"/>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Lato"/>
                <a:ea typeface="Lato"/>
                <a:cs typeface="Lato"/>
                <a:sym typeface="Lato"/>
              </a:rPr>
              <a:t>References</a:t>
            </a:r>
            <a:endParaRPr b="1">
              <a:latin typeface="Lato"/>
              <a:ea typeface="Lato"/>
              <a:cs typeface="Lato"/>
              <a:sym typeface="Lato"/>
            </a:endParaRPr>
          </a:p>
        </p:txBody>
      </p:sp>
      <p:sp>
        <p:nvSpPr>
          <p:cNvPr id="256" name="Google Shape;256;p43"/>
          <p:cNvSpPr/>
          <p:nvPr/>
        </p:nvSpPr>
        <p:spPr>
          <a:xfrm>
            <a:off x="622850" y="1017725"/>
            <a:ext cx="8209500" cy="4035300"/>
          </a:xfrm>
          <a:prstGeom prst="roundRect">
            <a:avLst>
              <a:gd name="adj" fmla="val 16667"/>
            </a:avLst>
          </a:prstGeom>
          <a:gradFill>
            <a:gsLst>
              <a:gs pos="0">
                <a:schemeClr val="lt1"/>
              </a:gs>
              <a:gs pos="50000">
                <a:srgbClr val="CFE2F3"/>
              </a:gs>
              <a:gs pos="100000">
                <a:srgbClr val="C9DAF8"/>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457200" lvl="0" indent="-298450" algn="l" rtl="0">
              <a:spcBef>
                <a:spcPts val="0"/>
              </a:spcBef>
              <a:spcAft>
                <a:spcPts val="0"/>
              </a:spcAft>
              <a:buSzPts val="1100"/>
              <a:buFont typeface="Lato"/>
              <a:buChar char="●"/>
            </a:pPr>
            <a:r>
              <a:rPr lang="en" sz="1100" dirty="0">
                <a:latin typeface="Lato"/>
                <a:ea typeface="Lato"/>
                <a:cs typeface="Lato"/>
                <a:sym typeface="Lato"/>
              </a:rPr>
              <a:t>SKYTRAX. 2021. Airline Cabin Cleanliness | SKYTRAX. [online] Available at: &lt;https://www.worldairlineawards.com/airline-cabincleanliness/&gt;</a:t>
            </a:r>
            <a:endParaRPr sz="1100" dirty="0">
              <a:latin typeface="Lato"/>
              <a:ea typeface="Lato"/>
              <a:cs typeface="Lato"/>
              <a:sym typeface="Lato"/>
            </a:endParaRPr>
          </a:p>
          <a:p>
            <a:pPr marL="457200" lvl="0" indent="-298450" algn="l" rtl="0">
              <a:spcBef>
                <a:spcPts val="500"/>
              </a:spcBef>
              <a:spcAft>
                <a:spcPts val="0"/>
              </a:spcAft>
              <a:buSzPts val="1100"/>
              <a:buFont typeface="Lato"/>
              <a:buChar char="●"/>
            </a:pPr>
            <a:r>
              <a:rPr lang="en" sz="1100" dirty="0">
                <a:latin typeface="Lato"/>
                <a:ea typeface="Lato"/>
                <a:cs typeface="Lato"/>
                <a:sym typeface="Lato"/>
              </a:rPr>
              <a:t>Hiemstra-van Mastrigt, S., 2015. Comfortable passenger seats: Recommendations for design and research.</a:t>
            </a:r>
            <a:endParaRPr sz="1100" dirty="0">
              <a:latin typeface="Lato"/>
              <a:ea typeface="Lato"/>
              <a:cs typeface="Lato"/>
              <a:sym typeface="Lato"/>
            </a:endParaRPr>
          </a:p>
          <a:p>
            <a:pPr marL="457200" lvl="0" indent="-298450" algn="l" rtl="0">
              <a:spcBef>
                <a:spcPts val="500"/>
              </a:spcBef>
              <a:spcAft>
                <a:spcPts val="0"/>
              </a:spcAft>
              <a:buSzPts val="1100"/>
              <a:buFont typeface="Lato"/>
              <a:buChar char="●"/>
            </a:pPr>
            <a:r>
              <a:rPr lang="en" sz="1100" dirty="0">
                <a:latin typeface="Lato"/>
                <a:ea typeface="Lato"/>
                <a:cs typeface="Lato"/>
                <a:sym typeface="Lato"/>
              </a:rPr>
              <a:t>Asc.ohio-state.edu. 2021. Legroom - Wiki - SmarterTravel.com. [online] Available at: &lt;https://www.asc.ohiostate.</a:t>
            </a:r>
            <a:endParaRPr sz="1100" dirty="0">
              <a:latin typeface="Lato"/>
              <a:ea typeface="Lato"/>
              <a:cs typeface="Lato"/>
              <a:sym typeface="Lato"/>
            </a:endParaRPr>
          </a:p>
          <a:p>
            <a:pPr marL="457200" lvl="0" indent="0" algn="l" rtl="0">
              <a:spcBef>
                <a:spcPts val="500"/>
              </a:spcBef>
              <a:spcAft>
                <a:spcPts val="0"/>
              </a:spcAft>
              <a:buNone/>
            </a:pPr>
            <a:r>
              <a:rPr lang="en" sz="1100" dirty="0">
                <a:latin typeface="Lato"/>
                <a:ea typeface="Lato"/>
                <a:cs typeface="Lato"/>
                <a:sym typeface="Lato"/>
              </a:rPr>
              <a:t>edu/wilkins.5/group/travel/pitch.html&gt; .</a:t>
            </a:r>
            <a:endParaRPr sz="1100" dirty="0">
              <a:latin typeface="Lato"/>
              <a:ea typeface="Lato"/>
              <a:cs typeface="Lato"/>
              <a:sym typeface="Lato"/>
            </a:endParaRPr>
          </a:p>
          <a:p>
            <a:pPr marL="457200" lvl="0" indent="-298450" algn="l" rtl="0">
              <a:spcBef>
                <a:spcPts val="500"/>
              </a:spcBef>
              <a:spcAft>
                <a:spcPts val="0"/>
              </a:spcAft>
              <a:buSzPts val="1100"/>
              <a:buFont typeface="Lato"/>
              <a:buChar char="●"/>
            </a:pPr>
            <a:r>
              <a:rPr lang="en" sz="1100" dirty="0">
                <a:latin typeface="Lato"/>
                <a:ea typeface="Lato"/>
                <a:cs typeface="Lato"/>
                <a:sym typeface="Lato"/>
              </a:rPr>
              <a:t>Mason, M., 2017. The use of the internet and social media by young people.</a:t>
            </a:r>
            <a:endParaRPr sz="1100" dirty="0">
              <a:latin typeface="Lato"/>
              <a:ea typeface="Lato"/>
              <a:cs typeface="Lato"/>
              <a:sym typeface="Lato"/>
            </a:endParaRPr>
          </a:p>
          <a:p>
            <a:pPr marL="457200" lvl="0" indent="-298450" algn="l" rtl="0">
              <a:spcBef>
                <a:spcPts val="500"/>
              </a:spcBef>
              <a:spcAft>
                <a:spcPts val="0"/>
              </a:spcAft>
              <a:buSzPts val="1100"/>
              <a:buFont typeface="Lato"/>
              <a:buChar char="●"/>
            </a:pPr>
            <a:r>
              <a:rPr lang="en" sz="1100" dirty="0">
                <a:latin typeface="Lato"/>
                <a:ea typeface="Lato"/>
                <a:cs typeface="Lato"/>
                <a:sym typeface="Lato"/>
              </a:rPr>
              <a:t>Putri, M., Harisha, A. and Widyastuti, S., 2018. SELF AND MOBILE CHECK-IN ARE PLAYING IMPORTANT ROLE IN INCREASING CUSTOMER SATISFACTION. Proceedings of the Conference on Global Research on Sustainable Transport (GROST 2017),.</a:t>
            </a:r>
            <a:endParaRPr sz="1100" dirty="0">
              <a:latin typeface="Lato"/>
              <a:ea typeface="Lato"/>
              <a:cs typeface="Lato"/>
              <a:sym typeface="Lato"/>
            </a:endParaRPr>
          </a:p>
          <a:p>
            <a:pPr marL="457200" lvl="0" indent="-298450" algn="l" rtl="0">
              <a:spcBef>
                <a:spcPts val="500"/>
              </a:spcBef>
              <a:spcAft>
                <a:spcPts val="0"/>
              </a:spcAft>
              <a:buSzPts val="1100"/>
              <a:buFont typeface="Lato"/>
              <a:buChar char="●"/>
            </a:pPr>
            <a:r>
              <a:rPr lang="en" sz="1100" dirty="0">
                <a:latin typeface="Lato"/>
                <a:ea typeface="Lato"/>
                <a:cs typeface="Lato"/>
                <a:sym typeface="Lato"/>
              </a:rPr>
              <a:t>Tsafarakis, S., Kokotas, T. and Pantouvakis, A., 2018. A multiple criteria approach for airline passenger satisfaction measurement and service quality improvement. Journal of Air Transport Management, 68, pp.61-75.</a:t>
            </a:r>
            <a:endParaRPr sz="1100" dirty="0">
              <a:latin typeface="Lato"/>
              <a:ea typeface="Lato"/>
              <a:cs typeface="Lato"/>
              <a:sym typeface="Lato"/>
            </a:endParaRPr>
          </a:p>
          <a:p>
            <a:pPr marL="457200" lvl="0" indent="-298450" algn="l" rtl="0">
              <a:spcBef>
                <a:spcPts val="500"/>
              </a:spcBef>
              <a:spcAft>
                <a:spcPts val="0"/>
              </a:spcAft>
              <a:buSzPts val="1100"/>
              <a:buFont typeface="Lato"/>
              <a:buChar char="●"/>
            </a:pPr>
            <a:r>
              <a:rPr lang="en" sz="1100" dirty="0">
                <a:latin typeface="Lato"/>
                <a:ea typeface="Lato"/>
                <a:cs typeface="Lato"/>
                <a:sym typeface="Lato"/>
              </a:rPr>
              <a:t>Tegar, K., Lestari, A. and Pratiwi, S., 2017. AN ANALYSIS OF AIRLINES CUSTOMER SATISFACTION BY IMPROVING CUSTOMERSERVICE PERFORMANCE.</a:t>
            </a:r>
            <a:endParaRPr sz="1100" dirty="0">
              <a:latin typeface="Lato"/>
              <a:ea typeface="Lato"/>
              <a:cs typeface="Lato"/>
              <a:sym typeface="Lato"/>
            </a:endParaRPr>
          </a:p>
          <a:p>
            <a:pPr marL="457200" lvl="0" indent="-298450" algn="l" rtl="0">
              <a:spcBef>
                <a:spcPts val="500"/>
              </a:spcBef>
              <a:spcAft>
                <a:spcPts val="0"/>
              </a:spcAft>
              <a:buSzPts val="1100"/>
              <a:buFont typeface="Lato"/>
              <a:buChar char="●"/>
            </a:pPr>
            <a:r>
              <a:rPr lang="en" sz="1100" dirty="0">
                <a:latin typeface="Lato"/>
                <a:ea typeface="Lato"/>
                <a:cs typeface="Lato"/>
                <a:sym typeface="Lato"/>
              </a:rPr>
              <a:t>2021. [online] Available at: &lt;</a:t>
            </a:r>
            <a:r>
              <a:rPr lang="en" sz="1100" u="sng" dirty="0">
                <a:solidFill>
                  <a:schemeClr val="hlink"/>
                </a:solidFill>
                <a:latin typeface="Lato"/>
                <a:ea typeface="Lato"/>
                <a:cs typeface="Lato"/>
                <a:sym typeface="Lato"/>
                <a:hlinkClick r:id="rId3"/>
              </a:rPr>
              <a:t>https://www.businesstraveller.com/features/why-fighting-coronavirus-is-more-than-just-socialdistancing/</a:t>
            </a:r>
            <a:r>
              <a:rPr lang="en" sz="1100" dirty="0">
                <a:latin typeface="Lato"/>
                <a:ea typeface="Lato"/>
                <a:cs typeface="Lato"/>
                <a:sym typeface="Lato"/>
              </a:rPr>
              <a:t>&gt;.</a:t>
            </a:r>
            <a:endParaRPr sz="1100" dirty="0">
              <a:latin typeface="Lato"/>
              <a:ea typeface="Lato"/>
              <a:cs typeface="Lato"/>
              <a:sym typeface="Lato"/>
            </a:endParaRPr>
          </a:p>
          <a:p>
            <a:pPr marL="457200" lvl="0" indent="-298450" algn="l" rtl="0">
              <a:spcBef>
                <a:spcPts val="500"/>
              </a:spcBef>
              <a:spcAft>
                <a:spcPts val="0"/>
              </a:spcAft>
              <a:buSzPts val="1100"/>
              <a:buFont typeface="Lato"/>
              <a:buChar char="●"/>
            </a:pPr>
            <a:r>
              <a:rPr lang="en" sz="1100" dirty="0">
                <a:solidFill>
                  <a:schemeClr val="dk1"/>
                </a:solidFill>
                <a:latin typeface="Lato"/>
                <a:ea typeface="Lato"/>
                <a:cs typeface="Lato"/>
                <a:sym typeface="Lato"/>
              </a:rPr>
              <a:t>Travel Tips - USA Today. 2021. How to Travel on Business Class. [online] Available at: &lt;</a:t>
            </a:r>
            <a:r>
              <a:rPr lang="en" sz="1100" u="sng" dirty="0">
                <a:solidFill>
                  <a:schemeClr val="hlink"/>
                </a:solidFill>
                <a:latin typeface="Lato"/>
                <a:ea typeface="Lato"/>
                <a:cs typeface="Lato"/>
                <a:sym typeface="Lato"/>
                <a:hlinkClick r:id="rId4"/>
              </a:rPr>
              <a:t>https://traveltips.usatoday.com/travelbusiness-class-35337.html</a:t>
            </a:r>
            <a:r>
              <a:rPr lang="en" sz="1100" dirty="0">
                <a:solidFill>
                  <a:schemeClr val="dk1"/>
                </a:solidFill>
                <a:latin typeface="Lato"/>
                <a:ea typeface="Lato"/>
                <a:cs typeface="Lato"/>
                <a:sym typeface="Lato"/>
              </a:rPr>
              <a:t>&gt;. </a:t>
            </a:r>
            <a:endParaRPr sz="1100" dirty="0">
              <a:latin typeface="Lato"/>
              <a:ea typeface="Lato"/>
              <a:cs typeface="Lato"/>
              <a:sym typeface="Lato"/>
            </a:endParaRPr>
          </a:p>
          <a:p>
            <a:pPr marL="0" lvl="0" indent="0" algn="l" rtl="0">
              <a:spcBef>
                <a:spcPts val="0"/>
              </a:spcBef>
              <a:spcAft>
                <a:spcPts val="0"/>
              </a:spcAft>
              <a:buNone/>
            </a:pPr>
            <a:endParaRPr sz="1100" dirty="0">
              <a:latin typeface="Lato"/>
              <a:ea typeface="Lato"/>
              <a:cs typeface="Lato"/>
              <a:sym typeface="La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0"/>
        <p:cNvGrpSpPr/>
        <p:nvPr/>
      </p:nvGrpSpPr>
      <p:grpSpPr>
        <a:xfrm>
          <a:off x="0" y="0"/>
          <a:ext cx="0" cy="0"/>
          <a:chOff x="0" y="0"/>
          <a:chExt cx="0" cy="0"/>
        </a:xfrm>
      </p:grpSpPr>
      <p:sp>
        <p:nvSpPr>
          <p:cNvPr id="261" name="Google Shape;261;p44"/>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Lato"/>
                <a:ea typeface="Lato"/>
                <a:cs typeface="Lato"/>
                <a:sym typeface="Lato"/>
              </a:rPr>
              <a:t>References</a:t>
            </a:r>
            <a:endParaRPr b="1">
              <a:latin typeface="Lato"/>
              <a:ea typeface="Lato"/>
              <a:cs typeface="Lato"/>
              <a:sym typeface="Lato"/>
            </a:endParaRPr>
          </a:p>
        </p:txBody>
      </p:sp>
      <p:sp>
        <p:nvSpPr>
          <p:cNvPr id="262" name="Google Shape;262;p44"/>
          <p:cNvSpPr/>
          <p:nvPr/>
        </p:nvSpPr>
        <p:spPr>
          <a:xfrm>
            <a:off x="482200" y="1017725"/>
            <a:ext cx="8520600" cy="4055400"/>
          </a:xfrm>
          <a:prstGeom prst="roundRect">
            <a:avLst>
              <a:gd name="adj" fmla="val 16667"/>
            </a:avLst>
          </a:prstGeom>
          <a:gradFill>
            <a:gsLst>
              <a:gs pos="0">
                <a:schemeClr val="lt1"/>
              </a:gs>
              <a:gs pos="50000">
                <a:srgbClr val="CFE2F3"/>
              </a:gs>
              <a:gs pos="100000">
                <a:srgbClr val="C9DAF8"/>
              </a:gs>
            </a:gsLst>
            <a:path path="circle">
              <a:fillToRect l="50000" t="50000" r="50000" b="50000"/>
            </a:path>
            <a:tileRect/>
          </a:gradFill>
          <a:ln w="9525" cap="flat" cmpd="sng">
            <a:solidFill>
              <a:srgbClr val="073763"/>
            </a:solidFill>
            <a:prstDash val="solid"/>
            <a:round/>
            <a:headEnd type="none" w="sm" len="sm"/>
            <a:tailEnd type="none" w="sm" len="sm"/>
          </a:ln>
        </p:spPr>
        <p:txBody>
          <a:bodyPr spcFirstLastPara="1" wrap="square" lIns="91425" tIns="91425" rIns="91425" bIns="91425" anchor="t" anchorCtr="0">
            <a:noAutofit/>
          </a:bodyPr>
          <a:lstStyle/>
          <a:p>
            <a:pPr marL="457200" lvl="0" indent="-292100" algn="l" rtl="0">
              <a:spcBef>
                <a:spcPts val="0"/>
              </a:spcBef>
              <a:spcAft>
                <a:spcPts val="0"/>
              </a:spcAft>
              <a:buSzPts val="1000"/>
              <a:buFont typeface="Lato"/>
              <a:buChar char="●"/>
            </a:pPr>
            <a:r>
              <a:rPr lang="en" sz="1000">
                <a:latin typeface="Lato"/>
                <a:ea typeface="Lato"/>
                <a:cs typeface="Lato"/>
                <a:sym typeface="Lato"/>
              </a:rPr>
              <a:t>Covington Travel. 2021. 5 Reasons You Need to Fly Business Class - Covington Travel. [online] Available at: &lt;</a:t>
            </a:r>
            <a:r>
              <a:rPr lang="en" sz="1000" u="sng">
                <a:solidFill>
                  <a:schemeClr val="hlink"/>
                </a:solidFill>
                <a:latin typeface="Lato"/>
                <a:ea typeface="Lato"/>
                <a:cs typeface="Lato"/>
                <a:sym typeface="Lato"/>
                <a:hlinkClick r:id="rId3"/>
              </a:rPr>
              <a:t>https://www.covingtontravel.com/2019/02/5-reasons-need-fly-business-class/</a:t>
            </a:r>
            <a:r>
              <a:rPr lang="en" sz="1000">
                <a:latin typeface="Lato"/>
                <a:ea typeface="Lato"/>
                <a:cs typeface="Lato"/>
                <a:sym typeface="Lato"/>
              </a:rPr>
              <a:t>&gt;. </a:t>
            </a:r>
            <a:endParaRPr sz="1000">
              <a:latin typeface="Lato"/>
              <a:ea typeface="Lato"/>
              <a:cs typeface="Lato"/>
              <a:sym typeface="Lato"/>
            </a:endParaRPr>
          </a:p>
          <a:p>
            <a:pPr marL="457200" lvl="0" indent="-292100" algn="l" rtl="0">
              <a:spcBef>
                <a:spcPts val="500"/>
              </a:spcBef>
              <a:spcAft>
                <a:spcPts val="0"/>
              </a:spcAft>
              <a:buSzPts val="1000"/>
              <a:buFont typeface="Lato"/>
              <a:buChar char="●"/>
            </a:pPr>
            <a:r>
              <a:rPr lang="en" sz="1000">
                <a:latin typeface="Lato"/>
                <a:ea typeface="Lato"/>
                <a:cs typeface="Lato"/>
                <a:sym typeface="Lato"/>
              </a:rPr>
              <a:t>Inmarsat Corporate Website. 2021. Inflight Wi-Fi. [online] Available at: &lt;</a:t>
            </a:r>
            <a:r>
              <a:rPr lang="en" sz="1000" u="sng">
                <a:solidFill>
                  <a:schemeClr val="hlink"/>
                </a:solidFill>
                <a:latin typeface="Lato"/>
                <a:ea typeface="Lato"/>
                <a:cs typeface="Lato"/>
                <a:sym typeface="Lato"/>
                <a:hlinkClick r:id="rId4"/>
              </a:rPr>
              <a:t>https://www.inmarsat.com/en/solutionsservices/aviation/solutions/inflight-wi-fi.html</a:t>
            </a:r>
            <a:r>
              <a:rPr lang="en" sz="1000">
                <a:latin typeface="Lato"/>
                <a:ea typeface="Lato"/>
                <a:cs typeface="Lato"/>
                <a:sym typeface="Lato"/>
              </a:rPr>
              <a:t>&gt;. </a:t>
            </a:r>
            <a:endParaRPr sz="1000">
              <a:latin typeface="Lato"/>
              <a:ea typeface="Lato"/>
              <a:cs typeface="Lato"/>
              <a:sym typeface="Lato"/>
            </a:endParaRPr>
          </a:p>
          <a:p>
            <a:pPr marL="457200" lvl="0" indent="-292100" algn="l" rtl="0">
              <a:spcBef>
                <a:spcPts val="500"/>
              </a:spcBef>
              <a:spcAft>
                <a:spcPts val="0"/>
              </a:spcAft>
              <a:buSzPts val="1000"/>
              <a:buFont typeface="Lato"/>
              <a:buChar char="●"/>
            </a:pPr>
            <a:r>
              <a:rPr lang="en" sz="1000">
                <a:latin typeface="Lato"/>
                <a:ea typeface="Lato"/>
                <a:cs typeface="Lato"/>
                <a:sym typeface="Lato"/>
              </a:rPr>
              <a:t>Han, H., Lee, K., Chua, B., Lee, S. and Kim, W., 2019. Role of airline food quality, price reasonableness, image, satisfaction, and attachment in building re-flying intention. International Journal of Hospitality Management, 80, pp.91-100.</a:t>
            </a:r>
            <a:endParaRPr sz="1000">
              <a:latin typeface="Lato"/>
              <a:ea typeface="Lato"/>
              <a:cs typeface="Lato"/>
              <a:sym typeface="Lato"/>
            </a:endParaRPr>
          </a:p>
          <a:p>
            <a:pPr marL="457200" lvl="0" indent="-292100" algn="l" rtl="0">
              <a:spcBef>
                <a:spcPts val="500"/>
              </a:spcBef>
              <a:spcAft>
                <a:spcPts val="0"/>
              </a:spcAft>
              <a:buSzPts val="1000"/>
              <a:buFont typeface="Lato"/>
              <a:buChar char="●"/>
            </a:pPr>
            <a:r>
              <a:rPr lang="en" sz="1000">
                <a:latin typeface="Lato"/>
                <a:ea typeface="Lato"/>
                <a:cs typeface="Lato"/>
                <a:sym typeface="Lato"/>
              </a:rPr>
              <a:t>Mohd Zahari, M., Salleh, N., Kamaruddin, M. and Kutut, M., 2011. In-flight Meals, Passengers’ Level of Satisfaction and Re-flying Intention.</a:t>
            </a:r>
            <a:endParaRPr sz="1000">
              <a:latin typeface="Lato"/>
              <a:ea typeface="Lato"/>
              <a:cs typeface="Lato"/>
              <a:sym typeface="Lato"/>
            </a:endParaRPr>
          </a:p>
          <a:p>
            <a:pPr marL="457200" lvl="0" indent="-292100" algn="l" rtl="0">
              <a:spcBef>
                <a:spcPts val="500"/>
              </a:spcBef>
              <a:spcAft>
                <a:spcPts val="0"/>
              </a:spcAft>
              <a:buSzPts val="1000"/>
              <a:buFont typeface="Lato"/>
              <a:buChar char="●"/>
            </a:pPr>
            <a:r>
              <a:rPr lang="en" sz="1000">
                <a:latin typeface="Lato"/>
                <a:ea typeface="Lato"/>
                <a:cs typeface="Lato"/>
                <a:sym typeface="Lato"/>
              </a:rPr>
              <a:t>Han, H. and Hwang, J., 2014. In-flight physical surroundings: quality, satisfaction, and traveller loyalty in the emerging low-cost flight market. Current Issues in Tourism, 20(13), pp.1336-1354.</a:t>
            </a:r>
            <a:endParaRPr sz="1000">
              <a:latin typeface="Lato"/>
              <a:ea typeface="Lato"/>
              <a:cs typeface="Lato"/>
              <a:sym typeface="Lato"/>
            </a:endParaRPr>
          </a:p>
          <a:p>
            <a:pPr marL="457200" lvl="0" indent="-292100" algn="l" rtl="0">
              <a:spcBef>
                <a:spcPts val="500"/>
              </a:spcBef>
              <a:spcAft>
                <a:spcPts val="0"/>
              </a:spcAft>
              <a:buSzPts val="1000"/>
              <a:buFont typeface="Lato"/>
              <a:buChar char="●"/>
            </a:pPr>
            <a:r>
              <a:rPr lang="en" sz="1000">
                <a:latin typeface="Lato"/>
                <a:ea typeface="Lato"/>
                <a:cs typeface="Lato"/>
                <a:sym typeface="Lato"/>
              </a:rPr>
              <a:t>Ansari, Z., 2015. Passengers' Satisfaction from the Onboard Service Quality of Saudi Airlines – An Empirical Study.</a:t>
            </a:r>
            <a:endParaRPr sz="1000">
              <a:latin typeface="Lato"/>
              <a:ea typeface="Lato"/>
              <a:cs typeface="Lato"/>
              <a:sym typeface="Lato"/>
            </a:endParaRPr>
          </a:p>
          <a:p>
            <a:pPr marL="457200" lvl="0" indent="-292100" algn="l" rtl="0">
              <a:spcBef>
                <a:spcPts val="500"/>
              </a:spcBef>
              <a:spcAft>
                <a:spcPts val="0"/>
              </a:spcAft>
              <a:buSzPts val="1000"/>
              <a:buFont typeface="Lato"/>
              <a:buChar char="●"/>
            </a:pPr>
            <a:r>
              <a:rPr lang="en" sz="1000">
                <a:latin typeface="Lato"/>
                <a:ea typeface="Lato"/>
                <a:cs typeface="Lato"/>
                <a:sym typeface="Lato"/>
              </a:rPr>
              <a:t>Namukasa, J., 2013. The influence of airline service quality on passenger satisfaction and loyalty. The TQM Journal, 25(5), pp.520-532.</a:t>
            </a:r>
            <a:endParaRPr sz="1000">
              <a:latin typeface="Lato"/>
              <a:ea typeface="Lato"/>
              <a:cs typeface="Lato"/>
              <a:sym typeface="Lato"/>
            </a:endParaRPr>
          </a:p>
          <a:p>
            <a:pPr marL="457200" lvl="0" indent="-292100" algn="l" rtl="0">
              <a:spcBef>
                <a:spcPts val="500"/>
              </a:spcBef>
              <a:spcAft>
                <a:spcPts val="0"/>
              </a:spcAft>
              <a:buSzPts val="1000"/>
              <a:buFont typeface="Lato"/>
              <a:buChar char="●"/>
            </a:pPr>
            <a:r>
              <a:rPr lang="en" sz="1000">
                <a:latin typeface="Lato"/>
                <a:ea typeface="Lato"/>
                <a:cs typeface="Lato"/>
                <a:sym typeface="Lato"/>
              </a:rPr>
              <a:t>Heide, M., Grønhaug, K. and G. Engset, M., 1999. Industry specific measurement of consumer satisfaction: experiences from the business travelling industry. International Journal of Hospitality Management, 18(2), pp.201-213.</a:t>
            </a:r>
            <a:endParaRPr sz="1000">
              <a:latin typeface="Lato"/>
              <a:ea typeface="Lato"/>
              <a:cs typeface="Lato"/>
              <a:sym typeface="Lato"/>
            </a:endParaRPr>
          </a:p>
          <a:p>
            <a:pPr marL="457200" lvl="0" indent="-292100" algn="l" rtl="0">
              <a:spcBef>
                <a:spcPts val="500"/>
              </a:spcBef>
              <a:spcAft>
                <a:spcPts val="0"/>
              </a:spcAft>
              <a:buSzPts val="1000"/>
              <a:buFont typeface="Lato"/>
              <a:buChar char="●"/>
            </a:pPr>
            <a:r>
              <a:rPr lang="en" sz="1000">
                <a:latin typeface="Lato"/>
                <a:ea typeface="Lato"/>
                <a:cs typeface="Lato"/>
                <a:sym typeface="Lato"/>
              </a:rPr>
              <a:t>Travel Agent Central. 2021. Stats: Food, Not Price, Drives Int’l Airline Passenger Satisfaction. [online] Available at:</a:t>
            </a:r>
            <a:endParaRPr sz="1000">
              <a:latin typeface="Lato"/>
              <a:ea typeface="Lato"/>
              <a:cs typeface="Lato"/>
              <a:sym typeface="Lato"/>
            </a:endParaRPr>
          </a:p>
          <a:p>
            <a:pPr marL="457200" lvl="0" indent="0" algn="l" rtl="0">
              <a:spcBef>
                <a:spcPts val="500"/>
              </a:spcBef>
              <a:spcAft>
                <a:spcPts val="0"/>
              </a:spcAft>
              <a:buNone/>
            </a:pPr>
            <a:r>
              <a:rPr lang="en" sz="1000">
                <a:latin typeface="Lato"/>
                <a:ea typeface="Lato"/>
                <a:cs typeface="Lato"/>
                <a:sym typeface="Lato"/>
              </a:rPr>
              <a:t>&lt;</a:t>
            </a:r>
            <a:r>
              <a:rPr lang="en" sz="1000" u="sng">
                <a:solidFill>
                  <a:schemeClr val="hlink"/>
                </a:solidFill>
                <a:latin typeface="Lato"/>
                <a:ea typeface="Lato"/>
                <a:cs typeface="Lato"/>
                <a:sym typeface="Lato"/>
                <a:hlinkClick r:id="rId5"/>
              </a:rPr>
              <a:t>https://www.travelagentcentral.com/your-business/stats-food-not-price-drives-int-l-airline-passenger-satisfaction</a:t>
            </a:r>
            <a:r>
              <a:rPr lang="en" sz="1000">
                <a:latin typeface="Lato"/>
                <a:ea typeface="Lato"/>
                <a:cs typeface="Lato"/>
                <a:sym typeface="Lato"/>
              </a:rPr>
              <a:t>&gt;. </a:t>
            </a:r>
            <a:endParaRPr sz="1000">
              <a:latin typeface="Lato"/>
              <a:ea typeface="Lato"/>
              <a:cs typeface="Lato"/>
              <a:sym typeface="Lato"/>
            </a:endParaRPr>
          </a:p>
          <a:p>
            <a:pPr marL="457200" lvl="0" indent="-292100" algn="l" rtl="0">
              <a:spcBef>
                <a:spcPts val="500"/>
              </a:spcBef>
              <a:spcAft>
                <a:spcPts val="0"/>
              </a:spcAft>
              <a:buSzPts val="1000"/>
              <a:buFont typeface="Lato"/>
              <a:buChar char="●"/>
            </a:pPr>
            <a:r>
              <a:rPr lang="en" sz="1000">
                <a:latin typeface="Lato"/>
                <a:ea typeface="Lato"/>
                <a:cs typeface="Lato"/>
                <a:sym typeface="Lato"/>
              </a:rPr>
              <a:t>SearchCustomerExperience. 2021. What is customer loyalty? Definition from WhatIs.com.. [online] Available at: &lt;</a:t>
            </a:r>
            <a:r>
              <a:rPr lang="en" sz="1000" u="sng">
                <a:solidFill>
                  <a:schemeClr val="hlink"/>
                </a:solidFill>
                <a:latin typeface="Lato"/>
                <a:ea typeface="Lato"/>
                <a:cs typeface="Lato"/>
                <a:sym typeface="Lato"/>
                <a:hlinkClick r:id="rId6"/>
              </a:rPr>
              <a:t>https://searchcustomerexperience.techtarget.com/definition/customer-loyalty</a:t>
            </a:r>
            <a:r>
              <a:rPr lang="en" sz="1000">
                <a:latin typeface="Lato"/>
                <a:ea typeface="Lato"/>
                <a:cs typeface="Lato"/>
                <a:sym typeface="Lato"/>
              </a:rPr>
              <a:t>&gt;. </a:t>
            </a:r>
            <a:endParaRPr sz="1000">
              <a:latin typeface="Lato"/>
              <a:ea typeface="Lato"/>
              <a:cs typeface="Lato"/>
              <a:sym typeface="Lato"/>
            </a:endParaRPr>
          </a:p>
          <a:p>
            <a:pPr marL="457200" lvl="0" indent="-292100" algn="l" rtl="0">
              <a:spcBef>
                <a:spcPts val="500"/>
              </a:spcBef>
              <a:spcAft>
                <a:spcPts val="0"/>
              </a:spcAft>
              <a:buSzPts val="1000"/>
              <a:buFont typeface="Lato"/>
              <a:buChar char="●"/>
            </a:pPr>
            <a:r>
              <a:rPr lang="en" sz="1000">
                <a:latin typeface="Lato"/>
                <a:ea typeface="Lato"/>
                <a:cs typeface="Lato"/>
                <a:sym typeface="Lato"/>
              </a:rPr>
              <a:t>Jetblue.com. 2021. JetBlue. [online] Available at: &lt;</a:t>
            </a:r>
            <a:r>
              <a:rPr lang="en" sz="1000" u="sng">
                <a:solidFill>
                  <a:schemeClr val="hlink"/>
                </a:solidFill>
                <a:latin typeface="Lato"/>
                <a:ea typeface="Lato"/>
                <a:cs typeface="Lato"/>
                <a:sym typeface="Lato"/>
                <a:hlinkClick r:id="rId7"/>
              </a:rPr>
              <a:t>https://www.jetblue.com/flying-with-us/inflight-experience</a:t>
            </a:r>
            <a:r>
              <a:rPr lang="en" sz="1000">
                <a:latin typeface="Lato"/>
                <a:ea typeface="Lato"/>
                <a:cs typeface="Lato"/>
                <a:sym typeface="Lato"/>
              </a:rPr>
              <a:t>&gt;. </a:t>
            </a:r>
            <a:endParaRPr sz="1000">
              <a:latin typeface="Lato"/>
              <a:ea typeface="Lato"/>
              <a:cs typeface="Lato"/>
              <a:sym typeface="Lato"/>
            </a:endParaRPr>
          </a:p>
          <a:p>
            <a:pPr marL="0" lvl="0" indent="0" algn="l" rtl="0">
              <a:spcBef>
                <a:spcPts val="500"/>
              </a:spcBef>
              <a:spcAft>
                <a:spcPts val="0"/>
              </a:spcAft>
              <a:buNone/>
            </a:pPr>
            <a:endParaRPr sz="1100">
              <a:latin typeface="Lato"/>
              <a:ea typeface="Lato"/>
              <a:cs typeface="Lato"/>
              <a:sym typeface="La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6"/>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5"/>
        <p:cNvGrpSpPr/>
        <p:nvPr/>
      </p:nvGrpSpPr>
      <p:grpSpPr>
        <a:xfrm>
          <a:off x="0" y="0"/>
          <a:ext cx="0" cy="0"/>
          <a:chOff x="0" y="0"/>
          <a:chExt cx="0" cy="0"/>
        </a:xfrm>
      </p:grpSpPr>
      <p:sp>
        <p:nvSpPr>
          <p:cNvPr id="76" name="Google Shape;76;p16"/>
          <p:cNvSpPr/>
          <p:nvPr/>
        </p:nvSpPr>
        <p:spPr>
          <a:xfrm>
            <a:off x="543600" y="1205600"/>
            <a:ext cx="8056800" cy="3626400"/>
          </a:xfrm>
          <a:prstGeom prst="roundRect">
            <a:avLst>
              <a:gd name="adj" fmla="val 16667"/>
            </a:avLst>
          </a:prstGeom>
          <a:gradFill>
            <a:gsLst>
              <a:gs pos="0">
                <a:schemeClr val="lt1"/>
              </a:gs>
              <a:gs pos="50000">
                <a:srgbClr val="CFE2F3"/>
              </a:gs>
              <a:gs pos="100000">
                <a:srgbClr val="C9DAF8"/>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Font typeface="Lato"/>
              <a:buChar char="●"/>
            </a:pPr>
            <a:r>
              <a:rPr lang="en" dirty="0">
                <a:solidFill>
                  <a:schemeClr val="dk1"/>
                </a:solidFill>
                <a:latin typeface="Lato"/>
                <a:ea typeface="Lato"/>
                <a:cs typeface="Lato"/>
                <a:sym typeface="Lato"/>
              </a:rPr>
              <a:t>In earlier days, airline companies were only interested in the transportation of people and their safety. But in recent times they consider giving a pleasant experience to customers from buying a ticket for their journey till they reach their destination is just as important. </a:t>
            </a:r>
            <a:endParaRPr dirty="0">
              <a:solidFill>
                <a:schemeClr val="dk1"/>
              </a:solidFill>
              <a:latin typeface="Lato"/>
              <a:ea typeface="Lato"/>
              <a:cs typeface="Lato"/>
              <a:sym typeface="Lato"/>
            </a:endParaRPr>
          </a:p>
          <a:p>
            <a:pPr marL="457200" lvl="0" indent="-317500" algn="l" rtl="0">
              <a:spcBef>
                <a:spcPts val="1000"/>
              </a:spcBef>
              <a:spcAft>
                <a:spcPts val="0"/>
              </a:spcAft>
              <a:buClr>
                <a:schemeClr val="dk1"/>
              </a:buClr>
              <a:buSzPts val="1400"/>
              <a:buFont typeface="Lato"/>
              <a:buChar char="●"/>
            </a:pPr>
            <a:r>
              <a:rPr lang="en" dirty="0">
                <a:solidFill>
                  <a:schemeClr val="dk1"/>
                </a:solidFill>
                <a:latin typeface="Lato"/>
                <a:ea typeface="Lato"/>
                <a:cs typeface="Lato"/>
                <a:sym typeface="Lato"/>
              </a:rPr>
              <a:t>Satisfaction is not only considered as a customer's goal to be derived as a result of degrading services but also as a company's goal, as a way of getting higher customer retention rates and ways of generating profits (Surapranata &amp; Iskandar, 2013). </a:t>
            </a:r>
            <a:endParaRPr dirty="0">
              <a:solidFill>
                <a:schemeClr val="dk1"/>
              </a:solidFill>
              <a:latin typeface="Lato"/>
              <a:ea typeface="Lato"/>
              <a:cs typeface="Lato"/>
              <a:sym typeface="Lato"/>
            </a:endParaRPr>
          </a:p>
          <a:p>
            <a:pPr marL="457200" lvl="0" indent="-317500" algn="l" rtl="0">
              <a:spcBef>
                <a:spcPts val="1000"/>
              </a:spcBef>
              <a:spcAft>
                <a:spcPts val="0"/>
              </a:spcAft>
              <a:buClr>
                <a:schemeClr val="dk1"/>
              </a:buClr>
              <a:buSzPts val="1400"/>
              <a:buFont typeface="Lato"/>
              <a:buChar char="●"/>
            </a:pPr>
            <a:r>
              <a:rPr lang="en" dirty="0">
                <a:solidFill>
                  <a:schemeClr val="dk1"/>
                </a:solidFill>
                <a:latin typeface="Lato"/>
                <a:ea typeface="Lato"/>
                <a:cs typeface="Lato"/>
                <a:sym typeface="Lato"/>
              </a:rPr>
              <a:t>Measuring customer satisfaction is a key element for modern businesses as it can significantly contribute to a continuing effort of service quality improvement (Tsafarakis, Kokotas and Pantouvakis, 2018). </a:t>
            </a:r>
            <a:endParaRPr dirty="0">
              <a:solidFill>
                <a:schemeClr val="dk1"/>
              </a:solidFill>
              <a:latin typeface="Lato"/>
              <a:ea typeface="Lato"/>
              <a:cs typeface="Lato"/>
              <a:sym typeface="Lato"/>
            </a:endParaRPr>
          </a:p>
          <a:p>
            <a:pPr marL="457200" lvl="0" indent="-317500" algn="l" rtl="0">
              <a:spcBef>
                <a:spcPts val="1000"/>
              </a:spcBef>
              <a:spcAft>
                <a:spcPts val="1000"/>
              </a:spcAft>
              <a:buClr>
                <a:schemeClr val="dk1"/>
              </a:buClr>
              <a:buSzPts val="1400"/>
              <a:buFont typeface="Lato"/>
              <a:buChar char="●"/>
            </a:pPr>
            <a:r>
              <a:rPr lang="en" dirty="0">
                <a:solidFill>
                  <a:schemeClr val="dk1"/>
                </a:solidFill>
                <a:latin typeface="Lato"/>
                <a:ea typeface="Lato"/>
                <a:cs typeface="Lato"/>
                <a:sym typeface="Lato"/>
              </a:rPr>
              <a:t>The Aegean airlines which is one of the leading airlines has conducted a survey to identify the customer satisfaction towards their services provided.</a:t>
            </a:r>
            <a:endParaRPr dirty="0"/>
          </a:p>
        </p:txBody>
      </p:sp>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Lato"/>
                <a:ea typeface="Lato"/>
                <a:cs typeface="Lato"/>
                <a:sym typeface="Lato"/>
              </a:rPr>
              <a:t>Introduction</a:t>
            </a:r>
            <a:endParaRPr b="1">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1"/>
        <p:cNvGrpSpPr/>
        <p:nvPr/>
      </p:nvGrpSpPr>
      <p:grpSpPr>
        <a:xfrm>
          <a:off x="0" y="0"/>
          <a:ext cx="0" cy="0"/>
          <a:chOff x="0" y="0"/>
          <a:chExt cx="0" cy="0"/>
        </a:xfrm>
      </p:grpSpPr>
      <p:sp>
        <p:nvSpPr>
          <p:cNvPr id="82" name="Google Shape;82;p17"/>
          <p:cNvSpPr/>
          <p:nvPr/>
        </p:nvSpPr>
        <p:spPr>
          <a:xfrm>
            <a:off x="622850" y="1105050"/>
            <a:ext cx="8016600" cy="3683400"/>
          </a:xfrm>
          <a:prstGeom prst="roundRect">
            <a:avLst>
              <a:gd name="adj" fmla="val 16667"/>
            </a:avLst>
          </a:prstGeom>
          <a:gradFill>
            <a:gsLst>
              <a:gs pos="0">
                <a:schemeClr val="lt1"/>
              </a:gs>
              <a:gs pos="50000">
                <a:srgbClr val="CFE2F3"/>
              </a:gs>
              <a:gs pos="100000">
                <a:srgbClr val="C9DAF8"/>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57200" lvl="0" indent="-317500" algn="just" rtl="0">
              <a:lnSpc>
                <a:spcPct val="115000"/>
              </a:lnSpc>
              <a:spcBef>
                <a:spcPts val="0"/>
              </a:spcBef>
              <a:spcAft>
                <a:spcPts val="0"/>
              </a:spcAft>
              <a:buSzPts val="1400"/>
              <a:buFont typeface="Lato"/>
              <a:buChar char="●"/>
            </a:pPr>
            <a:r>
              <a:rPr lang="en" dirty="0">
                <a:latin typeface="Lato"/>
                <a:ea typeface="Lato"/>
                <a:cs typeface="Lato"/>
                <a:sym typeface="Lato"/>
              </a:rPr>
              <a:t>The Passenger dissatisfaction and satisfaction in the services and other factors of an airline industry is very crucial for the market share loss of an airlines. </a:t>
            </a:r>
            <a:endParaRPr dirty="0">
              <a:latin typeface="Lato"/>
              <a:ea typeface="Lato"/>
              <a:cs typeface="Lato"/>
              <a:sym typeface="Lato"/>
            </a:endParaRPr>
          </a:p>
          <a:p>
            <a:pPr marL="457200" lvl="0" indent="-317500" algn="just" rtl="0">
              <a:lnSpc>
                <a:spcPct val="115000"/>
              </a:lnSpc>
              <a:spcBef>
                <a:spcPts val="1000"/>
              </a:spcBef>
              <a:spcAft>
                <a:spcPts val="0"/>
              </a:spcAft>
              <a:buSzPts val="1400"/>
              <a:buFont typeface="Lato"/>
              <a:buChar char="●"/>
            </a:pPr>
            <a:r>
              <a:rPr lang="en" dirty="0">
                <a:latin typeface="Lato"/>
                <a:ea typeface="Lato"/>
                <a:cs typeface="Lato"/>
                <a:sym typeface="Lato"/>
              </a:rPr>
              <a:t>The Aegean Airlines needed to know how they can increase the number of passengers by providing more satisfaction towards their services. </a:t>
            </a:r>
            <a:endParaRPr dirty="0">
              <a:latin typeface="Lato"/>
              <a:ea typeface="Lato"/>
              <a:cs typeface="Lato"/>
              <a:sym typeface="Lato"/>
            </a:endParaRPr>
          </a:p>
          <a:p>
            <a:pPr marL="457200" lvl="0" indent="-317500" algn="just" rtl="0">
              <a:lnSpc>
                <a:spcPct val="115000"/>
              </a:lnSpc>
              <a:spcBef>
                <a:spcPts val="1000"/>
              </a:spcBef>
              <a:spcAft>
                <a:spcPts val="0"/>
              </a:spcAft>
              <a:buSzPts val="1400"/>
              <a:buFont typeface="Lato"/>
              <a:buChar char="●"/>
            </a:pPr>
            <a:r>
              <a:rPr lang="en" dirty="0" smtClean="0">
                <a:latin typeface="Lato"/>
                <a:ea typeface="Lato"/>
                <a:cs typeface="Lato"/>
                <a:sym typeface="Lato"/>
              </a:rPr>
              <a:t>The study aims to examine the most important factors that influence the passenger’s expectation from an airline services from the given dataset. </a:t>
            </a:r>
            <a:endParaRPr dirty="0" smtClean="0">
              <a:latin typeface="Lato"/>
              <a:ea typeface="Lato"/>
              <a:cs typeface="Lato"/>
              <a:sym typeface="Lato"/>
            </a:endParaRPr>
          </a:p>
          <a:p>
            <a:pPr marL="457200" lvl="0" indent="-317500" algn="just" rtl="0">
              <a:lnSpc>
                <a:spcPct val="115000"/>
              </a:lnSpc>
              <a:spcBef>
                <a:spcPts val="1000"/>
              </a:spcBef>
              <a:spcAft>
                <a:spcPts val="0"/>
              </a:spcAft>
              <a:buSzPts val="1400"/>
              <a:buFont typeface="Lato"/>
              <a:buChar char="●"/>
            </a:pPr>
            <a:r>
              <a:rPr lang="en" dirty="0" smtClean="0">
                <a:latin typeface="Lato"/>
                <a:ea typeface="Lato"/>
                <a:cs typeface="Lato"/>
                <a:sym typeface="Lato"/>
              </a:rPr>
              <a:t>This </a:t>
            </a:r>
            <a:r>
              <a:rPr lang="en" dirty="0">
                <a:latin typeface="Lato"/>
                <a:ea typeface="Lato"/>
                <a:cs typeface="Lato"/>
                <a:sym typeface="Lato"/>
              </a:rPr>
              <a:t>can help the Aegean airlines to create a marketing strategies and quality improvement mechanism plan effectively to cope up with the other competitor airlines.</a:t>
            </a:r>
            <a:endParaRPr dirty="0">
              <a:latin typeface="Lato"/>
              <a:ea typeface="Lato"/>
              <a:cs typeface="Lato"/>
              <a:sym typeface="Lato"/>
            </a:endParaRPr>
          </a:p>
          <a:p>
            <a:pPr marL="457200" lvl="0" indent="-317500" algn="just" rtl="0">
              <a:lnSpc>
                <a:spcPct val="115000"/>
              </a:lnSpc>
              <a:spcBef>
                <a:spcPts val="1000"/>
              </a:spcBef>
              <a:spcAft>
                <a:spcPts val="1000"/>
              </a:spcAft>
              <a:buSzPts val="1400"/>
              <a:buFont typeface="Lato"/>
              <a:buChar char="●"/>
            </a:pPr>
            <a:r>
              <a:rPr lang="en" dirty="0">
                <a:latin typeface="Lato"/>
                <a:ea typeface="Lato"/>
                <a:cs typeface="Lato"/>
                <a:sym typeface="Lato"/>
              </a:rPr>
              <a:t>Finally, creating a website for Aegean airlines with the main feature that will predict whether a customer is satisfied or not through the important factors that influence the satisfaction of customer that have been found out from the study.</a:t>
            </a:r>
            <a:endParaRPr dirty="0">
              <a:latin typeface="Lato"/>
              <a:ea typeface="Lato"/>
              <a:cs typeface="Lato"/>
              <a:sym typeface="Lato"/>
            </a:endParaRPr>
          </a:p>
        </p:txBody>
      </p:sp>
      <p:sp>
        <p:nvSpPr>
          <p:cNvPr id="83" name="Google Shape;8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Lato"/>
                <a:ea typeface="Lato"/>
                <a:cs typeface="Lato"/>
                <a:sym typeface="Lato"/>
              </a:rPr>
              <a:t>Description of the problem</a:t>
            </a:r>
            <a:endParaRPr b="1">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87"/>
        <p:cNvGrpSpPr/>
        <p:nvPr/>
      </p:nvGrpSpPr>
      <p:grpSpPr>
        <a:xfrm>
          <a:off x="0" y="0"/>
          <a:ext cx="0" cy="0"/>
          <a:chOff x="0" y="0"/>
          <a:chExt cx="0" cy="0"/>
        </a:xfrm>
      </p:grpSpPr>
      <p:sp>
        <p:nvSpPr>
          <p:cNvPr id="88" name="Google Shape;88;p18"/>
          <p:cNvSpPr txBox="1">
            <a:spLocks noGrp="1"/>
          </p:cNvSpPr>
          <p:nvPr>
            <p:ph type="body" idx="1"/>
          </p:nvPr>
        </p:nvSpPr>
        <p:spPr>
          <a:xfrm>
            <a:off x="293038" y="1143145"/>
            <a:ext cx="8520600" cy="917100"/>
          </a:xfrm>
          <a:prstGeom prst="rect">
            <a:avLst/>
          </a:prstGeom>
        </p:spPr>
        <p:txBody>
          <a:bodyPr spcFirstLastPara="1" wrap="square" lIns="91425" tIns="91425" rIns="91425" bIns="91425" anchor="t" anchorCtr="0">
            <a:normAutofit fontScale="25000" lnSpcReduction="20000"/>
          </a:bodyPr>
          <a:lstStyle/>
          <a:p>
            <a:pPr marL="0" lvl="0" indent="0" algn="just" rtl="0">
              <a:lnSpc>
                <a:spcPct val="115000"/>
              </a:lnSpc>
              <a:spcBef>
                <a:spcPts val="1200"/>
              </a:spcBef>
              <a:spcAft>
                <a:spcPts val="0"/>
              </a:spcAft>
              <a:buNone/>
            </a:pPr>
            <a:r>
              <a:rPr lang="en" sz="4800" dirty="0">
                <a:solidFill>
                  <a:schemeClr val="dk1"/>
                </a:solidFill>
                <a:latin typeface="Lato"/>
                <a:ea typeface="Lato"/>
                <a:cs typeface="Lato"/>
                <a:sym typeface="Lato"/>
              </a:rPr>
              <a:t>The dataset is contained an airline passenger satisfaction survey data.it consists of 130k customer feedbacks containing 24 features including both qualitative and quantitative. </a:t>
            </a:r>
            <a:endParaRPr sz="4800" dirty="0">
              <a:solidFill>
                <a:schemeClr val="dk1"/>
              </a:solidFill>
              <a:latin typeface="Lato"/>
              <a:ea typeface="Lato"/>
              <a:cs typeface="Lato"/>
              <a:sym typeface="Lato"/>
            </a:endParaRPr>
          </a:p>
          <a:p>
            <a:pPr marL="0" lvl="0" indent="0" algn="just" rtl="0">
              <a:lnSpc>
                <a:spcPct val="115000"/>
              </a:lnSpc>
              <a:spcBef>
                <a:spcPts val="1200"/>
              </a:spcBef>
              <a:spcAft>
                <a:spcPts val="0"/>
              </a:spcAft>
              <a:buNone/>
            </a:pPr>
            <a:r>
              <a:rPr lang="en" sz="4800" dirty="0">
                <a:solidFill>
                  <a:schemeClr val="dk1"/>
                </a:solidFill>
                <a:latin typeface="Lato"/>
                <a:ea typeface="Lato"/>
                <a:cs typeface="Lato"/>
                <a:sym typeface="Lato"/>
              </a:rPr>
              <a:t>We had missing values in arrival delay in minutes. Since it has a skewed distribution and correlated with the departure in delay in minutes we have imputed the median to continue the analysis.</a:t>
            </a:r>
            <a:endParaRPr sz="4800" dirty="0">
              <a:solidFill>
                <a:schemeClr val="dk1"/>
              </a:solidFill>
              <a:latin typeface="Lato"/>
              <a:ea typeface="Lato"/>
              <a:cs typeface="Lato"/>
              <a:sym typeface="Lato"/>
            </a:endParaRPr>
          </a:p>
          <a:p>
            <a:pPr marL="0" lvl="0" indent="0" algn="just" rtl="0">
              <a:lnSpc>
                <a:spcPct val="115000"/>
              </a:lnSpc>
              <a:spcBef>
                <a:spcPts val="1200"/>
              </a:spcBef>
              <a:spcAft>
                <a:spcPts val="0"/>
              </a:spcAft>
              <a:buNone/>
            </a:pPr>
            <a:endParaRPr dirty="0">
              <a:solidFill>
                <a:schemeClr val="dk1"/>
              </a:solidFill>
              <a:highlight>
                <a:srgbClr val="FFFFFF"/>
              </a:highlight>
              <a:latin typeface="Lato"/>
              <a:ea typeface="Lato"/>
              <a:cs typeface="Lato"/>
              <a:sym typeface="Lato"/>
            </a:endParaRPr>
          </a:p>
          <a:p>
            <a:pPr marL="0" lvl="0" indent="0" algn="just" rtl="0">
              <a:lnSpc>
                <a:spcPct val="115000"/>
              </a:lnSpc>
              <a:spcBef>
                <a:spcPts val="1200"/>
              </a:spcBef>
              <a:spcAft>
                <a:spcPts val="1000"/>
              </a:spcAft>
              <a:buNone/>
            </a:pPr>
            <a:endParaRPr dirty="0">
              <a:solidFill>
                <a:schemeClr val="dk1"/>
              </a:solidFill>
              <a:highlight>
                <a:srgbClr val="FFFFFF"/>
              </a:highlight>
              <a:latin typeface="Lato"/>
              <a:ea typeface="Lato"/>
              <a:cs typeface="Lato"/>
              <a:sym typeface="Lato"/>
            </a:endParaRPr>
          </a:p>
        </p:txBody>
      </p:sp>
      <p:graphicFrame>
        <p:nvGraphicFramePr>
          <p:cNvPr id="89" name="Google Shape;89;p18"/>
          <p:cNvGraphicFramePr/>
          <p:nvPr/>
        </p:nvGraphicFramePr>
        <p:xfrm>
          <a:off x="903175" y="2287100"/>
          <a:ext cx="7239000" cy="2667000"/>
        </p:xfrm>
        <a:graphic>
          <a:graphicData uri="http://schemas.openxmlformats.org/drawingml/2006/table">
            <a:tbl>
              <a:tblPr>
                <a:noFill/>
                <a:tableStyleId>{9CF309F4-DD16-47DD-85B8-AE93F716A5A9}</a:tableStyleId>
              </a:tblPr>
              <a:tblGrid>
                <a:gridCol w="1317975"/>
                <a:gridCol w="4452325"/>
                <a:gridCol w="1468700"/>
              </a:tblGrid>
              <a:tr h="381000">
                <a:tc>
                  <a:txBody>
                    <a:bodyPr/>
                    <a:lstStyle/>
                    <a:p>
                      <a:pPr marL="0" lvl="0" indent="0" algn="ctr" rtl="0">
                        <a:lnSpc>
                          <a:spcPct val="115000"/>
                        </a:lnSpc>
                        <a:spcBef>
                          <a:spcPts val="1200"/>
                        </a:spcBef>
                        <a:spcAft>
                          <a:spcPts val="0"/>
                        </a:spcAft>
                        <a:buNone/>
                      </a:pPr>
                      <a:r>
                        <a:rPr lang="en" sz="1000" b="1" dirty="0">
                          <a:solidFill>
                            <a:schemeClr val="dk1"/>
                          </a:solidFill>
                          <a:latin typeface="Lato"/>
                          <a:ea typeface="Lato"/>
                          <a:cs typeface="Lato"/>
                          <a:sym typeface="Lato"/>
                        </a:rPr>
                        <a:t>Variable name</a:t>
                      </a:r>
                      <a:endParaRPr sz="1000" b="1" dirty="0">
                        <a:solidFill>
                          <a:schemeClr val="dk1"/>
                        </a:solidFill>
                        <a:highlight>
                          <a:srgbClr val="FFFFFF"/>
                        </a:highlight>
                        <a:latin typeface="Lato"/>
                        <a:ea typeface="Lato"/>
                        <a:cs typeface="Lato"/>
                        <a:sym typeface="Lato"/>
                      </a:endParaRPr>
                    </a:p>
                  </a:txBody>
                  <a:tcPr marL="68575" marR="6857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gradFill>
                      <a:gsLst>
                        <a:gs pos="0">
                          <a:srgbClr val="CFEEEC"/>
                        </a:gs>
                        <a:gs pos="100000">
                          <a:srgbClr val="75C5C1"/>
                        </a:gs>
                      </a:gsLst>
                      <a:path path="circle">
                        <a:fillToRect l="50000" t="50000" r="50000" b="50000"/>
                      </a:path>
                      <a:tileRect/>
                    </a:gradFill>
                  </a:tcPr>
                </a:tc>
                <a:tc>
                  <a:txBody>
                    <a:bodyPr/>
                    <a:lstStyle/>
                    <a:p>
                      <a:pPr marL="0" lvl="0" indent="0" algn="ctr" rtl="0">
                        <a:lnSpc>
                          <a:spcPct val="115000"/>
                        </a:lnSpc>
                        <a:spcBef>
                          <a:spcPts val="1200"/>
                        </a:spcBef>
                        <a:spcAft>
                          <a:spcPts val="0"/>
                        </a:spcAft>
                        <a:buNone/>
                      </a:pPr>
                      <a:r>
                        <a:rPr lang="en" sz="1000" b="1">
                          <a:solidFill>
                            <a:schemeClr val="dk1"/>
                          </a:solidFill>
                          <a:latin typeface="Lato"/>
                          <a:ea typeface="Lato"/>
                          <a:cs typeface="Lato"/>
                          <a:sym typeface="Lato"/>
                        </a:rPr>
                        <a:t>Description</a:t>
                      </a:r>
                      <a:endParaRPr sz="1000" b="1">
                        <a:solidFill>
                          <a:schemeClr val="dk1"/>
                        </a:solidFill>
                        <a:highlight>
                          <a:srgbClr val="FFFFFF"/>
                        </a:highlight>
                        <a:latin typeface="Lato"/>
                        <a:ea typeface="Lato"/>
                        <a:cs typeface="Lato"/>
                        <a:sym typeface="Lato"/>
                      </a:endParaRPr>
                    </a:p>
                  </a:txBody>
                  <a:tcPr marL="68575" marR="6857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gradFill>
                      <a:gsLst>
                        <a:gs pos="0">
                          <a:srgbClr val="CFEEEC"/>
                        </a:gs>
                        <a:gs pos="100000">
                          <a:srgbClr val="75C5C1"/>
                        </a:gs>
                      </a:gsLst>
                      <a:path path="circle">
                        <a:fillToRect l="50000" t="50000" r="50000" b="50000"/>
                      </a:path>
                      <a:tileRect/>
                    </a:gradFill>
                  </a:tcPr>
                </a:tc>
                <a:tc>
                  <a:txBody>
                    <a:bodyPr/>
                    <a:lstStyle/>
                    <a:p>
                      <a:pPr marL="0" lvl="0" indent="0" algn="ctr" rtl="0">
                        <a:lnSpc>
                          <a:spcPct val="115000"/>
                        </a:lnSpc>
                        <a:spcBef>
                          <a:spcPts val="1200"/>
                        </a:spcBef>
                        <a:spcAft>
                          <a:spcPts val="0"/>
                        </a:spcAft>
                        <a:buNone/>
                      </a:pPr>
                      <a:r>
                        <a:rPr lang="en" sz="1000" b="1" dirty="0">
                          <a:solidFill>
                            <a:schemeClr val="dk1"/>
                          </a:solidFill>
                          <a:latin typeface="Lato"/>
                          <a:ea typeface="Lato"/>
                          <a:cs typeface="Lato"/>
                          <a:sym typeface="Lato"/>
                        </a:rPr>
                        <a:t>Type of the variable</a:t>
                      </a:r>
                      <a:endParaRPr sz="1000" b="1" dirty="0">
                        <a:solidFill>
                          <a:schemeClr val="dk1"/>
                        </a:solidFill>
                        <a:latin typeface="Lato"/>
                        <a:ea typeface="Lato"/>
                        <a:cs typeface="Lato"/>
                        <a:sym typeface="Lato"/>
                      </a:endParaRPr>
                    </a:p>
                  </a:txBody>
                  <a:tcPr marL="68575" marR="6857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gradFill>
                      <a:gsLst>
                        <a:gs pos="0">
                          <a:srgbClr val="CFEEEC"/>
                        </a:gs>
                        <a:gs pos="100000">
                          <a:srgbClr val="75C5C1"/>
                        </a:gs>
                      </a:gsLst>
                      <a:path path="circle">
                        <a:fillToRect l="50000" t="50000" r="50000" b="50000"/>
                      </a:path>
                      <a:tileRect/>
                    </a:gradFill>
                  </a:tcPr>
                </a:tc>
              </a:tr>
              <a:tr h="381000">
                <a:tc>
                  <a:txBody>
                    <a:bodyPr/>
                    <a:lstStyle/>
                    <a:p>
                      <a:pPr marL="0" lvl="0" indent="0" algn="ctr" rtl="0">
                        <a:spcBef>
                          <a:spcPts val="0"/>
                        </a:spcBef>
                        <a:spcAft>
                          <a:spcPts val="0"/>
                        </a:spcAft>
                        <a:buNone/>
                      </a:pPr>
                      <a:r>
                        <a:rPr lang="en" sz="1000">
                          <a:solidFill>
                            <a:schemeClr val="dk1"/>
                          </a:solidFill>
                          <a:latin typeface="Lato"/>
                          <a:ea typeface="Lato"/>
                          <a:cs typeface="Lato"/>
                          <a:sym typeface="Lato"/>
                        </a:rPr>
                        <a:t>id</a:t>
                      </a:r>
                      <a:endParaRPr sz="1000">
                        <a:solidFill>
                          <a:schemeClr val="dk1"/>
                        </a:solidFill>
                        <a:latin typeface="Lato"/>
                        <a:ea typeface="Lato"/>
                        <a:cs typeface="Lato"/>
                        <a:sym typeface="Lat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gradFill>
                      <a:gsLst>
                        <a:gs pos="0">
                          <a:srgbClr val="CFEEEC"/>
                        </a:gs>
                        <a:gs pos="100000">
                          <a:srgbClr val="75C5C1"/>
                        </a:gs>
                      </a:gsLst>
                      <a:path path="circle">
                        <a:fillToRect l="50000" t="50000" r="50000" b="50000"/>
                      </a:path>
                      <a:tileRect/>
                    </a:gradFill>
                  </a:tcPr>
                </a:tc>
                <a:tc>
                  <a:txBody>
                    <a:bodyPr/>
                    <a:lstStyle/>
                    <a:p>
                      <a:pPr marL="0" lvl="0" indent="0" algn="ctr" rtl="0">
                        <a:spcBef>
                          <a:spcPts val="0"/>
                        </a:spcBef>
                        <a:spcAft>
                          <a:spcPts val="0"/>
                        </a:spcAft>
                        <a:buNone/>
                      </a:pPr>
                      <a:r>
                        <a:rPr lang="en" sz="1000">
                          <a:solidFill>
                            <a:schemeClr val="dk1"/>
                          </a:solidFill>
                          <a:latin typeface="Lato"/>
                          <a:ea typeface="Lato"/>
                          <a:cs typeface="Lato"/>
                          <a:sym typeface="Lato"/>
                        </a:rPr>
                        <a:t>Customer identification number</a:t>
                      </a:r>
                      <a:endParaRPr sz="1000">
                        <a:solidFill>
                          <a:schemeClr val="dk1"/>
                        </a:solidFill>
                        <a:latin typeface="Lato"/>
                        <a:ea typeface="Lato"/>
                        <a:cs typeface="Lato"/>
                        <a:sym typeface="Lat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gradFill>
                      <a:gsLst>
                        <a:gs pos="0">
                          <a:srgbClr val="CFEEEC"/>
                        </a:gs>
                        <a:gs pos="100000">
                          <a:srgbClr val="75C5C1"/>
                        </a:gs>
                      </a:gsLst>
                      <a:path path="circle">
                        <a:fillToRect l="50000" t="50000" r="50000" b="50000"/>
                      </a:path>
                      <a:tileRect/>
                    </a:gradFill>
                  </a:tcPr>
                </a:tc>
                <a:tc>
                  <a:txBody>
                    <a:bodyPr/>
                    <a:lstStyle/>
                    <a:p>
                      <a:pPr marL="0" lvl="0" indent="0" algn="ctr" rtl="0">
                        <a:spcBef>
                          <a:spcPts val="0"/>
                        </a:spcBef>
                        <a:spcAft>
                          <a:spcPts val="0"/>
                        </a:spcAft>
                        <a:buNone/>
                      </a:pPr>
                      <a:endParaRPr sz="1000">
                        <a:solidFill>
                          <a:schemeClr val="dk1"/>
                        </a:solidFill>
                        <a:latin typeface="Lato"/>
                        <a:ea typeface="Lato"/>
                        <a:cs typeface="Lato"/>
                        <a:sym typeface="Lat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gradFill>
                      <a:gsLst>
                        <a:gs pos="0">
                          <a:srgbClr val="CFEEEC"/>
                        </a:gs>
                        <a:gs pos="100000">
                          <a:srgbClr val="75C5C1"/>
                        </a:gs>
                      </a:gsLst>
                      <a:path path="circle">
                        <a:fillToRect l="50000" t="50000" r="50000" b="50000"/>
                      </a:path>
                      <a:tileRect/>
                    </a:gradFill>
                  </a:tcPr>
                </a:tc>
              </a:tr>
              <a:tr h="381000">
                <a:tc>
                  <a:txBody>
                    <a:bodyPr/>
                    <a:lstStyle/>
                    <a:p>
                      <a:pPr marL="0" lvl="0" indent="0" algn="ctr" rtl="0">
                        <a:spcBef>
                          <a:spcPts val="0"/>
                        </a:spcBef>
                        <a:spcAft>
                          <a:spcPts val="0"/>
                        </a:spcAft>
                        <a:buNone/>
                      </a:pPr>
                      <a:r>
                        <a:rPr lang="en" sz="1000">
                          <a:solidFill>
                            <a:schemeClr val="dk1"/>
                          </a:solidFill>
                          <a:latin typeface="Lato"/>
                          <a:ea typeface="Lato"/>
                          <a:cs typeface="Lato"/>
                          <a:sym typeface="Lato"/>
                        </a:rPr>
                        <a:t>gender</a:t>
                      </a:r>
                      <a:endParaRPr sz="1000">
                        <a:solidFill>
                          <a:schemeClr val="dk1"/>
                        </a:solidFill>
                        <a:latin typeface="Lato"/>
                        <a:ea typeface="Lato"/>
                        <a:cs typeface="Lato"/>
                        <a:sym typeface="Lat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gradFill>
                      <a:gsLst>
                        <a:gs pos="0">
                          <a:srgbClr val="CFEEEC"/>
                        </a:gs>
                        <a:gs pos="100000">
                          <a:srgbClr val="75C5C1"/>
                        </a:gs>
                      </a:gsLst>
                      <a:path path="circle">
                        <a:fillToRect l="50000" t="50000" r="50000" b="50000"/>
                      </a:path>
                      <a:tileRect/>
                    </a:gradFill>
                  </a:tcPr>
                </a:tc>
                <a:tc>
                  <a:txBody>
                    <a:bodyPr/>
                    <a:lstStyle/>
                    <a:p>
                      <a:pPr marL="0" lvl="0" indent="0" algn="ctr" rtl="0">
                        <a:spcBef>
                          <a:spcPts val="0"/>
                        </a:spcBef>
                        <a:spcAft>
                          <a:spcPts val="0"/>
                        </a:spcAft>
                        <a:buNone/>
                      </a:pPr>
                      <a:r>
                        <a:rPr lang="en" sz="1000">
                          <a:solidFill>
                            <a:schemeClr val="dk1"/>
                          </a:solidFill>
                          <a:latin typeface="Lato"/>
                          <a:ea typeface="Lato"/>
                          <a:cs typeface="Lato"/>
                          <a:sym typeface="Lato"/>
                        </a:rPr>
                        <a:t>Gender of the passengers (Female, Male)</a:t>
                      </a:r>
                      <a:endParaRPr sz="1000">
                        <a:solidFill>
                          <a:schemeClr val="dk1"/>
                        </a:solidFill>
                        <a:latin typeface="Lato"/>
                        <a:ea typeface="Lato"/>
                        <a:cs typeface="Lato"/>
                        <a:sym typeface="Lat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gradFill>
                      <a:gsLst>
                        <a:gs pos="0">
                          <a:srgbClr val="CFEEEC"/>
                        </a:gs>
                        <a:gs pos="100000">
                          <a:srgbClr val="75C5C1"/>
                        </a:gs>
                      </a:gsLst>
                      <a:path path="circle">
                        <a:fillToRect l="50000" t="50000" r="50000" b="50000"/>
                      </a:path>
                      <a:tileRect/>
                    </a:gradFill>
                  </a:tcPr>
                </a:tc>
                <a:tc>
                  <a:txBody>
                    <a:bodyPr/>
                    <a:lstStyle/>
                    <a:p>
                      <a:pPr marL="0" lvl="0" indent="0" algn="ctr" rtl="0">
                        <a:spcBef>
                          <a:spcPts val="0"/>
                        </a:spcBef>
                        <a:spcAft>
                          <a:spcPts val="0"/>
                        </a:spcAft>
                        <a:buNone/>
                      </a:pPr>
                      <a:r>
                        <a:rPr lang="en" sz="1000">
                          <a:solidFill>
                            <a:schemeClr val="dk1"/>
                          </a:solidFill>
                          <a:latin typeface="Lato"/>
                          <a:ea typeface="Lato"/>
                          <a:cs typeface="Lato"/>
                          <a:sym typeface="Lato"/>
                        </a:rPr>
                        <a:t>qualitative</a:t>
                      </a:r>
                      <a:endParaRPr sz="1000">
                        <a:solidFill>
                          <a:schemeClr val="dk1"/>
                        </a:solidFill>
                        <a:latin typeface="Lato"/>
                        <a:ea typeface="Lato"/>
                        <a:cs typeface="Lato"/>
                        <a:sym typeface="Lat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gradFill>
                      <a:gsLst>
                        <a:gs pos="0">
                          <a:srgbClr val="CFEEEC"/>
                        </a:gs>
                        <a:gs pos="100000">
                          <a:srgbClr val="75C5C1"/>
                        </a:gs>
                      </a:gsLst>
                      <a:path path="circle">
                        <a:fillToRect l="50000" t="50000" r="50000" b="50000"/>
                      </a:path>
                      <a:tileRect/>
                    </a:gradFill>
                  </a:tcPr>
                </a:tc>
              </a:tr>
              <a:tr h="381000">
                <a:tc>
                  <a:txBody>
                    <a:bodyPr/>
                    <a:lstStyle/>
                    <a:p>
                      <a:pPr marL="0" lvl="0" indent="0" algn="ctr" rtl="0">
                        <a:lnSpc>
                          <a:spcPct val="115000"/>
                        </a:lnSpc>
                        <a:spcBef>
                          <a:spcPts val="1200"/>
                        </a:spcBef>
                        <a:spcAft>
                          <a:spcPts val="0"/>
                        </a:spcAft>
                        <a:buNone/>
                      </a:pPr>
                      <a:r>
                        <a:rPr lang="en" sz="1000">
                          <a:solidFill>
                            <a:schemeClr val="dk1"/>
                          </a:solidFill>
                          <a:latin typeface="Lato"/>
                          <a:ea typeface="Lato"/>
                          <a:cs typeface="Lato"/>
                          <a:sym typeface="Lato"/>
                        </a:rPr>
                        <a:t>age</a:t>
                      </a:r>
                      <a:endParaRPr sz="1000">
                        <a:solidFill>
                          <a:schemeClr val="dk1"/>
                        </a:solidFill>
                        <a:latin typeface="Lato"/>
                        <a:ea typeface="Lato"/>
                        <a:cs typeface="Lato"/>
                        <a:sym typeface="Lato"/>
                      </a:endParaRPr>
                    </a:p>
                  </a:txBody>
                  <a:tcPr marL="68575" marR="6857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gradFill>
                      <a:gsLst>
                        <a:gs pos="0">
                          <a:srgbClr val="CFEEEC"/>
                        </a:gs>
                        <a:gs pos="100000">
                          <a:srgbClr val="75C5C1"/>
                        </a:gs>
                      </a:gsLst>
                      <a:path path="circle">
                        <a:fillToRect l="50000" t="50000" r="50000" b="50000"/>
                      </a:path>
                      <a:tileRect/>
                    </a:gradFill>
                  </a:tcPr>
                </a:tc>
                <a:tc>
                  <a:txBody>
                    <a:bodyPr/>
                    <a:lstStyle/>
                    <a:p>
                      <a:pPr marL="0" lvl="0" indent="0" algn="ctr" rtl="0">
                        <a:lnSpc>
                          <a:spcPct val="115000"/>
                        </a:lnSpc>
                        <a:spcBef>
                          <a:spcPts val="1200"/>
                        </a:spcBef>
                        <a:spcAft>
                          <a:spcPts val="0"/>
                        </a:spcAft>
                        <a:buNone/>
                      </a:pPr>
                      <a:r>
                        <a:rPr lang="en" sz="1000">
                          <a:solidFill>
                            <a:schemeClr val="dk1"/>
                          </a:solidFill>
                          <a:latin typeface="Lato"/>
                          <a:ea typeface="Lato"/>
                          <a:cs typeface="Lato"/>
                          <a:sym typeface="Lato"/>
                        </a:rPr>
                        <a:t>The actual age of the passengers</a:t>
                      </a:r>
                      <a:endParaRPr sz="1000">
                        <a:solidFill>
                          <a:schemeClr val="dk1"/>
                        </a:solidFill>
                        <a:latin typeface="Lato"/>
                        <a:ea typeface="Lato"/>
                        <a:cs typeface="Lato"/>
                        <a:sym typeface="Lato"/>
                      </a:endParaRPr>
                    </a:p>
                  </a:txBody>
                  <a:tcPr marL="68575" marR="6857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gradFill>
                      <a:gsLst>
                        <a:gs pos="0">
                          <a:srgbClr val="CFEEEC"/>
                        </a:gs>
                        <a:gs pos="100000">
                          <a:srgbClr val="75C5C1"/>
                        </a:gs>
                      </a:gsLst>
                      <a:path path="circle">
                        <a:fillToRect l="50000" t="50000" r="50000" b="50000"/>
                      </a:path>
                      <a:tileRect/>
                    </a:gradFill>
                  </a:tcPr>
                </a:tc>
                <a:tc>
                  <a:txBody>
                    <a:bodyPr/>
                    <a:lstStyle/>
                    <a:p>
                      <a:pPr marL="0" lvl="0" indent="0" algn="ctr" rtl="0">
                        <a:lnSpc>
                          <a:spcPct val="115000"/>
                        </a:lnSpc>
                        <a:spcBef>
                          <a:spcPts val="1200"/>
                        </a:spcBef>
                        <a:spcAft>
                          <a:spcPts val="0"/>
                        </a:spcAft>
                        <a:buNone/>
                      </a:pPr>
                      <a:r>
                        <a:rPr lang="en" sz="1000">
                          <a:solidFill>
                            <a:schemeClr val="dk1"/>
                          </a:solidFill>
                          <a:latin typeface="Lato"/>
                          <a:ea typeface="Lato"/>
                          <a:cs typeface="Lato"/>
                          <a:sym typeface="Lato"/>
                        </a:rPr>
                        <a:t>quantitative</a:t>
                      </a:r>
                      <a:endParaRPr sz="1000">
                        <a:solidFill>
                          <a:schemeClr val="dk1"/>
                        </a:solidFill>
                        <a:latin typeface="Lato"/>
                        <a:ea typeface="Lato"/>
                        <a:cs typeface="Lato"/>
                        <a:sym typeface="Lato"/>
                      </a:endParaRPr>
                    </a:p>
                  </a:txBody>
                  <a:tcPr marL="68575" marR="6857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gradFill>
                      <a:gsLst>
                        <a:gs pos="0">
                          <a:srgbClr val="CFEEEC"/>
                        </a:gs>
                        <a:gs pos="100000">
                          <a:srgbClr val="75C5C1"/>
                        </a:gs>
                      </a:gsLst>
                      <a:path path="circle">
                        <a:fillToRect l="50000" t="50000" r="50000" b="50000"/>
                      </a:path>
                      <a:tileRect/>
                    </a:gradFill>
                  </a:tcPr>
                </a:tc>
              </a:tr>
              <a:tr h="381000">
                <a:tc>
                  <a:txBody>
                    <a:bodyPr/>
                    <a:lstStyle/>
                    <a:p>
                      <a:pPr marL="0" lvl="0" indent="0" algn="ctr" rtl="0">
                        <a:lnSpc>
                          <a:spcPct val="115000"/>
                        </a:lnSpc>
                        <a:spcBef>
                          <a:spcPts val="1200"/>
                        </a:spcBef>
                        <a:spcAft>
                          <a:spcPts val="0"/>
                        </a:spcAft>
                        <a:buNone/>
                      </a:pPr>
                      <a:r>
                        <a:rPr lang="en" sz="1000">
                          <a:solidFill>
                            <a:schemeClr val="dk1"/>
                          </a:solidFill>
                          <a:latin typeface="Lato"/>
                          <a:ea typeface="Lato"/>
                          <a:cs typeface="Lato"/>
                          <a:sym typeface="Lato"/>
                        </a:rPr>
                        <a:t>type_of_travel </a:t>
                      </a:r>
                      <a:endParaRPr sz="1000">
                        <a:solidFill>
                          <a:schemeClr val="dk1"/>
                        </a:solidFill>
                        <a:latin typeface="Lato"/>
                        <a:ea typeface="Lato"/>
                        <a:cs typeface="Lato"/>
                        <a:sym typeface="Lato"/>
                      </a:endParaRPr>
                    </a:p>
                  </a:txBody>
                  <a:tcPr marL="68575" marR="6857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gradFill>
                      <a:gsLst>
                        <a:gs pos="0">
                          <a:srgbClr val="CFEEEC"/>
                        </a:gs>
                        <a:gs pos="100000">
                          <a:srgbClr val="75C5C1"/>
                        </a:gs>
                      </a:gsLst>
                      <a:path path="circle">
                        <a:fillToRect l="50000" t="50000" r="50000" b="50000"/>
                      </a:path>
                      <a:tileRect/>
                    </a:gradFill>
                  </a:tcPr>
                </a:tc>
                <a:tc>
                  <a:txBody>
                    <a:bodyPr/>
                    <a:lstStyle/>
                    <a:p>
                      <a:pPr marL="0" lvl="0" indent="0" algn="ctr" rtl="0">
                        <a:lnSpc>
                          <a:spcPct val="115000"/>
                        </a:lnSpc>
                        <a:spcBef>
                          <a:spcPts val="1200"/>
                        </a:spcBef>
                        <a:spcAft>
                          <a:spcPts val="0"/>
                        </a:spcAft>
                        <a:buNone/>
                      </a:pPr>
                      <a:r>
                        <a:rPr lang="en" sz="1000">
                          <a:solidFill>
                            <a:schemeClr val="dk1"/>
                          </a:solidFill>
                          <a:latin typeface="Lato"/>
                          <a:ea typeface="Lato"/>
                          <a:cs typeface="Lato"/>
                          <a:sym typeface="Lato"/>
                        </a:rPr>
                        <a:t>Purpose of the flight of the passengers (Personal Travel, Business Travel)</a:t>
                      </a:r>
                      <a:endParaRPr sz="1000">
                        <a:solidFill>
                          <a:schemeClr val="dk1"/>
                        </a:solidFill>
                        <a:latin typeface="Lato"/>
                        <a:ea typeface="Lato"/>
                        <a:cs typeface="Lato"/>
                        <a:sym typeface="Lato"/>
                      </a:endParaRPr>
                    </a:p>
                  </a:txBody>
                  <a:tcPr marL="68575" marR="6857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gradFill>
                      <a:gsLst>
                        <a:gs pos="0">
                          <a:srgbClr val="CFEEEC"/>
                        </a:gs>
                        <a:gs pos="100000">
                          <a:srgbClr val="75C5C1"/>
                        </a:gs>
                      </a:gsLst>
                      <a:path path="circle">
                        <a:fillToRect l="50000" t="50000" r="50000" b="50000"/>
                      </a:path>
                      <a:tileRect/>
                    </a:gradFill>
                  </a:tcPr>
                </a:tc>
                <a:tc>
                  <a:txBody>
                    <a:bodyPr/>
                    <a:lstStyle/>
                    <a:p>
                      <a:pPr marL="0" lvl="0" indent="0" algn="ctr" rtl="0">
                        <a:lnSpc>
                          <a:spcPct val="115000"/>
                        </a:lnSpc>
                        <a:spcBef>
                          <a:spcPts val="1200"/>
                        </a:spcBef>
                        <a:spcAft>
                          <a:spcPts val="0"/>
                        </a:spcAft>
                        <a:buNone/>
                      </a:pPr>
                      <a:r>
                        <a:rPr lang="en" sz="1000">
                          <a:solidFill>
                            <a:schemeClr val="dk1"/>
                          </a:solidFill>
                          <a:latin typeface="Lato"/>
                          <a:ea typeface="Lato"/>
                          <a:cs typeface="Lato"/>
                          <a:sym typeface="Lato"/>
                        </a:rPr>
                        <a:t>qualitative</a:t>
                      </a:r>
                      <a:endParaRPr sz="1000">
                        <a:solidFill>
                          <a:schemeClr val="dk1"/>
                        </a:solidFill>
                        <a:latin typeface="Lato"/>
                        <a:ea typeface="Lato"/>
                        <a:cs typeface="Lato"/>
                        <a:sym typeface="Lato"/>
                      </a:endParaRPr>
                    </a:p>
                  </a:txBody>
                  <a:tcPr marL="68575" marR="6857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gradFill>
                      <a:gsLst>
                        <a:gs pos="0">
                          <a:srgbClr val="CFEEEC"/>
                        </a:gs>
                        <a:gs pos="100000">
                          <a:srgbClr val="75C5C1"/>
                        </a:gs>
                      </a:gsLst>
                      <a:path path="circle">
                        <a:fillToRect l="50000" t="50000" r="50000" b="50000"/>
                      </a:path>
                      <a:tileRect/>
                    </a:gradFill>
                  </a:tcPr>
                </a:tc>
              </a:tr>
              <a:tr h="381000">
                <a:tc>
                  <a:txBody>
                    <a:bodyPr/>
                    <a:lstStyle/>
                    <a:p>
                      <a:pPr marL="0" lvl="0" indent="0" algn="ctr" rtl="0">
                        <a:lnSpc>
                          <a:spcPct val="115000"/>
                        </a:lnSpc>
                        <a:spcBef>
                          <a:spcPts val="1200"/>
                        </a:spcBef>
                        <a:spcAft>
                          <a:spcPts val="0"/>
                        </a:spcAft>
                        <a:buNone/>
                      </a:pPr>
                      <a:r>
                        <a:rPr lang="en" sz="1000">
                          <a:solidFill>
                            <a:schemeClr val="dk1"/>
                          </a:solidFill>
                          <a:latin typeface="Lato"/>
                          <a:ea typeface="Lato"/>
                          <a:cs typeface="Lato"/>
                          <a:sym typeface="Lato"/>
                        </a:rPr>
                        <a:t>customer_class</a:t>
                      </a:r>
                      <a:endParaRPr sz="1000">
                        <a:solidFill>
                          <a:schemeClr val="dk1"/>
                        </a:solidFill>
                        <a:latin typeface="Lato"/>
                        <a:ea typeface="Lato"/>
                        <a:cs typeface="Lato"/>
                        <a:sym typeface="Lato"/>
                      </a:endParaRPr>
                    </a:p>
                  </a:txBody>
                  <a:tcPr marL="68575" marR="6857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gradFill>
                      <a:gsLst>
                        <a:gs pos="0">
                          <a:srgbClr val="CFEEEC"/>
                        </a:gs>
                        <a:gs pos="100000">
                          <a:srgbClr val="75C5C1"/>
                        </a:gs>
                      </a:gsLst>
                      <a:path path="circle">
                        <a:fillToRect l="50000" t="50000" r="50000" b="50000"/>
                      </a:path>
                      <a:tileRect/>
                    </a:gradFill>
                  </a:tcPr>
                </a:tc>
                <a:tc>
                  <a:txBody>
                    <a:bodyPr/>
                    <a:lstStyle/>
                    <a:p>
                      <a:pPr marL="0" lvl="0" indent="0" algn="ctr" rtl="0">
                        <a:lnSpc>
                          <a:spcPct val="115000"/>
                        </a:lnSpc>
                        <a:spcBef>
                          <a:spcPts val="1200"/>
                        </a:spcBef>
                        <a:spcAft>
                          <a:spcPts val="0"/>
                        </a:spcAft>
                        <a:buNone/>
                      </a:pPr>
                      <a:r>
                        <a:rPr lang="en" sz="1000">
                          <a:solidFill>
                            <a:schemeClr val="dk1"/>
                          </a:solidFill>
                          <a:latin typeface="Lato"/>
                          <a:ea typeface="Lato"/>
                          <a:cs typeface="Lato"/>
                          <a:sym typeface="Lato"/>
                        </a:rPr>
                        <a:t>Travel class in the plane of the passengers (Business, Eco, Eco Plus)</a:t>
                      </a:r>
                      <a:endParaRPr sz="1000">
                        <a:solidFill>
                          <a:schemeClr val="dk1"/>
                        </a:solidFill>
                        <a:latin typeface="Lato"/>
                        <a:ea typeface="Lato"/>
                        <a:cs typeface="Lato"/>
                        <a:sym typeface="Lato"/>
                      </a:endParaRPr>
                    </a:p>
                  </a:txBody>
                  <a:tcPr marL="68575" marR="6857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gradFill>
                      <a:gsLst>
                        <a:gs pos="0">
                          <a:srgbClr val="CFEEEC"/>
                        </a:gs>
                        <a:gs pos="100000">
                          <a:srgbClr val="75C5C1"/>
                        </a:gs>
                      </a:gsLst>
                      <a:path path="circle">
                        <a:fillToRect l="50000" t="50000" r="50000" b="50000"/>
                      </a:path>
                      <a:tileRect/>
                    </a:gradFill>
                  </a:tcPr>
                </a:tc>
                <a:tc>
                  <a:txBody>
                    <a:bodyPr/>
                    <a:lstStyle/>
                    <a:p>
                      <a:pPr marL="0" lvl="0" indent="0" algn="ctr" rtl="0">
                        <a:lnSpc>
                          <a:spcPct val="115000"/>
                        </a:lnSpc>
                        <a:spcBef>
                          <a:spcPts val="1200"/>
                        </a:spcBef>
                        <a:spcAft>
                          <a:spcPts val="0"/>
                        </a:spcAft>
                        <a:buNone/>
                      </a:pPr>
                      <a:r>
                        <a:rPr lang="en" sz="1000">
                          <a:solidFill>
                            <a:schemeClr val="dk1"/>
                          </a:solidFill>
                          <a:latin typeface="Lato"/>
                          <a:ea typeface="Lato"/>
                          <a:cs typeface="Lato"/>
                          <a:sym typeface="Lato"/>
                        </a:rPr>
                        <a:t>qualitative</a:t>
                      </a:r>
                      <a:endParaRPr sz="1000">
                        <a:solidFill>
                          <a:schemeClr val="dk1"/>
                        </a:solidFill>
                        <a:latin typeface="Lato"/>
                        <a:ea typeface="Lato"/>
                        <a:cs typeface="Lato"/>
                        <a:sym typeface="Lato"/>
                      </a:endParaRPr>
                    </a:p>
                  </a:txBody>
                  <a:tcPr marL="68575" marR="6857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gradFill>
                      <a:gsLst>
                        <a:gs pos="0">
                          <a:srgbClr val="CFEEEC"/>
                        </a:gs>
                        <a:gs pos="100000">
                          <a:srgbClr val="75C5C1"/>
                        </a:gs>
                      </a:gsLst>
                      <a:path path="circle">
                        <a:fillToRect l="50000" t="50000" r="50000" b="50000"/>
                      </a:path>
                      <a:tileRect/>
                    </a:gradFill>
                  </a:tcPr>
                </a:tc>
              </a:tr>
              <a:tr h="381000">
                <a:tc>
                  <a:txBody>
                    <a:bodyPr/>
                    <a:lstStyle/>
                    <a:p>
                      <a:pPr marL="0" lvl="0" indent="0" algn="ctr" rtl="0">
                        <a:lnSpc>
                          <a:spcPct val="115000"/>
                        </a:lnSpc>
                        <a:spcBef>
                          <a:spcPts val="1200"/>
                        </a:spcBef>
                        <a:spcAft>
                          <a:spcPts val="0"/>
                        </a:spcAft>
                        <a:buNone/>
                      </a:pPr>
                      <a:r>
                        <a:rPr lang="en" sz="1000">
                          <a:solidFill>
                            <a:schemeClr val="dk1"/>
                          </a:solidFill>
                          <a:latin typeface="Lato"/>
                          <a:ea typeface="Lato"/>
                          <a:cs typeface="Lato"/>
                          <a:sym typeface="Lato"/>
                        </a:rPr>
                        <a:t>baggage_handling </a:t>
                      </a:r>
                      <a:endParaRPr sz="1000">
                        <a:solidFill>
                          <a:schemeClr val="dk1"/>
                        </a:solidFill>
                        <a:latin typeface="Lato"/>
                        <a:ea typeface="Lato"/>
                        <a:cs typeface="Lato"/>
                        <a:sym typeface="Lato"/>
                      </a:endParaRPr>
                    </a:p>
                  </a:txBody>
                  <a:tcPr marL="68575" marR="6857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gradFill>
                      <a:gsLst>
                        <a:gs pos="0">
                          <a:srgbClr val="CFEEEC"/>
                        </a:gs>
                        <a:gs pos="100000">
                          <a:srgbClr val="75C5C1"/>
                        </a:gs>
                      </a:gsLst>
                      <a:path path="circle">
                        <a:fillToRect l="50000" t="50000" r="50000" b="50000"/>
                      </a:path>
                      <a:tileRect/>
                    </a:gradFill>
                  </a:tcPr>
                </a:tc>
                <a:tc>
                  <a:txBody>
                    <a:bodyPr/>
                    <a:lstStyle/>
                    <a:p>
                      <a:pPr marL="0" lvl="0" indent="0" algn="ctr" rtl="0">
                        <a:lnSpc>
                          <a:spcPct val="115000"/>
                        </a:lnSpc>
                        <a:spcBef>
                          <a:spcPts val="1200"/>
                        </a:spcBef>
                        <a:spcAft>
                          <a:spcPts val="0"/>
                        </a:spcAft>
                        <a:buNone/>
                      </a:pPr>
                      <a:r>
                        <a:rPr lang="en" sz="1000">
                          <a:solidFill>
                            <a:schemeClr val="dk1"/>
                          </a:solidFill>
                          <a:latin typeface="Lato"/>
                          <a:ea typeface="Lato"/>
                          <a:cs typeface="Lato"/>
                          <a:sym typeface="Lato"/>
                        </a:rPr>
                        <a:t>Satisfaction level of baggage handling</a:t>
                      </a:r>
                      <a:endParaRPr sz="1000">
                        <a:solidFill>
                          <a:schemeClr val="dk1"/>
                        </a:solidFill>
                        <a:latin typeface="Lato"/>
                        <a:ea typeface="Lato"/>
                        <a:cs typeface="Lato"/>
                        <a:sym typeface="Lato"/>
                      </a:endParaRPr>
                    </a:p>
                  </a:txBody>
                  <a:tcPr marL="68575" marR="6857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gradFill>
                      <a:gsLst>
                        <a:gs pos="0">
                          <a:srgbClr val="CFEEEC"/>
                        </a:gs>
                        <a:gs pos="100000">
                          <a:srgbClr val="75C5C1"/>
                        </a:gs>
                      </a:gsLst>
                      <a:path path="circle">
                        <a:fillToRect l="50000" t="50000" r="50000" b="50000"/>
                      </a:path>
                      <a:tileRect/>
                    </a:gradFill>
                  </a:tcPr>
                </a:tc>
                <a:tc>
                  <a:txBody>
                    <a:bodyPr/>
                    <a:lstStyle/>
                    <a:p>
                      <a:pPr marL="0" lvl="0" indent="0" algn="ctr" rtl="0">
                        <a:lnSpc>
                          <a:spcPct val="115000"/>
                        </a:lnSpc>
                        <a:spcBef>
                          <a:spcPts val="1200"/>
                        </a:spcBef>
                        <a:spcAft>
                          <a:spcPts val="0"/>
                        </a:spcAft>
                        <a:buNone/>
                      </a:pPr>
                      <a:r>
                        <a:rPr lang="en" sz="1000">
                          <a:solidFill>
                            <a:schemeClr val="dk1"/>
                          </a:solidFill>
                          <a:latin typeface="Lato"/>
                          <a:ea typeface="Lato"/>
                          <a:cs typeface="Lato"/>
                          <a:sym typeface="Lato"/>
                        </a:rPr>
                        <a:t>qualitative</a:t>
                      </a:r>
                      <a:endParaRPr sz="1000">
                        <a:solidFill>
                          <a:schemeClr val="dk1"/>
                        </a:solidFill>
                        <a:latin typeface="Lato"/>
                        <a:ea typeface="Lato"/>
                        <a:cs typeface="Lato"/>
                        <a:sym typeface="Lato"/>
                      </a:endParaRPr>
                    </a:p>
                  </a:txBody>
                  <a:tcPr marL="68575" marR="6857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gradFill>
                      <a:gsLst>
                        <a:gs pos="0">
                          <a:srgbClr val="CFEEEC"/>
                        </a:gs>
                        <a:gs pos="100000">
                          <a:srgbClr val="75C5C1"/>
                        </a:gs>
                      </a:gsLst>
                      <a:path path="circle">
                        <a:fillToRect l="50000" t="50000" r="50000" b="50000"/>
                      </a:path>
                      <a:tileRect/>
                    </a:gradFill>
                  </a:tcPr>
                </a:tc>
              </a:tr>
            </a:tbl>
          </a:graphicData>
        </a:graphic>
      </p:graphicFrame>
      <p:sp>
        <p:nvSpPr>
          <p:cNvPr id="90" name="Google Shape;90;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Lato"/>
                <a:ea typeface="Lato"/>
                <a:cs typeface="Lato"/>
                <a:sym typeface="Lato"/>
              </a:rPr>
              <a:t>Description of the Dataset</a:t>
            </a:r>
            <a:endParaRPr b="1">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94"/>
        <p:cNvGrpSpPr/>
        <p:nvPr/>
      </p:nvGrpSpPr>
      <p:grpSpPr>
        <a:xfrm>
          <a:off x="0" y="0"/>
          <a:ext cx="0" cy="0"/>
          <a:chOff x="0" y="0"/>
          <a:chExt cx="0" cy="0"/>
        </a:xfrm>
      </p:grpSpPr>
      <p:graphicFrame>
        <p:nvGraphicFramePr>
          <p:cNvPr id="95" name="Google Shape;95;p19"/>
          <p:cNvGraphicFramePr/>
          <p:nvPr/>
        </p:nvGraphicFramePr>
        <p:xfrm>
          <a:off x="892250" y="666750"/>
          <a:ext cx="7239000" cy="3962370"/>
        </p:xfrm>
        <a:graphic>
          <a:graphicData uri="http://schemas.openxmlformats.org/drawingml/2006/table">
            <a:tbl>
              <a:tblPr>
                <a:noFill/>
                <a:tableStyleId>{9CF309F4-DD16-47DD-85B8-AE93F716A5A9}</a:tableStyleId>
              </a:tblPr>
              <a:tblGrid>
                <a:gridCol w="1478725"/>
                <a:gridCol w="4382000"/>
                <a:gridCol w="1378275"/>
              </a:tblGrid>
              <a:tr h="381000">
                <a:tc>
                  <a:txBody>
                    <a:bodyPr/>
                    <a:lstStyle/>
                    <a:p>
                      <a:pPr marL="0" lvl="0" indent="0" algn="ctr" rtl="0">
                        <a:lnSpc>
                          <a:spcPct val="115000"/>
                        </a:lnSpc>
                        <a:spcBef>
                          <a:spcPts val="1200"/>
                        </a:spcBef>
                        <a:spcAft>
                          <a:spcPts val="0"/>
                        </a:spcAft>
                        <a:buNone/>
                      </a:pPr>
                      <a:r>
                        <a:rPr lang="en" sz="1000">
                          <a:latin typeface="Lato"/>
                          <a:ea typeface="Lato"/>
                          <a:cs typeface="Lato"/>
                          <a:sym typeface="Lato"/>
                        </a:rPr>
                        <a:t>customer</a:t>
                      </a:r>
                      <a:r>
                        <a:rPr lang="en" sz="1000">
                          <a:solidFill>
                            <a:srgbClr val="202124"/>
                          </a:solidFill>
                          <a:latin typeface="Lato"/>
                          <a:ea typeface="Lato"/>
                          <a:cs typeface="Lato"/>
                          <a:sym typeface="Lato"/>
                        </a:rPr>
                        <a:t>_</a:t>
                      </a:r>
                      <a:r>
                        <a:rPr lang="en" sz="1000">
                          <a:latin typeface="Lato"/>
                          <a:ea typeface="Lato"/>
                          <a:cs typeface="Lato"/>
                          <a:sym typeface="Lato"/>
                        </a:rPr>
                        <a:t>class</a:t>
                      </a:r>
                      <a:endParaRPr sz="1000">
                        <a:latin typeface="Lato"/>
                        <a:ea typeface="Lato"/>
                        <a:cs typeface="Lato"/>
                        <a:sym typeface="Lato"/>
                      </a:endParaRPr>
                    </a:p>
                  </a:txBody>
                  <a:tcPr marL="68575" marR="6857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gradFill>
                      <a:gsLst>
                        <a:gs pos="0">
                          <a:srgbClr val="CFEEEC"/>
                        </a:gs>
                        <a:gs pos="100000">
                          <a:srgbClr val="75C5C1"/>
                        </a:gs>
                      </a:gsLst>
                      <a:path path="circle">
                        <a:fillToRect l="50000" t="50000" r="50000" b="50000"/>
                      </a:path>
                      <a:tileRect/>
                    </a:gradFill>
                  </a:tcPr>
                </a:tc>
                <a:tc>
                  <a:txBody>
                    <a:bodyPr/>
                    <a:lstStyle/>
                    <a:p>
                      <a:pPr marL="0" lvl="0" indent="0" algn="ctr" rtl="0">
                        <a:lnSpc>
                          <a:spcPct val="115000"/>
                        </a:lnSpc>
                        <a:spcBef>
                          <a:spcPts val="1200"/>
                        </a:spcBef>
                        <a:spcAft>
                          <a:spcPts val="0"/>
                        </a:spcAft>
                        <a:buNone/>
                      </a:pPr>
                      <a:r>
                        <a:rPr lang="en" sz="1000">
                          <a:latin typeface="Lato"/>
                          <a:ea typeface="Lato"/>
                          <a:cs typeface="Lato"/>
                          <a:sym typeface="Lato"/>
                        </a:rPr>
                        <a:t>Travel class in the plane of the passengers (Business, Eco, Eco Plus)</a:t>
                      </a:r>
                      <a:endParaRPr sz="1000">
                        <a:latin typeface="Lato"/>
                        <a:ea typeface="Lato"/>
                        <a:cs typeface="Lato"/>
                        <a:sym typeface="Lato"/>
                      </a:endParaRPr>
                    </a:p>
                  </a:txBody>
                  <a:tcPr marL="68575" marR="6857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gradFill>
                      <a:gsLst>
                        <a:gs pos="0">
                          <a:srgbClr val="CFEEEC"/>
                        </a:gs>
                        <a:gs pos="100000">
                          <a:srgbClr val="75C5C1"/>
                        </a:gs>
                      </a:gsLst>
                      <a:path path="circle">
                        <a:fillToRect l="50000" t="50000" r="50000" b="50000"/>
                      </a:path>
                      <a:tileRect/>
                    </a:gradFill>
                  </a:tcPr>
                </a:tc>
                <a:tc>
                  <a:txBody>
                    <a:bodyPr/>
                    <a:lstStyle/>
                    <a:p>
                      <a:pPr marL="0" lvl="0" indent="0" algn="ctr" rtl="0">
                        <a:lnSpc>
                          <a:spcPct val="115000"/>
                        </a:lnSpc>
                        <a:spcBef>
                          <a:spcPts val="1200"/>
                        </a:spcBef>
                        <a:spcAft>
                          <a:spcPts val="0"/>
                        </a:spcAft>
                        <a:buNone/>
                      </a:pPr>
                      <a:r>
                        <a:rPr lang="en" sz="1000">
                          <a:latin typeface="Lato"/>
                          <a:ea typeface="Lato"/>
                          <a:cs typeface="Lato"/>
                          <a:sym typeface="Lato"/>
                        </a:rPr>
                        <a:t>qualitative</a:t>
                      </a:r>
                      <a:endParaRPr sz="1000">
                        <a:latin typeface="Lato"/>
                        <a:ea typeface="Lato"/>
                        <a:cs typeface="Lato"/>
                        <a:sym typeface="Lato"/>
                      </a:endParaRPr>
                    </a:p>
                  </a:txBody>
                  <a:tcPr marL="68575" marR="6857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gradFill>
                      <a:gsLst>
                        <a:gs pos="0">
                          <a:srgbClr val="CFEEEC"/>
                        </a:gs>
                        <a:gs pos="100000">
                          <a:srgbClr val="75C5C1"/>
                        </a:gs>
                      </a:gsLst>
                      <a:path path="circle">
                        <a:fillToRect l="50000" t="50000" r="50000" b="50000"/>
                      </a:path>
                      <a:tileRect/>
                    </a:gradFill>
                  </a:tcPr>
                </a:tc>
              </a:tr>
              <a:tr h="381000">
                <a:tc>
                  <a:txBody>
                    <a:bodyPr/>
                    <a:lstStyle/>
                    <a:p>
                      <a:pPr marL="0" lvl="0" indent="0" algn="ctr" rtl="0">
                        <a:lnSpc>
                          <a:spcPct val="115000"/>
                        </a:lnSpc>
                        <a:spcBef>
                          <a:spcPts val="1200"/>
                        </a:spcBef>
                        <a:spcAft>
                          <a:spcPts val="0"/>
                        </a:spcAft>
                        <a:buNone/>
                      </a:pPr>
                      <a:r>
                        <a:rPr lang="en" sz="1000">
                          <a:latin typeface="Lato"/>
                          <a:ea typeface="Lato"/>
                          <a:cs typeface="Lato"/>
                          <a:sym typeface="Lato"/>
                        </a:rPr>
                        <a:t>customer</a:t>
                      </a:r>
                      <a:r>
                        <a:rPr lang="en" sz="1000">
                          <a:solidFill>
                            <a:srgbClr val="202124"/>
                          </a:solidFill>
                          <a:latin typeface="Lato"/>
                          <a:ea typeface="Lato"/>
                          <a:cs typeface="Lato"/>
                          <a:sym typeface="Lato"/>
                        </a:rPr>
                        <a:t>_</a:t>
                      </a:r>
                      <a:r>
                        <a:rPr lang="en" sz="1000">
                          <a:latin typeface="Lato"/>
                          <a:ea typeface="Lato"/>
                          <a:cs typeface="Lato"/>
                          <a:sym typeface="Lato"/>
                        </a:rPr>
                        <a:t>Type </a:t>
                      </a:r>
                      <a:endParaRPr sz="1000">
                        <a:latin typeface="Lato"/>
                        <a:ea typeface="Lato"/>
                        <a:cs typeface="Lato"/>
                        <a:sym typeface="Lato"/>
                      </a:endParaRPr>
                    </a:p>
                  </a:txBody>
                  <a:tcPr marL="68575" marR="6857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gradFill>
                      <a:gsLst>
                        <a:gs pos="0">
                          <a:srgbClr val="CFEEEC"/>
                        </a:gs>
                        <a:gs pos="100000">
                          <a:srgbClr val="75C5C1"/>
                        </a:gs>
                      </a:gsLst>
                      <a:path path="circle">
                        <a:fillToRect l="50000" t="50000" r="50000" b="50000"/>
                      </a:path>
                      <a:tileRect/>
                    </a:gradFill>
                  </a:tcPr>
                </a:tc>
                <a:tc>
                  <a:txBody>
                    <a:bodyPr/>
                    <a:lstStyle/>
                    <a:p>
                      <a:pPr marL="0" lvl="0" indent="0" algn="ctr" rtl="0">
                        <a:lnSpc>
                          <a:spcPct val="115000"/>
                        </a:lnSpc>
                        <a:spcBef>
                          <a:spcPts val="1200"/>
                        </a:spcBef>
                        <a:spcAft>
                          <a:spcPts val="0"/>
                        </a:spcAft>
                        <a:buNone/>
                      </a:pPr>
                      <a:r>
                        <a:rPr lang="en" sz="1000">
                          <a:latin typeface="Lato"/>
                          <a:ea typeface="Lato"/>
                          <a:cs typeface="Lato"/>
                          <a:sym typeface="Lato"/>
                        </a:rPr>
                        <a:t>The customer type (Loyal customer, disloyal customer)</a:t>
                      </a:r>
                      <a:endParaRPr sz="1000">
                        <a:latin typeface="Lato"/>
                        <a:ea typeface="Lato"/>
                        <a:cs typeface="Lato"/>
                        <a:sym typeface="Lato"/>
                      </a:endParaRPr>
                    </a:p>
                  </a:txBody>
                  <a:tcPr marL="68575" marR="6857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gradFill>
                      <a:gsLst>
                        <a:gs pos="0">
                          <a:srgbClr val="CFEEEC"/>
                        </a:gs>
                        <a:gs pos="100000">
                          <a:srgbClr val="75C5C1"/>
                        </a:gs>
                      </a:gsLst>
                      <a:path path="circle">
                        <a:fillToRect l="50000" t="50000" r="50000" b="50000"/>
                      </a:path>
                      <a:tileRect/>
                    </a:gradFill>
                  </a:tcPr>
                </a:tc>
                <a:tc>
                  <a:txBody>
                    <a:bodyPr/>
                    <a:lstStyle/>
                    <a:p>
                      <a:pPr marL="0" lvl="0" indent="0" algn="ctr" rtl="0">
                        <a:lnSpc>
                          <a:spcPct val="115000"/>
                        </a:lnSpc>
                        <a:spcBef>
                          <a:spcPts val="1200"/>
                        </a:spcBef>
                        <a:spcAft>
                          <a:spcPts val="0"/>
                        </a:spcAft>
                        <a:buNone/>
                      </a:pPr>
                      <a:r>
                        <a:rPr lang="en" sz="1000">
                          <a:latin typeface="Lato"/>
                          <a:ea typeface="Lato"/>
                          <a:cs typeface="Lato"/>
                          <a:sym typeface="Lato"/>
                        </a:rPr>
                        <a:t>qualitative</a:t>
                      </a:r>
                      <a:endParaRPr sz="1000">
                        <a:latin typeface="Lato"/>
                        <a:ea typeface="Lato"/>
                        <a:cs typeface="Lato"/>
                        <a:sym typeface="Lato"/>
                      </a:endParaRPr>
                    </a:p>
                  </a:txBody>
                  <a:tcPr marL="68575" marR="6857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gradFill>
                      <a:gsLst>
                        <a:gs pos="0">
                          <a:srgbClr val="CFEEEC"/>
                        </a:gs>
                        <a:gs pos="100000">
                          <a:srgbClr val="75C5C1"/>
                        </a:gs>
                      </a:gsLst>
                      <a:path path="circle">
                        <a:fillToRect l="50000" t="50000" r="50000" b="50000"/>
                      </a:path>
                      <a:tileRect/>
                    </a:gradFill>
                  </a:tcPr>
                </a:tc>
              </a:tr>
              <a:tr h="381000">
                <a:tc>
                  <a:txBody>
                    <a:bodyPr/>
                    <a:lstStyle/>
                    <a:p>
                      <a:pPr marL="0" lvl="0" indent="0" algn="ctr" rtl="0">
                        <a:lnSpc>
                          <a:spcPct val="115000"/>
                        </a:lnSpc>
                        <a:spcBef>
                          <a:spcPts val="1200"/>
                        </a:spcBef>
                        <a:spcAft>
                          <a:spcPts val="0"/>
                        </a:spcAft>
                        <a:buNone/>
                      </a:pPr>
                      <a:r>
                        <a:rPr lang="en" sz="1000">
                          <a:latin typeface="Lato"/>
                          <a:ea typeface="Lato"/>
                          <a:cs typeface="Lato"/>
                          <a:sym typeface="Lato"/>
                        </a:rPr>
                        <a:t>flight</a:t>
                      </a:r>
                      <a:r>
                        <a:rPr lang="en" sz="1000">
                          <a:solidFill>
                            <a:srgbClr val="202124"/>
                          </a:solidFill>
                          <a:latin typeface="Lato"/>
                          <a:ea typeface="Lato"/>
                          <a:cs typeface="Lato"/>
                          <a:sym typeface="Lato"/>
                        </a:rPr>
                        <a:t>_</a:t>
                      </a:r>
                      <a:r>
                        <a:rPr lang="en" sz="1000">
                          <a:latin typeface="Lato"/>
                          <a:ea typeface="Lato"/>
                          <a:cs typeface="Lato"/>
                          <a:sym typeface="Lato"/>
                        </a:rPr>
                        <a:t>distance </a:t>
                      </a:r>
                      <a:endParaRPr sz="1000">
                        <a:latin typeface="Lato"/>
                        <a:ea typeface="Lato"/>
                        <a:cs typeface="Lato"/>
                        <a:sym typeface="Lato"/>
                      </a:endParaRPr>
                    </a:p>
                  </a:txBody>
                  <a:tcPr marL="68575" marR="6857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gradFill>
                      <a:gsLst>
                        <a:gs pos="0">
                          <a:srgbClr val="CFEEEC"/>
                        </a:gs>
                        <a:gs pos="100000">
                          <a:srgbClr val="75C5C1"/>
                        </a:gs>
                      </a:gsLst>
                      <a:path path="circle">
                        <a:fillToRect l="50000" t="50000" r="50000" b="50000"/>
                      </a:path>
                      <a:tileRect/>
                    </a:gradFill>
                  </a:tcPr>
                </a:tc>
                <a:tc>
                  <a:txBody>
                    <a:bodyPr/>
                    <a:lstStyle/>
                    <a:p>
                      <a:pPr marL="0" lvl="0" indent="0" algn="ctr" rtl="0">
                        <a:lnSpc>
                          <a:spcPct val="115000"/>
                        </a:lnSpc>
                        <a:spcBef>
                          <a:spcPts val="1200"/>
                        </a:spcBef>
                        <a:spcAft>
                          <a:spcPts val="0"/>
                        </a:spcAft>
                        <a:buNone/>
                      </a:pPr>
                      <a:r>
                        <a:rPr lang="en" sz="1000">
                          <a:latin typeface="Lato"/>
                          <a:ea typeface="Lato"/>
                          <a:cs typeface="Lato"/>
                          <a:sym typeface="Lato"/>
                        </a:rPr>
                        <a:t>The flight distance of this journey</a:t>
                      </a:r>
                      <a:endParaRPr sz="1000">
                        <a:latin typeface="Lato"/>
                        <a:ea typeface="Lato"/>
                        <a:cs typeface="Lato"/>
                        <a:sym typeface="Lato"/>
                      </a:endParaRPr>
                    </a:p>
                  </a:txBody>
                  <a:tcPr marL="68575" marR="6857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gradFill>
                      <a:gsLst>
                        <a:gs pos="0">
                          <a:srgbClr val="CFEEEC"/>
                        </a:gs>
                        <a:gs pos="100000">
                          <a:srgbClr val="75C5C1"/>
                        </a:gs>
                      </a:gsLst>
                      <a:path path="circle">
                        <a:fillToRect l="50000" t="50000" r="50000" b="50000"/>
                      </a:path>
                      <a:tileRect/>
                    </a:gradFill>
                  </a:tcPr>
                </a:tc>
                <a:tc>
                  <a:txBody>
                    <a:bodyPr/>
                    <a:lstStyle/>
                    <a:p>
                      <a:pPr marL="0" lvl="0" indent="0" algn="ctr" rtl="0">
                        <a:lnSpc>
                          <a:spcPct val="115000"/>
                        </a:lnSpc>
                        <a:spcBef>
                          <a:spcPts val="1200"/>
                        </a:spcBef>
                        <a:spcAft>
                          <a:spcPts val="0"/>
                        </a:spcAft>
                        <a:buNone/>
                      </a:pPr>
                      <a:r>
                        <a:rPr lang="en" sz="1000">
                          <a:latin typeface="Lato"/>
                          <a:ea typeface="Lato"/>
                          <a:cs typeface="Lato"/>
                          <a:sym typeface="Lato"/>
                        </a:rPr>
                        <a:t>quantitative</a:t>
                      </a:r>
                      <a:endParaRPr sz="1000">
                        <a:latin typeface="Lato"/>
                        <a:ea typeface="Lato"/>
                        <a:cs typeface="Lato"/>
                        <a:sym typeface="Lato"/>
                      </a:endParaRPr>
                    </a:p>
                  </a:txBody>
                  <a:tcPr marL="68575" marR="6857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gradFill>
                      <a:gsLst>
                        <a:gs pos="0">
                          <a:srgbClr val="CFEEEC"/>
                        </a:gs>
                        <a:gs pos="100000">
                          <a:srgbClr val="75C5C1"/>
                        </a:gs>
                      </a:gsLst>
                      <a:path path="circle">
                        <a:fillToRect l="50000" t="50000" r="50000" b="50000"/>
                      </a:path>
                      <a:tileRect/>
                    </a:gradFill>
                  </a:tcPr>
                </a:tc>
              </a:tr>
              <a:tr h="381000">
                <a:tc>
                  <a:txBody>
                    <a:bodyPr/>
                    <a:lstStyle/>
                    <a:p>
                      <a:pPr marL="0" lvl="0" indent="0" algn="ctr" rtl="0">
                        <a:lnSpc>
                          <a:spcPct val="115000"/>
                        </a:lnSpc>
                        <a:spcBef>
                          <a:spcPts val="1200"/>
                        </a:spcBef>
                        <a:spcAft>
                          <a:spcPts val="0"/>
                        </a:spcAft>
                        <a:buNone/>
                      </a:pPr>
                      <a:r>
                        <a:rPr lang="en" sz="1000">
                          <a:latin typeface="Lato"/>
                          <a:ea typeface="Lato"/>
                          <a:cs typeface="Lato"/>
                          <a:sym typeface="Lato"/>
                        </a:rPr>
                        <a:t>inflight</a:t>
                      </a:r>
                      <a:r>
                        <a:rPr lang="en" sz="1000">
                          <a:solidFill>
                            <a:srgbClr val="202124"/>
                          </a:solidFill>
                          <a:latin typeface="Lato"/>
                          <a:ea typeface="Lato"/>
                          <a:cs typeface="Lato"/>
                          <a:sym typeface="Lato"/>
                        </a:rPr>
                        <a:t>_</a:t>
                      </a:r>
                      <a:r>
                        <a:rPr lang="en" sz="1000">
                          <a:latin typeface="Lato"/>
                          <a:ea typeface="Lato"/>
                          <a:cs typeface="Lato"/>
                          <a:sym typeface="Lato"/>
                        </a:rPr>
                        <a:t>wifi</a:t>
                      </a:r>
                      <a:r>
                        <a:rPr lang="en" sz="1000">
                          <a:solidFill>
                            <a:srgbClr val="202124"/>
                          </a:solidFill>
                          <a:latin typeface="Lato"/>
                          <a:ea typeface="Lato"/>
                          <a:cs typeface="Lato"/>
                          <a:sym typeface="Lato"/>
                        </a:rPr>
                        <a:t>_</a:t>
                      </a:r>
                      <a:r>
                        <a:rPr lang="en" sz="1000">
                          <a:latin typeface="Lato"/>
                          <a:ea typeface="Lato"/>
                          <a:cs typeface="Lato"/>
                          <a:sym typeface="Lato"/>
                        </a:rPr>
                        <a:t>service </a:t>
                      </a:r>
                      <a:endParaRPr sz="1000">
                        <a:latin typeface="Lato"/>
                        <a:ea typeface="Lato"/>
                        <a:cs typeface="Lato"/>
                        <a:sym typeface="Lato"/>
                      </a:endParaRPr>
                    </a:p>
                  </a:txBody>
                  <a:tcPr marL="68575" marR="6857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gradFill>
                      <a:gsLst>
                        <a:gs pos="0">
                          <a:srgbClr val="CFEEEC"/>
                        </a:gs>
                        <a:gs pos="100000">
                          <a:srgbClr val="75C5C1"/>
                        </a:gs>
                      </a:gsLst>
                      <a:path path="circle">
                        <a:fillToRect l="50000" t="50000" r="50000" b="50000"/>
                      </a:path>
                      <a:tileRect/>
                    </a:gradFill>
                  </a:tcPr>
                </a:tc>
                <a:tc>
                  <a:txBody>
                    <a:bodyPr/>
                    <a:lstStyle/>
                    <a:p>
                      <a:pPr marL="0" lvl="0" indent="0" algn="ctr" rtl="0">
                        <a:lnSpc>
                          <a:spcPct val="115000"/>
                        </a:lnSpc>
                        <a:spcBef>
                          <a:spcPts val="1200"/>
                        </a:spcBef>
                        <a:spcAft>
                          <a:spcPts val="0"/>
                        </a:spcAft>
                        <a:buNone/>
                      </a:pPr>
                      <a:r>
                        <a:rPr lang="en" sz="1000">
                          <a:latin typeface="Lato"/>
                          <a:ea typeface="Lato"/>
                          <a:cs typeface="Lato"/>
                          <a:sym typeface="Lato"/>
                        </a:rPr>
                        <a:t>Satisfaction level of the inflight wifi service (0:Not Applicable;1-5)</a:t>
                      </a:r>
                      <a:endParaRPr sz="1000">
                        <a:latin typeface="Lato"/>
                        <a:ea typeface="Lato"/>
                        <a:cs typeface="Lato"/>
                        <a:sym typeface="Lato"/>
                      </a:endParaRPr>
                    </a:p>
                  </a:txBody>
                  <a:tcPr marL="68575" marR="6857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gradFill>
                      <a:gsLst>
                        <a:gs pos="0">
                          <a:srgbClr val="CFEEEC"/>
                        </a:gs>
                        <a:gs pos="100000">
                          <a:srgbClr val="75C5C1"/>
                        </a:gs>
                      </a:gsLst>
                      <a:path path="circle">
                        <a:fillToRect l="50000" t="50000" r="50000" b="50000"/>
                      </a:path>
                      <a:tileRect/>
                    </a:gradFill>
                  </a:tcPr>
                </a:tc>
                <a:tc>
                  <a:txBody>
                    <a:bodyPr/>
                    <a:lstStyle/>
                    <a:p>
                      <a:pPr marL="0" lvl="0" indent="0" algn="ctr" rtl="0">
                        <a:lnSpc>
                          <a:spcPct val="115000"/>
                        </a:lnSpc>
                        <a:spcBef>
                          <a:spcPts val="1200"/>
                        </a:spcBef>
                        <a:spcAft>
                          <a:spcPts val="0"/>
                        </a:spcAft>
                        <a:buNone/>
                      </a:pPr>
                      <a:r>
                        <a:rPr lang="en" sz="1000">
                          <a:latin typeface="Lato"/>
                          <a:ea typeface="Lato"/>
                          <a:cs typeface="Lato"/>
                          <a:sym typeface="Lato"/>
                        </a:rPr>
                        <a:t>qualitative</a:t>
                      </a:r>
                      <a:endParaRPr sz="1000">
                        <a:latin typeface="Lato"/>
                        <a:ea typeface="Lato"/>
                        <a:cs typeface="Lato"/>
                        <a:sym typeface="Lato"/>
                      </a:endParaRPr>
                    </a:p>
                  </a:txBody>
                  <a:tcPr marL="68575" marR="6857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gradFill>
                      <a:gsLst>
                        <a:gs pos="0">
                          <a:srgbClr val="CFEEEC"/>
                        </a:gs>
                        <a:gs pos="100000">
                          <a:srgbClr val="75C5C1"/>
                        </a:gs>
                      </a:gsLst>
                      <a:path path="circle">
                        <a:fillToRect l="50000" t="50000" r="50000" b="50000"/>
                      </a:path>
                      <a:tileRect/>
                    </a:gradFill>
                  </a:tcPr>
                </a:tc>
              </a:tr>
              <a:tr h="381000">
                <a:tc>
                  <a:txBody>
                    <a:bodyPr/>
                    <a:lstStyle/>
                    <a:p>
                      <a:pPr marL="0" lvl="0" indent="0" algn="ctr" rtl="0">
                        <a:lnSpc>
                          <a:spcPct val="115000"/>
                        </a:lnSpc>
                        <a:spcBef>
                          <a:spcPts val="1200"/>
                        </a:spcBef>
                        <a:spcAft>
                          <a:spcPts val="0"/>
                        </a:spcAft>
                        <a:buNone/>
                      </a:pPr>
                      <a:r>
                        <a:rPr lang="en" sz="1000">
                          <a:latin typeface="Lato"/>
                          <a:ea typeface="Lato"/>
                          <a:cs typeface="Lato"/>
                          <a:sym typeface="Lato"/>
                        </a:rPr>
                        <a:t>ease</a:t>
                      </a:r>
                      <a:r>
                        <a:rPr lang="en" sz="1000">
                          <a:solidFill>
                            <a:srgbClr val="202124"/>
                          </a:solidFill>
                          <a:latin typeface="Lato"/>
                          <a:ea typeface="Lato"/>
                          <a:cs typeface="Lato"/>
                          <a:sym typeface="Lato"/>
                        </a:rPr>
                        <a:t>_</a:t>
                      </a:r>
                      <a:r>
                        <a:rPr lang="en" sz="1000">
                          <a:latin typeface="Lato"/>
                          <a:ea typeface="Lato"/>
                          <a:cs typeface="Lato"/>
                          <a:sym typeface="Lato"/>
                        </a:rPr>
                        <a:t>of</a:t>
                      </a:r>
                      <a:r>
                        <a:rPr lang="en" sz="1000">
                          <a:solidFill>
                            <a:srgbClr val="202124"/>
                          </a:solidFill>
                          <a:latin typeface="Lato"/>
                          <a:ea typeface="Lato"/>
                          <a:cs typeface="Lato"/>
                          <a:sym typeface="Lato"/>
                        </a:rPr>
                        <a:t>_</a:t>
                      </a:r>
                      <a:r>
                        <a:rPr lang="en" sz="1000">
                          <a:latin typeface="Lato"/>
                          <a:ea typeface="Lato"/>
                          <a:cs typeface="Lato"/>
                          <a:sym typeface="Lato"/>
                        </a:rPr>
                        <a:t>online</a:t>
                      </a:r>
                      <a:r>
                        <a:rPr lang="en" sz="1000">
                          <a:solidFill>
                            <a:srgbClr val="202124"/>
                          </a:solidFill>
                          <a:latin typeface="Lato"/>
                          <a:ea typeface="Lato"/>
                          <a:cs typeface="Lato"/>
                          <a:sym typeface="Lato"/>
                        </a:rPr>
                        <a:t>_</a:t>
                      </a:r>
                      <a:r>
                        <a:rPr lang="en" sz="1000">
                          <a:latin typeface="Lato"/>
                          <a:ea typeface="Lato"/>
                          <a:cs typeface="Lato"/>
                          <a:sym typeface="Lato"/>
                        </a:rPr>
                        <a:t>booking </a:t>
                      </a:r>
                      <a:endParaRPr sz="1000">
                        <a:latin typeface="Lato"/>
                        <a:ea typeface="Lato"/>
                        <a:cs typeface="Lato"/>
                        <a:sym typeface="Lato"/>
                      </a:endParaRPr>
                    </a:p>
                  </a:txBody>
                  <a:tcPr marL="68575" marR="6857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gradFill>
                      <a:gsLst>
                        <a:gs pos="0">
                          <a:srgbClr val="CFEEEC"/>
                        </a:gs>
                        <a:gs pos="100000">
                          <a:srgbClr val="75C5C1"/>
                        </a:gs>
                      </a:gsLst>
                      <a:path path="circle">
                        <a:fillToRect l="50000" t="50000" r="50000" b="50000"/>
                      </a:path>
                      <a:tileRect/>
                    </a:gradFill>
                  </a:tcPr>
                </a:tc>
                <a:tc>
                  <a:txBody>
                    <a:bodyPr/>
                    <a:lstStyle/>
                    <a:p>
                      <a:pPr marL="0" lvl="0" indent="0" algn="ctr" rtl="0">
                        <a:lnSpc>
                          <a:spcPct val="115000"/>
                        </a:lnSpc>
                        <a:spcBef>
                          <a:spcPts val="1200"/>
                        </a:spcBef>
                        <a:spcAft>
                          <a:spcPts val="0"/>
                        </a:spcAft>
                        <a:buNone/>
                      </a:pPr>
                      <a:r>
                        <a:rPr lang="en" sz="1000">
                          <a:latin typeface="Lato"/>
                          <a:ea typeface="Lato"/>
                          <a:cs typeface="Lato"/>
                          <a:sym typeface="Lato"/>
                        </a:rPr>
                        <a:t>Satisfaction level of online booking</a:t>
                      </a:r>
                      <a:endParaRPr sz="1000">
                        <a:latin typeface="Lato"/>
                        <a:ea typeface="Lato"/>
                        <a:cs typeface="Lato"/>
                        <a:sym typeface="Lato"/>
                      </a:endParaRPr>
                    </a:p>
                  </a:txBody>
                  <a:tcPr marL="68575" marR="6857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gradFill>
                      <a:gsLst>
                        <a:gs pos="0">
                          <a:srgbClr val="CFEEEC"/>
                        </a:gs>
                        <a:gs pos="100000">
                          <a:srgbClr val="75C5C1"/>
                        </a:gs>
                      </a:gsLst>
                      <a:path path="circle">
                        <a:fillToRect l="50000" t="50000" r="50000" b="50000"/>
                      </a:path>
                      <a:tileRect/>
                    </a:gradFill>
                  </a:tcPr>
                </a:tc>
                <a:tc>
                  <a:txBody>
                    <a:bodyPr/>
                    <a:lstStyle/>
                    <a:p>
                      <a:pPr marL="0" lvl="0" indent="0" algn="ctr" rtl="0">
                        <a:lnSpc>
                          <a:spcPct val="115000"/>
                        </a:lnSpc>
                        <a:spcBef>
                          <a:spcPts val="1200"/>
                        </a:spcBef>
                        <a:spcAft>
                          <a:spcPts val="0"/>
                        </a:spcAft>
                        <a:buNone/>
                      </a:pPr>
                      <a:r>
                        <a:rPr lang="en" sz="1000">
                          <a:latin typeface="Lato"/>
                          <a:ea typeface="Lato"/>
                          <a:cs typeface="Lato"/>
                          <a:sym typeface="Lato"/>
                        </a:rPr>
                        <a:t>qualitative</a:t>
                      </a:r>
                      <a:endParaRPr sz="1000">
                        <a:latin typeface="Lato"/>
                        <a:ea typeface="Lato"/>
                        <a:cs typeface="Lato"/>
                        <a:sym typeface="Lato"/>
                      </a:endParaRPr>
                    </a:p>
                  </a:txBody>
                  <a:tcPr marL="68575" marR="6857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gradFill>
                      <a:gsLst>
                        <a:gs pos="0">
                          <a:srgbClr val="CFEEEC"/>
                        </a:gs>
                        <a:gs pos="100000">
                          <a:srgbClr val="75C5C1"/>
                        </a:gs>
                      </a:gsLst>
                      <a:path path="circle">
                        <a:fillToRect l="50000" t="50000" r="50000" b="50000"/>
                      </a:path>
                      <a:tileRect/>
                    </a:gradFill>
                  </a:tcPr>
                </a:tc>
              </a:tr>
              <a:tr h="381000">
                <a:tc>
                  <a:txBody>
                    <a:bodyPr/>
                    <a:lstStyle/>
                    <a:p>
                      <a:pPr marL="0" lvl="0" indent="0" algn="ctr" rtl="0">
                        <a:lnSpc>
                          <a:spcPct val="115000"/>
                        </a:lnSpc>
                        <a:spcBef>
                          <a:spcPts val="1200"/>
                        </a:spcBef>
                        <a:spcAft>
                          <a:spcPts val="0"/>
                        </a:spcAft>
                        <a:buNone/>
                      </a:pPr>
                      <a:r>
                        <a:rPr lang="en" sz="1000">
                          <a:latin typeface="Lato"/>
                          <a:ea typeface="Lato"/>
                          <a:cs typeface="Lato"/>
                          <a:sym typeface="Lato"/>
                        </a:rPr>
                        <a:t>inflight</a:t>
                      </a:r>
                      <a:r>
                        <a:rPr lang="en" sz="1000">
                          <a:solidFill>
                            <a:srgbClr val="202124"/>
                          </a:solidFill>
                          <a:latin typeface="Lato"/>
                          <a:ea typeface="Lato"/>
                          <a:cs typeface="Lato"/>
                          <a:sym typeface="Lato"/>
                        </a:rPr>
                        <a:t>_</a:t>
                      </a:r>
                      <a:r>
                        <a:rPr lang="en" sz="1000">
                          <a:latin typeface="Lato"/>
                          <a:ea typeface="Lato"/>
                          <a:cs typeface="Lato"/>
                          <a:sym typeface="Lato"/>
                        </a:rPr>
                        <a:t>service </a:t>
                      </a:r>
                      <a:endParaRPr sz="1000">
                        <a:latin typeface="Lato"/>
                        <a:ea typeface="Lato"/>
                        <a:cs typeface="Lato"/>
                        <a:sym typeface="Lato"/>
                      </a:endParaRPr>
                    </a:p>
                  </a:txBody>
                  <a:tcPr marL="68575" marR="6857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gradFill>
                      <a:gsLst>
                        <a:gs pos="0">
                          <a:srgbClr val="CFEEEC"/>
                        </a:gs>
                        <a:gs pos="100000">
                          <a:srgbClr val="75C5C1"/>
                        </a:gs>
                      </a:gsLst>
                      <a:path path="circle">
                        <a:fillToRect l="50000" t="50000" r="50000" b="50000"/>
                      </a:path>
                      <a:tileRect/>
                    </a:gradFill>
                  </a:tcPr>
                </a:tc>
                <a:tc>
                  <a:txBody>
                    <a:bodyPr/>
                    <a:lstStyle/>
                    <a:p>
                      <a:pPr marL="0" lvl="0" indent="0" algn="ctr" rtl="0">
                        <a:lnSpc>
                          <a:spcPct val="115000"/>
                        </a:lnSpc>
                        <a:spcBef>
                          <a:spcPts val="1200"/>
                        </a:spcBef>
                        <a:spcAft>
                          <a:spcPts val="0"/>
                        </a:spcAft>
                        <a:buNone/>
                      </a:pPr>
                      <a:r>
                        <a:rPr lang="en" sz="1000">
                          <a:latin typeface="Lato"/>
                          <a:ea typeface="Lato"/>
                          <a:cs typeface="Lato"/>
                          <a:sym typeface="Lato"/>
                        </a:rPr>
                        <a:t>Satisfaction level of inflight service</a:t>
                      </a:r>
                      <a:endParaRPr sz="1000">
                        <a:latin typeface="Lato"/>
                        <a:ea typeface="Lato"/>
                        <a:cs typeface="Lato"/>
                        <a:sym typeface="Lato"/>
                      </a:endParaRPr>
                    </a:p>
                  </a:txBody>
                  <a:tcPr marL="68575" marR="6857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gradFill>
                      <a:gsLst>
                        <a:gs pos="0">
                          <a:srgbClr val="CFEEEC"/>
                        </a:gs>
                        <a:gs pos="100000">
                          <a:srgbClr val="75C5C1"/>
                        </a:gs>
                      </a:gsLst>
                      <a:path path="circle">
                        <a:fillToRect l="50000" t="50000" r="50000" b="50000"/>
                      </a:path>
                      <a:tileRect/>
                    </a:gradFill>
                  </a:tcPr>
                </a:tc>
                <a:tc>
                  <a:txBody>
                    <a:bodyPr/>
                    <a:lstStyle/>
                    <a:p>
                      <a:pPr marL="0" lvl="0" indent="0" algn="ctr" rtl="0">
                        <a:lnSpc>
                          <a:spcPct val="115000"/>
                        </a:lnSpc>
                        <a:spcBef>
                          <a:spcPts val="1200"/>
                        </a:spcBef>
                        <a:spcAft>
                          <a:spcPts val="0"/>
                        </a:spcAft>
                        <a:buNone/>
                      </a:pPr>
                      <a:r>
                        <a:rPr lang="en" sz="1000">
                          <a:latin typeface="Lato"/>
                          <a:ea typeface="Lato"/>
                          <a:cs typeface="Lato"/>
                          <a:sym typeface="Lato"/>
                        </a:rPr>
                        <a:t>qualitative</a:t>
                      </a:r>
                      <a:endParaRPr sz="1000">
                        <a:latin typeface="Lato"/>
                        <a:ea typeface="Lato"/>
                        <a:cs typeface="Lato"/>
                        <a:sym typeface="Lato"/>
                      </a:endParaRPr>
                    </a:p>
                  </a:txBody>
                  <a:tcPr marL="68575" marR="6857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gradFill>
                      <a:gsLst>
                        <a:gs pos="0">
                          <a:srgbClr val="CFEEEC"/>
                        </a:gs>
                        <a:gs pos="100000">
                          <a:srgbClr val="75C5C1"/>
                        </a:gs>
                      </a:gsLst>
                      <a:path path="circle">
                        <a:fillToRect l="50000" t="50000" r="50000" b="50000"/>
                      </a:path>
                      <a:tileRect/>
                    </a:gradFill>
                  </a:tcPr>
                </a:tc>
              </a:tr>
              <a:tr h="381000">
                <a:tc>
                  <a:txBody>
                    <a:bodyPr/>
                    <a:lstStyle/>
                    <a:p>
                      <a:pPr marL="0" lvl="0" indent="0" algn="ctr" rtl="0">
                        <a:lnSpc>
                          <a:spcPct val="115000"/>
                        </a:lnSpc>
                        <a:spcBef>
                          <a:spcPts val="1200"/>
                        </a:spcBef>
                        <a:spcAft>
                          <a:spcPts val="0"/>
                        </a:spcAft>
                        <a:buNone/>
                      </a:pPr>
                      <a:r>
                        <a:rPr lang="en" sz="1000">
                          <a:latin typeface="Lato"/>
                          <a:ea typeface="Lato"/>
                          <a:cs typeface="Lato"/>
                          <a:sym typeface="Lato"/>
                        </a:rPr>
                        <a:t>online</a:t>
                      </a:r>
                      <a:r>
                        <a:rPr lang="en" sz="1000">
                          <a:solidFill>
                            <a:srgbClr val="202124"/>
                          </a:solidFill>
                          <a:latin typeface="Lato"/>
                          <a:ea typeface="Lato"/>
                          <a:cs typeface="Lato"/>
                          <a:sym typeface="Lato"/>
                        </a:rPr>
                        <a:t>_</a:t>
                      </a:r>
                      <a:r>
                        <a:rPr lang="en" sz="1000">
                          <a:latin typeface="Lato"/>
                          <a:ea typeface="Lato"/>
                          <a:cs typeface="Lato"/>
                          <a:sym typeface="Lato"/>
                        </a:rPr>
                        <a:t>boarding </a:t>
                      </a:r>
                      <a:endParaRPr sz="1000">
                        <a:latin typeface="Lato"/>
                        <a:ea typeface="Lato"/>
                        <a:cs typeface="Lato"/>
                        <a:sym typeface="Lato"/>
                      </a:endParaRPr>
                    </a:p>
                  </a:txBody>
                  <a:tcPr marL="68575" marR="6857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gradFill>
                      <a:gsLst>
                        <a:gs pos="0">
                          <a:srgbClr val="CFEEEC"/>
                        </a:gs>
                        <a:gs pos="100000">
                          <a:srgbClr val="75C5C1"/>
                        </a:gs>
                      </a:gsLst>
                      <a:path path="circle">
                        <a:fillToRect l="50000" t="50000" r="50000" b="50000"/>
                      </a:path>
                      <a:tileRect/>
                    </a:gradFill>
                  </a:tcPr>
                </a:tc>
                <a:tc>
                  <a:txBody>
                    <a:bodyPr/>
                    <a:lstStyle/>
                    <a:p>
                      <a:pPr marL="0" lvl="0" indent="0" algn="ctr" rtl="0">
                        <a:lnSpc>
                          <a:spcPct val="115000"/>
                        </a:lnSpc>
                        <a:spcBef>
                          <a:spcPts val="1200"/>
                        </a:spcBef>
                        <a:spcAft>
                          <a:spcPts val="0"/>
                        </a:spcAft>
                        <a:buNone/>
                      </a:pPr>
                      <a:r>
                        <a:rPr lang="en" sz="1000">
                          <a:latin typeface="Lato"/>
                          <a:ea typeface="Lato"/>
                          <a:cs typeface="Lato"/>
                          <a:sym typeface="Lato"/>
                        </a:rPr>
                        <a:t>Satisfaction level of online boarding</a:t>
                      </a:r>
                      <a:endParaRPr sz="1000">
                        <a:latin typeface="Lato"/>
                        <a:ea typeface="Lato"/>
                        <a:cs typeface="Lato"/>
                        <a:sym typeface="Lato"/>
                      </a:endParaRPr>
                    </a:p>
                  </a:txBody>
                  <a:tcPr marL="68575" marR="6857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gradFill>
                      <a:gsLst>
                        <a:gs pos="0">
                          <a:srgbClr val="CFEEEC"/>
                        </a:gs>
                        <a:gs pos="100000">
                          <a:srgbClr val="75C5C1"/>
                        </a:gs>
                      </a:gsLst>
                      <a:path path="circle">
                        <a:fillToRect l="50000" t="50000" r="50000" b="50000"/>
                      </a:path>
                      <a:tileRect/>
                    </a:gradFill>
                  </a:tcPr>
                </a:tc>
                <a:tc>
                  <a:txBody>
                    <a:bodyPr/>
                    <a:lstStyle/>
                    <a:p>
                      <a:pPr marL="0" lvl="0" indent="0" algn="ctr" rtl="0">
                        <a:lnSpc>
                          <a:spcPct val="115000"/>
                        </a:lnSpc>
                        <a:spcBef>
                          <a:spcPts val="1200"/>
                        </a:spcBef>
                        <a:spcAft>
                          <a:spcPts val="0"/>
                        </a:spcAft>
                        <a:buNone/>
                      </a:pPr>
                      <a:r>
                        <a:rPr lang="en" sz="1000">
                          <a:latin typeface="Lato"/>
                          <a:ea typeface="Lato"/>
                          <a:cs typeface="Lato"/>
                          <a:sym typeface="Lato"/>
                        </a:rPr>
                        <a:t>qualitative</a:t>
                      </a:r>
                      <a:endParaRPr sz="1000">
                        <a:latin typeface="Lato"/>
                        <a:ea typeface="Lato"/>
                        <a:cs typeface="Lato"/>
                        <a:sym typeface="Lato"/>
                      </a:endParaRPr>
                    </a:p>
                  </a:txBody>
                  <a:tcPr marL="68575" marR="6857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gradFill>
                      <a:gsLst>
                        <a:gs pos="0">
                          <a:srgbClr val="CFEEEC"/>
                        </a:gs>
                        <a:gs pos="100000">
                          <a:srgbClr val="75C5C1"/>
                        </a:gs>
                      </a:gsLst>
                      <a:path path="circle">
                        <a:fillToRect l="50000" t="50000" r="50000" b="50000"/>
                      </a:path>
                      <a:tileRect/>
                    </a:gradFill>
                  </a:tcPr>
                </a:tc>
              </a:tr>
              <a:tr h="381000">
                <a:tc>
                  <a:txBody>
                    <a:bodyPr/>
                    <a:lstStyle/>
                    <a:p>
                      <a:pPr marL="0" lvl="0" indent="0" algn="ctr" rtl="0">
                        <a:lnSpc>
                          <a:spcPct val="115000"/>
                        </a:lnSpc>
                        <a:spcBef>
                          <a:spcPts val="1200"/>
                        </a:spcBef>
                        <a:spcAft>
                          <a:spcPts val="0"/>
                        </a:spcAft>
                        <a:buNone/>
                      </a:pPr>
                      <a:r>
                        <a:rPr lang="en" sz="1000">
                          <a:latin typeface="Lato"/>
                          <a:ea typeface="Lato"/>
                          <a:cs typeface="Lato"/>
                          <a:sym typeface="Lato"/>
                        </a:rPr>
                        <a:t>inflight</a:t>
                      </a:r>
                      <a:r>
                        <a:rPr lang="en" sz="1000">
                          <a:solidFill>
                            <a:srgbClr val="202124"/>
                          </a:solidFill>
                          <a:latin typeface="Lato"/>
                          <a:ea typeface="Lato"/>
                          <a:cs typeface="Lato"/>
                          <a:sym typeface="Lato"/>
                        </a:rPr>
                        <a:t>_</a:t>
                      </a:r>
                      <a:r>
                        <a:rPr lang="en" sz="1000">
                          <a:latin typeface="Lato"/>
                          <a:ea typeface="Lato"/>
                          <a:cs typeface="Lato"/>
                          <a:sym typeface="Lato"/>
                        </a:rPr>
                        <a:t>entertainment </a:t>
                      </a:r>
                      <a:endParaRPr sz="1000">
                        <a:latin typeface="Lato"/>
                        <a:ea typeface="Lato"/>
                        <a:cs typeface="Lato"/>
                        <a:sym typeface="Lato"/>
                      </a:endParaRPr>
                    </a:p>
                  </a:txBody>
                  <a:tcPr marL="68575" marR="6857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gradFill>
                      <a:gsLst>
                        <a:gs pos="0">
                          <a:srgbClr val="CFEEEC"/>
                        </a:gs>
                        <a:gs pos="100000">
                          <a:srgbClr val="75C5C1"/>
                        </a:gs>
                      </a:gsLst>
                      <a:path path="circle">
                        <a:fillToRect l="50000" t="50000" r="50000" b="50000"/>
                      </a:path>
                      <a:tileRect/>
                    </a:gradFill>
                  </a:tcPr>
                </a:tc>
                <a:tc>
                  <a:txBody>
                    <a:bodyPr/>
                    <a:lstStyle/>
                    <a:p>
                      <a:pPr marL="0" lvl="0" indent="0" algn="ctr" rtl="0">
                        <a:lnSpc>
                          <a:spcPct val="115000"/>
                        </a:lnSpc>
                        <a:spcBef>
                          <a:spcPts val="1200"/>
                        </a:spcBef>
                        <a:spcAft>
                          <a:spcPts val="0"/>
                        </a:spcAft>
                        <a:buNone/>
                      </a:pPr>
                      <a:r>
                        <a:rPr lang="en" sz="1000">
                          <a:latin typeface="Lato"/>
                          <a:ea typeface="Lato"/>
                          <a:cs typeface="Lato"/>
                          <a:sym typeface="Lato"/>
                        </a:rPr>
                        <a:t>Satisfaction level of inflight entertainment</a:t>
                      </a:r>
                      <a:endParaRPr sz="1000">
                        <a:latin typeface="Lato"/>
                        <a:ea typeface="Lato"/>
                        <a:cs typeface="Lato"/>
                        <a:sym typeface="Lato"/>
                      </a:endParaRPr>
                    </a:p>
                  </a:txBody>
                  <a:tcPr marL="68575" marR="6857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gradFill>
                      <a:gsLst>
                        <a:gs pos="0">
                          <a:srgbClr val="CFEEEC"/>
                        </a:gs>
                        <a:gs pos="100000">
                          <a:srgbClr val="75C5C1"/>
                        </a:gs>
                      </a:gsLst>
                      <a:path path="circle">
                        <a:fillToRect l="50000" t="50000" r="50000" b="50000"/>
                      </a:path>
                      <a:tileRect/>
                    </a:gradFill>
                  </a:tcPr>
                </a:tc>
                <a:tc>
                  <a:txBody>
                    <a:bodyPr/>
                    <a:lstStyle/>
                    <a:p>
                      <a:pPr marL="0" lvl="0" indent="0" algn="ctr" rtl="0">
                        <a:lnSpc>
                          <a:spcPct val="115000"/>
                        </a:lnSpc>
                        <a:spcBef>
                          <a:spcPts val="1200"/>
                        </a:spcBef>
                        <a:spcAft>
                          <a:spcPts val="0"/>
                        </a:spcAft>
                        <a:buNone/>
                      </a:pPr>
                      <a:r>
                        <a:rPr lang="en" sz="1000">
                          <a:latin typeface="Lato"/>
                          <a:ea typeface="Lato"/>
                          <a:cs typeface="Lato"/>
                          <a:sym typeface="Lato"/>
                        </a:rPr>
                        <a:t>qualitative</a:t>
                      </a:r>
                      <a:endParaRPr sz="1000">
                        <a:latin typeface="Lato"/>
                        <a:ea typeface="Lato"/>
                        <a:cs typeface="Lato"/>
                        <a:sym typeface="Lato"/>
                      </a:endParaRPr>
                    </a:p>
                  </a:txBody>
                  <a:tcPr marL="68575" marR="6857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gradFill>
                      <a:gsLst>
                        <a:gs pos="0">
                          <a:srgbClr val="CFEEEC"/>
                        </a:gs>
                        <a:gs pos="100000">
                          <a:srgbClr val="75C5C1"/>
                        </a:gs>
                      </a:gsLst>
                      <a:path path="circle">
                        <a:fillToRect l="50000" t="50000" r="50000" b="50000"/>
                      </a:path>
                      <a:tileRect/>
                    </a:gradFill>
                  </a:tcPr>
                </a:tc>
              </a:tr>
              <a:tr h="381000">
                <a:tc>
                  <a:txBody>
                    <a:bodyPr/>
                    <a:lstStyle/>
                    <a:p>
                      <a:pPr marL="0" lvl="0" indent="0" algn="ctr" rtl="0">
                        <a:lnSpc>
                          <a:spcPct val="115000"/>
                        </a:lnSpc>
                        <a:spcBef>
                          <a:spcPts val="1200"/>
                        </a:spcBef>
                        <a:spcAft>
                          <a:spcPts val="0"/>
                        </a:spcAft>
                        <a:buNone/>
                      </a:pPr>
                      <a:r>
                        <a:rPr lang="en" sz="1000">
                          <a:latin typeface="Lato"/>
                          <a:ea typeface="Lato"/>
                          <a:cs typeface="Lato"/>
                          <a:sym typeface="Lato"/>
                        </a:rPr>
                        <a:t>food</a:t>
                      </a:r>
                      <a:r>
                        <a:rPr lang="en" sz="1000">
                          <a:solidFill>
                            <a:srgbClr val="202124"/>
                          </a:solidFill>
                          <a:latin typeface="Lato"/>
                          <a:ea typeface="Lato"/>
                          <a:cs typeface="Lato"/>
                          <a:sym typeface="Lato"/>
                        </a:rPr>
                        <a:t>_</a:t>
                      </a:r>
                      <a:r>
                        <a:rPr lang="en" sz="1000">
                          <a:latin typeface="Lato"/>
                          <a:ea typeface="Lato"/>
                          <a:cs typeface="Lato"/>
                          <a:sym typeface="Lato"/>
                        </a:rPr>
                        <a:t>and</a:t>
                      </a:r>
                      <a:r>
                        <a:rPr lang="en" sz="1000">
                          <a:solidFill>
                            <a:srgbClr val="202124"/>
                          </a:solidFill>
                          <a:latin typeface="Lato"/>
                          <a:ea typeface="Lato"/>
                          <a:cs typeface="Lato"/>
                          <a:sym typeface="Lato"/>
                        </a:rPr>
                        <a:t>_</a:t>
                      </a:r>
                      <a:r>
                        <a:rPr lang="en" sz="1000">
                          <a:latin typeface="Lato"/>
                          <a:ea typeface="Lato"/>
                          <a:cs typeface="Lato"/>
                          <a:sym typeface="Lato"/>
                        </a:rPr>
                        <a:t>drink </a:t>
                      </a:r>
                      <a:endParaRPr sz="1000">
                        <a:latin typeface="Lato"/>
                        <a:ea typeface="Lato"/>
                        <a:cs typeface="Lato"/>
                        <a:sym typeface="Lato"/>
                      </a:endParaRPr>
                    </a:p>
                  </a:txBody>
                  <a:tcPr marL="68575" marR="6857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gradFill>
                      <a:gsLst>
                        <a:gs pos="0">
                          <a:srgbClr val="CFEEEC"/>
                        </a:gs>
                        <a:gs pos="100000">
                          <a:srgbClr val="75C5C1"/>
                        </a:gs>
                      </a:gsLst>
                      <a:path path="circle">
                        <a:fillToRect l="50000" t="50000" r="50000" b="50000"/>
                      </a:path>
                      <a:tileRect/>
                    </a:gradFill>
                  </a:tcPr>
                </a:tc>
                <a:tc>
                  <a:txBody>
                    <a:bodyPr/>
                    <a:lstStyle/>
                    <a:p>
                      <a:pPr marL="0" lvl="0" indent="0" algn="ctr" rtl="0">
                        <a:lnSpc>
                          <a:spcPct val="115000"/>
                        </a:lnSpc>
                        <a:spcBef>
                          <a:spcPts val="1200"/>
                        </a:spcBef>
                        <a:spcAft>
                          <a:spcPts val="0"/>
                        </a:spcAft>
                        <a:buNone/>
                      </a:pPr>
                      <a:r>
                        <a:rPr lang="en" sz="1000">
                          <a:latin typeface="Lato"/>
                          <a:ea typeface="Lato"/>
                          <a:cs typeface="Lato"/>
                          <a:sym typeface="Lato"/>
                        </a:rPr>
                        <a:t>Satisfaction level of Food and drink</a:t>
                      </a:r>
                      <a:endParaRPr sz="1000">
                        <a:latin typeface="Lato"/>
                        <a:ea typeface="Lato"/>
                        <a:cs typeface="Lato"/>
                        <a:sym typeface="Lato"/>
                      </a:endParaRPr>
                    </a:p>
                  </a:txBody>
                  <a:tcPr marL="68575" marR="6857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gradFill>
                      <a:gsLst>
                        <a:gs pos="0">
                          <a:srgbClr val="CFEEEC"/>
                        </a:gs>
                        <a:gs pos="100000">
                          <a:srgbClr val="75C5C1"/>
                        </a:gs>
                      </a:gsLst>
                      <a:path path="circle">
                        <a:fillToRect l="50000" t="50000" r="50000" b="50000"/>
                      </a:path>
                      <a:tileRect/>
                    </a:gradFill>
                  </a:tcPr>
                </a:tc>
                <a:tc>
                  <a:txBody>
                    <a:bodyPr/>
                    <a:lstStyle/>
                    <a:p>
                      <a:pPr marL="0" lvl="0" indent="0" algn="ctr" rtl="0">
                        <a:lnSpc>
                          <a:spcPct val="115000"/>
                        </a:lnSpc>
                        <a:spcBef>
                          <a:spcPts val="1200"/>
                        </a:spcBef>
                        <a:spcAft>
                          <a:spcPts val="0"/>
                        </a:spcAft>
                        <a:buNone/>
                      </a:pPr>
                      <a:r>
                        <a:rPr lang="en" sz="1000">
                          <a:latin typeface="Lato"/>
                          <a:ea typeface="Lato"/>
                          <a:cs typeface="Lato"/>
                          <a:sym typeface="Lato"/>
                        </a:rPr>
                        <a:t>qualitative</a:t>
                      </a:r>
                      <a:endParaRPr sz="1000">
                        <a:latin typeface="Lato"/>
                        <a:ea typeface="Lato"/>
                        <a:cs typeface="Lato"/>
                        <a:sym typeface="Lato"/>
                      </a:endParaRPr>
                    </a:p>
                  </a:txBody>
                  <a:tcPr marL="68575" marR="6857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gradFill>
                      <a:gsLst>
                        <a:gs pos="0">
                          <a:srgbClr val="CFEEEC"/>
                        </a:gs>
                        <a:gs pos="100000">
                          <a:srgbClr val="75C5C1"/>
                        </a:gs>
                      </a:gsLst>
                      <a:path path="circle">
                        <a:fillToRect l="50000" t="50000" r="50000" b="50000"/>
                      </a:path>
                      <a:tileRect/>
                    </a:gradFill>
                  </a:tcPr>
                </a:tc>
              </a:tr>
              <a:tr h="381000">
                <a:tc>
                  <a:txBody>
                    <a:bodyPr/>
                    <a:lstStyle/>
                    <a:p>
                      <a:pPr marL="0" lvl="0" indent="0" algn="ctr" rtl="0">
                        <a:lnSpc>
                          <a:spcPct val="115000"/>
                        </a:lnSpc>
                        <a:spcBef>
                          <a:spcPts val="1200"/>
                        </a:spcBef>
                        <a:spcAft>
                          <a:spcPts val="0"/>
                        </a:spcAft>
                        <a:buNone/>
                      </a:pPr>
                      <a:r>
                        <a:rPr lang="en" sz="1000">
                          <a:latin typeface="Lato"/>
                          <a:ea typeface="Lato"/>
                          <a:cs typeface="Lato"/>
                          <a:sym typeface="Lato"/>
                        </a:rPr>
                        <a:t>seat</a:t>
                      </a:r>
                      <a:r>
                        <a:rPr lang="en" sz="1000">
                          <a:solidFill>
                            <a:srgbClr val="202124"/>
                          </a:solidFill>
                          <a:latin typeface="Lato"/>
                          <a:ea typeface="Lato"/>
                          <a:cs typeface="Lato"/>
                          <a:sym typeface="Lato"/>
                        </a:rPr>
                        <a:t>_</a:t>
                      </a:r>
                      <a:r>
                        <a:rPr lang="en" sz="1000">
                          <a:latin typeface="Lato"/>
                          <a:ea typeface="Lato"/>
                          <a:cs typeface="Lato"/>
                          <a:sym typeface="Lato"/>
                        </a:rPr>
                        <a:t>comfort </a:t>
                      </a:r>
                      <a:endParaRPr sz="1000">
                        <a:latin typeface="Lato"/>
                        <a:ea typeface="Lato"/>
                        <a:cs typeface="Lato"/>
                        <a:sym typeface="Lato"/>
                      </a:endParaRPr>
                    </a:p>
                  </a:txBody>
                  <a:tcPr marL="68575" marR="6857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gradFill>
                      <a:gsLst>
                        <a:gs pos="0">
                          <a:srgbClr val="CFEEEC"/>
                        </a:gs>
                        <a:gs pos="100000">
                          <a:srgbClr val="75C5C1"/>
                        </a:gs>
                      </a:gsLst>
                      <a:path path="circle">
                        <a:fillToRect l="50000" t="50000" r="50000" b="50000"/>
                      </a:path>
                      <a:tileRect/>
                    </a:gradFill>
                  </a:tcPr>
                </a:tc>
                <a:tc>
                  <a:txBody>
                    <a:bodyPr/>
                    <a:lstStyle/>
                    <a:p>
                      <a:pPr marL="0" lvl="0" indent="0" algn="ctr" rtl="0">
                        <a:lnSpc>
                          <a:spcPct val="115000"/>
                        </a:lnSpc>
                        <a:spcBef>
                          <a:spcPts val="1200"/>
                        </a:spcBef>
                        <a:spcAft>
                          <a:spcPts val="0"/>
                        </a:spcAft>
                        <a:buNone/>
                      </a:pPr>
                      <a:r>
                        <a:rPr lang="en" sz="1000">
                          <a:latin typeface="Lato"/>
                          <a:ea typeface="Lato"/>
                          <a:cs typeface="Lato"/>
                          <a:sym typeface="Lato"/>
                        </a:rPr>
                        <a:t>Satisfaction level of Seat comfort</a:t>
                      </a:r>
                      <a:endParaRPr sz="1000">
                        <a:latin typeface="Lato"/>
                        <a:ea typeface="Lato"/>
                        <a:cs typeface="Lato"/>
                        <a:sym typeface="Lato"/>
                      </a:endParaRPr>
                    </a:p>
                  </a:txBody>
                  <a:tcPr marL="68575" marR="6857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gradFill>
                      <a:gsLst>
                        <a:gs pos="0">
                          <a:srgbClr val="CFEEEC"/>
                        </a:gs>
                        <a:gs pos="100000">
                          <a:srgbClr val="75C5C1"/>
                        </a:gs>
                      </a:gsLst>
                      <a:path path="circle">
                        <a:fillToRect l="50000" t="50000" r="50000" b="50000"/>
                      </a:path>
                      <a:tileRect/>
                    </a:gradFill>
                  </a:tcPr>
                </a:tc>
                <a:tc>
                  <a:txBody>
                    <a:bodyPr/>
                    <a:lstStyle/>
                    <a:p>
                      <a:pPr marL="0" lvl="0" indent="0" algn="ctr" rtl="0">
                        <a:lnSpc>
                          <a:spcPct val="115000"/>
                        </a:lnSpc>
                        <a:spcBef>
                          <a:spcPts val="1200"/>
                        </a:spcBef>
                        <a:spcAft>
                          <a:spcPts val="0"/>
                        </a:spcAft>
                        <a:buNone/>
                      </a:pPr>
                      <a:r>
                        <a:rPr lang="en" sz="1000">
                          <a:latin typeface="Lato"/>
                          <a:ea typeface="Lato"/>
                          <a:cs typeface="Lato"/>
                          <a:sym typeface="Lato"/>
                        </a:rPr>
                        <a:t>qualitative</a:t>
                      </a:r>
                      <a:endParaRPr sz="1000">
                        <a:latin typeface="Lato"/>
                        <a:ea typeface="Lato"/>
                        <a:cs typeface="Lato"/>
                        <a:sym typeface="Lato"/>
                      </a:endParaRPr>
                    </a:p>
                  </a:txBody>
                  <a:tcPr marL="68575" marR="6857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gradFill>
                      <a:gsLst>
                        <a:gs pos="0">
                          <a:srgbClr val="CFEEEC"/>
                        </a:gs>
                        <a:gs pos="100000">
                          <a:srgbClr val="75C5C1"/>
                        </a:gs>
                      </a:gsLst>
                      <a:path path="circle">
                        <a:fillToRect l="50000" t="50000" r="50000" b="50000"/>
                      </a:path>
                      <a:tileRect/>
                    </a:gra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99"/>
        <p:cNvGrpSpPr/>
        <p:nvPr/>
      </p:nvGrpSpPr>
      <p:grpSpPr>
        <a:xfrm>
          <a:off x="0" y="0"/>
          <a:ext cx="0" cy="0"/>
          <a:chOff x="0" y="0"/>
          <a:chExt cx="0" cy="0"/>
        </a:xfrm>
      </p:grpSpPr>
      <p:graphicFrame>
        <p:nvGraphicFramePr>
          <p:cNvPr id="100" name="Google Shape;100;p20"/>
          <p:cNvGraphicFramePr/>
          <p:nvPr/>
        </p:nvGraphicFramePr>
        <p:xfrm>
          <a:off x="952500" y="853488"/>
          <a:ext cx="7239000" cy="3505110"/>
        </p:xfrm>
        <a:graphic>
          <a:graphicData uri="http://schemas.openxmlformats.org/drawingml/2006/table">
            <a:tbl>
              <a:tblPr>
                <a:noFill/>
                <a:tableStyleId>{9CF309F4-DD16-47DD-85B8-AE93F716A5A9}</a:tableStyleId>
              </a:tblPr>
              <a:tblGrid>
                <a:gridCol w="1478725"/>
                <a:gridCol w="4382000"/>
                <a:gridCol w="1378275"/>
              </a:tblGrid>
              <a:tr h="381000">
                <a:tc>
                  <a:txBody>
                    <a:bodyPr/>
                    <a:lstStyle/>
                    <a:p>
                      <a:pPr marL="0" lvl="0" indent="0" algn="ctr" rtl="0">
                        <a:lnSpc>
                          <a:spcPct val="115000"/>
                        </a:lnSpc>
                        <a:spcBef>
                          <a:spcPts val="1200"/>
                        </a:spcBef>
                        <a:spcAft>
                          <a:spcPts val="0"/>
                        </a:spcAft>
                        <a:buNone/>
                      </a:pPr>
                      <a:r>
                        <a:rPr lang="en" sz="1000">
                          <a:solidFill>
                            <a:schemeClr val="dk1"/>
                          </a:solidFill>
                          <a:latin typeface="Lato"/>
                          <a:ea typeface="Lato"/>
                          <a:cs typeface="Lato"/>
                          <a:sym typeface="Lato"/>
                        </a:rPr>
                        <a:t>gate_location </a:t>
                      </a:r>
                      <a:endParaRPr sz="1000">
                        <a:solidFill>
                          <a:schemeClr val="dk1"/>
                        </a:solidFill>
                        <a:latin typeface="Lato"/>
                        <a:ea typeface="Lato"/>
                        <a:cs typeface="Lato"/>
                        <a:sym typeface="Lato"/>
                      </a:endParaRPr>
                    </a:p>
                  </a:txBody>
                  <a:tcPr marL="68575" marR="6857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gradFill>
                      <a:gsLst>
                        <a:gs pos="0">
                          <a:srgbClr val="CFEEEC"/>
                        </a:gs>
                        <a:gs pos="100000">
                          <a:srgbClr val="75C5C1"/>
                        </a:gs>
                      </a:gsLst>
                      <a:path path="circle">
                        <a:fillToRect l="50000" t="50000" r="50000" b="50000"/>
                      </a:path>
                      <a:tileRect/>
                    </a:gradFill>
                  </a:tcPr>
                </a:tc>
                <a:tc>
                  <a:txBody>
                    <a:bodyPr/>
                    <a:lstStyle/>
                    <a:p>
                      <a:pPr marL="0" lvl="0" indent="0" algn="ctr" rtl="0">
                        <a:lnSpc>
                          <a:spcPct val="115000"/>
                        </a:lnSpc>
                        <a:spcBef>
                          <a:spcPts val="1200"/>
                        </a:spcBef>
                        <a:spcAft>
                          <a:spcPts val="0"/>
                        </a:spcAft>
                        <a:buNone/>
                      </a:pPr>
                      <a:r>
                        <a:rPr lang="en" sz="1000">
                          <a:solidFill>
                            <a:schemeClr val="dk1"/>
                          </a:solidFill>
                          <a:latin typeface="Lato"/>
                          <a:ea typeface="Lato"/>
                          <a:cs typeface="Lato"/>
                          <a:sym typeface="Lato"/>
                        </a:rPr>
                        <a:t>Satisfaction level of Gate location</a:t>
                      </a:r>
                      <a:endParaRPr sz="1000">
                        <a:solidFill>
                          <a:schemeClr val="dk1"/>
                        </a:solidFill>
                        <a:latin typeface="Lato"/>
                        <a:ea typeface="Lato"/>
                        <a:cs typeface="Lato"/>
                        <a:sym typeface="Lato"/>
                      </a:endParaRPr>
                    </a:p>
                  </a:txBody>
                  <a:tcPr marL="68575" marR="6857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gradFill>
                      <a:gsLst>
                        <a:gs pos="0">
                          <a:srgbClr val="CFEEEC"/>
                        </a:gs>
                        <a:gs pos="100000">
                          <a:srgbClr val="75C5C1"/>
                        </a:gs>
                      </a:gsLst>
                      <a:path path="circle">
                        <a:fillToRect l="50000" t="50000" r="50000" b="50000"/>
                      </a:path>
                      <a:tileRect/>
                    </a:gradFill>
                  </a:tcPr>
                </a:tc>
                <a:tc>
                  <a:txBody>
                    <a:bodyPr/>
                    <a:lstStyle/>
                    <a:p>
                      <a:pPr marL="0" lvl="0" indent="0" algn="ctr" rtl="0">
                        <a:lnSpc>
                          <a:spcPct val="115000"/>
                        </a:lnSpc>
                        <a:spcBef>
                          <a:spcPts val="1200"/>
                        </a:spcBef>
                        <a:spcAft>
                          <a:spcPts val="0"/>
                        </a:spcAft>
                        <a:buNone/>
                      </a:pPr>
                      <a:r>
                        <a:rPr lang="en" sz="1000">
                          <a:solidFill>
                            <a:schemeClr val="dk1"/>
                          </a:solidFill>
                          <a:latin typeface="Lato"/>
                          <a:ea typeface="Lato"/>
                          <a:cs typeface="Lato"/>
                          <a:sym typeface="Lato"/>
                        </a:rPr>
                        <a:t>qualitative</a:t>
                      </a:r>
                      <a:endParaRPr sz="1000">
                        <a:solidFill>
                          <a:schemeClr val="dk1"/>
                        </a:solidFill>
                        <a:latin typeface="Lato"/>
                        <a:ea typeface="Lato"/>
                        <a:cs typeface="Lato"/>
                        <a:sym typeface="Lato"/>
                      </a:endParaRPr>
                    </a:p>
                  </a:txBody>
                  <a:tcPr marL="68575" marR="6857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gradFill>
                      <a:gsLst>
                        <a:gs pos="0">
                          <a:srgbClr val="CFEEEC"/>
                        </a:gs>
                        <a:gs pos="100000">
                          <a:srgbClr val="75C5C1"/>
                        </a:gs>
                      </a:gsLst>
                      <a:path path="circle">
                        <a:fillToRect l="50000" t="50000" r="50000" b="50000"/>
                      </a:path>
                      <a:tileRect/>
                    </a:gradFill>
                  </a:tcPr>
                </a:tc>
              </a:tr>
              <a:tr h="381000">
                <a:tc>
                  <a:txBody>
                    <a:bodyPr/>
                    <a:lstStyle/>
                    <a:p>
                      <a:pPr marL="0" lvl="0" indent="0" algn="ctr" rtl="0">
                        <a:lnSpc>
                          <a:spcPct val="115000"/>
                        </a:lnSpc>
                        <a:spcBef>
                          <a:spcPts val="1200"/>
                        </a:spcBef>
                        <a:spcAft>
                          <a:spcPts val="0"/>
                        </a:spcAft>
                        <a:buNone/>
                      </a:pPr>
                      <a:r>
                        <a:rPr lang="en" sz="1000">
                          <a:solidFill>
                            <a:schemeClr val="dk1"/>
                          </a:solidFill>
                          <a:latin typeface="Lato"/>
                          <a:ea typeface="Lato"/>
                          <a:cs typeface="Lato"/>
                          <a:sym typeface="Lato"/>
                        </a:rPr>
                        <a:t>cleanliness </a:t>
                      </a:r>
                      <a:endParaRPr sz="1000">
                        <a:solidFill>
                          <a:schemeClr val="dk1"/>
                        </a:solidFill>
                        <a:latin typeface="Lato"/>
                        <a:ea typeface="Lato"/>
                        <a:cs typeface="Lato"/>
                        <a:sym typeface="Lato"/>
                      </a:endParaRPr>
                    </a:p>
                  </a:txBody>
                  <a:tcPr marL="68575" marR="6857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gradFill>
                      <a:gsLst>
                        <a:gs pos="0">
                          <a:srgbClr val="CFEEEC"/>
                        </a:gs>
                        <a:gs pos="100000">
                          <a:srgbClr val="75C5C1"/>
                        </a:gs>
                      </a:gsLst>
                      <a:path path="circle">
                        <a:fillToRect l="50000" t="50000" r="50000" b="50000"/>
                      </a:path>
                      <a:tileRect/>
                    </a:gradFill>
                  </a:tcPr>
                </a:tc>
                <a:tc>
                  <a:txBody>
                    <a:bodyPr/>
                    <a:lstStyle/>
                    <a:p>
                      <a:pPr marL="0" lvl="0" indent="0" algn="ctr" rtl="0">
                        <a:lnSpc>
                          <a:spcPct val="115000"/>
                        </a:lnSpc>
                        <a:spcBef>
                          <a:spcPts val="1200"/>
                        </a:spcBef>
                        <a:spcAft>
                          <a:spcPts val="0"/>
                        </a:spcAft>
                        <a:buNone/>
                      </a:pPr>
                      <a:r>
                        <a:rPr lang="en" sz="1000">
                          <a:solidFill>
                            <a:schemeClr val="dk1"/>
                          </a:solidFill>
                          <a:latin typeface="Lato"/>
                          <a:ea typeface="Lato"/>
                          <a:cs typeface="Lato"/>
                          <a:sym typeface="Lato"/>
                        </a:rPr>
                        <a:t>Satisfaction level of Cleanliness</a:t>
                      </a:r>
                      <a:endParaRPr sz="1000">
                        <a:solidFill>
                          <a:schemeClr val="dk1"/>
                        </a:solidFill>
                        <a:latin typeface="Lato"/>
                        <a:ea typeface="Lato"/>
                        <a:cs typeface="Lato"/>
                        <a:sym typeface="Lato"/>
                      </a:endParaRPr>
                    </a:p>
                  </a:txBody>
                  <a:tcPr marL="68575" marR="6857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gradFill>
                      <a:gsLst>
                        <a:gs pos="0">
                          <a:srgbClr val="CFEEEC"/>
                        </a:gs>
                        <a:gs pos="100000">
                          <a:srgbClr val="75C5C1"/>
                        </a:gs>
                      </a:gsLst>
                      <a:path path="circle">
                        <a:fillToRect l="50000" t="50000" r="50000" b="50000"/>
                      </a:path>
                      <a:tileRect/>
                    </a:gradFill>
                  </a:tcPr>
                </a:tc>
                <a:tc>
                  <a:txBody>
                    <a:bodyPr/>
                    <a:lstStyle/>
                    <a:p>
                      <a:pPr marL="0" lvl="0" indent="0" algn="ctr" rtl="0">
                        <a:lnSpc>
                          <a:spcPct val="115000"/>
                        </a:lnSpc>
                        <a:spcBef>
                          <a:spcPts val="1200"/>
                        </a:spcBef>
                        <a:spcAft>
                          <a:spcPts val="0"/>
                        </a:spcAft>
                        <a:buNone/>
                      </a:pPr>
                      <a:r>
                        <a:rPr lang="en" sz="1000">
                          <a:solidFill>
                            <a:schemeClr val="dk1"/>
                          </a:solidFill>
                          <a:latin typeface="Lato"/>
                          <a:ea typeface="Lato"/>
                          <a:cs typeface="Lato"/>
                          <a:sym typeface="Lato"/>
                        </a:rPr>
                        <a:t>qualitative</a:t>
                      </a:r>
                      <a:endParaRPr sz="1000">
                        <a:solidFill>
                          <a:schemeClr val="dk1"/>
                        </a:solidFill>
                        <a:latin typeface="Lato"/>
                        <a:ea typeface="Lato"/>
                        <a:cs typeface="Lato"/>
                        <a:sym typeface="Lato"/>
                      </a:endParaRPr>
                    </a:p>
                  </a:txBody>
                  <a:tcPr marL="68575" marR="6857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gradFill>
                      <a:gsLst>
                        <a:gs pos="0">
                          <a:srgbClr val="CFEEEC"/>
                        </a:gs>
                        <a:gs pos="100000">
                          <a:srgbClr val="75C5C1"/>
                        </a:gs>
                      </a:gsLst>
                      <a:path path="circle">
                        <a:fillToRect l="50000" t="50000" r="50000" b="50000"/>
                      </a:path>
                      <a:tileRect/>
                    </a:gradFill>
                  </a:tcPr>
                </a:tc>
              </a:tr>
              <a:tr h="381000">
                <a:tc>
                  <a:txBody>
                    <a:bodyPr/>
                    <a:lstStyle/>
                    <a:p>
                      <a:pPr marL="0" lvl="0" indent="0" algn="ctr" rtl="0">
                        <a:lnSpc>
                          <a:spcPct val="115000"/>
                        </a:lnSpc>
                        <a:spcBef>
                          <a:spcPts val="1200"/>
                        </a:spcBef>
                        <a:spcAft>
                          <a:spcPts val="0"/>
                        </a:spcAft>
                        <a:buNone/>
                      </a:pPr>
                      <a:r>
                        <a:rPr lang="en" sz="1000">
                          <a:latin typeface="Lato"/>
                          <a:ea typeface="Lato"/>
                          <a:cs typeface="Lato"/>
                          <a:sym typeface="Lato"/>
                        </a:rPr>
                        <a:t>leg</a:t>
                      </a:r>
                      <a:r>
                        <a:rPr lang="en" sz="1000">
                          <a:solidFill>
                            <a:srgbClr val="202124"/>
                          </a:solidFill>
                          <a:latin typeface="Lato"/>
                          <a:ea typeface="Lato"/>
                          <a:cs typeface="Lato"/>
                          <a:sym typeface="Lato"/>
                        </a:rPr>
                        <a:t>_</a:t>
                      </a:r>
                      <a:r>
                        <a:rPr lang="en" sz="1000">
                          <a:latin typeface="Lato"/>
                          <a:ea typeface="Lato"/>
                          <a:cs typeface="Lato"/>
                          <a:sym typeface="Lato"/>
                        </a:rPr>
                        <a:t>room</a:t>
                      </a:r>
                      <a:r>
                        <a:rPr lang="en" sz="1000">
                          <a:solidFill>
                            <a:srgbClr val="202124"/>
                          </a:solidFill>
                          <a:latin typeface="Lato"/>
                          <a:ea typeface="Lato"/>
                          <a:cs typeface="Lato"/>
                          <a:sym typeface="Lato"/>
                        </a:rPr>
                        <a:t>_</a:t>
                      </a:r>
                      <a:r>
                        <a:rPr lang="en" sz="1000">
                          <a:latin typeface="Lato"/>
                          <a:ea typeface="Lato"/>
                          <a:cs typeface="Lato"/>
                          <a:sym typeface="Lato"/>
                        </a:rPr>
                        <a:t>service </a:t>
                      </a:r>
                      <a:endParaRPr sz="1000">
                        <a:latin typeface="Lato"/>
                        <a:ea typeface="Lato"/>
                        <a:cs typeface="Lato"/>
                        <a:sym typeface="Lato"/>
                      </a:endParaRPr>
                    </a:p>
                  </a:txBody>
                  <a:tcPr marL="68575" marR="6857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gradFill>
                      <a:gsLst>
                        <a:gs pos="0">
                          <a:srgbClr val="CFEEEC"/>
                        </a:gs>
                        <a:gs pos="100000">
                          <a:srgbClr val="75C5C1"/>
                        </a:gs>
                      </a:gsLst>
                      <a:path path="circle">
                        <a:fillToRect l="50000" t="50000" r="50000" b="50000"/>
                      </a:path>
                      <a:tileRect/>
                    </a:gradFill>
                  </a:tcPr>
                </a:tc>
                <a:tc>
                  <a:txBody>
                    <a:bodyPr/>
                    <a:lstStyle/>
                    <a:p>
                      <a:pPr marL="0" lvl="0" indent="0" algn="ctr" rtl="0">
                        <a:lnSpc>
                          <a:spcPct val="115000"/>
                        </a:lnSpc>
                        <a:spcBef>
                          <a:spcPts val="1200"/>
                        </a:spcBef>
                        <a:spcAft>
                          <a:spcPts val="0"/>
                        </a:spcAft>
                        <a:buNone/>
                      </a:pPr>
                      <a:r>
                        <a:rPr lang="en" sz="1000">
                          <a:latin typeface="Lato"/>
                          <a:ea typeface="Lato"/>
                          <a:cs typeface="Lato"/>
                          <a:sym typeface="Lato"/>
                        </a:rPr>
                        <a:t>Satisfaction level of Leg room service</a:t>
                      </a:r>
                      <a:endParaRPr sz="1000">
                        <a:latin typeface="Lato"/>
                        <a:ea typeface="Lato"/>
                        <a:cs typeface="Lato"/>
                        <a:sym typeface="Lato"/>
                      </a:endParaRPr>
                    </a:p>
                  </a:txBody>
                  <a:tcPr marL="68575" marR="6857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gradFill>
                      <a:gsLst>
                        <a:gs pos="0">
                          <a:srgbClr val="CFEEEC"/>
                        </a:gs>
                        <a:gs pos="100000">
                          <a:srgbClr val="75C5C1"/>
                        </a:gs>
                      </a:gsLst>
                      <a:path path="circle">
                        <a:fillToRect l="50000" t="50000" r="50000" b="50000"/>
                      </a:path>
                      <a:tileRect/>
                    </a:gradFill>
                  </a:tcPr>
                </a:tc>
                <a:tc>
                  <a:txBody>
                    <a:bodyPr/>
                    <a:lstStyle/>
                    <a:p>
                      <a:pPr marL="0" lvl="0" indent="0" algn="ctr" rtl="0">
                        <a:lnSpc>
                          <a:spcPct val="115000"/>
                        </a:lnSpc>
                        <a:spcBef>
                          <a:spcPts val="1200"/>
                        </a:spcBef>
                        <a:spcAft>
                          <a:spcPts val="0"/>
                        </a:spcAft>
                        <a:buNone/>
                      </a:pPr>
                      <a:r>
                        <a:rPr lang="en" sz="1000">
                          <a:latin typeface="Lato"/>
                          <a:ea typeface="Lato"/>
                          <a:cs typeface="Lato"/>
                          <a:sym typeface="Lato"/>
                        </a:rPr>
                        <a:t>qualitative</a:t>
                      </a:r>
                      <a:endParaRPr sz="1000">
                        <a:latin typeface="Lato"/>
                        <a:ea typeface="Lato"/>
                        <a:cs typeface="Lato"/>
                        <a:sym typeface="Lato"/>
                      </a:endParaRPr>
                    </a:p>
                  </a:txBody>
                  <a:tcPr marL="68575" marR="6857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gradFill>
                      <a:gsLst>
                        <a:gs pos="0">
                          <a:srgbClr val="CFEEEC"/>
                        </a:gs>
                        <a:gs pos="100000">
                          <a:srgbClr val="75C5C1"/>
                        </a:gs>
                      </a:gsLst>
                      <a:path path="circle">
                        <a:fillToRect l="50000" t="50000" r="50000" b="50000"/>
                      </a:path>
                      <a:tileRect/>
                    </a:gradFill>
                  </a:tcPr>
                </a:tc>
              </a:tr>
              <a:tr h="381000">
                <a:tc>
                  <a:txBody>
                    <a:bodyPr/>
                    <a:lstStyle/>
                    <a:p>
                      <a:pPr marL="0" lvl="0" indent="0" algn="ctr" rtl="0">
                        <a:lnSpc>
                          <a:spcPct val="115000"/>
                        </a:lnSpc>
                        <a:spcBef>
                          <a:spcPts val="1200"/>
                        </a:spcBef>
                        <a:spcAft>
                          <a:spcPts val="0"/>
                        </a:spcAft>
                        <a:buNone/>
                      </a:pPr>
                      <a:r>
                        <a:rPr lang="en" sz="1000">
                          <a:latin typeface="Lato"/>
                          <a:ea typeface="Lato"/>
                          <a:cs typeface="Lato"/>
                          <a:sym typeface="Lato"/>
                        </a:rPr>
                        <a:t>check</a:t>
                      </a:r>
                      <a:r>
                        <a:rPr lang="en" sz="1000">
                          <a:solidFill>
                            <a:srgbClr val="202124"/>
                          </a:solidFill>
                          <a:latin typeface="Lato"/>
                          <a:ea typeface="Lato"/>
                          <a:cs typeface="Lato"/>
                          <a:sym typeface="Lato"/>
                        </a:rPr>
                        <a:t>_</a:t>
                      </a:r>
                      <a:r>
                        <a:rPr lang="en" sz="1000">
                          <a:latin typeface="Lato"/>
                          <a:ea typeface="Lato"/>
                          <a:cs typeface="Lato"/>
                          <a:sym typeface="Lato"/>
                        </a:rPr>
                        <a:t>in</a:t>
                      </a:r>
                      <a:r>
                        <a:rPr lang="en" sz="1000">
                          <a:solidFill>
                            <a:srgbClr val="202124"/>
                          </a:solidFill>
                          <a:latin typeface="Lato"/>
                          <a:ea typeface="Lato"/>
                          <a:cs typeface="Lato"/>
                          <a:sym typeface="Lato"/>
                        </a:rPr>
                        <a:t>_</a:t>
                      </a:r>
                      <a:r>
                        <a:rPr lang="en" sz="1000">
                          <a:latin typeface="Lato"/>
                          <a:ea typeface="Lato"/>
                          <a:cs typeface="Lato"/>
                          <a:sym typeface="Lato"/>
                        </a:rPr>
                        <a:t>service </a:t>
                      </a:r>
                      <a:endParaRPr sz="1000">
                        <a:latin typeface="Lato"/>
                        <a:ea typeface="Lato"/>
                        <a:cs typeface="Lato"/>
                        <a:sym typeface="Lato"/>
                      </a:endParaRPr>
                    </a:p>
                  </a:txBody>
                  <a:tcPr marL="68575" marR="6857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gradFill>
                      <a:gsLst>
                        <a:gs pos="0">
                          <a:srgbClr val="CFEEEC"/>
                        </a:gs>
                        <a:gs pos="100000">
                          <a:srgbClr val="75C5C1"/>
                        </a:gs>
                      </a:gsLst>
                      <a:path path="circle">
                        <a:fillToRect l="50000" t="50000" r="50000" b="50000"/>
                      </a:path>
                      <a:tileRect/>
                    </a:gradFill>
                  </a:tcPr>
                </a:tc>
                <a:tc>
                  <a:txBody>
                    <a:bodyPr/>
                    <a:lstStyle/>
                    <a:p>
                      <a:pPr marL="0" lvl="0" indent="0" algn="ctr" rtl="0">
                        <a:lnSpc>
                          <a:spcPct val="115000"/>
                        </a:lnSpc>
                        <a:spcBef>
                          <a:spcPts val="1200"/>
                        </a:spcBef>
                        <a:spcAft>
                          <a:spcPts val="0"/>
                        </a:spcAft>
                        <a:buNone/>
                      </a:pPr>
                      <a:r>
                        <a:rPr lang="en" sz="1000">
                          <a:latin typeface="Lato"/>
                          <a:ea typeface="Lato"/>
                          <a:cs typeface="Lato"/>
                          <a:sym typeface="Lato"/>
                        </a:rPr>
                        <a:t>Satisfaction level of Check-in service</a:t>
                      </a:r>
                      <a:endParaRPr sz="1000">
                        <a:latin typeface="Lato"/>
                        <a:ea typeface="Lato"/>
                        <a:cs typeface="Lato"/>
                        <a:sym typeface="Lato"/>
                      </a:endParaRPr>
                    </a:p>
                  </a:txBody>
                  <a:tcPr marL="68575" marR="6857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gradFill>
                      <a:gsLst>
                        <a:gs pos="0">
                          <a:srgbClr val="CFEEEC"/>
                        </a:gs>
                        <a:gs pos="100000">
                          <a:srgbClr val="75C5C1"/>
                        </a:gs>
                      </a:gsLst>
                      <a:path path="circle">
                        <a:fillToRect l="50000" t="50000" r="50000" b="50000"/>
                      </a:path>
                      <a:tileRect/>
                    </a:gradFill>
                  </a:tcPr>
                </a:tc>
                <a:tc>
                  <a:txBody>
                    <a:bodyPr/>
                    <a:lstStyle/>
                    <a:p>
                      <a:pPr marL="0" lvl="0" indent="0" algn="ctr" rtl="0">
                        <a:lnSpc>
                          <a:spcPct val="115000"/>
                        </a:lnSpc>
                        <a:spcBef>
                          <a:spcPts val="1200"/>
                        </a:spcBef>
                        <a:spcAft>
                          <a:spcPts val="0"/>
                        </a:spcAft>
                        <a:buNone/>
                      </a:pPr>
                      <a:r>
                        <a:rPr lang="en" sz="1000">
                          <a:latin typeface="Lato"/>
                          <a:ea typeface="Lato"/>
                          <a:cs typeface="Lato"/>
                          <a:sym typeface="Lato"/>
                        </a:rPr>
                        <a:t>qualitative</a:t>
                      </a:r>
                      <a:endParaRPr sz="1000">
                        <a:latin typeface="Lato"/>
                        <a:ea typeface="Lato"/>
                        <a:cs typeface="Lato"/>
                        <a:sym typeface="Lato"/>
                      </a:endParaRPr>
                    </a:p>
                  </a:txBody>
                  <a:tcPr marL="68575" marR="6857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gradFill>
                      <a:gsLst>
                        <a:gs pos="0">
                          <a:srgbClr val="CFEEEC"/>
                        </a:gs>
                        <a:gs pos="100000">
                          <a:srgbClr val="75C5C1"/>
                        </a:gs>
                      </a:gsLst>
                      <a:path path="circle">
                        <a:fillToRect l="50000" t="50000" r="50000" b="50000"/>
                      </a:path>
                      <a:tileRect/>
                    </a:gradFill>
                  </a:tcPr>
                </a:tc>
              </a:tr>
              <a:tr h="381000">
                <a:tc>
                  <a:txBody>
                    <a:bodyPr/>
                    <a:lstStyle/>
                    <a:p>
                      <a:pPr marL="0" lvl="0" indent="0" algn="ctr" rtl="0">
                        <a:lnSpc>
                          <a:spcPct val="115000"/>
                        </a:lnSpc>
                        <a:spcBef>
                          <a:spcPts val="1200"/>
                        </a:spcBef>
                        <a:spcAft>
                          <a:spcPts val="0"/>
                        </a:spcAft>
                        <a:buNone/>
                      </a:pPr>
                      <a:r>
                        <a:rPr lang="en" sz="1000">
                          <a:latin typeface="Lato"/>
                          <a:ea typeface="Lato"/>
                          <a:cs typeface="Lato"/>
                          <a:sym typeface="Lato"/>
                        </a:rPr>
                        <a:t>departure</a:t>
                      </a:r>
                      <a:r>
                        <a:rPr lang="en" sz="1000">
                          <a:solidFill>
                            <a:srgbClr val="202124"/>
                          </a:solidFill>
                          <a:latin typeface="Lato"/>
                          <a:ea typeface="Lato"/>
                          <a:cs typeface="Lato"/>
                          <a:sym typeface="Lato"/>
                        </a:rPr>
                        <a:t>_</a:t>
                      </a:r>
                      <a:r>
                        <a:rPr lang="en" sz="1000">
                          <a:latin typeface="Lato"/>
                          <a:ea typeface="Lato"/>
                          <a:cs typeface="Lato"/>
                          <a:sym typeface="Lato"/>
                        </a:rPr>
                        <a:t>delay</a:t>
                      </a:r>
                      <a:r>
                        <a:rPr lang="en" sz="1000">
                          <a:solidFill>
                            <a:srgbClr val="202124"/>
                          </a:solidFill>
                          <a:latin typeface="Lato"/>
                          <a:ea typeface="Lato"/>
                          <a:cs typeface="Lato"/>
                          <a:sym typeface="Lato"/>
                        </a:rPr>
                        <a:t>_</a:t>
                      </a:r>
                      <a:r>
                        <a:rPr lang="en" sz="1000">
                          <a:latin typeface="Lato"/>
                          <a:ea typeface="Lato"/>
                          <a:cs typeface="Lato"/>
                          <a:sym typeface="Lato"/>
                        </a:rPr>
                        <a:t>in</a:t>
                      </a:r>
                      <a:r>
                        <a:rPr lang="en" sz="1000">
                          <a:solidFill>
                            <a:srgbClr val="202124"/>
                          </a:solidFill>
                          <a:latin typeface="Lato"/>
                          <a:ea typeface="Lato"/>
                          <a:cs typeface="Lato"/>
                          <a:sym typeface="Lato"/>
                        </a:rPr>
                        <a:t>_</a:t>
                      </a:r>
                      <a:r>
                        <a:rPr lang="en" sz="1000">
                          <a:latin typeface="Lato"/>
                          <a:ea typeface="Lato"/>
                          <a:cs typeface="Lato"/>
                          <a:sym typeface="Lato"/>
                        </a:rPr>
                        <a:t>minutes </a:t>
                      </a:r>
                      <a:endParaRPr sz="1000">
                        <a:latin typeface="Lato"/>
                        <a:ea typeface="Lato"/>
                        <a:cs typeface="Lato"/>
                        <a:sym typeface="Lato"/>
                      </a:endParaRPr>
                    </a:p>
                  </a:txBody>
                  <a:tcPr marL="68575" marR="6857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gradFill>
                      <a:gsLst>
                        <a:gs pos="0">
                          <a:srgbClr val="CFEEEC"/>
                        </a:gs>
                        <a:gs pos="100000">
                          <a:srgbClr val="75C5C1"/>
                        </a:gs>
                      </a:gsLst>
                      <a:path path="circle">
                        <a:fillToRect l="50000" t="50000" r="50000" b="50000"/>
                      </a:path>
                      <a:tileRect/>
                    </a:gradFill>
                  </a:tcPr>
                </a:tc>
                <a:tc>
                  <a:txBody>
                    <a:bodyPr/>
                    <a:lstStyle/>
                    <a:p>
                      <a:pPr marL="0" lvl="0" indent="0" algn="ctr" rtl="0">
                        <a:lnSpc>
                          <a:spcPct val="115000"/>
                        </a:lnSpc>
                        <a:spcBef>
                          <a:spcPts val="1200"/>
                        </a:spcBef>
                        <a:spcAft>
                          <a:spcPts val="0"/>
                        </a:spcAft>
                        <a:buNone/>
                      </a:pPr>
                      <a:r>
                        <a:rPr lang="en" sz="1000">
                          <a:latin typeface="Lato"/>
                          <a:ea typeface="Lato"/>
                          <a:cs typeface="Lato"/>
                          <a:sym typeface="Lato"/>
                        </a:rPr>
                        <a:t>Minutes delayed when departure</a:t>
                      </a:r>
                      <a:endParaRPr sz="1000">
                        <a:latin typeface="Lato"/>
                        <a:ea typeface="Lato"/>
                        <a:cs typeface="Lato"/>
                        <a:sym typeface="Lato"/>
                      </a:endParaRPr>
                    </a:p>
                  </a:txBody>
                  <a:tcPr marL="68575" marR="6857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gradFill>
                      <a:gsLst>
                        <a:gs pos="0">
                          <a:srgbClr val="CFEEEC"/>
                        </a:gs>
                        <a:gs pos="100000">
                          <a:srgbClr val="75C5C1"/>
                        </a:gs>
                      </a:gsLst>
                      <a:path path="circle">
                        <a:fillToRect l="50000" t="50000" r="50000" b="50000"/>
                      </a:path>
                      <a:tileRect/>
                    </a:gradFill>
                  </a:tcPr>
                </a:tc>
                <a:tc>
                  <a:txBody>
                    <a:bodyPr/>
                    <a:lstStyle/>
                    <a:p>
                      <a:pPr marL="0" lvl="0" indent="0" algn="ctr" rtl="0">
                        <a:lnSpc>
                          <a:spcPct val="115000"/>
                        </a:lnSpc>
                        <a:spcBef>
                          <a:spcPts val="1200"/>
                        </a:spcBef>
                        <a:spcAft>
                          <a:spcPts val="0"/>
                        </a:spcAft>
                        <a:buNone/>
                      </a:pPr>
                      <a:r>
                        <a:rPr lang="en" sz="1000">
                          <a:latin typeface="Lato"/>
                          <a:ea typeface="Lato"/>
                          <a:cs typeface="Lato"/>
                          <a:sym typeface="Lato"/>
                        </a:rPr>
                        <a:t>quantitative</a:t>
                      </a:r>
                      <a:endParaRPr sz="1000">
                        <a:latin typeface="Lato"/>
                        <a:ea typeface="Lato"/>
                        <a:cs typeface="Lato"/>
                        <a:sym typeface="Lato"/>
                      </a:endParaRPr>
                    </a:p>
                  </a:txBody>
                  <a:tcPr marL="68575" marR="6857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gradFill>
                      <a:gsLst>
                        <a:gs pos="0">
                          <a:srgbClr val="CFEEEC"/>
                        </a:gs>
                        <a:gs pos="100000">
                          <a:srgbClr val="75C5C1"/>
                        </a:gs>
                      </a:gsLst>
                      <a:path path="circle">
                        <a:fillToRect l="50000" t="50000" r="50000" b="50000"/>
                      </a:path>
                      <a:tileRect/>
                    </a:gradFill>
                  </a:tcPr>
                </a:tc>
              </a:tr>
              <a:tr h="381000">
                <a:tc>
                  <a:txBody>
                    <a:bodyPr/>
                    <a:lstStyle/>
                    <a:p>
                      <a:pPr marL="0" lvl="0" indent="0" algn="ctr" rtl="0">
                        <a:lnSpc>
                          <a:spcPct val="115000"/>
                        </a:lnSpc>
                        <a:spcBef>
                          <a:spcPts val="1200"/>
                        </a:spcBef>
                        <a:spcAft>
                          <a:spcPts val="0"/>
                        </a:spcAft>
                        <a:buNone/>
                      </a:pPr>
                      <a:r>
                        <a:rPr lang="en" sz="1000">
                          <a:latin typeface="Lato"/>
                          <a:ea typeface="Lato"/>
                          <a:cs typeface="Lato"/>
                          <a:sym typeface="Lato"/>
                        </a:rPr>
                        <a:t>arrival</a:t>
                      </a:r>
                      <a:r>
                        <a:rPr lang="en" sz="1000">
                          <a:solidFill>
                            <a:srgbClr val="202124"/>
                          </a:solidFill>
                          <a:latin typeface="Lato"/>
                          <a:ea typeface="Lato"/>
                          <a:cs typeface="Lato"/>
                          <a:sym typeface="Lato"/>
                        </a:rPr>
                        <a:t>_</a:t>
                      </a:r>
                      <a:r>
                        <a:rPr lang="en" sz="1000">
                          <a:latin typeface="Lato"/>
                          <a:ea typeface="Lato"/>
                          <a:cs typeface="Lato"/>
                          <a:sym typeface="Lato"/>
                        </a:rPr>
                        <a:t>delay</a:t>
                      </a:r>
                      <a:r>
                        <a:rPr lang="en" sz="1000">
                          <a:solidFill>
                            <a:srgbClr val="202124"/>
                          </a:solidFill>
                          <a:latin typeface="Lato"/>
                          <a:ea typeface="Lato"/>
                          <a:cs typeface="Lato"/>
                          <a:sym typeface="Lato"/>
                        </a:rPr>
                        <a:t>_</a:t>
                      </a:r>
                      <a:r>
                        <a:rPr lang="en" sz="1000">
                          <a:latin typeface="Lato"/>
                          <a:ea typeface="Lato"/>
                          <a:cs typeface="Lato"/>
                          <a:sym typeface="Lato"/>
                        </a:rPr>
                        <a:t>in</a:t>
                      </a:r>
                      <a:r>
                        <a:rPr lang="en" sz="1000">
                          <a:solidFill>
                            <a:srgbClr val="202124"/>
                          </a:solidFill>
                          <a:latin typeface="Lato"/>
                          <a:ea typeface="Lato"/>
                          <a:cs typeface="Lato"/>
                          <a:sym typeface="Lato"/>
                        </a:rPr>
                        <a:t>_</a:t>
                      </a:r>
                      <a:r>
                        <a:rPr lang="en" sz="1000">
                          <a:latin typeface="Lato"/>
                          <a:ea typeface="Lato"/>
                          <a:cs typeface="Lato"/>
                          <a:sym typeface="Lato"/>
                        </a:rPr>
                        <a:t>minutes </a:t>
                      </a:r>
                      <a:endParaRPr sz="1000">
                        <a:latin typeface="Lato"/>
                        <a:ea typeface="Lato"/>
                        <a:cs typeface="Lato"/>
                        <a:sym typeface="Lato"/>
                      </a:endParaRPr>
                    </a:p>
                  </a:txBody>
                  <a:tcPr marL="68575" marR="6857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gradFill>
                      <a:gsLst>
                        <a:gs pos="0">
                          <a:srgbClr val="CFEEEC"/>
                        </a:gs>
                        <a:gs pos="100000">
                          <a:srgbClr val="75C5C1"/>
                        </a:gs>
                      </a:gsLst>
                      <a:path path="circle">
                        <a:fillToRect l="50000" t="50000" r="50000" b="50000"/>
                      </a:path>
                      <a:tileRect/>
                    </a:gradFill>
                  </a:tcPr>
                </a:tc>
                <a:tc>
                  <a:txBody>
                    <a:bodyPr/>
                    <a:lstStyle/>
                    <a:p>
                      <a:pPr marL="0" lvl="0" indent="0" algn="ctr" rtl="0">
                        <a:lnSpc>
                          <a:spcPct val="115000"/>
                        </a:lnSpc>
                        <a:spcBef>
                          <a:spcPts val="1200"/>
                        </a:spcBef>
                        <a:spcAft>
                          <a:spcPts val="0"/>
                        </a:spcAft>
                        <a:buNone/>
                      </a:pPr>
                      <a:r>
                        <a:rPr lang="en" sz="1000">
                          <a:latin typeface="Lato"/>
                          <a:ea typeface="Lato"/>
                          <a:cs typeface="Lato"/>
                          <a:sym typeface="Lato"/>
                        </a:rPr>
                        <a:t>Minutes delayed when Arrival</a:t>
                      </a:r>
                      <a:endParaRPr sz="1000">
                        <a:latin typeface="Lato"/>
                        <a:ea typeface="Lato"/>
                        <a:cs typeface="Lato"/>
                        <a:sym typeface="Lato"/>
                      </a:endParaRPr>
                    </a:p>
                  </a:txBody>
                  <a:tcPr marL="68575" marR="6857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gradFill>
                      <a:gsLst>
                        <a:gs pos="0">
                          <a:srgbClr val="CFEEEC"/>
                        </a:gs>
                        <a:gs pos="100000">
                          <a:srgbClr val="75C5C1"/>
                        </a:gs>
                      </a:gsLst>
                      <a:path path="circle">
                        <a:fillToRect l="50000" t="50000" r="50000" b="50000"/>
                      </a:path>
                      <a:tileRect/>
                    </a:gradFill>
                  </a:tcPr>
                </a:tc>
                <a:tc>
                  <a:txBody>
                    <a:bodyPr/>
                    <a:lstStyle/>
                    <a:p>
                      <a:pPr marL="0" lvl="0" indent="0" algn="ctr" rtl="0">
                        <a:lnSpc>
                          <a:spcPct val="115000"/>
                        </a:lnSpc>
                        <a:spcBef>
                          <a:spcPts val="1200"/>
                        </a:spcBef>
                        <a:spcAft>
                          <a:spcPts val="0"/>
                        </a:spcAft>
                        <a:buNone/>
                      </a:pPr>
                      <a:r>
                        <a:rPr lang="en" sz="1000">
                          <a:latin typeface="Lato"/>
                          <a:ea typeface="Lato"/>
                          <a:cs typeface="Lato"/>
                          <a:sym typeface="Lato"/>
                        </a:rPr>
                        <a:t>quantitative</a:t>
                      </a:r>
                      <a:endParaRPr sz="1000">
                        <a:latin typeface="Lato"/>
                        <a:ea typeface="Lato"/>
                        <a:cs typeface="Lato"/>
                        <a:sym typeface="Lato"/>
                      </a:endParaRPr>
                    </a:p>
                  </a:txBody>
                  <a:tcPr marL="68575" marR="6857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gradFill>
                      <a:gsLst>
                        <a:gs pos="0">
                          <a:srgbClr val="CFEEEC"/>
                        </a:gs>
                        <a:gs pos="100000">
                          <a:srgbClr val="75C5C1"/>
                        </a:gs>
                      </a:gsLst>
                      <a:path path="circle">
                        <a:fillToRect l="50000" t="50000" r="50000" b="50000"/>
                      </a:path>
                      <a:tileRect/>
                    </a:gradFill>
                  </a:tcPr>
                </a:tc>
              </a:tr>
              <a:tr h="381000">
                <a:tc>
                  <a:txBody>
                    <a:bodyPr/>
                    <a:lstStyle/>
                    <a:p>
                      <a:pPr marL="0" lvl="0" indent="0" algn="ctr" rtl="0">
                        <a:lnSpc>
                          <a:spcPct val="115000"/>
                        </a:lnSpc>
                        <a:spcBef>
                          <a:spcPts val="1200"/>
                        </a:spcBef>
                        <a:spcAft>
                          <a:spcPts val="0"/>
                        </a:spcAft>
                        <a:buNone/>
                      </a:pPr>
                      <a:r>
                        <a:rPr lang="en" sz="1000">
                          <a:latin typeface="Lato"/>
                          <a:ea typeface="Lato"/>
                          <a:cs typeface="Lato"/>
                          <a:sym typeface="Lato"/>
                        </a:rPr>
                        <a:t>onboard</a:t>
                      </a:r>
                      <a:r>
                        <a:rPr lang="en" sz="1000">
                          <a:solidFill>
                            <a:srgbClr val="202124"/>
                          </a:solidFill>
                          <a:latin typeface="Lato"/>
                          <a:ea typeface="Lato"/>
                          <a:cs typeface="Lato"/>
                          <a:sym typeface="Lato"/>
                        </a:rPr>
                        <a:t>_</a:t>
                      </a:r>
                      <a:r>
                        <a:rPr lang="en" sz="1000">
                          <a:latin typeface="Lato"/>
                          <a:ea typeface="Lato"/>
                          <a:cs typeface="Lato"/>
                          <a:sym typeface="Lato"/>
                        </a:rPr>
                        <a:t>service </a:t>
                      </a:r>
                      <a:endParaRPr sz="1000">
                        <a:latin typeface="Lato"/>
                        <a:ea typeface="Lato"/>
                        <a:cs typeface="Lato"/>
                        <a:sym typeface="Lato"/>
                      </a:endParaRPr>
                    </a:p>
                  </a:txBody>
                  <a:tcPr marL="68575" marR="6857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gradFill>
                      <a:gsLst>
                        <a:gs pos="0">
                          <a:srgbClr val="CFEEEC"/>
                        </a:gs>
                        <a:gs pos="100000">
                          <a:srgbClr val="75C5C1"/>
                        </a:gs>
                      </a:gsLst>
                      <a:path path="circle">
                        <a:fillToRect l="50000" t="50000" r="50000" b="50000"/>
                      </a:path>
                      <a:tileRect/>
                    </a:gradFill>
                  </a:tcPr>
                </a:tc>
                <a:tc>
                  <a:txBody>
                    <a:bodyPr/>
                    <a:lstStyle/>
                    <a:p>
                      <a:pPr marL="0" lvl="0" indent="0" algn="ctr" rtl="0">
                        <a:lnSpc>
                          <a:spcPct val="115000"/>
                        </a:lnSpc>
                        <a:spcBef>
                          <a:spcPts val="1200"/>
                        </a:spcBef>
                        <a:spcAft>
                          <a:spcPts val="0"/>
                        </a:spcAft>
                        <a:buNone/>
                      </a:pPr>
                      <a:r>
                        <a:rPr lang="en" sz="1000">
                          <a:latin typeface="Lato"/>
                          <a:ea typeface="Lato"/>
                          <a:cs typeface="Lato"/>
                          <a:sym typeface="Lato"/>
                        </a:rPr>
                        <a:t>Satisfaction level of onboard service</a:t>
                      </a:r>
                      <a:endParaRPr sz="1000">
                        <a:latin typeface="Lato"/>
                        <a:ea typeface="Lato"/>
                        <a:cs typeface="Lato"/>
                        <a:sym typeface="Lato"/>
                      </a:endParaRPr>
                    </a:p>
                  </a:txBody>
                  <a:tcPr marL="68575" marR="6857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gradFill>
                      <a:gsLst>
                        <a:gs pos="0">
                          <a:srgbClr val="CFEEEC"/>
                        </a:gs>
                        <a:gs pos="100000">
                          <a:srgbClr val="75C5C1"/>
                        </a:gs>
                      </a:gsLst>
                      <a:path path="circle">
                        <a:fillToRect l="50000" t="50000" r="50000" b="50000"/>
                      </a:path>
                      <a:tileRect/>
                    </a:gradFill>
                  </a:tcPr>
                </a:tc>
                <a:tc>
                  <a:txBody>
                    <a:bodyPr/>
                    <a:lstStyle/>
                    <a:p>
                      <a:pPr marL="0" lvl="0" indent="0" algn="ctr" rtl="0">
                        <a:lnSpc>
                          <a:spcPct val="115000"/>
                        </a:lnSpc>
                        <a:spcBef>
                          <a:spcPts val="1200"/>
                        </a:spcBef>
                        <a:spcAft>
                          <a:spcPts val="0"/>
                        </a:spcAft>
                        <a:buNone/>
                      </a:pPr>
                      <a:r>
                        <a:rPr lang="en" sz="1000">
                          <a:latin typeface="Lato"/>
                          <a:ea typeface="Lato"/>
                          <a:cs typeface="Lato"/>
                          <a:sym typeface="Lato"/>
                        </a:rPr>
                        <a:t>qualitative</a:t>
                      </a:r>
                      <a:endParaRPr sz="1000">
                        <a:latin typeface="Lato"/>
                        <a:ea typeface="Lato"/>
                        <a:cs typeface="Lato"/>
                        <a:sym typeface="Lato"/>
                      </a:endParaRPr>
                    </a:p>
                  </a:txBody>
                  <a:tcPr marL="68575" marR="6857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gradFill>
                      <a:gsLst>
                        <a:gs pos="0">
                          <a:srgbClr val="CFEEEC"/>
                        </a:gs>
                        <a:gs pos="100000">
                          <a:srgbClr val="75C5C1"/>
                        </a:gs>
                      </a:gsLst>
                      <a:path path="circle">
                        <a:fillToRect l="50000" t="50000" r="50000" b="50000"/>
                      </a:path>
                      <a:tileRect/>
                    </a:gradFill>
                  </a:tcPr>
                </a:tc>
              </a:tr>
              <a:tr h="381000">
                <a:tc>
                  <a:txBody>
                    <a:bodyPr/>
                    <a:lstStyle/>
                    <a:p>
                      <a:pPr marL="0" lvl="0" indent="0" algn="ctr" rtl="0">
                        <a:lnSpc>
                          <a:spcPct val="115000"/>
                        </a:lnSpc>
                        <a:spcBef>
                          <a:spcPts val="1200"/>
                        </a:spcBef>
                        <a:spcAft>
                          <a:spcPts val="0"/>
                        </a:spcAft>
                        <a:buNone/>
                      </a:pPr>
                      <a:r>
                        <a:rPr lang="en" sz="1000">
                          <a:solidFill>
                            <a:srgbClr val="202124"/>
                          </a:solidFill>
                          <a:latin typeface="Lato"/>
                          <a:ea typeface="Lato"/>
                          <a:cs typeface="Lato"/>
                          <a:sym typeface="Lato"/>
                        </a:rPr>
                        <a:t>departure_arrival_time_convenient</a:t>
                      </a:r>
                      <a:endParaRPr sz="1000">
                        <a:solidFill>
                          <a:srgbClr val="202124"/>
                        </a:solidFill>
                        <a:latin typeface="Lato"/>
                        <a:ea typeface="Lato"/>
                        <a:cs typeface="Lato"/>
                        <a:sym typeface="Lato"/>
                      </a:endParaRPr>
                    </a:p>
                  </a:txBody>
                  <a:tcPr marL="68575" marR="6857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gradFill>
                      <a:gsLst>
                        <a:gs pos="0">
                          <a:srgbClr val="CFEEEC"/>
                        </a:gs>
                        <a:gs pos="100000">
                          <a:srgbClr val="75C5C1"/>
                        </a:gs>
                      </a:gsLst>
                      <a:path path="circle">
                        <a:fillToRect l="50000" t="50000" r="50000" b="50000"/>
                      </a:path>
                      <a:tileRect/>
                    </a:gradFill>
                  </a:tcPr>
                </a:tc>
                <a:tc>
                  <a:txBody>
                    <a:bodyPr/>
                    <a:lstStyle/>
                    <a:p>
                      <a:pPr marL="0" lvl="0" indent="0" algn="ctr" rtl="0">
                        <a:lnSpc>
                          <a:spcPct val="115000"/>
                        </a:lnSpc>
                        <a:spcBef>
                          <a:spcPts val="1200"/>
                        </a:spcBef>
                        <a:spcAft>
                          <a:spcPts val="0"/>
                        </a:spcAft>
                        <a:buNone/>
                      </a:pPr>
                      <a:r>
                        <a:rPr lang="en" sz="1000">
                          <a:latin typeface="Lato"/>
                          <a:ea typeface="Lato"/>
                          <a:cs typeface="Lato"/>
                          <a:sym typeface="Lato"/>
                        </a:rPr>
                        <a:t>Satisfaction level of </a:t>
                      </a:r>
                      <a:r>
                        <a:rPr lang="en" sz="1000">
                          <a:solidFill>
                            <a:srgbClr val="202124"/>
                          </a:solidFill>
                          <a:latin typeface="Lato"/>
                          <a:ea typeface="Lato"/>
                          <a:cs typeface="Lato"/>
                          <a:sym typeface="Lato"/>
                        </a:rPr>
                        <a:t>departure and arrival time convenient</a:t>
                      </a:r>
                      <a:endParaRPr sz="1000">
                        <a:solidFill>
                          <a:srgbClr val="202124"/>
                        </a:solidFill>
                        <a:latin typeface="Lato"/>
                        <a:ea typeface="Lato"/>
                        <a:cs typeface="Lato"/>
                        <a:sym typeface="Lato"/>
                      </a:endParaRPr>
                    </a:p>
                  </a:txBody>
                  <a:tcPr marL="68575" marR="6857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gradFill>
                      <a:gsLst>
                        <a:gs pos="0">
                          <a:srgbClr val="CFEEEC"/>
                        </a:gs>
                        <a:gs pos="100000">
                          <a:srgbClr val="75C5C1"/>
                        </a:gs>
                      </a:gsLst>
                      <a:path path="circle">
                        <a:fillToRect l="50000" t="50000" r="50000" b="50000"/>
                      </a:path>
                      <a:tileRect/>
                    </a:gradFill>
                  </a:tcPr>
                </a:tc>
                <a:tc>
                  <a:txBody>
                    <a:bodyPr/>
                    <a:lstStyle/>
                    <a:p>
                      <a:pPr marL="0" lvl="0" indent="0" algn="ctr" rtl="0">
                        <a:lnSpc>
                          <a:spcPct val="115000"/>
                        </a:lnSpc>
                        <a:spcBef>
                          <a:spcPts val="1200"/>
                        </a:spcBef>
                        <a:spcAft>
                          <a:spcPts val="0"/>
                        </a:spcAft>
                        <a:buNone/>
                      </a:pPr>
                      <a:r>
                        <a:rPr lang="en" sz="1000">
                          <a:latin typeface="Lato"/>
                          <a:ea typeface="Lato"/>
                          <a:cs typeface="Lato"/>
                          <a:sym typeface="Lato"/>
                        </a:rPr>
                        <a:t>qualitative</a:t>
                      </a:r>
                      <a:endParaRPr sz="1000">
                        <a:latin typeface="Lato"/>
                        <a:ea typeface="Lato"/>
                        <a:cs typeface="Lato"/>
                        <a:sym typeface="Lato"/>
                      </a:endParaRPr>
                    </a:p>
                  </a:txBody>
                  <a:tcPr marL="68575" marR="6857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gradFill>
                      <a:gsLst>
                        <a:gs pos="0">
                          <a:srgbClr val="CFEEEC"/>
                        </a:gs>
                        <a:gs pos="100000">
                          <a:srgbClr val="75C5C1"/>
                        </a:gs>
                      </a:gsLst>
                      <a:path path="circle">
                        <a:fillToRect l="50000" t="50000" r="50000" b="50000"/>
                      </a:path>
                      <a:tileRect/>
                    </a:gra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p:cNvGrpSpPr/>
        <p:nvPr/>
      </p:nvGrpSpPr>
      <p:grpSpPr>
        <a:xfrm>
          <a:off x="0" y="0"/>
          <a:ext cx="0" cy="0"/>
          <a:chOff x="0" y="0"/>
          <a:chExt cx="0" cy="0"/>
        </a:xfrm>
      </p:grpSpPr>
      <p:sp>
        <p:nvSpPr>
          <p:cNvPr id="105" name="Google Shape;105;p21"/>
          <p:cNvSpPr/>
          <p:nvPr/>
        </p:nvSpPr>
        <p:spPr>
          <a:xfrm>
            <a:off x="895025" y="566475"/>
            <a:ext cx="6616300" cy="929000"/>
          </a:xfrm>
          <a:prstGeom prst="flowChartPunchedTape">
            <a:avLst/>
          </a:prstGeom>
          <a:gradFill>
            <a:gsLst>
              <a:gs pos="0">
                <a:srgbClr val="A1E8EF"/>
              </a:gs>
              <a:gs pos="100000">
                <a:srgbClr val="38C6D6"/>
              </a:gs>
            </a:gsLst>
            <a:path path="circle">
              <a:fillToRect l="50000" t="50000" r="50000" b="50000"/>
            </a:path>
            <a:tileRect/>
          </a:gradFill>
          <a:ln w="9525" cap="flat" cmpd="sng">
            <a:solidFill>
              <a:srgbClr val="1C5F6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990"/>
              <a:buFont typeface="Arial"/>
              <a:buNone/>
            </a:pPr>
            <a:r>
              <a:rPr lang="en" sz="2620" b="1">
                <a:solidFill>
                  <a:srgbClr val="073763"/>
                </a:solidFill>
                <a:latin typeface="Titillium Web"/>
                <a:ea typeface="Titillium Web"/>
                <a:cs typeface="Titillium Web"/>
                <a:sym typeface="Titillium Web"/>
              </a:rPr>
              <a:t>Customer service before the flight</a:t>
            </a:r>
            <a:endParaRPr b="1">
              <a:solidFill>
                <a:srgbClr val="073763"/>
              </a:solidFill>
              <a:latin typeface="Titillium Web"/>
              <a:ea typeface="Titillium Web"/>
              <a:cs typeface="Titillium Web"/>
              <a:sym typeface="Titillium Web"/>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338</TotalTime>
  <Words>2413</Words>
  <Application>Microsoft Office PowerPoint</Application>
  <PresentationFormat>On-screen Show (16:9)</PresentationFormat>
  <Paragraphs>206</Paragraphs>
  <Slides>33</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Titillium Web</vt:lpstr>
      <vt:lpstr>Lato</vt:lpstr>
      <vt:lpstr>Calibri</vt:lpstr>
      <vt:lpstr>Alfa Slab One</vt:lpstr>
      <vt:lpstr>Simple Light</vt:lpstr>
      <vt:lpstr>Aegean Airlines Passenger Satisfaction</vt:lpstr>
      <vt:lpstr>PowerPoint Presentation</vt:lpstr>
      <vt:lpstr>Content </vt:lpstr>
      <vt:lpstr>Introduction</vt:lpstr>
      <vt:lpstr>Description of the problem</vt:lpstr>
      <vt:lpstr>Description of the Dataset</vt:lpstr>
      <vt:lpstr>PowerPoint Presentation</vt:lpstr>
      <vt:lpstr>PowerPoint Presentation</vt:lpstr>
      <vt:lpstr>PowerPoint Presentation</vt:lpstr>
      <vt:lpstr>Analysis of Check-In Services</vt:lpstr>
      <vt:lpstr>PowerPoint Presentation</vt:lpstr>
      <vt:lpstr>Analysis of Cleanliness and Inflight Wi-FI services</vt:lpstr>
      <vt:lpstr>Analysis of Cleanliness and Inflight Entertainment</vt:lpstr>
      <vt:lpstr>Analysis of Food And Drink</vt:lpstr>
      <vt:lpstr>PowerPoint Presentation</vt:lpstr>
      <vt:lpstr>Analysis of Seat Comfort</vt:lpstr>
      <vt:lpstr>Analysis of Legroom Services</vt:lpstr>
      <vt:lpstr>Analysis of Onboard Service</vt:lpstr>
      <vt:lpstr>Analysis of Flight Distance</vt:lpstr>
      <vt:lpstr>PowerPoint Presentation</vt:lpstr>
      <vt:lpstr>Analysis of baggage handling </vt:lpstr>
      <vt:lpstr>PowerPoint Presentation</vt:lpstr>
      <vt:lpstr>Analysis of Customer Class</vt:lpstr>
      <vt:lpstr>Analysis of Customer Class</vt:lpstr>
      <vt:lpstr>Analysis of Age</vt:lpstr>
      <vt:lpstr>Analysis of Customer Type</vt:lpstr>
      <vt:lpstr>PowerPoint Presentation</vt:lpstr>
      <vt:lpstr>Correlation of Categorical Variables</vt:lpstr>
      <vt:lpstr>Correlation of Numerical Variables</vt:lpstr>
      <vt:lpstr>Suggestions</vt:lpstr>
      <vt:lpstr>References</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Aegean Airlines Passenger Satisfaction</dc:title>
  <cp:lastModifiedBy>kr com</cp:lastModifiedBy>
  <cp:revision>3</cp:revision>
  <dcterms:modified xsi:type="dcterms:W3CDTF">2021-07-26T16:55:51Z</dcterms:modified>
</cp:coreProperties>
</file>