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423C32-E33C-4ED2-9D43-9BDF3382D92A}">
  <a:tblStyle styleId="{D5423C32-E33C-4ED2-9D43-9BDF3382D9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vpa.blogspot.com/2015/12/balanced-accuracy-what-and-why.html#:~:text=For%20lack%20of%20a%20better,corrects%20of%20each%20class%20individually" TargetMode="External"/><Relationship Id="rId3" Type="http://schemas.openxmlformats.org/officeDocument/2006/relationships/hyperlink" Target="http://mvpa.blogspot.com/2015/12/balanced-accuracy-what-and-why.html#:~:text=For%20lack%20of%20a%20better,corrects%20of%20each%20class%20individually"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1f3602a1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1f3602a1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99bfe7fe2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99bfe7fe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99bfe7fe2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99bfe7fe2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99bfe7fe2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99bfe7fe2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1f5569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1f5569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99bfe7fe2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99bfe7fe2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9b80fe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9b80fe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9b80fe1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9b80fe1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1f55690b8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1f55690b8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1f55690b8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1f55690b8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1f3602a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1f3602a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99bfe7fe2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99bfe7fe2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1f55690b8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1f55690b8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99bfe7fe2_3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99bfe7fe2_3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99bfe7fe2_3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99bfe7fe2_3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9b80fe1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9b80fe1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99bfe7f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99bfe7f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http://mvpa.blogspot.com/2015/12/balanced-accuracy-what-and-why.html#:~:text=For%20lack%20of%20a%20better,corrects%20of%20each%20class%20individually</a:t>
            </a:r>
            <a:r>
              <a:rPr lang="en"/>
              <a:t>.</a:t>
            </a:r>
            <a:r>
              <a:rPr lang="en" sz="1200">
                <a:solidFill>
                  <a:srgbClr val="212529"/>
                </a:solidFill>
                <a:highlight>
                  <a:srgbClr val="FFFFFF"/>
                </a:highlight>
                <a:uFill>
                  <a:noFill/>
                </a:uFill>
                <a:latin typeface="Roboto"/>
                <a:ea typeface="Roboto"/>
                <a:cs typeface="Roboto"/>
                <a:sym typeface="Roboto"/>
                <a:hlinkClick r:id="rId3">
                  <a:extLst>
                    <a:ext uri="{A12FA001-AC4F-418D-AE19-62706E023703}">
                      <ahyp:hlinkClr val="tx"/>
                    </a:ext>
                  </a:extLst>
                </a:hlinkClick>
              </a:rPr>
              <a:t>Brodersen, K.H.; Ong, C.S.; Stephan, K.E.; Buhmann, J.M. (2010). The balanced accuracy and its posterior distribution. Proceedings of the 20th International Conference on Pattern Recognition, 3121-24.</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99bfe7fe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99bfe7fe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5b35cdfc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5b35cdfc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99bfe7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99bfe7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1f55690b8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1f55690b8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f3602a1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1f3602a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1a8ba6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1a8ba6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1a8ba6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1a8ba6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1a8ba6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1a8ba6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99bfe7fe2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99bfe7fe2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950cf608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950cf608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99bfe7fe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99bfe7fe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1f3602a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1f3602a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f3602a1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f3602a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1f3602a1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1f3602a1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5b35cdfc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5b35cdfc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99bfe7fe2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99bfe7fe2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txBox="1"/>
          <p:nvPr>
            <p:ph type="ctrTitle"/>
          </p:nvPr>
        </p:nvSpPr>
        <p:spPr>
          <a:xfrm>
            <a:off x="1188725" y="2380200"/>
            <a:ext cx="6766500" cy="16857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ccent">
  <p:cSld name="BLANK_3">
    <p:bg>
      <p:bgPr>
        <a:gradFill>
          <a:gsLst>
            <a:gs pos="0">
              <a:schemeClr val="accent5"/>
            </a:gs>
            <a:gs pos="50000">
              <a:schemeClr val="accent5"/>
            </a:gs>
            <a:gs pos="100000">
              <a:schemeClr val="accent6"/>
            </a:gs>
          </a:gsLst>
          <a:lin ang="1680027" scaled="0"/>
        </a:gradFill>
      </p:bgPr>
    </p:bg>
    <p:spTree>
      <p:nvGrpSpPr>
        <p:cNvPr id="50" name="Shape 50"/>
        <p:cNvGrpSpPr/>
        <p:nvPr/>
      </p:nvGrpSpPr>
      <p:grpSpPr>
        <a:xfrm>
          <a:off x="0" y="0"/>
          <a:ext cx="0" cy="0"/>
          <a:chOff x="0" y="0"/>
          <a:chExt cx="0" cy="0"/>
        </a:xfrm>
      </p:grpSpPr>
      <p:sp>
        <p:nvSpPr>
          <p:cNvPr id="51" name="Google Shape;51;p11"/>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White">
  <p:cSld name="BLANK_2">
    <p:bg>
      <p:bgPr>
        <a:gradFill>
          <a:gsLst>
            <a:gs pos="0">
              <a:schemeClr val="lt2"/>
            </a:gs>
            <a:gs pos="50000">
              <a:schemeClr val="lt1"/>
            </a:gs>
            <a:gs pos="100000">
              <a:schemeClr val="lt1"/>
            </a:gs>
          </a:gsLst>
          <a:lin ang="1680027" scaled="0"/>
        </a:gradFill>
      </p:bgPr>
    </p:bg>
    <p:spTree>
      <p:nvGrpSpPr>
        <p:cNvPr id="53" name="Shape 53"/>
        <p:cNvGrpSpPr/>
        <p:nvPr/>
      </p:nvGrpSpPr>
      <p:grpSpPr>
        <a:xfrm>
          <a:off x="0" y="0"/>
          <a:ext cx="0" cy="0"/>
          <a:chOff x="0" y="0"/>
          <a:chExt cx="0" cy="0"/>
        </a:xfrm>
      </p:grpSpPr>
      <p:sp>
        <p:nvSpPr>
          <p:cNvPr id="54" name="Google Shape;54;p12"/>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2">
  <p:cSld name="BLANK_1">
    <p:spTree>
      <p:nvGrpSpPr>
        <p:cNvPr id="56" name="Shape 56"/>
        <p:cNvGrpSpPr/>
        <p:nvPr/>
      </p:nvGrpSpPr>
      <p:grpSpPr>
        <a:xfrm>
          <a:off x="0" y="0"/>
          <a:ext cx="0" cy="0"/>
          <a:chOff x="0" y="0"/>
          <a:chExt cx="0" cy="0"/>
        </a:xfrm>
      </p:grpSpPr>
      <p:sp>
        <p:nvSpPr>
          <p:cNvPr id="57" name="Google Shape;57;p1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3"/>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3">
  <p:cSld name="BLANK_1_1">
    <p:spTree>
      <p:nvGrpSpPr>
        <p:cNvPr id="59" name="Shape 59"/>
        <p:cNvGrpSpPr/>
        <p:nvPr/>
      </p:nvGrpSpPr>
      <p:grpSpPr>
        <a:xfrm>
          <a:off x="0" y="0"/>
          <a:ext cx="0" cy="0"/>
          <a:chOff x="0" y="0"/>
          <a:chExt cx="0" cy="0"/>
        </a:xfrm>
      </p:grpSpPr>
      <p:sp>
        <p:nvSpPr>
          <p:cNvPr id="60" name="Google Shape;60;p1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p:nvPr/>
        </p:nvSpPr>
        <p:spPr>
          <a:xfrm flipH="1" rot="5400000">
            <a:off x="-248212"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_1">
    <p:bg>
      <p:bgPr>
        <a:solidFill>
          <a:schemeClr val="dk1"/>
        </a:solidFill>
      </p:bgPr>
    </p:bg>
    <p:spTree>
      <p:nvGrpSpPr>
        <p:cNvPr id="62" name="Shape 62"/>
        <p:cNvGrpSpPr/>
        <p:nvPr/>
      </p:nvGrpSpPr>
      <p:grpSpPr>
        <a:xfrm>
          <a:off x="0" y="0"/>
          <a:ext cx="0" cy="0"/>
          <a:chOff x="0" y="0"/>
          <a:chExt cx="0" cy="0"/>
        </a:xfrm>
      </p:grpSpPr>
      <p:sp>
        <p:nvSpPr>
          <p:cNvPr id="63" name="Google Shape;63;p15"/>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5" name="Shape 65"/>
        <p:cNvGrpSpPr/>
        <p:nvPr/>
      </p:nvGrpSpPr>
      <p:grpSpPr>
        <a:xfrm>
          <a:off x="0" y="0"/>
          <a:ext cx="0" cy="0"/>
          <a:chOff x="0" y="0"/>
          <a:chExt cx="0" cy="0"/>
        </a:xfrm>
      </p:grpSpPr>
      <p:sp>
        <p:nvSpPr>
          <p:cNvPr id="66" name="Google Shape;66;p16"/>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6"/>
          <p:cNvGrpSpPr/>
          <p:nvPr/>
        </p:nvGrpSpPr>
        <p:grpSpPr>
          <a:xfrm>
            <a:off x="0" y="490"/>
            <a:ext cx="5153705" cy="5134399"/>
            <a:chOff x="0" y="75"/>
            <a:chExt cx="5153705" cy="5152950"/>
          </a:xfrm>
        </p:grpSpPr>
        <p:sp>
          <p:nvSpPr>
            <p:cNvPr id="68" name="Google Shape;68;p16"/>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16"/>
          <p:cNvSpPr txBox="1"/>
          <p:nvPr>
            <p:ph type="ctrTitle"/>
          </p:nvPr>
        </p:nvSpPr>
        <p:spPr>
          <a:xfrm>
            <a:off x="3537150" y="1578400"/>
            <a:ext cx="5017500" cy="15789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3" name="Google Shape;73;p16"/>
          <p:cNvSpPr txBox="1"/>
          <p:nvPr>
            <p:ph idx="1" type="subTitle"/>
          </p:nvPr>
        </p:nvSpPr>
        <p:spPr>
          <a:xfrm>
            <a:off x="5083950" y="3924925"/>
            <a:ext cx="3470700" cy="506100"/>
          </a:xfrm>
          <a:prstGeom prst="rect">
            <a:avLst/>
          </a:prstGeom>
        </p:spPr>
        <p:txBody>
          <a:bodyPr anchorCtr="0" anchor="t" bIns="0" lIns="0" spcFirstLastPara="1" rIns="0" wrap="square" tIns="0">
            <a:noAutofit/>
          </a:bodyPr>
          <a:lstStyle>
            <a:lvl1pPr lvl="0" rtl="0">
              <a:lnSpc>
                <a:spcPct val="100000"/>
              </a:lnSpc>
              <a:spcBef>
                <a:spcPts val="600"/>
              </a:spcBef>
              <a:spcAft>
                <a:spcPts val="0"/>
              </a:spcAft>
              <a:buSzPts val="16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0" y="0"/>
            <a:ext cx="9144191" cy="5143500"/>
          </a:xfrm>
          <a:custGeom>
            <a:rect b="b" l="l" r="r" t="t"/>
            <a:pathLst>
              <a:path extrusionOk="0" h="6858000" w="12192254">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3"/>
          <p:cNvSpPr txBox="1"/>
          <p:nvPr>
            <p:ph type="ctrTitle"/>
          </p:nvPr>
        </p:nvSpPr>
        <p:spPr>
          <a:xfrm>
            <a:off x="1188725" y="2378350"/>
            <a:ext cx="6766500" cy="13050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1188725" y="3780303"/>
            <a:ext cx="6766500" cy="2856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sp>
        <p:nvSpPr>
          <p:cNvPr id="17" name="Google Shape;17;p4"/>
          <p:cNvSpPr/>
          <p:nvPr/>
        </p:nvSpPr>
        <p:spPr>
          <a:xfrm rot="5400000">
            <a:off x="2006359" y="-1980394"/>
            <a:ext cx="5136998" cy="9138285"/>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4"/>
          <p:cNvSpPr txBox="1"/>
          <p:nvPr>
            <p:ph idx="1" type="body"/>
          </p:nvPr>
        </p:nvSpPr>
        <p:spPr>
          <a:xfrm>
            <a:off x="1188725" y="1231800"/>
            <a:ext cx="6766500" cy="2679900"/>
          </a:xfrm>
          <a:prstGeom prst="rect">
            <a:avLst/>
          </a:prstGeom>
        </p:spPr>
        <p:txBody>
          <a:bodyPr anchorCtr="0" anchor="t" bIns="0" lIns="0" spcFirstLastPara="1" rIns="0" wrap="square" tIns="0">
            <a:noAutofit/>
          </a:bodyPr>
          <a:lstStyle>
            <a:lvl1pPr indent="-457200" lvl="0" marL="457200" rtl="0">
              <a:spcBef>
                <a:spcPts val="600"/>
              </a:spcBef>
              <a:spcAft>
                <a:spcPts val="0"/>
              </a:spcAft>
              <a:buSzPts val="3600"/>
              <a:buFont typeface="DM Serif Display"/>
              <a:buChar char="╺"/>
              <a:defRPr sz="3600">
                <a:latin typeface="DM Serif Display"/>
                <a:ea typeface="DM Serif Display"/>
                <a:cs typeface="DM Serif Display"/>
                <a:sym typeface="DM Serif Display"/>
              </a:defRPr>
            </a:lvl1pPr>
            <a:lvl2pPr indent="-457200" lvl="1" marL="914400" rtl="0">
              <a:spcBef>
                <a:spcPts val="0"/>
              </a:spcBef>
              <a:spcAft>
                <a:spcPts val="0"/>
              </a:spcAft>
              <a:buSzPts val="3600"/>
              <a:buFont typeface="DM Serif Display"/>
              <a:buChar char="-"/>
              <a:defRPr sz="3600">
                <a:latin typeface="DM Serif Display"/>
                <a:ea typeface="DM Serif Display"/>
                <a:cs typeface="DM Serif Display"/>
                <a:sym typeface="DM Serif Display"/>
              </a:defRPr>
            </a:lvl2pPr>
            <a:lvl3pPr indent="-457200" lvl="2" marL="1371600" rtl="0">
              <a:spcBef>
                <a:spcPts val="0"/>
              </a:spcBef>
              <a:spcAft>
                <a:spcPts val="0"/>
              </a:spcAft>
              <a:buSzPts val="3600"/>
              <a:buFont typeface="DM Serif Display"/>
              <a:buChar char="⬞"/>
              <a:defRPr sz="3600">
                <a:latin typeface="DM Serif Display"/>
                <a:ea typeface="DM Serif Display"/>
                <a:cs typeface="DM Serif Display"/>
                <a:sym typeface="DM Serif Display"/>
              </a:defRPr>
            </a:lvl3pPr>
            <a:lvl4pPr indent="-457200" lvl="3" marL="1828800" rtl="0">
              <a:spcBef>
                <a:spcPts val="0"/>
              </a:spcBef>
              <a:spcAft>
                <a:spcPts val="0"/>
              </a:spcAft>
              <a:buSzPts val="3600"/>
              <a:buFont typeface="DM Serif Display"/>
              <a:buChar char="●"/>
              <a:defRPr sz="3600">
                <a:latin typeface="DM Serif Display"/>
                <a:ea typeface="DM Serif Display"/>
                <a:cs typeface="DM Serif Display"/>
                <a:sym typeface="DM Serif Display"/>
              </a:defRPr>
            </a:lvl4pPr>
            <a:lvl5pPr indent="-457200" lvl="4" marL="2286000" rtl="0">
              <a:spcBef>
                <a:spcPts val="0"/>
              </a:spcBef>
              <a:spcAft>
                <a:spcPts val="0"/>
              </a:spcAft>
              <a:buSzPts val="3600"/>
              <a:buFont typeface="DM Serif Display"/>
              <a:buChar char="○"/>
              <a:defRPr sz="3600">
                <a:latin typeface="DM Serif Display"/>
                <a:ea typeface="DM Serif Display"/>
                <a:cs typeface="DM Serif Display"/>
                <a:sym typeface="DM Serif Display"/>
              </a:defRPr>
            </a:lvl5pPr>
            <a:lvl6pPr indent="-457200" lvl="5" marL="2743200" rtl="0">
              <a:spcBef>
                <a:spcPts val="0"/>
              </a:spcBef>
              <a:spcAft>
                <a:spcPts val="0"/>
              </a:spcAft>
              <a:buSzPts val="3600"/>
              <a:buFont typeface="DM Serif Display"/>
              <a:buChar char="■"/>
              <a:defRPr sz="3600">
                <a:latin typeface="DM Serif Display"/>
                <a:ea typeface="DM Serif Display"/>
                <a:cs typeface="DM Serif Display"/>
                <a:sym typeface="DM Serif Display"/>
              </a:defRPr>
            </a:lvl6pPr>
            <a:lvl7pPr indent="-457200" lvl="6" marL="3200400" rtl="0">
              <a:spcBef>
                <a:spcPts val="0"/>
              </a:spcBef>
              <a:spcAft>
                <a:spcPts val="0"/>
              </a:spcAft>
              <a:buSzPts val="3600"/>
              <a:buFont typeface="DM Serif Display"/>
              <a:buChar char="●"/>
              <a:defRPr sz="3600">
                <a:latin typeface="DM Serif Display"/>
                <a:ea typeface="DM Serif Display"/>
                <a:cs typeface="DM Serif Display"/>
                <a:sym typeface="DM Serif Display"/>
              </a:defRPr>
            </a:lvl7pPr>
            <a:lvl8pPr indent="-457200" lvl="7" marL="3657600" rtl="0">
              <a:spcBef>
                <a:spcPts val="0"/>
              </a:spcBef>
              <a:spcAft>
                <a:spcPts val="0"/>
              </a:spcAft>
              <a:buSzPts val="3600"/>
              <a:buFont typeface="DM Serif Display"/>
              <a:buChar char="○"/>
              <a:defRPr sz="3600">
                <a:latin typeface="DM Serif Display"/>
                <a:ea typeface="DM Serif Display"/>
                <a:cs typeface="DM Serif Display"/>
                <a:sym typeface="DM Serif Display"/>
              </a:defRPr>
            </a:lvl8pPr>
            <a:lvl9pPr indent="-457200" lvl="8" marL="4114800" rtl="0">
              <a:spcBef>
                <a:spcPts val="0"/>
              </a:spcBef>
              <a:spcAft>
                <a:spcPts val="0"/>
              </a:spcAft>
              <a:buSzPts val="3600"/>
              <a:buFont typeface="DM Serif Display"/>
              <a:buChar char="■"/>
              <a:defRPr sz="3600">
                <a:latin typeface="DM Serif Display"/>
                <a:ea typeface="DM Serif Display"/>
                <a:cs typeface="DM Serif Display"/>
                <a:sym typeface="DM Serif Display"/>
              </a:defRPr>
            </a:lvl9pPr>
          </a:lstStyle>
          <a:p/>
        </p:txBody>
      </p:sp>
      <p:sp>
        <p:nvSpPr>
          <p:cNvPr id="19" name="Google Shape;19;p4"/>
          <p:cNvSpPr txBox="1"/>
          <p:nvPr/>
        </p:nvSpPr>
        <p:spPr>
          <a:xfrm>
            <a:off x="755988" y="1181777"/>
            <a:ext cx="463200" cy="68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6000">
                <a:solidFill>
                  <a:schemeClr val="accent6"/>
                </a:solidFill>
                <a:latin typeface="DM Serif Display"/>
                <a:ea typeface="DM Serif Display"/>
                <a:cs typeface="DM Serif Display"/>
                <a:sym typeface="DM Serif Display"/>
              </a:rPr>
              <a:t>“</a:t>
            </a:r>
            <a:endParaRPr sz="6000">
              <a:solidFill>
                <a:schemeClr val="accent6"/>
              </a:solidFill>
              <a:latin typeface="DM Serif Display"/>
              <a:ea typeface="DM Serif Display"/>
              <a:cs typeface="DM Serif Display"/>
              <a:sym typeface="DM Serif Display"/>
            </a:endParaRPr>
          </a:p>
        </p:txBody>
      </p:sp>
      <p:sp>
        <p:nvSpPr>
          <p:cNvPr id="20" name="Google Shape;20;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5"/>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24" name="Google Shape;24;p5"/>
          <p:cNvSpPr txBox="1"/>
          <p:nvPr>
            <p:ph idx="1" type="body"/>
          </p:nvPr>
        </p:nvSpPr>
        <p:spPr>
          <a:xfrm>
            <a:off x="1188725" y="2851925"/>
            <a:ext cx="6766500" cy="15675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Font typeface="Montserrat"/>
              <a:buChar char="╺"/>
              <a:defRPr sz="1600">
                <a:latin typeface="Montserrat"/>
                <a:ea typeface="Montserrat"/>
                <a:cs typeface="Montserrat"/>
                <a:sym typeface="Montserrat"/>
              </a:defRPr>
            </a:lvl1pPr>
            <a:lvl2pPr indent="-330200" lvl="1" marL="914400" rtl="0">
              <a:spcBef>
                <a:spcPts val="0"/>
              </a:spcBef>
              <a:spcAft>
                <a:spcPts val="0"/>
              </a:spcAft>
              <a:buSzPts val="1600"/>
              <a:buFont typeface="Montserrat"/>
              <a:buChar char="-"/>
              <a:defRPr sz="1600">
                <a:latin typeface="Montserrat"/>
                <a:ea typeface="Montserrat"/>
                <a:cs typeface="Montserrat"/>
                <a:sym typeface="Montserrat"/>
              </a:defRPr>
            </a:lvl2pPr>
            <a:lvl3pPr indent="-330200" lvl="2" marL="1371600" rtl="0">
              <a:spcBef>
                <a:spcPts val="0"/>
              </a:spcBef>
              <a:spcAft>
                <a:spcPts val="0"/>
              </a:spcAft>
              <a:buClr>
                <a:schemeClr val="accent2"/>
              </a:buClr>
              <a:buSzPts val="1600"/>
              <a:buFont typeface="Montserrat"/>
              <a:buChar char="⬞"/>
              <a:defRPr sz="1600">
                <a:latin typeface="Montserrat"/>
                <a:ea typeface="Montserrat"/>
                <a:cs typeface="Montserrat"/>
                <a:sym typeface="Montserrat"/>
              </a:defRPr>
            </a:lvl3pPr>
            <a:lvl4pPr indent="-330200" lvl="3" marL="1828800" rtl="0">
              <a:spcBef>
                <a:spcPts val="0"/>
              </a:spcBef>
              <a:spcAft>
                <a:spcPts val="0"/>
              </a:spcAft>
              <a:buClr>
                <a:schemeClr val="accent2"/>
              </a:buClr>
              <a:buSzPts val="1600"/>
              <a:buFont typeface="Montserrat"/>
              <a:buChar char="●"/>
              <a:defRPr sz="1600">
                <a:latin typeface="Montserrat"/>
                <a:ea typeface="Montserrat"/>
                <a:cs typeface="Montserrat"/>
                <a:sym typeface="Montserrat"/>
              </a:defRPr>
            </a:lvl4pPr>
            <a:lvl5pPr indent="-330200" lvl="4" marL="2286000" rtl="0">
              <a:spcBef>
                <a:spcPts val="0"/>
              </a:spcBef>
              <a:spcAft>
                <a:spcPts val="0"/>
              </a:spcAft>
              <a:buClr>
                <a:schemeClr val="accent2"/>
              </a:buClr>
              <a:buSzPts val="1600"/>
              <a:buFont typeface="Montserrat"/>
              <a:buChar char="○"/>
              <a:defRPr sz="1600">
                <a:latin typeface="Montserrat"/>
                <a:ea typeface="Montserrat"/>
                <a:cs typeface="Montserrat"/>
                <a:sym typeface="Montserrat"/>
              </a:defRPr>
            </a:lvl5pPr>
            <a:lvl6pPr indent="-330200" lvl="5" marL="2743200" rtl="0">
              <a:spcBef>
                <a:spcPts val="0"/>
              </a:spcBef>
              <a:spcAft>
                <a:spcPts val="0"/>
              </a:spcAft>
              <a:buClr>
                <a:schemeClr val="accent2"/>
              </a:buClr>
              <a:buSzPts val="1600"/>
              <a:buFont typeface="Montserrat"/>
              <a:buChar char="■"/>
              <a:defRPr sz="1600">
                <a:latin typeface="Montserrat"/>
                <a:ea typeface="Montserrat"/>
                <a:cs typeface="Montserrat"/>
                <a:sym typeface="Montserrat"/>
              </a:defRPr>
            </a:lvl6pPr>
            <a:lvl7pPr indent="-330200" lvl="6" marL="3200400" rtl="0">
              <a:spcBef>
                <a:spcPts val="0"/>
              </a:spcBef>
              <a:spcAft>
                <a:spcPts val="0"/>
              </a:spcAft>
              <a:buClr>
                <a:schemeClr val="accent2"/>
              </a:buClr>
              <a:buSzPts val="1600"/>
              <a:buFont typeface="Montserrat"/>
              <a:buChar char="●"/>
              <a:defRPr sz="1600">
                <a:latin typeface="Montserrat"/>
                <a:ea typeface="Montserrat"/>
                <a:cs typeface="Montserrat"/>
                <a:sym typeface="Montserrat"/>
              </a:defRPr>
            </a:lvl7pPr>
            <a:lvl8pPr indent="-330200" lvl="7" marL="3657600" rtl="0">
              <a:spcBef>
                <a:spcPts val="0"/>
              </a:spcBef>
              <a:spcAft>
                <a:spcPts val="0"/>
              </a:spcAft>
              <a:buClr>
                <a:schemeClr val="accent2"/>
              </a:buClr>
              <a:buSzPts val="1600"/>
              <a:buFont typeface="Montserrat"/>
              <a:buChar char="○"/>
              <a:defRPr sz="1600">
                <a:latin typeface="Montserrat"/>
                <a:ea typeface="Montserrat"/>
                <a:cs typeface="Montserrat"/>
                <a:sym typeface="Montserrat"/>
              </a:defRPr>
            </a:lvl8pPr>
            <a:lvl9pPr indent="-330200" lvl="8" marL="4114800" rtl="0">
              <a:spcBef>
                <a:spcPts val="0"/>
              </a:spcBef>
              <a:spcAft>
                <a:spcPts val="0"/>
              </a:spcAft>
              <a:buClr>
                <a:schemeClr val="accent2"/>
              </a:buClr>
              <a:buSzPts val="1600"/>
              <a:buFont typeface="Montserrat"/>
              <a:buChar char="■"/>
              <a:defRPr sz="1600">
                <a:latin typeface="Montserrat"/>
                <a:ea typeface="Montserrat"/>
                <a:cs typeface="Montserrat"/>
                <a:sym typeface="Montserrat"/>
              </a:defRPr>
            </a:lvl9pPr>
          </a:lstStyle>
          <a:p/>
        </p:txBody>
      </p:sp>
      <p:sp>
        <p:nvSpPr>
          <p:cNvPr id="25" name="Google Shape;25;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6"/>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29" name="Google Shape;29;p6"/>
          <p:cNvSpPr txBox="1"/>
          <p:nvPr>
            <p:ph idx="1" type="body"/>
          </p:nvPr>
        </p:nvSpPr>
        <p:spPr>
          <a:xfrm>
            <a:off x="1188725" y="2851925"/>
            <a:ext cx="3183600" cy="15675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0" name="Google Shape;30;p6"/>
          <p:cNvSpPr txBox="1"/>
          <p:nvPr>
            <p:ph idx="2" type="body"/>
          </p:nvPr>
        </p:nvSpPr>
        <p:spPr>
          <a:xfrm>
            <a:off x="4771764" y="2851925"/>
            <a:ext cx="3183600" cy="1567500"/>
          </a:xfrm>
          <a:prstGeom prst="rect">
            <a:avLst/>
          </a:prstGeom>
        </p:spPr>
        <p:txBody>
          <a:bodyPr anchorCtr="0" anchor="t"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1" name="Google Shape;31;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7"/>
          <p:cNvSpPr txBox="1"/>
          <p:nvPr>
            <p:ph type="title"/>
          </p:nvPr>
        </p:nvSpPr>
        <p:spPr>
          <a:xfrm>
            <a:off x="1188725" y="1028875"/>
            <a:ext cx="6766500" cy="1567500"/>
          </a:xfrm>
          <a:prstGeom prst="rect">
            <a:avLst/>
          </a:prstGeom>
        </p:spPr>
        <p:txBody>
          <a:bodyPr anchorCtr="0" anchor="b" bIns="0" lIns="0" spcFirstLastPara="1" rIns="0" wrap="square" tIns="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35" name="Google Shape;35;p7"/>
          <p:cNvSpPr txBox="1"/>
          <p:nvPr>
            <p:ph idx="1" type="body"/>
          </p:nvPr>
        </p:nvSpPr>
        <p:spPr>
          <a:xfrm>
            <a:off x="1188725"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2" type="body"/>
          </p:nvPr>
        </p:nvSpPr>
        <p:spPr>
          <a:xfrm>
            <a:off x="3524053"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3" type="body"/>
          </p:nvPr>
        </p:nvSpPr>
        <p:spPr>
          <a:xfrm>
            <a:off x="5859380" y="2851925"/>
            <a:ext cx="2031600" cy="1567500"/>
          </a:xfrm>
          <a:prstGeom prst="rect">
            <a:avLst/>
          </a:prstGeom>
        </p:spPr>
        <p:txBody>
          <a:bodyPr anchorCtr="0" anchor="t" bIns="0" lIns="0" spcFirstLastPara="1" rIns="0" wrap="square" tIns="0">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2934816" y="0"/>
            <a:ext cx="6214110" cy="5143500"/>
          </a:xfrm>
          <a:custGeom>
            <a:rect b="b" l="l" r="r" t="t"/>
            <a:pathLst>
              <a:path extrusionOk="0" h="6858000" w="828548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8"/>
          <p:cNvSpPr txBox="1"/>
          <p:nvPr>
            <p:ph type="title"/>
          </p:nvPr>
        </p:nvSpPr>
        <p:spPr>
          <a:xfrm>
            <a:off x="1188725" y="1048275"/>
            <a:ext cx="6766500" cy="478500"/>
          </a:xfrm>
          <a:prstGeom prst="rect">
            <a:avLst/>
          </a:prstGeom>
        </p:spPr>
        <p:txBody>
          <a:bodyPr anchorCtr="0" anchor="t"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2" name="Google Shape;42;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9"/>
          <p:cNvSpPr/>
          <p:nvPr/>
        </p:nvSpPr>
        <p:spPr>
          <a:xfrm rot="-5400000">
            <a:off x="4240988" y="246209"/>
            <a:ext cx="5151227" cy="4654804"/>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9"/>
          <p:cNvSpPr txBox="1"/>
          <p:nvPr>
            <p:ph idx="1" type="body"/>
          </p:nvPr>
        </p:nvSpPr>
        <p:spPr>
          <a:xfrm>
            <a:off x="1188725" y="4101500"/>
            <a:ext cx="6766500" cy="3936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600"/>
              <a:buNone/>
              <a:defRPr/>
            </a:lvl1pPr>
          </a:lstStyle>
          <a:p/>
        </p:txBody>
      </p:sp>
      <p:sp>
        <p:nvSpPr>
          <p:cNvPr id="46" name="Google Shape;46;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1" type="blank">
  <p:cSld name="BLANK">
    <p:spTree>
      <p:nvGrpSpPr>
        <p:cNvPr id="47" name="Shape 47"/>
        <p:cNvGrpSpPr/>
        <p:nvPr/>
      </p:nvGrpSpPr>
      <p:grpSpPr>
        <a:xfrm>
          <a:off x="0" y="0"/>
          <a:ext cx="0" cy="0"/>
          <a:chOff x="0" y="0"/>
          <a:chExt cx="0" cy="0"/>
        </a:xfrm>
      </p:grpSpPr>
      <p:sp>
        <p:nvSpPr>
          <p:cNvPr id="48" name="Google Shape;48;p10"/>
          <p:cNvSpPr/>
          <p:nvPr/>
        </p:nvSpPr>
        <p:spPr>
          <a:xfrm>
            <a:off x="0" y="9540"/>
            <a:ext cx="9144191" cy="5133975"/>
          </a:xfrm>
          <a:custGeom>
            <a:rect b="b" l="l" r="r" t="t"/>
            <a:pathLst>
              <a:path extrusionOk="0" h="6845300" w="12192254">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50000">
              <a:schemeClr val="accent1"/>
            </a:gs>
            <a:gs pos="100000">
              <a:schemeClr val="accent2"/>
            </a:gs>
          </a:gsLst>
          <a:lin ang="1680027"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88725" y="1028875"/>
            <a:ext cx="6766500" cy="15675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1188725" y="2851925"/>
            <a:ext cx="6766500" cy="15675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600"/>
              </a:spcBef>
              <a:spcAft>
                <a:spcPts val="0"/>
              </a:spcAft>
              <a:buClr>
                <a:schemeClr val="dk2"/>
              </a:buClr>
              <a:buSzPts val="1600"/>
              <a:buFont typeface="Montserrat"/>
              <a:buChar char="╺"/>
              <a:defRPr sz="1600">
                <a:solidFill>
                  <a:schemeClr val="lt1"/>
                </a:solidFill>
                <a:latin typeface="Montserrat"/>
                <a:ea typeface="Montserrat"/>
                <a:cs typeface="Montserrat"/>
                <a:sym typeface="Montserrat"/>
              </a:defRPr>
            </a:lvl1pPr>
            <a:lvl2pPr indent="-330200" lvl="1" marL="914400" rtl="0">
              <a:lnSpc>
                <a:spcPct val="115000"/>
              </a:lnSpc>
              <a:spcBef>
                <a:spcPts val="0"/>
              </a:spcBef>
              <a:spcAft>
                <a:spcPts val="0"/>
              </a:spcAft>
              <a:buClr>
                <a:schemeClr val="dk2"/>
              </a:buClr>
              <a:buSzPts val="1600"/>
              <a:buFont typeface="Montserrat"/>
              <a:buChar char="-"/>
              <a:defRPr sz="1600">
                <a:solidFill>
                  <a:schemeClr val="lt1"/>
                </a:solidFill>
                <a:latin typeface="Montserrat"/>
                <a:ea typeface="Montserrat"/>
                <a:cs typeface="Montserrat"/>
                <a:sym typeface="Montserrat"/>
              </a:defRPr>
            </a:lvl2pPr>
            <a:lvl3pPr indent="-330200" lvl="2" marL="1371600" rtl="0">
              <a:lnSpc>
                <a:spcPct val="115000"/>
              </a:lnSpc>
              <a:spcBef>
                <a:spcPts val="0"/>
              </a:spcBef>
              <a:spcAft>
                <a:spcPts val="0"/>
              </a:spcAft>
              <a:buClr>
                <a:schemeClr val="accent2"/>
              </a:buClr>
              <a:buSzPts val="1600"/>
              <a:buFont typeface="Montserrat"/>
              <a:buChar char="⬞"/>
              <a:defRPr sz="1600">
                <a:solidFill>
                  <a:schemeClr val="lt1"/>
                </a:solidFill>
                <a:latin typeface="Montserrat"/>
                <a:ea typeface="Montserrat"/>
                <a:cs typeface="Montserrat"/>
                <a:sym typeface="Montserrat"/>
              </a:defRPr>
            </a:lvl3pPr>
            <a:lvl4pPr indent="-330200" lvl="3" marL="1828800" rtl="0">
              <a:lnSpc>
                <a:spcPct val="115000"/>
              </a:lnSpc>
              <a:spcBef>
                <a:spcPts val="0"/>
              </a:spcBef>
              <a:spcAft>
                <a:spcPts val="0"/>
              </a:spcAft>
              <a:buClr>
                <a:schemeClr val="accent2"/>
              </a:buClr>
              <a:buSzPts val="1600"/>
              <a:buFont typeface="Montserrat"/>
              <a:buChar char="●"/>
              <a:defRPr sz="1600">
                <a:solidFill>
                  <a:schemeClr val="lt1"/>
                </a:solidFill>
                <a:latin typeface="Montserrat"/>
                <a:ea typeface="Montserrat"/>
                <a:cs typeface="Montserrat"/>
                <a:sym typeface="Montserrat"/>
              </a:defRPr>
            </a:lvl4pPr>
            <a:lvl5pPr indent="-330200" lvl="4" marL="2286000" rtl="0">
              <a:lnSpc>
                <a:spcPct val="115000"/>
              </a:lnSpc>
              <a:spcBef>
                <a:spcPts val="0"/>
              </a:spcBef>
              <a:spcAft>
                <a:spcPts val="0"/>
              </a:spcAft>
              <a:buClr>
                <a:schemeClr val="accent2"/>
              </a:buClr>
              <a:buSzPts val="1600"/>
              <a:buFont typeface="Montserrat"/>
              <a:buChar char="○"/>
              <a:defRPr sz="1600">
                <a:solidFill>
                  <a:schemeClr val="lt1"/>
                </a:solidFill>
                <a:latin typeface="Montserrat"/>
                <a:ea typeface="Montserrat"/>
                <a:cs typeface="Montserrat"/>
                <a:sym typeface="Montserrat"/>
              </a:defRPr>
            </a:lvl5pPr>
            <a:lvl6pPr indent="-330200" lvl="5" marL="2743200" rtl="0">
              <a:lnSpc>
                <a:spcPct val="115000"/>
              </a:lnSpc>
              <a:spcBef>
                <a:spcPts val="0"/>
              </a:spcBef>
              <a:spcAft>
                <a:spcPts val="0"/>
              </a:spcAft>
              <a:buClr>
                <a:schemeClr val="accent2"/>
              </a:buClr>
              <a:buSzPts val="1600"/>
              <a:buFont typeface="Montserrat"/>
              <a:buChar char="■"/>
              <a:defRPr sz="1600">
                <a:solidFill>
                  <a:schemeClr val="lt1"/>
                </a:solidFill>
                <a:latin typeface="Montserrat"/>
                <a:ea typeface="Montserrat"/>
                <a:cs typeface="Montserrat"/>
                <a:sym typeface="Montserrat"/>
              </a:defRPr>
            </a:lvl6pPr>
            <a:lvl7pPr indent="-330200" lvl="6" marL="3200400" rtl="0">
              <a:lnSpc>
                <a:spcPct val="115000"/>
              </a:lnSpc>
              <a:spcBef>
                <a:spcPts val="0"/>
              </a:spcBef>
              <a:spcAft>
                <a:spcPts val="0"/>
              </a:spcAft>
              <a:buClr>
                <a:schemeClr val="accent2"/>
              </a:buClr>
              <a:buSzPts val="1600"/>
              <a:buFont typeface="Montserrat"/>
              <a:buChar char="●"/>
              <a:defRPr sz="1600">
                <a:solidFill>
                  <a:schemeClr val="lt1"/>
                </a:solidFill>
                <a:latin typeface="Montserrat"/>
                <a:ea typeface="Montserrat"/>
                <a:cs typeface="Montserrat"/>
                <a:sym typeface="Montserrat"/>
              </a:defRPr>
            </a:lvl7pPr>
            <a:lvl8pPr indent="-330200" lvl="7" marL="3657600" rtl="0">
              <a:lnSpc>
                <a:spcPct val="115000"/>
              </a:lnSpc>
              <a:spcBef>
                <a:spcPts val="0"/>
              </a:spcBef>
              <a:spcAft>
                <a:spcPts val="0"/>
              </a:spcAft>
              <a:buClr>
                <a:schemeClr val="accent2"/>
              </a:buClr>
              <a:buSzPts val="1600"/>
              <a:buFont typeface="Montserrat"/>
              <a:buChar char="○"/>
              <a:defRPr sz="1600">
                <a:solidFill>
                  <a:schemeClr val="lt1"/>
                </a:solidFill>
                <a:latin typeface="Montserrat"/>
                <a:ea typeface="Montserrat"/>
                <a:cs typeface="Montserrat"/>
                <a:sym typeface="Montserrat"/>
              </a:defRPr>
            </a:lvl8pPr>
            <a:lvl9pPr indent="-330200" lvl="8" marL="4114800" rtl="0">
              <a:lnSpc>
                <a:spcPct val="115000"/>
              </a:lnSpc>
              <a:spcBef>
                <a:spcPts val="0"/>
              </a:spcBef>
              <a:spcAft>
                <a:spcPts val="0"/>
              </a:spcAft>
              <a:buClr>
                <a:schemeClr val="accent2"/>
              </a:buClr>
              <a:buSzPts val="1600"/>
              <a:buFont typeface="Montserrat"/>
              <a:buChar char="■"/>
              <a:defRPr sz="1600">
                <a:solidFill>
                  <a:schemeClr val="lt1"/>
                </a:solidFill>
                <a:latin typeface="Montserrat"/>
                <a:ea typeface="Montserrat"/>
                <a:cs typeface="Montserrat"/>
                <a:sym typeface="Montserra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2"/>
                </a:solidFill>
                <a:latin typeface="DM Serif Display"/>
                <a:ea typeface="DM Serif Display"/>
                <a:cs typeface="DM Serif Display"/>
                <a:sym typeface="DM Serif Display"/>
              </a:defRPr>
            </a:lvl1pPr>
            <a:lvl2pPr lvl="1" rtl="0" algn="r">
              <a:buNone/>
              <a:defRPr sz="1300">
                <a:solidFill>
                  <a:schemeClr val="dk2"/>
                </a:solidFill>
                <a:latin typeface="DM Serif Display"/>
                <a:ea typeface="DM Serif Display"/>
                <a:cs typeface="DM Serif Display"/>
                <a:sym typeface="DM Serif Display"/>
              </a:defRPr>
            </a:lvl2pPr>
            <a:lvl3pPr lvl="2" rtl="0" algn="r">
              <a:buNone/>
              <a:defRPr sz="1300">
                <a:solidFill>
                  <a:schemeClr val="dk2"/>
                </a:solidFill>
                <a:latin typeface="DM Serif Display"/>
                <a:ea typeface="DM Serif Display"/>
                <a:cs typeface="DM Serif Display"/>
                <a:sym typeface="DM Serif Display"/>
              </a:defRPr>
            </a:lvl3pPr>
            <a:lvl4pPr lvl="3" rtl="0" algn="r">
              <a:buNone/>
              <a:defRPr sz="1300">
                <a:solidFill>
                  <a:schemeClr val="dk2"/>
                </a:solidFill>
                <a:latin typeface="DM Serif Display"/>
                <a:ea typeface="DM Serif Display"/>
                <a:cs typeface="DM Serif Display"/>
                <a:sym typeface="DM Serif Display"/>
              </a:defRPr>
            </a:lvl4pPr>
            <a:lvl5pPr lvl="4" rtl="0" algn="r">
              <a:buNone/>
              <a:defRPr sz="1300">
                <a:solidFill>
                  <a:schemeClr val="dk2"/>
                </a:solidFill>
                <a:latin typeface="DM Serif Display"/>
                <a:ea typeface="DM Serif Display"/>
                <a:cs typeface="DM Serif Display"/>
                <a:sym typeface="DM Serif Display"/>
              </a:defRPr>
            </a:lvl5pPr>
            <a:lvl6pPr lvl="5" rtl="0" algn="r">
              <a:buNone/>
              <a:defRPr sz="1300">
                <a:solidFill>
                  <a:schemeClr val="dk2"/>
                </a:solidFill>
                <a:latin typeface="DM Serif Display"/>
                <a:ea typeface="DM Serif Display"/>
                <a:cs typeface="DM Serif Display"/>
                <a:sym typeface="DM Serif Display"/>
              </a:defRPr>
            </a:lvl6pPr>
            <a:lvl7pPr lvl="6" rtl="0" algn="r">
              <a:buNone/>
              <a:defRPr sz="1300">
                <a:solidFill>
                  <a:schemeClr val="dk2"/>
                </a:solidFill>
                <a:latin typeface="DM Serif Display"/>
                <a:ea typeface="DM Serif Display"/>
                <a:cs typeface="DM Serif Display"/>
                <a:sym typeface="DM Serif Display"/>
              </a:defRPr>
            </a:lvl7pPr>
            <a:lvl8pPr lvl="7" rtl="0" algn="r">
              <a:buNone/>
              <a:defRPr sz="1300">
                <a:solidFill>
                  <a:schemeClr val="dk2"/>
                </a:solidFill>
                <a:latin typeface="DM Serif Display"/>
                <a:ea typeface="DM Serif Display"/>
                <a:cs typeface="DM Serif Display"/>
                <a:sym typeface="DM Serif Display"/>
              </a:defRPr>
            </a:lvl8pPr>
            <a:lvl9pPr lvl="8" rtl="0" algn="r">
              <a:buNone/>
              <a:defRPr sz="1300">
                <a:solidFill>
                  <a:schemeClr val="dk2"/>
                </a:solidFill>
                <a:latin typeface="DM Serif Display"/>
                <a:ea typeface="DM Serif Display"/>
                <a:cs typeface="DM Serif Display"/>
                <a:sym typeface="DM Serif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www.rdocumentation.org/packages/MASS/versions/7.3-53/topics/stepAI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537150" y="665500"/>
            <a:ext cx="5017500" cy="2153400"/>
          </a:xfrm>
          <a:prstGeom prst="rect">
            <a:avLst/>
          </a:prstGeom>
        </p:spPr>
        <p:txBody>
          <a:bodyPr anchorCtr="0" anchor="b" bIns="0" lIns="0" spcFirstLastPara="1" rIns="0" wrap="square" tIns="0">
            <a:noAutofit/>
          </a:bodyPr>
          <a:lstStyle/>
          <a:p>
            <a:pPr indent="0" lvl="0" marL="0" rtl="0" algn="ctr">
              <a:lnSpc>
                <a:spcPct val="115000"/>
              </a:lnSpc>
              <a:spcBef>
                <a:spcPts val="1200"/>
              </a:spcBef>
              <a:spcAft>
                <a:spcPts val="0"/>
              </a:spcAft>
              <a:buNone/>
            </a:pPr>
            <a:r>
              <a:rPr b="1" lang="en" sz="4800">
                <a:solidFill>
                  <a:srgbClr val="FF9900"/>
                </a:solidFill>
                <a:latin typeface="Arial"/>
                <a:ea typeface="Arial"/>
                <a:cs typeface="Arial"/>
                <a:sym typeface="Arial"/>
              </a:rPr>
              <a:t>Data Analysis</a:t>
            </a:r>
            <a:endParaRPr b="1" sz="4800">
              <a:solidFill>
                <a:srgbClr val="FF9900"/>
              </a:solidFill>
              <a:latin typeface="Arial"/>
              <a:ea typeface="Arial"/>
              <a:cs typeface="Arial"/>
              <a:sym typeface="Arial"/>
            </a:endParaRPr>
          </a:p>
          <a:p>
            <a:pPr indent="0" lvl="0" marL="0" rtl="0" algn="ctr">
              <a:spcBef>
                <a:spcPts val="1200"/>
              </a:spcBef>
              <a:spcAft>
                <a:spcPts val="0"/>
              </a:spcAft>
              <a:buNone/>
            </a:pPr>
            <a:r>
              <a:rPr b="1" lang="en" sz="4800">
                <a:solidFill>
                  <a:srgbClr val="FF9900"/>
                </a:solidFill>
                <a:latin typeface="Arial"/>
                <a:ea typeface="Arial"/>
                <a:cs typeface="Arial"/>
                <a:sym typeface="Arial"/>
              </a:rPr>
              <a:t>Project II</a:t>
            </a:r>
            <a:endParaRPr>
              <a:solidFill>
                <a:srgbClr val="FF9900"/>
              </a:solidFill>
            </a:endParaRPr>
          </a:p>
        </p:txBody>
      </p:sp>
      <p:sp>
        <p:nvSpPr>
          <p:cNvPr id="80" name="Google Shape;80;p17"/>
          <p:cNvSpPr txBox="1"/>
          <p:nvPr>
            <p:ph idx="1" type="subTitle"/>
          </p:nvPr>
        </p:nvSpPr>
        <p:spPr>
          <a:xfrm>
            <a:off x="1733400" y="2943975"/>
            <a:ext cx="7410600" cy="531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400">
                <a:solidFill>
                  <a:srgbClr val="B45F06"/>
                </a:solidFill>
                <a:latin typeface="Arial"/>
                <a:ea typeface="Arial"/>
                <a:cs typeface="Arial"/>
                <a:sym typeface="Arial"/>
              </a:rPr>
              <a:t>Health Insurance Cross-sell Prediction | Kaggle</a:t>
            </a:r>
            <a:endParaRPr>
              <a:solidFill>
                <a:srgbClr val="B45F06"/>
              </a:solidFill>
            </a:endParaRPr>
          </a:p>
        </p:txBody>
      </p:sp>
      <p:sp>
        <p:nvSpPr>
          <p:cNvPr id="81" name="Google Shape;81;p17"/>
          <p:cNvSpPr txBox="1"/>
          <p:nvPr/>
        </p:nvSpPr>
        <p:spPr>
          <a:xfrm>
            <a:off x="5323975" y="3804900"/>
            <a:ext cx="3541800" cy="11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Lato"/>
                <a:ea typeface="Lato"/>
                <a:cs typeface="Lato"/>
                <a:sym typeface="Lato"/>
              </a:rPr>
              <a:t>Group No. 1</a:t>
            </a:r>
            <a:endParaRPr>
              <a:solidFill>
                <a:srgbClr val="FF9900"/>
              </a:solidFill>
              <a:latin typeface="Lato"/>
              <a:ea typeface="Lato"/>
              <a:cs typeface="Lato"/>
              <a:sym typeface="Lato"/>
            </a:endParaRPr>
          </a:p>
          <a:p>
            <a:pPr indent="0" lvl="0" marL="0" rtl="0" algn="l">
              <a:spcBef>
                <a:spcPts val="0"/>
              </a:spcBef>
              <a:spcAft>
                <a:spcPts val="0"/>
              </a:spcAft>
              <a:buNone/>
            </a:pPr>
            <a:r>
              <a:t/>
            </a:r>
            <a:endParaRPr>
              <a:solidFill>
                <a:srgbClr val="CCCCCC"/>
              </a:solidFill>
              <a:latin typeface="Lato"/>
              <a:ea typeface="Lato"/>
              <a:cs typeface="Lato"/>
              <a:sym typeface="Lato"/>
            </a:endParaRPr>
          </a:p>
          <a:p>
            <a:pPr indent="0" lvl="0" marL="0" rtl="0" algn="l">
              <a:spcBef>
                <a:spcPts val="0"/>
              </a:spcBef>
              <a:spcAft>
                <a:spcPts val="0"/>
              </a:spcAft>
              <a:buNone/>
            </a:pPr>
            <a:r>
              <a:rPr lang="en">
                <a:solidFill>
                  <a:srgbClr val="CCCCCC"/>
                </a:solidFill>
                <a:latin typeface="Lato"/>
                <a:ea typeface="Lato"/>
                <a:cs typeface="Lato"/>
                <a:sym typeface="Lato"/>
              </a:rPr>
              <a:t>B. Thanushan			S14025</a:t>
            </a:r>
            <a:endParaRPr>
              <a:solidFill>
                <a:srgbClr val="CCCCCC"/>
              </a:solidFill>
              <a:latin typeface="Lato"/>
              <a:ea typeface="Lato"/>
              <a:cs typeface="Lato"/>
              <a:sym typeface="Lato"/>
            </a:endParaRPr>
          </a:p>
          <a:p>
            <a:pPr indent="0" lvl="0" marL="0" rtl="0" algn="l">
              <a:spcBef>
                <a:spcPts val="0"/>
              </a:spcBef>
              <a:spcAft>
                <a:spcPts val="0"/>
              </a:spcAft>
              <a:buNone/>
            </a:pPr>
            <a:r>
              <a:rPr lang="en">
                <a:solidFill>
                  <a:srgbClr val="CCCCCC"/>
                </a:solidFill>
                <a:latin typeface="Lato"/>
                <a:ea typeface="Lato"/>
                <a:cs typeface="Lato"/>
                <a:sym typeface="Lato"/>
              </a:rPr>
              <a:t>W. S. S. Fernando			S13990</a:t>
            </a:r>
            <a:endParaRPr>
              <a:solidFill>
                <a:srgbClr val="CCCCCC"/>
              </a:solidFill>
              <a:latin typeface="Lato"/>
              <a:ea typeface="Lato"/>
              <a:cs typeface="Lato"/>
              <a:sym typeface="Lato"/>
            </a:endParaRPr>
          </a:p>
          <a:p>
            <a:pPr indent="0" lvl="0" marL="0" rtl="0" algn="l">
              <a:spcBef>
                <a:spcPts val="0"/>
              </a:spcBef>
              <a:spcAft>
                <a:spcPts val="0"/>
              </a:spcAft>
              <a:buNone/>
            </a:pPr>
            <a:r>
              <a:rPr lang="en">
                <a:solidFill>
                  <a:srgbClr val="CCCCCC"/>
                </a:solidFill>
                <a:latin typeface="Lato"/>
                <a:ea typeface="Lato"/>
                <a:cs typeface="Lato"/>
                <a:sym typeface="Lato"/>
              </a:rPr>
              <a:t>W. M. C. B. Weerakoon		S14028</a:t>
            </a:r>
            <a:endParaRPr>
              <a:solidFill>
                <a:srgbClr val="CCCCCC"/>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743400" y="94450"/>
            <a:ext cx="7634700" cy="105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SUMMARY OF DESCRIPTIVE ANALYSIS</a:t>
            </a:r>
            <a:endParaRPr sz="3000">
              <a:solidFill>
                <a:srgbClr val="FF9900"/>
              </a:solidFill>
            </a:endParaRPr>
          </a:p>
          <a:p>
            <a:pPr indent="0" lvl="0" marL="0" rtl="0" algn="l">
              <a:spcBef>
                <a:spcPts val="0"/>
              </a:spcBef>
              <a:spcAft>
                <a:spcPts val="0"/>
              </a:spcAft>
              <a:buNone/>
            </a:pPr>
            <a:r>
              <a:t/>
            </a:r>
            <a:endParaRPr b="1" sz="3000">
              <a:solidFill>
                <a:srgbClr val="FF9900"/>
              </a:solidFill>
            </a:endParaRPr>
          </a:p>
        </p:txBody>
      </p:sp>
      <p:pic>
        <p:nvPicPr>
          <p:cNvPr id="138" name="Google Shape;138;p26"/>
          <p:cNvPicPr preferRelativeResize="0"/>
          <p:nvPr/>
        </p:nvPicPr>
        <p:blipFill>
          <a:blip r:embed="rId3">
            <a:alphaModFix/>
          </a:blip>
          <a:stretch>
            <a:fillRect/>
          </a:stretch>
        </p:blipFill>
        <p:spPr>
          <a:xfrm>
            <a:off x="563650" y="1431237"/>
            <a:ext cx="3847350" cy="2281025"/>
          </a:xfrm>
          <a:prstGeom prst="rect">
            <a:avLst/>
          </a:prstGeom>
          <a:noFill/>
          <a:ln>
            <a:noFill/>
          </a:ln>
        </p:spPr>
      </p:pic>
      <p:sp>
        <p:nvSpPr>
          <p:cNvPr id="139" name="Google Shape;139;p26"/>
          <p:cNvSpPr txBox="1"/>
          <p:nvPr/>
        </p:nvSpPr>
        <p:spPr>
          <a:xfrm>
            <a:off x="4411000" y="928250"/>
            <a:ext cx="4409700" cy="3672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Drivers with less safety awareness will tend to purchase more coverage, and that those who purchase more coverage will, in turn, tend to have more accidents and submit more claims. </a:t>
            </a:r>
            <a:r>
              <a:rPr i="1" lang="en" sz="1800">
                <a:solidFill>
                  <a:srgbClr val="FFFFFF"/>
                </a:solidFill>
                <a:latin typeface="Lato"/>
                <a:ea typeface="Lato"/>
                <a:cs typeface="Lato"/>
                <a:sym typeface="Lato"/>
              </a:rPr>
              <a:t>(Hsu, Shiu, Chou and Chen, 2015)</a:t>
            </a:r>
            <a:endParaRPr i="1" sz="1800">
              <a:solidFill>
                <a:srgbClr val="FFFFFF"/>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rgbClr val="FFFFFF"/>
              </a:solidFill>
              <a:latin typeface="Lato"/>
              <a:ea typeface="Lato"/>
              <a:cs typeface="Lato"/>
              <a:sym typeface="Lato"/>
            </a:endParaRPr>
          </a:p>
          <a:p>
            <a:pPr indent="-342900" lvl="0" marL="457200" rtl="0" algn="l">
              <a:lnSpc>
                <a:spcPct val="115000"/>
              </a:lnSpc>
              <a:spcBef>
                <a:spcPts val="1600"/>
              </a:spcBef>
              <a:spcAft>
                <a:spcPts val="0"/>
              </a:spcAft>
              <a:buClr>
                <a:srgbClr val="FFFFFF"/>
              </a:buClr>
              <a:buSzPts val="1800"/>
              <a:buFont typeface="Lato"/>
              <a:buChar char="●"/>
            </a:pPr>
            <a:r>
              <a:rPr lang="en" sz="1800">
                <a:solidFill>
                  <a:srgbClr val="FFFFFF"/>
                </a:solidFill>
                <a:latin typeface="Lato"/>
                <a:ea typeface="Lato"/>
                <a:cs typeface="Lato"/>
                <a:sym typeface="Lato"/>
              </a:rPr>
              <a:t>Our analysis also verifies that.</a:t>
            </a:r>
            <a:endParaRPr sz="18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a:blip r:embed="rId3">
            <a:alphaModFix/>
          </a:blip>
          <a:stretch>
            <a:fillRect/>
          </a:stretch>
        </p:blipFill>
        <p:spPr>
          <a:xfrm>
            <a:off x="890350" y="1221900"/>
            <a:ext cx="3681650" cy="2266585"/>
          </a:xfrm>
          <a:prstGeom prst="rect">
            <a:avLst/>
          </a:prstGeom>
          <a:noFill/>
          <a:ln>
            <a:noFill/>
          </a:ln>
        </p:spPr>
      </p:pic>
      <p:sp>
        <p:nvSpPr>
          <p:cNvPr id="145" name="Google Shape;145;p27"/>
          <p:cNvSpPr txBox="1"/>
          <p:nvPr/>
        </p:nvSpPr>
        <p:spPr>
          <a:xfrm>
            <a:off x="4721575" y="955500"/>
            <a:ext cx="4259400" cy="32325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The customers who have not had vehicle insurance are more likely to have vehicle damage, and those who have had a vehicle insurance are less likely to have vehicle damage.</a:t>
            </a:r>
            <a:endParaRPr sz="1800">
              <a:solidFill>
                <a:srgbClr val="FFFFFF"/>
              </a:solidFill>
              <a:latin typeface="Lato"/>
              <a:ea typeface="Lato"/>
              <a:cs typeface="Lato"/>
              <a:sym typeface="Lato"/>
            </a:endParaRPr>
          </a:p>
          <a:p>
            <a:pPr indent="0" lvl="0" marL="457200" rtl="0" algn="just">
              <a:spcBef>
                <a:spcPts val="0"/>
              </a:spcBef>
              <a:spcAft>
                <a:spcPts val="0"/>
              </a:spcAft>
              <a:buNone/>
            </a:pPr>
            <a:r>
              <a:t/>
            </a:r>
            <a:endParaRPr b="1" sz="1800">
              <a:solidFill>
                <a:srgbClr val="FFFFFF"/>
              </a:solidFill>
              <a:latin typeface="Lato"/>
              <a:ea typeface="Lato"/>
              <a:cs typeface="Lato"/>
              <a:sym typeface="Lato"/>
            </a:endParaRPr>
          </a:p>
          <a:p>
            <a:pPr indent="-342900" lvl="0" marL="457200" rtl="0" algn="just">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This can happen due to the increases in the incidence of automobile insurance and moves to no‐fault liability systems. </a:t>
            </a:r>
            <a:r>
              <a:rPr i="1" lang="en" sz="1800">
                <a:solidFill>
                  <a:srgbClr val="FFFFFF"/>
                </a:solidFill>
                <a:latin typeface="Lato"/>
                <a:ea typeface="Lato"/>
                <a:cs typeface="Lato"/>
                <a:sym typeface="Lato"/>
              </a:rPr>
              <a:t>(Cohen and Dehejia, 2004)</a:t>
            </a:r>
            <a:endParaRPr sz="1800">
              <a:solidFill>
                <a:srgbClr val="FFFFFF"/>
              </a:solidFill>
              <a:latin typeface="Lato"/>
              <a:ea typeface="Lato"/>
              <a:cs typeface="Lato"/>
              <a:sym typeface="Lato"/>
            </a:endParaRPr>
          </a:p>
        </p:txBody>
      </p:sp>
      <p:sp>
        <p:nvSpPr>
          <p:cNvPr id="146" name="Google Shape;146;p27"/>
          <p:cNvSpPr txBox="1"/>
          <p:nvPr>
            <p:ph type="title"/>
          </p:nvPr>
        </p:nvSpPr>
        <p:spPr>
          <a:xfrm>
            <a:off x="886050" y="213275"/>
            <a:ext cx="7861800" cy="5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SUMMARY OF DESCRIPTIVE ANALYSIS</a:t>
            </a:r>
            <a:endParaRPr sz="3000">
              <a:solidFill>
                <a:srgbClr val="FF99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886050" y="213275"/>
            <a:ext cx="7861800" cy="5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SUMMARY OF DESCRIPTIVE ANALYSIS</a:t>
            </a:r>
            <a:endParaRPr sz="3000">
              <a:solidFill>
                <a:srgbClr val="FF9900"/>
              </a:solidFill>
            </a:endParaRPr>
          </a:p>
        </p:txBody>
      </p:sp>
      <p:pic>
        <p:nvPicPr>
          <p:cNvPr id="152" name="Google Shape;152;p28"/>
          <p:cNvPicPr preferRelativeResize="0"/>
          <p:nvPr/>
        </p:nvPicPr>
        <p:blipFill>
          <a:blip r:embed="rId3">
            <a:alphaModFix/>
          </a:blip>
          <a:stretch>
            <a:fillRect/>
          </a:stretch>
        </p:blipFill>
        <p:spPr>
          <a:xfrm>
            <a:off x="886050" y="1065750"/>
            <a:ext cx="3685950" cy="3011990"/>
          </a:xfrm>
          <a:prstGeom prst="rect">
            <a:avLst/>
          </a:prstGeom>
          <a:noFill/>
          <a:ln>
            <a:noFill/>
          </a:ln>
        </p:spPr>
      </p:pic>
      <p:sp>
        <p:nvSpPr>
          <p:cNvPr id="153" name="Google Shape;153;p28"/>
          <p:cNvSpPr txBox="1"/>
          <p:nvPr/>
        </p:nvSpPr>
        <p:spPr>
          <a:xfrm>
            <a:off x="4641200" y="1065750"/>
            <a:ext cx="4289700" cy="3739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Y</a:t>
            </a:r>
            <a:r>
              <a:rPr lang="en" sz="1800">
                <a:solidFill>
                  <a:srgbClr val="FFFFFF"/>
                </a:solidFill>
                <a:latin typeface="Lato"/>
                <a:ea typeface="Lato"/>
                <a:cs typeface="Lato"/>
                <a:sym typeface="Lato"/>
              </a:rPr>
              <a:t>oung people are not willing buy vehicle insurance due to various reasons such as they are too busy or not enough time to get a driver’s license, owning and maintaining a vehicle is too expensive, and able to get transportation from others</a:t>
            </a:r>
            <a:r>
              <a:rPr i="1" lang="en" sz="1800">
                <a:solidFill>
                  <a:srgbClr val="FFFFFF"/>
                </a:solidFill>
                <a:latin typeface="Lato"/>
                <a:ea typeface="Lato"/>
                <a:cs typeface="Lato"/>
                <a:sym typeface="Lato"/>
              </a:rPr>
              <a:t>(Schoettle and Sivak, 2013)</a:t>
            </a:r>
            <a:r>
              <a:rPr lang="en" sz="1800">
                <a:solidFill>
                  <a:srgbClr val="FFFFFF"/>
                </a:solidFill>
                <a:latin typeface="Lato"/>
                <a:ea typeface="Lato"/>
                <a:cs typeface="Lato"/>
                <a:sym typeface="Lato"/>
              </a:rPr>
              <a:t>.</a:t>
            </a:r>
            <a:endParaRPr sz="1800">
              <a:solidFill>
                <a:srgbClr val="FFFFFF"/>
              </a:solidFill>
              <a:latin typeface="Lato"/>
              <a:ea typeface="Lato"/>
              <a:cs typeface="Lato"/>
              <a:sym typeface="Lato"/>
            </a:endParaRPr>
          </a:p>
          <a:p>
            <a:pPr indent="0" lvl="0" marL="457200" rtl="0" algn="l">
              <a:lnSpc>
                <a:spcPct val="115000"/>
              </a:lnSpc>
              <a:spcBef>
                <a:spcPts val="1600"/>
              </a:spcBef>
              <a:spcAft>
                <a:spcPts val="0"/>
              </a:spcAft>
              <a:buNone/>
            </a:pPr>
            <a:r>
              <a:t/>
            </a:r>
            <a:endParaRPr sz="1800">
              <a:solidFill>
                <a:srgbClr val="FFFFFF"/>
              </a:solidFill>
              <a:latin typeface="Lato"/>
              <a:ea typeface="Lato"/>
              <a:cs typeface="Lato"/>
              <a:sym typeface="Lato"/>
            </a:endParaRPr>
          </a:p>
          <a:p>
            <a:pPr indent="-342900" lvl="0" marL="457200" rtl="0" algn="l">
              <a:lnSpc>
                <a:spcPct val="115000"/>
              </a:lnSpc>
              <a:spcBef>
                <a:spcPts val="1600"/>
              </a:spcBef>
              <a:spcAft>
                <a:spcPts val="0"/>
              </a:spcAft>
              <a:buClr>
                <a:srgbClr val="FFFFFF"/>
              </a:buClr>
              <a:buSzPts val="1800"/>
              <a:buFont typeface="Lato"/>
              <a:buChar char="●"/>
            </a:pPr>
            <a:r>
              <a:rPr lang="en" sz="1800">
                <a:solidFill>
                  <a:srgbClr val="FFFFFF"/>
                </a:solidFill>
                <a:latin typeface="Lato"/>
                <a:ea typeface="Lato"/>
                <a:cs typeface="Lato"/>
                <a:sym typeface="Lato"/>
              </a:rPr>
              <a:t>O</a:t>
            </a:r>
            <a:r>
              <a:rPr lang="en" sz="1800">
                <a:solidFill>
                  <a:srgbClr val="FFFFFF"/>
                </a:solidFill>
                <a:latin typeface="Lato"/>
                <a:ea typeface="Lato"/>
                <a:cs typeface="Lato"/>
                <a:sym typeface="Lato"/>
              </a:rPr>
              <a:t>ur analysis contrasts that fact.</a:t>
            </a:r>
            <a:endParaRPr sz="18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886050" y="213275"/>
            <a:ext cx="7861800" cy="5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SUMMARY OF DESCRIPTIVE ANALYSIS</a:t>
            </a:r>
            <a:endParaRPr sz="3000">
              <a:solidFill>
                <a:srgbClr val="FF9900"/>
              </a:solidFill>
            </a:endParaRPr>
          </a:p>
        </p:txBody>
      </p:sp>
      <p:pic>
        <p:nvPicPr>
          <p:cNvPr id="159" name="Google Shape;159;p29"/>
          <p:cNvPicPr preferRelativeResize="0"/>
          <p:nvPr/>
        </p:nvPicPr>
        <p:blipFill>
          <a:blip r:embed="rId3">
            <a:alphaModFix/>
          </a:blip>
          <a:stretch>
            <a:fillRect/>
          </a:stretch>
        </p:blipFill>
        <p:spPr>
          <a:xfrm>
            <a:off x="886050" y="917584"/>
            <a:ext cx="2858375" cy="1883254"/>
          </a:xfrm>
          <a:prstGeom prst="rect">
            <a:avLst/>
          </a:prstGeom>
          <a:noFill/>
          <a:ln>
            <a:noFill/>
          </a:ln>
        </p:spPr>
      </p:pic>
      <p:pic>
        <p:nvPicPr>
          <p:cNvPr id="160" name="Google Shape;160;p29"/>
          <p:cNvPicPr preferRelativeResize="0"/>
          <p:nvPr/>
        </p:nvPicPr>
        <p:blipFill>
          <a:blip r:embed="rId4">
            <a:alphaModFix/>
          </a:blip>
          <a:stretch>
            <a:fillRect/>
          </a:stretch>
        </p:blipFill>
        <p:spPr>
          <a:xfrm>
            <a:off x="886050" y="2906350"/>
            <a:ext cx="2858376" cy="2095450"/>
          </a:xfrm>
          <a:prstGeom prst="rect">
            <a:avLst/>
          </a:prstGeom>
          <a:noFill/>
          <a:ln>
            <a:noFill/>
          </a:ln>
        </p:spPr>
      </p:pic>
      <p:sp>
        <p:nvSpPr>
          <p:cNvPr id="161" name="Google Shape;161;p29"/>
          <p:cNvSpPr txBox="1"/>
          <p:nvPr/>
        </p:nvSpPr>
        <p:spPr>
          <a:xfrm>
            <a:off x="4572000" y="1020450"/>
            <a:ext cx="4176000" cy="3102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That could happen due to the higher number of young people in our dataset.</a:t>
            </a:r>
            <a:endParaRPr sz="1800">
              <a:solidFill>
                <a:srgbClr val="FFFFFF"/>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rgbClr val="FFFFFF"/>
              </a:solidFill>
              <a:latin typeface="Lato"/>
              <a:ea typeface="Lato"/>
              <a:cs typeface="Lato"/>
              <a:sym typeface="Lato"/>
            </a:endParaRPr>
          </a:p>
          <a:p>
            <a:pPr indent="-342900" lvl="0" marL="457200" rtl="0" algn="l">
              <a:lnSpc>
                <a:spcPct val="115000"/>
              </a:lnSpc>
              <a:spcBef>
                <a:spcPts val="1600"/>
              </a:spcBef>
              <a:spcAft>
                <a:spcPts val="0"/>
              </a:spcAft>
              <a:buClr>
                <a:srgbClr val="FFFFFF"/>
              </a:buClr>
              <a:buSzPts val="1800"/>
              <a:buFont typeface="Lato"/>
              <a:buChar char="●"/>
            </a:pPr>
            <a:r>
              <a:rPr lang="en" sz="1800">
                <a:solidFill>
                  <a:srgbClr val="FFFFFF"/>
                </a:solidFill>
                <a:latin typeface="Lato"/>
                <a:ea typeface="Lato"/>
                <a:cs typeface="Lato"/>
                <a:sym typeface="Lato"/>
              </a:rPr>
              <a:t>Since young people are previously insured than older people, the willingness to buy vehicle insurance from the company is less.</a:t>
            </a:r>
            <a:endParaRPr sz="180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53450" y="130600"/>
            <a:ext cx="6307800" cy="838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ADVANCED ANALYSIS</a:t>
            </a:r>
            <a:endParaRPr sz="3000">
              <a:solidFill>
                <a:srgbClr val="FF9900"/>
              </a:solidFill>
            </a:endParaRPr>
          </a:p>
        </p:txBody>
      </p:sp>
      <p:sp>
        <p:nvSpPr>
          <p:cNvPr id="167" name="Google Shape;167;p30"/>
          <p:cNvSpPr txBox="1"/>
          <p:nvPr>
            <p:ph idx="1" type="body"/>
          </p:nvPr>
        </p:nvSpPr>
        <p:spPr>
          <a:xfrm>
            <a:off x="1068200" y="1284750"/>
            <a:ext cx="6766500" cy="3156900"/>
          </a:xfrm>
          <a:prstGeom prst="rect">
            <a:avLst/>
          </a:prstGeom>
        </p:spPr>
        <p:txBody>
          <a:bodyPr anchorCtr="0" anchor="t" bIns="0" lIns="0" spcFirstLastPara="1" rIns="0" wrap="square" tIns="0">
            <a:noAutofit/>
          </a:bodyPr>
          <a:lstStyle/>
          <a:p>
            <a:pPr indent="-336550" lvl="0" marL="457200" rtl="0" algn="just">
              <a:lnSpc>
                <a:spcPct val="100000"/>
              </a:lnSpc>
              <a:spcBef>
                <a:spcPts val="600"/>
              </a:spcBef>
              <a:spcAft>
                <a:spcPts val="0"/>
              </a:spcAft>
              <a:buSzPts val="1700"/>
              <a:buFont typeface="Lato"/>
              <a:buChar char="●"/>
            </a:pPr>
            <a:r>
              <a:rPr lang="en" sz="1700">
                <a:latin typeface="Lato"/>
                <a:ea typeface="Lato"/>
                <a:cs typeface="Lato"/>
                <a:sym typeface="Lato"/>
              </a:rPr>
              <a:t>Logistic Regression, </a:t>
            </a:r>
            <a:r>
              <a:rPr lang="en" sz="1700">
                <a:latin typeface="Lato"/>
                <a:ea typeface="Lato"/>
                <a:cs typeface="Lato"/>
                <a:sym typeface="Lato"/>
              </a:rPr>
              <a:t>logistic regression with ridge and lasso penalty, </a:t>
            </a:r>
            <a:r>
              <a:rPr lang="en" sz="1700">
                <a:latin typeface="Lato"/>
                <a:ea typeface="Lato"/>
                <a:cs typeface="Lato"/>
                <a:sym typeface="Lato"/>
              </a:rPr>
              <a:t>Decision tree classification and random forest classification techniques are used as the advanced analysis techniques since the problem that we have discussed here is binary </a:t>
            </a:r>
            <a:r>
              <a:rPr lang="en" sz="1700">
                <a:latin typeface="Lato"/>
                <a:ea typeface="Lato"/>
                <a:cs typeface="Lato"/>
                <a:sym typeface="Lato"/>
              </a:rPr>
              <a:t>classification</a:t>
            </a:r>
            <a:r>
              <a:rPr lang="en" sz="1700">
                <a:latin typeface="Lato"/>
                <a:ea typeface="Lato"/>
                <a:cs typeface="Lato"/>
                <a:sym typeface="Lato"/>
              </a:rPr>
              <a:t> </a:t>
            </a:r>
            <a:r>
              <a:rPr lang="en" sz="1700">
                <a:latin typeface="Lato"/>
                <a:ea typeface="Lato"/>
                <a:cs typeface="Lato"/>
                <a:sym typeface="Lato"/>
              </a:rPr>
              <a:t>problem.</a:t>
            </a:r>
            <a:endParaRPr sz="1700">
              <a:latin typeface="Lato"/>
              <a:ea typeface="Lato"/>
              <a:cs typeface="Lato"/>
              <a:sym typeface="Lato"/>
            </a:endParaRPr>
          </a:p>
          <a:p>
            <a:pPr indent="-336550" lvl="0" marL="457200" rtl="0" algn="just">
              <a:lnSpc>
                <a:spcPct val="100000"/>
              </a:lnSpc>
              <a:spcBef>
                <a:spcPts val="1500"/>
              </a:spcBef>
              <a:spcAft>
                <a:spcPts val="0"/>
              </a:spcAft>
              <a:buSzPts val="1700"/>
              <a:buFont typeface="Lato"/>
              <a:buChar char="●"/>
            </a:pPr>
            <a:r>
              <a:rPr lang="en" sz="1700">
                <a:latin typeface="Lato"/>
                <a:ea typeface="Lato"/>
                <a:cs typeface="Lato"/>
                <a:sym typeface="Lato"/>
              </a:rPr>
              <a:t>Main objective - To build a data product using a model with best accuracy to predict whether a health insurance customer is interested in a vehicle insurance or not.</a:t>
            </a:r>
            <a:endParaRPr sz="1700">
              <a:latin typeface="Lato"/>
              <a:ea typeface="Lato"/>
              <a:cs typeface="Lato"/>
              <a:sym typeface="Lato"/>
            </a:endParaRPr>
          </a:p>
          <a:p>
            <a:pPr indent="-336550" lvl="0" marL="457200" rtl="0" algn="just">
              <a:lnSpc>
                <a:spcPct val="100000"/>
              </a:lnSpc>
              <a:spcBef>
                <a:spcPts val="1500"/>
              </a:spcBef>
              <a:spcAft>
                <a:spcPts val="1500"/>
              </a:spcAft>
              <a:buSzPts val="1700"/>
              <a:buFont typeface="Lato"/>
              <a:buChar char="●"/>
            </a:pPr>
            <a:r>
              <a:rPr lang="en" sz="1700">
                <a:latin typeface="Lato"/>
                <a:ea typeface="Lato"/>
                <a:cs typeface="Lato"/>
                <a:sym typeface="Lato"/>
              </a:rPr>
              <a:t>Finding the important features that contributes to the model is also an objective.</a:t>
            </a:r>
            <a:endParaRPr sz="17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1188725" y="136325"/>
            <a:ext cx="6766500" cy="855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LOGISTIC REGRESSION</a:t>
            </a:r>
            <a:endParaRPr sz="4400">
              <a:solidFill>
                <a:srgbClr val="FF9900"/>
              </a:solidFill>
            </a:endParaRPr>
          </a:p>
        </p:txBody>
      </p:sp>
      <p:pic>
        <p:nvPicPr>
          <p:cNvPr id="173" name="Google Shape;173;p31"/>
          <p:cNvPicPr preferRelativeResize="0"/>
          <p:nvPr/>
        </p:nvPicPr>
        <p:blipFill>
          <a:blip r:embed="rId3">
            <a:alphaModFix/>
          </a:blip>
          <a:stretch>
            <a:fillRect/>
          </a:stretch>
        </p:blipFill>
        <p:spPr>
          <a:xfrm>
            <a:off x="2096487" y="1067825"/>
            <a:ext cx="3326725" cy="3803675"/>
          </a:xfrm>
          <a:prstGeom prst="rect">
            <a:avLst/>
          </a:prstGeom>
          <a:noFill/>
          <a:ln>
            <a:noFill/>
          </a:ln>
        </p:spPr>
      </p:pic>
      <p:sp>
        <p:nvSpPr>
          <p:cNvPr id="174" name="Google Shape;174;p31"/>
          <p:cNvSpPr txBox="1"/>
          <p:nvPr>
            <p:ph idx="1" type="body"/>
          </p:nvPr>
        </p:nvSpPr>
        <p:spPr>
          <a:xfrm>
            <a:off x="5699225" y="2397863"/>
            <a:ext cx="2256000" cy="991200"/>
          </a:xfrm>
          <a:prstGeom prst="rect">
            <a:avLst/>
          </a:prstGeom>
        </p:spPr>
        <p:txBody>
          <a:bodyPr anchorCtr="0" anchor="t" bIns="0" lIns="0" spcFirstLastPara="1" rIns="0" wrap="square" tIns="0">
            <a:noAutofit/>
          </a:bodyPr>
          <a:lstStyle/>
          <a:p>
            <a:pPr indent="0" lvl="0" marL="342900" rtl="0" algn="just">
              <a:lnSpc>
                <a:spcPct val="100000"/>
              </a:lnSpc>
              <a:spcBef>
                <a:spcPts val="600"/>
              </a:spcBef>
              <a:spcAft>
                <a:spcPts val="1500"/>
              </a:spcAft>
              <a:buNone/>
            </a:pPr>
            <a:r>
              <a:rPr lang="en" sz="1400">
                <a:latin typeface="Lato"/>
                <a:ea typeface="Lato"/>
                <a:cs typeface="Lato"/>
                <a:sym typeface="Lato"/>
              </a:rPr>
              <a:t>Confusion matrix of the model fitted using the imbalanced training set </a:t>
            </a:r>
            <a:endParaRPr sz="14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1181125" y="253825"/>
            <a:ext cx="5814900" cy="61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LASSO REGRESSION</a:t>
            </a:r>
            <a:endParaRPr sz="3000">
              <a:solidFill>
                <a:srgbClr val="FF9900"/>
              </a:solidFill>
            </a:endParaRPr>
          </a:p>
        </p:txBody>
      </p:sp>
      <p:sp>
        <p:nvSpPr>
          <p:cNvPr id="180" name="Google Shape;180;p32"/>
          <p:cNvSpPr txBox="1"/>
          <p:nvPr>
            <p:ph idx="1" type="body"/>
          </p:nvPr>
        </p:nvSpPr>
        <p:spPr>
          <a:xfrm>
            <a:off x="5538100" y="2170150"/>
            <a:ext cx="2607000" cy="1437300"/>
          </a:xfrm>
          <a:prstGeom prst="rect">
            <a:avLst/>
          </a:prstGeom>
        </p:spPr>
        <p:txBody>
          <a:bodyPr anchorCtr="0" anchor="t" bIns="0" lIns="0" spcFirstLastPara="1" rIns="0" wrap="square" tIns="0">
            <a:noAutofit/>
          </a:bodyPr>
          <a:lstStyle/>
          <a:p>
            <a:pPr indent="0" lvl="0" marL="342900" rtl="0" algn="just">
              <a:lnSpc>
                <a:spcPct val="100000"/>
              </a:lnSpc>
              <a:spcBef>
                <a:spcPts val="600"/>
              </a:spcBef>
              <a:spcAft>
                <a:spcPts val="0"/>
              </a:spcAft>
              <a:buNone/>
            </a:pPr>
            <a:r>
              <a:rPr lang="en" sz="1400">
                <a:latin typeface="Lato"/>
                <a:ea typeface="Lato"/>
                <a:cs typeface="Lato"/>
                <a:sym typeface="Lato"/>
              </a:rPr>
              <a:t>Confusion matrix of the model fitted using the imbalanced training set </a:t>
            </a:r>
            <a:endParaRPr sz="1400">
              <a:latin typeface="Lato"/>
              <a:ea typeface="Lato"/>
              <a:cs typeface="Lato"/>
              <a:sym typeface="Lato"/>
            </a:endParaRPr>
          </a:p>
          <a:p>
            <a:pPr indent="0" lvl="0" marL="0" rtl="0" algn="l">
              <a:spcBef>
                <a:spcPts val="1500"/>
              </a:spcBef>
              <a:spcAft>
                <a:spcPts val="0"/>
              </a:spcAft>
              <a:buNone/>
            </a:pPr>
            <a:r>
              <a:t/>
            </a:r>
            <a:endParaRPr/>
          </a:p>
        </p:txBody>
      </p:sp>
      <p:pic>
        <p:nvPicPr>
          <p:cNvPr id="181" name="Google Shape;181;p32"/>
          <p:cNvPicPr preferRelativeResize="0"/>
          <p:nvPr/>
        </p:nvPicPr>
        <p:blipFill>
          <a:blip r:embed="rId3">
            <a:alphaModFix/>
          </a:blip>
          <a:stretch>
            <a:fillRect/>
          </a:stretch>
        </p:blipFill>
        <p:spPr>
          <a:xfrm>
            <a:off x="1181125" y="972275"/>
            <a:ext cx="3751025" cy="402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1033675" y="155200"/>
            <a:ext cx="5758500" cy="605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RIDGE REGRESSION</a:t>
            </a:r>
            <a:endParaRPr sz="3000">
              <a:solidFill>
                <a:srgbClr val="FF9900"/>
              </a:solidFill>
            </a:endParaRPr>
          </a:p>
        </p:txBody>
      </p:sp>
      <p:sp>
        <p:nvSpPr>
          <p:cNvPr id="187" name="Google Shape;187;p33"/>
          <p:cNvSpPr txBox="1"/>
          <p:nvPr>
            <p:ph idx="1" type="body"/>
          </p:nvPr>
        </p:nvSpPr>
        <p:spPr>
          <a:xfrm>
            <a:off x="5163850" y="1788000"/>
            <a:ext cx="2854500" cy="1567500"/>
          </a:xfrm>
          <a:prstGeom prst="rect">
            <a:avLst/>
          </a:prstGeom>
        </p:spPr>
        <p:txBody>
          <a:bodyPr anchorCtr="0" anchor="t" bIns="0" lIns="0" spcFirstLastPara="1" rIns="0" wrap="square" tIns="0">
            <a:noAutofit/>
          </a:bodyPr>
          <a:lstStyle/>
          <a:p>
            <a:pPr indent="0" lvl="0" marL="342900" rtl="0" algn="just">
              <a:lnSpc>
                <a:spcPct val="100000"/>
              </a:lnSpc>
              <a:spcBef>
                <a:spcPts val="600"/>
              </a:spcBef>
              <a:spcAft>
                <a:spcPts val="0"/>
              </a:spcAft>
              <a:buNone/>
            </a:pPr>
            <a:r>
              <a:rPr lang="en" sz="1400">
                <a:latin typeface="Lato"/>
                <a:ea typeface="Lato"/>
                <a:cs typeface="Lato"/>
                <a:sym typeface="Lato"/>
              </a:rPr>
              <a:t>Confusion matrix of the model fitted using the imbalanced training  set </a:t>
            </a:r>
            <a:endParaRPr sz="1400">
              <a:latin typeface="Lato"/>
              <a:ea typeface="Lato"/>
              <a:cs typeface="Lato"/>
              <a:sym typeface="Lato"/>
            </a:endParaRPr>
          </a:p>
          <a:p>
            <a:pPr indent="0" lvl="0" marL="0" rtl="0" algn="l">
              <a:spcBef>
                <a:spcPts val="1500"/>
              </a:spcBef>
              <a:spcAft>
                <a:spcPts val="0"/>
              </a:spcAft>
              <a:buNone/>
            </a:pPr>
            <a:r>
              <a:t/>
            </a:r>
            <a:endParaRPr/>
          </a:p>
        </p:txBody>
      </p:sp>
      <p:pic>
        <p:nvPicPr>
          <p:cNvPr id="188" name="Google Shape;188;p33"/>
          <p:cNvPicPr preferRelativeResize="0"/>
          <p:nvPr/>
        </p:nvPicPr>
        <p:blipFill>
          <a:blip r:embed="rId3">
            <a:alphaModFix/>
          </a:blip>
          <a:stretch>
            <a:fillRect/>
          </a:stretch>
        </p:blipFill>
        <p:spPr>
          <a:xfrm>
            <a:off x="1138825" y="899200"/>
            <a:ext cx="3834747" cy="403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925800" y="152650"/>
            <a:ext cx="7038900" cy="560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DECISION TREE CLASSIFIER</a:t>
            </a:r>
            <a:endParaRPr sz="3000">
              <a:solidFill>
                <a:srgbClr val="FF9900"/>
              </a:solidFill>
            </a:endParaRPr>
          </a:p>
        </p:txBody>
      </p:sp>
      <p:sp>
        <p:nvSpPr>
          <p:cNvPr id="194" name="Google Shape;194;p34"/>
          <p:cNvSpPr txBox="1"/>
          <p:nvPr>
            <p:ph idx="1" type="body"/>
          </p:nvPr>
        </p:nvSpPr>
        <p:spPr>
          <a:xfrm>
            <a:off x="5384600" y="1567550"/>
            <a:ext cx="3365400" cy="2911200"/>
          </a:xfrm>
          <a:prstGeom prst="rect">
            <a:avLst/>
          </a:prstGeom>
        </p:spPr>
        <p:txBody>
          <a:bodyPr anchorCtr="0" anchor="t" bIns="0" lIns="0" spcFirstLastPara="1" rIns="0" wrap="square" tIns="0">
            <a:noAutofit/>
          </a:bodyPr>
          <a:lstStyle/>
          <a:p>
            <a:pPr indent="0" lvl="0" marL="0" rtl="0" algn="just">
              <a:spcBef>
                <a:spcPts val="1000"/>
              </a:spcBef>
              <a:spcAft>
                <a:spcPts val="0"/>
              </a:spcAft>
              <a:buNone/>
            </a:pPr>
            <a:r>
              <a:t/>
            </a:r>
            <a:endParaRPr sz="1600">
              <a:latin typeface="Lato"/>
              <a:ea typeface="Lato"/>
              <a:cs typeface="Lato"/>
              <a:sym typeface="Lato"/>
            </a:endParaRPr>
          </a:p>
          <a:p>
            <a:pPr indent="-330200" lvl="0" marL="457200" rtl="0" algn="just">
              <a:spcBef>
                <a:spcPts val="2500"/>
              </a:spcBef>
              <a:spcAft>
                <a:spcPts val="3000"/>
              </a:spcAft>
              <a:buSzPts val="1600"/>
              <a:buChar char="╺"/>
            </a:pPr>
            <a:r>
              <a:rPr lang="en" sz="1600">
                <a:latin typeface="Lato"/>
                <a:ea typeface="Lato"/>
                <a:cs typeface="Lato"/>
                <a:sym typeface="Lato"/>
              </a:rPr>
              <a:t>The balanced accuracy was 0.</a:t>
            </a:r>
            <a:r>
              <a:rPr lang="en">
                <a:latin typeface="Lato"/>
                <a:ea typeface="Lato"/>
                <a:cs typeface="Lato"/>
                <a:sym typeface="Lato"/>
              </a:rPr>
              <a:t>59</a:t>
            </a:r>
            <a:r>
              <a:rPr lang="en" sz="1600">
                <a:latin typeface="Lato"/>
                <a:ea typeface="Lato"/>
                <a:cs typeface="Lato"/>
                <a:sym typeface="Lato"/>
              </a:rPr>
              <a:t> from the Decision tree technique.</a:t>
            </a:r>
            <a:endParaRPr sz="1600">
              <a:latin typeface="Lato"/>
              <a:ea typeface="Lato"/>
              <a:cs typeface="Lato"/>
              <a:sym typeface="Lato"/>
            </a:endParaRPr>
          </a:p>
        </p:txBody>
      </p:sp>
      <p:pic>
        <p:nvPicPr>
          <p:cNvPr id="195" name="Google Shape;195;p34"/>
          <p:cNvPicPr preferRelativeResize="0"/>
          <p:nvPr/>
        </p:nvPicPr>
        <p:blipFill>
          <a:blip r:embed="rId3">
            <a:alphaModFix/>
          </a:blip>
          <a:stretch>
            <a:fillRect/>
          </a:stretch>
        </p:blipFill>
        <p:spPr>
          <a:xfrm>
            <a:off x="152400" y="865750"/>
            <a:ext cx="5079799" cy="36621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793650" y="112525"/>
            <a:ext cx="6766500" cy="48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RANDOM FOREST CLASSIFICATION</a:t>
            </a:r>
            <a:endParaRPr sz="3000">
              <a:solidFill>
                <a:srgbClr val="FF9900"/>
              </a:solidFill>
            </a:endParaRPr>
          </a:p>
        </p:txBody>
      </p:sp>
      <p:sp>
        <p:nvSpPr>
          <p:cNvPr id="201" name="Google Shape;201;p35"/>
          <p:cNvSpPr txBox="1"/>
          <p:nvPr>
            <p:ph idx="1" type="body"/>
          </p:nvPr>
        </p:nvSpPr>
        <p:spPr>
          <a:xfrm>
            <a:off x="5525250" y="2006969"/>
            <a:ext cx="3224700" cy="14187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0"/>
              </a:spcAft>
              <a:buNone/>
            </a:pPr>
            <a:r>
              <a:t/>
            </a:r>
            <a:endParaRPr sz="1400">
              <a:latin typeface="Lato"/>
              <a:ea typeface="Lato"/>
              <a:cs typeface="Lato"/>
              <a:sym typeface="Lato"/>
            </a:endParaRPr>
          </a:p>
          <a:p>
            <a:pPr indent="-317500" lvl="0" marL="457200" rtl="0" algn="just">
              <a:lnSpc>
                <a:spcPct val="115000"/>
              </a:lnSpc>
              <a:spcBef>
                <a:spcPts val="1200"/>
              </a:spcBef>
              <a:spcAft>
                <a:spcPts val="0"/>
              </a:spcAft>
              <a:buSzPts val="1400"/>
              <a:buFont typeface="Lato"/>
              <a:buChar char="╺"/>
            </a:pPr>
            <a:r>
              <a:rPr lang="en" sz="1400">
                <a:latin typeface="Lato"/>
                <a:ea typeface="Lato"/>
                <a:cs typeface="Lato"/>
                <a:sym typeface="Lato"/>
              </a:rPr>
              <a:t>The balanced accuracy was 0.56 from the random forest technique.</a:t>
            </a:r>
            <a:endParaRPr sz="1400">
              <a:latin typeface="Lato"/>
              <a:ea typeface="Lato"/>
              <a:cs typeface="Lato"/>
              <a:sym typeface="Lato"/>
            </a:endParaRPr>
          </a:p>
          <a:p>
            <a:pPr indent="0" lvl="0" marL="0" rtl="0" algn="l">
              <a:spcBef>
                <a:spcPts val="1000"/>
              </a:spcBef>
              <a:spcAft>
                <a:spcPts val="0"/>
              </a:spcAft>
              <a:buNone/>
            </a:pPr>
            <a:r>
              <a:t/>
            </a:r>
            <a:endParaRPr sz="1400">
              <a:latin typeface="Lato"/>
              <a:ea typeface="Lato"/>
              <a:cs typeface="Lato"/>
              <a:sym typeface="Lato"/>
            </a:endParaRPr>
          </a:p>
        </p:txBody>
      </p:sp>
      <p:pic>
        <p:nvPicPr>
          <p:cNvPr id="202" name="Google Shape;202;p35"/>
          <p:cNvPicPr preferRelativeResize="0"/>
          <p:nvPr/>
        </p:nvPicPr>
        <p:blipFill>
          <a:blip r:embed="rId3">
            <a:alphaModFix/>
          </a:blip>
          <a:stretch>
            <a:fillRect/>
          </a:stretch>
        </p:blipFill>
        <p:spPr>
          <a:xfrm>
            <a:off x="202625" y="1222500"/>
            <a:ext cx="5170199" cy="29044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1031400" y="325675"/>
            <a:ext cx="7081200" cy="75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OUTLINE</a:t>
            </a:r>
            <a:endParaRPr sz="3000">
              <a:solidFill>
                <a:srgbClr val="FF9900"/>
              </a:solidFill>
            </a:endParaRPr>
          </a:p>
        </p:txBody>
      </p:sp>
      <p:sp>
        <p:nvSpPr>
          <p:cNvPr id="87" name="Google Shape;87;p18"/>
          <p:cNvSpPr txBox="1"/>
          <p:nvPr>
            <p:ph idx="1" type="body"/>
          </p:nvPr>
        </p:nvSpPr>
        <p:spPr>
          <a:xfrm>
            <a:off x="1389650" y="1324950"/>
            <a:ext cx="6766500" cy="2934600"/>
          </a:xfrm>
          <a:prstGeom prst="rect">
            <a:avLst/>
          </a:prstGeom>
        </p:spPr>
        <p:txBody>
          <a:bodyPr anchorCtr="0" anchor="t" bIns="0" lIns="0" spcFirstLastPara="1" rIns="0" wrap="square" tIns="0">
            <a:noAutofit/>
          </a:bodyPr>
          <a:lstStyle/>
          <a:p>
            <a:pPr indent="-336550" lvl="0" marL="457200" rtl="0" algn="l">
              <a:spcBef>
                <a:spcPts val="600"/>
              </a:spcBef>
              <a:spcAft>
                <a:spcPts val="0"/>
              </a:spcAft>
              <a:buClr>
                <a:srgbClr val="FFFFFF"/>
              </a:buClr>
              <a:buSzPts val="1700"/>
              <a:buFont typeface="Lato"/>
              <a:buChar char="●"/>
            </a:pPr>
            <a:r>
              <a:rPr lang="en" sz="1700">
                <a:solidFill>
                  <a:srgbClr val="FFFFFF"/>
                </a:solidFill>
                <a:latin typeface="Lato"/>
                <a:ea typeface="Lato"/>
                <a:cs typeface="Lato"/>
                <a:sym typeface="Lato"/>
              </a:rPr>
              <a:t>INTRODUCTION</a:t>
            </a:r>
            <a:endParaRPr sz="1700">
              <a:solidFill>
                <a:srgbClr val="FFFFFF"/>
              </a:solidFill>
              <a:latin typeface="Lato"/>
              <a:ea typeface="Lato"/>
              <a:cs typeface="Lato"/>
              <a:sym typeface="Lato"/>
            </a:endParaRPr>
          </a:p>
          <a:p>
            <a:pPr indent="-336550" lvl="0" marL="457200" rtl="0" algn="l">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DESCRIPTION OF THE PROBLEM</a:t>
            </a:r>
            <a:endParaRPr sz="1700">
              <a:solidFill>
                <a:srgbClr val="FFFFFF"/>
              </a:solidFill>
              <a:latin typeface="Lato"/>
              <a:ea typeface="Lato"/>
              <a:cs typeface="Lato"/>
              <a:sym typeface="Lato"/>
            </a:endParaRPr>
          </a:p>
          <a:p>
            <a:pPr indent="-336550" lvl="0" marL="457200" rtl="0" algn="l">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DESCRIPTION OF THE DATASET</a:t>
            </a:r>
            <a:endParaRPr sz="1700">
              <a:solidFill>
                <a:srgbClr val="FFFFFF"/>
              </a:solidFill>
              <a:latin typeface="Lato"/>
              <a:ea typeface="Lato"/>
              <a:cs typeface="Lato"/>
              <a:sym typeface="Lato"/>
            </a:endParaRPr>
          </a:p>
          <a:p>
            <a:pPr indent="-336550" lvl="0" marL="457200" rtl="0" algn="l">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SUMMARY OF THE DESCRIPTIVE </a:t>
            </a:r>
            <a:r>
              <a:rPr lang="en" sz="1700">
                <a:solidFill>
                  <a:srgbClr val="FFFFFF"/>
                </a:solidFill>
                <a:latin typeface="Lato"/>
                <a:ea typeface="Lato"/>
                <a:cs typeface="Lato"/>
                <a:sym typeface="Lato"/>
              </a:rPr>
              <a:t>ANALYSIS</a:t>
            </a:r>
            <a:endParaRPr sz="1700">
              <a:solidFill>
                <a:srgbClr val="FFFFFF"/>
              </a:solidFill>
              <a:latin typeface="Lato"/>
              <a:ea typeface="Lato"/>
              <a:cs typeface="Lato"/>
              <a:sym typeface="Lato"/>
            </a:endParaRPr>
          </a:p>
          <a:p>
            <a:pPr indent="-336550" lvl="0" marL="457200" rtl="0" algn="l">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ADVANCED ANALYSIS</a:t>
            </a:r>
            <a:endParaRPr sz="1700">
              <a:solidFill>
                <a:srgbClr val="FFFFFF"/>
              </a:solidFill>
              <a:latin typeface="Lato"/>
              <a:ea typeface="Lato"/>
              <a:cs typeface="Lato"/>
              <a:sym typeface="Lato"/>
            </a:endParaRPr>
          </a:p>
          <a:p>
            <a:pPr indent="-336550" lvl="0" marL="457200" rtl="0" algn="l">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DATA PRODUCT</a:t>
            </a:r>
            <a:endParaRPr sz="1700">
              <a:solidFill>
                <a:srgbClr val="FFFFFF"/>
              </a:solidFill>
              <a:latin typeface="Lato"/>
              <a:ea typeface="Lato"/>
              <a:cs typeface="Lato"/>
              <a:sym typeface="Lato"/>
            </a:endParaRPr>
          </a:p>
          <a:p>
            <a:pPr indent="-336550" lvl="0" marL="457200" rtl="0" algn="l">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PROBLEMS ENCOUNTERED</a:t>
            </a:r>
            <a:endParaRPr sz="1700">
              <a:solidFill>
                <a:srgbClr val="FFFFFF"/>
              </a:solidFill>
              <a:latin typeface="Lato"/>
              <a:ea typeface="Lato"/>
              <a:cs typeface="Lato"/>
              <a:sym typeface="Lato"/>
            </a:endParaRPr>
          </a:p>
          <a:p>
            <a:pPr indent="-336550" lvl="0" marL="457200" rtl="0" algn="l">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SOLUTIONS AND SUGGESTIONS</a:t>
            </a:r>
            <a:endParaRPr sz="1700">
              <a:solidFill>
                <a:srgbClr val="FFFFFF"/>
              </a:solidFill>
              <a:latin typeface="Lato"/>
              <a:ea typeface="Lato"/>
              <a:cs typeface="Lato"/>
              <a:sym typeface="Lato"/>
            </a:endParaRPr>
          </a:p>
          <a:p>
            <a:pPr indent="-336550" lvl="0" marL="457200" rtl="0" algn="l">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SUMMARY</a:t>
            </a:r>
            <a:endParaRPr sz="1700">
              <a:solidFill>
                <a:srgbClr val="FFFFFF"/>
              </a:solidFill>
              <a:latin typeface="Lato"/>
              <a:ea typeface="Lato"/>
              <a:cs typeface="Lato"/>
              <a:sym typeface="Lato"/>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753450" y="130600"/>
            <a:ext cx="6307800" cy="838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ADVANCED ANALYSIS</a:t>
            </a:r>
            <a:endParaRPr sz="3000">
              <a:solidFill>
                <a:srgbClr val="FF9900"/>
              </a:solidFill>
            </a:endParaRPr>
          </a:p>
        </p:txBody>
      </p:sp>
      <p:sp>
        <p:nvSpPr>
          <p:cNvPr id="208" name="Google Shape;208;p36"/>
          <p:cNvSpPr/>
          <p:nvPr/>
        </p:nvSpPr>
        <p:spPr>
          <a:xfrm>
            <a:off x="4336343" y="14508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Dataset</a:t>
            </a:r>
            <a:endParaRPr>
              <a:solidFill>
                <a:srgbClr val="FFFFFF"/>
              </a:solidFill>
            </a:endParaRPr>
          </a:p>
        </p:txBody>
      </p:sp>
      <p:sp>
        <p:nvSpPr>
          <p:cNvPr id="209" name="Google Shape;209;p36"/>
          <p:cNvSpPr/>
          <p:nvPr/>
        </p:nvSpPr>
        <p:spPr>
          <a:xfrm>
            <a:off x="6106640"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Testing</a:t>
            </a:r>
            <a:endParaRPr>
              <a:solidFill>
                <a:srgbClr val="FFFFFF"/>
              </a:solidFill>
            </a:endParaRPr>
          </a:p>
        </p:txBody>
      </p:sp>
      <p:sp>
        <p:nvSpPr>
          <p:cNvPr id="210" name="Google Shape;210;p36"/>
          <p:cNvSpPr/>
          <p:nvPr/>
        </p:nvSpPr>
        <p:spPr>
          <a:xfrm>
            <a:off x="2566047"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Training</a:t>
            </a:r>
            <a:endParaRPr>
              <a:solidFill>
                <a:srgbClr val="FFFFFF"/>
              </a:solidFill>
            </a:endParaRPr>
          </a:p>
        </p:txBody>
      </p:sp>
      <p:sp>
        <p:nvSpPr>
          <p:cNvPr id="211" name="Google Shape;211;p36"/>
          <p:cNvSpPr/>
          <p:nvPr/>
        </p:nvSpPr>
        <p:spPr>
          <a:xfrm>
            <a:off x="1710775" y="4042328"/>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Training</a:t>
            </a:r>
            <a:endParaRPr>
              <a:solidFill>
                <a:srgbClr val="FFFFFF"/>
              </a:solidFill>
            </a:endParaRPr>
          </a:p>
        </p:txBody>
      </p:sp>
      <p:sp>
        <p:nvSpPr>
          <p:cNvPr id="212" name="Google Shape;212;p36"/>
          <p:cNvSpPr/>
          <p:nvPr/>
        </p:nvSpPr>
        <p:spPr>
          <a:xfrm>
            <a:off x="3451193" y="4042328"/>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Validation</a:t>
            </a:r>
            <a:endParaRPr>
              <a:solidFill>
                <a:srgbClr val="FFFFFF"/>
              </a:solidFill>
            </a:endParaRPr>
          </a:p>
        </p:txBody>
      </p:sp>
      <p:cxnSp>
        <p:nvCxnSpPr>
          <p:cNvPr id="213" name="Google Shape;213;p36"/>
          <p:cNvCxnSpPr>
            <a:stCxn id="208" idx="2"/>
            <a:endCxn id="209" idx="0"/>
          </p:cNvCxnSpPr>
          <p:nvPr/>
        </p:nvCxnSpPr>
        <p:spPr>
          <a:xfrm flipH="1" rot="-5400000">
            <a:off x="5761943" y="1236800"/>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4" name="Google Shape;214;p36"/>
          <p:cNvCxnSpPr>
            <a:stCxn id="210" idx="0"/>
            <a:endCxn id="208" idx="2"/>
          </p:cNvCxnSpPr>
          <p:nvPr/>
        </p:nvCxnSpPr>
        <p:spPr>
          <a:xfrm rot="-5400000">
            <a:off x="3991647" y="1236801"/>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5" name="Google Shape;215;p36"/>
          <p:cNvCxnSpPr>
            <a:stCxn id="210" idx="2"/>
            <a:endCxn id="212" idx="0"/>
          </p:cNvCxnSpPr>
          <p:nvPr/>
        </p:nvCxnSpPr>
        <p:spPr>
          <a:xfrm flipH="1" rot="-5400000">
            <a:off x="3152997" y="2975151"/>
            <a:ext cx="1249200" cy="885000"/>
          </a:xfrm>
          <a:prstGeom prst="bentConnector3">
            <a:avLst>
              <a:gd fmla="val 77395" name="adj1"/>
            </a:avLst>
          </a:prstGeom>
          <a:noFill/>
          <a:ln cap="flat" cmpd="sng" w="9525">
            <a:solidFill>
              <a:srgbClr val="C2C2C2"/>
            </a:solidFill>
            <a:prstDash val="solid"/>
            <a:round/>
            <a:headEnd len="sm" w="sm" type="none"/>
            <a:tailEnd len="sm" w="sm" type="none"/>
          </a:ln>
        </p:spPr>
      </p:cxnSp>
      <p:cxnSp>
        <p:nvCxnSpPr>
          <p:cNvPr id="216" name="Google Shape;216;p36"/>
          <p:cNvCxnSpPr>
            <a:stCxn id="211" idx="0"/>
            <a:endCxn id="210" idx="2"/>
          </p:cNvCxnSpPr>
          <p:nvPr/>
        </p:nvCxnSpPr>
        <p:spPr>
          <a:xfrm rot="-5400000">
            <a:off x="2282875" y="2990078"/>
            <a:ext cx="1249200" cy="855300"/>
          </a:xfrm>
          <a:prstGeom prst="bentConnector3">
            <a:avLst>
              <a:gd fmla="val 22611" name="adj1"/>
            </a:avLst>
          </a:prstGeom>
          <a:noFill/>
          <a:ln cap="flat" cmpd="sng" w="9525">
            <a:solidFill>
              <a:srgbClr val="C2C2C2"/>
            </a:solidFill>
            <a:prstDash val="solid"/>
            <a:round/>
            <a:headEnd len="sm" w="sm" type="none"/>
            <a:tailEnd len="sm" w="sm" type="none"/>
          </a:ln>
        </p:spPr>
      </p:cxnSp>
      <p:sp>
        <p:nvSpPr>
          <p:cNvPr id="217" name="Google Shape;217;p36"/>
          <p:cNvSpPr/>
          <p:nvPr/>
        </p:nvSpPr>
        <p:spPr>
          <a:xfrm>
            <a:off x="3451200" y="2937700"/>
            <a:ext cx="360900" cy="66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6"/>
          <p:cNvSpPr txBox="1"/>
          <p:nvPr/>
        </p:nvSpPr>
        <p:spPr>
          <a:xfrm>
            <a:off x="3812100" y="3068500"/>
            <a:ext cx="17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Undersampling</a:t>
            </a:r>
            <a:endParaRPr>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1188725" y="136325"/>
            <a:ext cx="6766500" cy="855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LOGISTIC REGRESSION</a:t>
            </a:r>
            <a:endParaRPr sz="4400">
              <a:solidFill>
                <a:srgbClr val="FF9900"/>
              </a:solidFill>
            </a:endParaRPr>
          </a:p>
        </p:txBody>
      </p:sp>
      <p:sp>
        <p:nvSpPr>
          <p:cNvPr id="224" name="Google Shape;224;p37"/>
          <p:cNvSpPr txBox="1"/>
          <p:nvPr>
            <p:ph idx="1" type="body"/>
          </p:nvPr>
        </p:nvSpPr>
        <p:spPr>
          <a:xfrm>
            <a:off x="4732250" y="1688100"/>
            <a:ext cx="3777300" cy="2651700"/>
          </a:xfrm>
          <a:prstGeom prst="rect">
            <a:avLst/>
          </a:prstGeom>
        </p:spPr>
        <p:txBody>
          <a:bodyPr anchorCtr="0" anchor="t" bIns="0" lIns="0" spcFirstLastPara="1" rIns="0" wrap="square" tIns="0">
            <a:noAutofit/>
          </a:bodyPr>
          <a:lstStyle/>
          <a:p>
            <a:pPr indent="-317500" lvl="0" marL="457200" rtl="0" algn="just">
              <a:spcBef>
                <a:spcPts val="600"/>
              </a:spcBef>
              <a:spcAft>
                <a:spcPts val="0"/>
              </a:spcAft>
              <a:buSzPts val="1400"/>
              <a:buFont typeface="Lato"/>
              <a:buChar char="╺"/>
            </a:pPr>
            <a:r>
              <a:rPr lang="en" sz="1400">
                <a:latin typeface="Lato"/>
                <a:ea typeface="Lato"/>
                <a:cs typeface="Lato"/>
                <a:sym typeface="Lato"/>
              </a:rPr>
              <a:t>Gender, Age, Driving license, Previously Insured, Vehicle damage, Region code and Policy Sales channel are the important features.</a:t>
            </a:r>
            <a:endParaRPr sz="1400">
              <a:latin typeface="Lato"/>
              <a:ea typeface="Lato"/>
              <a:cs typeface="Lato"/>
              <a:sym typeface="Lato"/>
            </a:endParaRPr>
          </a:p>
          <a:p>
            <a:pPr indent="-317500" lvl="0" marL="457200" rtl="0" algn="just">
              <a:spcBef>
                <a:spcPts val="1200"/>
              </a:spcBef>
              <a:spcAft>
                <a:spcPts val="0"/>
              </a:spcAft>
              <a:buSzPts val="1400"/>
              <a:buFont typeface="Lato"/>
              <a:buChar char="╺"/>
            </a:pPr>
            <a:r>
              <a:rPr lang="en" sz="1400">
                <a:latin typeface="Lato"/>
                <a:ea typeface="Lato"/>
                <a:cs typeface="Lato"/>
                <a:sym typeface="Lato"/>
              </a:rPr>
              <a:t>The balanced accuracy is 0.78 in the logistic regression.</a:t>
            </a:r>
            <a:endParaRPr sz="1400">
              <a:latin typeface="Lato"/>
              <a:ea typeface="Lato"/>
              <a:cs typeface="Lato"/>
              <a:sym typeface="Lato"/>
            </a:endParaRPr>
          </a:p>
          <a:p>
            <a:pPr indent="0" lvl="0" marL="0" rtl="0" algn="just">
              <a:spcBef>
                <a:spcPts val="1200"/>
              </a:spcBef>
              <a:spcAft>
                <a:spcPts val="0"/>
              </a:spcAft>
              <a:buNone/>
            </a:pPr>
            <a:r>
              <a:t/>
            </a:r>
            <a:endParaRPr sz="1400">
              <a:latin typeface="Lato"/>
              <a:ea typeface="Lato"/>
              <a:cs typeface="Lato"/>
              <a:sym typeface="Lato"/>
            </a:endParaRPr>
          </a:p>
          <a:p>
            <a:pPr indent="0" lvl="0" marL="0" rtl="0" algn="l">
              <a:spcBef>
                <a:spcPts val="1000"/>
              </a:spcBef>
              <a:spcAft>
                <a:spcPts val="0"/>
              </a:spcAft>
              <a:buNone/>
            </a:pPr>
            <a:r>
              <a:t/>
            </a:r>
            <a:endParaRPr/>
          </a:p>
        </p:txBody>
      </p:sp>
      <p:pic>
        <p:nvPicPr>
          <p:cNvPr id="225" name="Google Shape;225;p37"/>
          <p:cNvPicPr preferRelativeResize="0"/>
          <p:nvPr/>
        </p:nvPicPr>
        <p:blipFill>
          <a:blip r:embed="rId3">
            <a:alphaModFix/>
          </a:blip>
          <a:stretch>
            <a:fillRect/>
          </a:stretch>
        </p:blipFill>
        <p:spPr>
          <a:xfrm>
            <a:off x="1188730" y="1165225"/>
            <a:ext cx="2691450" cy="3333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1188725" y="136325"/>
            <a:ext cx="6766500" cy="855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LOGISTIC REGRESSION</a:t>
            </a:r>
            <a:endParaRPr sz="4400">
              <a:solidFill>
                <a:srgbClr val="FF9900"/>
              </a:solidFill>
            </a:endParaRPr>
          </a:p>
        </p:txBody>
      </p:sp>
      <p:pic>
        <p:nvPicPr>
          <p:cNvPr id="231" name="Google Shape;231;p38"/>
          <p:cNvPicPr preferRelativeResize="0"/>
          <p:nvPr/>
        </p:nvPicPr>
        <p:blipFill>
          <a:blip r:embed="rId3">
            <a:alphaModFix/>
          </a:blip>
          <a:stretch>
            <a:fillRect/>
          </a:stretch>
        </p:blipFill>
        <p:spPr>
          <a:xfrm>
            <a:off x="1188737" y="1101275"/>
            <a:ext cx="4710175" cy="3737425"/>
          </a:xfrm>
          <a:prstGeom prst="rect">
            <a:avLst/>
          </a:prstGeom>
          <a:noFill/>
          <a:ln>
            <a:noFill/>
          </a:ln>
        </p:spPr>
      </p:pic>
      <p:sp>
        <p:nvSpPr>
          <p:cNvPr id="232" name="Google Shape;232;p38"/>
          <p:cNvSpPr txBox="1"/>
          <p:nvPr>
            <p:ph idx="1" type="body"/>
          </p:nvPr>
        </p:nvSpPr>
        <p:spPr>
          <a:xfrm>
            <a:off x="6080225" y="2474388"/>
            <a:ext cx="1875000" cy="991200"/>
          </a:xfrm>
          <a:prstGeom prst="rect">
            <a:avLst/>
          </a:prstGeom>
        </p:spPr>
        <p:txBody>
          <a:bodyPr anchorCtr="0" anchor="t" bIns="0" lIns="0" spcFirstLastPara="1" rIns="0" wrap="square" tIns="0">
            <a:noAutofit/>
          </a:bodyPr>
          <a:lstStyle/>
          <a:p>
            <a:pPr indent="0" lvl="0" marL="342900" rtl="0" algn="just">
              <a:lnSpc>
                <a:spcPct val="100000"/>
              </a:lnSpc>
              <a:spcBef>
                <a:spcPts val="600"/>
              </a:spcBef>
              <a:spcAft>
                <a:spcPts val="1500"/>
              </a:spcAft>
              <a:buNone/>
            </a:pPr>
            <a:r>
              <a:rPr lang="en" sz="1400">
                <a:latin typeface="Lato"/>
                <a:ea typeface="Lato"/>
                <a:cs typeface="Lato"/>
                <a:sym typeface="Lato"/>
              </a:rPr>
              <a:t>Summary of the logistic regression model</a:t>
            </a:r>
            <a:endParaRPr sz="14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800750" y="127025"/>
            <a:ext cx="6533700" cy="563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LASSO REGRESSION</a:t>
            </a:r>
            <a:endParaRPr sz="3000">
              <a:solidFill>
                <a:srgbClr val="FF9900"/>
              </a:solidFill>
            </a:endParaRPr>
          </a:p>
        </p:txBody>
      </p:sp>
      <p:sp>
        <p:nvSpPr>
          <p:cNvPr id="238" name="Google Shape;238;p39"/>
          <p:cNvSpPr txBox="1"/>
          <p:nvPr>
            <p:ph idx="1" type="body"/>
          </p:nvPr>
        </p:nvSpPr>
        <p:spPr>
          <a:xfrm>
            <a:off x="5058975" y="1474325"/>
            <a:ext cx="3771300" cy="2719800"/>
          </a:xfrm>
          <a:prstGeom prst="rect">
            <a:avLst/>
          </a:prstGeom>
        </p:spPr>
        <p:txBody>
          <a:bodyPr anchorCtr="0" anchor="t" bIns="0" lIns="0" spcFirstLastPara="1" rIns="0" wrap="square" tIns="0">
            <a:noAutofit/>
          </a:bodyPr>
          <a:lstStyle/>
          <a:p>
            <a:pPr indent="-317500" lvl="0" marL="457200" rtl="0" algn="just">
              <a:spcBef>
                <a:spcPts val="600"/>
              </a:spcBef>
              <a:spcAft>
                <a:spcPts val="0"/>
              </a:spcAft>
              <a:buSzPts val="1400"/>
              <a:buFont typeface="Lato"/>
              <a:buChar char="╺"/>
            </a:pPr>
            <a:r>
              <a:rPr lang="en" sz="1400">
                <a:latin typeface="Lato"/>
                <a:ea typeface="Lato"/>
                <a:cs typeface="Lato"/>
                <a:sym typeface="Lato"/>
              </a:rPr>
              <a:t>Previously insured, Vehicle damage, Vehicle age, Driving license </a:t>
            </a:r>
            <a:r>
              <a:rPr lang="en" sz="1400">
                <a:latin typeface="Lato"/>
                <a:ea typeface="Lato"/>
                <a:cs typeface="Lato"/>
                <a:sym typeface="Lato"/>
              </a:rPr>
              <a:t>and Policy Sales channel are the important features.</a:t>
            </a:r>
            <a:endParaRPr sz="1400">
              <a:latin typeface="Lato"/>
              <a:ea typeface="Lato"/>
              <a:cs typeface="Lato"/>
              <a:sym typeface="Lato"/>
            </a:endParaRPr>
          </a:p>
          <a:p>
            <a:pPr indent="-317500" lvl="0" marL="457200" rtl="0" algn="just">
              <a:spcBef>
                <a:spcPts val="1200"/>
              </a:spcBef>
              <a:spcAft>
                <a:spcPts val="0"/>
              </a:spcAft>
              <a:buSzPts val="1400"/>
              <a:buFont typeface="Lato"/>
              <a:buChar char="╺"/>
            </a:pPr>
            <a:r>
              <a:rPr lang="en" sz="1400">
                <a:latin typeface="Lato"/>
                <a:ea typeface="Lato"/>
                <a:cs typeface="Lato"/>
                <a:sym typeface="Lato"/>
              </a:rPr>
              <a:t>The balanced accuracy is 0.78 in the lasso regression.</a:t>
            </a:r>
            <a:endParaRPr sz="1400">
              <a:latin typeface="Lato"/>
              <a:ea typeface="Lato"/>
              <a:cs typeface="Lato"/>
              <a:sym typeface="Lato"/>
            </a:endParaRPr>
          </a:p>
          <a:p>
            <a:pPr indent="0" lvl="0" marL="0" rtl="0" algn="l">
              <a:spcBef>
                <a:spcPts val="1000"/>
              </a:spcBef>
              <a:spcAft>
                <a:spcPts val="0"/>
              </a:spcAft>
              <a:buNone/>
            </a:pPr>
            <a:r>
              <a:t/>
            </a:r>
            <a:endParaRPr/>
          </a:p>
        </p:txBody>
      </p:sp>
      <p:pic>
        <p:nvPicPr>
          <p:cNvPr id="239" name="Google Shape;239;p39"/>
          <p:cNvPicPr preferRelativeResize="0"/>
          <p:nvPr/>
        </p:nvPicPr>
        <p:blipFill>
          <a:blip r:embed="rId3">
            <a:alphaModFix/>
          </a:blip>
          <a:stretch>
            <a:fillRect/>
          </a:stretch>
        </p:blipFill>
        <p:spPr>
          <a:xfrm>
            <a:off x="800750" y="856975"/>
            <a:ext cx="3771250" cy="3954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730175" y="84725"/>
            <a:ext cx="5589300" cy="760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RIDGE REGRESSION</a:t>
            </a:r>
            <a:endParaRPr sz="3000">
              <a:solidFill>
                <a:srgbClr val="FF9900"/>
              </a:solidFill>
            </a:endParaRPr>
          </a:p>
        </p:txBody>
      </p:sp>
      <p:sp>
        <p:nvSpPr>
          <p:cNvPr id="245" name="Google Shape;245;p40"/>
          <p:cNvSpPr txBox="1"/>
          <p:nvPr>
            <p:ph idx="1" type="body"/>
          </p:nvPr>
        </p:nvSpPr>
        <p:spPr>
          <a:xfrm>
            <a:off x="5095650" y="1696500"/>
            <a:ext cx="3474900" cy="2130900"/>
          </a:xfrm>
          <a:prstGeom prst="rect">
            <a:avLst/>
          </a:prstGeom>
        </p:spPr>
        <p:txBody>
          <a:bodyPr anchorCtr="0" anchor="t" bIns="0" lIns="0" spcFirstLastPara="1" rIns="0" wrap="square" tIns="0">
            <a:noAutofit/>
          </a:bodyPr>
          <a:lstStyle/>
          <a:p>
            <a:pPr indent="-317500" lvl="0" marL="457200" rtl="0" algn="just">
              <a:spcBef>
                <a:spcPts val="600"/>
              </a:spcBef>
              <a:spcAft>
                <a:spcPts val="0"/>
              </a:spcAft>
              <a:buSzPts val="1400"/>
              <a:buFont typeface="Lato"/>
              <a:buChar char="╺"/>
            </a:pPr>
            <a:r>
              <a:rPr lang="en" sz="1400">
                <a:latin typeface="Lato"/>
                <a:ea typeface="Lato"/>
                <a:cs typeface="Lato"/>
                <a:sym typeface="Lato"/>
              </a:rPr>
              <a:t>Previously Insured, Vehicle damage, Driving license, Vehicle age and Policy Sales channel are the important features.</a:t>
            </a:r>
            <a:endParaRPr sz="1400">
              <a:latin typeface="Lato"/>
              <a:ea typeface="Lato"/>
              <a:cs typeface="Lato"/>
              <a:sym typeface="Lato"/>
            </a:endParaRPr>
          </a:p>
          <a:p>
            <a:pPr indent="-317500" lvl="0" marL="457200" rtl="0" algn="just">
              <a:spcBef>
                <a:spcPts val="1200"/>
              </a:spcBef>
              <a:spcAft>
                <a:spcPts val="0"/>
              </a:spcAft>
              <a:buSzPts val="1400"/>
              <a:buFont typeface="Lato"/>
              <a:buChar char="╺"/>
            </a:pPr>
            <a:r>
              <a:rPr lang="en" sz="1400">
                <a:latin typeface="Lato"/>
                <a:ea typeface="Lato"/>
                <a:cs typeface="Lato"/>
                <a:sym typeface="Lato"/>
              </a:rPr>
              <a:t>The balanced accuracy is 0.78 in the logistic regression.</a:t>
            </a:r>
            <a:endParaRPr sz="1400">
              <a:latin typeface="Lato"/>
              <a:ea typeface="Lato"/>
              <a:cs typeface="Lato"/>
              <a:sym typeface="Lato"/>
            </a:endParaRPr>
          </a:p>
          <a:p>
            <a:pPr indent="0" lvl="0" marL="0" rtl="0" algn="l">
              <a:spcBef>
                <a:spcPts val="1000"/>
              </a:spcBef>
              <a:spcAft>
                <a:spcPts val="0"/>
              </a:spcAft>
              <a:buNone/>
            </a:pPr>
            <a:r>
              <a:t/>
            </a:r>
            <a:endParaRPr/>
          </a:p>
        </p:txBody>
      </p:sp>
      <p:pic>
        <p:nvPicPr>
          <p:cNvPr id="246" name="Google Shape;246;p40"/>
          <p:cNvPicPr preferRelativeResize="0"/>
          <p:nvPr/>
        </p:nvPicPr>
        <p:blipFill>
          <a:blip r:embed="rId3">
            <a:alphaModFix/>
          </a:blip>
          <a:stretch>
            <a:fillRect/>
          </a:stretch>
        </p:blipFill>
        <p:spPr>
          <a:xfrm>
            <a:off x="730175" y="972325"/>
            <a:ext cx="3474745" cy="3934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925800" y="152650"/>
            <a:ext cx="7038900" cy="560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DECISION TREE CLASSIFIER</a:t>
            </a:r>
            <a:endParaRPr sz="3000">
              <a:solidFill>
                <a:srgbClr val="FF9900"/>
              </a:solidFill>
            </a:endParaRPr>
          </a:p>
        </p:txBody>
      </p:sp>
      <p:sp>
        <p:nvSpPr>
          <p:cNvPr id="252" name="Google Shape;252;p41"/>
          <p:cNvSpPr txBox="1"/>
          <p:nvPr>
            <p:ph idx="1" type="body"/>
          </p:nvPr>
        </p:nvSpPr>
        <p:spPr>
          <a:xfrm>
            <a:off x="5404700" y="1376700"/>
            <a:ext cx="3365400" cy="2911200"/>
          </a:xfrm>
          <a:prstGeom prst="rect">
            <a:avLst/>
          </a:prstGeom>
        </p:spPr>
        <p:txBody>
          <a:bodyPr anchorCtr="0" anchor="t" bIns="0" lIns="0" spcFirstLastPara="1" rIns="0" wrap="square" tIns="0">
            <a:noAutofit/>
          </a:bodyPr>
          <a:lstStyle/>
          <a:p>
            <a:pPr indent="0" lvl="0" marL="0" rtl="0" algn="just">
              <a:spcBef>
                <a:spcPts val="1000"/>
              </a:spcBef>
              <a:spcAft>
                <a:spcPts val="0"/>
              </a:spcAft>
              <a:buNone/>
            </a:pPr>
            <a:r>
              <a:t/>
            </a:r>
            <a:endParaRPr sz="1600">
              <a:latin typeface="Lato"/>
              <a:ea typeface="Lato"/>
              <a:cs typeface="Lato"/>
              <a:sym typeface="Lato"/>
            </a:endParaRPr>
          </a:p>
          <a:p>
            <a:pPr indent="-330200" lvl="0" marL="457200" rtl="0" algn="just">
              <a:spcBef>
                <a:spcPts val="2500"/>
              </a:spcBef>
              <a:spcAft>
                <a:spcPts val="3000"/>
              </a:spcAft>
              <a:buSzPts val="1600"/>
              <a:buChar char="╺"/>
            </a:pPr>
            <a:r>
              <a:rPr lang="en" sz="1600">
                <a:latin typeface="Lato"/>
                <a:ea typeface="Lato"/>
                <a:cs typeface="Lato"/>
                <a:sym typeface="Lato"/>
              </a:rPr>
              <a:t>The balanced accuracy was 0.78 from the Decision tree technique.</a:t>
            </a:r>
            <a:endParaRPr sz="1600">
              <a:latin typeface="Lato"/>
              <a:ea typeface="Lato"/>
              <a:cs typeface="Lato"/>
              <a:sym typeface="Lato"/>
            </a:endParaRPr>
          </a:p>
        </p:txBody>
      </p:sp>
      <p:pic>
        <p:nvPicPr>
          <p:cNvPr id="253" name="Google Shape;253;p41"/>
          <p:cNvPicPr preferRelativeResize="0"/>
          <p:nvPr/>
        </p:nvPicPr>
        <p:blipFill>
          <a:blip r:embed="rId3">
            <a:alphaModFix/>
          </a:blip>
          <a:stretch>
            <a:fillRect/>
          </a:stretch>
        </p:blipFill>
        <p:spPr>
          <a:xfrm>
            <a:off x="463675" y="1075475"/>
            <a:ext cx="4790325" cy="3294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793650" y="112525"/>
            <a:ext cx="6766500" cy="48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RANDOM FOREST CLASSIFICATION</a:t>
            </a:r>
            <a:endParaRPr sz="3000">
              <a:solidFill>
                <a:srgbClr val="FF9900"/>
              </a:solidFill>
            </a:endParaRPr>
          </a:p>
        </p:txBody>
      </p:sp>
      <p:sp>
        <p:nvSpPr>
          <p:cNvPr id="259" name="Google Shape;259;p42"/>
          <p:cNvSpPr txBox="1"/>
          <p:nvPr>
            <p:ph idx="1" type="body"/>
          </p:nvPr>
        </p:nvSpPr>
        <p:spPr>
          <a:xfrm>
            <a:off x="5515175" y="1524763"/>
            <a:ext cx="3224700" cy="2882700"/>
          </a:xfrm>
          <a:prstGeom prst="rect">
            <a:avLst/>
          </a:prstGeom>
        </p:spPr>
        <p:txBody>
          <a:bodyPr anchorCtr="0" anchor="t" bIns="0" lIns="0" spcFirstLastPara="1" rIns="0" wrap="square" tIns="0">
            <a:noAutofit/>
          </a:bodyPr>
          <a:lstStyle/>
          <a:p>
            <a:pPr indent="-317500" lvl="0" marL="457200" rtl="0" algn="just">
              <a:lnSpc>
                <a:spcPct val="115000"/>
              </a:lnSpc>
              <a:spcBef>
                <a:spcPts val="600"/>
              </a:spcBef>
              <a:spcAft>
                <a:spcPts val="0"/>
              </a:spcAft>
              <a:buSzPts val="1400"/>
              <a:buFont typeface="Lato"/>
              <a:buChar char="╺"/>
            </a:pPr>
            <a:r>
              <a:rPr lang="en" sz="1400">
                <a:latin typeface="Lato"/>
                <a:ea typeface="Lato"/>
                <a:cs typeface="Lato"/>
                <a:sym typeface="Lato"/>
              </a:rPr>
              <a:t>Age, Previously insured, Annual Premium, gender, vehicle age, vehicle damage, vintage and Policy sales channel are the important features.</a:t>
            </a:r>
            <a:endParaRPr sz="1400">
              <a:latin typeface="Lato"/>
              <a:ea typeface="Lato"/>
              <a:cs typeface="Lato"/>
              <a:sym typeface="Lato"/>
            </a:endParaRPr>
          </a:p>
          <a:p>
            <a:pPr indent="-317500" lvl="0" marL="457200" rtl="0" algn="just">
              <a:lnSpc>
                <a:spcPct val="115000"/>
              </a:lnSpc>
              <a:spcBef>
                <a:spcPts val="1200"/>
              </a:spcBef>
              <a:spcAft>
                <a:spcPts val="0"/>
              </a:spcAft>
              <a:buSzPts val="1400"/>
              <a:buFont typeface="Lato"/>
              <a:buChar char="╺"/>
            </a:pPr>
            <a:r>
              <a:rPr lang="en" sz="1400">
                <a:latin typeface="Lato"/>
                <a:ea typeface="Lato"/>
                <a:cs typeface="Lato"/>
                <a:sym typeface="Lato"/>
              </a:rPr>
              <a:t>The balanced accuracy was 0.84 from the random forest technique.</a:t>
            </a:r>
            <a:endParaRPr sz="1400">
              <a:latin typeface="Lato"/>
              <a:ea typeface="Lato"/>
              <a:cs typeface="Lato"/>
              <a:sym typeface="Lato"/>
            </a:endParaRPr>
          </a:p>
          <a:p>
            <a:pPr indent="0" lvl="0" marL="0" rtl="0" algn="l">
              <a:spcBef>
                <a:spcPts val="1000"/>
              </a:spcBef>
              <a:spcAft>
                <a:spcPts val="0"/>
              </a:spcAft>
              <a:buNone/>
            </a:pPr>
            <a:r>
              <a:t/>
            </a:r>
            <a:endParaRPr sz="1400">
              <a:latin typeface="Lato"/>
              <a:ea typeface="Lato"/>
              <a:cs typeface="Lato"/>
              <a:sym typeface="Lato"/>
            </a:endParaRPr>
          </a:p>
        </p:txBody>
      </p:sp>
      <p:pic>
        <p:nvPicPr>
          <p:cNvPr id="260" name="Google Shape;260;p42"/>
          <p:cNvPicPr preferRelativeResize="0"/>
          <p:nvPr/>
        </p:nvPicPr>
        <p:blipFill>
          <a:blip r:embed="rId3">
            <a:alphaModFix/>
          </a:blip>
          <a:stretch>
            <a:fillRect/>
          </a:stretch>
        </p:blipFill>
        <p:spPr>
          <a:xfrm>
            <a:off x="349950" y="1154875"/>
            <a:ext cx="4894425" cy="3051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nvSpPr>
        <p:spPr>
          <a:xfrm>
            <a:off x="2448025" y="3777175"/>
            <a:ext cx="40470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Lato"/>
                <a:ea typeface="Lato"/>
                <a:cs typeface="Lato"/>
                <a:sym typeface="Lato"/>
              </a:rPr>
              <a:t>By comparing all models, random forest was selected as the best model for prediction</a:t>
            </a:r>
            <a:r>
              <a:rPr lang="en">
                <a:solidFill>
                  <a:srgbClr val="B45F06"/>
                </a:solidFill>
                <a:latin typeface="Lato"/>
                <a:ea typeface="Lato"/>
                <a:cs typeface="Lato"/>
                <a:sym typeface="Lato"/>
              </a:rPr>
              <a:t>.</a:t>
            </a:r>
            <a:endParaRPr>
              <a:solidFill>
                <a:srgbClr val="B45F06"/>
              </a:solidFill>
              <a:latin typeface="Lato"/>
              <a:ea typeface="Lato"/>
              <a:cs typeface="Lato"/>
              <a:sym typeface="Lato"/>
            </a:endParaRPr>
          </a:p>
        </p:txBody>
      </p:sp>
      <p:graphicFrame>
        <p:nvGraphicFramePr>
          <p:cNvPr id="266" name="Google Shape;266;p43"/>
          <p:cNvGraphicFramePr/>
          <p:nvPr/>
        </p:nvGraphicFramePr>
        <p:xfrm>
          <a:off x="852025" y="1137050"/>
          <a:ext cx="3000000" cy="3000000"/>
        </p:xfrm>
        <a:graphic>
          <a:graphicData uri="http://schemas.openxmlformats.org/drawingml/2006/table">
            <a:tbl>
              <a:tblPr>
                <a:noFill/>
                <a:tableStyleId>{D5423C32-E33C-4ED2-9D43-9BDF3382D92A}</a:tableStyleId>
              </a:tblPr>
              <a:tblGrid>
                <a:gridCol w="3619500"/>
                <a:gridCol w="3619500"/>
              </a:tblGrid>
              <a:tr h="381000">
                <a:tc>
                  <a:txBody>
                    <a:bodyPr/>
                    <a:lstStyle/>
                    <a:p>
                      <a:pPr indent="0" lvl="0" marL="0" rtl="0" algn="ctr">
                        <a:spcBef>
                          <a:spcPts val="0"/>
                        </a:spcBef>
                        <a:spcAft>
                          <a:spcPts val="0"/>
                        </a:spcAft>
                        <a:buNone/>
                      </a:pPr>
                      <a:r>
                        <a:rPr lang="en"/>
                        <a:t>Models</a:t>
                      </a:r>
                      <a:endParaRPr/>
                    </a:p>
                  </a:txBody>
                  <a:tcPr marT="91425" marB="91425" marR="91425" marL="91425">
                    <a:solidFill>
                      <a:srgbClr val="FFFFFF"/>
                    </a:solidFill>
                  </a:tcPr>
                </a:tc>
                <a:tc>
                  <a:txBody>
                    <a:bodyPr/>
                    <a:lstStyle/>
                    <a:p>
                      <a:pPr indent="0" lvl="0" marL="0" rtl="0" algn="ctr">
                        <a:spcBef>
                          <a:spcPts val="0"/>
                        </a:spcBef>
                        <a:spcAft>
                          <a:spcPts val="0"/>
                        </a:spcAft>
                        <a:buNone/>
                      </a:pPr>
                      <a:r>
                        <a:rPr lang="en"/>
                        <a:t>Balanced accuracy score</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Logistic regression</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0.7846</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Ridge regression</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0.7858</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Lasso regression</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0.7844</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Decision Tree</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0.7850</a:t>
                      </a:r>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
                        <a:t>Random Forest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0.8449</a:t>
                      </a:r>
                      <a:endParaRPr/>
                    </a:p>
                  </a:txBody>
                  <a:tcPr marT="91425" marB="91425" marR="91425" marL="91425">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793650" y="112525"/>
            <a:ext cx="6766500" cy="48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RANDOM FOREST CLASSIFICATION</a:t>
            </a:r>
            <a:endParaRPr sz="3000">
              <a:solidFill>
                <a:srgbClr val="FF9900"/>
              </a:solidFill>
            </a:endParaRPr>
          </a:p>
        </p:txBody>
      </p:sp>
      <p:sp>
        <p:nvSpPr>
          <p:cNvPr id="272" name="Google Shape;272;p44"/>
          <p:cNvSpPr txBox="1"/>
          <p:nvPr>
            <p:ph idx="1" type="body"/>
          </p:nvPr>
        </p:nvSpPr>
        <p:spPr>
          <a:xfrm>
            <a:off x="5163575" y="1473575"/>
            <a:ext cx="3767100" cy="2882700"/>
          </a:xfrm>
          <a:prstGeom prst="rect">
            <a:avLst/>
          </a:prstGeom>
        </p:spPr>
        <p:txBody>
          <a:bodyPr anchorCtr="0" anchor="t" bIns="0" lIns="0" spcFirstLastPara="1" rIns="0" wrap="square" tIns="0">
            <a:noAutofit/>
          </a:bodyPr>
          <a:lstStyle/>
          <a:p>
            <a:pPr indent="0" lvl="0" marL="342900" rtl="0" algn="just">
              <a:lnSpc>
                <a:spcPct val="115000"/>
              </a:lnSpc>
              <a:spcBef>
                <a:spcPts val="1200"/>
              </a:spcBef>
              <a:spcAft>
                <a:spcPts val="0"/>
              </a:spcAft>
              <a:buNone/>
            </a:pPr>
            <a:r>
              <a:rPr lang="en" sz="1400">
                <a:latin typeface="Lato"/>
                <a:ea typeface="Lato"/>
                <a:cs typeface="Lato"/>
                <a:sym typeface="Lato"/>
              </a:rPr>
              <a:t>From the variable importance plot of best model we can see that the vintage, annual premium, vehicle damage, previously insured and age have high impact in the response. </a:t>
            </a:r>
            <a:endParaRPr sz="1400">
              <a:latin typeface="Lato"/>
              <a:ea typeface="Lato"/>
              <a:cs typeface="Lato"/>
              <a:sym typeface="Lato"/>
            </a:endParaRPr>
          </a:p>
          <a:p>
            <a:pPr indent="0" lvl="0" marL="342900" rtl="0" algn="just">
              <a:lnSpc>
                <a:spcPct val="115000"/>
              </a:lnSpc>
              <a:spcBef>
                <a:spcPts val="1200"/>
              </a:spcBef>
              <a:spcAft>
                <a:spcPts val="0"/>
              </a:spcAft>
              <a:buNone/>
            </a:pPr>
            <a:r>
              <a:t/>
            </a:r>
            <a:endParaRPr sz="1400">
              <a:latin typeface="Lato"/>
              <a:ea typeface="Lato"/>
              <a:cs typeface="Lato"/>
              <a:sym typeface="Lato"/>
            </a:endParaRPr>
          </a:p>
          <a:p>
            <a:pPr indent="0" lvl="0" marL="0" rtl="0" algn="l">
              <a:spcBef>
                <a:spcPts val="1000"/>
              </a:spcBef>
              <a:spcAft>
                <a:spcPts val="0"/>
              </a:spcAft>
              <a:buNone/>
            </a:pPr>
            <a:r>
              <a:t/>
            </a:r>
            <a:endParaRPr sz="1400">
              <a:latin typeface="Lato"/>
              <a:ea typeface="Lato"/>
              <a:cs typeface="Lato"/>
              <a:sym typeface="Lato"/>
            </a:endParaRPr>
          </a:p>
        </p:txBody>
      </p:sp>
      <p:pic>
        <p:nvPicPr>
          <p:cNvPr id="273" name="Google Shape;273;p44"/>
          <p:cNvPicPr preferRelativeResize="0"/>
          <p:nvPr/>
        </p:nvPicPr>
        <p:blipFill>
          <a:blip r:embed="rId3">
            <a:alphaModFix/>
          </a:blip>
          <a:stretch>
            <a:fillRect/>
          </a:stretch>
        </p:blipFill>
        <p:spPr>
          <a:xfrm>
            <a:off x="640500" y="745013"/>
            <a:ext cx="4729901" cy="3653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956075" y="69825"/>
            <a:ext cx="6396300" cy="817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DATA PRODUCT</a:t>
            </a:r>
            <a:endParaRPr sz="3000">
              <a:solidFill>
                <a:srgbClr val="FF9900"/>
              </a:solidFill>
            </a:endParaRPr>
          </a:p>
        </p:txBody>
      </p:sp>
      <p:sp>
        <p:nvSpPr>
          <p:cNvPr id="279" name="Google Shape;279;p45"/>
          <p:cNvSpPr txBox="1"/>
          <p:nvPr>
            <p:ph idx="1" type="body"/>
          </p:nvPr>
        </p:nvSpPr>
        <p:spPr>
          <a:xfrm>
            <a:off x="4982775" y="1307850"/>
            <a:ext cx="4068600" cy="3303300"/>
          </a:xfrm>
          <a:prstGeom prst="rect">
            <a:avLst/>
          </a:prstGeom>
        </p:spPr>
        <p:txBody>
          <a:bodyPr anchorCtr="0" anchor="t" bIns="0" lIns="0" spcFirstLastPara="1" rIns="0" wrap="square" tIns="0">
            <a:noAutofit/>
          </a:bodyPr>
          <a:lstStyle/>
          <a:p>
            <a:pPr indent="-317500" lvl="0" marL="457200" rtl="0" algn="l">
              <a:spcBef>
                <a:spcPts val="600"/>
              </a:spcBef>
              <a:spcAft>
                <a:spcPts val="0"/>
              </a:spcAft>
              <a:buSzPts val="1400"/>
              <a:buFont typeface="Lato"/>
              <a:buChar char="╺"/>
            </a:pPr>
            <a:r>
              <a:rPr lang="en" sz="1400">
                <a:latin typeface="Lato"/>
                <a:ea typeface="Lato"/>
                <a:cs typeface="Lato"/>
                <a:sym typeface="Lato"/>
              </a:rPr>
              <a:t>A website is used as the data product which predicts whether a customer is interested in vehicle insurance or not.</a:t>
            </a:r>
            <a:endParaRPr sz="1400">
              <a:latin typeface="Lato"/>
              <a:ea typeface="Lato"/>
              <a:cs typeface="Lato"/>
              <a:sym typeface="Lato"/>
            </a:endParaRPr>
          </a:p>
          <a:p>
            <a:pPr indent="-317500" lvl="0" marL="457200" rtl="0" algn="l">
              <a:spcBef>
                <a:spcPts val="1000"/>
              </a:spcBef>
              <a:spcAft>
                <a:spcPts val="0"/>
              </a:spcAft>
              <a:buSzPts val="1400"/>
              <a:buFont typeface="Lato"/>
              <a:buChar char="╺"/>
            </a:pPr>
            <a:r>
              <a:rPr lang="en" sz="1400">
                <a:latin typeface="Lato"/>
                <a:ea typeface="Lato"/>
                <a:cs typeface="Lato"/>
                <a:sym typeface="Lato"/>
              </a:rPr>
              <a:t>The website consists of two pages.</a:t>
            </a:r>
            <a:endParaRPr sz="1400">
              <a:latin typeface="Lato"/>
              <a:ea typeface="Lato"/>
              <a:cs typeface="Lato"/>
              <a:sym typeface="Lato"/>
            </a:endParaRPr>
          </a:p>
          <a:p>
            <a:pPr indent="-304800" lvl="1" marL="914400" rtl="0" algn="l">
              <a:spcBef>
                <a:spcPts val="1000"/>
              </a:spcBef>
              <a:spcAft>
                <a:spcPts val="0"/>
              </a:spcAft>
              <a:buSzPts val="1200"/>
              <a:buFont typeface="Lato"/>
              <a:buChar char="-"/>
            </a:pPr>
            <a:r>
              <a:rPr lang="en" sz="1200">
                <a:latin typeface="Lato"/>
                <a:ea typeface="Lato"/>
                <a:cs typeface="Lato"/>
                <a:sym typeface="Lato"/>
              </a:rPr>
              <a:t>Home page - to input the values of a customer.</a:t>
            </a:r>
            <a:endParaRPr sz="1200">
              <a:latin typeface="Lato"/>
              <a:ea typeface="Lato"/>
              <a:cs typeface="Lato"/>
              <a:sym typeface="Lato"/>
            </a:endParaRPr>
          </a:p>
          <a:p>
            <a:pPr indent="-304800" lvl="1" marL="914400" rtl="0" algn="l">
              <a:spcBef>
                <a:spcPts val="1000"/>
              </a:spcBef>
              <a:spcAft>
                <a:spcPts val="0"/>
              </a:spcAft>
              <a:buSzPts val="1200"/>
              <a:buFont typeface="Lato"/>
              <a:buChar char="-"/>
            </a:pPr>
            <a:r>
              <a:rPr lang="en" sz="1200">
                <a:latin typeface="Lato"/>
                <a:ea typeface="Lato"/>
                <a:cs typeface="Lato"/>
                <a:sym typeface="Lato"/>
              </a:rPr>
              <a:t>Result page - to display the result of the prediction</a:t>
            </a:r>
            <a:endParaRPr sz="1200">
              <a:latin typeface="Lato"/>
              <a:ea typeface="Lato"/>
              <a:cs typeface="Lato"/>
              <a:sym typeface="Lato"/>
            </a:endParaRPr>
          </a:p>
          <a:p>
            <a:pPr indent="-317500" lvl="0" marL="457200" rtl="0" algn="l">
              <a:spcBef>
                <a:spcPts val="1000"/>
              </a:spcBef>
              <a:spcAft>
                <a:spcPts val="1000"/>
              </a:spcAft>
              <a:buSzPts val="1400"/>
              <a:buFont typeface="Lato"/>
              <a:buChar char="╺"/>
            </a:pPr>
            <a:r>
              <a:rPr lang="en" sz="1400">
                <a:latin typeface="Lato"/>
                <a:ea typeface="Lato"/>
                <a:cs typeface="Lato"/>
                <a:sym typeface="Lato"/>
              </a:rPr>
              <a:t>Flask package in python is used to develop the backend of the website.</a:t>
            </a:r>
            <a:endParaRPr sz="1400">
              <a:latin typeface="Lato"/>
              <a:ea typeface="Lato"/>
              <a:cs typeface="Lato"/>
              <a:sym typeface="Lato"/>
            </a:endParaRPr>
          </a:p>
        </p:txBody>
      </p:sp>
      <p:pic>
        <p:nvPicPr>
          <p:cNvPr id="280" name="Google Shape;280;p45"/>
          <p:cNvPicPr preferRelativeResize="0"/>
          <p:nvPr/>
        </p:nvPicPr>
        <p:blipFill>
          <a:blip r:embed="rId3">
            <a:alphaModFix/>
          </a:blip>
          <a:stretch>
            <a:fillRect/>
          </a:stretch>
        </p:blipFill>
        <p:spPr>
          <a:xfrm>
            <a:off x="1177075" y="957950"/>
            <a:ext cx="3644950" cy="2576350"/>
          </a:xfrm>
          <a:prstGeom prst="rect">
            <a:avLst/>
          </a:prstGeom>
          <a:noFill/>
          <a:ln>
            <a:noFill/>
          </a:ln>
        </p:spPr>
      </p:pic>
      <p:pic>
        <p:nvPicPr>
          <p:cNvPr id="281" name="Google Shape;281;p45"/>
          <p:cNvPicPr preferRelativeResize="0"/>
          <p:nvPr/>
        </p:nvPicPr>
        <p:blipFill>
          <a:blip r:embed="rId4">
            <a:alphaModFix/>
          </a:blip>
          <a:stretch>
            <a:fillRect/>
          </a:stretch>
        </p:blipFill>
        <p:spPr>
          <a:xfrm>
            <a:off x="359575" y="3666775"/>
            <a:ext cx="4729850" cy="121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773875" y="133675"/>
            <a:ext cx="7038900" cy="914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INTRODUCTION</a:t>
            </a:r>
            <a:endParaRPr sz="3000">
              <a:solidFill>
                <a:srgbClr val="FF9900"/>
              </a:solidFill>
            </a:endParaRPr>
          </a:p>
        </p:txBody>
      </p:sp>
      <p:sp>
        <p:nvSpPr>
          <p:cNvPr id="93" name="Google Shape;93;p19"/>
          <p:cNvSpPr txBox="1"/>
          <p:nvPr>
            <p:ph idx="1" type="body"/>
          </p:nvPr>
        </p:nvSpPr>
        <p:spPr>
          <a:xfrm>
            <a:off x="1004600" y="1324100"/>
            <a:ext cx="7670700" cy="3246900"/>
          </a:xfrm>
          <a:prstGeom prst="rect">
            <a:avLst/>
          </a:prstGeom>
        </p:spPr>
        <p:txBody>
          <a:bodyPr anchorCtr="0" anchor="t" bIns="0" lIns="0" spcFirstLastPara="1" rIns="0" wrap="square" tIns="0">
            <a:noAutofit/>
          </a:bodyPr>
          <a:lstStyle/>
          <a:p>
            <a:pPr indent="-342900" lvl="0" marL="457200" rtl="0" algn="just">
              <a:spcBef>
                <a:spcPts val="600"/>
              </a:spcBef>
              <a:spcAft>
                <a:spcPts val="0"/>
              </a:spcAft>
              <a:buClr>
                <a:srgbClr val="FFFFFF"/>
              </a:buClr>
              <a:buSzPts val="1800"/>
              <a:buFont typeface="Lato"/>
              <a:buChar char="●"/>
            </a:pPr>
            <a:r>
              <a:rPr lang="en" sz="1800">
                <a:solidFill>
                  <a:srgbClr val="FFFFFF"/>
                </a:solidFill>
                <a:latin typeface="Lato"/>
                <a:ea typeface="Lato"/>
                <a:cs typeface="Lato"/>
                <a:sym typeface="Lato"/>
              </a:rPr>
              <a:t>When introducing a new product, a company always tries to get feedback from their existing customers about the product.. </a:t>
            </a:r>
            <a:endParaRPr sz="1800">
              <a:solidFill>
                <a:srgbClr val="FFFFFF"/>
              </a:solidFill>
              <a:latin typeface="Lato"/>
              <a:ea typeface="Lato"/>
              <a:cs typeface="Lato"/>
              <a:sym typeface="Lato"/>
            </a:endParaRPr>
          </a:p>
          <a:p>
            <a:pPr indent="-342900" lvl="0" marL="457200" rtl="0" algn="just">
              <a:spcBef>
                <a:spcPts val="2500"/>
              </a:spcBef>
              <a:spcAft>
                <a:spcPts val="0"/>
              </a:spcAft>
              <a:buClr>
                <a:srgbClr val="FFFFFF"/>
              </a:buClr>
              <a:buSzPts val="1800"/>
              <a:buFont typeface="Lato"/>
              <a:buChar char="●"/>
            </a:pPr>
            <a:r>
              <a:rPr lang="en" sz="1800">
                <a:solidFill>
                  <a:srgbClr val="FFFFFF"/>
                </a:solidFill>
                <a:latin typeface="Lato"/>
                <a:ea typeface="Lato"/>
                <a:cs typeface="Lato"/>
                <a:sym typeface="Lato"/>
              </a:rPr>
              <a:t>The company also tries to sell the new product to them.</a:t>
            </a:r>
            <a:endParaRPr sz="1800">
              <a:solidFill>
                <a:srgbClr val="FFFFFF"/>
              </a:solidFill>
              <a:latin typeface="Lato"/>
              <a:ea typeface="Lato"/>
              <a:cs typeface="Lato"/>
              <a:sym typeface="Lato"/>
            </a:endParaRPr>
          </a:p>
          <a:p>
            <a:pPr indent="-342900" lvl="0" marL="457200" rtl="0" algn="just">
              <a:spcBef>
                <a:spcPts val="2500"/>
              </a:spcBef>
              <a:spcAft>
                <a:spcPts val="2500"/>
              </a:spcAft>
              <a:buClr>
                <a:srgbClr val="FFFFFF"/>
              </a:buClr>
              <a:buSzPts val="1800"/>
              <a:buFont typeface="Lato"/>
              <a:buChar char="●"/>
            </a:pPr>
            <a:r>
              <a:rPr lang="en" sz="1800">
                <a:solidFill>
                  <a:srgbClr val="FFFFFF"/>
                </a:solidFill>
                <a:latin typeface="Lato"/>
                <a:ea typeface="Lato"/>
                <a:cs typeface="Lato"/>
                <a:sym typeface="Lato"/>
              </a:rPr>
              <a:t>The probability of selling to a new prospect is 5-20%, while the probability of selling to an existing customer is 60-70%. </a:t>
            </a:r>
            <a:r>
              <a:rPr b="1" i="1" lang="en" sz="1800">
                <a:solidFill>
                  <a:srgbClr val="FFFFFF"/>
                </a:solidFill>
                <a:latin typeface="Lato"/>
                <a:ea typeface="Lato"/>
                <a:cs typeface="Lato"/>
                <a:sym typeface="Lato"/>
              </a:rPr>
              <a:t>(Farris et al., 2015)</a:t>
            </a:r>
            <a:endParaRPr sz="2400">
              <a:solidFill>
                <a:srgbClr val="FFFFFF"/>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1012675" y="181225"/>
            <a:ext cx="6852300" cy="627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PROBLEMS ENCOUNTERED</a:t>
            </a:r>
            <a:endParaRPr sz="3000">
              <a:solidFill>
                <a:srgbClr val="FF9900"/>
              </a:solidFill>
            </a:endParaRPr>
          </a:p>
        </p:txBody>
      </p:sp>
      <p:sp>
        <p:nvSpPr>
          <p:cNvPr id="287" name="Google Shape;287;p46"/>
          <p:cNvSpPr txBox="1"/>
          <p:nvPr>
            <p:ph idx="1" type="body"/>
          </p:nvPr>
        </p:nvSpPr>
        <p:spPr>
          <a:xfrm>
            <a:off x="1198350" y="1234725"/>
            <a:ext cx="7038900" cy="3211800"/>
          </a:xfrm>
          <a:prstGeom prst="rect">
            <a:avLst/>
          </a:prstGeom>
        </p:spPr>
        <p:txBody>
          <a:bodyPr anchorCtr="0" anchor="t" bIns="0" lIns="0" spcFirstLastPara="1" rIns="0" wrap="square" tIns="0">
            <a:noAutofit/>
          </a:bodyPr>
          <a:lstStyle/>
          <a:p>
            <a:pPr indent="-342900" lvl="0" marL="457200" rtl="0" algn="just">
              <a:lnSpc>
                <a:spcPct val="115000"/>
              </a:lnSpc>
              <a:spcBef>
                <a:spcPts val="600"/>
              </a:spcBef>
              <a:spcAft>
                <a:spcPts val="0"/>
              </a:spcAft>
              <a:buSzPts val="1800"/>
              <a:buFont typeface="Lato"/>
              <a:buChar char="●"/>
            </a:pPr>
            <a:r>
              <a:rPr lang="en" sz="1800">
                <a:latin typeface="Lato"/>
                <a:ea typeface="Lato"/>
                <a:cs typeface="Lato"/>
                <a:sym typeface="Lato"/>
              </a:rPr>
              <a:t>When fitting the random forest and the decision tree models, R took long time to process and got crashed.</a:t>
            </a:r>
            <a:endParaRPr sz="1800">
              <a:latin typeface="Lato"/>
              <a:ea typeface="Lato"/>
              <a:cs typeface="Lato"/>
              <a:sym typeface="Lato"/>
            </a:endParaRPr>
          </a:p>
          <a:p>
            <a:pPr indent="-336550" lvl="0" marL="457200" rtl="0" algn="just">
              <a:lnSpc>
                <a:spcPct val="115000"/>
              </a:lnSpc>
              <a:spcBef>
                <a:spcPts val="1000"/>
              </a:spcBef>
              <a:spcAft>
                <a:spcPts val="0"/>
              </a:spcAft>
              <a:buSzPts val="1700"/>
              <a:buFont typeface="Lato"/>
              <a:buChar char="●"/>
            </a:pPr>
            <a:r>
              <a:rPr lang="en" sz="1700">
                <a:latin typeface="Lato"/>
                <a:ea typeface="Lato"/>
                <a:cs typeface="Lato"/>
                <a:sym typeface="Lato"/>
              </a:rPr>
              <a:t>The variables “Region_Code” and “Policy</a:t>
            </a:r>
            <a:r>
              <a:rPr i="1" lang="en" sz="1700">
                <a:latin typeface="Lato"/>
                <a:ea typeface="Lato"/>
                <a:cs typeface="Lato"/>
                <a:sym typeface="Lato"/>
              </a:rPr>
              <a:t>Sales</a:t>
            </a:r>
            <a:r>
              <a:rPr lang="en" sz="1700">
                <a:latin typeface="Lato"/>
                <a:ea typeface="Lato"/>
                <a:cs typeface="Lato"/>
                <a:sym typeface="Lato"/>
              </a:rPr>
              <a:t>Channel” had more than 50 categories. Hence, modeling the dataset using both R and python by creating a dummy variable for every category of those variables has taken a lot of time and the both programs ended up getting crashed.</a:t>
            </a:r>
            <a:endParaRPr sz="1700">
              <a:latin typeface="Lato"/>
              <a:ea typeface="Lato"/>
              <a:cs typeface="Lato"/>
              <a:sym typeface="Lato"/>
            </a:endParaRPr>
          </a:p>
          <a:p>
            <a:pPr indent="-336550" lvl="0" marL="457200" rtl="0" algn="just">
              <a:lnSpc>
                <a:spcPct val="115000"/>
              </a:lnSpc>
              <a:spcBef>
                <a:spcPts val="1000"/>
              </a:spcBef>
              <a:spcAft>
                <a:spcPts val="0"/>
              </a:spcAft>
              <a:buSzPts val="1700"/>
              <a:buFont typeface="Lato"/>
              <a:buChar char="●"/>
            </a:pPr>
            <a:r>
              <a:rPr lang="en" sz="1700">
                <a:latin typeface="Lato"/>
                <a:ea typeface="Lato"/>
                <a:cs typeface="Lato"/>
                <a:sym typeface="Lato"/>
              </a:rPr>
              <a:t>We got less balanced accuracy values for all three models due to imbalanced response of the dataset.</a:t>
            </a:r>
            <a:endParaRPr sz="2200">
              <a:latin typeface="Lato"/>
              <a:ea typeface="Lato"/>
              <a:cs typeface="Lato"/>
              <a:sym typeface="Lato"/>
            </a:endParaRPr>
          </a:p>
          <a:p>
            <a:pPr indent="0" lvl="0" marL="0" rtl="0" algn="just">
              <a:lnSpc>
                <a:spcPct val="107916"/>
              </a:lnSpc>
              <a:spcBef>
                <a:spcPts val="1000"/>
              </a:spcBef>
              <a:spcAft>
                <a:spcPts val="800"/>
              </a:spcAft>
              <a:buNone/>
            </a:pPr>
            <a:r>
              <a:t/>
            </a:r>
            <a:endParaRPr sz="16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907450" y="329950"/>
            <a:ext cx="6766500" cy="557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SOLUTIONS AND SUGGESTIONS</a:t>
            </a:r>
            <a:endParaRPr sz="3000">
              <a:solidFill>
                <a:srgbClr val="FF9900"/>
              </a:solidFill>
            </a:endParaRPr>
          </a:p>
        </p:txBody>
      </p:sp>
      <p:sp>
        <p:nvSpPr>
          <p:cNvPr id="293" name="Google Shape;293;p47"/>
          <p:cNvSpPr txBox="1"/>
          <p:nvPr>
            <p:ph idx="1" type="body"/>
          </p:nvPr>
        </p:nvSpPr>
        <p:spPr>
          <a:xfrm>
            <a:off x="532425" y="1058600"/>
            <a:ext cx="8328000" cy="2911200"/>
          </a:xfrm>
          <a:prstGeom prst="rect">
            <a:avLst/>
          </a:prstGeom>
        </p:spPr>
        <p:txBody>
          <a:bodyPr anchorCtr="0" anchor="t" bIns="0" lIns="0" spcFirstLastPara="1" rIns="0" wrap="square" tIns="0">
            <a:noAutofit/>
          </a:bodyPr>
          <a:lstStyle/>
          <a:p>
            <a:pPr indent="-330200" lvl="0" marL="457200" rtl="0" algn="just">
              <a:lnSpc>
                <a:spcPct val="150000"/>
              </a:lnSpc>
              <a:spcBef>
                <a:spcPts val="600"/>
              </a:spcBef>
              <a:spcAft>
                <a:spcPts val="0"/>
              </a:spcAft>
              <a:buSzPts val="1600"/>
              <a:buFont typeface="Lato"/>
              <a:buChar char="●"/>
            </a:pPr>
            <a:r>
              <a:rPr lang="en" sz="1700">
                <a:latin typeface="Lato"/>
                <a:ea typeface="Lato"/>
                <a:cs typeface="Lato"/>
                <a:sym typeface="Lato"/>
              </a:rPr>
              <a:t>Used python to build both </a:t>
            </a:r>
            <a:r>
              <a:rPr lang="en" sz="1800">
                <a:latin typeface="Lato"/>
                <a:ea typeface="Lato"/>
                <a:cs typeface="Lato"/>
                <a:sym typeface="Lato"/>
              </a:rPr>
              <a:t>random forest and the decision tree models</a:t>
            </a:r>
            <a:r>
              <a:rPr lang="en" sz="1700">
                <a:latin typeface="Lato"/>
                <a:ea typeface="Lato"/>
                <a:cs typeface="Lato"/>
                <a:sym typeface="Lato"/>
              </a:rPr>
              <a:t>.</a:t>
            </a:r>
            <a:endParaRPr sz="1700">
              <a:latin typeface="Lato"/>
              <a:ea typeface="Lato"/>
              <a:cs typeface="Lato"/>
              <a:sym typeface="Lato"/>
            </a:endParaRPr>
          </a:p>
          <a:p>
            <a:pPr indent="-336550" lvl="0" marL="457200" rtl="0" algn="just">
              <a:lnSpc>
                <a:spcPct val="150000"/>
              </a:lnSpc>
              <a:spcBef>
                <a:spcPts val="1000"/>
              </a:spcBef>
              <a:spcAft>
                <a:spcPts val="0"/>
              </a:spcAft>
              <a:buSzPts val="1700"/>
              <a:buFont typeface="Lato"/>
              <a:buChar char="●"/>
            </a:pPr>
            <a:r>
              <a:rPr lang="en" sz="1700">
                <a:latin typeface="Lato"/>
                <a:ea typeface="Lato"/>
                <a:cs typeface="Lato"/>
                <a:sym typeface="Lato"/>
              </a:rPr>
              <a:t>Randomly re-categorized the variable “Region_Code” into 6 categories and the variable “Policy</a:t>
            </a:r>
            <a:r>
              <a:rPr i="1" lang="en" sz="1700">
                <a:latin typeface="Lato"/>
                <a:ea typeface="Lato"/>
                <a:cs typeface="Lato"/>
                <a:sym typeface="Lato"/>
              </a:rPr>
              <a:t>Sales</a:t>
            </a:r>
            <a:r>
              <a:rPr lang="en" sz="1700">
                <a:latin typeface="Lato"/>
                <a:ea typeface="Lato"/>
                <a:cs typeface="Lato"/>
                <a:sym typeface="Lato"/>
              </a:rPr>
              <a:t>Channel” into 3 categories.</a:t>
            </a:r>
            <a:endParaRPr sz="1700">
              <a:latin typeface="Lato"/>
              <a:ea typeface="Lato"/>
              <a:cs typeface="Lato"/>
              <a:sym typeface="Lato"/>
            </a:endParaRPr>
          </a:p>
          <a:p>
            <a:pPr indent="-336550" lvl="0" marL="457200" rtl="0" algn="just">
              <a:lnSpc>
                <a:spcPct val="150000"/>
              </a:lnSpc>
              <a:spcBef>
                <a:spcPts val="1000"/>
              </a:spcBef>
              <a:spcAft>
                <a:spcPts val="0"/>
              </a:spcAft>
              <a:buSzPts val="1700"/>
              <a:buFont typeface="Lato"/>
              <a:buChar char="●"/>
            </a:pPr>
            <a:r>
              <a:rPr lang="en" sz="1700">
                <a:latin typeface="Lato"/>
                <a:ea typeface="Lato"/>
                <a:cs typeface="Lato"/>
                <a:sym typeface="Lato"/>
              </a:rPr>
              <a:t> Used the undersampling technique.</a:t>
            </a:r>
            <a:endParaRPr sz="1700">
              <a:latin typeface="Lato"/>
              <a:ea typeface="Lato"/>
              <a:cs typeface="Lato"/>
              <a:sym typeface="Lato"/>
            </a:endParaRPr>
          </a:p>
          <a:p>
            <a:pPr indent="-336550" lvl="0" marL="457200" rtl="0" algn="just">
              <a:lnSpc>
                <a:spcPct val="150000"/>
              </a:lnSpc>
              <a:spcBef>
                <a:spcPts val="1000"/>
              </a:spcBef>
              <a:spcAft>
                <a:spcPts val="0"/>
              </a:spcAft>
              <a:buSzPts val="1700"/>
              <a:buFont typeface="Lato"/>
              <a:buChar char="●"/>
            </a:pPr>
            <a:r>
              <a:rPr lang="en" sz="1700">
                <a:latin typeface="Lato"/>
                <a:ea typeface="Lato"/>
                <a:cs typeface="Lato"/>
                <a:sym typeface="Lato"/>
              </a:rPr>
              <a:t>The model will help them to prioritize the customers and they can use low cost policy sales channel to overreach the customers who are categorized as not interested customers by the model. Contact the customers </a:t>
            </a:r>
            <a:r>
              <a:rPr lang="en" sz="1700">
                <a:latin typeface="Lato"/>
                <a:ea typeface="Lato"/>
                <a:cs typeface="Lato"/>
                <a:sym typeface="Lato"/>
              </a:rPr>
              <a:t>who are categorized as interested customers by the model using different sales channel.</a:t>
            </a:r>
            <a:endParaRPr sz="1700">
              <a:latin typeface="Lato"/>
              <a:ea typeface="Lato"/>
              <a:cs typeface="Lato"/>
              <a:sym typeface="Lato"/>
            </a:endParaRPr>
          </a:p>
          <a:p>
            <a:pPr indent="0" lvl="0" marL="0" rtl="0" algn="just">
              <a:lnSpc>
                <a:spcPct val="150000"/>
              </a:lnSpc>
              <a:spcBef>
                <a:spcPts val="1000"/>
              </a:spcBef>
              <a:spcAft>
                <a:spcPts val="0"/>
              </a:spcAft>
              <a:buNone/>
            </a:pPr>
            <a:r>
              <a:t/>
            </a:r>
            <a:endParaRPr sz="1700">
              <a:latin typeface="Lato"/>
              <a:ea typeface="Lato"/>
              <a:cs typeface="Lato"/>
              <a:sym typeface="Lato"/>
            </a:endParaRPr>
          </a:p>
          <a:p>
            <a:pPr indent="0" lvl="0" marL="0" rtl="0" algn="just">
              <a:lnSpc>
                <a:spcPct val="107916"/>
              </a:lnSpc>
              <a:spcBef>
                <a:spcPts val="1000"/>
              </a:spcBef>
              <a:spcAft>
                <a:spcPts val="800"/>
              </a:spcAft>
              <a:buNone/>
            </a:pPr>
            <a:r>
              <a:t/>
            </a:r>
            <a:endParaRPr sz="16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1126750" y="433775"/>
            <a:ext cx="6766500" cy="582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SUMMARY</a:t>
            </a:r>
            <a:endParaRPr sz="3000">
              <a:solidFill>
                <a:srgbClr val="FF9900"/>
              </a:solidFill>
            </a:endParaRPr>
          </a:p>
        </p:txBody>
      </p:sp>
      <p:sp>
        <p:nvSpPr>
          <p:cNvPr id="299" name="Google Shape;299;p48"/>
          <p:cNvSpPr txBox="1"/>
          <p:nvPr>
            <p:ph idx="1" type="body"/>
          </p:nvPr>
        </p:nvSpPr>
        <p:spPr>
          <a:xfrm>
            <a:off x="990550" y="1480775"/>
            <a:ext cx="7038900" cy="3013500"/>
          </a:xfrm>
          <a:prstGeom prst="rect">
            <a:avLst/>
          </a:prstGeom>
        </p:spPr>
        <p:txBody>
          <a:bodyPr anchorCtr="0" anchor="t" bIns="0" lIns="0" spcFirstLastPara="1" rIns="0" wrap="square" tIns="0">
            <a:noAutofit/>
          </a:bodyPr>
          <a:lstStyle/>
          <a:p>
            <a:pPr indent="-336550" lvl="0" marL="457200" rtl="0" algn="just">
              <a:lnSpc>
                <a:spcPct val="107916"/>
              </a:lnSpc>
              <a:spcBef>
                <a:spcPts val="600"/>
              </a:spcBef>
              <a:spcAft>
                <a:spcPts val="0"/>
              </a:spcAft>
              <a:buSzPts val="1700"/>
              <a:buFont typeface="Lato"/>
              <a:buChar char="●"/>
            </a:pPr>
            <a:r>
              <a:rPr lang="en" sz="1700">
                <a:latin typeface="Lato"/>
                <a:ea typeface="Lato"/>
                <a:cs typeface="Lato"/>
                <a:sym typeface="Lato"/>
              </a:rPr>
              <a:t>Logistic Regression, logistic regression with ridge and lasso penalty, Decision tree classification and random forest classification techniques are used as the advanced analysis techniques.</a:t>
            </a:r>
            <a:endParaRPr sz="1700">
              <a:latin typeface="Lato"/>
              <a:ea typeface="Lato"/>
              <a:cs typeface="Lato"/>
              <a:sym typeface="Lato"/>
            </a:endParaRPr>
          </a:p>
          <a:p>
            <a:pPr indent="-336550" lvl="0" marL="457200" rtl="0" algn="just">
              <a:lnSpc>
                <a:spcPct val="107916"/>
              </a:lnSpc>
              <a:spcBef>
                <a:spcPts val="1000"/>
              </a:spcBef>
              <a:spcAft>
                <a:spcPts val="0"/>
              </a:spcAft>
              <a:buSzPts val="1700"/>
              <a:buFont typeface="Lato"/>
              <a:buChar char="●"/>
            </a:pPr>
            <a:r>
              <a:rPr lang="en" sz="1700">
                <a:latin typeface="Lato"/>
                <a:ea typeface="Lato"/>
                <a:cs typeface="Lato"/>
                <a:sym typeface="Lato"/>
              </a:rPr>
              <a:t>Used the undersampling technique to overcome the main issue which is  imbalanced response of the dataset.</a:t>
            </a:r>
            <a:endParaRPr sz="1700">
              <a:latin typeface="Lato"/>
              <a:ea typeface="Lato"/>
              <a:cs typeface="Lato"/>
              <a:sym typeface="Lato"/>
            </a:endParaRPr>
          </a:p>
          <a:p>
            <a:pPr indent="-336550" lvl="0" marL="457200" rtl="0" algn="just">
              <a:lnSpc>
                <a:spcPct val="107916"/>
              </a:lnSpc>
              <a:spcBef>
                <a:spcPts val="1000"/>
              </a:spcBef>
              <a:spcAft>
                <a:spcPts val="0"/>
              </a:spcAft>
              <a:buSzPts val="1700"/>
              <a:buFont typeface="Lato"/>
              <a:buChar char="●"/>
            </a:pPr>
            <a:r>
              <a:rPr lang="en" sz="1700">
                <a:latin typeface="Lato"/>
                <a:ea typeface="Lato"/>
                <a:cs typeface="Lato"/>
                <a:sym typeface="Lato"/>
              </a:rPr>
              <a:t>Selected</a:t>
            </a:r>
            <a:r>
              <a:rPr lang="en" sz="1700">
                <a:latin typeface="Lato"/>
                <a:ea typeface="Lato"/>
                <a:cs typeface="Lato"/>
                <a:sym typeface="Lato"/>
              </a:rPr>
              <a:t> the random forest model as the best model from the above models. </a:t>
            </a:r>
            <a:endParaRPr sz="1700">
              <a:latin typeface="Lato"/>
              <a:ea typeface="Lato"/>
              <a:cs typeface="Lato"/>
              <a:sym typeface="Lato"/>
            </a:endParaRPr>
          </a:p>
          <a:p>
            <a:pPr indent="-336550" lvl="0" marL="457200" rtl="0" algn="just">
              <a:lnSpc>
                <a:spcPct val="107916"/>
              </a:lnSpc>
              <a:spcBef>
                <a:spcPts val="1000"/>
              </a:spcBef>
              <a:spcAft>
                <a:spcPts val="1000"/>
              </a:spcAft>
              <a:buSzPts val="1700"/>
              <a:buFont typeface="Lato"/>
              <a:buChar char="●"/>
            </a:pPr>
            <a:r>
              <a:rPr lang="en" sz="1700">
                <a:latin typeface="Lato"/>
                <a:ea typeface="Lato"/>
                <a:cs typeface="Lato"/>
                <a:sym typeface="Lato"/>
              </a:rPr>
              <a:t>Hence, random forest model is used to predict the values in the data product which is a website.</a:t>
            </a:r>
            <a:endParaRPr sz="190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nvSpPr>
        <p:spPr>
          <a:xfrm>
            <a:off x="833800" y="602750"/>
            <a:ext cx="45720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3000">
                <a:solidFill>
                  <a:srgbClr val="FF9900"/>
                </a:solidFill>
                <a:latin typeface="DM Serif Display"/>
                <a:ea typeface="DM Serif Display"/>
                <a:cs typeface="DM Serif Display"/>
                <a:sym typeface="DM Serif Display"/>
              </a:rPr>
              <a:t>REFERENCES</a:t>
            </a:r>
            <a:endParaRPr/>
          </a:p>
        </p:txBody>
      </p:sp>
      <p:sp>
        <p:nvSpPr>
          <p:cNvPr id="305" name="Google Shape;305;p49"/>
          <p:cNvSpPr txBox="1"/>
          <p:nvPr>
            <p:ph idx="1" type="body"/>
          </p:nvPr>
        </p:nvSpPr>
        <p:spPr>
          <a:xfrm>
            <a:off x="458125" y="1203050"/>
            <a:ext cx="8442600" cy="3013500"/>
          </a:xfrm>
          <a:prstGeom prst="rect">
            <a:avLst/>
          </a:prstGeom>
        </p:spPr>
        <p:txBody>
          <a:bodyPr anchorCtr="0" anchor="t" bIns="0" lIns="0" spcFirstLastPara="1" rIns="0" wrap="square" tIns="0">
            <a:noAutofit/>
          </a:bodyPr>
          <a:lstStyle/>
          <a:p>
            <a:pPr indent="-215900" lvl="0" marL="342900" rtl="0" algn="just">
              <a:lnSpc>
                <a:spcPct val="107916"/>
              </a:lnSpc>
              <a:spcBef>
                <a:spcPts val="600"/>
              </a:spcBef>
              <a:spcAft>
                <a:spcPts val="0"/>
              </a:spcAft>
              <a:buClr>
                <a:srgbClr val="FFFFFF"/>
              </a:buClr>
              <a:buSzPts val="1000"/>
              <a:buFont typeface="Lato"/>
              <a:buChar char="●"/>
            </a:pPr>
            <a:r>
              <a:rPr lang="en" sz="1000">
                <a:solidFill>
                  <a:srgbClr val="FFFFFF"/>
                </a:solidFill>
                <a:latin typeface="Lato"/>
                <a:ea typeface="Lato"/>
                <a:cs typeface="Lato"/>
                <a:sym typeface="Lato"/>
              </a:rPr>
              <a:t>Farris, P., Bendle, N., Pfeifer, P., &amp; Reibstein, D. (2015). Marketing Metrics: The Manager’s Guide to Measuring Marketing Performance (3rd ed.). Pearson FT Press.</a:t>
            </a:r>
            <a:endParaRPr sz="1000">
              <a:solidFill>
                <a:srgbClr val="FFFFFF"/>
              </a:solidFill>
              <a:latin typeface="Lato"/>
              <a:ea typeface="Lato"/>
              <a:cs typeface="Lato"/>
              <a:sym typeface="Lato"/>
            </a:endParaRPr>
          </a:p>
          <a:p>
            <a:pPr indent="-215900" lvl="0" marL="342900" rtl="0" algn="l">
              <a:lnSpc>
                <a:spcPct val="128571"/>
              </a:lnSpc>
              <a:spcBef>
                <a:spcPts val="0"/>
              </a:spcBef>
              <a:spcAft>
                <a:spcPts val="0"/>
              </a:spcAft>
              <a:buClr>
                <a:srgbClr val="FFFFFF"/>
              </a:buClr>
              <a:buSzPts val="1000"/>
              <a:buFont typeface="Lato"/>
              <a:buChar char="●"/>
            </a:pPr>
            <a:r>
              <a:rPr lang="en" sz="1000">
                <a:solidFill>
                  <a:srgbClr val="FFFFFF"/>
                </a:solidFill>
                <a:latin typeface="Lato"/>
                <a:ea typeface="Lato"/>
                <a:cs typeface="Lato"/>
                <a:sym typeface="Lato"/>
              </a:rPr>
              <a:t>Hsu, Y., Shiu, Y., Chou, P. and Chen, Y., 2015. Vehicle insurance and the risk of road traffic accidents. </a:t>
            </a:r>
            <a:r>
              <a:rPr i="1" lang="en" sz="1000">
                <a:solidFill>
                  <a:srgbClr val="FFFFFF"/>
                </a:solidFill>
                <a:latin typeface="Lato"/>
                <a:ea typeface="Lato"/>
                <a:cs typeface="Lato"/>
                <a:sym typeface="Lato"/>
              </a:rPr>
              <a:t>Transportation Research Part A: Policy and Practice</a:t>
            </a:r>
            <a:r>
              <a:rPr lang="en" sz="1000">
                <a:solidFill>
                  <a:srgbClr val="FFFFFF"/>
                </a:solidFill>
                <a:latin typeface="Lato"/>
                <a:ea typeface="Lato"/>
                <a:cs typeface="Lato"/>
                <a:sym typeface="Lato"/>
              </a:rPr>
              <a:t>, 74, pp.201-209.</a:t>
            </a:r>
            <a:endParaRPr sz="1000">
              <a:solidFill>
                <a:srgbClr val="FFFFFF"/>
              </a:solidFill>
              <a:latin typeface="Lato"/>
              <a:ea typeface="Lato"/>
              <a:cs typeface="Lato"/>
              <a:sym typeface="Lato"/>
            </a:endParaRPr>
          </a:p>
          <a:p>
            <a:pPr indent="-215900" lvl="0" marL="342900" rtl="0" algn="l">
              <a:lnSpc>
                <a:spcPct val="128571"/>
              </a:lnSpc>
              <a:spcBef>
                <a:spcPts val="0"/>
              </a:spcBef>
              <a:spcAft>
                <a:spcPts val="0"/>
              </a:spcAft>
              <a:buClr>
                <a:srgbClr val="FFFFFF"/>
              </a:buClr>
              <a:buSzPts val="1000"/>
              <a:buFont typeface="Lato"/>
              <a:buChar char="●"/>
            </a:pPr>
            <a:r>
              <a:rPr lang="en" sz="1000">
                <a:solidFill>
                  <a:srgbClr val="FFFFFF"/>
                </a:solidFill>
                <a:latin typeface="Lato"/>
                <a:ea typeface="Lato"/>
                <a:cs typeface="Lato"/>
                <a:sym typeface="Lato"/>
              </a:rPr>
              <a:t>Cohen, A. and Dehejia, R., 2004. The Effect of Automobile Insurance and Accident Liability Laws on Traffic Fatalities. </a:t>
            </a:r>
            <a:r>
              <a:rPr i="1" lang="en" sz="1000">
                <a:solidFill>
                  <a:srgbClr val="FFFFFF"/>
                </a:solidFill>
                <a:latin typeface="Lato"/>
                <a:ea typeface="Lato"/>
                <a:cs typeface="Lato"/>
                <a:sym typeface="Lato"/>
              </a:rPr>
              <a:t>SSRN Electronic Journal</a:t>
            </a:r>
            <a:r>
              <a:rPr lang="en" sz="1000">
                <a:solidFill>
                  <a:srgbClr val="FFFFFF"/>
                </a:solidFill>
                <a:latin typeface="Lato"/>
                <a:ea typeface="Lato"/>
                <a:cs typeface="Lato"/>
                <a:sym typeface="Lato"/>
              </a:rPr>
              <a:t>,.</a:t>
            </a:r>
            <a:endParaRPr sz="1000">
              <a:solidFill>
                <a:srgbClr val="FFFFFF"/>
              </a:solidFill>
              <a:latin typeface="Lato"/>
              <a:ea typeface="Lato"/>
              <a:cs typeface="Lato"/>
              <a:sym typeface="Lato"/>
            </a:endParaRPr>
          </a:p>
          <a:p>
            <a:pPr indent="-215900" lvl="0" marL="342900" rtl="0" algn="l">
              <a:lnSpc>
                <a:spcPct val="128571"/>
              </a:lnSpc>
              <a:spcBef>
                <a:spcPts val="0"/>
              </a:spcBef>
              <a:spcAft>
                <a:spcPts val="0"/>
              </a:spcAft>
              <a:buClr>
                <a:srgbClr val="FFFFFF"/>
              </a:buClr>
              <a:buSzPts val="1000"/>
              <a:buFont typeface="Lato"/>
              <a:buChar char="●"/>
            </a:pPr>
            <a:r>
              <a:rPr lang="en" sz="1000">
                <a:solidFill>
                  <a:srgbClr val="FFFFFF"/>
                </a:solidFill>
                <a:latin typeface="Lato"/>
                <a:ea typeface="Lato"/>
                <a:cs typeface="Lato"/>
                <a:sym typeface="Lato"/>
              </a:rPr>
              <a:t>Schoettle, B. and Sivak, M., 2013. The Reasons for the Recent Decline in Young Driver Licensing in the United States. </a:t>
            </a:r>
            <a:r>
              <a:rPr i="1" lang="en" sz="1000">
                <a:solidFill>
                  <a:srgbClr val="FFFFFF"/>
                </a:solidFill>
                <a:latin typeface="Lato"/>
                <a:ea typeface="Lato"/>
                <a:cs typeface="Lato"/>
                <a:sym typeface="Lato"/>
              </a:rPr>
              <a:t>Traffic Injury Prevention</a:t>
            </a:r>
            <a:r>
              <a:rPr lang="en" sz="1000">
                <a:solidFill>
                  <a:srgbClr val="FFFFFF"/>
                </a:solidFill>
                <a:latin typeface="Lato"/>
                <a:ea typeface="Lato"/>
                <a:cs typeface="Lato"/>
                <a:sym typeface="Lato"/>
              </a:rPr>
              <a:t>, 15(1), pp.6-9.</a:t>
            </a:r>
            <a:endParaRPr sz="1000">
              <a:solidFill>
                <a:srgbClr val="FFFFFF"/>
              </a:solidFill>
              <a:latin typeface="Lato"/>
              <a:ea typeface="Lato"/>
              <a:cs typeface="Lato"/>
              <a:sym typeface="Lato"/>
            </a:endParaRPr>
          </a:p>
          <a:p>
            <a:pPr indent="-215900" lvl="0" marL="342900" rtl="0" algn="l">
              <a:lnSpc>
                <a:spcPct val="128571"/>
              </a:lnSpc>
              <a:spcBef>
                <a:spcPts val="0"/>
              </a:spcBef>
              <a:spcAft>
                <a:spcPts val="0"/>
              </a:spcAft>
              <a:buClr>
                <a:srgbClr val="FFFFFF"/>
              </a:buClr>
              <a:buSzPts val="1000"/>
              <a:buFont typeface="Lato"/>
              <a:buChar char="●"/>
            </a:pPr>
            <a:r>
              <a:rPr lang="en" sz="1000">
                <a:solidFill>
                  <a:srgbClr val="FFFFFF"/>
                </a:solidFill>
                <a:latin typeface="Lato"/>
                <a:ea typeface="Lato"/>
                <a:cs typeface="Lato"/>
                <a:sym typeface="Lato"/>
              </a:rPr>
              <a:t>Rdocumentation.org. 2020. </a:t>
            </a:r>
            <a:r>
              <a:rPr i="1" lang="en" sz="1000">
                <a:solidFill>
                  <a:srgbClr val="FFFFFF"/>
                </a:solidFill>
                <a:latin typeface="Lato"/>
                <a:ea typeface="Lato"/>
                <a:cs typeface="Lato"/>
                <a:sym typeface="Lato"/>
              </a:rPr>
              <a:t>stepAIC function | R Documentation</a:t>
            </a:r>
            <a:r>
              <a:rPr lang="en" sz="1000">
                <a:solidFill>
                  <a:srgbClr val="FFFFFF"/>
                </a:solidFill>
                <a:latin typeface="Lato"/>
                <a:ea typeface="Lato"/>
                <a:cs typeface="Lato"/>
                <a:sym typeface="Lato"/>
              </a:rPr>
              <a:t>. [online] Available at: &lt;</a:t>
            </a:r>
            <a:r>
              <a:rPr lang="en" sz="1000" u="sng">
                <a:solidFill>
                  <a:schemeClr val="hlink"/>
                </a:solidFill>
                <a:latin typeface="Lato"/>
                <a:ea typeface="Lato"/>
                <a:cs typeface="Lato"/>
                <a:sym typeface="Lato"/>
                <a:hlinkClick r:id="rId3"/>
              </a:rPr>
              <a:t>https://www.rdocumentation.org/packages/MASS/versions/7.3-53/topics/stepAIC</a:t>
            </a:r>
            <a:r>
              <a:rPr lang="en" sz="1000">
                <a:solidFill>
                  <a:srgbClr val="FFFFFF"/>
                </a:solidFill>
                <a:latin typeface="Lato"/>
                <a:ea typeface="Lato"/>
                <a:cs typeface="Lato"/>
                <a:sym typeface="Lato"/>
              </a:rPr>
              <a:t>&gt;.</a:t>
            </a:r>
            <a:endParaRPr sz="1000">
              <a:solidFill>
                <a:srgbClr val="FFFFFF"/>
              </a:solidFill>
              <a:latin typeface="Lato"/>
              <a:ea typeface="Lato"/>
              <a:cs typeface="Lato"/>
              <a:sym typeface="Lato"/>
            </a:endParaRPr>
          </a:p>
          <a:p>
            <a:pPr indent="-215900" lvl="0" marL="342900" rtl="0" algn="l">
              <a:lnSpc>
                <a:spcPct val="128571"/>
              </a:lnSpc>
              <a:spcBef>
                <a:spcPts val="0"/>
              </a:spcBef>
              <a:spcAft>
                <a:spcPts val="0"/>
              </a:spcAft>
              <a:buClr>
                <a:srgbClr val="FFFFFF"/>
              </a:buClr>
              <a:buSzPts val="1000"/>
              <a:buFont typeface="Lato"/>
              <a:buChar char="●"/>
            </a:pPr>
            <a:r>
              <a:rPr lang="en" sz="1000">
                <a:solidFill>
                  <a:srgbClr val="FFFFFF"/>
                </a:solidFill>
                <a:latin typeface="Lato"/>
                <a:ea typeface="Lato"/>
                <a:cs typeface="Lato"/>
                <a:sym typeface="Lato"/>
              </a:rPr>
              <a:t>Medium. 2021. </a:t>
            </a:r>
            <a:r>
              <a:rPr i="1" lang="en" sz="1000">
                <a:solidFill>
                  <a:srgbClr val="FFFFFF"/>
                </a:solidFill>
                <a:latin typeface="Lato"/>
                <a:ea typeface="Lato"/>
                <a:cs typeface="Lato"/>
                <a:sym typeface="Lato"/>
              </a:rPr>
              <a:t>The 3 Most Important Composite Classification Metrics</a:t>
            </a:r>
            <a:r>
              <a:rPr lang="en" sz="1000">
                <a:solidFill>
                  <a:srgbClr val="FFFFFF"/>
                </a:solidFill>
                <a:latin typeface="Lato"/>
                <a:ea typeface="Lato"/>
                <a:cs typeface="Lato"/>
                <a:sym typeface="Lato"/>
              </a:rPr>
              <a:t>. [online] Available at: &lt;https://towardsdatascience.com/the-3-most-important-composite-classification-metrics-b1f2d886dc7b#:~:text=(TN%20%2B%20FP)-,Balanced%20Accuracy%20%3D%20(Sensitivity%20%2B%20Specificity)%20%2F%202,)%20%2F%20(Precision%20%2B%20Recall)&gt; .</a:t>
            </a:r>
            <a:endParaRPr sz="1000">
              <a:solidFill>
                <a:srgbClr val="FFFFFF"/>
              </a:solidFill>
              <a:latin typeface="Lato"/>
              <a:ea typeface="Lato"/>
              <a:cs typeface="Lato"/>
              <a:sym typeface="Lato"/>
            </a:endParaRPr>
          </a:p>
          <a:p>
            <a:pPr indent="-215900" lvl="0" marL="342900" rtl="0" algn="l">
              <a:lnSpc>
                <a:spcPct val="128571"/>
              </a:lnSpc>
              <a:spcBef>
                <a:spcPts val="0"/>
              </a:spcBef>
              <a:spcAft>
                <a:spcPts val="0"/>
              </a:spcAft>
              <a:buClr>
                <a:srgbClr val="FFFFFF"/>
              </a:buClr>
              <a:buSzPts val="1000"/>
              <a:buFont typeface="Lato"/>
              <a:buChar char="●"/>
            </a:pPr>
            <a:r>
              <a:rPr lang="en" sz="1000">
                <a:solidFill>
                  <a:srgbClr val="FFFFFF"/>
                </a:solidFill>
                <a:latin typeface="Lato"/>
                <a:ea typeface="Lato"/>
                <a:cs typeface="Lato"/>
                <a:sym typeface="Lato"/>
              </a:rPr>
              <a:t>KDnuggets. 2021. </a:t>
            </a:r>
            <a:r>
              <a:rPr i="1" lang="en" sz="1000">
                <a:solidFill>
                  <a:srgbClr val="FFFFFF"/>
                </a:solidFill>
                <a:latin typeface="Lato"/>
                <a:ea typeface="Lato"/>
                <a:cs typeface="Lato"/>
                <a:sym typeface="Lato"/>
              </a:rPr>
              <a:t>7 Techniques to Handle Imbalanced Data - KDnuggets</a:t>
            </a:r>
            <a:r>
              <a:rPr lang="en" sz="1000">
                <a:solidFill>
                  <a:srgbClr val="FFFFFF"/>
                </a:solidFill>
                <a:latin typeface="Lato"/>
                <a:ea typeface="Lato"/>
                <a:cs typeface="Lato"/>
                <a:sym typeface="Lato"/>
              </a:rPr>
              <a:t>. [online] Available at: &lt;https://www.kdnuggets.com/2017/06/7-techniques-handle-imbalanced-data.html&gt; </a:t>
            </a:r>
            <a:endParaRPr sz="1000">
              <a:solidFill>
                <a:srgbClr val="FFFFFF"/>
              </a:solidFill>
              <a:latin typeface="Lato"/>
              <a:ea typeface="Lato"/>
              <a:cs typeface="Lato"/>
              <a:sym typeface="Lato"/>
            </a:endParaRPr>
          </a:p>
          <a:p>
            <a:pPr indent="-215900" lvl="0" marL="342900" rtl="0" algn="l">
              <a:lnSpc>
                <a:spcPct val="128571"/>
              </a:lnSpc>
              <a:spcBef>
                <a:spcPts val="0"/>
              </a:spcBef>
              <a:spcAft>
                <a:spcPts val="0"/>
              </a:spcAft>
              <a:buClr>
                <a:srgbClr val="FFFFFF"/>
              </a:buClr>
              <a:buSzPts val="1000"/>
              <a:buFont typeface="Lato"/>
              <a:buChar char="●"/>
            </a:pPr>
            <a:r>
              <a:rPr lang="en" sz="1000">
                <a:solidFill>
                  <a:srgbClr val="FFFFFF"/>
                </a:solidFill>
                <a:latin typeface="Lato"/>
                <a:ea typeface="Lato"/>
                <a:cs typeface="Lato"/>
                <a:sym typeface="Lato"/>
              </a:rPr>
              <a:t>Brownlee, J., 2021. </a:t>
            </a:r>
            <a:r>
              <a:rPr i="1" lang="en" sz="1000">
                <a:solidFill>
                  <a:srgbClr val="FFFFFF"/>
                </a:solidFill>
                <a:latin typeface="Lato"/>
                <a:ea typeface="Lato"/>
                <a:cs typeface="Lato"/>
                <a:sym typeface="Lato"/>
              </a:rPr>
              <a:t>How to Combine Oversampling and Undersampling for Imbalanced Classification</a:t>
            </a:r>
            <a:r>
              <a:rPr lang="en" sz="1000">
                <a:solidFill>
                  <a:srgbClr val="FFFFFF"/>
                </a:solidFill>
                <a:latin typeface="Lato"/>
                <a:ea typeface="Lato"/>
                <a:cs typeface="Lato"/>
                <a:sym typeface="Lato"/>
              </a:rPr>
              <a:t>. [online] Machine Learning Mastery. Available at: &lt;https://machinelearningmastery.com/combine-oversampling-and-undersampling-for-imbalanced-classification/#:~:text=Oversampling%20methods%20duplicate%20or%20create,of%20methods%20are%20used%20together.&gt;</a:t>
            </a:r>
            <a:r>
              <a:rPr lang="en" sz="1000">
                <a:solidFill>
                  <a:srgbClr val="000000"/>
                </a:solidFill>
                <a:highlight>
                  <a:srgbClr val="FFFFFF"/>
                </a:highlight>
                <a:latin typeface="Lato"/>
                <a:ea typeface="Lato"/>
                <a:cs typeface="Lato"/>
                <a:sym typeface="Lato"/>
              </a:rPr>
              <a:t> </a:t>
            </a:r>
            <a:endParaRPr sz="1000">
              <a:solidFill>
                <a:srgbClr val="FFFFFF"/>
              </a:solidFill>
              <a:latin typeface="Arial"/>
              <a:ea typeface="Arial"/>
              <a:cs typeface="Arial"/>
              <a:sym typeface="Arial"/>
            </a:endParaRPr>
          </a:p>
          <a:p>
            <a:pPr indent="0" lvl="0" marL="342900" rtl="0" algn="l">
              <a:lnSpc>
                <a:spcPct val="128571"/>
              </a:lnSpc>
              <a:spcBef>
                <a:spcPts val="600"/>
              </a:spcBef>
              <a:spcAft>
                <a:spcPts val="600"/>
              </a:spcAft>
              <a:buNone/>
            </a:pPr>
            <a:r>
              <a:t/>
            </a:r>
            <a:endParaRPr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61675" y="1829925"/>
            <a:ext cx="6522900" cy="1182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100">
                <a:solidFill>
                  <a:srgbClr val="FF9900"/>
                </a:solidFill>
              </a:rPr>
              <a:t>THANK YOU!</a:t>
            </a:r>
            <a:endParaRPr sz="7100">
              <a:solidFill>
                <a:srgbClr val="FF99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683125" y="428575"/>
            <a:ext cx="74139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3000">
                <a:solidFill>
                  <a:srgbClr val="FF9900"/>
                </a:solidFill>
                <a:latin typeface="DM Serif Display"/>
                <a:ea typeface="DM Serif Display"/>
                <a:cs typeface="DM Serif Display"/>
                <a:sym typeface="DM Serif Display"/>
              </a:rPr>
              <a:t>DESCRIPTION OF THE PROBLEM</a:t>
            </a:r>
            <a:endParaRPr/>
          </a:p>
        </p:txBody>
      </p:sp>
      <p:sp>
        <p:nvSpPr>
          <p:cNvPr id="99" name="Google Shape;99;p20"/>
          <p:cNvSpPr txBox="1"/>
          <p:nvPr>
            <p:ph idx="1" type="body"/>
          </p:nvPr>
        </p:nvSpPr>
        <p:spPr>
          <a:xfrm>
            <a:off x="1004600" y="1324100"/>
            <a:ext cx="7670700" cy="3246900"/>
          </a:xfrm>
          <a:prstGeom prst="rect">
            <a:avLst/>
          </a:prstGeom>
        </p:spPr>
        <p:txBody>
          <a:bodyPr anchorCtr="0" anchor="t" bIns="0" lIns="0" spcFirstLastPara="1" rIns="0" wrap="square" tIns="0">
            <a:noAutofit/>
          </a:bodyPr>
          <a:lstStyle/>
          <a:p>
            <a:pPr indent="-342900" lvl="0" marL="457200" rtl="0" algn="just">
              <a:spcBef>
                <a:spcPts val="600"/>
              </a:spcBef>
              <a:spcAft>
                <a:spcPts val="0"/>
              </a:spcAft>
              <a:buClr>
                <a:srgbClr val="FFFFFF"/>
              </a:buClr>
              <a:buSzPts val="1800"/>
              <a:buFont typeface="Lato"/>
              <a:buChar char="●"/>
            </a:pPr>
            <a:r>
              <a:rPr lang="en" sz="1800">
                <a:solidFill>
                  <a:srgbClr val="FFFFFF"/>
                </a:solidFill>
                <a:latin typeface="Lato"/>
                <a:ea typeface="Lato"/>
                <a:cs typeface="Lato"/>
                <a:sym typeface="Lato"/>
              </a:rPr>
              <a:t>The health insurance company wants to know whether their  policyholders will also be interested in vehicle insurance provided by the company. </a:t>
            </a:r>
            <a:endParaRPr sz="1800">
              <a:solidFill>
                <a:srgbClr val="FFFFFF"/>
              </a:solidFill>
              <a:latin typeface="Lato"/>
              <a:ea typeface="Lato"/>
              <a:cs typeface="Lato"/>
              <a:sym typeface="Lato"/>
            </a:endParaRPr>
          </a:p>
          <a:p>
            <a:pPr indent="-342900" lvl="0" marL="457200" rtl="0" algn="just">
              <a:spcBef>
                <a:spcPts val="2500"/>
              </a:spcBef>
              <a:spcAft>
                <a:spcPts val="0"/>
              </a:spcAft>
              <a:buClr>
                <a:srgbClr val="FFFFFF"/>
              </a:buClr>
              <a:buSzPts val="1800"/>
              <a:buFont typeface="Lato"/>
              <a:buChar char="●"/>
            </a:pPr>
            <a:r>
              <a:rPr lang="en" sz="1800">
                <a:solidFill>
                  <a:srgbClr val="FFFFFF"/>
                </a:solidFill>
                <a:latin typeface="Lato"/>
                <a:ea typeface="Lato"/>
                <a:cs typeface="Lato"/>
                <a:sym typeface="Lato"/>
              </a:rPr>
              <a:t>We are going to build a model to predict whether customers of the insurance company will also be interested in vehicle insurance.</a:t>
            </a:r>
            <a:endParaRPr sz="1800">
              <a:solidFill>
                <a:srgbClr val="FFFFFF"/>
              </a:solidFill>
              <a:latin typeface="Lato"/>
              <a:ea typeface="Lato"/>
              <a:cs typeface="Lato"/>
              <a:sym typeface="Lato"/>
            </a:endParaRPr>
          </a:p>
          <a:p>
            <a:pPr indent="-342900" lvl="0" marL="457200" rtl="0" algn="just">
              <a:spcBef>
                <a:spcPts val="2500"/>
              </a:spcBef>
              <a:spcAft>
                <a:spcPts val="2500"/>
              </a:spcAft>
              <a:buClr>
                <a:srgbClr val="FFFFFF"/>
              </a:buClr>
              <a:buSzPts val="1800"/>
              <a:buFont typeface="Lato"/>
              <a:buChar char="●"/>
            </a:pPr>
            <a:r>
              <a:rPr lang="en" sz="1800">
                <a:solidFill>
                  <a:srgbClr val="FFFFFF"/>
                </a:solidFill>
                <a:latin typeface="Lato"/>
                <a:ea typeface="Lato"/>
                <a:cs typeface="Lato"/>
                <a:sym typeface="Lato"/>
              </a:rPr>
              <a:t>This helps the insurance company to decide a communication plan to know which customers to contact so that they can reduce communication costs and time. </a:t>
            </a:r>
            <a:endParaRPr sz="18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606050" y="385950"/>
            <a:ext cx="6766500" cy="588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DESCRIPTION OF THE DATASET</a:t>
            </a:r>
            <a:endParaRPr sz="3000">
              <a:solidFill>
                <a:srgbClr val="FF9900"/>
              </a:solidFill>
            </a:endParaRPr>
          </a:p>
        </p:txBody>
      </p:sp>
      <p:sp>
        <p:nvSpPr>
          <p:cNvPr id="105" name="Google Shape;105;p21"/>
          <p:cNvSpPr txBox="1"/>
          <p:nvPr>
            <p:ph idx="1" type="body"/>
          </p:nvPr>
        </p:nvSpPr>
        <p:spPr>
          <a:xfrm>
            <a:off x="876400" y="1277700"/>
            <a:ext cx="7671000" cy="3171000"/>
          </a:xfrm>
          <a:prstGeom prst="rect">
            <a:avLst/>
          </a:prstGeom>
        </p:spPr>
        <p:txBody>
          <a:bodyPr anchorCtr="0" anchor="t" bIns="0" lIns="0" spcFirstLastPara="1" rIns="0" wrap="square" tIns="0">
            <a:noAutofit/>
          </a:bodyPr>
          <a:lstStyle/>
          <a:p>
            <a:pPr indent="-342900" lvl="0" marL="457200" rtl="0" algn="just">
              <a:spcBef>
                <a:spcPts val="600"/>
              </a:spcBef>
              <a:spcAft>
                <a:spcPts val="0"/>
              </a:spcAft>
              <a:buSzPts val="1800"/>
              <a:buFont typeface="Lato"/>
              <a:buChar char="●"/>
            </a:pPr>
            <a:r>
              <a:rPr lang="en" sz="1800">
                <a:latin typeface="Lato"/>
                <a:ea typeface="Lato"/>
                <a:cs typeface="Lato"/>
                <a:sym typeface="Lato"/>
              </a:rPr>
              <a:t>The dataset consists of 381109 customer details collected on 12 variables.</a:t>
            </a:r>
            <a:endParaRPr sz="1800">
              <a:latin typeface="Lato"/>
              <a:ea typeface="Lato"/>
              <a:cs typeface="Lato"/>
              <a:sym typeface="Lato"/>
            </a:endParaRPr>
          </a:p>
          <a:p>
            <a:pPr indent="-342900" lvl="0" marL="457200" rtl="0" algn="just">
              <a:spcBef>
                <a:spcPts val="3000"/>
              </a:spcBef>
              <a:spcAft>
                <a:spcPts val="0"/>
              </a:spcAft>
              <a:buSzPts val="1800"/>
              <a:buFont typeface="Lato"/>
              <a:buChar char="●"/>
            </a:pPr>
            <a:r>
              <a:rPr lang="en" sz="1800">
                <a:latin typeface="Lato"/>
                <a:ea typeface="Lato"/>
                <a:cs typeface="Lato"/>
                <a:sym typeface="Lato"/>
              </a:rPr>
              <a:t>There are 3 quantitative variables and 9 qualitative variables including id and response in our dataset.</a:t>
            </a:r>
            <a:endParaRPr sz="1800">
              <a:latin typeface="Lato"/>
              <a:ea typeface="Lato"/>
              <a:cs typeface="Lato"/>
              <a:sym typeface="Lato"/>
            </a:endParaRPr>
          </a:p>
          <a:p>
            <a:pPr indent="-342900" lvl="0" marL="457200" rtl="0" algn="just">
              <a:spcBef>
                <a:spcPts val="3000"/>
              </a:spcBef>
              <a:spcAft>
                <a:spcPts val="3000"/>
              </a:spcAft>
              <a:buSzPts val="1800"/>
              <a:buFont typeface="Lato"/>
              <a:buChar char="●"/>
            </a:pPr>
            <a:r>
              <a:rPr lang="en" sz="1800">
                <a:latin typeface="Lato"/>
                <a:ea typeface="Lato"/>
                <a:cs typeface="Lato"/>
                <a:sym typeface="Lato"/>
              </a:rPr>
              <a:t>There are no null values in the dataset.</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505300" y="127975"/>
            <a:ext cx="7038900" cy="524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DESCRIPTION OF THE DATASET</a:t>
            </a:r>
            <a:endParaRPr>
              <a:solidFill>
                <a:srgbClr val="FF9900"/>
              </a:solidFill>
            </a:endParaRPr>
          </a:p>
        </p:txBody>
      </p:sp>
      <p:graphicFrame>
        <p:nvGraphicFramePr>
          <p:cNvPr id="111" name="Google Shape;111;p22"/>
          <p:cNvGraphicFramePr/>
          <p:nvPr/>
        </p:nvGraphicFramePr>
        <p:xfrm>
          <a:off x="956100" y="749310"/>
          <a:ext cx="3000000" cy="3000000"/>
        </p:xfrm>
        <a:graphic>
          <a:graphicData uri="http://schemas.openxmlformats.org/drawingml/2006/table">
            <a:tbl>
              <a:tblPr>
                <a:noFill/>
                <a:tableStyleId>{D5423C32-E33C-4ED2-9D43-9BDF3382D92A}</a:tableStyleId>
              </a:tblPr>
              <a:tblGrid>
                <a:gridCol w="1428075"/>
                <a:gridCol w="6248500"/>
              </a:tblGrid>
              <a:tr h="246175">
                <a:tc>
                  <a:txBody>
                    <a:bodyPr/>
                    <a:lstStyle/>
                    <a:p>
                      <a:pPr indent="0" lvl="0" marL="0" rtl="0" algn="ctr">
                        <a:spcBef>
                          <a:spcPts val="0"/>
                        </a:spcBef>
                        <a:spcAft>
                          <a:spcPts val="0"/>
                        </a:spcAft>
                        <a:buNone/>
                      </a:pPr>
                      <a:r>
                        <a:rPr b="1" lang="en" sz="900">
                          <a:solidFill>
                            <a:srgbClr val="FFFFFF"/>
                          </a:solidFill>
                          <a:latin typeface="Lato"/>
                          <a:ea typeface="Lato"/>
                          <a:cs typeface="Lato"/>
                          <a:sym typeface="Lato"/>
                        </a:rPr>
                        <a:t>VARIABLE</a:t>
                      </a:r>
                      <a:endParaRPr b="1" sz="9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900">
                          <a:solidFill>
                            <a:srgbClr val="FFFFFF"/>
                          </a:solidFill>
                          <a:latin typeface="Lato"/>
                          <a:ea typeface="Lato"/>
                          <a:cs typeface="Lato"/>
                          <a:sym typeface="Lato"/>
                        </a:rPr>
                        <a:t>DEFINITION</a:t>
                      </a:r>
                      <a:endParaRPr b="1" sz="900">
                        <a:solidFill>
                          <a:srgbClr val="FFFFFF"/>
                        </a:solidFill>
                        <a:latin typeface="Lato"/>
                        <a:ea typeface="Lato"/>
                        <a:cs typeface="Lato"/>
                        <a:sym typeface="Lato"/>
                      </a:endParaRPr>
                    </a:p>
                  </a:txBody>
                  <a:tcPr marT="91425" marB="91425" marR="91425" marL="91425"/>
                </a:tc>
              </a:tr>
              <a:tr h="3060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id</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Unique ID for the customer</a:t>
                      </a:r>
                      <a:endParaRPr sz="900">
                        <a:solidFill>
                          <a:srgbClr val="FFFFFF"/>
                        </a:solidFill>
                        <a:latin typeface="Lato"/>
                        <a:ea typeface="Lato"/>
                        <a:cs typeface="Lato"/>
                        <a:sym typeface="Lato"/>
                      </a:endParaRPr>
                    </a:p>
                  </a:txBody>
                  <a:tcPr marT="91425" marB="91425" marR="91425" marL="91425"/>
                </a:tc>
              </a:tr>
              <a:tr h="3060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Gender</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Gender of the customer</a:t>
                      </a:r>
                      <a:endParaRPr sz="900">
                        <a:solidFill>
                          <a:srgbClr val="FFFFFF"/>
                        </a:solidFill>
                        <a:latin typeface="Lato"/>
                        <a:ea typeface="Lato"/>
                        <a:cs typeface="Lato"/>
                        <a:sym typeface="Lato"/>
                      </a:endParaRPr>
                    </a:p>
                  </a:txBody>
                  <a:tcPr marT="91425" marB="91425" marR="91425" marL="91425"/>
                </a:tc>
              </a:tr>
              <a:tr h="3060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Age</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Age of the customer</a:t>
                      </a:r>
                      <a:endParaRPr sz="900">
                        <a:solidFill>
                          <a:srgbClr val="FFFFFF"/>
                        </a:solidFill>
                        <a:latin typeface="Lato"/>
                        <a:ea typeface="Lato"/>
                        <a:cs typeface="Lato"/>
                        <a:sym typeface="Lato"/>
                      </a:endParaRPr>
                    </a:p>
                  </a:txBody>
                  <a:tcPr marT="91425" marB="91425" marR="91425" marL="91425"/>
                </a:tc>
              </a:tr>
              <a:tr h="3167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Driving_License</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0: Customer does not have DL, 1: Customer already has DL</a:t>
                      </a:r>
                      <a:endParaRPr sz="900">
                        <a:solidFill>
                          <a:srgbClr val="FFFFFF"/>
                        </a:solidFill>
                        <a:latin typeface="Lato"/>
                        <a:ea typeface="Lato"/>
                        <a:cs typeface="Lato"/>
                        <a:sym typeface="Lato"/>
                      </a:endParaRPr>
                    </a:p>
                  </a:txBody>
                  <a:tcPr marT="91425" marB="91425" marR="91425" marL="91425"/>
                </a:tc>
              </a:tr>
              <a:tr h="3060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Region_Code</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Unique code for the region of the customer</a:t>
                      </a:r>
                      <a:endParaRPr sz="900">
                        <a:solidFill>
                          <a:srgbClr val="FFFFFF"/>
                        </a:solidFill>
                        <a:latin typeface="Lato"/>
                        <a:ea typeface="Lato"/>
                        <a:cs typeface="Lato"/>
                        <a:sym typeface="Lato"/>
                      </a:endParaRPr>
                    </a:p>
                  </a:txBody>
                  <a:tcPr marT="91425" marB="91425" marR="91425" marL="91425"/>
                </a:tc>
              </a:tr>
              <a:tr h="3167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Previously_Insured</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1: Customer already has Vehicle Insurance, 0: Customer doesn't have Vehicle Insurance</a:t>
                      </a:r>
                      <a:endParaRPr sz="900">
                        <a:solidFill>
                          <a:srgbClr val="FFFFFF"/>
                        </a:solidFill>
                        <a:latin typeface="Lato"/>
                        <a:ea typeface="Lato"/>
                        <a:cs typeface="Lato"/>
                        <a:sym typeface="Lato"/>
                      </a:endParaRPr>
                    </a:p>
                  </a:txBody>
                  <a:tcPr marT="91425" marB="91425" marR="91425" marL="91425"/>
                </a:tc>
              </a:tr>
              <a:tr h="3060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Vehicle_Age</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Age of the Vehicle</a:t>
                      </a:r>
                      <a:endParaRPr sz="900">
                        <a:solidFill>
                          <a:srgbClr val="FFFFFF"/>
                        </a:solidFill>
                        <a:latin typeface="Lato"/>
                        <a:ea typeface="Lato"/>
                        <a:cs typeface="Lato"/>
                        <a:sym typeface="Lato"/>
                      </a:endParaRPr>
                    </a:p>
                  </a:txBody>
                  <a:tcPr marT="91425" marB="91425" marR="91425" marL="91425"/>
                </a:tc>
              </a:tr>
              <a:tr h="3060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Vehicle_Damage</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1: Customer got his/her vehicle damaged in the past. 0: Customer didn't get his/her vehicle damaged in the past.</a:t>
                      </a:r>
                      <a:endParaRPr sz="900">
                        <a:solidFill>
                          <a:srgbClr val="FFFFFF"/>
                        </a:solidFill>
                        <a:latin typeface="Lato"/>
                        <a:ea typeface="Lato"/>
                        <a:cs typeface="Lato"/>
                        <a:sym typeface="Lato"/>
                      </a:endParaRPr>
                    </a:p>
                  </a:txBody>
                  <a:tcPr marT="91425" marB="91425" marR="91425" marL="91425"/>
                </a:tc>
              </a:tr>
              <a:tr h="3060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Annual_Premium</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The amount that customer needs to pay as a premium in the year</a:t>
                      </a:r>
                      <a:endParaRPr sz="900">
                        <a:solidFill>
                          <a:srgbClr val="FFFFFF"/>
                        </a:solidFill>
                        <a:latin typeface="Lato"/>
                        <a:ea typeface="Lato"/>
                        <a:cs typeface="Lato"/>
                        <a:sym typeface="Lato"/>
                      </a:endParaRPr>
                    </a:p>
                  </a:txBody>
                  <a:tcPr marT="91425" marB="91425" marR="91425" marL="91425"/>
                </a:tc>
              </a:tr>
              <a:tr h="381875">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Policy</a:t>
                      </a:r>
                      <a:r>
                        <a:rPr i="1" lang="en" sz="900">
                          <a:solidFill>
                            <a:srgbClr val="FFFFFF"/>
                          </a:solidFill>
                          <a:latin typeface="Lato"/>
                          <a:ea typeface="Lato"/>
                          <a:cs typeface="Lato"/>
                          <a:sym typeface="Lato"/>
                        </a:rPr>
                        <a:t>Sales</a:t>
                      </a:r>
                      <a:r>
                        <a:rPr lang="en" sz="900">
                          <a:solidFill>
                            <a:srgbClr val="FFFFFF"/>
                          </a:solidFill>
                          <a:latin typeface="Lato"/>
                          <a:ea typeface="Lato"/>
                          <a:cs typeface="Lato"/>
                          <a:sym typeface="Lato"/>
                        </a:rPr>
                        <a:t>Channel</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Anonymized Code for the channel of outreaching to the customer ie. Different Agents, Over Mail, Over Phone, In Person, etc.</a:t>
                      </a:r>
                      <a:endParaRPr sz="900">
                        <a:solidFill>
                          <a:srgbClr val="FFFFFF"/>
                        </a:solidFill>
                        <a:latin typeface="Lato"/>
                        <a:ea typeface="Lato"/>
                        <a:cs typeface="Lato"/>
                        <a:sym typeface="Lato"/>
                      </a:endParaRPr>
                    </a:p>
                  </a:txBody>
                  <a:tcPr marT="91425" marB="91425" marR="91425" marL="91425"/>
                </a:tc>
              </a:tr>
              <a:tr h="3167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Vintage</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Number of Days, Customer has been associated with the company</a:t>
                      </a:r>
                      <a:endParaRPr sz="900">
                        <a:solidFill>
                          <a:srgbClr val="FFFFFF"/>
                        </a:solidFill>
                        <a:latin typeface="Lato"/>
                        <a:ea typeface="Lato"/>
                        <a:cs typeface="Lato"/>
                        <a:sym typeface="Lato"/>
                      </a:endParaRPr>
                    </a:p>
                  </a:txBody>
                  <a:tcPr marT="91425" marB="91425" marR="91425" marL="91425"/>
                </a:tc>
              </a:tr>
              <a:tr h="306000">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Response</a:t>
                      </a:r>
                      <a:endParaRPr sz="9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900">
                          <a:solidFill>
                            <a:srgbClr val="FFFFFF"/>
                          </a:solidFill>
                          <a:latin typeface="Lato"/>
                          <a:ea typeface="Lato"/>
                          <a:cs typeface="Lato"/>
                          <a:sym typeface="Lato"/>
                        </a:rPr>
                        <a:t>1: Customer is interested, 0: Customer is not interested</a:t>
                      </a:r>
                      <a:endParaRPr sz="900">
                        <a:solidFill>
                          <a:srgbClr val="FFFFFF"/>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886050" y="213275"/>
            <a:ext cx="7861800" cy="5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SUMMARY OF DESCRIPTIVE ANALYSIS</a:t>
            </a:r>
            <a:endParaRPr sz="3000">
              <a:solidFill>
                <a:srgbClr val="FF9900"/>
              </a:solidFill>
            </a:endParaRPr>
          </a:p>
        </p:txBody>
      </p:sp>
      <p:pic>
        <p:nvPicPr>
          <p:cNvPr id="117" name="Google Shape;117;p23"/>
          <p:cNvPicPr preferRelativeResize="0"/>
          <p:nvPr/>
        </p:nvPicPr>
        <p:blipFill>
          <a:blip r:embed="rId3">
            <a:alphaModFix/>
          </a:blip>
          <a:stretch>
            <a:fillRect/>
          </a:stretch>
        </p:blipFill>
        <p:spPr>
          <a:xfrm>
            <a:off x="886050" y="1791136"/>
            <a:ext cx="3685950" cy="1724915"/>
          </a:xfrm>
          <a:prstGeom prst="rect">
            <a:avLst/>
          </a:prstGeom>
          <a:noFill/>
          <a:ln>
            <a:noFill/>
          </a:ln>
        </p:spPr>
      </p:pic>
      <p:sp>
        <p:nvSpPr>
          <p:cNvPr id="118" name="Google Shape;118;p23"/>
          <p:cNvSpPr txBox="1"/>
          <p:nvPr/>
        </p:nvSpPr>
        <p:spPr>
          <a:xfrm>
            <a:off x="4882150" y="1791125"/>
            <a:ext cx="3800700" cy="20991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The response is imbalanced with 87.77% of the customers are not interested in the vehicle insurance and only 12.23% of the customers are interested.</a:t>
            </a:r>
            <a:endParaRPr sz="18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4880750" y="1147350"/>
            <a:ext cx="3813900" cy="34809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The males are more likely to get vehicle damaged. </a:t>
            </a:r>
            <a:r>
              <a:rPr i="1" lang="en" sz="1800">
                <a:solidFill>
                  <a:srgbClr val="FFFFFF"/>
                </a:solidFill>
                <a:latin typeface="Lato"/>
                <a:ea typeface="Lato"/>
                <a:cs typeface="Lato"/>
                <a:sym typeface="Lato"/>
              </a:rPr>
              <a:t>(Who Causes More Car Accidents? Men or Women? | Argionis Law, 2020)</a:t>
            </a:r>
            <a:endParaRPr i="1"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In our dataset also we can see that males got more vehicle damaged than females.</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Females pay slightly more than males by less than one percent, according to Insurance Journal.</a:t>
            </a:r>
            <a:endParaRPr sz="1800">
              <a:solidFill>
                <a:srgbClr val="FFFFFF"/>
              </a:solidFill>
              <a:latin typeface="Lato"/>
              <a:ea typeface="Lato"/>
              <a:cs typeface="Lato"/>
              <a:sym typeface="Lato"/>
            </a:endParaRPr>
          </a:p>
        </p:txBody>
      </p:sp>
      <p:pic>
        <p:nvPicPr>
          <p:cNvPr id="124" name="Google Shape;124;p24"/>
          <p:cNvPicPr preferRelativeResize="0"/>
          <p:nvPr/>
        </p:nvPicPr>
        <p:blipFill>
          <a:blip r:embed="rId3">
            <a:alphaModFix/>
          </a:blip>
          <a:stretch>
            <a:fillRect/>
          </a:stretch>
        </p:blipFill>
        <p:spPr>
          <a:xfrm>
            <a:off x="517275" y="1147350"/>
            <a:ext cx="3813900" cy="3116545"/>
          </a:xfrm>
          <a:prstGeom prst="rect">
            <a:avLst/>
          </a:prstGeom>
          <a:noFill/>
          <a:ln>
            <a:noFill/>
          </a:ln>
        </p:spPr>
      </p:pic>
      <p:sp>
        <p:nvSpPr>
          <p:cNvPr id="125" name="Google Shape;125;p24"/>
          <p:cNvSpPr txBox="1"/>
          <p:nvPr>
            <p:ph type="title"/>
          </p:nvPr>
        </p:nvSpPr>
        <p:spPr>
          <a:xfrm>
            <a:off x="350575" y="269650"/>
            <a:ext cx="7861800" cy="5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SUMMARY OF DESCRIPTIVE ANALYSIS</a:t>
            </a:r>
            <a:endParaRPr sz="3000">
              <a:solidFill>
                <a:srgbClr val="FF99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886050" y="1389338"/>
            <a:ext cx="3685950" cy="2257370"/>
          </a:xfrm>
          <a:prstGeom prst="rect">
            <a:avLst/>
          </a:prstGeom>
          <a:noFill/>
          <a:ln>
            <a:noFill/>
          </a:ln>
        </p:spPr>
      </p:pic>
      <p:sp>
        <p:nvSpPr>
          <p:cNvPr id="131" name="Google Shape;131;p25"/>
          <p:cNvSpPr txBox="1"/>
          <p:nvPr/>
        </p:nvSpPr>
        <p:spPr>
          <a:xfrm>
            <a:off x="4861925" y="1584125"/>
            <a:ext cx="3686100" cy="18678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The majority of health insurance policyholders who have not vehicle insurance are interested in the new vehicle insurance provided by the company.</a:t>
            </a:r>
            <a:endParaRPr sz="1800">
              <a:solidFill>
                <a:srgbClr val="FFFFFF"/>
              </a:solidFill>
              <a:latin typeface="Lato"/>
              <a:ea typeface="Lato"/>
              <a:cs typeface="Lato"/>
              <a:sym typeface="Lato"/>
            </a:endParaRPr>
          </a:p>
        </p:txBody>
      </p:sp>
      <p:sp>
        <p:nvSpPr>
          <p:cNvPr id="132" name="Google Shape;132;p25"/>
          <p:cNvSpPr txBox="1"/>
          <p:nvPr>
            <p:ph type="title"/>
          </p:nvPr>
        </p:nvSpPr>
        <p:spPr>
          <a:xfrm>
            <a:off x="886050" y="213275"/>
            <a:ext cx="7861800" cy="5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solidFill>
                  <a:srgbClr val="FF9900"/>
                </a:solidFill>
              </a:rPr>
              <a:t>SUMMARY OF DESCRIPTIVE ANALYSIS</a:t>
            </a:r>
            <a:endParaRPr sz="3000">
              <a:solidFill>
                <a:srgbClr val="FF99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