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Lato"/>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480827-614E-4F5D-B9B1-B0BA3D5EC53E}">
  <a:tblStyle styleId="{F7480827-614E-4F5D-B9B1-B0BA3D5EC5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9a5fdbdb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9a5fdbd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9a5fdbdb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9a5fdbdb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9a5fdbdb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9a5fdbd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cc312573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cc312573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cc312573d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cc312573d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c312573d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cc312573d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dc6f6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cdc6f6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cdc6f6cd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cdc6f6cd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cdc6f6cd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cdc6f6cd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5a40e15b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5a40e15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cdc6f6cd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cdc6f6cd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cdc6f6cd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cdc6f6cd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cdc6f6cd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cdc6f6cd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cc31257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cc3125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cc31257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cc31257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cc31257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cc31257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c31257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cc31257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cc312573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cc312573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cce49e4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cce49e4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5a40e15b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5a40e15b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cdc6f6c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cdc6f6c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c81e773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c81e773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cdc6f6cd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cdc6f6cd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5a40e15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5a40e1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c81e773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c81e773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c81e773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c81e773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ce49e4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ce49e4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cc312573d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cc312573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c81e773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c81e773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7.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30.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3.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22.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34.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28.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18.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3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2.jp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hyperlink" Target="https://actonlive.wpengine.com/solutions/verticals/insura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2.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95200"/>
            <a:ext cx="8520600" cy="2052600"/>
          </a:xfrm>
          <a:prstGeom prst="rect">
            <a:avLst/>
          </a:prstGeom>
        </p:spPr>
        <p:txBody>
          <a:bodyPr anchorCtr="0" anchor="b" bIns="91425" lIns="91425" spcFirstLastPara="1" rIns="91425" wrap="square" tIns="91425">
            <a:noAutofit/>
          </a:bodyPr>
          <a:lstStyle/>
          <a:p>
            <a:pPr indent="0" lvl="0" marL="0" rtl="0" algn="ctr">
              <a:lnSpc>
                <a:spcPct val="200000"/>
              </a:lnSpc>
              <a:spcBef>
                <a:spcPts val="0"/>
              </a:spcBef>
              <a:spcAft>
                <a:spcPts val="0"/>
              </a:spcAft>
              <a:buClr>
                <a:schemeClr val="dk1"/>
              </a:buClr>
              <a:buSzPts val="1100"/>
              <a:buFont typeface="Arial"/>
              <a:buNone/>
            </a:pPr>
            <a:r>
              <a:rPr lang="en" sz="3400">
                <a:solidFill>
                  <a:srgbClr val="1C4587"/>
                </a:solidFill>
                <a:latin typeface="Lato"/>
                <a:ea typeface="Lato"/>
                <a:cs typeface="Lato"/>
                <a:sym typeface="Lato"/>
              </a:rPr>
              <a:t>DATA ANALYSIS PROJECT 1</a:t>
            </a:r>
            <a:endParaRPr sz="5000"/>
          </a:p>
        </p:txBody>
      </p:sp>
      <p:sp>
        <p:nvSpPr>
          <p:cNvPr id="55" name="Google Shape;55;p13"/>
          <p:cNvSpPr txBox="1"/>
          <p:nvPr>
            <p:ph idx="1" type="subTitle"/>
          </p:nvPr>
        </p:nvSpPr>
        <p:spPr>
          <a:xfrm>
            <a:off x="623400" y="1222450"/>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400">
                <a:solidFill>
                  <a:schemeClr val="accent2"/>
                </a:solidFill>
                <a:latin typeface="Lato"/>
                <a:ea typeface="Lato"/>
                <a:cs typeface="Lato"/>
                <a:sym typeface="Lato"/>
              </a:rPr>
              <a:t>Health Insurance Cross sell Prediction | Kaggle</a:t>
            </a:r>
            <a:endParaRPr sz="2600">
              <a:solidFill>
                <a:schemeClr val="accent2"/>
              </a:solidFill>
            </a:endParaRPr>
          </a:p>
        </p:txBody>
      </p:sp>
      <p:sp>
        <p:nvSpPr>
          <p:cNvPr id="56" name="Google Shape;56;p13"/>
          <p:cNvSpPr txBox="1"/>
          <p:nvPr/>
        </p:nvSpPr>
        <p:spPr>
          <a:xfrm>
            <a:off x="4994775" y="3172850"/>
            <a:ext cx="3780000" cy="166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Lato"/>
                <a:ea typeface="Lato"/>
                <a:cs typeface="Lato"/>
                <a:sym typeface="Lato"/>
              </a:rPr>
              <a:t>Group No 1</a:t>
            </a:r>
            <a:endParaRPr sz="1600">
              <a:solidFill>
                <a:schemeClr val="dk1"/>
              </a:solidFill>
              <a:latin typeface="Lato"/>
              <a:ea typeface="Lato"/>
              <a:cs typeface="Lato"/>
              <a:sym typeface="Lato"/>
            </a:endParaRPr>
          </a:p>
          <a:p>
            <a:pPr indent="0" lvl="0" marL="0" rtl="0" algn="r">
              <a:spcBef>
                <a:spcPts val="0"/>
              </a:spcBef>
              <a:spcAft>
                <a:spcPts val="0"/>
              </a:spcAft>
              <a:buNone/>
            </a:pPr>
            <a:r>
              <a:rPr lang="en" sz="1600">
                <a:solidFill>
                  <a:schemeClr val="dk1"/>
                </a:solidFill>
                <a:latin typeface="Lato"/>
                <a:ea typeface="Lato"/>
                <a:cs typeface="Lato"/>
                <a:sym typeface="Lato"/>
              </a:rPr>
              <a:t>B. Thanushan s14025</a:t>
            </a:r>
            <a:endParaRPr sz="1600">
              <a:solidFill>
                <a:schemeClr val="dk1"/>
              </a:solidFill>
              <a:latin typeface="Lato"/>
              <a:ea typeface="Lato"/>
              <a:cs typeface="Lato"/>
              <a:sym typeface="Lato"/>
            </a:endParaRPr>
          </a:p>
          <a:p>
            <a:pPr indent="0" lvl="0" marL="0" rtl="0" algn="r">
              <a:spcBef>
                <a:spcPts val="0"/>
              </a:spcBef>
              <a:spcAft>
                <a:spcPts val="0"/>
              </a:spcAft>
              <a:buNone/>
            </a:pPr>
            <a:r>
              <a:rPr lang="en" sz="1600">
                <a:solidFill>
                  <a:schemeClr val="dk1"/>
                </a:solidFill>
                <a:latin typeface="Lato"/>
                <a:ea typeface="Lato"/>
                <a:cs typeface="Lato"/>
                <a:sym typeface="Lato"/>
              </a:rPr>
              <a:t>W. S. S. Fernando s13990</a:t>
            </a:r>
            <a:endParaRPr sz="1600">
              <a:solidFill>
                <a:schemeClr val="dk1"/>
              </a:solidFill>
              <a:latin typeface="Lato"/>
              <a:ea typeface="Lato"/>
              <a:cs typeface="Lato"/>
              <a:sym typeface="Lato"/>
            </a:endParaRPr>
          </a:p>
          <a:p>
            <a:pPr indent="0" lvl="0" marL="0" rtl="0" algn="r">
              <a:spcBef>
                <a:spcPts val="0"/>
              </a:spcBef>
              <a:spcAft>
                <a:spcPts val="0"/>
              </a:spcAft>
              <a:buNone/>
            </a:pPr>
            <a:r>
              <a:rPr lang="en" sz="1600">
                <a:solidFill>
                  <a:schemeClr val="dk1"/>
                </a:solidFill>
                <a:latin typeface="Lato"/>
                <a:ea typeface="Lato"/>
                <a:cs typeface="Lato"/>
                <a:sym typeface="Lato"/>
              </a:rPr>
              <a:t>W. M. C. B. Weerakoon s14028</a:t>
            </a:r>
            <a:endParaRPr sz="160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3558150"/>
            <a:ext cx="8520600" cy="101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T</a:t>
            </a:r>
            <a:r>
              <a:rPr b="1" lang="en">
                <a:solidFill>
                  <a:srgbClr val="000000"/>
                </a:solidFill>
              </a:rPr>
              <a:t>he males are more likely to get vehicle damaged. </a:t>
            </a:r>
            <a:r>
              <a:rPr b="1" i="1" lang="en">
                <a:solidFill>
                  <a:schemeClr val="dk1"/>
                </a:solidFill>
              </a:rPr>
              <a:t>(Who Causes More Car Accidents? Men or Women? | Argionis Law, 2020)</a:t>
            </a:r>
            <a:endParaRPr b="1" i="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In our dataset also we can see that males got more vehicle damaged than females.</a:t>
            </a:r>
            <a:endParaRPr b="1">
              <a:solidFill>
                <a:srgbClr val="000000"/>
              </a:solidFill>
            </a:endParaRPr>
          </a:p>
          <a:p>
            <a:pPr indent="0" lvl="0" marL="0" rtl="0" algn="l">
              <a:spcBef>
                <a:spcPts val="1600"/>
              </a:spcBef>
              <a:spcAft>
                <a:spcPts val="1600"/>
              </a:spcAft>
              <a:buNone/>
            </a:pPr>
            <a:r>
              <a:t/>
            </a:r>
            <a:endParaRPr/>
          </a:p>
        </p:txBody>
      </p:sp>
      <p:pic>
        <p:nvPicPr>
          <p:cNvPr id="114" name="Google Shape;114;p22"/>
          <p:cNvPicPr preferRelativeResize="0"/>
          <p:nvPr/>
        </p:nvPicPr>
        <p:blipFill>
          <a:blip r:embed="rId4">
            <a:alphaModFix/>
          </a:blip>
          <a:stretch>
            <a:fillRect/>
          </a:stretch>
        </p:blipFill>
        <p:spPr>
          <a:xfrm>
            <a:off x="2665875" y="774675"/>
            <a:ext cx="2941551" cy="2403700"/>
          </a:xfrm>
          <a:prstGeom prst="rect">
            <a:avLst/>
          </a:prstGeom>
          <a:noFill/>
          <a:ln>
            <a:noFill/>
          </a:ln>
        </p:spPr>
      </p:pic>
      <p:sp>
        <p:nvSpPr>
          <p:cNvPr id="115" name="Google Shape;115;p22"/>
          <p:cNvSpPr txBox="1"/>
          <p:nvPr/>
        </p:nvSpPr>
        <p:spPr>
          <a:xfrm>
            <a:off x="390675" y="159075"/>
            <a:ext cx="516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050E55"/>
                </a:solidFill>
              </a:rPr>
              <a:t>Analysis of Gender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3"/>
          <p:cNvSpPr txBox="1"/>
          <p:nvPr>
            <p:ph idx="1" type="body"/>
          </p:nvPr>
        </p:nvSpPr>
        <p:spPr>
          <a:xfrm>
            <a:off x="379400" y="3158425"/>
            <a:ext cx="8520600" cy="114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a:solidFill>
                  <a:schemeClr val="dk1"/>
                </a:solidFill>
              </a:rPr>
              <a:t>Even though young people are not willing buy vehicle insurance due to various reasons such as they are too busy or not enough time to get a driver’s license, owning and maintaining a vehicle is too expensive, and able to get transportation from others</a:t>
            </a:r>
            <a:r>
              <a:rPr b="1" i="1" lang="en">
                <a:solidFill>
                  <a:schemeClr val="dk1"/>
                </a:solidFill>
              </a:rPr>
              <a:t>(Schoettle and Sivak, 2013)</a:t>
            </a:r>
            <a:r>
              <a:rPr b="1" lang="en">
                <a:solidFill>
                  <a:schemeClr val="dk1"/>
                </a:solidFill>
              </a:rPr>
              <a:t>, our analysis shows that young people are previously insurance than older people.</a:t>
            </a:r>
            <a:endParaRPr/>
          </a:p>
        </p:txBody>
      </p:sp>
      <p:pic>
        <p:nvPicPr>
          <p:cNvPr id="121" name="Google Shape;121;p23"/>
          <p:cNvPicPr preferRelativeResize="0"/>
          <p:nvPr/>
        </p:nvPicPr>
        <p:blipFill>
          <a:blip r:embed="rId4">
            <a:alphaModFix/>
          </a:blip>
          <a:stretch>
            <a:fillRect/>
          </a:stretch>
        </p:blipFill>
        <p:spPr>
          <a:xfrm>
            <a:off x="3052675" y="747000"/>
            <a:ext cx="3006215" cy="2456550"/>
          </a:xfrm>
          <a:prstGeom prst="rect">
            <a:avLst/>
          </a:prstGeom>
          <a:noFill/>
          <a:ln>
            <a:noFill/>
          </a:ln>
        </p:spPr>
      </p:pic>
      <p:sp>
        <p:nvSpPr>
          <p:cNvPr id="122" name="Google Shape;122;p23"/>
          <p:cNvSpPr txBox="1"/>
          <p:nvPr>
            <p:ph type="title"/>
          </p:nvPr>
        </p:nvSpPr>
        <p:spPr>
          <a:xfrm>
            <a:off x="311700" y="174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50E55"/>
                </a:solidFill>
              </a:rPr>
              <a:t>Analysis of Age</a:t>
            </a:r>
            <a:endParaRPr b="1">
              <a:solidFill>
                <a:srgbClr val="050E55"/>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50E55"/>
                </a:solidFill>
              </a:rPr>
              <a:t>Analysis of Age</a:t>
            </a:r>
            <a:endParaRPr b="1">
              <a:solidFill>
                <a:srgbClr val="050E55"/>
              </a:solidFill>
            </a:endParaRPr>
          </a:p>
          <a:p>
            <a:pPr indent="0" lvl="0" marL="0" rtl="0" algn="l">
              <a:spcBef>
                <a:spcPts val="0"/>
              </a:spcBef>
              <a:spcAft>
                <a:spcPts val="0"/>
              </a:spcAft>
              <a:buNone/>
            </a:pPr>
            <a:r>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Clr>
                <a:srgbClr val="000000"/>
              </a:buClr>
              <a:buSzPts val="1800"/>
              <a:buChar char="●"/>
            </a:pPr>
            <a:r>
              <a:rPr b="1" lang="en">
                <a:solidFill>
                  <a:srgbClr val="000000"/>
                </a:solidFill>
              </a:rPr>
              <a:t>That could happen due to the higher number of young people in our dataset.</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Since</a:t>
            </a:r>
            <a:r>
              <a:rPr b="1" lang="en">
                <a:solidFill>
                  <a:srgbClr val="000000"/>
                </a:solidFill>
              </a:rPr>
              <a:t> young people are previously insured than older people, the willingness to buy vehicle insurance from the company is less.</a:t>
            </a:r>
            <a:endParaRPr b="1">
              <a:solidFill>
                <a:srgbClr val="000000"/>
              </a:solidFill>
            </a:endParaRPr>
          </a:p>
        </p:txBody>
      </p:sp>
      <p:pic>
        <p:nvPicPr>
          <p:cNvPr id="129" name="Google Shape;129;p24"/>
          <p:cNvPicPr preferRelativeResize="0"/>
          <p:nvPr/>
        </p:nvPicPr>
        <p:blipFill>
          <a:blip r:embed="rId4">
            <a:alphaModFix/>
          </a:blip>
          <a:stretch>
            <a:fillRect/>
          </a:stretch>
        </p:blipFill>
        <p:spPr>
          <a:xfrm>
            <a:off x="4572000" y="1017725"/>
            <a:ext cx="2858376" cy="2095450"/>
          </a:xfrm>
          <a:prstGeom prst="rect">
            <a:avLst/>
          </a:prstGeom>
          <a:noFill/>
          <a:ln>
            <a:noFill/>
          </a:ln>
        </p:spPr>
      </p:pic>
      <p:pic>
        <p:nvPicPr>
          <p:cNvPr id="130" name="Google Shape;130;p24"/>
          <p:cNvPicPr preferRelativeResize="0"/>
          <p:nvPr/>
        </p:nvPicPr>
        <p:blipFill>
          <a:blip r:embed="rId5">
            <a:alphaModFix/>
          </a:blip>
          <a:stretch>
            <a:fillRect/>
          </a:stretch>
        </p:blipFill>
        <p:spPr>
          <a:xfrm>
            <a:off x="925350" y="1017725"/>
            <a:ext cx="3180425" cy="209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Analysis of Driving License</a:t>
            </a:r>
            <a:endParaRPr b="1">
              <a:solidFill>
                <a:srgbClr val="050E55"/>
              </a:solidFill>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solidFill>
                <a:srgbClr val="000000"/>
              </a:solidFill>
            </a:endParaRPr>
          </a:p>
          <a:p>
            <a:pPr indent="-349250" lvl="0" marL="457200" rtl="0" algn="l">
              <a:spcBef>
                <a:spcPts val="1600"/>
              </a:spcBef>
              <a:spcAft>
                <a:spcPts val="0"/>
              </a:spcAft>
              <a:buClr>
                <a:srgbClr val="000000"/>
              </a:buClr>
              <a:buSzPts val="1900"/>
              <a:buChar char="●"/>
            </a:pPr>
            <a:r>
              <a:rPr b="1" lang="en" sz="1900">
                <a:solidFill>
                  <a:srgbClr val="000000"/>
                </a:solidFill>
              </a:rPr>
              <a:t>Almost all the customers (99.79%) of the company have a driving license</a:t>
            </a:r>
            <a:r>
              <a:rPr b="1" lang="en" sz="1900">
                <a:solidFill>
                  <a:srgbClr val="000000"/>
                </a:solidFill>
              </a:rPr>
              <a:t>.</a:t>
            </a:r>
            <a:endParaRPr b="1" sz="1900">
              <a:solidFill>
                <a:srgbClr val="000000"/>
              </a:solidFill>
            </a:endParaRPr>
          </a:p>
        </p:txBody>
      </p:sp>
      <p:pic>
        <p:nvPicPr>
          <p:cNvPr id="137" name="Google Shape;137;p25"/>
          <p:cNvPicPr preferRelativeResize="0"/>
          <p:nvPr/>
        </p:nvPicPr>
        <p:blipFill>
          <a:blip r:embed="rId4">
            <a:alphaModFix/>
          </a:blip>
          <a:stretch>
            <a:fillRect/>
          </a:stretch>
        </p:blipFill>
        <p:spPr>
          <a:xfrm>
            <a:off x="2231900" y="1152475"/>
            <a:ext cx="4405500" cy="247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Analysis of Region Code</a:t>
            </a:r>
            <a:endParaRPr b="1">
              <a:solidFill>
                <a:srgbClr val="050E55"/>
              </a:solidFill>
            </a:endParaRPr>
          </a:p>
        </p:txBody>
      </p:sp>
      <p:sp>
        <p:nvSpPr>
          <p:cNvPr id="143" name="Google Shape;143;p26"/>
          <p:cNvSpPr txBox="1"/>
          <p:nvPr>
            <p:ph idx="1" type="body"/>
          </p:nvPr>
        </p:nvSpPr>
        <p:spPr>
          <a:xfrm>
            <a:off x="311700" y="1152475"/>
            <a:ext cx="8520600" cy="38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lnSpc>
                <a:spcPct val="107916"/>
              </a:lnSpc>
              <a:spcBef>
                <a:spcPts val="1600"/>
              </a:spcBef>
              <a:spcAft>
                <a:spcPts val="0"/>
              </a:spcAft>
              <a:buNone/>
            </a:pPr>
            <a:r>
              <a:t/>
            </a:r>
            <a:endParaRPr b="1">
              <a:solidFill>
                <a:srgbClr val="000000"/>
              </a:solidFill>
            </a:endParaRPr>
          </a:p>
          <a:p>
            <a:pPr indent="-342900" lvl="0" marL="457200" rtl="0" algn="just">
              <a:lnSpc>
                <a:spcPct val="107916"/>
              </a:lnSpc>
              <a:spcBef>
                <a:spcPts val="800"/>
              </a:spcBef>
              <a:spcAft>
                <a:spcPts val="0"/>
              </a:spcAft>
              <a:buClr>
                <a:srgbClr val="000000"/>
              </a:buClr>
              <a:buSzPts val="1800"/>
              <a:buChar char="●"/>
            </a:pPr>
            <a:r>
              <a:rPr b="1" lang="en">
                <a:solidFill>
                  <a:srgbClr val="000000"/>
                </a:solidFill>
              </a:rPr>
              <a:t>Region 28 has a very high number of customers of the company. </a:t>
            </a:r>
            <a:endParaRPr b="1">
              <a:solidFill>
                <a:srgbClr val="000000"/>
              </a:solidFill>
            </a:endParaRPr>
          </a:p>
          <a:p>
            <a:pPr indent="-342900" lvl="0" marL="457200" rtl="0" algn="just">
              <a:lnSpc>
                <a:spcPct val="107916"/>
              </a:lnSpc>
              <a:spcBef>
                <a:spcPts val="0"/>
              </a:spcBef>
              <a:spcAft>
                <a:spcPts val="0"/>
              </a:spcAft>
              <a:buClr>
                <a:srgbClr val="000000"/>
              </a:buClr>
              <a:buSzPts val="1800"/>
              <a:buChar char="●"/>
            </a:pPr>
            <a:r>
              <a:rPr b="1" lang="en">
                <a:solidFill>
                  <a:srgbClr val="000000"/>
                </a:solidFill>
              </a:rPr>
              <a:t>The highest percentage of customers with damaged vehicles are also from that area.</a:t>
            </a:r>
            <a:endParaRPr b="1" sz="2500">
              <a:solidFill>
                <a:srgbClr val="000000"/>
              </a:solidFill>
            </a:endParaRPr>
          </a:p>
        </p:txBody>
      </p:sp>
      <p:pic>
        <p:nvPicPr>
          <p:cNvPr id="144" name="Google Shape;144;p26"/>
          <p:cNvPicPr preferRelativeResize="0"/>
          <p:nvPr/>
        </p:nvPicPr>
        <p:blipFill>
          <a:blip r:embed="rId4">
            <a:alphaModFix/>
          </a:blip>
          <a:stretch>
            <a:fillRect/>
          </a:stretch>
        </p:blipFill>
        <p:spPr>
          <a:xfrm>
            <a:off x="373400" y="1162000"/>
            <a:ext cx="3844300" cy="2082825"/>
          </a:xfrm>
          <a:prstGeom prst="rect">
            <a:avLst/>
          </a:prstGeom>
          <a:noFill/>
          <a:ln>
            <a:noFill/>
          </a:ln>
        </p:spPr>
      </p:pic>
      <p:pic>
        <p:nvPicPr>
          <p:cNvPr id="145" name="Google Shape;145;p26"/>
          <p:cNvPicPr preferRelativeResize="0"/>
          <p:nvPr/>
        </p:nvPicPr>
        <p:blipFill>
          <a:blip r:embed="rId5">
            <a:alphaModFix/>
          </a:blip>
          <a:stretch>
            <a:fillRect/>
          </a:stretch>
        </p:blipFill>
        <p:spPr>
          <a:xfrm>
            <a:off x="4454050" y="1162000"/>
            <a:ext cx="4378250" cy="212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50E55"/>
                </a:solidFill>
              </a:rPr>
              <a:t>Analysis of Region Code</a:t>
            </a:r>
            <a:endParaRPr b="1">
              <a:solidFill>
                <a:srgbClr val="050E55"/>
              </a:solidFill>
            </a:endParaRPr>
          </a:p>
        </p:txBody>
      </p:sp>
      <p:sp>
        <p:nvSpPr>
          <p:cNvPr id="151" name="Google Shape;151;p27"/>
          <p:cNvSpPr txBox="1"/>
          <p:nvPr>
            <p:ph idx="1" type="body"/>
          </p:nvPr>
        </p:nvSpPr>
        <p:spPr>
          <a:xfrm>
            <a:off x="311700" y="1152475"/>
            <a:ext cx="8520600" cy="38706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t/>
            </a:r>
            <a:endParaRPr/>
          </a:p>
          <a:p>
            <a:pPr indent="0" lvl="0" marL="0" rtl="0" algn="just">
              <a:lnSpc>
                <a:spcPct val="107916"/>
              </a:lnSpc>
              <a:spcBef>
                <a:spcPts val="800"/>
              </a:spcBef>
              <a:spcAft>
                <a:spcPts val="0"/>
              </a:spcAft>
              <a:buNone/>
            </a:pPr>
            <a:r>
              <a:t/>
            </a:r>
            <a:endParaRPr/>
          </a:p>
          <a:p>
            <a:pPr indent="0" lvl="0" marL="0" rtl="0" algn="just">
              <a:lnSpc>
                <a:spcPct val="107916"/>
              </a:lnSpc>
              <a:spcBef>
                <a:spcPts val="800"/>
              </a:spcBef>
              <a:spcAft>
                <a:spcPts val="0"/>
              </a:spcAft>
              <a:buNone/>
            </a:pPr>
            <a:r>
              <a:t/>
            </a:r>
            <a:endParaRPr/>
          </a:p>
          <a:p>
            <a:pPr indent="0" lvl="0" marL="0" rtl="0" algn="just">
              <a:lnSpc>
                <a:spcPct val="107916"/>
              </a:lnSpc>
              <a:spcBef>
                <a:spcPts val="800"/>
              </a:spcBef>
              <a:spcAft>
                <a:spcPts val="0"/>
              </a:spcAft>
              <a:buNone/>
            </a:pPr>
            <a:r>
              <a:t/>
            </a:r>
            <a:endParaRPr/>
          </a:p>
          <a:p>
            <a:pPr indent="0" lvl="0" marL="0" rtl="0" algn="just">
              <a:lnSpc>
                <a:spcPct val="107916"/>
              </a:lnSpc>
              <a:spcBef>
                <a:spcPts val="800"/>
              </a:spcBef>
              <a:spcAft>
                <a:spcPts val="0"/>
              </a:spcAft>
              <a:buNone/>
            </a:pPr>
            <a:r>
              <a:t/>
            </a:r>
            <a:endParaRPr/>
          </a:p>
          <a:p>
            <a:pPr indent="0" lvl="0" marL="0" rtl="0" algn="just">
              <a:lnSpc>
                <a:spcPct val="107916"/>
              </a:lnSpc>
              <a:spcBef>
                <a:spcPts val="800"/>
              </a:spcBef>
              <a:spcAft>
                <a:spcPts val="0"/>
              </a:spcAft>
              <a:buNone/>
            </a:pPr>
            <a:r>
              <a:t/>
            </a:r>
            <a:endParaRPr b="1">
              <a:solidFill>
                <a:srgbClr val="000000"/>
              </a:solidFill>
            </a:endParaRPr>
          </a:p>
          <a:p>
            <a:pPr indent="-317500" lvl="0" marL="457200" rtl="0" algn="just">
              <a:lnSpc>
                <a:spcPct val="100000"/>
              </a:lnSpc>
              <a:spcBef>
                <a:spcPts val="800"/>
              </a:spcBef>
              <a:spcAft>
                <a:spcPts val="0"/>
              </a:spcAft>
              <a:buClr>
                <a:srgbClr val="000000"/>
              </a:buClr>
              <a:buSzPts val="1400"/>
              <a:buFont typeface="Lato"/>
              <a:buChar char="●"/>
            </a:pPr>
            <a:r>
              <a:rPr b="1" lang="en" sz="1400">
                <a:solidFill>
                  <a:srgbClr val="000000"/>
                </a:solidFill>
                <a:latin typeface="Lato"/>
                <a:ea typeface="Lato"/>
                <a:cs typeface="Lato"/>
                <a:sym typeface="Lato"/>
              </a:rPr>
              <a:t>In Certain regions in US, it is mandatory to have vehicle insurance.( Wikipedia Article), This might be a reason for customers in region 28 are more likely to buy a vehicle insurance.</a:t>
            </a:r>
            <a:endParaRPr b="1" sz="1400">
              <a:solidFill>
                <a:srgbClr val="000000"/>
              </a:solidFill>
              <a:latin typeface="Lato"/>
              <a:ea typeface="Lato"/>
              <a:cs typeface="Lato"/>
              <a:sym typeface="Lato"/>
            </a:endParaRPr>
          </a:p>
          <a:p>
            <a:pPr indent="-317500" lvl="0" marL="457200" rtl="0" algn="just">
              <a:lnSpc>
                <a:spcPct val="107916"/>
              </a:lnSpc>
              <a:spcBef>
                <a:spcPts val="1000"/>
              </a:spcBef>
              <a:spcAft>
                <a:spcPts val="0"/>
              </a:spcAft>
              <a:buClr>
                <a:srgbClr val="000000"/>
              </a:buClr>
              <a:buSzPts val="1400"/>
              <a:buFont typeface="Lato"/>
              <a:buChar char="●"/>
            </a:pPr>
            <a:r>
              <a:rPr b="1" lang="en" sz="1400">
                <a:solidFill>
                  <a:srgbClr val="000000"/>
                </a:solidFill>
                <a:latin typeface="Lato"/>
                <a:ea typeface="Lato"/>
                <a:cs typeface="Lato"/>
                <a:sym typeface="Lato"/>
              </a:rPr>
              <a:t>A high percentage of customers of region 28 have not had any vehicle insurance. </a:t>
            </a:r>
            <a:endParaRPr b="1" sz="1400">
              <a:solidFill>
                <a:srgbClr val="000000"/>
              </a:solidFill>
              <a:latin typeface="Lato"/>
              <a:ea typeface="Lato"/>
              <a:cs typeface="Lato"/>
              <a:sym typeface="Lato"/>
            </a:endParaRPr>
          </a:p>
          <a:p>
            <a:pPr indent="-317500" lvl="0" marL="457200" rtl="0" algn="just">
              <a:lnSpc>
                <a:spcPct val="107916"/>
              </a:lnSpc>
              <a:spcBef>
                <a:spcPts val="1000"/>
              </a:spcBef>
              <a:spcAft>
                <a:spcPts val="0"/>
              </a:spcAft>
              <a:buClr>
                <a:srgbClr val="000000"/>
              </a:buClr>
              <a:buSzPts val="1400"/>
              <a:buFont typeface="Lato"/>
              <a:buChar char="●"/>
            </a:pPr>
            <a:r>
              <a:rPr b="1" lang="en" sz="1400">
                <a:solidFill>
                  <a:srgbClr val="000000"/>
                </a:solidFill>
                <a:latin typeface="Lato"/>
                <a:ea typeface="Lato"/>
                <a:cs typeface="Lato"/>
                <a:sym typeface="Lato"/>
              </a:rPr>
              <a:t>Hence a high percentage of customers of region 28 are willing to buy vehicle insurance from the company.</a:t>
            </a:r>
            <a:endParaRPr b="1" sz="1400">
              <a:solidFill>
                <a:srgbClr val="000000"/>
              </a:solidFill>
              <a:latin typeface="Lato"/>
              <a:ea typeface="Lato"/>
              <a:cs typeface="Lato"/>
              <a:sym typeface="Lato"/>
            </a:endParaRPr>
          </a:p>
          <a:p>
            <a:pPr indent="0" lvl="0" marL="457200" rtl="0" algn="just">
              <a:lnSpc>
                <a:spcPct val="107916"/>
              </a:lnSpc>
              <a:spcBef>
                <a:spcPts val="800"/>
              </a:spcBef>
              <a:spcAft>
                <a:spcPts val="800"/>
              </a:spcAft>
              <a:buNone/>
            </a:pPr>
            <a:br>
              <a:rPr b="1" lang="en" sz="1400">
                <a:solidFill>
                  <a:srgbClr val="000000"/>
                </a:solidFill>
              </a:rPr>
            </a:br>
            <a:endParaRPr b="1" sz="1400">
              <a:solidFill>
                <a:srgbClr val="000000"/>
              </a:solidFill>
            </a:endParaRPr>
          </a:p>
        </p:txBody>
      </p:sp>
      <p:pic>
        <p:nvPicPr>
          <p:cNvPr id="152" name="Google Shape;152;p27"/>
          <p:cNvPicPr preferRelativeResize="0"/>
          <p:nvPr/>
        </p:nvPicPr>
        <p:blipFill>
          <a:blip r:embed="rId4">
            <a:alphaModFix/>
          </a:blip>
          <a:stretch>
            <a:fillRect/>
          </a:stretch>
        </p:blipFill>
        <p:spPr>
          <a:xfrm>
            <a:off x="311700" y="1152475"/>
            <a:ext cx="4241300" cy="2233000"/>
          </a:xfrm>
          <a:prstGeom prst="rect">
            <a:avLst/>
          </a:prstGeom>
          <a:noFill/>
          <a:ln>
            <a:noFill/>
          </a:ln>
        </p:spPr>
      </p:pic>
      <p:pic>
        <p:nvPicPr>
          <p:cNvPr id="153" name="Google Shape;153;p27"/>
          <p:cNvPicPr preferRelativeResize="0"/>
          <p:nvPr/>
        </p:nvPicPr>
        <p:blipFill>
          <a:blip r:embed="rId5">
            <a:alphaModFix/>
          </a:blip>
          <a:stretch>
            <a:fillRect/>
          </a:stretch>
        </p:blipFill>
        <p:spPr>
          <a:xfrm>
            <a:off x="4793800" y="1152475"/>
            <a:ext cx="4126950" cy="223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50E55"/>
                </a:solidFill>
              </a:rPr>
              <a:t>Analysis of Previosly_Insured</a:t>
            </a:r>
            <a:endParaRPr>
              <a:solidFill>
                <a:srgbClr val="050E55"/>
              </a:solidFill>
            </a:endParaRPr>
          </a:p>
        </p:txBody>
      </p:sp>
      <p:sp>
        <p:nvSpPr>
          <p:cNvPr id="159" name="Google Shape;159;p28"/>
          <p:cNvSpPr txBox="1"/>
          <p:nvPr>
            <p:ph idx="1" type="body"/>
          </p:nvPr>
        </p:nvSpPr>
        <p:spPr>
          <a:xfrm>
            <a:off x="311700" y="1017725"/>
            <a:ext cx="8520600" cy="3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Clr>
                <a:srgbClr val="000000"/>
              </a:buClr>
              <a:buSzPts val="1800"/>
              <a:buChar char="●"/>
            </a:pPr>
            <a:r>
              <a:rPr b="1" lang="en">
                <a:solidFill>
                  <a:srgbClr val="000000"/>
                </a:solidFill>
              </a:rPr>
              <a:t>T</a:t>
            </a:r>
            <a:r>
              <a:rPr b="1" lang="en">
                <a:solidFill>
                  <a:srgbClr val="000000"/>
                </a:solidFill>
              </a:rPr>
              <a:t>here is bit difference between previously insured customers and </a:t>
            </a:r>
            <a:r>
              <a:rPr b="1" lang="en">
                <a:solidFill>
                  <a:srgbClr val="000000"/>
                </a:solidFill>
              </a:rPr>
              <a:t>previously</a:t>
            </a:r>
            <a:r>
              <a:rPr b="1" lang="en">
                <a:solidFill>
                  <a:srgbClr val="000000"/>
                </a:solidFill>
              </a:rPr>
              <a:t> not insured customers.</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Most of the customers who previously insured are not interested in vehicle </a:t>
            </a:r>
            <a:r>
              <a:rPr b="1" lang="en">
                <a:solidFill>
                  <a:srgbClr val="000000"/>
                </a:solidFill>
              </a:rPr>
              <a:t>insurance.</a:t>
            </a:r>
            <a:endParaRPr b="1">
              <a:solidFill>
                <a:srgbClr val="000000"/>
              </a:solidFill>
            </a:endParaRPr>
          </a:p>
          <a:p>
            <a:pPr indent="0" lvl="0" marL="0" rtl="0" algn="l">
              <a:spcBef>
                <a:spcPts val="1600"/>
              </a:spcBef>
              <a:spcAft>
                <a:spcPts val="1600"/>
              </a:spcAft>
              <a:buNone/>
            </a:pPr>
            <a:r>
              <a:t/>
            </a:r>
            <a:endParaRPr/>
          </a:p>
        </p:txBody>
      </p:sp>
      <p:pic>
        <p:nvPicPr>
          <p:cNvPr id="160" name="Google Shape;160;p28"/>
          <p:cNvPicPr preferRelativeResize="0"/>
          <p:nvPr/>
        </p:nvPicPr>
        <p:blipFill>
          <a:blip r:embed="rId4">
            <a:alphaModFix/>
          </a:blip>
          <a:stretch>
            <a:fillRect/>
          </a:stretch>
        </p:blipFill>
        <p:spPr>
          <a:xfrm>
            <a:off x="311700" y="1152463"/>
            <a:ext cx="4236950" cy="2345454"/>
          </a:xfrm>
          <a:prstGeom prst="rect">
            <a:avLst/>
          </a:prstGeom>
          <a:noFill/>
          <a:ln>
            <a:noFill/>
          </a:ln>
        </p:spPr>
      </p:pic>
      <p:pic>
        <p:nvPicPr>
          <p:cNvPr id="161" name="Google Shape;161;p28"/>
          <p:cNvPicPr preferRelativeResize="0"/>
          <p:nvPr/>
        </p:nvPicPr>
        <p:blipFill>
          <a:blip r:embed="rId5">
            <a:alphaModFix/>
          </a:blip>
          <a:stretch>
            <a:fillRect/>
          </a:stretch>
        </p:blipFill>
        <p:spPr>
          <a:xfrm>
            <a:off x="4758325" y="1123225"/>
            <a:ext cx="3925250" cy="240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50E55"/>
                </a:solidFill>
              </a:rPr>
              <a:t>Analysis of Previosly_Insured</a:t>
            </a:r>
            <a:endParaRPr>
              <a:solidFill>
                <a:srgbClr val="050E55"/>
              </a:solidFill>
            </a:endParaRPr>
          </a:p>
          <a:p>
            <a:pPr indent="0" lvl="0" marL="0" rtl="0" algn="l">
              <a:spcBef>
                <a:spcPts val="0"/>
              </a:spcBef>
              <a:spcAft>
                <a:spcPts val="0"/>
              </a:spcAft>
              <a:buNone/>
            </a:pPr>
            <a:r>
              <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4125"/>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Clr>
                <a:srgbClr val="000000"/>
              </a:buClr>
              <a:buSzPts val="1800"/>
              <a:buChar char="●"/>
            </a:pPr>
            <a:r>
              <a:rPr b="1" lang="en">
                <a:solidFill>
                  <a:srgbClr val="000000"/>
                </a:solidFill>
              </a:rPr>
              <a:t>Analysis shows</a:t>
            </a:r>
            <a:r>
              <a:rPr lang="en"/>
              <a:t> </a:t>
            </a:r>
            <a:r>
              <a:rPr b="1" lang="en">
                <a:solidFill>
                  <a:srgbClr val="000000"/>
                </a:solidFill>
              </a:rPr>
              <a:t>that a</a:t>
            </a:r>
            <a:r>
              <a:rPr b="1" lang="en">
                <a:solidFill>
                  <a:srgbClr val="000000"/>
                </a:solidFill>
              </a:rPr>
              <a:t>mong p</a:t>
            </a:r>
            <a:r>
              <a:rPr b="1" lang="en">
                <a:solidFill>
                  <a:srgbClr val="000000"/>
                </a:solidFill>
              </a:rPr>
              <a:t>reviously insured customers most of them have no vehicle damage</a:t>
            </a:r>
            <a:r>
              <a:rPr b="1" lang="en">
                <a:solidFill>
                  <a:srgbClr val="000000"/>
                </a:solidFill>
              </a:rPr>
              <a:t>.</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This can happen due to the </a:t>
            </a:r>
            <a:r>
              <a:rPr b="1" lang="en">
                <a:solidFill>
                  <a:srgbClr val="000000"/>
                </a:solidFill>
              </a:rPr>
              <a:t>i</a:t>
            </a:r>
            <a:r>
              <a:rPr b="1" lang="en">
                <a:solidFill>
                  <a:srgbClr val="000000"/>
                </a:solidFill>
              </a:rPr>
              <a:t>ncreases in the incidence of automobile insurance and moves to no‐fault liability systems. </a:t>
            </a:r>
            <a:r>
              <a:rPr b="1" i="1" lang="en">
                <a:solidFill>
                  <a:schemeClr val="dk1"/>
                </a:solidFill>
              </a:rPr>
              <a:t>(Cohen and Dehejia, 2004)</a:t>
            </a:r>
            <a:endParaRPr b="1" i="1">
              <a:solidFill>
                <a:srgbClr val="000000"/>
              </a:solidFill>
            </a:endParaRPr>
          </a:p>
        </p:txBody>
      </p:sp>
      <p:pic>
        <p:nvPicPr>
          <p:cNvPr id="168" name="Google Shape;168;p29"/>
          <p:cNvPicPr preferRelativeResize="0"/>
          <p:nvPr/>
        </p:nvPicPr>
        <p:blipFill>
          <a:blip r:embed="rId4">
            <a:alphaModFix/>
          </a:blip>
          <a:stretch>
            <a:fillRect/>
          </a:stretch>
        </p:blipFill>
        <p:spPr>
          <a:xfrm>
            <a:off x="2598441" y="1017725"/>
            <a:ext cx="3947125" cy="217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296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50E55"/>
                </a:solidFill>
              </a:rPr>
              <a:t>Analysis of Vehicle_Age</a:t>
            </a:r>
            <a:endParaRPr>
              <a:solidFill>
                <a:srgbClr val="050E55"/>
              </a:solidFill>
            </a:endParaRPr>
          </a:p>
        </p:txBody>
      </p:sp>
      <p:sp>
        <p:nvSpPr>
          <p:cNvPr id="174" name="Google Shape;174;p30"/>
          <p:cNvSpPr txBox="1"/>
          <p:nvPr>
            <p:ph idx="1" type="body"/>
          </p:nvPr>
        </p:nvSpPr>
        <p:spPr>
          <a:xfrm>
            <a:off x="311700" y="1313600"/>
            <a:ext cx="8520600" cy="36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Clr>
                <a:srgbClr val="000000"/>
              </a:buClr>
              <a:buSzPts val="1800"/>
              <a:buChar char="●"/>
            </a:pPr>
            <a:r>
              <a:rPr b="1" lang="en">
                <a:solidFill>
                  <a:srgbClr val="000000"/>
                </a:solidFill>
              </a:rPr>
              <a:t>Less number of customers are using vehicles which has vehicle age more than 2 years.</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Customers with vehicle age less than 2 years are most likely to buy the vehicle insurance.</a:t>
            </a:r>
            <a:endParaRPr b="1">
              <a:solidFill>
                <a:srgbClr val="000000"/>
              </a:solidFill>
            </a:endParaRPr>
          </a:p>
        </p:txBody>
      </p:sp>
      <p:pic>
        <p:nvPicPr>
          <p:cNvPr id="175" name="Google Shape;175;p30"/>
          <p:cNvPicPr preferRelativeResize="0"/>
          <p:nvPr/>
        </p:nvPicPr>
        <p:blipFill>
          <a:blip r:embed="rId4">
            <a:alphaModFix/>
          </a:blip>
          <a:stretch>
            <a:fillRect/>
          </a:stretch>
        </p:blipFill>
        <p:spPr>
          <a:xfrm>
            <a:off x="400275" y="869000"/>
            <a:ext cx="4080325" cy="2499925"/>
          </a:xfrm>
          <a:prstGeom prst="rect">
            <a:avLst/>
          </a:prstGeom>
          <a:noFill/>
          <a:ln>
            <a:noFill/>
          </a:ln>
        </p:spPr>
      </p:pic>
      <p:pic>
        <p:nvPicPr>
          <p:cNvPr id="176" name="Google Shape;176;p30"/>
          <p:cNvPicPr preferRelativeResize="0"/>
          <p:nvPr/>
        </p:nvPicPr>
        <p:blipFill>
          <a:blip r:embed="rId5">
            <a:alphaModFix/>
          </a:blip>
          <a:stretch>
            <a:fillRect/>
          </a:stretch>
        </p:blipFill>
        <p:spPr>
          <a:xfrm>
            <a:off x="4751975" y="862075"/>
            <a:ext cx="4080325" cy="25137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Analysis of Vehicle Age</a:t>
            </a:r>
            <a:endParaRPr b="1">
              <a:solidFill>
                <a:srgbClr val="050E55"/>
              </a:solidFill>
            </a:endParaRPr>
          </a:p>
        </p:txBody>
      </p:sp>
      <p:pic>
        <p:nvPicPr>
          <p:cNvPr id="182" name="Google Shape;182;p31"/>
          <p:cNvPicPr preferRelativeResize="0"/>
          <p:nvPr/>
        </p:nvPicPr>
        <p:blipFill>
          <a:blip r:embed="rId4">
            <a:alphaModFix/>
          </a:blip>
          <a:stretch>
            <a:fillRect/>
          </a:stretch>
        </p:blipFill>
        <p:spPr>
          <a:xfrm>
            <a:off x="2459135" y="1093925"/>
            <a:ext cx="4225725" cy="2132225"/>
          </a:xfrm>
          <a:prstGeom prst="rect">
            <a:avLst/>
          </a:prstGeom>
          <a:noFill/>
          <a:ln>
            <a:noFill/>
          </a:ln>
        </p:spPr>
      </p:pic>
      <p:sp>
        <p:nvSpPr>
          <p:cNvPr id="183" name="Google Shape;183;p31"/>
          <p:cNvSpPr txBox="1"/>
          <p:nvPr/>
        </p:nvSpPr>
        <p:spPr>
          <a:xfrm>
            <a:off x="615075" y="3511100"/>
            <a:ext cx="78153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sz="1800"/>
              <a:t>T</a:t>
            </a:r>
            <a:r>
              <a:rPr b="1" lang="en" sz="1800"/>
              <a:t>he </a:t>
            </a:r>
            <a:r>
              <a:rPr b="1" lang="en" sz="1800"/>
              <a:t>millennials</a:t>
            </a:r>
            <a:r>
              <a:rPr b="1" lang="en" sz="1800"/>
              <a:t>(age between 25-40) are more likely to buy new vehicles. </a:t>
            </a:r>
            <a:r>
              <a:rPr b="1" i="1" lang="en" sz="1800"/>
              <a:t>(Why Young People Are Buying More and More New Cars, 2020)</a:t>
            </a:r>
            <a:endParaRPr b="1" i="1" sz="2600"/>
          </a:p>
          <a:p>
            <a:pPr indent="-342900" lvl="0" marL="457200" rtl="0" algn="l">
              <a:spcBef>
                <a:spcPts val="0"/>
              </a:spcBef>
              <a:spcAft>
                <a:spcPts val="0"/>
              </a:spcAft>
              <a:buSzPts val="1800"/>
              <a:buChar char="●"/>
            </a:pPr>
            <a:r>
              <a:rPr b="1" lang="en" sz="1800"/>
              <a:t>In our data also we can notice that the vehicle age less than 2 years are owned by millenials. </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OUTLINE</a:t>
            </a:r>
            <a:endParaRPr b="1">
              <a:solidFill>
                <a:srgbClr val="050E55"/>
              </a:solidFill>
            </a:endParaRPr>
          </a:p>
        </p:txBody>
      </p:sp>
      <p:sp>
        <p:nvSpPr>
          <p:cNvPr id="62" name="Google Shape;62;p1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0000"/>
              </a:buClr>
              <a:buSzPts val="2200"/>
              <a:buChar char="●"/>
            </a:pPr>
            <a:r>
              <a:rPr b="1" lang="en" sz="2200">
                <a:solidFill>
                  <a:srgbClr val="000000"/>
                </a:solidFill>
              </a:rPr>
              <a:t>Introduction</a:t>
            </a:r>
            <a:endParaRPr b="1" sz="2200">
              <a:solidFill>
                <a:srgbClr val="000000"/>
              </a:solidFill>
            </a:endParaRPr>
          </a:p>
          <a:p>
            <a:pPr indent="-368300" lvl="0" marL="457200" rtl="0" algn="l">
              <a:lnSpc>
                <a:spcPct val="150000"/>
              </a:lnSpc>
              <a:spcBef>
                <a:spcPts val="0"/>
              </a:spcBef>
              <a:spcAft>
                <a:spcPts val="0"/>
              </a:spcAft>
              <a:buClr>
                <a:srgbClr val="000000"/>
              </a:buClr>
              <a:buSzPts val="2200"/>
              <a:buChar char="●"/>
            </a:pPr>
            <a:r>
              <a:rPr b="1" lang="en" sz="2200">
                <a:solidFill>
                  <a:srgbClr val="000000"/>
                </a:solidFill>
              </a:rPr>
              <a:t>Why cross selling is important</a:t>
            </a:r>
            <a:endParaRPr b="1" sz="2200">
              <a:solidFill>
                <a:srgbClr val="000000"/>
              </a:solidFill>
            </a:endParaRPr>
          </a:p>
          <a:p>
            <a:pPr indent="-368300" lvl="0" marL="457200" rtl="0" algn="l">
              <a:lnSpc>
                <a:spcPct val="150000"/>
              </a:lnSpc>
              <a:spcBef>
                <a:spcPts val="0"/>
              </a:spcBef>
              <a:spcAft>
                <a:spcPts val="0"/>
              </a:spcAft>
              <a:buClr>
                <a:srgbClr val="000000"/>
              </a:buClr>
              <a:buSzPts val="2200"/>
              <a:buChar char="●"/>
            </a:pPr>
            <a:r>
              <a:rPr b="1" lang="en" sz="2200">
                <a:solidFill>
                  <a:srgbClr val="000000"/>
                </a:solidFill>
              </a:rPr>
              <a:t>Description of the dataset</a:t>
            </a:r>
            <a:endParaRPr b="1" sz="2200">
              <a:solidFill>
                <a:srgbClr val="000000"/>
              </a:solidFill>
            </a:endParaRPr>
          </a:p>
          <a:p>
            <a:pPr indent="-368300" lvl="0" marL="457200" rtl="0" algn="l">
              <a:lnSpc>
                <a:spcPct val="150000"/>
              </a:lnSpc>
              <a:spcBef>
                <a:spcPts val="0"/>
              </a:spcBef>
              <a:spcAft>
                <a:spcPts val="0"/>
              </a:spcAft>
              <a:buClr>
                <a:srgbClr val="000000"/>
              </a:buClr>
              <a:buSzPts val="2200"/>
              <a:buChar char="●"/>
            </a:pPr>
            <a:r>
              <a:rPr b="1" lang="en" sz="2200">
                <a:solidFill>
                  <a:srgbClr val="000000"/>
                </a:solidFill>
              </a:rPr>
              <a:t>Tools and Techniques</a:t>
            </a:r>
            <a:endParaRPr b="1" sz="2200">
              <a:solidFill>
                <a:srgbClr val="000000"/>
              </a:solidFill>
            </a:endParaRPr>
          </a:p>
          <a:p>
            <a:pPr indent="-368300" lvl="0" marL="457200" rtl="0" algn="l">
              <a:lnSpc>
                <a:spcPct val="150000"/>
              </a:lnSpc>
              <a:spcBef>
                <a:spcPts val="0"/>
              </a:spcBef>
              <a:spcAft>
                <a:spcPts val="0"/>
              </a:spcAft>
              <a:buClr>
                <a:srgbClr val="000000"/>
              </a:buClr>
              <a:buSzPts val="2200"/>
              <a:buChar char="●"/>
            </a:pPr>
            <a:r>
              <a:rPr b="1" lang="en" sz="2200">
                <a:solidFill>
                  <a:srgbClr val="000000"/>
                </a:solidFill>
              </a:rPr>
              <a:t>Descriptive analysis</a:t>
            </a:r>
            <a:endParaRPr b="1" sz="2200">
              <a:solidFill>
                <a:srgbClr val="000000"/>
              </a:solidFill>
            </a:endParaRPr>
          </a:p>
          <a:p>
            <a:pPr indent="-368300" lvl="0" marL="457200" rtl="0" algn="l">
              <a:lnSpc>
                <a:spcPct val="150000"/>
              </a:lnSpc>
              <a:spcBef>
                <a:spcPts val="0"/>
              </a:spcBef>
              <a:spcAft>
                <a:spcPts val="0"/>
              </a:spcAft>
              <a:buClr>
                <a:srgbClr val="000000"/>
              </a:buClr>
              <a:buSzPts val="2200"/>
              <a:buChar char="●"/>
            </a:pPr>
            <a:r>
              <a:rPr b="1" lang="en" sz="2200">
                <a:solidFill>
                  <a:srgbClr val="000000"/>
                </a:solidFill>
              </a:rPr>
              <a:t>Conclusions </a:t>
            </a:r>
            <a:endParaRPr b="1" sz="2200">
              <a:solidFill>
                <a:srgbClr val="000000"/>
              </a:solidFill>
            </a:endParaRPr>
          </a:p>
          <a:p>
            <a:pPr indent="-368300" lvl="0" marL="457200" rtl="0" algn="l">
              <a:lnSpc>
                <a:spcPct val="150000"/>
              </a:lnSpc>
              <a:spcBef>
                <a:spcPts val="0"/>
              </a:spcBef>
              <a:spcAft>
                <a:spcPts val="0"/>
              </a:spcAft>
              <a:buClr>
                <a:srgbClr val="000000"/>
              </a:buClr>
              <a:buSzPts val="2200"/>
              <a:buChar char="●"/>
            </a:pPr>
            <a:r>
              <a:rPr b="1" lang="en" sz="2200">
                <a:solidFill>
                  <a:srgbClr val="000000"/>
                </a:solidFill>
              </a:rPr>
              <a:t>Suggestions</a:t>
            </a:r>
            <a:endParaRPr b="1" sz="2200">
              <a:solidFill>
                <a:srgbClr val="000000"/>
              </a:solidFill>
            </a:endParaRPr>
          </a:p>
          <a:p>
            <a:pPr indent="-368300" lvl="0" marL="457200" rtl="0" algn="l">
              <a:lnSpc>
                <a:spcPct val="150000"/>
              </a:lnSpc>
              <a:spcBef>
                <a:spcPts val="0"/>
              </a:spcBef>
              <a:spcAft>
                <a:spcPts val="0"/>
              </a:spcAft>
              <a:buClr>
                <a:srgbClr val="000000"/>
              </a:buClr>
              <a:buSzPts val="2200"/>
              <a:buChar char="●"/>
            </a:pPr>
            <a:r>
              <a:rPr b="1" lang="en" sz="2200">
                <a:solidFill>
                  <a:srgbClr val="000000"/>
                </a:solidFill>
              </a:rPr>
              <a:t>References</a:t>
            </a:r>
            <a:endParaRPr b="1" sz="2200">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139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50E55"/>
                </a:solidFill>
              </a:rPr>
              <a:t>Analysis of Vehicle_Damage</a:t>
            </a:r>
            <a:endParaRPr>
              <a:solidFill>
                <a:srgbClr val="050E55"/>
              </a:solidFill>
            </a:endParaRPr>
          </a:p>
          <a:p>
            <a:pPr indent="0" lvl="0" marL="0" rtl="0" algn="l">
              <a:spcBef>
                <a:spcPts val="0"/>
              </a:spcBef>
              <a:spcAft>
                <a:spcPts val="0"/>
              </a:spcAft>
              <a:buNone/>
            </a:pPr>
            <a:r>
              <a:t/>
            </a:r>
            <a:endParaRPr/>
          </a:p>
        </p:txBody>
      </p:sp>
      <p:sp>
        <p:nvSpPr>
          <p:cNvPr id="189" name="Google Shape;189;p32"/>
          <p:cNvSpPr txBox="1"/>
          <p:nvPr>
            <p:ph idx="1" type="body"/>
          </p:nvPr>
        </p:nvSpPr>
        <p:spPr>
          <a:xfrm>
            <a:off x="311700" y="1474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Clr>
                <a:srgbClr val="000000"/>
              </a:buClr>
              <a:buSzPts val="1800"/>
              <a:buChar char="●"/>
            </a:pPr>
            <a:r>
              <a:rPr b="1" lang="en">
                <a:solidFill>
                  <a:srgbClr val="000000"/>
                </a:solidFill>
              </a:rPr>
              <a:t>There is no much difference between customers who got vehicle damaged and customers who didn’t get vehicle damaged.</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Drivers with less safety awareness will tend to purchase more coverage, and that those who purchase more coverage will, in turn, tend to have more accidents and submit more claims. </a:t>
            </a:r>
            <a:r>
              <a:rPr b="1" i="1" lang="en">
                <a:solidFill>
                  <a:srgbClr val="000000"/>
                </a:solidFill>
              </a:rPr>
              <a:t>(Hsu, Shiu, Chou and Chen, 2015)</a:t>
            </a:r>
            <a:endParaRPr b="1" i="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Our analysis also shows that the customers who got vehicle damaged are more interested in vehicle </a:t>
            </a:r>
            <a:r>
              <a:rPr b="1" lang="en">
                <a:solidFill>
                  <a:srgbClr val="000000"/>
                </a:solidFill>
              </a:rPr>
              <a:t>insurance</a:t>
            </a:r>
            <a:r>
              <a:rPr b="1" lang="en">
                <a:solidFill>
                  <a:srgbClr val="000000"/>
                </a:solidFill>
              </a:rPr>
              <a:t> than others.</a:t>
            </a:r>
            <a:endParaRPr b="1">
              <a:solidFill>
                <a:srgbClr val="000000"/>
              </a:solidFill>
            </a:endParaRPr>
          </a:p>
          <a:p>
            <a:pPr indent="0" lvl="0" marL="457200" rtl="0" algn="l">
              <a:spcBef>
                <a:spcPts val="1600"/>
              </a:spcBef>
              <a:spcAft>
                <a:spcPts val="1600"/>
              </a:spcAft>
              <a:buNone/>
            </a:pPr>
            <a:r>
              <a:t/>
            </a:r>
            <a:endParaRPr b="1">
              <a:solidFill>
                <a:srgbClr val="000000"/>
              </a:solidFill>
            </a:endParaRPr>
          </a:p>
        </p:txBody>
      </p:sp>
      <p:pic>
        <p:nvPicPr>
          <p:cNvPr id="190" name="Google Shape;190;p32"/>
          <p:cNvPicPr preferRelativeResize="0"/>
          <p:nvPr/>
        </p:nvPicPr>
        <p:blipFill>
          <a:blip r:embed="rId4">
            <a:alphaModFix/>
          </a:blip>
          <a:stretch>
            <a:fillRect/>
          </a:stretch>
        </p:blipFill>
        <p:spPr>
          <a:xfrm>
            <a:off x="1021050" y="712625"/>
            <a:ext cx="2922345" cy="1794900"/>
          </a:xfrm>
          <a:prstGeom prst="rect">
            <a:avLst/>
          </a:prstGeom>
          <a:noFill/>
          <a:ln>
            <a:noFill/>
          </a:ln>
        </p:spPr>
      </p:pic>
      <p:pic>
        <p:nvPicPr>
          <p:cNvPr id="191" name="Google Shape;191;p32"/>
          <p:cNvPicPr preferRelativeResize="0"/>
          <p:nvPr/>
        </p:nvPicPr>
        <p:blipFill>
          <a:blip r:embed="rId5">
            <a:alphaModFix/>
          </a:blip>
          <a:stretch>
            <a:fillRect/>
          </a:stretch>
        </p:blipFill>
        <p:spPr>
          <a:xfrm>
            <a:off x="5064550" y="712625"/>
            <a:ext cx="2802534" cy="1859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050E55"/>
                </a:solidFill>
              </a:rPr>
              <a:t>Analysis of Annual_Premium</a:t>
            </a:r>
            <a:endParaRPr>
              <a:solidFill>
                <a:srgbClr val="050E55"/>
              </a:solidFill>
            </a:endParaRPr>
          </a:p>
        </p:txBody>
      </p:sp>
      <p:sp>
        <p:nvSpPr>
          <p:cNvPr id="197" name="Google Shape;197;p33"/>
          <p:cNvSpPr txBox="1"/>
          <p:nvPr>
            <p:ph idx="1" type="body"/>
          </p:nvPr>
        </p:nvSpPr>
        <p:spPr>
          <a:xfrm>
            <a:off x="311700" y="1152475"/>
            <a:ext cx="8520600" cy="3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Clr>
                <a:srgbClr val="000000"/>
              </a:buClr>
              <a:buSzPts val="1800"/>
              <a:buChar char="●"/>
            </a:pPr>
            <a:r>
              <a:rPr b="1" lang="en">
                <a:solidFill>
                  <a:srgbClr val="000000"/>
                </a:solidFill>
              </a:rPr>
              <a:t>Most of customers Annual premium is more than 50,000.</a:t>
            </a:r>
            <a:endParaRPr b="1">
              <a:solidFill>
                <a:srgbClr val="000000"/>
              </a:solidFill>
            </a:endParaRPr>
          </a:p>
        </p:txBody>
      </p:sp>
      <p:pic>
        <p:nvPicPr>
          <p:cNvPr id="198" name="Google Shape;198;p33"/>
          <p:cNvPicPr preferRelativeResize="0"/>
          <p:nvPr/>
        </p:nvPicPr>
        <p:blipFill>
          <a:blip r:embed="rId4">
            <a:alphaModFix/>
          </a:blip>
          <a:stretch>
            <a:fillRect/>
          </a:stretch>
        </p:blipFill>
        <p:spPr>
          <a:xfrm>
            <a:off x="2155525" y="1017725"/>
            <a:ext cx="4338349" cy="285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33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Analysis of Vintage</a:t>
            </a:r>
            <a:endParaRPr b="1">
              <a:solidFill>
                <a:srgbClr val="050E55"/>
              </a:solidFill>
            </a:endParaRPr>
          </a:p>
        </p:txBody>
      </p:sp>
      <p:sp>
        <p:nvSpPr>
          <p:cNvPr id="204" name="Google Shape;204;p34"/>
          <p:cNvSpPr txBox="1"/>
          <p:nvPr>
            <p:ph idx="1" type="body"/>
          </p:nvPr>
        </p:nvSpPr>
        <p:spPr>
          <a:xfrm>
            <a:off x="78950" y="3578400"/>
            <a:ext cx="8978700" cy="148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b="1" lang="en">
                <a:solidFill>
                  <a:srgbClr val="000000"/>
                </a:solidFill>
              </a:rPr>
              <a:t>The number of days the customers associated with the company is approximately uniformly distributed.</a:t>
            </a:r>
            <a:endParaRPr b="1">
              <a:solidFill>
                <a:srgbClr val="000000"/>
              </a:solidFill>
            </a:endParaRPr>
          </a:p>
          <a:p>
            <a:pPr indent="-342900" lvl="0" marL="457200" rtl="0" algn="just">
              <a:spcBef>
                <a:spcPts val="0"/>
              </a:spcBef>
              <a:spcAft>
                <a:spcPts val="0"/>
              </a:spcAft>
              <a:buClr>
                <a:srgbClr val="000000"/>
              </a:buClr>
              <a:buSzPts val="1800"/>
              <a:buChar char="●"/>
            </a:pPr>
            <a:r>
              <a:rPr b="1" lang="en">
                <a:solidFill>
                  <a:srgbClr val="000000"/>
                </a:solidFill>
              </a:rPr>
              <a:t>The median number of days the customer associated with the company is same for customers who are interested insurance and who are not interested.</a:t>
            </a:r>
            <a:endParaRPr b="1" sz="2500">
              <a:solidFill>
                <a:srgbClr val="000000"/>
              </a:solidFill>
            </a:endParaRPr>
          </a:p>
        </p:txBody>
      </p:sp>
      <p:pic>
        <p:nvPicPr>
          <p:cNvPr id="205" name="Google Shape;205;p34"/>
          <p:cNvPicPr preferRelativeResize="0"/>
          <p:nvPr/>
        </p:nvPicPr>
        <p:blipFill>
          <a:blip r:embed="rId4">
            <a:alphaModFix/>
          </a:blip>
          <a:stretch>
            <a:fillRect/>
          </a:stretch>
        </p:blipFill>
        <p:spPr>
          <a:xfrm>
            <a:off x="4376900" y="1016450"/>
            <a:ext cx="4455450" cy="2491500"/>
          </a:xfrm>
          <a:prstGeom prst="rect">
            <a:avLst/>
          </a:prstGeom>
          <a:noFill/>
          <a:ln>
            <a:noFill/>
          </a:ln>
        </p:spPr>
      </p:pic>
      <p:pic>
        <p:nvPicPr>
          <p:cNvPr id="206" name="Google Shape;206;p34"/>
          <p:cNvPicPr preferRelativeResize="0"/>
          <p:nvPr/>
        </p:nvPicPr>
        <p:blipFill>
          <a:blip r:embed="rId5">
            <a:alphaModFix/>
          </a:blip>
          <a:stretch>
            <a:fillRect/>
          </a:stretch>
        </p:blipFill>
        <p:spPr>
          <a:xfrm>
            <a:off x="311700" y="1016450"/>
            <a:ext cx="3820275" cy="2536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Analysis of Response</a:t>
            </a:r>
            <a:endParaRPr b="1">
              <a:solidFill>
                <a:srgbClr val="050E55"/>
              </a:solidFill>
            </a:endParaRPr>
          </a:p>
        </p:txBody>
      </p:sp>
      <p:sp>
        <p:nvSpPr>
          <p:cNvPr id="212" name="Google Shape;212;p35"/>
          <p:cNvSpPr txBox="1"/>
          <p:nvPr>
            <p:ph idx="1" type="body"/>
          </p:nvPr>
        </p:nvSpPr>
        <p:spPr>
          <a:xfrm>
            <a:off x="311700" y="3902750"/>
            <a:ext cx="8520600" cy="9588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rgbClr val="000000"/>
              </a:buClr>
              <a:buSzPts val="2500"/>
              <a:buChar char="●"/>
            </a:pPr>
            <a:r>
              <a:rPr b="1" lang="en">
                <a:solidFill>
                  <a:srgbClr val="000000"/>
                </a:solidFill>
              </a:rPr>
              <a:t>Most of the customers (87.77%) who are having a health insurance in the company is not interested in vehicle insurance.</a:t>
            </a:r>
            <a:endParaRPr b="1" sz="2500">
              <a:solidFill>
                <a:srgbClr val="000000"/>
              </a:solidFill>
            </a:endParaRPr>
          </a:p>
        </p:txBody>
      </p:sp>
      <p:pic>
        <p:nvPicPr>
          <p:cNvPr id="213" name="Google Shape;213;p35"/>
          <p:cNvPicPr preferRelativeResize="0"/>
          <p:nvPr/>
        </p:nvPicPr>
        <p:blipFill>
          <a:blip r:embed="rId4">
            <a:alphaModFix/>
          </a:blip>
          <a:stretch>
            <a:fillRect/>
          </a:stretch>
        </p:blipFill>
        <p:spPr>
          <a:xfrm>
            <a:off x="1567875" y="1236275"/>
            <a:ext cx="5639799" cy="2639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0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Analysis of Sales Policy</a:t>
            </a:r>
            <a:endParaRPr b="1">
              <a:solidFill>
                <a:srgbClr val="050E55"/>
              </a:solidFill>
            </a:endParaRPr>
          </a:p>
        </p:txBody>
      </p:sp>
      <p:sp>
        <p:nvSpPr>
          <p:cNvPr id="219" name="Google Shape;219;p36"/>
          <p:cNvSpPr txBox="1"/>
          <p:nvPr>
            <p:ph idx="1" type="body"/>
          </p:nvPr>
        </p:nvSpPr>
        <p:spPr>
          <a:xfrm>
            <a:off x="311700" y="4026825"/>
            <a:ext cx="8520600" cy="100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The company uses 154 sales channels.</a:t>
            </a:r>
            <a:endParaRPr b="1">
              <a:solidFill>
                <a:srgbClr val="000000"/>
              </a:solidFill>
            </a:endParaRPr>
          </a:p>
          <a:p>
            <a:pPr indent="-342900" lvl="0" marL="457200" rtl="0" algn="just">
              <a:spcBef>
                <a:spcPts val="0"/>
              </a:spcBef>
              <a:spcAft>
                <a:spcPts val="0"/>
              </a:spcAft>
              <a:buClr>
                <a:srgbClr val="000000"/>
              </a:buClr>
              <a:buSzPts val="1800"/>
              <a:buChar char="●"/>
            </a:pPr>
            <a:r>
              <a:rPr b="1" lang="en">
                <a:solidFill>
                  <a:srgbClr val="000000"/>
                </a:solidFill>
              </a:rPr>
              <a:t>The policy code with 26,124 and 152 are the most used policy channels.</a:t>
            </a:r>
            <a:endParaRPr b="1">
              <a:solidFill>
                <a:srgbClr val="000000"/>
              </a:solidFill>
            </a:endParaRPr>
          </a:p>
          <a:p>
            <a:pPr indent="0" lvl="0" marL="457200" rtl="0" algn="l">
              <a:spcBef>
                <a:spcPts val="1200"/>
              </a:spcBef>
              <a:spcAft>
                <a:spcPts val="1600"/>
              </a:spcAft>
              <a:buNone/>
            </a:pPr>
            <a:r>
              <a:t/>
            </a:r>
            <a:endParaRPr>
              <a:solidFill>
                <a:srgbClr val="000000"/>
              </a:solidFill>
            </a:endParaRPr>
          </a:p>
        </p:txBody>
      </p:sp>
      <p:pic>
        <p:nvPicPr>
          <p:cNvPr id="220" name="Google Shape;220;p36"/>
          <p:cNvPicPr preferRelativeResize="0"/>
          <p:nvPr/>
        </p:nvPicPr>
        <p:blipFill>
          <a:blip r:embed="rId4">
            <a:alphaModFix/>
          </a:blip>
          <a:stretch>
            <a:fillRect/>
          </a:stretch>
        </p:blipFill>
        <p:spPr>
          <a:xfrm>
            <a:off x="1477625" y="1170125"/>
            <a:ext cx="5290750" cy="2667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Correlation Matrix</a:t>
            </a:r>
            <a:endParaRPr b="1">
              <a:solidFill>
                <a:srgbClr val="050E55"/>
              </a:solidFill>
            </a:endParaRPr>
          </a:p>
        </p:txBody>
      </p:sp>
      <p:sp>
        <p:nvSpPr>
          <p:cNvPr id="226" name="Google Shape;226;p37"/>
          <p:cNvSpPr txBox="1"/>
          <p:nvPr>
            <p:ph idx="1" type="body"/>
          </p:nvPr>
        </p:nvSpPr>
        <p:spPr>
          <a:xfrm>
            <a:off x="4425375" y="1350950"/>
            <a:ext cx="4497000" cy="3093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b="1" lang="en">
                <a:solidFill>
                  <a:srgbClr val="000000"/>
                </a:solidFill>
              </a:rPr>
              <a:t>There is negative correlation between previously insured and vehicle damage.</a:t>
            </a:r>
            <a:endParaRPr b="1">
              <a:solidFill>
                <a:srgbClr val="000000"/>
              </a:solidFill>
            </a:endParaRPr>
          </a:p>
          <a:p>
            <a:pPr indent="-342900" lvl="0" marL="457200" rtl="0" algn="l">
              <a:lnSpc>
                <a:spcPct val="100000"/>
              </a:lnSpc>
              <a:spcBef>
                <a:spcPts val="1500"/>
              </a:spcBef>
              <a:spcAft>
                <a:spcPts val="0"/>
              </a:spcAft>
              <a:buClr>
                <a:srgbClr val="000000"/>
              </a:buClr>
              <a:buSzPts val="1800"/>
              <a:buChar char="●"/>
            </a:pPr>
            <a:r>
              <a:rPr b="1" lang="en">
                <a:solidFill>
                  <a:srgbClr val="000000"/>
                </a:solidFill>
              </a:rPr>
              <a:t>The policy sales channel and age has a negative correlation around 0.6.</a:t>
            </a:r>
            <a:endParaRPr b="1">
              <a:solidFill>
                <a:srgbClr val="000000"/>
              </a:solidFill>
            </a:endParaRPr>
          </a:p>
          <a:p>
            <a:pPr indent="-342900" lvl="0" marL="457200" rtl="0" algn="l">
              <a:spcBef>
                <a:spcPts val="1500"/>
              </a:spcBef>
              <a:spcAft>
                <a:spcPts val="0"/>
              </a:spcAft>
              <a:buClr>
                <a:srgbClr val="000000"/>
              </a:buClr>
              <a:buSzPts val="1800"/>
              <a:buChar char="●"/>
            </a:pPr>
            <a:r>
              <a:rPr b="1" lang="en">
                <a:solidFill>
                  <a:srgbClr val="000000"/>
                </a:solidFill>
              </a:rPr>
              <a:t>The correlation between response other features are not that much </a:t>
            </a:r>
            <a:r>
              <a:rPr b="1" lang="en">
                <a:solidFill>
                  <a:srgbClr val="000000"/>
                </a:solidFill>
              </a:rPr>
              <a:t>significant</a:t>
            </a:r>
            <a:r>
              <a:rPr b="1" lang="en">
                <a:solidFill>
                  <a:srgbClr val="000000"/>
                </a:solidFill>
              </a:rPr>
              <a:t>.</a:t>
            </a:r>
            <a:endParaRPr b="1">
              <a:solidFill>
                <a:srgbClr val="000000"/>
              </a:solidFill>
            </a:endParaRPr>
          </a:p>
        </p:txBody>
      </p:sp>
      <p:pic>
        <p:nvPicPr>
          <p:cNvPr id="227" name="Google Shape;227;p37"/>
          <p:cNvPicPr preferRelativeResize="0"/>
          <p:nvPr/>
        </p:nvPicPr>
        <p:blipFill rotWithShape="1">
          <a:blip r:embed="rId4">
            <a:alphaModFix/>
          </a:blip>
          <a:srcRect b="0" l="0" r="12041" t="0"/>
          <a:stretch/>
        </p:blipFill>
        <p:spPr>
          <a:xfrm>
            <a:off x="255300" y="1082825"/>
            <a:ext cx="4042225" cy="3824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Conclusions</a:t>
            </a:r>
            <a:endParaRPr b="1">
              <a:solidFill>
                <a:srgbClr val="050E55"/>
              </a:solidFill>
            </a:endParaRPr>
          </a:p>
          <a:p>
            <a:pPr indent="0" lvl="0" marL="0" rtl="0" algn="l">
              <a:spcBef>
                <a:spcPts val="0"/>
              </a:spcBef>
              <a:spcAft>
                <a:spcPts val="0"/>
              </a:spcAft>
              <a:buNone/>
            </a:pPr>
            <a:r>
              <a:t/>
            </a:r>
            <a:endParaRPr/>
          </a:p>
        </p:txBody>
      </p:sp>
      <p:sp>
        <p:nvSpPr>
          <p:cNvPr id="233" name="Google Shape;23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b="1" lang="en">
                <a:solidFill>
                  <a:srgbClr val="000000"/>
                </a:solidFill>
              </a:rPr>
              <a:t>Most customers who already have vehicle insurance are not interested in buying vehicle insurance from the company.</a:t>
            </a:r>
            <a:endParaRPr b="1">
              <a:solidFill>
                <a:srgbClr val="000000"/>
              </a:solidFill>
            </a:endParaRPr>
          </a:p>
          <a:p>
            <a:pPr indent="-342900" lvl="0" marL="457200" rtl="0" algn="just">
              <a:spcBef>
                <a:spcPts val="0"/>
              </a:spcBef>
              <a:spcAft>
                <a:spcPts val="0"/>
              </a:spcAft>
              <a:buClr>
                <a:srgbClr val="000000"/>
              </a:buClr>
              <a:buSzPts val="1800"/>
              <a:buChar char="●"/>
            </a:pPr>
            <a:r>
              <a:rPr b="1" lang="en">
                <a:solidFill>
                  <a:srgbClr val="000000"/>
                </a:solidFill>
              </a:rPr>
              <a:t>Most of the customers who are interested in vehicle insurance have vehicle damage. </a:t>
            </a:r>
            <a:endParaRPr b="1">
              <a:solidFill>
                <a:srgbClr val="000000"/>
              </a:solidFill>
            </a:endParaRPr>
          </a:p>
          <a:p>
            <a:pPr indent="-342900" lvl="0" marL="457200" rtl="0" algn="just">
              <a:spcBef>
                <a:spcPts val="0"/>
              </a:spcBef>
              <a:spcAft>
                <a:spcPts val="0"/>
              </a:spcAft>
              <a:buClr>
                <a:srgbClr val="000000"/>
              </a:buClr>
              <a:buSzPts val="1800"/>
              <a:buChar char="●"/>
            </a:pPr>
            <a:r>
              <a:rPr b="1" lang="en">
                <a:solidFill>
                  <a:srgbClr val="000000"/>
                </a:solidFill>
              </a:rPr>
              <a:t>Most of the customers who are interested in vehicle insurance are above the age of 35.</a:t>
            </a:r>
            <a:endParaRPr b="1">
              <a:solidFill>
                <a:srgbClr val="000000"/>
              </a:solidFill>
            </a:endParaRPr>
          </a:p>
          <a:p>
            <a:pPr indent="-342900" lvl="0" marL="457200" rtl="0" algn="just">
              <a:spcBef>
                <a:spcPts val="0"/>
              </a:spcBef>
              <a:spcAft>
                <a:spcPts val="0"/>
              </a:spcAft>
              <a:buClr>
                <a:srgbClr val="000000"/>
              </a:buClr>
              <a:buSzPts val="1800"/>
              <a:buChar char="●"/>
            </a:pPr>
            <a:r>
              <a:rPr b="1" lang="en">
                <a:solidFill>
                  <a:srgbClr val="000000"/>
                </a:solidFill>
              </a:rPr>
              <a:t>The customers with vehicle's age less than two years are interested in buying vehicle insurance. </a:t>
            </a:r>
            <a:endParaRPr b="1">
              <a:solidFill>
                <a:srgbClr val="000000"/>
              </a:solidFill>
            </a:endParaRPr>
          </a:p>
          <a:p>
            <a:pPr indent="-342900" lvl="0" marL="457200" rtl="0" algn="just">
              <a:spcBef>
                <a:spcPts val="0"/>
              </a:spcBef>
              <a:spcAft>
                <a:spcPts val="0"/>
              </a:spcAft>
              <a:buClr>
                <a:srgbClr val="000000"/>
              </a:buClr>
              <a:buSzPts val="1800"/>
              <a:buChar char="●"/>
            </a:pPr>
            <a:r>
              <a:rPr b="1" lang="en">
                <a:solidFill>
                  <a:srgbClr val="000000"/>
                </a:solidFill>
              </a:rPr>
              <a:t>The customers who are previously insured are less likely to have vehicle damage. </a:t>
            </a:r>
            <a:endParaRPr b="1">
              <a:solidFill>
                <a:srgbClr val="000000"/>
              </a:solidFill>
            </a:endParaRPr>
          </a:p>
          <a:p>
            <a:pPr indent="-342900" lvl="0" marL="457200" rtl="0" algn="just">
              <a:spcBef>
                <a:spcPts val="0"/>
              </a:spcBef>
              <a:spcAft>
                <a:spcPts val="0"/>
              </a:spcAft>
              <a:buClr>
                <a:srgbClr val="000000"/>
              </a:buClr>
              <a:buSzPts val="1800"/>
              <a:buChar char="●"/>
            </a:pPr>
            <a:r>
              <a:rPr b="1" lang="en">
                <a:solidFill>
                  <a:srgbClr val="000000"/>
                </a:solidFill>
              </a:rPr>
              <a:t>The millenials are more likely to buy new vehicles.</a:t>
            </a:r>
            <a:endParaRPr b="1">
              <a:solidFill>
                <a:srgbClr val="000000"/>
              </a:solidFill>
            </a:endParaRPr>
          </a:p>
          <a:p>
            <a:pPr indent="0" lvl="0" marL="457200" rtl="0" algn="just">
              <a:spcBef>
                <a:spcPts val="1600"/>
              </a:spcBef>
              <a:spcAft>
                <a:spcPts val="1600"/>
              </a:spcAft>
              <a:buNone/>
            </a:pPr>
            <a:r>
              <a:t/>
            </a:r>
            <a:endParaRPr b="1">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Suggestions</a:t>
            </a:r>
            <a:endParaRPr b="1">
              <a:solidFill>
                <a:srgbClr val="050E55"/>
              </a:solidFill>
            </a:endParaRPr>
          </a:p>
        </p:txBody>
      </p:sp>
      <p:sp>
        <p:nvSpPr>
          <p:cNvPr id="239" name="Google Shape;23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000000"/>
              </a:buClr>
              <a:buSzPts val="1600"/>
              <a:buChar char="●"/>
            </a:pPr>
            <a:r>
              <a:rPr b="1" lang="en" sz="1600">
                <a:solidFill>
                  <a:srgbClr val="000000"/>
                </a:solidFill>
              </a:rPr>
              <a:t>Since our goal is to create a binary classification model, we are expected to apply the multiple logistic regression.</a:t>
            </a:r>
            <a:endParaRPr b="1" sz="1600">
              <a:solidFill>
                <a:srgbClr val="000000"/>
              </a:solidFill>
            </a:endParaRPr>
          </a:p>
          <a:p>
            <a:pPr indent="-330200" lvl="0" marL="457200" rtl="0" algn="l">
              <a:lnSpc>
                <a:spcPct val="150000"/>
              </a:lnSpc>
              <a:spcBef>
                <a:spcPts val="1200"/>
              </a:spcBef>
              <a:spcAft>
                <a:spcPts val="0"/>
              </a:spcAft>
              <a:buClr>
                <a:srgbClr val="000000"/>
              </a:buClr>
              <a:buSzPts val="1600"/>
              <a:buChar char="●"/>
            </a:pPr>
            <a:r>
              <a:rPr b="1" lang="en" sz="1600">
                <a:solidFill>
                  <a:srgbClr val="000000"/>
                </a:solidFill>
              </a:rPr>
              <a:t>We have also expected to fit logistic regression with ridge and lasso penalty. </a:t>
            </a:r>
            <a:endParaRPr b="1" sz="1600">
              <a:solidFill>
                <a:srgbClr val="000000"/>
              </a:solidFill>
            </a:endParaRPr>
          </a:p>
          <a:p>
            <a:pPr indent="-330200" lvl="0" marL="457200" rtl="0" algn="just">
              <a:lnSpc>
                <a:spcPct val="150000"/>
              </a:lnSpc>
              <a:spcBef>
                <a:spcPts val="1000"/>
              </a:spcBef>
              <a:spcAft>
                <a:spcPts val="0"/>
              </a:spcAft>
              <a:buClr>
                <a:srgbClr val="000000"/>
              </a:buClr>
              <a:buSzPts val="1600"/>
              <a:buChar char="●"/>
            </a:pPr>
            <a:r>
              <a:rPr b="1" lang="en" sz="1600">
                <a:solidFill>
                  <a:srgbClr val="000000"/>
                </a:solidFill>
              </a:rPr>
              <a:t>Our main objective is to improve the accuracy of the model, not the interpretation of the model, therefore we have expected to use advanced techniques such as classification trees and random forest.</a:t>
            </a:r>
            <a:endParaRPr b="1" sz="1600">
              <a:solidFill>
                <a:srgbClr val="000000"/>
              </a:solidFill>
            </a:endParaRPr>
          </a:p>
          <a:p>
            <a:pPr indent="0" lvl="0" marL="0" rtl="0" algn="l">
              <a:spcBef>
                <a:spcPts val="1200"/>
              </a:spcBef>
              <a:spcAft>
                <a:spcPts val="0"/>
              </a:spcAft>
              <a:buNone/>
            </a:pPr>
            <a:r>
              <a:t/>
            </a:r>
            <a:endParaRPr sz="1100">
              <a:solidFill>
                <a:schemeClr val="dk1"/>
              </a:solidFill>
              <a:latin typeface="Calibri"/>
              <a:ea typeface="Calibri"/>
              <a:cs typeface="Calibri"/>
              <a:sym typeface="Calibri"/>
            </a:endParaRPr>
          </a:p>
          <a:p>
            <a:pPr indent="0" lvl="0" marL="0" rtl="0" algn="l">
              <a:spcBef>
                <a:spcPts val="1200"/>
              </a:spcBef>
              <a:spcAft>
                <a:spcPts val="1600"/>
              </a:spcAft>
              <a:buNone/>
            </a:pPr>
            <a:r>
              <a:t/>
            </a:r>
            <a:endParaRPr>
              <a:solidFill>
                <a:srgbClr val="FF9900"/>
              </a:solidFill>
            </a:endParaRPr>
          </a:p>
        </p:txBody>
      </p:sp>
      <p:pic>
        <p:nvPicPr>
          <p:cNvPr id="240" name="Google Shape;240;p39"/>
          <p:cNvPicPr preferRelativeResize="0"/>
          <p:nvPr/>
        </p:nvPicPr>
        <p:blipFill>
          <a:blip r:embed="rId4">
            <a:alphaModFix/>
          </a:blip>
          <a:stretch>
            <a:fillRect/>
          </a:stretch>
        </p:blipFill>
        <p:spPr>
          <a:xfrm rot="-3">
            <a:off x="6930625" y="3502075"/>
            <a:ext cx="1497874" cy="152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References</a:t>
            </a:r>
            <a:endParaRPr b="1">
              <a:solidFill>
                <a:srgbClr val="050E55"/>
              </a:solidFill>
            </a:endParaRPr>
          </a:p>
        </p:txBody>
      </p:sp>
      <p:sp>
        <p:nvSpPr>
          <p:cNvPr id="246" name="Google Shape;24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79400" lvl="0" marL="457200" rtl="0" algn="just">
              <a:lnSpc>
                <a:spcPct val="150000"/>
              </a:lnSpc>
              <a:spcBef>
                <a:spcPts val="1200"/>
              </a:spcBef>
              <a:spcAft>
                <a:spcPts val="0"/>
              </a:spcAft>
              <a:buClr>
                <a:srgbClr val="000000"/>
              </a:buClr>
              <a:buSzPts val="800"/>
              <a:buFont typeface="Lato"/>
              <a:buChar char="●"/>
            </a:pPr>
            <a:r>
              <a:rPr lang="en" sz="900">
                <a:solidFill>
                  <a:schemeClr val="dk1"/>
                </a:solidFill>
                <a:latin typeface="Lato"/>
                <a:ea typeface="Lato"/>
                <a:cs typeface="Lato"/>
                <a:sym typeface="Lato"/>
              </a:rPr>
              <a:t>Heinl, A., 2020. </a:t>
            </a:r>
            <a:r>
              <a:rPr i="1" lang="en" sz="900">
                <a:solidFill>
                  <a:schemeClr val="dk1"/>
                </a:solidFill>
                <a:latin typeface="Lato"/>
                <a:ea typeface="Lato"/>
                <a:cs typeface="Lato"/>
                <a:sym typeface="Lato"/>
              </a:rPr>
              <a:t>5 Advantages of Cross Selling to Existing Customers - Blitz Sales Software</a:t>
            </a:r>
            <a:r>
              <a:rPr lang="en" sz="900">
                <a:solidFill>
                  <a:schemeClr val="dk1"/>
                </a:solidFill>
                <a:latin typeface="Lato"/>
                <a:ea typeface="Lato"/>
                <a:cs typeface="Lato"/>
                <a:sym typeface="Lato"/>
              </a:rPr>
              <a:t>. [online] Blitz Sales Software. Available at: &lt;https://www.nowblitz.com/blog/advantages-of-cross-selling-existing-customers/#:~:text=What%20is%20cross%20selling%3F,%2C%20you've%20cross%20sold.&gt; .</a:t>
            </a:r>
            <a:endParaRPr sz="800">
              <a:solidFill>
                <a:srgbClr val="000000"/>
              </a:solidFill>
              <a:latin typeface="Lato"/>
              <a:ea typeface="Lato"/>
              <a:cs typeface="Lato"/>
              <a:sym typeface="Lato"/>
            </a:endParaRPr>
          </a:p>
          <a:p>
            <a:pPr indent="-279400" lvl="0" marL="457200" rtl="0" algn="just">
              <a:lnSpc>
                <a:spcPct val="150000"/>
              </a:lnSpc>
              <a:spcBef>
                <a:spcPts val="0"/>
              </a:spcBef>
              <a:spcAft>
                <a:spcPts val="0"/>
              </a:spcAft>
              <a:buClr>
                <a:srgbClr val="000000"/>
              </a:buClr>
              <a:buSzPts val="800"/>
              <a:buFont typeface="Lato"/>
              <a:buChar char="●"/>
            </a:pPr>
            <a:r>
              <a:rPr lang="en" sz="900">
                <a:solidFill>
                  <a:schemeClr val="dk1"/>
                </a:solidFill>
                <a:latin typeface="Lato"/>
                <a:ea typeface="Lato"/>
                <a:cs typeface="Lato"/>
                <a:sym typeface="Lato"/>
              </a:rPr>
              <a:t>Act-On. 2020. </a:t>
            </a:r>
            <a:r>
              <a:rPr i="1" lang="en" sz="900">
                <a:solidFill>
                  <a:schemeClr val="dk1"/>
                </a:solidFill>
                <a:latin typeface="Lato"/>
                <a:ea typeface="Lato"/>
                <a:cs typeface="Lato"/>
                <a:sym typeface="Lato"/>
              </a:rPr>
              <a:t>3 Marketing Automation Benefits for Cross-Selling Insurance Policies | Act-On</a:t>
            </a:r>
            <a:r>
              <a:rPr lang="en" sz="900">
                <a:solidFill>
                  <a:schemeClr val="dk1"/>
                </a:solidFill>
                <a:latin typeface="Lato"/>
                <a:ea typeface="Lato"/>
                <a:cs typeface="Lato"/>
                <a:sym typeface="Lato"/>
              </a:rPr>
              <a:t>. [online] Available at: &lt;https://act-on.com/blog/insurance-policy-cross-selling/&gt; .</a:t>
            </a:r>
            <a:endParaRPr sz="800">
              <a:solidFill>
                <a:srgbClr val="000000"/>
              </a:solidFill>
              <a:latin typeface="Lato"/>
              <a:ea typeface="Lato"/>
              <a:cs typeface="Lato"/>
              <a:sym typeface="Lato"/>
            </a:endParaRPr>
          </a:p>
          <a:p>
            <a:pPr indent="-279400" lvl="0" marL="457200" rtl="0" algn="l">
              <a:lnSpc>
                <a:spcPct val="128571"/>
              </a:lnSpc>
              <a:spcBef>
                <a:spcPts val="0"/>
              </a:spcBef>
              <a:spcAft>
                <a:spcPts val="0"/>
              </a:spcAft>
              <a:buClr>
                <a:srgbClr val="000000"/>
              </a:buClr>
              <a:buSzPts val="800"/>
              <a:buFont typeface="Lato"/>
              <a:buChar char="●"/>
            </a:pPr>
            <a:r>
              <a:rPr lang="en" sz="800">
                <a:solidFill>
                  <a:srgbClr val="0F1111"/>
                </a:solidFill>
                <a:latin typeface="Lato"/>
                <a:ea typeface="Lato"/>
                <a:cs typeface="Lato"/>
                <a:sym typeface="Lato"/>
              </a:rPr>
              <a:t>Marketing Metrics: The Manager's Guide to Measuring Marketing Performance 3rd Edition</a:t>
            </a:r>
            <a:endParaRPr sz="800">
              <a:solidFill>
                <a:srgbClr val="0F1111"/>
              </a:solidFill>
              <a:latin typeface="Lato"/>
              <a:ea typeface="Lato"/>
              <a:cs typeface="Lato"/>
              <a:sym typeface="Lato"/>
            </a:endParaRPr>
          </a:p>
          <a:p>
            <a:pPr indent="-279400" lvl="0" marL="457200" rtl="0" algn="l">
              <a:lnSpc>
                <a:spcPct val="128571"/>
              </a:lnSpc>
              <a:spcBef>
                <a:spcPts val="0"/>
              </a:spcBef>
              <a:spcAft>
                <a:spcPts val="0"/>
              </a:spcAft>
              <a:buClr>
                <a:srgbClr val="0F1111"/>
              </a:buClr>
              <a:buSzPts val="800"/>
              <a:buFont typeface="Lato"/>
              <a:buChar char="●"/>
            </a:pPr>
            <a:r>
              <a:rPr lang="en" sz="900">
                <a:solidFill>
                  <a:schemeClr val="dk1"/>
                </a:solidFill>
                <a:latin typeface="Lato"/>
                <a:ea typeface="Lato"/>
                <a:cs typeface="Lato"/>
                <a:sym typeface="Lato"/>
              </a:rPr>
              <a:t>En.wikipedia.org. 2020. </a:t>
            </a:r>
            <a:r>
              <a:rPr i="1" lang="en" sz="900">
                <a:solidFill>
                  <a:schemeClr val="dk1"/>
                </a:solidFill>
                <a:latin typeface="Lato"/>
                <a:ea typeface="Lato"/>
                <a:cs typeface="Lato"/>
                <a:sym typeface="Lato"/>
              </a:rPr>
              <a:t>Vehicle insurance in the United States</a:t>
            </a:r>
            <a:r>
              <a:rPr lang="en" sz="900">
                <a:solidFill>
                  <a:schemeClr val="dk1"/>
                </a:solidFill>
                <a:latin typeface="Lato"/>
                <a:ea typeface="Lato"/>
                <a:cs typeface="Lato"/>
                <a:sym typeface="Lato"/>
              </a:rPr>
              <a:t>. [online] Available at: &lt;https://en.wikipedia.org/wiki/Vehicle_insurance_in_the_United_States#:~:text=In%20the%20United%20States%2C%20automotive,enforce%20the%20insurance%20requirement%20differently.&amp;text=North%20Carolina%20is%20the%20only,a%20license%20can%20be%20issued.&gt;..</a:t>
            </a:r>
            <a:endParaRPr sz="800">
              <a:solidFill>
                <a:srgbClr val="0F1111"/>
              </a:solidFill>
              <a:latin typeface="Lato"/>
              <a:ea typeface="Lato"/>
              <a:cs typeface="Lato"/>
              <a:sym typeface="Lato"/>
            </a:endParaRPr>
          </a:p>
          <a:p>
            <a:pPr indent="-279400" lvl="0" marL="457200" rtl="0" algn="l">
              <a:lnSpc>
                <a:spcPct val="128571"/>
              </a:lnSpc>
              <a:spcBef>
                <a:spcPts val="0"/>
              </a:spcBef>
              <a:spcAft>
                <a:spcPts val="0"/>
              </a:spcAft>
              <a:buClr>
                <a:srgbClr val="0F1111"/>
              </a:buClr>
              <a:buSzPts val="800"/>
              <a:buFont typeface="Lato"/>
              <a:buChar char="●"/>
            </a:pPr>
            <a:r>
              <a:rPr lang="en" sz="900">
                <a:solidFill>
                  <a:schemeClr val="dk1"/>
                </a:solidFill>
                <a:latin typeface="Lato"/>
                <a:ea typeface="Lato"/>
                <a:cs typeface="Lato"/>
                <a:sym typeface="Lato"/>
              </a:rPr>
              <a:t>Argionis Law. 2020. </a:t>
            </a:r>
            <a:r>
              <a:rPr i="1" lang="en" sz="900">
                <a:solidFill>
                  <a:schemeClr val="dk1"/>
                </a:solidFill>
                <a:latin typeface="Lato"/>
                <a:ea typeface="Lato"/>
                <a:cs typeface="Lato"/>
                <a:sym typeface="Lato"/>
              </a:rPr>
              <a:t>Who Causes More Car Accidents? Men or Women? | Argionis Law</a:t>
            </a:r>
            <a:r>
              <a:rPr lang="en" sz="900">
                <a:solidFill>
                  <a:schemeClr val="dk1"/>
                </a:solidFill>
                <a:latin typeface="Lato"/>
                <a:ea typeface="Lato"/>
                <a:cs typeface="Lato"/>
                <a:sym typeface="Lato"/>
              </a:rPr>
              <a:t>. [online] Available at: &lt;https://www.argionislaw.com/car-accidents/who-causes-more-car-accidents-men-or-women/&gt;.</a:t>
            </a:r>
            <a:endParaRPr sz="800">
              <a:solidFill>
                <a:srgbClr val="0F1111"/>
              </a:solidFill>
              <a:latin typeface="Lato"/>
              <a:ea typeface="Lato"/>
              <a:cs typeface="Lato"/>
              <a:sym typeface="Lato"/>
            </a:endParaRPr>
          </a:p>
          <a:p>
            <a:pPr indent="-279400" lvl="0" marL="457200" rtl="0" algn="l">
              <a:lnSpc>
                <a:spcPct val="128571"/>
              </a:lnSpc>
              <a:spcBef>
                <a:spcPts val="0"/>
              </a:spcBef>
              <a:spcAft>
                <a:spcPts val="0"/>
              </a:spcAft>
              <a:buClr>
                <a:srgbClr val="0F1111"/>
              </a:buClr>
              <a:buSzPts val="800"/>
              <a:buFont typeface="Lato"/>
              <a:buChar char="●"/>
            </a:pPr>
            <a:r>
              <a:rPr lang="en" sz="900">
                <a:solidFill>
                  <a:schemeClr val="dk1"/>
                </a:solidFill>
                <a:latin typeface="Lato"/>
                <a:ea typeface="Lato"/>
                <a:cs typeface="Lato"/>
                <a:sym typeface="Lato"/>
              </a:rPr>
              <a:t>MotorBiscuit. 2020. </a:t>
            </a:r>
            <a:r>
              <a:rPr i="1" lang="en" sz="900">
                <a:solidFill>
                  <a:schemeClr val="dk1"/>
                </a:solidFill>
                <a:latin typeface="Lato"/>
                <a:ea typeface="Lato"/>
                <a:cs typeface="Lato"/>
                <a:sym typeface="Lato"/>
              </a:rPr>
              <a:t>Why Young People Are Buying More and More New Cars</a:t>
            </a:r>
            <a:r>
              <a:rPr lang="en" sz="900">
                <a:solidFill>
                  <a:schemeClr val="dk1"/>
                </a:solidFill>
                <a:latin typeface="Lato"/>
                <a:ea typeface="Lato"/>
                <a:cs typeface="Lato"/>
                <a:sym typeface="Lato"/>
              </a:rPr>
              <a:t>. [online] Available at: &lt;https://www.motorbiscuit.com/believe-it-or-not-millennials-actually-do-buy-cars/&gt;..</a:t>
            </a:r>
            <a:endParaRPr sz="800">
              <a:solidFill>
                <a:srgbClr val="0F1111"/>
              </a:solidFill>
              <a:latin typeface="Lato"/>
              <a:ea typeface="Lato"/>
              <a:cs typeface="Lato"/>
              <a:sym typeface="Lato"/>
            </a:endParaRPr>
          </a:p>
          <a:p>
            <a:pPr indent="-279400" lvl="0" marL="457200" rtl="0" algn="l">
              <a:lnSpc>
                <a:spcPct val="128571"/>
              </a:lnSpc>
              <a:spcBef>
                <a:spcPts val="0"/>
              </a:spcBef>
              <a:spcAft>
                <a:spcPts val="0"/>
              </a:spcAft>
              <a:buClr>
                <a:srgbClr val="0F1111"/>
              </a:buClr>
              <a:buSzPts val="800"/>
              <a:buFont typeface="Lato"/>
              <a:buChar char="●"/>
            </a:pPr>
            <a:r>
              <a:rPr lang="en" sz="900">
                <a:solidFill>
                  <a:schemeClr val="dk1"/>
                </a:solidFill>
                <a:latin typeface="Lato"/>
                <a:ea typeface="Lato"/>
                <a:cs typeface="Lato"/>
                <a:sym typeface="Lato"/>
              </a:rPr>
              <a:t>Schoettle, B. and Sivak, M., 2013. The Reasons for the Recent Decline in Young Driver Licensing in the United States. </a:t>
            </a:r>
            <a:r>
              <a:rPr i="1" lang="en" sz="900">
                <a:solidFill>
                  <a:schemeClr val="dk1"/>
                </a:solidFill>
                <a:latin typeface="Lato"/>
                <a:ea typeface="Lato"/>
                <a:cs typeface="Lato"/>
                <a:sym typeface="Lato"/>
              </a:rPr>
              <a:t>Traffic Injury Prevention</a:t>
            </a:r>
            <a:r>
              <a:rPr lang="en" sz="900">
                <a:solidFill>
                  <a:schemeClr val="dk1"/>
                </a:solidFill>
                <a:latin typeface="Lato"/>
                <a:ea typeface="Lato"/>
                <a:cs typeface="Lato"/>
                <a:sym typeface="Lato"/>
              </a:rPr>
              <a:t>, 15(1), pp.6-9.</a:t>
            </a:r>
            <a:endParaRPr sz="900">
              <a:solidFill>
                <a:schemeClr val="dk1"/>
              </a:solidFill>
              <a:latin typeface="Lato"/>
              <a:ea typeface="Lato"/>
              <a:cs typeface="Lato"/>
              <a:sym typeface="Lato"/>
            </a:endParaRPr>
          </a:p>
          <a:p>
            <a:pPr indent="-285750" lvl="0" marL="457200" rtl="0" algn="l">
              <a:lnSpc>
                <a:spcPct val="128571"/>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Hsu, Y., Shiu, Y., Chou, P. and Chen, Y., 2015. Vehicle insurance and the risk of road traffic accidents. </a:t>
            </a:r>
            <a:r>
              <a:rPr i="1" lang="en" sz="900">
                <a:solidFill>
                  <a:schemeClr val="dk1"/>
                </a:solidFill>
                <a:latin typeface="Lato"/>
                <a:ea typeface="Lato"/>
                <a:cs typeface="Lato"/>
                <a:sym typeface="Lato"/>
              </a:rPr>
              <a:t>Transportation Research Part A: Policy and Practice</a:t>
            </a:r>
            <a:r>
              <a:rPr lang="en" sz="900">
                <a:solidFill>
                  <a:schemeClr val="dk1"/>
                </a:solidFill>
                <a:latin typeface="Lato"/>
                <a:ea typeface="Lato"/>
                <a:cs typeface="Lato"/>
                <a:sym typeface="Lato"/>
              </a:rPr>
              <a:t>, 74, pp.201-209.</a:t>
            </a:r>
            <a:endParaRPr sz="900">
              <a:solidFill>
                <a:schemeClr val="dk1"/>
              </a:solidFill>
              <a:latin typeface="Lato"/>
              <a:ea typeface="Lato"/>
              <a:cs typeface="Lato"/>
              <a:sym typeface="Lato"/>
            </a:endParaRPr>
          </a:p>
          <a:p>
            <a:pPr indent="-292100" lvl="0" marL="457200" rtl="0" algn="l">
              <a:lnSpc>
                <a:spcPct val="128571"/>
              </a:lnSpc>
              <a:spcBef>
                <a:spcPts val="0"/>
              </a:spcBef>
              <a:spcAft>
                <a:spcPts val="0"/>
              </a:spcAft>
              <a:buClr>
                <a:schemeClr val="dk1"/>
              </a:buClr>
              <a:buSzPts val="1000"/>
              <a:buChar char="●"/>
            </a:pPr>
            <a:r>
              <a:rPr lang="en" sz="900">
                <a:solidFill>
                  <a:schemeClr val="dk1"/>
                </a:solidFill>
                <a:latin typeface="Lato"/>
                <a:ea typeface="Lato"/>
                <a:cs typeface="Lato"/>
                <a:sym typeface="Lato"/>
              </a:rPr>
              <a:t>Cohen, A. and Dehejia, R., 2004. The Effect of Automobile Insurance and Accident Liability Laws on Traffic Fatalities. </a:t>
            </a:r>
            <a:r>
              <a:rPr i="1" lang="en" sz="900">
                <a:solidFill>
                  <a:schemeClr val="dk1"/>
                </a:solidFill>
                <a:latin typeface="Lato"/>
                <a:ea typeface="Lato"/>
                <a:cs typeface="Lato"/>
                <a:sym typeface="Lato"/>
              </a:rPr>
              <a:t>SSRN Electronic </a:t>
            </a:r>
            <a:r>
              <a:rPr i="1" lang="en" sz="1000">
                <a:solidFill>
                  <a:schemeClr val="dk1"/>
                </a:solidFill>
              </a:rPr>
              <a:t>Journal</a:t>
            </a:r>
            <a:r>
              <a:rPr lang="en" sz="1000">
                <a:solidFill>
                  <a:schemeClr val="dk1"/>
                </a:solidFill>
              </a:rPr>
              <a:t>,.</a:t>
            </a:r>
            <a:endParaRPr sz="1000">
              <a:solidFill>
                <a:schemeClr val="dk1"/>
              </a:solidFill>
            </a:endParaRPr>
          </a:p>
          <a:p>
            <a:pPr indent="0" lvl="0" marL="457200" rtl="0" algn="just">
              <a:lnSpc>
                <a:spcPct val="150000"/>
              </a:lnSpc>
              <a:spcBef>
                <a:spcPts val="1200"/>
              </a:spcBef>
              <a:spcAft>
                <a:spcPts val="0"/>
              </a:spcAft>
              <a:buNone/>
            </a:pPr>
            <a:r>
              <a:t/>
            </a:r>
            <a:endParaRPr b="1" sz="1600">
              <a:solidFill>
                <a:srgbClr val="000000"/>
              </a:solidFill>
            </a:endParaRPr>
          </a:p>
          <a:p>
            <a:pPr indent="0" lvl="0" marL="0" rtl="0" algn="l">
              <a:spcBef>
                <a:spcPts val="1200"/>
              </a:spcBef>
              <a:spcAft>
                <a:spcPts val="0"/>
              </a:spcAft>
              <a:buNone/>
            </a:pPr>
            <a:r>
              <a:t/>
            </a:r>
            <a:endParaRPr sz="1100">
              <a:solidFill>
                <a:schemeClr val="dk1"/>
              </a:solidFill>
              <a:latin typeface="Calibri"/>
              <a:ea typeface="Calibri"/>
              <a:cs typeface="Calibri"/>
              <a:sym typeface="Calibri"/>
            </a:endParaRPr>
          </a:p>
          <a:p>
            <a:pPr indent="0" lvl="0" marL="0" rtl="0" algn="l">
              <a:spcBef>
                <a:spcPts val="1200"/>
              </a:spcBef>
              <a:spcAft>
                <a:spcPts val="1600"/>
              </a:spcAft>
              <a:buNone/>
            </a:pPr>
            <a:r>
              <a:t/>
            </a:r>
            <a:endParaRPr>
              <a:solidFill>
                <a:srgbClr val="FF99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41"/>
          <p:cNvSpPr txBox="1"/>
          <p:nvPr>
            <p:ph type="ctrTitle"/>
          </p:nvPr>
        </p:nvSpPr>
        <p:spPr>
          <a:xfrm>
            <a:off x="311700" y="958775"/>
            <a:ext cx="8520600" cy="127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 ?</a:t>
            </a:r>
            <a:endParaRPr/>
          </a:p>
        </p:txBody>
      </p:sp>
      <p:pic>
        <p:nvPicPr>
          <p:cNvPr id="252" name="Google Shape;252;p41"/>
          <p:cNvPicPr preferRelativeResize="0"/>
          <p:nvPr/>
        </p:nvPicPr>
        <p:blipFill>
          <a:blip r:embed="rId4">
            <a:alphaModFix/>
          </a:blip>
          <a:stretch>
            <a:fillRect/>
          </a:stretch>
        </p:blipFill>
        <p:spPr>
          <a:xfrm>
            <a:off x="3817275" y="2425100"/>
            <a:ext cx="1360075" cy="230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INTRODUCTION</a:t>
            </a:r>
            <a:endParaRPr b="1">
              <a:solidFill>
                <a:srgbClr val="050E55"/>
              </a:solidFil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Lato"/>
              <a:buChar char="●"/>
            </a:pPr>
            <a:r>
              <a:rPr b="1" lang="en">
                <a:solidFill>
                  <a:srgbClr val="000000"/>
                </a:solidFill>
                <a:latin typeface="Lato"/>
                <a:ea typeface="Lato"/>
                <a:cs typeface="Lato"/>
                <a:sym typeface="Lato"/>
              </a:rPr>
              <a:t>We have been given data of customers of an insurance company who have taken health insurance from that company. The insurance company has decided to provide vehicle insurance as their  new product.</a:t>
            </a:r>
            <a:endParaRPr b="1">
              <a:solidFill>
                <a:srgbClr val="000000"/>
              </a:solidFill>
              <a:latin typeface="Lato"/>
              <a:ea typeface="Lato"/>
              <a:cs typeface="Lato"/>
              <a:sym typeface="Lato"/>
            </a:endParaRPr>
          </a:p>
          <a:p>
            <a:pPr indent="-342900" lvl="0" marL="457200" rtl="0" algn="just">
              <a:spcBef>
                <a:spcPts val="1000"/>
              </a:spcBef>
              <a:spcAft>
                <a:spcPts val="0"/>
              </a:spcAft>
              <a:buClr>
                <a:srgbClr val="000000"/>
              </a:buClr>
              <a:buSzPts val="1800"/>
              <a:buFont typeface="Lato"/>
              <a:buChar char="●"/>
            </a:pPr>
            <a:r>
              <a:rPr b="1" lang="en">
                <a:solidFill>
                  <a:srgbClr val="000000"/>
                </a:solidFill>
                <a:latin typeface="Lato"/>
                <a:ea typeface="Lato"/>
                <a:cs typeface="Lato"/>
                <a:sym typeface="Lato"/>
              </a:rPr>
              <a:t>The health insurance company is interested in knowing whether there existing customers will be interested in vehicle insurance or not to optimise their communication strategy plan.</a:t>
            </a:r>
            <a:endParaRPr b="1">
              <a:solidFill>
                <a:srgbClr val="000000"/>
              </a:solidFill>
              <a:latin typeface="Lato"/>
              <a:ea typeface="Lato"/>
              <a:cs typeface="Lato"/>
              <a:sym typeface="Lato"/>
            </a:endParaRPr>
          </a:p>
          <a:p>
            <a:pPr indent="-342900" lvl="0" marL="457200" rtl="0" algn="just">
              <a:spcBef>
                <a:spcPts val="1000"/>
              </a:spcBef>
              <a:spcAft>
                <a:spcPts val="1000"/>
              </a:spcAft>
              <a:buClr>
                <a:srgbClr val="000000"/>
              </a:buClr>
              <a:buSzPts val="1800"/>
              <a:buFont typeface="Lato"/>
              <a:buChar char="●"/>
            </a:pPr>
            <a:r>
              <a:rPr b="1" lang="en">
                <a:solidFill>
                  <a:srgbClr val="000000"/>
                </a:solidFill>
                <a:latin typeface="Lato"/>
                <a:ea typeface="Lato"/>
                <a:cs typeface="Lato"/>
                <a:sym typeface="Lato"/>
              </a:rPr>
              <a:t>According to the data we are going to build a model to predict whether customers of the insurance company will also be interested in vehicle insurance.</a:t>
            </a:r>
            <a:endParaRPr b="1" sz="2500">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42"/>
          <p:cNvSpPr txBox="1"/>
          <p:nvPr>
            <p:ph type="ctrTitle"/>
          </p:nvPr>
        </p:nvSpPr>
        <p:spPr>
          <a:xfrm>
            <a:off x="311700" y="1680650"/>
            <a:ext cx="8520600" cy="111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50E55"/>
                </a:solidFill>
              </a:rPr>
              <a:t>THANK YOU</a:t>
            </a:r>
            <a:endParaRPr b="1">
              <a:solidFill>
                <a:srgbClr val="050E5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Why cross selling a product to existing customer is important ?</a:t>
            </a:r>
            <a:r>
              <a:rPr lang="en">
                <a:solidFill>
                  <a:srgbClr val="050E55"/>
                </a:solidFill>
              </a:rPr>
              <a:t> </a:t>
            </a:r>
            <a:endParaRPr>
              <a:solidFill>
                <a:srgbClr val="050E55"/>
              </a:solidFill>
            </a:endParaRPr>
          </a:p>
        </p:txBody>
      </p:sp>
      <p:sp>
        <p:nvSpPr>
          <p:cNvPr id="74" name="Google Shape;74;p16"/>
          <p:cNvSpPr txBox="1"/>
          <p:nvPr>
            <p:ph idx="1" type="body"/>
          </p:nvPr>
        </p:nvSpPr>
        <p:spPr>
          <a:xfrm>
            <a:off x="311700" y="1597300"/>
            <a:ext cx="8520600" cy="29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Lato"/>
                <a:ea typeface="Lato"/>
                <a:cs typeface="Lato"/>
                <a:sym typeface="Lato"/>
              </a:rPr>
              <a:t>Cross selling simply refers to selling an existing customer a product or service in addition to what they initially wanted. </a:t>
            </a:r>
            <a:endParaRPr b="1" sz="1200">
              <a:solidFill>
                <a:srgbClr val="000000"/>
              </a:solidFill>
              <a:latin typeface="Lato"/>
              <a:ea typeface="Lato"/>
              <a:cs typeface="Lato"/>
              <a:sym typeface="Lato"/>
            </a:endParaRPr>
          </a:p>
          <a:p>
            <a:pPr indent="0" lvl="0" marL="0" rtl="0" algn="l">
              <a:spcBef>
                <a:spcPts val="1600"/>
              </a:spcBef>
              <a:spcAft>
                <a:spcPts val="0"/>
              </a:spcAft>
              <a:buNone/>
            </a:pPr>
            <a:r>
              <a:rPr b="1" lang="en" sz="1200">
                <a:solidFill>
                  <a:srgbClr val="000000"/>
                </a:solidFill>
                <a:latin typeface="Lato"/>
                <a:ea typeface="Lato"/>
                <a:cs typeface="Lato"/>
                <a:sym typeface="Lato"/>
              </a:rPr>
              <a:t>According to a blog in ACT-ON, Cross-selling policies is key to growth in the </a:t>
            </a:r>
            <a:r>
              <a:rPr b="1" lang="en" sz="1200">
                <a:solidFill>
                  <a:srgbClr val="000000"/>
                </a:solidFill>
                <a:uFill>
                  <a:noFill/>
                </a:uFill>
                <a:latin typeface="Lato"/>
                <a:ea typeface="Lato"/>
                <a:cs typeface="Lato"/>
                <a:sym typeface="Lato"/>
                <a:hlinkClick r:id="rId4">
                  <a:extLst>
                    <a:ext uri="{A12FA001-AC4F-418D-AE19-62706E023703}">
                      <ahyp:hlinkClr val="tx"/>
                    </a:ext>
                  </a:extLst>
                </a:hlinkClick>
              </a:rPr>
              <a:t>insurance industry</a:t>
            </a:r>
            <a:r>
              <a:rPr b="1" lang="en" sz="1200">
                <a:solidFill>
                  <a:srgbClr val="000000"/>
                </a:solidFill>
                <a:latin typeface="Lato"/>
                <a:ea typeface="Lato"/>
                <a:cs typeface="Lato"/>
                <a:sym typeface="Lato"/>
              </a:rPr>
              <a:t> because not only are more policies per account profitable, they increase customer retention.</a:t>
            </a:r>
            <a:endParaRPr b="1" sz="1200">
              <a:solidFill>
                <a:srgbClr val="000000"/>
              </a:solidFill>
              <a:latin typeface="Lato"/>
              <a:ea typeface="Lato"/>
              <a:cs typeface="Lato"/>
              <a:sym typeface="Lato"/>
            </a:endParaRPr>
          </a:p>
          <a:p>
            <a:pPr indent="0" lvl="0" marL="0" rtl="0" algn="l">
              <a:spcBef>
                <a:spcPts val="1600"/>
              </a:spcBef>
              <a:spcAft>
                <a:spcPts val="0"/>
              </a:spcAft>
              <a:buNone/>
            </a:pPr>
            <a:r>
              <a:rPr b="1" lang="en" sz="1200">
                <a:solidFill>
                  <a:srgbClr val="000000"/>
                </a:solidFill>
                <a:latin typeface="Lato"/>
                <a:ea typeface="Lato"/>
                <a:cs typeface="Lato"/>
                <a:sym typeface="Lato"/>
              </a:rPr>
              <a:t>The probability of selling to a new prospect is 5-20%, while the probability of selling to an existing customer is 60-70%. </a:t>
            </a:r>
            <a:r>
              <a:rPr b="1" i="1" lang="en" sz="1200">
                <a:solidFill>
                  <a:schemeClr val="dk1"/>
                </a:solidFill>
                <a:latin typeface="Lato"/>
                <a:ea typeface="Lato"/>
                <a:cs typeface="Lato"/>
                <a:sym typeface="Lato"/>
              </a:rPr>
              <a:t>(Farris et al., 2015)</a:t>
            </a:r>
            <a:endParaRPr b="1" i="1" sz="1200">
              <a:solidFill>
                <a:srgbClr val="000000"/>
              </a:solidFill>
              <a:latin typeface="Lato"/>
              <a:ea typeface="Lato"/>
              <a:cs typeface="Lato"/>
              <a:sym typeface="Lato"/>
            </a:endParaRPr>
          </a:p>
          <a:p>
            <a:pPr indent="0" lvl="0" marL="0" rtl="0" algn="l">
              <a:spcBef>
                <a:spcPts val="1600"/>
              </a:spcBef>
              <a:spcAft>
                <a:spcPts val="0"/>
              </a:spcAft>
              <a:buNone/>
            </a:pPr>
            <a:r>
              <a:rPr b="1" lang="en" sz="1200">
                <a:solidFill>
                  <a:srgbClr val="000000"/>
                </a:solidFill>
                <a:latin typeface="Lato"/>
                <a:ea typeface="Lato"/>
                <a:cs typeface="Lato"/>
                <a:sym typeface="Lato"/>
              </a:rPr>
              <a:t>Blog in blitz sales software highlights five benefits of cross selling</a:t>
            </a:r>
            <a:endParaRPr b="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b="1" lang="en" sz="1200">
                <a:solidFill>
                  <a:srgbClr val="000000"/>
                </a:solidFill>
                <a:latin typeface="Lato"/>
                <a:ea typeface="Lato"/>
                <a:cs typeface="Lato"/>
                <a:sym typeface="Lato"/>
              </a:rPr>
              <a:t>Cross selling builds customer loyalty</a:t>
            </a:r>
            <a:endParaRPr b="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b="1" lang="en" sz="1200">
                <a:solidFill>
                  <a:srgbClr val="000000"/>
                </a:solidFill>
                <a:latin typeface="Lato"/>
                <a:ea typeface="Lato"/>
                <a:cs typeface="Lato"/>
                <a:sym typeface="Lato"/>
              </a:rPr>
              <a:t>Improves profitability, lowers price</a:t>
            </a:r>
            <a:endParaRPr b="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b="1" lang="en" sz="1200">
                <a:solidFill>
                  <a:srgbClr val="000000"/>
                </a:solidFill>
                <a:latin typeface="Lato"/>
                <a:ea typeface="Lato"/>
                <a:cs typeface="Lato"/>
                <a:sym typeface="Lato"/>
              </a:rPr>
              <a:t>Sets you apart from competitors</a:t>
            </a:r>
            <a:endParaRPr b="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b="1" lang="en" sz="1200">
                <a:solidFill>
                  <a:srgbClr val="000000"/>
                </a:solidFill>
                <a:latin typeface="Lato"/>
                <a:ea typeface="Lato"/>
                <a:cs typeface="Lato"/>
                <a:sym typeface="Lato"/>
              </a:rPr>
              <a:t>Strengthens customer relationship</a:t>
            </a:r>
            <a:endParaRPr b="1"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b="1" lang="en" sz="1200">
                <a:solidFill>
                  <a:srgbClr val="000000"/>
                </a:solidFill>
                <a:latin typeface="Lato"/>
                <a:ea typeface="Lato"/>
                <a:cs typeface="Lato"/>
                <a:sym typeface="Lato"/>
              </a:rPr>
              <a:t>Develop more leads - loyal customers will suggest customers who would be interested in new product.</a:t>
            </a:r>
            <a:endParaRPr b="1" sz="1200">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178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DESCRIPTION</a:t>
            </a:r>
            <a:r>
              <a:rPr b="1" lang="en">
                <a:solidFill>
                  <a:srgbClr val="050E55"/>
                </a:solidFill>
              </a:rPr>
              <a:t> OF THE DATASET</a:t>
            </a:r>
            <a:endParaRPr b="1">
              <a:solidFill>
                <a:srgbClr val="050E55"/>
              </a:solidFill>
            </a:endParaRPr>
          </a:p>
        </p:txBody>
      </p:sp>
      <p:sp>
        <p:nvSpPr>
          <p:cNvPr id="80" name="Google Shape;80;p17"/>
          <p:cNvSpPr txBox="1"/>
          <p:nvPr>
            <p:ph idx="1" type="body"/>
          </p:nvPr>
        </p:nvSpPr>
        <p:spPr>
          <a:xfrm>
            <a:off x="236100" y="581625"/>
            <a:ext cx="8671800" cy="42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Lato"/>
              <a:ea typeface="Lato"/>
              <a:cs typeface="Lato"/>
              <a:sym typeface="Lato"/>
            </a:endParaRPr>
          </a:p>
          <a:p>
            <a:pPr indent="-323850" lvl="0" marL="457200" rtl="0" algn="l">
              <a:spcBef>
                <a:spcPts val="0"/>
              </a:spcBef>
              <a:spcAft>
                <a:spcPts val="0"/>
              </a:spcAft>
              <a:buClr>
                <a:srgbClr val="000000"/>
              </a:buClr>
              <a:buSzPts val="1500"/>
              <a:buFont typeface="Lato"/>
              <a:buChar char="●"/>
            </a:pPr>
            <a:r>
              <a:rPr b="1" lang="en" sz="1500">
                <a:solidFill>
                  <a:srgbClr val="000000"/>
                </a:solidFill>
                <a:latin typeface="Lato"/>
                <a:ea typeface="Lato"/>
                <a:cs typeface="Lato"/>
                <a:sym typeface="Lato"/>
              </a:rPr>
              <a:t>There are 12 variables available in the dataset both qualitative and quantitative and 381109 customer details.</a:t>
            </a:r>
            <a:endParaRPr b="1" sz="1500">
              <a:solidFill>
                <a:srgbClr val="000000"/>
              </a:solidFill>
              <a:latin typeface="Lato"/>
              <a:ea typeface="Lato"/>
              <a:cs typeface="Lato"/>
              <a:sym typeface="Lato"/>
            </a:endParaRPr>
          </a:p>
          <a:p>
            <a:pPr indent="-323850" lvl="0" marL="457200" rtl="0" algn="l">
              <a:spcBef>
                <a:spcPts val="0"/>
              </a:spcBef>
              <a:spcAft>
                <a:spcPts val="0"/>
              </a:spcAft>
              <a:buClr>
                <a:srgbClr val="000000"/>
              </a:buClr>
              <a:buSzPts val="1500"/>
              <a:buFont typeface="Lato"/>
              <a:buChar char="●"/>
            </a:pPr>
            <a:r>
              <a:rPr b="1" lang="en" sz="1500">
                <a:solidFill>
                  <a:srgbClr val="000000"/>
                </a:solidFill>
                <a:latin typeface="Lato"/>
                <a:ea typeface="Lato"/>
                <a:cs typeface="Lato"/>
                <a:sym typeface="Lato"/>
              </a:rPr>
              <a:t> In kaggle they have given two dataset as train and test but in the test dataset there is no response variable therefore we take the train dataset and split it into training and test.</a:t>
            </a:r>
            <a:endParaRPr b="1" sz="1450">
              <a:solidFill>
                <a:srgbClr val="000000"/>
              </a:solidFill>
            </a:endParaRPr>
          </a:p>
          <a:p>
            <a:pPr indent="0" lvl="0" marL="0" rtl="0" algn="l">
              <a:lnSpc>
                <a:spcPct val="100000"/>
              </a:lnSpc>
              <a:spcBef>
                <a:spcPts val="2700"/>
              </a:spcBef>
              <a:spcAft>
                <a:spcPts val="0"/>
              </a:spcAft>
              <a:buNone/>
            </a:pPr>
            <a:r>
              <a:t/>
            </a:r>
            <a:endParaRPr sz="1500">
              <a:solidFill>
                <a:schemeClr val="dk1"/>
              </a:solidFill>
              <a:latin typeface="Lato"/>
              <a:ea typeface="Lato"/>
              <a:cs typeface="Lato"/>
              <a:sym typeface="Lato"/>
            </a:endParaRPr>
          </a:p>
          <a:p>
            <a:pPr indent="0" lvl="0" marL="0" rtl="0" algn="l">
              <a:lnSpc>
                <a:spcPct val="100000"/>
              </a:lnSpc>
              <a:spcBef>
                <a:spcPts val="2700"/>
              </a:spcBef>
              <a:spcAft>
                <a:spcPts val="0"/>
              </a:spcAft>
              <a:buNone/>
            </a:pPr>
            <a:r>
              <a:t/>
            </a:r>
            <a:endParaRPr sz="1050">
              <a:solidFill>
                <a:srgbClr val="000000"/>
              </a:solidFill>
            </a:endParaRPr>
          </a:p>
          <a:p>
            <a:pPr indent="0" lvl="0" marL="0" rtl="0" algn="l">
              <a:lnSpc>
                <a:spcPct val="100000"/>
              </a:lnSpc>
              <a:spcBef>
                <a:spcPts val="2700"/>
              </a:spcBef>
              <a:spcAft>
                <a:spcPts val="0"/>
              </a:spcAft>
              <a:buNone/>
            </a:pPr>
            <a:r>
              <a:t/>
            </a:r>
            <a:endParaRPr sz="1050">
              <a:solidFill>
                <a:srgbClr val="000000"/>
              </a:solidFill>
            </a:endParaRPr>
          </a:p>
          <a:p>
            <a:pPr indent="0" lvl="0" marL="0" rtl="0" algn="l">
              <a:lnSpc>
                <a:spcPct val="100000"/>
              </a:lnSpc>
              <a:spcBef>
                <a:spcPts val="2700"/>
              </a:spcBef>
              <a:spcAft>
                <a:spcPts val="0"/>
              </a:spcAft>
              <a:buNone/>
            </a:pPr>
            <a:r>
              <a:t/>
            </a:r>
            <a:endParaRPr sz="1050">
              <a:solidFill>
                <a:srgbClr val="000000"/>
              </a:solidFill>
            </a:endParaRPr>
          </a:p>
          <a:p>
            <a:pPr indent="0" lvl="0" marL="0" rtl="0" algn="l">
              <a:lnSpc>
                <a:spcPct val="100000"/>
              </a:lnSpc>
              <a:spcBef>
                <a:spcPts val="2700"/>
              </a:spcBef>
              <a:spcAft>
                <a:spcPts val="2700"/>
              </a:spcAft>
              <a:buNone/>
            </a:pPr>
            <a:r>
              <a:t/>
            </a:r>
            <a:endParaRPr sz="1400">
              <a:solidFill>
                <a:schemeClr val="dk1"/>
              </a:solidFill>
              <a:latin typeface="Lato"/>
              <a:ea typeface="Lato"/>
              <a:cs typeface="Lato"/>
              <a:sym typeface="Lato"/>
            </a:endParaRPr>
          </a:p>
        </p:txBody>
      </p:sp>
      <p:graphicFrame>
        <p:nvGraphicFramePr>
          <p:cNvPr id="81" name="Google Shape;81;p17"/>
          <p:cNvGraphicFramePr/>
          <p:nvPr/>
        </p:nvGraphicFramePr>
        <p:xfrm>
          <a:off x="542975" y="2109225"/>
          <a:ext cx="3000000" cy="3000000"/>
        </p:xfrm>
        <a:graphic>
          <a:graphicData uri="http://schemas.openxmlformats.org/drawingml/2006/table">
            <a:tbl>
              <a:tblPr>
                <a:noFill/>
                <a:tableStyleId>{F7480827-614E-4F5D-B9B1-B0BA3D5EC53E}</a:tableStyleId>
              </a:tblPr>
              <a:tblGrid>
                <a:gridCol w="2988825"/>
                <a:gridCol w="4670625"/>
              </a:tblGrid>
              <a:tr h="314250">
                <a:tc>
                  <a:txBody>
                    <a:bodyPr/>
                    <a:lstStyle/>
                    <a:p>
                      <a:pPr indent="0" lvl="0" marL="0" rtl="0" algn="ctr">
                        <a:spcBef>
                          <a:spcPts val="0"/>
                        </a:spcBef>
                        <a:spcAft>
                          <a:spcPts val="0"/>
                        </a:spcAft>
                        <a:buNone/>
                      </a:pPr>
                      <a:r>
                        <a:rPr b="1" lang="en" sz="1800">
                          <a:solidFill>
                            <a:srgbClr val="85200C"/>
                          </a:solidFill>
                        </a:rPr>
                        <a:t>Variable</a:t>
                      </a:r>
                      <a:endParaRPr b="1" sz="1800">
                        <a:solidFill>
                          <a:srgbClr val="85200C"/>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rgbClr val="85200C"/>
                          </a:solidFill>
                        </a:rPr>
                        <a:t>Definition</a:t>
                      </a:r>
                      <a:endParaRPr b="1" sz="1800">
                        <a:solidFill>
                          <a:srgbClr val="85200C"/>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14250">
                <a:tc>
                  <a:txBody>
                    <a:bodyPr/>
                    <a:lstStyle/>
                    <a:p>
                      <a:pPr indent="0" lvl="0" marL="0" rtl="0" algn="l">
                        <a:spcBef>
                          <a:spcPts val="0"/>
                        </a:spcBef>
                        <a:spcAft>
                          <a:spcPts val="0"/>
                        </a:spcAft>
                        <a:buNone/>
                      </a:pPr>
                      <a:r>
                        <a:rPr lang="en"/>
                        <a:t>id</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Unique ID for the customer</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14250">
                <a:tc>
                  <a:txBody>
                    <a:bodyPr/>
                    <a:lstStyle/>
                    <a:p>
                      <a:pPr indent="0" lvl="0" marL="0" rtl="0" algn="l">
                        <a:spcBef>
                          <a:spcPts val="0"/>
                        </a:spcBef>
                        <a:spcAft>
                          <a:spcPts val="0"/>
                        </a:spcAft>
                        <a:buNone/>
                      </a:pPr>
                      <a:r>
                        <a:rPr lang="en"/>
                        <a:t>Gender</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Gender of the customer</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14250">
                <a:tc>
                  <a:txBody>
                    <a:bodyPr/>
                    <a:lstStyle/>
                    <a:p>
                      <a:pPr indent="0" lvl="0" marL="0" rtl="0" algn="l">
                        <a:spcBef>
                          <a:spcPts val="0"/>
                        </a:spcBef>
                        <a:spcAft>
                          <a:spcPts val="0"/>
                        </a:spcAft>
                        <a:buNone/>
                      </a:pPr>
                      <a:r>
                        <a:rPr lang="en"/>
                        <a:t>Age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Age of the customer</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82025">
                <a:tc>
                  <a:txBody>
                    <a:bodyPr/>
                    <a:lstStyle/>
                    <a:p>
                      <a:pPr indent="0" lvl="0" marL="0" rtl="0" algn="l">
                        <a:spcBef>
                          <a:spcPts val="0"/>
                        </a:spcBef>
                        <a:spcAft>
                          <a:spcPts val="0"/>
                        </a:spcAft>
                        <a:buNone/>
                      </a:pPr>
                      <a:r>
                        <a:rPr lang="en"/>
                        <a:t>Driving_License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 Customer does not have DL</a:t>
                      </a:r>
                      <a:endParaRPr/>
                    </a:p>
                    <a:p>
                      <a:pPr indent="0" lvl="0" marL="0" rtl="0" algn="l">
                        <a:spcBef>
                          <a:spcPts val="0"/>
                        </a:spcBef>
                        <a:spcAft>
                          <a:spcPts val="0"/>
                        </a:spcAft>
                        <a:buNone/>
                      </a:pPr>
                      <a:r>
                        <a:rPr lang="en"/>
                        <a:t>1: Customer already has DL</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14250">
                <a:tc>
                  <a:txBody>
                    <a:bodyPr/>
                    <a:lstStyle/>
                    <a:p>
                      <a:pPr indent="0" lvl="0" marL="0" rtl="0" algn="l">
                        <a:spcBef>
                          <a:spcPts val="0"/>
                        </a:spcBef>
                        <a:spcAft>
                          <a:spcPts val="0"/>
                        </a:spcAft>
                        <a:buNone/>
                      </a:pPr>
                      <a:r>
                        <a:rPr lang="en"/>
                        <a:t>Reigon_Code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Unique code for the region of the customer</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idx="1" type="body"/>
          </p:nvPr>
        </p:nvSpPr>
        <p:spPr>
          <a:xfrm>
            <a:off x="437825" y="8635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Lato"/>
              <a:ea typeface="Lato"/>
              <a:cs typeface="Lato"/>
              <a:sym typeface="Lato"/>
            </a:endParaRPr>
          </a:p>
          <a:p>
            <a:pPr indent="0" lvl="0" marL="0" rtl="0" algn="l">
              <a:spcBef>
                <a:spcPts val="0"/>
              </a:spcBef>
              <a:spcAft>
                <a:spcPts val="1600"/>
              </a:spcAft>
              <a:buNone/>
            </a:pPr>
            <a:r>
              <a:t/>
            </a:r>
            <a:endParaRPr/>
          </a:p>
        </p:txBody>
      </p:sp>
      <p:graphicFrame>
        <p:nvGraphicFramePr>
          <p:cNvPr id="87" name="Google Shape;87;p18"/>
          <p:cNvGraphicFramePr/>
          <p:nvPr/>
        </p:nvGraphicFramePr>
        <p:xfrm>
          <a:off x="798325" y="801675"/>
          <a:ext cx="3000000" cy="3000000"/>
        </p:xfrm>
        <a:graphic>
          <a:graphicData uri="http://schemas.openxmlformats.org/drawingml/2006/table">
            <a:tbl>
              <a:tblPr>
                <a:noFill/>
                <a:tableStyleId>{F7480827-614E-4F5D-B9B1-B0BA3D5EC53E}</a:tableStyleId>
              </a:tblPr>
              <a:tblGrid>
                <a:gridCol w="2330125"/>
                <a:gridCol w="4908875"/>
              </a:tblGrid>
              <a:tr h="381000">
                <a:tc>
                  <a:txBody>
                    <a:bodyPr/>
                    <a:lstStyle/>
                    <a:p>
                      <a:pPr indent="0" lvl="0" marL="0" rtl="0" algn="l">
                        <a:spcBef>
                          <a:spcPts val="0"/>
                        </a:spcBef>
                        <a:spcAft>
                          <a:spcPts val="0"/>
                        </a:spcAft>
                        <a:buNone/>
                      </a:pPr>
                      <a:r>
                        <a:rPr lang="en"/>
                        <a:t>Previously_Insured</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 Customer already has VI</a:t>
                      </a:r>
                      <a:endParaRPr/>
                    </a:p>
                    <a:p>
                      <a:pPr indent="0" lvl="0" marL="0" rtl="0" algn="l">
                        <a:spcBef>
                          <a:spcPts val="0"/>
                        </a:spcBef>
                        <a:spcAft>
                          <a:spcPts val="0"/>
                        </a:spcAft>
                        <a:buNone/>
                      </a:pPr>
                      <a:r>
                        <a:rPr lang="en"/>
                        <a:t>0: Customer doesn’t have VI</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Vehicle_Age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Age of the Vehicle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Vehicle_Damage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 Customer got his/her vehicle damaged in the past</a:t>
                      </a:r>
                      <a:endParaRPr/>
                    </a:p>
                    <a:p>
                      <a:pPr indent="0" lvl="0" marL="0" rtl="0" algn="l">
                        <a:spcBef>
                          <a:spcPts val="0"/>
                        </a:spcBef>
                        <a:spcAft>
                          <a:spcPts val="0"/>
                        </a:spcAft>
                        <a:buNone/>
                      </a:pPr>
                      <a:r>
                        <a:rPr lang="en"/>
                        <a:t>0: Customer didn’t get </a:t>
                      </a:r>
                      <a:r>
                        <a:rPr lang="en"/>
                        <a:t>his/her vehicle damaged in the past</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Annual_Premium</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The amount customer needs to pay as premium in the year</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Policy_Sales_Channel</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Anonymized code for the channel of outreaching to the customer</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Vintage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 of Days, Customer has been associated with the company</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Response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 Customer is interested</a:t>
                      </a:r>
                      <a:endParaRPr/>
                    </a:p>
                    <a:p>
                      <a:pPr indent="0" lvl="0" marL="0" rtl="0" algn="l">
                        <a:spcBef>
                          <a:spcPts val="0"/>
                        </a:spcBef>
                        <a:spcAft>
                          <a:spcPts val="0"/>
                        </a:spcAft>
                        <a:buNone/>
                      </a:pPr>
                      <a:r>
                        <a:rPr lang="en"/>
                        <a:t>0: Customer is not interested</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1152475"/>
            <a:ext cx="8520600" cy="348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ato"/>
              <a:buChar char="●"/>
            </a:pPr>
            <a:r>
              <a:rPr b="1" lang="en">
                <a:solidFill>
                  <a:srgbClr val="000000"/>
                </a:solidFill>
                <a:latin typeface="Lato"/>
                <a:ea typeface="Lato"/>
                <a:cs typeface="Lato"/>
                <a:sym typeface="Lato"/>
              </a:rPr>
              <a:t>We have used R software to do the descriptive analysis.</a:t>
            </a:r>
            <a:endParaRPr b="1">
              <a:solidFill>
                <a:srgbClr val="000000"/>
              </a:solidFill>
              <a:latin typeface="Lato"/>
              <a:ea typeface="Lato"/>
              <a:cs typeface="Lato"/>
              <a:sym typeface="Lato"/>
            </a:endParaRPr>
          </a:p>
          <a:p>
            <a:pPr indent="-342900" lvl="0" marL="457200" rtl="0" algn="l">
              <a:spcBef>
                <a:spcPts val="1000"/>
              </a:spcBef>
              <a:spcAft>
                <a:spcPts val="0"/>
              </a:spcAft>
              <a:buClr>
                <a:schemeClr val="dk1"/>
              </a:buClr>
              <a:buSzPts val="1800"/>
              <a:buFont typeface="Lato"/>
              <a:buChar char="●"/>
            </a:pPr>
            <a:r>
              <a:rPr b="1" lang="en">
                <a:solidFill>
                  <a:schemeClr val="dk1"/>
                </a:solidFill>
                <a:latin typeface="Lato"/>
                <a:ea typeface="Lato"/>
                <a:cs typeface="Lato"/>
                <a:sym typeface="Lato"/>
              </a:rPr>
              <a:t>The R packages that we have used ;</a:t>
            </a:r>
            <a:endParaRPr b="1">
              <a:solidFill>
                <a:schemeClr val="dk1"/>
              </a:solidFill>
              <a:latin typeface="Lato"/>
              <a:ea typeface="Lato"/>
              <a:cs typeface="Lato"/>
              <a:sym typeface="Lato"/>
            </a:endParaRPr>
          </a:p>
          <a:p>
            <a:pPr indent="0" lvl="0" marL="457200" rtl="0" algn="l">
              <a:spcBef>
                <a:spcPts val="1000"/>
              </a:spcBef>
              <a:spcAft>
                <a:spcPts val="0"/>
              </a:spcAft>
              <a:buNone/>
            </a:pPr>
            <a:r>
              <a:t/>
            </a:r>
            <a:endParaRPr b="1">
              <a:solidFill>
                <a:schemeClr val="dk1"/>
              </a:solidFill>
              <a:latin typeface="Lato"/>
              <a:ea typeface="Lato"/>
              <a:cs typeface="Lato"/>
              <a:sym typeface="Lato"/>
            </a:endParaRPr>
          </a:p>
          <a:p>
            <a:pPr indent="0" lvl="0" marL="457200" rtl="0" algn="l">
              <a:spcBef>
                <a:spcPts val="1600"/>
              </a:spcBef>
              <a:spcAft>
                <a:spcPts val="0"/>
              </a:spcAft>
              <a:buNone/>
            </a:pPr>
            <a:r>
              <a:t/>
            </a:r>
            <a:endParaRPr b="1" sz="2500">
              <a:solidFill>
                <a:srgbClr val="000000"/>
              </a:solidFill>
              <a:latin typeface="Lato"/>
              <a:ea typeface="Lato"/>
              <a:cs typeface="Lato"/>
              <a:sym typeface="Lato"/>
            </a:endParaRPr>
          </a:p>
          <a:p>
            <a:pPr indent="0" lvl="0" marL="0" rtl="0" algn="l">
              <a:spcBef>
                <a:spcPts val="1600"/>
              </a:spcBef>
              <a:spcAft>
                <a:spcPts val="1600"/>
              </a:spcAft>
              <a:buNone/>
            </a:pPr>
            <a:r>
              <a:t/>
            </a:r>
            <a:endParaRPr/>
          </a:p>
        </p:txBody>
      </p:sp>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Tools and Techniques</a:t>
            </a:r>
            <a:endParaRPr b="1">
              <a:solidFill>
                <a:srgbClr val="050E55"/>
              </a:solidFill>
            </a:endParaRPr>
          </a:p>
        </p:txBody>
      </p:sp>
      <p:sp>
        <p:nvSpPr>
          <p:cNvPr id="94" name="Google Shape;94;p19"/>
          <p:cNvSpPr txBox="1"/>
          <p:nvPr/>
        </p:nvSpPr>
        <p:spPr>
          <a:xfrm>
            <a:off x="4771275" y="2098000"/>
            <a:ext cx="1928700" cy="120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Caret</a:t>
            </a:r>
            <a:endParaRPr b="1"/>
          </a:p>
          <a:p>
            <a:pPr indent="-317500" lvl="0" marL="457200" rtl="0" algn="l">
              <a:spcBef>
                <a:spcPts val="1000"/>
              </a:spcBef>
              <a:spcAft>
                <a:spcPts val="0"/>
              </a:spcAft>
              <a:buSzPts val="1400"/>
              <a:buChar char="●"/>
            </a:pPr>
            <a:r>
              <a:rPr b="1" lang="en"/>
              <a:t>Corrplot</a:t>
            </a:r>
            <a:endParaRPr b="1"/>
          </a:p>
          <a:p>
            <a:pPr indent="-317500" lvl="0" marL="457200" rtl="0" algn="l">
              <a:spcBef>
                <a:spcPts val="1000"/>
              </a:spcBef>
              <a:spcAft>
                <a:spcPts val="0"/>
              </a:spcAft>
              <a:buSzPts val="1400"/>
              <a:buChar char="●"/>
            </a:pPr>
            <a:r>
              <a:rPr b="1" lang="en"/>
              <a:t>fastDummies</a:t>
            </a:r>
            <a:endParaRPr b="1"/>
          </a:p>
          <a:p>
            <a:pPr indent="-317500" lvl="0" marL="457200" rtl="0" algn="l">
              <a:spcBef>
                <a:spcPts val="1000"/>
              </a:spcBef>
              <a:spcAft>
                <a:spcPts val="1000"/>
              </a:spcAft>
              <a:buSzPts val="1400"/>
              <a:buChar char="●"/>
            </a:pPr>
            <a:r>
              <a:rPr b="1" lang="en"/>
              <a:t>Tidyverse</a:t>
            </a:r>
            <a:endParaRPr b="1"/>
          </a:p>
        </p:txBody>
      </p:sp>
      <p:sp>
        <p:nvSpPr>
          <p:cNvPr id="95" name="Google Shape;95;p19"/>
          <p:cNvSpPr txBox="1"/>
          <p:nvPr/>
        </p:nvSpPr>
        <p:spPr>
          <a:xfrm>
            <a:off x="1150500" y="2098000"/>
            <a:ext cx="2379900" cy="1883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 ISLR</a:t>
            </a:r>
            <a:endParaRPr b="1">
              <a:solidFill>
                <a:schemeClr val="dk1"/>
              </a:solidFill>
              <a:latin typeface="Lato"/>
              <a:ea typeface="Lato"/>
              <a:cs typeface="Lato"/>
              <a:sym typeface="Lato"/>
            </a:endParaRPr>
          </a:p>
          <a:p>
            <a:pPr indent="-317500" lvl="0" marL="457200" rtl="0" algn="l">
              <a:lnSpc>
                <a:spcPct val="100000"/>
              </a:lnSpc>
              <a:spcBef>
                <a:spcPts val="1000"/>
              </a:spcBef>
              <a:spcAft>
                <a:spcPts val="0"/>
              </a:spcAft>
              <a:buClr>
                <a:schemeClr val="dk1"/>
              </a:buClr>
              <a:buSzPts val="1400"/>
              <a:buFont typeface="Lato"/>
              <a:buChar char="●"/>
            </a:pPr>
            <a:r>
              <a:rPr b="1" lang="en">
                <a:solidFill>
                  <a:schemeClr val="dk1"/>
                </a:solidFill>
                <a:latin typeface="Lato"/>
                <a:ea typeface="Lato"/>
                <a:cs typeface="Lato"/>
                <a:sym typeface="Lato"/>
              </a:rPr>
              <a:t>Ggplot2</a:t>
            </a:r>
            <a:endParaRPr b="1">
              <a:solidFill>
                <a:schemeClr val="dk1"/>
              </a:solidFill>
              <a:latin typeface="Lato"/>
              <a:ea typeface="Lato"/>
              <a:cs typeface="Lato"/>
              <a:sym typeface="Lato"/>
            </a:endParaRPr>
          </a:p>
          <a:p>
            <a:pPr indent="-317500" lvl="0" marL="457200" rtl="0" algn="l">
              <a:lnSpc>
                <a:spcPct val="100000"/>
              </a:lnSpc>
              <a:spcBef>
                <a:spcPts val="1000"/>
              </a:spcBef>
              <a:spcAft>
                <a:spcPts val="0"/>
              </a:spcAft>
              <a:buClr>
                <a:schemeClr val="dk1"/>
              </a:buClr>
              <a:buSzPts val="1400"/>
              <a:buFont typeface="Lato"/>
              <a:buChar char="●"/>
            </a:pPr>
            <a:r>
              <a:rPr b="1" lang="en">
                <a:solidFill>
                  <a:schemeClr val="dk1"/>
                </a:solidFill>
                <a:latin typeface="Lato"/>
                <a:ea typeface="Lato"/>
                <a:cs typeface="Lato"/>
                <a:sym typeface="Lato"/>
              </a:rPr>
              <a:t>Funmodelling</a:t>
            </a:r>
            <a:endParaRPr b="1">
              <a:solidFill>
                <a:schemeClr val="dk1"/>
              </a:solidFill>
              <a:latin typeface="Lato"/>
              <a:ea typeface="Lato"/>
              <a:cs typeface="Lato"/>
              <a:sym typeface="Lato"/>
            </a:endParaRPr>
          </a:p>
          <a:p>
            <a:pPr indent="-317500" lvl="0" marL="457200" rtl="0" algn="l">
              <a:lnSpc>
                <a:spcPct val="100000"/>
              </a:lnSpc>
              <a:spcBef>
                <a:spcPts val="1000"/>
              </a:spcBef>
              <a:spcAft>
                <a:spcPts val="0"/>
              </a:spcAft>
              <a:buClr>
                <a:schemeClr val="dk1"/>
              </a:buClr>
              <a:buSzPts val="1400"/>
              <a:buFont typeface="Lato"/>
              <a:buChar char="●"/>
            </a:pPr>
            <a:r>
              <a:rPr b="1" lang="en">
                <a:solidFill>
                  <a:schemeClr val="dk1"/>
                </a:solidFill>
                <a:latin typeface="Lato"/>
                <a:ea typeface="Lato"/>
                <a:cs typeface="Lato"/>
                <a:sym typeface="Lato"/>
              </a:rPr>
              <a:t>Hmisc</a:t>
            </a:r>
            <a:endParaRPr b="1">
              <a:solidFill>
                <a:schemeClr val="dk1"/>
              </a:solidFill>
              <a:latin typeface="Lato"/>
              <a:ea typeface="Lato"/>
              <a:cs typeface="Lato"/>
              <a:sym typeface="Lato"/>
            </a:endParaRPr>
          </a:p>
          <a:p>
            <a:pPr indent="-317500" lvl="0" marL="457200" rtl="0" algn="l">
              <a:lnSpc>
                <a:spcPct val="100000"/>
              </a:lnSpc>
              <a:spcBef>
                <a:spcPts val="1000"/>
              </a:spcBef>
              <a:spcAft>
                <a:spcPts val="0"/>
              </a:spcAft>
              <a:buClr>
                <a:schemeClr val="dk1"/>
              </a:buClr>
              <a:buSzPts val="1400"/>
              <a:buFont typeface="Lato"/>
              <a:buChar char="●"/>
            </a:pPr>
            <a:r>
              <a:rPr b="1" lang="en">
                <a:solidFill>
                  <a:schemeClr val="dk1"/>
                </a:solidFill>
                <a:latin typeface="Lato"/>
                <a:ea typeface="Lato"/>
                <a:cs typeface="Lato"/>
                <a:sym typeface="Lato"/>
              </a:rPr>
              <a:t>Ggpubr</a:t>
            </a:r>
            <a:endParaRPr b="1">
              <a:solidFill>
                <a:schemeClr val="dk1"/>
              </a:solidFill>
              <a:latin typeface="Lato"/>
              <a:ea typeface="Lato"/>
              <a:cs typeface="Lato"/>
              <a:sym typeface="Lato"/>
            </a:endParaRPr>
          </a:p>
          <a:p>
            <a:pPr indent="0" lvl="0" marL="0" rtl="0" algn="l">
              <a:lnSpc>
                <a:spcPct val="100000"/>
              </a:lnSpc>
              <a:spcBef>
                <a:spcPts val="1000"/>
              </a:spcBef>
              <a:spcAft>
                <a:spcPts val="0"/>
              </a:spcAft>
              <a:buNone/>
            </a:pPr>
            <a:r>
              <a:t/>
            </a:r>
            <a:endParaRPr b="1">
              <a:solidFill>
                <a:schemeClr val="dk1"/>
              </a:solidFill>
              <a:latin typeface="Lato"/>
              <a:ea typeface="Lato"/>
              <a:cs typeface="Lato"/>
              <a:sym typeface="Lato"/>
            </a:endParaRPr>
          </a:p>
          <a:p>
            <a:pPr indent="0" lvl="0" marL="0" rtl="0" algn="l">
              <a:lnSpc>
                <a:spcPct val="100000"/>
              </a:lnSpc>
              <a:spcBef>
                <a:spcPts val="1000"/>
              </a:spcBef>
              <a:spcAft>
                <a:spcPts val="1000"/>
              </a:spcAft>
              <a:buNone/>
            </a:pPr>
            <a:r>
              <a:t/>
            </a:r>
            <a:endParaRPr b="1">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0"/>
          <p:cNvSpPr txBox="1"/>
          <p:nvPr>
            <p:ph idx="1" type="body"/>
          </p:nvPr>
        </p:nvSpPr>
        <p:spPr>
          <a:xfrm>
            <a:off x="514725" y="767000"/>
            <a:ext cx="8339700" cy="31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5700">
              <a:solidFill>
                <a:srgbClr val="5B0F00"/>
              </a:solidFill>
              <a:latin typeface="Lato"/>
              <a:ea typeface="Lato"/>
              <a:cs typeface="Lato"/>
              <a:sym typeface="Lato"/>
            </a:endParaRPr>
          </a:p>
          <a:p>
            <a:pPr indent="0" lvl="0" marL="0" rtl="0" algn="ctr">
              <a:spcBef>
                <a:spcPts val="1600"/>
              </a:spcBef>
              <a:spcAft>
                <a:spcPts val="1600"/>
              </a:spcAft>
              <a:buNone/>
            </a:pPr>
            <a:r>
              <a:rPr lang="en" sz="5700">
                <a:solidFill>
                  <a:srgbClr val="050E55"/>
                </a:solidFill>
                <a:latin typeface="Lato"/>
                <a:ea typeface="Lato"/>
                <a:cs typeface="Lato"/>
                <a:sym typeface="Lato"/>
              </a:rPr>
              <a:t>Descriptive Analysis</a:t>
            </a:r>
            <a:endParaRPr sz="5700">
              <a:solidFill>
                <a:srgbClr val="050E55"/>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50E55"/>
                </a:solidFill>
              </a:rPr>
              <a:t>Analysis of Gender</a:t>
            </a:r>
            <a:endParaRPr b="1">
              <a:solidFill>
                <a:srgbClr val="050E55"/>
              </a:solidFill>
            </a:endParaRPr>
          </a:p>
        </p:txBody>
      </p:sp>
      <p:sp>
        <p:nvSpPr>
          <p:cNvPr id="106" name="Google Shape;106;p21"/>
          <p:cNvSpPr txBox="1"/>
          <p:nvPr>
            <p:ph idx="1" type="body"/>
          </p:nvPr>
        </p:nvSpPr>
        <p:spPr>
          <a:xfrm>
            <a:off x="311700" y="1152475"/>
            <a:ext cx="8520600" cy="38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Clr>
                <a:srgbClr val="000000"/>
              </a:buClr>
              <a:buSzPts val="1800"/>
              <a:buChar char="●"/>
            </a:pPr>
            <a:r>
              <a:rPr b="1" lang="en">
                <a:solidFill>
                  <a:srgbClr val="000000"/>
                </a:solidFill>
              </a:rPr>
              <a:t>There is not much difference between the responses of male and female customers.</a:t>
            </a:r>
            <a:endParaRPr b="1">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7" name="Google Shape;107;p21"/>
          <p:cNvPicPr preferRelativeResize="0"/>
          <p:nvPr/>
        </p:nvPicPr>
        <p:blipFill>
          <a:blip r:embed="rId4">
            <a:alphaModFix/>
          </a:blip>
          <a:stretch>
            <a:fillRect/>
          </a:stretch>
        </p:blipFill>
        <p:spPr>
          <a:xfrm>
            <a:off x="363350" y="1152475"/>
            <a:ext cx="3368525" cy="2569800"/>
          </a:xfrm>
          <a:prstGeom prst="rect">
            <a:avLst/>
          </a:prstGeom>
          <a:noFill/>
          <a:ln>
            <a:noFill/>
          </a:ln>
        </p:spPr>
      </p:pic>
      <p:pic>
        <p:nvPicPr>
          <p:cNvPr id="108" name="Google Shape;108;p21"/>
          <p:cNvPicPr preferRelativeResize="0"/>
          <p:nvPr/>
        </p:nvPicPr>
        <p:blipFill>
          <a:blip r:embed="rId5">
            <a:alphaModFix/>
          </a:blip>
          <a:stretch>
            <a:fillRect/>
          </a:stretch>
        </p:blipFill>
        <p:spPr>
          <a:xfrm>
            <a:off x="4038100" y="1152475"/>
            <a:ext cx="3970425" cy="256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