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AB5547-079C-4415-9D5C-E949130E1B4F}">
  <a:tblStyle styleId="{0CAB5547-079C-4415-9D5C-E949130E1B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3027f014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3027f014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73027f014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73027f014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b3257ba3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b3257ba3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b3257ba3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b3257ba3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b3257ba3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b3257ba3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73027f014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73027f01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73027f014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73027f014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b3257ba34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b3257ba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70d487fa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70d487fa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73027f01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73027f01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70d487fa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70d487fa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73027f0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73027f0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73027f0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73027f0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73027f01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73027f01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73027f01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73027f01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73027f0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73027f0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73027f0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73027f0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73027f01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73027f01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73027f0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73027f0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73027f0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73027f0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73027f01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73027f01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70d487fa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70d487fa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750d787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750d787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73027f01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73027f01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73027f01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73027f01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73027f01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73027f01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73027f01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73027f01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ba29e2ea4c_0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ba29e2ea4c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a29e2ea4c_0_6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a29e2ea4c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a29e2ea4c_0_4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a29e2ea4c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70d487fa7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70d487fa7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a29e2ea4c_0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a29e2ea4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73027f01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73027f01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73027f01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73027f01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a29e2ea4c_0_3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a29e2ea4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b3257ba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b3257ba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73027f014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73027f01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73027f01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73027f01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6436" cy="5144872"/>
          </a:xfrm>
          <a:custGeom>
            <a:rect b="b" l="l" r="r" t="t"/>
            <a:pathLst>
              <a:path extrusionOk="0" h="1948815" w="3464559">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txBox="1"/>
          <p:nvPr>
            <p:ph type="ctrTitle"/>
          </p:nvPr>
        </p:nvSpPr>
        <p:spPr>
          <a:xfrm>
            <a:off x="975250" y="1991825"/>
            <a:ext cx="7193400" cy="1159800"/>
          </a:xfrm>
          <a:prstGeom prst="rect">
            <a:avLst/>
          </a:prstGeom>
        </p:spPr>
        <p:txBody>
          <a:bodyPr anchorCtr="0" anchor="ctr"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only curves">
  <p:cSld name="BLANK_2">
    <p:spTree>
      <p:nvGrpSpPr>
        <p:cNvPr id="76" name="Shape 76"/>
        <p:cNvGrpSpPr/>
        <p:nvPr/>
      </p:nvGrpSpPr>
      <p:grpSpPr>
        <a:xfrm>
          <a:off x="0" y="0"/>
          <a:ext cx="0" cy="0"/>
          <a:chOff x="0" y="0"/>
          <a:chExt cx="0" cy="0"/>
        </a:xfrm>
      </p:grpSpPr>
      <p:sp>
        <p:nvSpPr>
          <p:cNvPr id="77" name="Google Shape;77;p11"/>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BLANK_1">
    <p:bg>
      <p:bgPr>
        <a:gradFill>
          <a:gsLst>
            <a:gs pos="0">
              <a:schemeClr val="lt1"/>
            </a:gs>
            <a:gs pos="100000">
              <a:srgbClr val="ECF7EB"/>
            </a:gs>
          </a:gsLst>
          <a:path path="circle">
            <a:fillToRect b="100%" r="100%"/>
          </a:path>
          <a:tileRect l="-100%" t="-100%"/>
        </a:gradFill>
      </p:bgPr>
    </p:bg>
    <p:spTree>
      <p:nvGrpSpPr>
        <p:cNvPr id="79" name="Shape 79"/>
        <p:cNvGrpSpPr/>
        <p:nvPr/>
      </p:nvGrpSpPr>
      <p:grpSpPr>
        <a:xfrm>
          <a:off x="0" y="0"/>
          <a:ext cx="0" cy="0"/>
          <a:chOff x="0" y="0"/>
          <a:chExt cx="0" cy="0"/>
        </a:xfrm>
      </p:grpSpPr>
      <p:sp>
        <p:nvSpPr>
          <p:cNvPr id="80" name="Google Shape;80;p12"/>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2" name="Shape 82"/>
        <p:cNvGrpSpPr/>
        <p:nvPr/>
      </p:nvGrpSpPr>
      <p:grpSpPr>
        <a:xfrm>
          <a:off x="0" y="0"/>
          <a:ext cx="0" cy="0"/>
          <a:chOff x="0" y="0"/>
          <a:chExt cx="0" cy="0"/>
        </a:xfrm>
      </p:grpSpPr>
      <p:sp>
        <p:nvSpPr>
          <p:cNvPr id="83" name="Google Shape;83;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0" y="0"/>
            <a:ext cx="9146436" cy="5144872"/>
          </a:xfrm>
          <a:custGeom>
            <a:rect b="b" l="l" r="r" t="t"/>
            <a:pathLst>
              <a:path extrusionOk="0" h="1948815" w="3464559">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3"/>
          <p:cNvSpPr/>
          <p:nvPr/>
        </p:nvSpPr>
        <p:spPr>
          <a:xfrm>
            <a:off x="-593651" y="3635535"/>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3"/>
          <p:cNvSpPr/>
          <p:nvPr/>
        </p:nvSpPr>
        <p:spPr>
          <a:xfrm>
            <a:off x="5785362" y="-1835138"/>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txBox="1"/>
          <p:nvPr>
            <p:ph type="ctrTitle"/>
          </p:nvPr>
        </p:nvSpPr>
        <p:spPr>
          <a:xfrm>
            <a:off x="975250" y="1695925"/>
            <a:ext cx="71934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9" name="Google Shape;19;p3"/>
          <p:cNvSpPr txBox="1"/>
          <p:nvPr>
            <p:ph idx="1" type="subTitle"/>
          </p:nvPr>
        </p:nvSpPr>
        <p:spPr>
          <a:xfrm>
            <a:off x="975250" y="2876427"/>
            <a:ext cx="7193400" cy="3747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
        <p:nvSpPr>
          <p:cNvPr id="20" name="Google Shape;20;p3"/>
          <p:cNvSpPr/>
          <p:nvPr/>
        </p:nvSpPr>
        <p:spPr>
          <a:xfrm>
            <a:off x="998106" y="1436550"/>
            <a:ext cx="666900" cy="666900"/>
          </a:xfrm>
          <a:prstGeom prst="rect">
            <a:avLst/>
          </a:prstGeom>
          <a:noFill/>
          <a:ln cap="flat" cmpd="sng" w="952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a:stCxn id="20" idx="1"/>
          </p:cNvCxnSpPr>
          <p:nvPr/>
        </p:nvCxnSpPr>
        <p:spPr>
          <a:xfrm rot="10800000">
            <a:off x="6" y="1770000"/>
            <a:ext cx="998100" cy="0"/>
          </a:xfrm>
          <a:prstGeom prst="straightConnector1">
            <a:avLst/>
          </a:prstGeom>
          <a:noFill/>
          <a:ln cap="flat" cmpd="sng" w="9525">
            <a:solidFill>
              <a:schemeClr val="lt2"/>
            </a:solidFill>
            <a:prstDash val="solid"/>
            <a:miter lim="8000"/>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2" name="Shape 22"/>
        <p:cNvGrpSpPr/>
        <p:nvPr/>
      </p:nvGrpSpPr>
      <p:grpSpPr>
        <a:xfrm>
          <a:off x="0" y="0"/>
          <a:ext cx="0" cy="0"/>
          <a:chOff x="0" y="0"/>
          <a:chExt cx="0" cy="0"/>
        </a:xfrm>
      </p:grpSpPr>
      <p:sp>
        <p:nvSpPr>
          <p:cNvPr id="23" name="Google Shape;23;p4"/>
          <p:cNvSpPr/>
          <p:nvPr/>
        </p:nvSpPr>
        <p:spPr>
          <a:xfrm>
            <a:off x="0" y="0"/>
            <a:ext cx="9146436" cy="5144872"/>
          </a:xfrm>
          <a:custGeom>
            <a:rect b="b" l="l" r="r" t="t"/>
            <a:pathLst>
              <a:path extrusionOk="0" h="1948815" w="3464559">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4"/>
          <p:cNvSpPr/>
          <p:nvPr/>
        </p:nvSpPr>
        <p:spPr>
          <a:xfrm>
            <a:off x="3106631" y="-281576"/>
            <a:ext cx="2930737" cy="288210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txBox="1"/>
          <p:nvPr/>
        </p:nvSpPr>
        <p:spPr>
          <a:xfrm>
            <a:off x="3593400" y="763111"/>
            <a:ext cx="1957200" cy="647400"/>
          </a:xfrm>
          <a:prstGeom prst="rect">
            <a:avLst/>
          </a:prstGeom>
          <a:noFill/>
          <a:ln>
            <a:noFill/>
          </a:ln>
          <a:effectLst>
            <a:outerShdw rotWithShape="0" algn="bl" dir="5400000" dist="38100">
              <a:schemeClr val="accent1">
                <a:alpha val="25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4800">
                <a:solidFill>
                  <a:schemeClr val="lt2"/>
                </a:solidFill>
                <a:latin typeface="Quantico"/>
                <a:ea typeface="Quantico"/>
                <a:cs typeface="Quantico"/>
                <a:sym typeface="Quantico"/>
              </a:rPr>
              <a:t>“</a:t>
            </a:r>
            <a:endParaRPr sz="4800">
              <a:solidFill>
                <a:schemeClr val="lt2"/>
              </a:solidFill>
              <a:latin typeface="Quantico"/>
              <a:ea typeface="Quantico"/>
              <a:cs typeface="Quantico"/>
              <a:sym typeface="Quantico"/>
            </a:endParaRPr>
          </a:p>
        </p:txBody>
      </p:sp>
      <p:sp>
        <p:nvSpPr>
          <p:cNvPr id="26" name="Google Shape;26;p4"/>
          <p:cNvSpPr/>
          <p:nvPr/>
        </p:nvSpPr>
        <p:spPr>
          <a:xfrm rot="5400000">
            <a:off x="4239769" y="687212"/>
            <a:ext cx="666900" cy="666900"/>
          </a:xfrm>
          <a:prstGeom prst="rect">
            <a:avLst/>
          </a:prstGeom>
          <a:noFill/>
          <a:ln cap="flat" cmpd="sng" w="952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 name="Google Shape;27;p4"/>
          <p:cNvCxnSpPr>
            <a:stCxn id="26" idx="1"/>
          </p:cNvCxnSpPr>
          <p:nvPr/>
        </p:nvCxnSpPr>
        <p:spPr>
          <a:xfrm rot="10800000">
            <a:off x="4573219" y="-88"/>
            <a:ext cx="0" cy="687300"/>
          </a:xfrm>
          <a:prstGeom prst="straightConnector1">
            <a:avLst/>
          </a:prstGeom>
          <a:noFill/>
          <a:ln cap="flat" cmpd="sng" w="9525">
            <a:solidFill>
              <a:schemeClr val="lt2"/>
            </a:solidFill>
            <a:prstDash val="solid"/>
            <a:miter lim="8000"/>
            <a:headEnd len="med" w="med" type="none"/>
            <a:tailEnd len="med" w="med" type="none"/>
          </a:ln>
        </p:spPr>
      </p:cxnSp>
      <p:sp>
        <p:nvSpPr>
          <p:cNvPr id="28" name="Google Shape;28;p4"/>
          <p:cNvSpPr txBox="1"/>
          <p:nvPr>
            <p:ph idx="1" type="body"/>
          </p:nvPr>
        </p:nvSpPr>
        <p:spPr>
          <a:xfrm>
            <a:off x="975250" y="1780800"/>
            <a:ext cx="7193400" cy="819900"/>
          </a:xfrm>
          <a:prstGeom prst="rect">
            <a:avLst/>
          </a:prstGeom>
        </p:spPr>
        <p:txBody>
          <a:bodyPr anchorCtr="0" anchor="t" bIns="0" lIns="0" spcFirstLastPara="1" rIns="0" wrap="square" tIns="0">
            <a:noAutofit/>
          </a:bodyPr>
          <a:lstStyle>
            <a:lvl1pPr indent="-431800" lvl="0" marL="457200" rtl="0" algn="ctr">
              <a:spcBef>
                <a:spcPts val="600"/>
              </a:spcBef>
              <a:spcAft>
                <a:spcPts val="0"/>
              </a:spcAft>
              <a:buSzPts val="3200"/>
              <a:buChar char="▫"/>
              <a:defRPr sz="3200"/>
            </a:lvl1pPr>
            <a:lvl2pPr indent="-431800" lvl="1" marL="914400" rtl="0" algn="ctr">
              <a:spcBef>
                <a:spcPts val="0"/>
              </a:spcBef>
              <a:spcAft>
                <a:spcPts val="0"/>
              </a:spcAft>
              <a:buSzPts val="3200"/>
              <a:buChar char="▫"/>
              <a:defRPr sz="3200"/>
            </a:lvl2pPr>
            <a:lvl3pPr indent="-431800" lvl="2" marL="1371600" rtl="0" algn="ctr">
              <a:spcBef>
                <a:spcPts val="0"/>
              </a:spcBef>
              <a:spcAft>
                <a:spcPts val="0"/>
              </a:spcAft>
              <a:buSzPts val="3200"/>
              <a:buChar char="▫"/>
              <a:defRPr sz="3200"/>
            </a:lvl3pPr>
            <a:lvl4pPr indent="-431800" lvl="3" marL="1828800" rtl="0" algn="ctr">
              <a:spcBef>
                <a:spcPts val="0"/>
              </a:spcBef>
              <a:spcAft>
                <a:spcPts val="0"/>
              </a:spcAft>
              <a:buSzPts val="3200"/>
              <a:buChar char="▫"/>
              <a:defRPr sz="3200"/>
            </a:lvl4pPr>
            <a:lvl5pPr indent="-431800" lvl="4" marL="2286000" rtl="0" algn="ctr">
              <a:spcBef>
                <a:spcPts val="0"/>
              </a:spcBef>
              <a:spcAft>
                <a:spcPts val="0"/>
              </a:spcAft>
              <a:buSzPts val="3200"/>
              <a:buChar char="▫"/>
              <a:defRPr sz="3200"/>
            </a:lvl5pPr>
            <a:lvl6pPr indent="-431800" lvl="5" marL="2743200" rtl="0" algn="ctr">
              <a:spcBef>
                <a:spcPts val="0"/>
              </a:spcBef>
              <a:spcAft>
                <a:spcPts val="0"/>
              </a:spcAft>
              <a:buSzPts val="3200"/>
              <a:buChar char="▫"/>
              <a:defRPr sz="3200"/>
            </a:lvl6pPr>
            <a:lvl7pPr indent="-431800" lvl="6" marL="3200400" rtl="0" algn="ctr">
              <a:spcBef>
                <a:spcPts val="0"/>
              </a:spcBef>
              <a:spcAft>
                <a:spcPts val="0"/>
              </a:spcAft>
              <a:buSzPts val="3200"/>
              <a:buChar char="▫"/>
              <a:defRPr sz="3200"/>
            </a:lvl7pPr>
            <a:lvl8pPr indent="-431800" lvl="7" marL="3657600" rtl="0" algn="ctr">
              <a:spcBef>
                <a:spcPts val="0"/>
              </a:spcBef>
              <a:spcAft>
                <a:spcPts val="0"/>
              </a:spcAft>
              <a:buSzPts val="3200"/>
              <a:buChar char="▫"/>
              <a:defRPr sz="3200"/>
            </a:lvl8pPr>
            <a:lvl9pPr indent="-431800" lvl="8" marL="4114800" algn="ctr">
              <a:spcBef>
                <a:spcPts val="0"/>
              </a:spcBef>
              <a:spcAft>
                <a:spcPts val="0"/>
              </a:spcAft>
              <a:buSzPts val="3200"/>
              <a:buChar char="▫"/>
              <a:defRPr sz="3200"/>
            </a:lvl9pPr>
          </a:lstStyle>
          <a:p/>
        </p:txBody>
      </p:sp>
      <p:sp>
        <p:nvSpPr>
          <p:cNvPr id="29" name="Google Shape;29;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
        <p:nvSpPr>
          <p:cNvPr id="35" name="Google Shape;35;p5"/>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5"/>
          <p:cNvSpPr txBox="1"/>
          <p:nvPr>
            <p:ph idx="1" type="body"/>
          </p:nvPr>
        </p:nvSpPr>
        <p:spPr>
          <a:xfrm>
            <a:off x="975250" y="1575121"/>
            <a:ext cx="7193400" cy="2702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7" name="Google Shape;37;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sp>
        <p:nvSpPr>
          <p:cNvPr id="39" name="Google Shape;39;p6"/>
          <p:cNvSpPr/>
          <p:nvPr/>
        </p:nvSpPr>
        <p:spPr>
          <a:xfrm>
            <a:off x="0" y="0"/>
            <a:ext cx="9148112" cy="5141674"/>
          </a:xfrm>
          <a:custGeom>
            <a:rect b="b" l="l" r="r" t="t"/>
            <a:pathLst>
              <a:path extrusionOk="0" h="1949450" w="3465194">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6"/>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6"/>
          <p:cNvSpPr txBox="1"/>
          <p:nvPr>
            <p:ph idx="1" type="body"/>
          </p:nvPr>
        </p:nvSpPr>
        <p:spPr>
          <a:xfrm>
            <a:off x="975275" y="1575125"/>
            <a:ext cx="3409200" cy="27027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2" name="Google Shape;42;p6"/>
          <p:cNvSpPr txBox="1"/>
          <p:nvPr>
            <p:ph idx="2" type="body"/>
          </p:nvPr>
        </p:nvSpPr>
        <p:spPr>
          <a:xfrm>
            <a:off x="4759453" y="1575125"/>
            <a:ext cx="3409200" cy="27027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3" name="Google Shape;43;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7"/>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7"/>
          <p:cNvSpPr txBox="1"/>
          <p:nvPr>
            <p:ph idx="1" type="body"/>
          </p:nvPr>
        </p:nvSpPr>
        <p:spPr>
          <a:xfrm>
            <a:off x="975250"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2" type="body"/>
          </p:nvPr>
        </p:nvSpPr>
        <p:spPr>
          <a:xfrm>
            <a:off x="3470356"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3" type="body"/>
          </p:nvPr>
        </p:nvSpPr>
        <p:spPr>
          <a:xfrm>
            <a:off x="5975475"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3" name="Google Shape;53;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7"/>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7"/>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6" name="Google Shape;56;p7"/>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8"/>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8"/>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63" name="Google Shape;63;p8"/>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9"/>
          <p:cNvSpPr/>
          <p:nvPr/>
        </p:nvSpPr>
        <p:spPr>
          <a:xfrm>
            <a:off x="0" y="0"/>
            <a:ext cx="9148112" cy="5141674"/>
          </a:xfrm>
          <a:custGeom>
            <a:rect b="b" l="l" r="r" t="t"/>
            <a:pathLst>
              <a:path extrusionOk="0" h="1949450" w="3465194">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9"/>
          <p:cNvSpPr/>
          <p:nvPr/>
        </p:nvSpPr>
        <p:spPr>
          <a:xfrm>
            <a:off x="-736601" y="364190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6420012" y="-2179980"/>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9"/>
          <p:cNvSpPr txBox="1"/>
          <p:nvPr>
            <p:ph idx="1" type="body"/>
          </p:nvPr>
        </p:nvSpPr>
        <p:spPr>
          <a:xfrm>
            <a:off x="975250" y="4406300"/>
            <a:ext cx="71934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cxnSp>
        <p:nvCxnSpPr>
          <p:cNvPr id="70" name="Google Shape;70;p9"/>
          <p:cNvCxnSpPr/>
          <p:nvPr/>
        </p:nvCxnSpPr>
        <p:spPr>
          <a:xfrm>
            <a:off x="-6" y="4605283"/>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0"/>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0"/>
          <p:cNvSpPr/>
          <p:nvPr/>
        </p:nvSpPr>
        <p:spPr>
          <a:xfrm>
            <a:off x="-1174326" y="2220424"/>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6439062" y="-278417"/>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8000">
              <a:schemeClr val="accent3"/>
            </a:gs>
            <a:gs pos="100000">
              <a:schemeClr val="accent1"/>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75250" y="1065267"/>
            <a:ext cx="7193400" cy="393600"/>
          </a:xfrm>
          <a:prstGeom prst="rect">
            <a:avLst/>
          </a:prstGeom>
          <a:noFill/>
          <a:ln>
            <a:noFill/>
          </a:ln>
          <a:effectLst>
            <a:outerShdw rotWithShape="0" algn="bl" dir="5400000" dist="19050">
              <a:schemeClr val="accent1">
                <a:alpha val="15000"/>
              </a:schemeClr>
            </a:outerShdw>
          </a:effectLst>
        </p:spPr>
        <p:txBody>
          <a:bodyPr anchorCtr="0" anchor="ctr" bIns="0" lIns="0" spcFirstLastPara="1" rIns="0" wrap="square" tIns="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p:txBody>
      </p:sp>
      <p:sp>
        <p:nvSpPr>
          <p:cNvPr id="7" name="Google Shape;7;p1"/>
          <p:cNvSpPr txBox="1"/>
          <p:nvPr>
            <p:ph idx="1" type="body"/>
          </p:nvPr>
        </p:nvSpPr>
        <p:spPr>
          <a:xfrm>
            <a:off x="975250" y="1575121"/>
            <a:ext cx="7193400" cy="27027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chemeClr val="lt2"/>
              </a:buClr>
              <a:buSzPts val="2400"/>
              <a:buFont typeface="Titillium Web"/>
              <a:buChar char="▫"/>
              <a:defRPr sz="2400">
                <a:solidFill>
                  <a:schemeClr val="lt1"/>
                </a:solidFill>
                <a:latin typeface="Titillium Web"/>
                <a:ea typeface="Titillium Web"/>
                <a:cs typeface="Titillium Web"/>
                <a:sym typeface="Titillium Web"/>
              </a:defRPr>
            </a:lvl1pPr>
            <a:lvl2pPr indent="-381000" lvl="1" marL="914400">
              <a:spcBef>
                <a:spcPts val="0"/>
              </a:spcBef>
              <a:spcAft>
                <a:spcPts val="0"/>
              </a:spcAft>
              <a:buClr>
                <a:schemeClr val="accent6"/>
              </a:buClr>
              <a:buSzPts val="2400"/>
              <a:buFont typeface="Titillium Web"/>
              <a:buChar char="▫"/>
              <a:defRPr sz="2400">
                <a:solidFill>
                  <a:schemeClr val="lt1"/>
                </a:solidFill>
                <a:latin typeface="Titillium Web"/>
                <a:ea typeface="Titillium Web"/>
                <a:cs typeface="Titillium Web"/>
                <a:sym typeface="Titillium Web"/>
              </a:defRPr>
            </a:lvl2pPr>
            <a:lvl3pPr indent="-381000" lvl="2" marL="1371600">
              <a:spcBef>
                <a:spcPts val="0"/>
              </a:spcBef>
              <a:spcAft>
                <a:spcPts val="0"/>
              </a:spcAft>
              <a:buClr>
                <a:schemeClr val="accent5"/>
              </a:buClr>
              <a:buSzPts val="2400"/>
              <a:buFont typeface="Titillium Web"/>
              <a:buChar char="▫"/>
              <a:defRPr sz="2400">
                <a:solidFill>
                  <a:schemeClr val="lt1"/>
                </a:solidFill>
                <a:latin typeface="Titillium Web"/>
                <a:ea typeface="Titillium Web"/>
                <a:cs typeface="Titillium Web"/>
                <a:sym typeface="Titillium Web"/>
              </a:defRPr>
            </a:lvl3pPr>
            <a:lvl4pPr indent="-381000" lvl="3" marL="1828800">
              <a:spcBef>
                <a:spcPts val="0"/>
              </a:spcBef>
              <a:spcAft>
                <a:spcPts val="0"/>
              </a:spcAft>
              <a:buClr>
                <a:schemeClr val="accent4"/>
              </a:buClr>
              <a:buSzPts val="2400"/>
              <a:buFont typeface="Titillium Web"/>
              <a:buChar char="▫"/>
              <a:defRPr sz="2400">
                <a:solidFill>
                  <a:schemeClr val="lt1"/>
                </a:solidFill>
                <a:latin typeface="Titillium Web"/>
                <a:ea typeface="Titillium Web"/>
                <a:cs typeface="Titillium Web"/>
                <a:sym typeface="Titillium Web"/>
              </a:defRPr>
            </a:lvl4pPr>
            <a:lvl5pPr indent="-381000" lvl="4" marL="2286000">
              <a:spcBef>
                <a:spcPts val="0"/>
              </a:spcBef>
              <a:spcAft>
                <a:spcPts val="0"/>
              </a:spcAft>
              <a:buClr>
                <a:schemeClr val="lt1"/>
              </a:buClr>
              <a:buSzPts val="2400"/>
              <a:buFont typeface="Titillium Web"/>
              <a:buChar char="▫"/>
              <a:defRPr sz="2400">
                <a:solidFill>
                  <a:schemeClr val="lt1"/>
                </a:solidFill>
                <a:latin typeface="Titillium Web"/>
                <a:ea typeface="Titillium Web"/>
                <a:cs typeface="Titillium Web"/>
                <a:sym typeface="Titillium Web"/>
              </a:defRPr>
            </a:lvl5pPr>
            <a:lvl6pPr indent="-381000" lvl="5" marL="2743200">
              <a:spcBef>
                <a:spcPts val="0"/>
              </a:spcBef>
              <a:spcAft>
                <a:spcPts val="0"/>
              </a:spcAft>
              <a:buClr>
                <a:schemeClr val="lt1"/>
              </a:buClr>
              <a:buSzPts val="2400"/>
              <a:buFont typeface="Titillium Web"/>
              <a:buChar char="▫"/>
              <a:defRPr sz="2400">
                <a:solidFill>
                  <a:schemeClr val="lt1"/>
                </a:solidFill>
                <a:latin typeface="Titillium Web"/>
                <a:ea typeface="Titillium Web"/>
                <a:cs typeface="Titillium Web"/>
                <a:sym typeface="Titillium Web"/>
              </a:defRPr>
            </a:lvl6pPr>
            <a:lvl7pPr indent="-381000" lvl="6" marL="3200400">
              <a:spcBef>
                <a:spcPts val="0"/>
              </a:spcBef>
              <a:spcAft>
                <a:spcPts val="0"/>
              </a:spcAft>
              <a:buClr>
                <a:schemeClr val="lt1"/>
              </a:buClr>
              <a:buSzPts val="2400"/>
              <a:buFont typeface="Titillium Web"/>
              <a:buChar char="▫"/>
              <a:defRPr sz="2400">
                <a:solidFill>
                  <a:schemeClr val="lt1"/>
                </a:solidFill>
                <a:latin typeface="Titillium Web"/>
                <a:ea typeface="Titillium Web"/>
                <a:cs typeface="Titillium Web"/>
                <a:sym typeface="Titillium Web"/>
              </a:defRPr>
            </a:lvl7pPr>
            <a:lvl8pPr indent="-381000" lvl="7" marL="3657600">
              <a:spcBef>
                <a:spcPts val="0"/>
              </a:spcBef>
              <a:spcAft>
                <a:spcPts val="0"/>
              </a:spcAft>
              <a:buClr>
                <a:schemeClr val="lt1"/>
              </a:buClr>
              <a:buSzPts val="2400"/>
              <a:buFont typeface="Titillium Web"/>
              <a:buChar char="▫"/>
              <a:defRPr sz="2400">
                <a:solidFill>
                  <a:schemeClr val="lt1"/>
                </a:solidFill>
                <a:latin typeface="Titillium Web"/>
                <a:ea typeface="Titillium Web"/>
                <a:cs typeface="Titillium Web"/>
                <a:sym typeface="Titillium Web"/>
              </a:defRPr>
            </a:lvl8pPr>
            <a:lvl9pPr indent="-381000" lvl="8" marL="4114800">
              <a:spcBef>
                <a:spcPts val="0"/>
              </a:spcBef>
              <a:spcAft>
                <a:spcPts val="0"/>
              </a:spcAft>
              <a:buClr>
                <a:schemeClr val="lt1"/>
              </a:buClr>
              <a:buSzPts val="2400"/>
              <a:buFont typeface="Titillium Web"/>
              <a:buChar char="▫"/>
              <a:defRPr sz="2400">
                <a:solidFill>
                  <a:schemeClr val="lt1"/>
                </a:solidFill>
                <a:latin typeface="Titillium Web"/>
                <a:ea typeface="Titillium Web"/>
                <a:cs typeface="Titillium Web"/>
                <a:sym typeface="Titillium Web"/>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www.geeksforgeeks.org/random-forest-regression-in-python/" TargetMode="External"/><Relationship Id="rId4" Type="http://schemas.openxmlformats.org/officeDocument/2006/relationships/hyperlink" Target="https://www.geeksforgeeks.org/machine-learning/#su" TargetMode="External"/><Relationship Id="rId5"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www.investopedia.com/articles/investing/102914/7-factors-affect-your-life-insurance-quote.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www.nytimes.com/2018/07/05/upshot/americans-are-having-fewer-babies-they-told-us-why.html" TargetMode="External"/><Relationship Id="rId4" Type="http://schemas.openxmlformats.org/officeDocument/2006/relationships/hyperlink" Target="https://www.investopedia.com/articles/personal-finance/022615/how-age-affects-life-insurance-rates.as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445100" y="1044325"/>
            <a:ext cx="7193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600">
                <a:solidFill>
                  <a:srgbClr val="20124D"/>
                </a:solidFill>
              </a:rPr>
              <a:t>US HEALTH INSURANCE ANNUAL PREMIUM CHARGES</a:t>
            </a:r>
            <a:r>
              <a:rPr lang="en">
                <a:solidFill>
                  <a:srgbClr val="20124D"/>
                </a:solidFill>
              </a:rPr>
              <a:t> </a:t>
            </a:r>
            <a:endParaRPr>
              <a:solidFill>
                <a:srgbClr val="20124D"/>
              </a:solidFill>
            </a:endParaRPr>
          </a:p>
        </p:txBody>
      </p:sp>
      <p:sp>
        <p:nvSpPr>
          <p:cNvPr id="91" name="Google Shape;91;p14"/>
          <p:cNvSpPr txBox="1"/>
          <p:nvPr/>
        </p:nvSpPr>
        <p:spPr>
          <a:xfrm>
            <a:off x="5008150" y="3558025"/>
            <a:ext cx="3656700" cy="1359900"/>
          </a:xfrm>
          <a:prstGeom prst="rect">
            <a:avLst/>
          </a:prstGeom>
          <a:solidFill>
            <a:srgbClr val="FFFFFF"/>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351C75"/>
                </a:solidFill>
                <a:latin typeface="Quantico"/>
                <a:ea typeface="Quantico"/>
                <a:cs typeface="Quantico"/>
                <a:sym typeface="Quantico"/>
              </a:rPr>
              <a:t>Group No 1</a:t>
            </a:r>
            <a:endParaRPr b="1" sz="2100">
              <a:solidFill>
                <a:srgbClr val="351C75"/>
              </a:solidFill>
              <a:latin typeface="Quantico"/>
              <a:ea typeface="Quantico"/>
              <a:cs typeface="Quantico"/>
              <a:sym typeface="Quantico"/>
            </a:endParaRPr>
          </a:p>
          <a:p>
            <a:pPr indent="0" lvl="0" marL="0" rtl="0" algn="l">
              <a:spcBef>
                <a:spcPts val="0"/>
              </a:spcBef>
              <a:spcAft>
                <a:spcPts val="0"/>
              </a:spcAft>
              <a:buNone/>
            </a:pPr>
            <a:r>
              <a:rPr lang="en">
                <a:solidFill>
                  <a:srgbClr val="351C75"/>
                </a:solidFill>
                <a:latin typeface="Maven Pro"/>
                <a:ea typeface="Maven Pro"/>
                <a:cs typeface="Maven Pro"/>
                <a:sym typeface="Maven Pro"/>
              </a:rPr>
              <a:t>B. Thanushan</a:t>
            </a:r>
            <a:r>
              <a:rPr lang="en">
                <a:solidFill>
                  <a:srgbClr val="351C75"/>
                </a:solidFill>
                <a:latin typeface="Maven Pro"/>
                <a:ea typeface="Maven Pro"/>
                <a:cs typeface="Maven Pro"/>
                <a:sym typeface="Maven Pro"/>
              </a:rPr>
              <a:t>			-	</a:t>
            </a:r>
            <a:r>
              <a:rPr lang="en">
                <a:solidFill>
                  <a:srgbClr val="351C75"/>
                </a:solidFill>
                <a:latin typeface="Maven Pro"/>
                <a:ea typeface="Maven Pro"/>
                <a:cs typeface="Maven Pro"/>
                <a:sym typeface="Maven Pro"/>
              </a:rPr>
              <a:t>S14025</a:t>
            </a:r>
            <a:endParaRPr>
              <a:solidFill>
                <a:srgbClr val="351C75"/>
              </a:solidFill>
              <a:latin typeface="Maven Pro"/>
              <a:ea typeface="Maven Pro"/>
              <a:cs typeface="Maven Pro"/>
              <a:sym typeface="Maven Pro"/>
            </a:endParaRPr>
          </a:p>
          <a:p>
            <a:pPr indent="0" lvl="0" marL="0" rtl="0" algn="l">
              <a:spcBef>
                <a:spcPts val="0"/>
              </a:spcBef>
              <a:spcAft>
                <a:spcPts val="0"/>
              </a:spcAft>
              <a:buNone/>
            </a:pPr>
            <a:r>
              <a:rPr lang="en">
                <a:solidFill>
                  <a:srgbClr val="351C75"/>
                </a:solidFill>
                <a:latin typeface="Maven Pro"/>
                <a:ea typeface="Maven Pro"/>
                <a:cs typeface="Maven Pro"/>
                <a:sym typeface="Maven Pro"/>
              </a:rPr>
              <a:t>W. S. S. Fernando</a:t>
            </a:r>
            <a:r>
              <a:rPr lang="en">
                <a:solidFill>
                  <a:srgbClr val="351C75"/>
                </a:solidFill>
                <a:latin typeface="Maven Pro"/>
                <a:ea typeface="Maven Pro"/>
                <a:cs typeface="Maven Pro"/>
                <a:sym typeface="Maven Pro"/>
              </a:rPr>
              <a:t>		-	</a:t>
            </a:r>
            <a:r>
              <a:rPr lang="en">
                <a:solidFill>
                  <a:srgbClr val="351C75"/>
                </a:solidFill>
                <a:latin typeface="Maven Pro"/>
                <a:ea typeface="Maven Pro"/>
                <a:cs typeface="Maven Pro"/>
                <a:sym typeface="Maven Pro"/>
              </a:rPr>
              <a:t>S13990</a:t>
            </a:r>
            <a:endParaRPr>
              <a:solidFill>
                <a:srgbClr val="351C75"/>
              </a:solidFill>
              <a:latin typeface="Maven Pro"/>
              <a:ea typeface="Maven Pro"/>
              <a:cs typeface="Maven Pro"/>
              <a:sym typeface="Maven Pro"/>
            </a:endParaRPr>
          </a:p>
          <a:p>
            <a:pPr indent="0" lvl="0" marL="0" rtl="0" algn="l">
              <a:spcBef>
                <a:spcPts val="0"/>
              </a:spcBef>
              <a:spcAft>
                <a:spcPts val="0"/>
              </a:spcAft>
              <a:buNone/>
            </a:pPr>
            <a:r>
              <a:rPr lang="en">
                <a:solidFill>
                  <a:srgbClr val="351C75"/>
                </a:solidFill>
                <a:latin typeface="Maven Pro"/>
                <a:ea typeface="Maven Pro"/>
                <a:cs typeface="Maven Pro"/>
                <a:sym typeface="Maven Pro"/>
              </a:rPr>
              <a:t>W. M. C. B. Weerakoon</a:t>
            </a:r>
            <a:r>
              <a:rPr lang="en">
                <a:solidFill>
                  <a:srgbClr val="351C75"/>
                </a:solidFill>
                <a:latin typeface="Maven Pro"/>
                <a:ea typeface="Maven Pro"/>
                <a:cs typeface="Maven Pro"/>
                <a:sym typeface="Maven Pro"/>
              </a:rPr>
              <a:t>	-	</a:t>
            </a:r>
            <a:r>
              <a:rPr lang="en">
                <a:solidFill>
                  <a:srgbClr val="351C75"/>
                </a:solidFill>
                <a:latin typeface="Maven Pro"/>
                <a:ea typeface="Maven Pro"/>
                <a:cs typeface="Maven Pro"/>
                <a:sym typeface="Maven Pro"/>
              </a:rPr>
              <a:t>S14028</a:t>
            </a:r>
            <a:endParaRPr>
              <a:solidFill>
                <a:srgbClr val="351C75"/>
              </a:solidFill>
              <a:latin typeface="Maven Pro"/>
              <a:ea typeface="Maven Pro"/>
              <a:cs typeface="Maven Pro"/>
              <a:sym typeface="Maven Pro"/>
            </a:endParaRPr>
          </a:p>
          <a:p>
            <a:pPr indent="0" lvl="0" marL="0" rtl="0" algn="l">
              <a:spcBef>
                <a:spcPts val="0"/>
              </a:spcBef>
              <a:spcAft>
                <a:spcPts val="0"/>
              </a:spcAft>
              <a:buNone/>
            </a:pPr>
            <a:r>
              <a:t/>
            </a:r>
            <a:endParaRPr>
              <a:solidFill>
                <a:srgbClr val="4C113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Smoker</a:t>
            </a:r>
            <a:endParaRPr/>
          </a:p>
        </p:txBody>
      </p:sp>
      <p:sp>
        <p:nvSpPr>
          <p:cNvPr id="165" name="Google Shape;165;p23"/>
          <p:cNvSpPr txBox="1"/>
          <p:nvPr>
            <p:ph idx="1" type="body"/>
          </p:nvPr>
        </p:nvSpPr>
        <p:spPr>
          <a:xfrm>
            <a:off x="3827475" y="1539225"/>
            <a:ext cx="4970400" cy="34434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800">
                <a:solidFill>
                  <a:srgbClr val="FFFFFF"/>
                </a:solidFill>
              </a:rPr>
              <a:t>Due to increased risk, premiums for smokers are 40% to 100% higher than for non-smokers, depending on your health history. </a:t>
            </a:r>
            <a:r>
              <a:rPr i="1" lang="en" sz="1800">
                <a:solidFill>
                  <a:srgbClr val="FFFFFF"/>
                </a:solidFill>
              </a:rPr>
              <a:t>(Does smoking affect life insurance?, n.d.)</a:t>
            </a:r>
            <a:endParaRPr i="1" sz="1800">
              <a:solidFill>
                <a:srgbClr val="FFFFFF"/>
              </a:solidFill>
            </a:endParaRPr>
          </a:p>
          <a:p>
            <a:pPr indent="0" lvl="0" marL="0" rtl="0" algn="just">
              <a:spcBef>
                <a:spcPts val="600"/>
              </a:spcBef>
              <a:spcAft>
                <a:spcPts val="0"/>
              </a:spcAft>
              <a:buNone/>
            </a:pPr>
            <a:r>
              <a:t/>
            </a:r>
            <a:endParaRPr i="1" sz="1800">
              <a:solidFill>
                <a:srgbClr val="FFFFFF"/>
              </a:solidFill>
            </a:endParaRPr>
          </a:p>
          <a:p>
            <a:pPr indent="0" lvl="0" marL="0" rtl="0" algn="just">
              <a:spcBef>
                <a:spcPts val="600"/>
              </a:spcBef>
              <a:spcAft>
                <a:spcPts val="0"/>
              </a:spcAft>
              <a:buNone/>
            </a:pPr>
            <a:r>
              <a:rPr lang="en" sz="1800"/>
              <a:t>The median insurance charges of people who smoke are much higher than the people who do not smoke.</a:t>
            </a:r>
            <a:endParaRPr sz="1800"/>
          </a:p>
          <a:p>
            <a:pPr indent="0" lvl="0" marL="0" rtl="0" algn="just">
              <a:spcBef>
                <a:spcPts val="600"/>
              </a:spcBef>
              <a:spcAft>
                <a:spcPts val="0"/>
              </a:spcAft>
              <a:buNone/>
            </a:pPr>
            <a:r>
              <a:t/>
            </a:r>
            <a:endParaRPr i="1" sz="1800">
              <a:solidFill>
                <a:srgbClr val="FFFFFF"/>
              </a:solidFill>
            </a:endParaRPr>
          </a:p>
          <a:p>
            <a:pPr indent="0" lvl="0" marL="0" rtl="0" algn="just">
              <a:spcBef>
                <a:spcPts val="600"/>
              </a:spcBef>
              <a:spcAft>
                <a:spcPts val="0"/>
              </a:spcAft>
              <a:buNone/>
            </a:pPr>
            <a:r>
              <a:rPr lang="en" sz="1800"/>
              <a:t>This means </a:t>
            </a:r>
            <a:r>
              <a:rPr lang="en" sz="1800"/>
              <a:t>the insurance company </a:t>
            </a:r>
            <a:r>
              <a:rPr lang="en" sz="1800"/>
              <a:t>should focus on attracting more people who smoke.</a:t>
            </a:r>
            <a:endParaRPr sz="1800"/>
          </a:p>
        </p:txBody>
      </p:sp>
      <p:pic>
        <p:nvPicPr>
          <p:cNvPr id="166" name="Google Shape;166;p23"/>
          <p:cNvPicPr preferRelativeResize="0"/>
          <p:nvPr/>
        </p:nvPicPr>
        <p:blipFill>
          <a:blip r:embed="rId3">
            <a:alphaModFix/>
          </a:blip>
          <a:stretch>
            <a:fillRect/>
          </a:stretch>
        </p:blipFill>
        <p:spPr>
          <a:xfrm>
            <a:off x="316176" y="1744199"/>
            <a:ext cx="3230025" cy="2490150"/>
          </a:xfrm>
          <a:prstGeom prst="rect">
            <a:avLst/>
          </a:prstGeom>
          <a:noFill/>
          <a:ln cap="flat" cmpd="sng" w="381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Gender</a:t>
            </a:r>
            <a:endParaRPr/>
          </a:p>
        </p:txBody>
      </p:sp>
      <p:sp>
        <p:nvSpPr>
          <p:cNvPr id="172" name="Google Shape;172;p24"/>
          <p:cNvSpPr txBox="1"/>
          <p:nvPr>
            <p:ph idx="1" type="body"/>
          </p:nvPr>
        </p:nvSpPr>
        <p:spPr>
          <a:xfrm>
            <a:off x="5391650" y="1782000"/>
            <a:ext cx="3424500" cy="22101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800"/>
              <a:t>The figure shows that the median charges between male and female customers are approximately equal. But the interquartile range of the charges of male customers is higher than the female customers. Therefore, we can say the spread of the charges of male customers is higher.</a:t>
            </a:r>
            <a:endParaRPr sz="1800"/>
          </a:p>
        </p:txBody>
      </p:sp>
      <p:pic>
        <p:nvPicPr>
          <p:cNvPr id="173" name="Google Shape;173;p24"/>
          <p:cNvPicPr preferRelativeResize="0"/>
          <p:nvPr/>
        </p:nvPicPr>
        <p:blipFill>
          <a:blip r:embed="rId3">
            <a:alphaModFix/>
          </a:blip>
          <a:stretch>
            <a:fillRect/>
          </a:stretch>
        </p:blipFill>
        <p:spPr>
          <a:xfrm>
            <a:off x="1123301" y="1856150"/>
            <a:ext cx="3580300" cy="2513000"/>
          </a:xfrm>
          <a:prstGeom prst="rect">
            <a:avLst/>
          </a:prstGeom>
          <a:noFill/>
          <a:ln cap="flat" cmpd="sng" w="381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Region</a:t>
            </a:r>
            <a:endParaRPr/>
          </a:p>
        </p:txBody>
      </p:sp>
      <p:sp>
        <p:nvSpPr>
          <p:cNvPr id="179" name="Google Shape;179;p25"/>
          <p:cNvSpPr txBox="1"/>
          <p:nvPr>
            <p:ph idx="1" type="body"/>
          </p:nvPr>
        </p:nvSpPr>
        <p:spPr>
          <a:xfrm>
            <a:off x="3867675" y="1506875"/>
            <a:ext cx="5113500" cy="3556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FFFFFF"/>
                </a:solidFill>
              </a:rPr>
              <a:t>Northeast region consists 6 out of 7 regions that do not increase insurance premium due to smoking. </a:t>
            </a:r>
            <a:r>
              <a:rPr i="1" lang="en" sz="1800">
                <a:solidFill>
                  <a:srgbClr val="FFFFFF"/>
                </a:solidFill>
              </a:rPr>
              <a:t>(What You Need to Know About Smoking and Health Insurance, n.d.)</a:t>
            </a:r>
            <a:endParaRPr i="1"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Hence, the median charges of northeast region should be lower. But, n</a:t>
            </a:r>
            <a:r>
              <a:rPr lang="en" sz="1800">
                <a:solidFill>
                  <a:srgbClr val="FFFFFF"/>
                </a:solidFill>
              </a:rPr>
              <a:t>ortheast region has the highest median charges among all four regions.</a:t>
            </a:r>
            <a:endParaRPr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This can happen since the dataset consists much less number of smokers than non-smokers.</a:t>
            </a:r>
            <a:endParaRPr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 </a:t>
            </a:r>
            <a:endParaRPr sz="1800">
              <a:solidFill>
                <a:srgbClr val="FFFFFF"/>
              </a:solidFill>
            </a:endParaRPr>
          </a:p>
        </p:txBody>
      </p:sp>
      <p:pic>
        <p:nvPicPr>
          <p:cNvPr id="180" name="Google Shape;180;p25"/>
          <p:cNvPicPr preferRelativeResize="0"/>
          <p:nvPr/>
        </p:nvPicPr>
        <p:blipFill>
          <a:blip r:embed="rId3">
            <a:alphaModFix/>
          </a:blip>
          <a:stretch>
            <a:fillRect/>
          </a:stretch>
        </p:blipFill>
        <p:spPr>
          <a:xfrm>
            <a:off x="240775" y="1926725"/>
            <a:ext cx="3530251" cy="2071524"/>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Region</a:t>
            </a:r>
            <a:endParaRPr/>
          </a:p>
        </p:txBody>
      </p:sp>
      <p:sp>
        <p:nvSpPr>
          <p:cNvPr id="186" name="Google Shape;186;p26"/>
          <p:cNvSpPr txBox="1"/>
          <p:nvPr>
            <p:ph idx="1" type="body"/>
          </p:nvPr>
        </p:nvSpPr>
        <p:spPr>
          <a:xfrm>
            <a:off x="5087125" y="1575125"/>
            <a:ext cx="3734400" cy="2774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t>There are significant health needs within the southern region. </a:t>
            </a:r>
            <a:endParaRPr sz="1500"/>
          </a:p>
          <a:p>
            <a:pPr indent="0" lvl="0" marL="0" rtl="0" algn="l">
              <a:spcBef>
                <a:spcPts val="600"/>
              </a:spcBef>
              <a:spcAft>
                <a:spcPts val="0"/>
              </a:spcAft>
              <a:buNone/>
            </a:pPr>
            <a:r>
              <a:rPr lang="en" sz="1500"/>
              <a:t>Southerners as a group are generally more likely than those in other regions to have a number of chronic illnesses and experience worse health outcomes.</a:t>
            </a:r>
            <a:r>
              <a:rPr i="1" lang="en" sz="1500"/>
              <a:t> </a:t>
            </a:r>
            <a:r>
              <a:rPr i="1" lang="en" sz="1500">
                <a:solidFill>
                  <a:srgbClr val="FFFFFF"/>
                </a:solidFill>
              </a:rPr>
              <a:t>(Health and Health Coverage in the South: A Data Update, 2016)</a:t>
            </a:r>
            <a:endParaRPr i="1" sz="1500">
              <a:solidFill>
                <a:srgbClr val="FFFFFF"/>
              </a:solidFill>
            </a:endParaRPr>
          </a:p>
          <a:p>
            <a:pPr indent="0" lvl="0" marL="0" rtl="0" algn="l">
              <a:spcBef>
                <a:spcPts val="600"/>
              </a:spcBef>
              <a:spcAft>
                <a:spcPts val="0"/>
              </a:spcAft>
              <a:buNone/>
            </a:pPr>
            <a:r>
              <a:rPr lang="en" sz="1500"/>
              <a:t>A</a:t>
            </a:r>
            <a:r>
              <a:rPr lang="en" sz="1500"/>
              <a:t> broad array of factors contributes to the high rates of chronic disease and poor health outcomes in the South and one factor is obesity.</a:t>
            </a:r>
            <a:r>
              <a:rPr lang="en" sz="1500"/>
              <a:t> </a:t>
            </a:r>
            <a:endParaRPr sz="1500"/>
          </a:p>
        </p:txBody>
      </p:sp>
      <p:pic>
        <p:nvPicPr>
          <p:cNvPr id="187" name="Google Shape;187;p26"/>
          <p:cNvPicPr preferRelativeResize="0"/>
          <p:nvPr/>
        </p:nvPicPr>
        <p:blipFill>
          <a:blip r:embed="rId3">
            <a:alphaModFix/>
          </a:blip>
          <a:stretch>
            <a:fillRect/>
          </a:stretch>
        </p:blipFill>
        <p:spPr>
          <a:xfrm>
            <a:off x="692146" y="1762471"/>
            <a:ext cx="3670175" cy="25153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BMI</a:t>
            </a:r>
            <a:endParaRPr/>
          </a:p>
        </p:txBody>
      </p:sp>
      <p:sp>
        <p:nvSpPr>
          <p:cNvPr id="193" name="Google Shape;193;p27"/>
          <p:cNvSpPr txBox="1"/>
          <p:nvPr>
            <p:ph idx="1" type="body"/>
          </p:nvPr>
        </p:nvSpPr>
        <p:spPr>
          <a:xfrm>
            <a:off x="583775" y="1715775"/>
            <a:ext cx="3596700" cy="26742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200">
                <a:solidFill>
                  <a:srgbClr val="FFFFFF"/>
                </a:solidFill>
                <a:latin typeface="Titillium Web"/>
                <a:ea typeface="Titillium Web"/>
                <a:cs typeface="Titillium Web"/>
                <a:sym typeface="Titillium Web"/>
              </a:rPr>
              <a:t>“The standard categories are underweight (BMI less than 18.5), normal (18.5–24.9), overweight (25–29.9), and obese (30 or more). According to these criteria, about one in three Americans are overweight but not obese, and an additional one in five are obese.” [</a:t>
            </a:r>
            <a:r>
              <a:rPr lang="en" sz="1200">
                <a:solidFill>
                  <a:srgbClr val="FFFFFF"/>
                </a:solidFill>
                <a:latin typeface="Titillium Web"/>
                <a:ea typeface="Titillium Web"/>
                <a:cs typeface="Titillium Web"/>
                <a:sym typeface="Titillium Web"/>
              </a:rPr>
              <a:t>Healthaffairs.org. 2021.]</a:t>
            </a:r>
            <a:endParaRPr sz="1200">
              <a:solidFill>
                <a:srgbClr val="FFFFFF"/>
              </a:solidFill>
              <a:latin typeface="Titillium Web"/>
              <a:ea typeface="Titillium Web"/>
              <a:cs typeface="Titillium Web"/>
              <a:sym typeface="Titillium Web"/>
            </a:endParaRPr>
          </a:p>
          <a:p>
            <a:pPr indent="0" lvl="0" marL="0" rtl="0" algn="just">
              <a:spcBef>
                <a:spcPts val="600"/>
              </a:spcBef>
              <a:spcAft>
                <a:spcPts val="0"/>
              </a:spcAft>
              <a:buNone/>
            </a:pPr>
            <a:r>
              <a:rPr lang="en" sz="1200">
                <a:latin typeface="Titillium Web"/>
                <a:ea typeface="Titillium Web"/>
                <a:cs typeface="Titillium Web"/>
                <a:sym typeface="Titillium Web"/>
              </a:rPr>
              <a:t>Even our dataset also shows that 75% of people are either overweight or obese.</a:t>
            </a:r>
            <a:endParaRPr sz="1200">
              <a:latin typeface="Titillium Web"/>
              <a:ea typeface="Titillium Web"/>
              <a:cs typeface="Titillium Web"/>
              <a:sym typeface="Titillium Web"/>
            </a:endParaRPr>
          </a:p>
          <a:p>
            <a:pPr indent="0" lvl="0" marL="0" rtl="0" algn="just">
              <a:spcBef>
                <a:spcPts val="600"/>
              </a:spcBef>
              <a:spcAft>
                <a:spcPts val="0"/>
              </a:spcAft>
              <a:buNone/>
            </a:pPr>
            <a:r>
              <a:rPr lang="en" sz="1200">
                <a:solidFill>
                  <a:srgbClr val="FFFFFF"/>
                </a:solidFill>
                <a:latin typeface="Titillium Web"/>
                <a:ea typeface="Titillium Web"/>
                <a:cs typeface="Titillium Web"/>
                <a:sym typeface="Titillium Web"/>
              </a:rPr>
              <a:t>“A higher BMI, beginning in the upper range of the normal weight category, is associated with increased mortality and increased risk for coronary heart disease, osteoarthritis, diabetes mellitus, hypertension, and certain types of cancer. “ [Healthaffairs.org. 2021.]</a:t>
            </a:r>
            <a:endParaRPr sz="1200">
              <a:solidFill>
                <a:srgbClr val="FFFFFF"/>
              </a:solidFill>
              <a:latin typeface="Titillium Web"/>
              <a:ea typeface="Titillium Web"/>
              <a:cs typeface="Titillium Web"/>
              <a:sym typeface="Titillium Web"/>
            </a:endParaRPr>
          </a:p>
          <a:p>
            <a:pPr indent="0" lvl="0" marL="0" rtl="0" algn="just">
              <a:spcBef>
                <a:spcPts val="600"/>
              </a:spcBef>
              <a:spcAft>
                <a:spcPts val="0"/>
              </a:spcAft>
              <a:buNone/>
            </a:pPr>
            <a:r>
              <a:rPr lang="en" sz="1200">
                <a:solidFill>
                  <a:srgbClr val="FFFFFF"/>
                </a:solidFill>
                <a:latin typeface="Titillium Web"/>
                <a:ea typeface="Titillium Web"/>
                <a:cs typeface="Titillium Web"/>
                <a:sym typeface="Titillium Web"/>
              </a:rPr>
              <a:t>Due to that the premium charges are higher for people with high bmi. This fact is evidently proved with our dataset.</a:t>
            </a:r>
            <a:endParaRPr sz="1200">
              <a:solidFill>
                <a:srgbClr val="FFFFFF"/>
              </a:solidFill>
              <a:latin typeface="Titillium Web"/>
              <a:ea typeface="Titillium Web"/>
              <a:cs typeface="Titillium Web"/>
              <a:sym typeface="Titillium Web"/>
            </a:endParaRPr>
          </a:p>
          <a:p>
            <a:pPr indent="0" lvl="0" marL="0" rtl="0" algn="just">
              <a:spcBef>
                <a:spcPts val="600"/>
              </a:spcBef>
              <a:spcAft>
                <a:spcPts val="0"/>
              </a:spcAft>
              <a:buNone/>
            </a:pPr>
            <a:r>
              <a:t/>
            </a:r>
            <a:endParaRPr sz="1200"/>
          </a:p>
          <a:p>
            <a:pPr indent="0" lvl="0" marL="0" rtl="0" algn="just">
              <a:spcBef>
                <a:spcPts val="600"/>
              </a:spcBef>
              <a:spcAft>
                <a:spcPts val="0"/>
              </a:spcAft>
              <a:buNone/>
            </a:pPr>
            <a:r>
              <a:t/>
            </a:r>
            <a:endParaRPr sz="1900"/>
          </a:p>
        </p:txBody>
      </p:sp>
      <p:pic>
        <p:nvPicPr>
          <p:cNvPr id="194" name="Google Shape;194;p27"/>
          <p:cNvPicPr preferRelativeResize="0"/>
          <p:nvPr/>
        </p:nvPicPr>
        <p:blipFill>
          <a:blip r:embed="rId3">
            <a:alphaModFix/>
          </a:blip>
          <a:stretch>
            <a:fillRect/>
          </a:stretch>
        </p:blipFill>
        <p:spPr>
          <a:xfrm>
            <a:off x="5317325" y="944725"/>
            <a:ext cx="3143575" cy="1965724"/>
          </a:xfrm>
          <a:prstGeom prst="rect">
            <a:avLst/>
          </a:prstGeom>
          <a:noFill/>
          <a:ln cap="flat" cmpd="sng" w="19050">
            <a:solidFill>
              <a:schemeClr val="dk1"/>
            </a:solidFill>
            <a:prstDash val="solid"/>
            <a:round/>
            <a:headEnd len="sm" w="sm" type="none"/>
            <a:tailEnd len="sm" w="sm" type="none"/>
          </a:ln>
        </p:spPr>
      </p:pic>
      <p:pic>
        <p:nvPicPr>
          <p:cNvPr id="195" name="Google Shape;195;p27"/>
          <p:cNvPicPr preferRelativeResize="0"/>
          <p:nvPr/>
        </p:nvPicPr>
        <p:blipFill>
          <a:blip r:embed="rId4">
            <a:alphaModFix/>
          </a:blip>
          <a:stretch>
            <a:fillRect/>
          </a:stretch>
        </p:blipFill>
        <p:spPr>
          <a:xfrm>
            <a:off x="5317325" y="3042749"/>
            <a:ext cx="3083656" cy="192825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Children</a:t>
            </a:r>
            <a:endParaRPr/>
          </a:p>
        </p:txBody>
      </p:sp>
      <p:sp>
        <p:nvSpPr>
          <p:cNvPr id="201" name="Google Shape;201;p28"/>
          <p:cNvSpPr txBox="1"/>
          <p:nvPr>
            <p:ph idx="1" type="body"/>
          </p:nvPr>
        </p:nvSpPr>
        <p:spPr>
          <a:xfrm>
            <a:off x="4572000" y="1458875"/>
            <a:ext cx="4124700" cy="31134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800"/>
              <a:t>Most customers do not have children and also when the number of children a customer has is increasing, the number of customers for each category is decreasing.</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n" sz="1800">
                <a:solidFill>
                  <a:srgbClr val="FFFFFF"/>
                </a:solidFill>
              </a:rPr>
              <a:t>Child care is too expensive, want more time for the children I have, worried about the economy are the main reasons for more Americans to have lesser no. of children.</a:t>
            </a:r>
            <a:r>
              <a:rPr i="1" lang="en" sz="1800">
                <a:solidFill>
                  <a:srgbClr val="FFFFFF"/>
                </a:solidFill>
              </a:rPr>
              <a:t>(Americans Are Having Fewer Babies. They Told Us Why. (Publish</a:t>
            </a:r>
            <a:r>
              <a:rPr i="1" lang="en" sz="1800">
                <a:solidFill>
                  <a:srgbClr val="FFFFFF"/>
                </a:solidFill>
              </a:rPr>
              <a:t>ed 2018),</a:t>
            </a:r>
            <a:r>
              <a:rPr i="1" lang="en" sz="1800">
                <a:solidFill>
                  <a:srgbClr val="FFFFFF"/>
                </a:solidFill>
              </a:rPr>
              <a:t> 2018)</a:t>
            </a:r>
            <a:endParaRPr i="1" sz="1800">
              <a:solidFill>
                <a:srgbClr val="FFFFFF"/>
              </a:solidFill>
            </a:endParaRPr>
          </a:p>
        </p:txBody>
      </p:sp>
      <p:pic>
        <p:nvPicPr>
          <p:cNvPr id="202" name="Google Shape;202;p28"/>
          <p:cNvPicPr preferRelativeResize="0"/>
          <p:nvPr/>
        </p:nvPicPr>
        <p:blipFill>
          <a:blip r:embed="rId3">
            <a:alphaModFix/>
          </a:blip>
          <a:stretch>
            <a:fillRect/>
          </a:stretch>
        </p:blipFill>
        <p:spPr>
          <a:xfrm>
            <a:off x="851900" y="1845450"/>
            <a:ext cx="3025800" cy="2420650"/>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Correlation</a:t>
            </a:r>
            <a:r>
              <a:rPr lang="en"/>
              <a:t> Between Variables</a:t>
            </a:r>
            <a:endParaRPr/>
          </a:p>
        </p:txBody>
      </p:sp>
      <p:sp>
        <p:nvSpPr>
          <p:cNvPr id="208" name="Google Shape;208;p29"/>
          <p:cNvSpPr txBox="1"/>
          <p:nvPr>
            <p:ph idx="1" type="body"/>
          </p:nvPr>
        </p:nvSpPr>
        <p:spPr>
          <a:xfrm>
            <a:off x="187125" y="1817650"/>
            <a:ext cx="4178100" cy="2649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800"/>
              <a:t>The response variable which is “Charges” is highly correlated with the variable “Smoker” and the variables “age” and “Charges” are also correlated. </a:t>
            </a:r>
            <a:r>
              <a:rPr lang="en" sz="1800">
                <a:solidFill>
                  <a:srgbClr val="FFFFFF"/>
                </a:solidFill>
              </a:rPr>
              <a:t>There is some correlation between “Region” and “BMI” too. </a:t>
            </a:r>
            <a:r>
              <a:rPr lang="en" sz="1800"/>
              <a:t>Apart from that, any substantial correlations cannot be seen among variables</a:t>
            </a:r>
            <a:endParaRPr sz="1800"/>
          </a:p>
        </p:txBody>
      </p:sp>
      <p:pic>
        <p:nvPicPr>
          <p:cNvPr id="209" name="Google Shape;209;p29"/>
          <p:cNvPicPr preferRelativeResize="0"/>
          <p:nvPr/>
        </p:nvPicPr>
        <p:blipFill>
          <a:blip r:embed="rId3">
            <a:alphaModFix/>
          </a:blip>
          <a:stretch>
            <a:fillRect/>
          </a:stretch>
        </p:blipFill>
        <p:spPr>
          <a:xfrm>
            <a:off x="4863350" y="1502425"/>
            <a:ext cx="3987099" cy="35801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3"/>
            </a:gs>
            <a:gs pos="18000">
              <a:schemeClr val="accent2"/>
            </a:gs>
            <a:gs pos="100000">
              <a:schemeClr val="accent1"/>
            </a:gs>
          </a:gsLst>
          <a:path path="circle">
            <a:fillToRect b="100%" r="100%"/>
          </a:path>
          <a:tileRect l="-100%" t="-100%"/>
        </a:gradFill>
      </p:bgPr>
    </p:bg>
    <p:spTree>
      <p:nvGrpSpPr>
        <p:cNvPr id="213" name="Shape 213"/>
        <p:cNvGrpSpPr/>
        <p:nvPr/>
      </p:nvGrpSpPr>
      <p:grpSpPr>
        <a:xfrm>
          <a:off x="0" y="0"/>
          <a:ext cx="0" cy="0"/>
          <a:chOff x="0" y="0"/>
          <a:chExt cx="0" cy="0"/>
        </a:xfrm>
      </p:grpSpPr>
      <p:sp>
        <p:nvSpPr>
          <p:cNvPr id="214" name="Google Shape;214;p30"/>
          <p:cNvSpPr txBox="1"/>
          <p:nvPr>
            <p:ph idx="4294967295" type="ctrTitle"/>
          </p:nvPr>
        </p:nvSpPr>
        <p:spPr>
          <a:xfrm>
            <a:off x="685800" y="2116750"/>
            <a:ext cx="428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solidFill>
                  <a:schemeClr val="lt2"/>
                </a:solidFill>
              </a:rPr>
              <a:t>Advanced</a:t>
            </a:r>
            <a:r>
              <a:rPr lang="en" sz="6000">
                <a:solidFill>
                  <a:schemeClr val="lt2"/>
                </a:solidFill>
              </a:rPr>
              <a:t> Analysis </a:t>
            </a:r>
            <a:endParaRPr sz="6000">
              <a:solidFill>
                <a:schemeClr val="lt2"/>
              </a:solidFill>
            </a:endParaRPr>
          </a:p>
        </p:txBody>
      </p:sp>
      <p:sp>
        <p:nvSpPr>
          <p:cNvPr id="215" name="Google Shape;215;p30"/>
          <p:cNvSpPr txBox="1"/>
          <p:nvPr>
            <p:ph idx="4294967295" type="subTitle"/>
          </p:nvPr>
        </p:nvSpPr>
        <p:spPr>
          <a:xfrm>
            <a:off x="685800" y="3259149"/>
            <a:ext cx="3953100" cy="115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This helps us to analyze our dataset further.</a:t>
            </a:r>
            <a:endParaRPr/>
          </a:p>
        </p:txBody>
      </p:sp>
      <p:grpSp>
        <p:nvGrpSpPr>
          <p:cNvPr id="216" name="Google Shape;216;p30"/>
          <p:cNvGrpSpPr/>
          <p:nvPr/>
        </p:nvGrpSpPr>
        <p:grpSpPr>
          <a:xfrm>
            <a:off x="4969177" y="651616"/>
            <a:ext cx="2394503" cy="2394487"/>
            <a:chOff x="6643075" y="3664250"/>
            <a:chExt cx="407950" cy="407975"/>
          </a:xfrm>
        </p:grpSpPr>
        <p:sp>
          <p:nvSpPr>
            <p:cNvPr id="217" name="Google Shape;217;p3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30"/>
          <p:cNvGrpSpPr/>
          <p:nvPr/>
        </p:nvGrpSpPr>
        <p:grpSpPr>
          <a:xfrm rot="-587459">
            <a:off x="4828848" y="3357972"/>
            <a:ext cx="984473" cy="984417"/>
            <a:chOff x="576250" y="4319400"/>
            <a:chExt cx="442075" cy="442050"/>
          </a:xfrm>
        </p:grpSpPr>
        <p:sp>
          <p:nvSpPr>
            <p:cNvPr id="220" name="Google Shape;220;p3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0"/>
          <p:cNvSpPr/>
          <p:nvPr/>
        </p:nvSpPr>
        <p:spPr>
          <a:xfrm>
            <a:off x="4396587" y="1204605"/>
            <a:ext cx="374278" cy="35737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rot="2697416">
            <a:off x="6863000" y="3034227"/>
            <a:ext cx="568178" cy="54251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7312483" y="2724518"/>
            <a:ext cx="227572" cy="21740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rot="1280228">
            <a:off x="4137279" y="1977773"/>
            <a:ext cx="227539" cy="21739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STEPWISE</a:t>
            </a:r>
            <a:r>
              <a:rPr lang="en"/>
              <a:t> SELECTION METHOD</a:t>
            </a:r>
            <a:endParaRPr/>
          </a:p>
        </p:txBody>
      </p:sp>
      <p:sp>
        <p:nvSpPr>
          <p:cNvPr id="234" name="Google Shape;234;p31"/>
          <p:cNvSpPr txBox="1"/>
          <p:nvPr>
            <p:ph idx="1" type="body"/>
          </p:nvPr>
        </p:nvSpPr>
        <p:spPr>
          <a:xfrm>
            <a:off x="818775" y="2173150"/>
            <a:ext cx="3896100" cy="2541600"/>
          </a:xfrm>
          <a:prstGeom prst="rect">
            <a:avLst/>
          </a:prstGeom>
        </p:spPr>
        <p:txBody>
          <a:bodyPr anchorCtr="0" anchor="t" bIns="0" lIns="0" spcFirstLastPara="1" rIns="0" wrap="square" tIns="0">
            <a:noAutofit/>
          </a:bodyPr>
          <a:lstStyle/>
          <a:p>
            <a:pPr indent="-323850" lvl="0" marL="457200" rtl="0" algn="l">
              <a:spcBef>
                <a:spcPts val="600"/>
              </a:spcBef>
              <a:spcAft>
                <a:spcPts val="0"/>
              </a:spcAft>
              <a:buSzPts val="1500"/>
              <a:buChar char="▫"/>
            </a:pPr>
            <a:r>
              <a:rPr lang="en" sz="1500"/>
              <a:t>Stepwise regression is a combination of the forward and backward selection techniques</a:t>
            </a:r>
            <a:endParaRPr sz="1500"/>
          </a:p>
          <a:p>
            <a:pPr indent="-323850" lvl="0" marL="457200" rtl="0" algn="l">
              <a:spcBef>
                <a:spcPts val="0"/>
              </a:spcBef>
              <a:spcAft>
                <a:spcPts val="0"/>
              </a:spcAft>
              <a:buSzPts val="1500"/>
              <a:buChar char="▫"/>
            </a:pPr>
            <a:r>
              <a:rPr lang="en" sz="1500"/>
              <a:t>Here we have used 10 fold cross validation to train and select the best model.</a:t>
            </a:r>
            <a:endParaRPr sz="15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235" name="Google Shape;235;p31"/>
          <p:cNvPicPr preferRelativeResize="0"/>
          <p:nvPr/>
        </p:nvPicPr>
        <p:blipFill>
          <a:blip r:embed="rId3">
            <a:alphaModFix/>
          </a:blip>
          <a:stretch>
            <a:fillRect/>
          </a:stretch>
        </p:blipFill>
        <p:spPr>
          <a:xfrm>
            <a:off x="5160500" y="1859850"/>
            <a:ext cx="3660149" cy="2541600"/>
          </a:xfrm>
          <a:prstGeom prst="rect">
            <a:avLst/>
          </a:prstGeom>
          <a:no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303800" y="598575"/>
            <a:ext cx="7365900" cy="99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FINAL BEST MODEL FROM STEPWISE METHOD</a:t>
            </a:r>
            <a:endParaRPr/>
          </a:p>
        </p:txBody>
      </p:sp>
      <p:sp>
        <p:nvSpPr>
          <p:cNvPr id="241" name="Google Shape;241;p32"/>
          <p:cNvSpPr txBox="1"/>
          <p:nvPr>
            <p:ph idx="1" type="body"/>
          </p:nvPr>
        </p:nvSpPr>
        <p:spPr>
          <a:xfrm>
            <a:off x="1303800" y="1677675"/>
            <a:ext cx="7030500" cy="27627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500"/>
              <a:t>CHARGES =  -13899.9787 + 260.2115 * AGE - 445.5107 *SEX  + 357.4661*BMI + 536.1679 *CHILDREN + 23903.2970 * SMOKER + 1708.5439 * REGION_NORTHEAST + 1165.5175*REGION_NORTHWEST</a:t>
            </a:r>
            <a:endParaRPr sz="1500"/>
          </a:p>
          <a:p>
            <a:pPr indent="0" lvl="0" marL="0" rtl="0" algn="just">
              <a:spcBef>
                <a:spcPts val="600"/>
              </a:spcBef>
              <a:spcAft>
                <a:spcPts val="0"/>
              </a:spcAft>
              <a:buNone/>
            </a:pPr>
            <a:r>
              <a:t/>
            </a:r>
            <a:endParaRPr sz="1500"/>
          </a:p>
          <a:p>
            <a:pPr indent="0" lvl="0" marL="0" rtl="0" algn="just">
              <a:spcBef>
                <a:spcPts val="600"/>
              </a:spcBef>
              <a:spcAft>
                <a:spcPts val="0"/>
              </a:spcAft>
              <a:buNone/>
            </a:pPr>
            <a:r>
              <a:rPr lang="en" sz="1500"/>
              <a:t>The final model was used to predict the test data and calculated the test RMSE and  R-squared value.</a:t>
            </a:r>
            <a:endParaRPr sz="1500"/>
          </a:p>
          <a:p>
            <a:pPr indent="0" lvl="0" marL="0" rtl="0" algn="just">
              <a:spcBef>
                <a:spcPts val="600"/>
              </a:spcBef>
              <a:spcAft>
                <a:spcPts val="0"/>
              </a:spcAft>
              <a:buNone/>
            </a:pPr>
            <a:r>
              <a:t/>
            </a:r>
            <a:endParaRPr sz="1500"/>
          </a:p>
        </p:txBody>
      </p:sp>
      <p:graphicFrame>
        <p:nvGraphicFramePr>
          <p:cNvPr id="242" name="Google Shape;242;p32"/>
          <p:cNvGraphicFramePr/>
          <p:nvPr/>
        </p:nvGraphicFramePr>
        <p:xfrm>
          <a:off x="2237250" y="3477250"/>
          <a:ext cx="3000000" cy="3000000"/>
        </p:xfrm>
        <a:graphic>
          <a:graphicData uri="http://schemas.openxmlformats.org/drawingml/2006/table">
            <a:tbl>
              <a:tblPr>
                <a:noFill/>
                <a:tableStyleId>{0CAB5547-079C-4415-9D5C-E949130E1B4F}</a:tableStyleId>
              </a:tblPr>
              <a:tblGrid>
                <a:gridCol w="3298050"/>
                <a:gridCol w="3298050"/>
              </a:tblGrid>
              <a:tr h="700750">
                <a:tc>
                  <a:txBody>
                    <a:bodyPr/>
                    <a:lstStyle/>
                    <a:p>
                      <a:pPr indent="0" lvl="0" marL="0" rtl="0" algn="ctr">
                        <a:spcBef>
                          <a:spcPts val="0"/>
                        </a:spcBef>
                        <a:spcAft>
                          <a:spcPts val="0"/>
                        </a:spcAft>
                        <a:buNone/>
                      </a:pPr>
                      <a:r>
                        <a:rPr lang="en">
                          <a:solidFill>
                            <a:srgbClr val="FFFFFF"/>
                          </a:solidFill>
                        </a:rPr>
                        <a:t>RMSE</a:t>
                      </a:r>
                      <a:endParaRPr>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lang="en">
                          <a:solidFill>
                            <a:srgbClr val="FFFFFF"/>
                          </a:solidFill>
                        </a:rPr>
                        <a:t>6056.135</a:t>
                      </a:r>
                      <a:endParaRPr>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r h="678175">
                <a:tc>
                  <a:txBody>
                    <a:bodyPr/>
                    <a:lstStyle/>
                    <a:p>
                      <a:pPr indent="0" lvl="0" marL="0" rtl="0" algn="ctr">
                        <a:spcBef>
                          <a:spcPts val="0"/>
                        </a:spcBef>
                        <a:spcAft>
                          <a:spcPts val="0"/>
                        </a:spcAft>
                        <a:buNone/>
                      </a:pPr>
                      <a:r>
                        <a:rPr lang="en">
                          <a:solidFill>
                            <a:srgbClr val="FFFFFF"/>
                          </a:solidFill>
                        </a:rPr>
                        <a:t> R-squared</a:t>
                      </a:r>
                      <a:endParaRPr>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lang="en">
                          <a:solidFill>
                            <a:srgbClr val="FFFFFF"/>
                          </a:solidFill>
                        </a:rPr>
                        <a:t>0.75273215</a:t>
                      </a:r>
                      <a:endParaRPr>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OUTLINE</a:t>
            </a:r>
            <a:endParaRPr/>
          </a:p>
        </p:txBody>
      </p:sp>
      <p:sp>
        <p:nvSpPr>
          <p:cNvPr id="97" name="Google Shape;97;p15"/>
          <p:cNvSpPr txBox="1"/>
          <p:nvPr>
            <p:ph idx="1" type="body"/>
          </p:nvPr>
        </p:nvSpPr>
        <p:spPr>
          <a:xfrm>
            <a:off x="975250" y="1575121"/>
            <a:ext cx="7193400" cy="27027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INTRODUCTION</a:t>
            </a:r>
            <a:endParaRPr sz="1800"/>
          </a:p>
          <a:p>
            <a:pPr indent="-342900" lvl="0" marL="457200" rtl="0" algn="l">
              <a:spcBef>
                <a:spcPts val="0"/>
              </a:spcBef>
              <a:spcAft>
                <a:spcPts val="0"/>
              </a:spcAft>
              <a:buSzPts val="1800"/>
              <a:buChar char="▫"/>
            </a:pPr>
            <a:r>
              <a:rPr lang="en" sz="1800"/>
              <a:t>DESCRIPTION OF THE PROBLEM</a:t>
            </a:r>
            <a:endParaRPr sz="1800"/>
          </a:p>
          <a:p>
            <a:pPr indent="-342900" lvl="0" marL="457200" rtl="0" algn="l">
              <a:spcBef>
                <a:spcPts val="0"/>
              </a:spcBef>
              <a:spcAft>
                <a:spcPts val="0"/>
              </a:spcAft>
              <a:buSzPts val="1800"/>
              <a:buChar char="▫"/>
            </a:pPr>
            <a:r>
              <a:rPr lang="en" sz="1800"/>
              <a:t>DESCRIPTION OF THE DATASET</a:t>
            </a:r>
            <a:endParaRPr sz="1800"/>
          </a:p>
          <a:p>
            <a:pPr indent="-342900" lvl="0" marL="457200" rtl="0" algn="l">
              <a:spcBef>
                <a:spcPts val="0"/>
              </a:spcBef>
              <a:spcAft>
                <a:spcPts val="0"/>
              </a:spcAft>
              <a:buSzPts val="1800"/>
              <a:buChar char="▫"/>
            </a:pPr>
            <a:r>
              <a:rPr lang="en" sz="1800"/>
              <a:t>METHODOLOGY</a:t>
            </a:r>
            <a:endParaRPr sz="1800"/>
          </a:p>
          <a:p>
            <a:pPr indent="-342900" lvl="0" marL="457200" rtl="0" algn="l">
              <a:spcBef>
                <a:spcPts val="0"/>
              </a:spcBef>
              <a:spcAft>
                <a:spcPts val="0"/>
              </a:spcAft>
              <a:buSzPts val="1800"/>
              <a:buChar char="▫"/>
            </a:pPr>
            <a:r>
              <a:rPr lang="en" sz="1800"/>
              <a:t>DESCRIPTIVE ANALYSIS</a:t>
            </a:r>
            <a:endParaRPr sz="1800"/>
          </a:p>
          <a:p>
            <a:pPr indent="-342900" lvl="0" marL="457200" rtl="0" algn="l">
              <a:spcBef>
                <a:spcPts val="0"/>
              </a:spcBef>
              <a:spcAft>
                <a:spcPts val="0"/>
              </a:spcAft>
              <a:buSzPts val="1800"/>
              <a:buChar char="▫"/>
            </a:pPr>
            <a:r>
              <a:rPr lang="en" sz="1800"/>
              <a:t>ADVANCED ANALYSIS</a:t>
            </a:r>
            <a:endParaRPr sz="1800"/>
          </a:p>
          <a:p>
            <a:pPr indent="-342900" lvl="0" marL="457200" rtl="0" algn="l">
              <a:spcBef>
                <a:spcPts val="0"/>
              </a:spcBef>
              <a:spcAft>
                <a:spcPts val="0"/>
              </a:spcAft>
              <a:buSzPts val="1800"/>
              <a:buChar char="▫"/>
            </a:pPr>
            <a:r>
              <a:rPr lang="en" sz="1800"/>
              <a:t>IMPORTANT RESULTS AND DISCUSSION</a:t>
            </a:r>
            <a:endParaRPr sz="1800"/>
          </a:p>
          <a:p>
            <a:pPr indent="-342900" lvl="0" marL="457200" rtl="0" algn="l">
              <a:spcBef>
                <a:spcPts val="0"/>
              </a:spcBef>
              <a:spcAft>
                <a:spcPts val="0"/>
              </a:spcAft>
              <a:buSzPts val="1800"/>
              <a:buChar char="▫"/>
            </a:pPr>
            <a:r>
              <a:rPr lang="en" sz="1800"/>
              <a:t>DATA PRODUCT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RIDGE REGRESSION</a:t>
            </a:r>
            <a:endParaRPr/>
          </a:p>
        </p:txBody>
      </p:sp>
      <p:sp>
        <p:nvSpPr>
          <p:cNvPr id="248" name="Google Shape;248;p33"/>
          <p:cNvSpPr txBox="1"/>
          <p:nvPr>
            <p:ph idx="1" type="body"/>
          </p:nvPr>
        </p:nvSpPr>
        <p:spPr>
          <a:xfrm>
            <a:off x="1303800" y="1677275"/>
            <a:ext cx="7030500" cy="3003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In ridge regression, we use to shrink all the unnecessary predictor variables close to zero by putting a constraint on the regression.</a:t>
            </a:r>
            <a:endParaRPr sz="1800"/>
          </a:p>
          <a:p>
            <a:pPr indent="0" lvl="0" marL="0" rtl="0" algn="l">
              <a:spcBef>
                <a:spcPts val="600"/>
              </a:spcBef>
              <a:spcAft>
                <a:spcPts val="0"/>
              </a:spcAft>
              <a:buNone/>
            </a:pPr>
            <a:r>
              <a:rPr lang="en" sz="1800"/>
              <a:t>First we do k fold cross validation to find the best lambda and then rebuild the model with best lambda obtained.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b="1" lang="en" sz="1800"/>
              <a:t>Final ridge model</a:t>
            </a:r>
            <a:endParaRPr b="1" sz="1800"/>
          </a:p>
          <a:p>
            <a:pPr indent="0" lvl="0" marL="0" rtl="0" algn="l">
              <a:spcBef>
                <a:spcPts val="600"/>
              </a:spcBef>
              <a:spcAft>
                <a:spcPts val="0"/>
              </a:spcAft>
              <a:buNone/>
            </a:pPr>
            <a:r>
              <a:rPr lang="en" sz="1400"/>
              <a:t>Charges = -13687.7349 + 259.4533* age - 443.1540* sex + 359.0232 * bmi + 532.9699 * children + 23864.1767* smoker + 1491.2382* region_northeast + 946.2820*region_northwest  - 324.5246*region_southeast  -103.9261*</a:t>
            </a:r>
            <a:r>
              <a:rPr lang="en" sz="1400"/>
              <a:t>region_southwest </a:t>
            </a:r>
            <a:endParaRPr sz="1400"/>
          </a:p>
        </p:txBody>
      </p:sp>
      <p:sp>
        <p:nvSpPr>
          <p:cNvPr id="249" name="Google Shape;249;p33"/>
          <p:cNvSpPr/>
          <p:nvPr/>
        </p:nvSpPr>
        <p:spPr>
          <a:xfrm>
            <a:off x="3939500" y="3022325"/>
            <a:ext cx="2212500" cy="312900"/>
          </a:xfrm>
          <a:prstGeom prst="rect">
            <a:avLst/>
          </a:prstGeom>
          <a:solidFill>
            <a:srgbClr val="000000">
              <a:alpha val="1508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Best lambda = 25.11886</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RMSE AND R-SQUARED VALUE OF RIDGE REGRESSION</a:t>
            </a:r>
            <a:endParaRPr/>
          </a:p>
        </p:txBody>
      </p:sp>
      <p:graphicFrame>
        <p:nvGraphicFramePr>
          <p:cNvPr id="255" name="Google Shape;255;p34"/>
          <p:cNvGraphicFramePr/>
          <p:nvPr/>
        </p:nvGraphicFramePr>
        <p:xfrm>
          <a:off x="1199550" y="2190750"/>
          <a:ext cx="3000000" cy="3000000"/>
        </p:xfrm>
        <a:graphic>
          <a:graphicData uri="http://schemas.openxmlformats.org/drawingml/2006/table">
            <a:tbl>
              <a:tblPr>
                <a:noFill/>
                <a:tableStyleId>{0CAB5547-079C-4415-9D5C-E949130E1B4F}</a:tableStyleId>
              </a:tblPr>
              <a:tblGrid>
                <a:gridCol w="3619500"/>
                <a:gridCol w="3619500"/>
              </a:tblGrid>
              <a:tr h="836125">
                <a:tc>
                  <a:txBody>
                    <a:bodyPr/>
                    <a:lstStyle/>
                    <a:p>
                      <a:pPr indent="0" lvl="0" marL="0" rtl="0" algn="ctr">
                        <a:spcBef>
                          <a:spcPts val="0"/>
                        </a:spcBef>
                        <a:spcAft>
                          <a:spcPts val="0"/>
                        </a:spcAft>
                        <a:buNone/>
                      </a:pPr>
                      <a:r>
                        <a:rPr b="1" lang="en">
                          <a:solidFill>
                            <a:srgbClr val="FFFFFF"/>
                          </a:solidFill>
                          <a:latin typeface="Titillium Web"/>
                          <a:ea typeface="Titillium Web"/>
                          <a:cs typeface="Titillium Web"/>
                          <a:sym typeface="Titillium Web"/>
                        </a:rPr>
                        <a:t>RMSE</a:t>
                      </a:r>
                      <a:endParaRPr b="1">
                        <a:solidFill>
                          <a:srgbClr val="FFFFFF"/>
                        </a:solidFill>
                        <a:latin typeface="Titillium Web"/>
                        <a:ea typeface="Titillium Web"/>
                        <a:cs typeface="Titillium Web"/>
                        <a:sym typeface="Titillium Web"/>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b="1" lang="en">
                          <a:solidFill>
                            <a:srgbClr val="FFFFFF"/>
                          </a:solidFill>
                          <a:latin typeface="Titillium Web"/>
                          <a:ea typeface="Titillium Web"/>
                          <a:cs typeface="Titillium Web"/>
                          <a:sym typeface="Titillium Web"/>
                        </a:rPr>
                        <a:t>6098.291</a:t>
                      </a:r>
                      <a:endParaRPr b="1">
                        <a:solidFill>
                          <a:srgbClr val="FFFFFF"/>
                        </a:solidFill>
                        <a:latin typeface="Titillium Web"/>
                        <a:ea typeface="Titillium Web"/>
                        <a:cs typeface="Titillium Web"/>
                        <a:sym typeface="Titillium Web"/>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r h="836100">
                <a:tc>
                  <a:txBody>
                    <a:bodyPr/>
                    <a:lstStyle/>
                    <a:p>
                      <a:pPr indent="0" lvl="0" marL="0" rtl="0" algn="ctr">
                        <a:spcBef>
                          <a:spcPts val="0"/>
                        </a:spcBef>
                        <a:spcAft>
                          <a:spcPts val="0"/>
                        </a:spcAft>
                        <a:buNone/>
                      </a:pPr>
                      <a:r>
                        <a:rPr b="1" lang="en">
                          <a:solidFill>
                            <a:srgbClr val="FFFFFF"/>
                          </a:solidFill>
                          <a:latin typeface="Titillium Web"/>
                          <a:ea typeface="Titillium Web"/>
                          <a:cs typeface="Titillium Web"/>
                          <a:sym typeface="Titillium Web"/>
                        </a:rPr>
                        <a:t> R-squared </a:t>
                      </a:r>
                      <a:endParaRPr b="1">
                        <a:solidFill>
                          <a:srgbClr val="FFFFFF"/>
                        </a:solidFill>
                        <a:latin typeface="Titillium Web"/>
                        <a:ea typeface="Titillium Web"/>
                        <a:cs typeface="Titillium Web"/>
                        <a:sym typeface="Titillium Web"/>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b="1" lang="en">
                          <a:solidFill>
                            <a:srgbClr val="FFFFFF"/>
                          </a:solidFill>
                          <a:latin typeface="Titillium Web"/>
                          <a:ea typeface="Titillium Web"/>
                          <a:cs typeface="Titillium Web"/>
                          <a:sym typeface="Titillium Web"/>
                        </a:rPr>
                        <a:t>0.7275261</a:t>
                      </a:r>
                      <a:endParaRPr b="1">
                        <a:solidFill>
                          <a:srgbClr val="FFFFFF"/>
                        </a:solidFill>
                        <a:latin typeface="Titillium Web"/>
                        <a:ea typeface="Titillium Web"/>
                        <a:cs typeface="Titillium Web"/>
                        <a:sym typeface="Titillium Web"/>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ELASTIC NET REGRESSION</a:t>
            </a:r>
            <a:endParaRPr/>
          </a:p>
        </p:txBody>
      </p:sp>
      <p:sp>
        <p:nvSpPr>
          <p:cNvPr id="261" name="Google Shape;261;p35"/>
          <p:cNvSpPr txBox="1"/>
          <p:nvPr>
            <p:ph idx="1" type="body"/>
          </p:nvPr>
        </p:nvSpPr>
        <p:spPr>
          <a:xfrm>
            <a:off x="1269950" y="1639600"/>
            <a:ext cx="7030500" cy="319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Elastic net linear regression uses the penalties from both lasso and ridge techniques to regularize regression models.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b="1" lang="en" sz="1800"/>
              <a:t>Final model:</a:t>
            </a:r>
            <a:endParaRPr b="1" sz="1800"/>
          </a:p>
          <a:p>
            <a:pPr indent="0" lvl="0" marL="0" rtl="0" algn="l">
              <a:spcBef>
                <a:spcPts val="600"/>
              </a:spcBef>
              <a:spcAft>
                <a:spcPts val="0"/>
              </a:spcAft>
              <a:buNone/>
            </a:pPr>
            <a:r>
              <a:rPr lang="en" sz="1600"/>
              <a:t>Chages = </a:t>
            </a:r>
            <a:r>
              <a:rPr lang="en" sz="1500"/>
              <a:t>-12014.6056+ 254.3906*age -225.8201*sex + 330.7486*bmi + 422.9203*children +  24018.9191*smoker + 761.7887*region_northeast + 430.9093*region_northwest -747.1415*region_southeast  -225.0033*region_southwest</a:t>
            </a:r>
            <a:endParaRPr sz="15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500"/>
          </a:p>
        </p:txBody>
      </p:sp>
      <p:sp>
        <p:nvSpPr>
          <p:cNvPr id="262" name="Google Shape;262;p35"/>
          <p:cNvSpPr txBox="1"/>
          <p:nvPr/>
        </p:nvSpPr>
        <p:spPr>
          <a:xfrm>
            <a:off x="2366800" y="2439625"/>
            <a:ext cx="3543600" cy="400200"/>
          </a:xfrm>
          <a:prstGeom prst="rect">
            <a:avLst/>
          </a:prstGeom>
          <a:solidFill>
            <a:srgbClr val="000000">
              <a:alpha val="15080"/>
            </a:srgbClr>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Nunito"/>
                <a:ea typeface="Nunito"/>
                <a:cs typeface="Nunito"/>
                <a:sym typeface="Nunito"/>
              </a:rPr>
              <a:t>Alpha = 0.1	Lambda = </a:t>
            </a:r>
            <a:r>
              <a:rPr lang="en" sz="1300">
                <a:solidFill>
                  <a:srgbClr val="FFFFFF"/>
                </a:solidFill>
                <a:latin typeface="Nunito"/>
                <a:ea typeface="Nunito"/>
                <a:cs typeface="Nunito"/>
                <a:sym typeface="Nunito"/>
              </a:rPr>
              <a:t>55.13606</a:t>
            </a:r>
            <a:endParaRPr>
              <a:solidFill>
                <a:srgbClr val="FFFFFF"/>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6"/>
          <p:cNvPicPr preferRelativeResize="0"/>
          <p:nvPr/>
        </p:nvPicPr>
        <p:blipFill>
          <a:blip r:embed="rId3">
            <a:alphaModFix/>
          </a:blip>
          <a:stretch>
            <a:fillRect/>
          </a:stretch>
        </p:blipFill>
        <p:spPr>
          <a:xfrm>
            <a:off x="654200" y="420900"/>
            <a:ext cx="3316226" cy="2999375"/>
          </a:xfrm>
          <a:prstGeom prst="rect">
            <a:avLst/>
          </a:prstGeom>
          <a:noFill/>
          <a:ln cap="flat" cmpd="sng" w="381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268" name="Google Shape;268;p36"/>
          <p:cNvPicPr preferRelativeResize="0"/>
          <p:nvPr/>
        </p:nvPicPr>
        <p:blipFill>
          <a:blip r:embed="rId4">
            <a:alphaModFix/>
          </a:blip>
          <a:stretch>
            <a:fillRect/>
          </a:stretch>
        </p:blipFill>
        <p:spPr>
          <a:xfrm>
            <a:off x="4572000" y="420900"/>
            <a:ext cx="3447800" cy="2999375"/>
          </a:xfrm>
          <a:prstGeom prst="rect">
            <a:avLst/>
          </a:prstGeom>
          <a:noFill/>
          <a:ln cap="flat" cmpd="sng" w="381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graphicFrame>
        <p:nvGraphicFramePr>
          <p:cNvPr id="269" name="Google Shape;269;p36"/>
          <p:cNvGraphicFramePr/>
          <p:nvPr/>
        </p:nvGraphicFramePr>
        <p:xfrm>
          <a:off x="3067000" y="3784075"/>
          <a:ext cx="3000000" cy="3000000"/>
        </p:xfrm>
        <a:graphic>
          <a:graphicData uri="http://schemas.openxmlformats.org/drawingml/2006/table">
            <a:tbl>
              <a:tblPr>
                <a:noFill/>
                <a:tableStyleId>{0CAB5547-079C-4415-9D5C-E949130E1B4F}</a:tableStyleId>
              </a:tblPr>
              <a:tblGrid>
                <a:gridCol w="2756625"/>
                <a:gridCol w="2756625"/>
              </a:tblGrid>
              <a:tr h="538925">
                <a:tc>
                  <a:txBody>
                    <a:bodyPr/>
                    <a:lstStyle/>
                    <a:p>
                      <a:pPr indent="0" lvl="0" marL="0" rtl="0" algn="ctr">
                        <a:lnSpc>
                          <a:spcPct val="115000"/>
                        </a:lnSpc>
                        <a:spcBef>
                          <a:spcPts val="0"/>
                        </a:spcBef>
                        <a:spcAft>
                          <a:spcPts val="1200"/>
                        </a:spcAft>
                        <a:buNone/>
                      </a:pPr>
                      <a:r>
                        <a:rPr b="1" lang="en" sz="1300">
                          <a:solidFill>
                            <a:srgbClr val="FFFFFF"/>
                          </a:solidFill>
                          <a:latin typeface="Nunito"/>
                          <a:ea typeface="Nunito"/>
                          <a:cs typeface="Nunito"/>
                          <a:sym typeface="Nunito"/>
                        </a:rPr>
                        <a:t>RMSE: </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lnSpc>
                          <a:spcPct val="115000"/>
                        </a:lnSpc>
                        <a:spcBef>
                          <a:spcPts val="0"/>
                        </a:spcBef>
                        <a:spcAft>
                          <a:spcPts val="1200"/>
                        </a:spcAft>
                        <a:buNone/>
                      </a:pPr>
                      <a:r>
                        <a:rPr b="1" lang="en" sz="1300">
                          <a:solidFill>
                            <a:srgbClr val="FFFFFF"/>
                          </a:solidFill>
                          <a:latin typeface="Nunito"/>
                          <a:ea typeface="Nunito"/>
                          <a:cs typeface="Nunito"/>
                          <a:sym typeface="Nunito"/>
                        </a:rPr>
                        <a:t>5616.705</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r h="516350">
                <a:tc>
                  <a:txBody>
                    <a:bodyPr/>
                    <a:lstStyle/>
                    <a:p>
                      <a:pPr indent="0" lvl="0" marL="0" rtl="0" algn="ctr">
                        <a:lnSpc>
                          <a:spcPct val="115000"/>
                        </a:lnSpc>
                        <a:spcBef>
                          <a:spcPts val="0"/>
                        </a:spcBef>
                        <a:spcAft>
                          <a:spcPts val="1200"/>
                        </a:spcAft>
                        <a:buNone/>
                      </a:pPr>
                      <a:r>
                        <a:rPr b="1" lang="en" sz="1300">
                          <a:solidFill>
                            <a:srgbClr val="FFFFFF"/>
                          </a:solidFill>
                          <a:latin typeface="Nunito"/>
                          <a:ea typeface="Nunito"/>
                          <a:cs typeface="Nunito"/>
                          <a:sym typeface="Nunito"/>
                        </a:rPr>
                        <a:t>R-squared: </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b="1" lang="en" sz="1300">
                          <a:solidFill>
                            <a:srgbClr val="FFFFFF"/>
                          </a:solidFill>
                          <a:latin typeface="Nunito"/>
                          <a:ea typeface="Nunito"/>
                          <a:cs typeface="Nunito"/>
                          <a:sym typeface="Nunito"/>
                        </a:rPr>
                        <a:t>0.7551182</a:t>
                      </a:r>
                      <a:endParaRPr b="1" sz="1300">
                        <a:solidFill>
                          <a:srgbClr val="FFFFFF"/>
                        </a:solidFill>
                        <a:latin typeface="Nunito"/>
                        <a:ea typeface="Nunito"/>
                        <a:cs typeface="Nunito"/>
                        <a:sym typeface="Nuni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LASSO REGRESSION</a:t>
            </a:r>
            <a:endParaRPr/>
          </a:p>
        </p:txBody>
      </p:sp>
      <p:sp>
        <p:nvSpPr>
          <p:cNvPr id="275" name="Google Shape;275;p37"/>
          <p:cNvSpPr txBox="1"/>
          <p:nvPr>
            <p:ph idx="1" type="body"/>
          </p:nvPr>
        </p:nvSpPr>
        <p:spPr>
          <a:xfrm>
            <a:off x="975250" y="1634700"/>
            <a:ext cx="7676100" cy="350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The lasso penalty is an alternative to the ridge penalty that requires only a small modification. </a:t>
            </a:r>
            <a:endParaRPr sz="1600"/>
          </a:p>
          <a:p>
            <a:pPr indent="0" lvl="0" marL="0" rtl="0" algn="l">
              <a:spcBef>
                <a:spcPts val="600"/>
              </a:spcBef>
              <a:spcAft>
                <a:spcPts val="0"/>
              </a:spcAft>
              <a:buNone/>
            </a:pPr>
            <a:r>
              <a:rPr lang="en" sz="1600"/>
              <a:t>Whereas the ridge penalty pushes variables to approximately but not equals to zero, the lasso penalty will actually push coefficients all the way to zero. </a:t>
            </a:r>
            <a:endParaRPr sz="1600"/>
          </a:p>
          <a:p>
            <a:pPr indent="0" lvl="0" marL="0" rtl="0" algn="l">
              <a:spcBef>
                <a:spcPts val="600"/>
              </a:spcBef>
              <a:spcAft>
                <a:spcPts val="0"/>
              </a:spcAft>
              <a:buNone/>
            </a:pPr>
            <a:r>
              <a:rPr lang="en" sz="1600"/>
              <a:t>The lasso penalty not only improves the model but also conducts automated feature selection.</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b="1" lang="en" sz="1600"/>
              <a:t>Final Lasso model:</a:t>
            </a:r>
            <a:endParaRPr b="1" sz="1600"/>
          </a:p>
          <a:p>
            <a:pPr indent="0" lvl="0" marL="0" rtl="0" algn="l">
              <a:lnSpc>
                <a:spcPct val="100000"/>
              </a:lnSpc>
              <a:spcBef>
                <a:spcPts val="600"/>
              </a:spcBef>
              <a:spcAft>
                <a:spcPts val="0"/>
              </a:spcAft>
              <a:buNone/>
            </a:pPr>
            <a:r>
              <a:rPr lang="en" sz="1400"/>
              <a:t>Charges = </a:t>
            </a:r>
            <a:r>
              <a:rPr lang="en" sz="1400"/>
              <a:t>-4573.799+ 203.437*age -196.599*sex + 179.524*bmi </a:t>
            </a:r>
            <a:r>
              <a:rPr lang="en" sz="1400"/>
              <a:t>+ 21925.986</a:t>
            </a:r>
            <a:r>
              <a:rPr lang="en" sz="1400"/>
              <a:t>*smoker </a:t>
            </a:r>
            <a:endParaRPr sz="1600"/>
          </a:p>
        </p:txBody>
      </p:sp>
      <p:sp>
        <p:nvSpPr>
          <p:cNvPr id="276" name="Google Shape;276;p37"/>
          <p:cNvSpPr txBox="1"/>
          <p:nvPr/>
        </p:nvSpPr>
        <p:spPr>
          <a:xfrm>
            <a:off x="3665100" y="3218200"/>
            <a:ext cx="2039400" cy="522300"/>
          </a:xfrm>
          <a:prstGeom prst="rect">
            <a:avLst/>
          </a:prstGeom>
          <a:solidFill>
            <a:srgbClr val="000000">
              <a:alpha val="15080"/>
            </a:srgbClr>
          </a:solidFill>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3511">
              <a:solidFill>
                <a:srgbClr val="FFFFFF"/>
              </a:solidFill>
              <a:latin typeface="Nunito"/>
              <a:ea typeface="Nunito"/>
              <a:cs typeface="Nunito"/>
              <a:sym typeface="Nunito"/>
            </a:endParaRPr>
          </a:p>
          <a:p>
            <a:pPr indent="0" lvl="0" marL="0" rtl="0" algn="l">
              <a:spcBef>
                <a:spcPts val="0"/>
              </a:spcBef>
              <a:spcAft>
                <a:spcPts val="0"/>
              </a:spcAft>
              <a:buNone/>
            </a:pPr>
            <a:r>
              <a:rPr b="1" lang="en" sz="5019">
                <a:solidFill>
                  <a:srgbClr val="FFFFFF"/>
                </a:solidFill>
                <a:latin typeface="Nunito"/>
                <a:ea typeface="Nunito"/>
                <a:cs typeface="Nunito"/>
                <a:sym typeface="Nunito"/>
              </a:rPr>
              <a:t>Best lambda = 25.11886</a:t>
            </a:r>
            <a:endParaRPr b="1" sz="5019">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8"/>
          <p:cNvPicPr preferRelativeResize="0"/>
          <p:nvPr/>
        </p:nvPicPr>
        <p:blipFill>
          <a:blip r:embed="rId3">
            <a:alphaModFix/>
          </a:blip>
          <a:stretch>
            <a:fillRect/>
          </a:stretch>
        </p:blipFill>
        <p:spPr>
          <a:xfrm>
            <a:off x="2778071" y="391950"/>
            <a:ext cx="3257378" cy="2952500"/>
          </a:xfrm>
          <a:prstGeom prst="rect">
            <a:avLst/>
          </a:prstGeom>
          <a:noFill/>
          <a:ln cap="flat" cmpd="sng" w="381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graphicFrame>
        <p:nvGraphicFramePr>
          <p:cNvPr id="282" name="Google Shape;282;p38"/>
          <p:cNvGraphicFramePr/>
          <p:nvPr/>
        </p:nvGraphicFramePr>
        <p:xfrm>
          <a:off x="1785513" y="3754850"/>
          <a:ext cx="3000000" cy="3000000"/>
        </p:xfrm>
        <a:graphic>
          <a:graphicData uri="http://schemas.openxmlformats.org/drawingml/2006/table">
            <a:tbl>
              <a:tblPr>
                <a:noFill/>
                <a:tableStyleId>{0CAB5547-079C-4415-9D5C-E949130E1B4F}</a:tableStyleId>
              </a:tblPr>
              <a:tblGrid>
                <a:gridCol w="2621250"/>
                <a:gridCol w="2621250"/>
              </a:tblGrid>
              <a:tr h="471425">
                <a:tc>
                  <a:txBody>
                    <a:bodyPr/>
                    <a:lstStyle/>
                    <a:p>
                      <a:pPr indent="0" lvl="0" marL="0" rtl="0" algn="ctr">
                        <a:lnSpc>
                          <a:spcPct val="115000"/>
                        </a:lnSpc>
                        <a:spcBef>
                          <a:spcPts val="0"/>
                        </a:spcBef>
                        <a:spcAft>
                          <a:spcPts val="1200"/>
                        </a:spcAft>
                        <a:buNone/>
                      </a:pPr>
                      <a:r>
                        <a:rPr b="1" lang="en" sz="1300">
                          <a:solidFill>
                            <a:srgbClr val="FFFFFF"/>
                          </a:solidFill>
                          <a:latin typeface="Nunito"/>
                          <a:ea typeface="Nunito"/>
                          <a:cs typeface="Nunito"/>
                          <a:sym typeface="Nunito"/>
                        </a:rPr>
                        <a:t>RMSE: </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lnSpc>
                          <a:spcPct val="115000"/>
                        </a:lnSpc>
                        <a:spcBef>
                          <a:spcPts val="0"/>
                        </a:spcBef>
                        <a:spcAft>
                          <a:spcPts val="1200"/>
                        </a:spcAft>
                        <a:buNone/>
                      </a:pPr>
                      <a:r>
                        <a:rPr b="1" lang="en" sz="1300">
                          <a:solidFill>
                            <a:srgbClr val="FFFFFF"/>
                          </a:solidFill>
                          <a:latin typeface="Nunito"/>
                          <a:ea typeface="Nunito"/>
                          <a:cs typeface="Nunito"/>
                          <a:sym typeface="Nunito"/>
                        </a:rPr>
                        <a:t>5616.884</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r h="541750">
                <a:tc>
                  <a:txBody>
                    <a:bodyPr/>
                    <a:lstStyle/>
                    <a:p>
                      <a:pPr indent="0" lvl="0" marL="0" rtl="0" algn="ctr">
                        <a:lnSpc>
                          <a:spcPct val="115000"/>
                        </a:lnSpc>
                        <a:spcBef>
                          <a:spcPts val="0"/>
                        </a:spcBef>
                        <a:spcAft>
                          <a:spcPts val="1200"/>
                        </a:spcAft>
                        <a:buNone/>
                      </a:pPr>
                      <a:r>
                        <a:rPr b="1" lang="en" sz="1300">
                          <a:solidFill>
                            <a:srgbClr val="FFFFFF"/>
                          </a:solidFill>
                          <a:latin typeface="Nunito"/>
                          <a:ea typeface="Nunito"/>
                          <a:cs typeface="Nunito"/>
                          <a:sym typeface="Nunito"/>
                        </a:rPr>
                        <a:t>R-squared: </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0.7551026</a:t>
                      </a:r>
                      <a:endParaRPr b="1" sz="1100">
                        <a:solidFill>
                          <a:srgbClr val="FFFFFF"/>
                        </a:solidFill>
                        <a:latin typeface="Nunito"/>
                        <a:ea typeface="Nunito"/>
                        <a:cs typeface="Nunito"/>
                        <a:sym typeface="Nuni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RANDOM FOREST REGRESSION</a:t>
            </a:r>
            <a:endParaRPr/>
          </a:p>
        </p:txBody>
      </p:sp>
      <p:sp>
        <p:nvSpPr>
          <p:cNvPr id="288" name="Google Shape;288;p39"/>
          <p:cNvSpPr txBox="1"/>
          <p:nvPr>
            <p:ph idx="1" type="body"/>
          </p:nvPr>
        </p:nvSpPr>
        <p:spPr>
          <a:xfrm>
            <a:off x="311175" y="1832325"/>
            <a:ext cx="4260900" cy="2541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FFFFFF"/>
                </a:solidFill>
                <a:uFill>
                  <a:noFill/>
                </a:uFill>
                <a:hlinkClick r:id="rId3">
                  <a:extLst>
                    <a:ext uri="{A12FA001-AC4F-418D-AE19-62706E023703}">
                      <ahyp:hlinkClr val="tx"/>
                    </a:ext>
                  </a:extLst>
                </a:hlinkClick>
              </a:rPr>
              <a:t>Random Forest approach</a:t>
            </a:r>
            <a:r>
              <a:rPr lang="en" sz="1800">
                <a:solidFill>
                  <a:srgbClr val="FFFFFF"/>
                </a:solidFill>
              </a:rPr>
              <a:t> is a </a:t>
            </a:r>
            <a:r>
              <a:rPr lang="en" sz="1800">
                <a:solidFill>
                  <a:srgbClr val="FFFFFF"/>
                </a:solidFill>
                <a:uFill>
                  <a:noFill/>
                </a:uFill>
                <a:hlinkClick r:id="rId4">
                  <a:extLst>
                    <a:ext uri="{A12FA001-AC4F-418D-AE19-62706E023703}">
                      <ahyp:hlinkClr val="tx"/>
                    </a:ext>
                  </a:extLst>
                </a:hlinkClick>
              </a:rPr>
              <a:t>supervised learning algorithm</a:t>
            </a:r>
            <a:r>
              <a:rPr lang="en" sz="1800">
                <a:solidFill>
                  <a:srgbClr val="FFFFFF"/>
                </a:solidFill>
              </a:rPr>
              <a:t>. It builds the multiple decision trees which are known as forest and glue them together to urge a more accurate and stable prediction.</a:t>
            </a:r>
            <a:endParaRPr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Grid search is used to find the best mtry value. (mtry - Number of random variables used in each tree )</a:t>
            </a:r>
            <a:endParaRPr sz="1800">
              <a:solidFill>
                <a:srgbClr val="FFFFFF"/>
              </a:solidFill>
            </a:endParaRPr>
          </a:p>
          <a:p>
            <a:pPr indent="0" lvl="0" marL="0" rtl="0" algn="l">
              <a:spcBef>
                <a:spcPts val="600"/>
              </a:spcBef>
              <a:spcAft>
                <a:spcPts val="0"/>
              </a:spcAft>
              <a:buNone/>
            </a:pPr>
            <a:r>
              <a:t/>
            </a:r>
            <a:endParaRPr>
              <a:solidFill>
                <a:srgbClr val="434343"/>
              </a:solidFill>
              <a:highlight>
                <a:srgbClr val="FFFFFF"/>
              </a:highlight>
            </a:endParaRPr>
          </a:p>
          <a:p>
            <a:pPr indent="0" lvl="0" marL="0" rtl="0" algn="l">
              <a:spcBef>
                <a:spcPts val="600"/>
              </a:spcBef>
              <a:spcAft>
                <a:spcPts val="0"/>
              </a:spcAft>
              <a:buNone/>
            </a:pPr>
            <a:r>
              <a:t/>
            </a:r>
            <a:endParaRPr>
              <a:solidFill>
                <a:srgbClr val="434343"/>
              </a:solidFill>
              <a:highlight>
                <a:srgbClr val="FFFFFF"/>
              </a:highlight>
            </a:endParaRPr>
          </a:p>
        </p:txBody>
      </p:sp>
      <p:pic>
        <p:nvPicPr>
          <p:cNvPr id="289" name="Google Shape;289;p39"/>
          <p:cNvPicPr preferRelativeResize="0"/>
          <p:nvPr/>
        </p:nvPicPr>
        <p:blipFill>
          <a:blip r:embed="rId5">
            <a:alphaModFix/>
          </a:blip>
          <a:stretch>
            <a:fillRect/>
          </a:stretch>
        </p:blipFill>
        <p:spPr>
          <a:xfrm>
            <a:off x="4745925" y="1934625"/>
            <a:ext cx="4153674" cy="2746400"/>
          </a:xfrm>
          <a:prstGeom prst="rect">
            <a:avLst/>
          </a:prstGeom>
          <a:noFill/>
          <a:ln cap="flat" cmpd="sng" w="381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GRID SEARCH SUMMARY</a:t>
            </a:r>
            <a:endParaRPr/>
          </a:p>
        </p:txBody>
      </p:sp>
      <p:pic>
        <p:nvPicPr>
          <p:cNvPr id="295" name="Google Shape;295;p40"/>
          <p:cNvPicPr preferRelativeResize="0"/>
          <p:nvPr/>
        </p:nvPicPr>
        <p:blipFill>
          <a:blip r:embed="rId3">
            <a:alphaModFix/>
          </a:blip>
          <a:stretch>
            <a:fillRect/>
          </a:stretch>
        </p:blipFill>
        <p:spPr>
          <a:xfrm>
            <a:off x="2515351" y="1767750"/>
            <a:ext cx="4581225" cy="2968325"/>
          </a:xfrm>
          <a:prstGeom prst="rect">
            <a:avLst/>
          </a:prstGeom>
          <a:no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RMSE AND R-SQUARED VALUE OF RANDOM FOREST</a:t>
            </a:r>
            <a:endParaRPr/>
          </a:p>
        </p:txBody>
      </p:sp>
      <p:graphicFrame>
        <p:nvGraphicFramePr>
          <p:cNvPr id="301" name="Google Shape;301;p41"/>
          <p:cNvGraphicFramePr/>
          <p:nvPr/>
        </p:nvGraphicFramePr>
        <p:xfrm>
          <a:off x="1414975" y="2334875"/>
          <a:ext cx="3000000" cy="3000000"/>
        </p:xfrm>
        <a:graphic>
          <a:graphicData uri="http://schemas.openxmlformats.org/drawingml/2006/table">
            <a:tbl>
              <a:tblPr>
                <a:noFill/>
                <a:tableStyleId>{0CAB5547-079C-4415-9D5C-E949130E1B4F}</a:tableStyleId>
              </a:tblPr>
              <a:tblGrid>
                <a:gridCol w="3267025"/>
                <a:gridCol w="3267025"/>
              </a:tblGrid>
              <a:tr h="779700">
                <a:tc>
                  <a:txBody>
                    <a:bodyPr/>
                    <a:lstStyle/>
                    <a:p>
                      <a:pPr indent="0" lvl="0" marL="0" rtl="0" algn="ctr">
                        <a:spcBef>
                          <a:spcPts val="0"/>
                        </a:spcBef>
                        <a:spcAft>
                          <a:spcPts val="0"/>
                        </a:spcAft>
                        <a:buNone/>
                      </a:pPr>
                      <a:r>
                        <a:rPr b="1" lang="en">
                          <a:solidFill>
                            <a:srgbClr val="FFFFFF"/>
                          </a:solidFill>
                        </a:rPr>
                        <a:t>RMSE</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b="1" lang="en">
                          <a:solidFill>
                            <a:srgbClr val="FFFFFF"/>
                          </a:solidFill>
                        </a:rPr>
                        <a:t>4688.107</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r h="813550">
                <a:tc>
                  <a:txBody>
                    <a:bodyPr/>
                    <a:lstStyle/>
                    <a:p>
                      <a:pPr indent="0" lvl="0" marL="0" rtl="0" algn="ctr">
                        <a:spcBef>
                          <a:spcPts val="0"/>
                        </a:spcBef>
                        <a:spcAft>
                          <a:spcPts val="0"/>
                        </a:spcAft>
                        <a:buNone/>
                      </a:pPr>
                      <a:r>
                        <a:rPr b="1" lang="en">
                          <a:solidFill>
                            <a:srgbClr val="FFFFFF"/>
                          </a:solidFill>
                        </a:rPr>
                        <a:t>R-squared</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b="1" lang="en">
                          <a:solidFill>
                            <a:srgbClr val="FFFFFF"/>
                          </a:solidFill>
                        </a:rPr>
                        <a:t>0.8361868</a:t>
                      </a:r>
                      <a:endParaRPr b="1">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GRADIENT BOOSTING</a:t>
            </a:r>
            <a:endParaRPr/>
          </a:p>
        </p:txBody>
      </p:sp>
      <p:sp>
        <p:nvSpPr>
          <p:cNvPr id="307" name="Google Shape;307;p42"/>
          <p:cNvSpPr txBox="1"/>
          <p:nvPr>
            <p:ph idx="1" type="body"/>
          </p:nvPr>
        </p:nvSpPr>
        <p:spPr>
          <a:xfrm>
            <a:off x="1199550" y="1784788"/>
            <a:ext cx="7030500" cy="3126300"/>
          </a:xfrm>
          <a:prstGeom prst="rect">
            <a:avLst/>
          </a:prstGeom>
          <a:ln>
            <a:noFill/>
          </a:ln>
        </p:spPr>
        <p:txBody>
          <a:bodyPr anchorCtr="0" anchor="t" bIns="0" lIns="0" spcFirstLastPara="1" rIns="0" wrap="square" tIns="0">
            <a:noAutofit/>
          </a:bodyPr>
          <a:lstStyle/>
          <a:p>
            <a:pPr indent="0" lvl="0" marL="0" rtl="0" algn="l">
              <a:spcBef>
                <a:spcPts val="600"/>
              </a:spcBef>
              <a:spcAft>
                <a:spcPts val="0"/>
              </a:spcAft>
              <a:buNone/>
            </a:pPr>
            <a:r>
              <a:rPr lang="en" sz="1800"/>
              <a:t>GBM build an ensemble of shallow and weak successive trees with each tree learning and improving on the previous. </a:t>
            </a:r>
            <a:endParaRPr sz="1800"/>
          </a:p>
          <a:p>
            <a:pPr indent="0" lvl="0" marL="0" rtl="0" algn="l">
              <a:spcBef>
                <a:spcPts val="600"/>
              </a:spcBef>
              <a:spcAft>
                <a:spcPts val="0"/>
              </a:spcAft>
              <a:buNone/>
            </a:pPr>
            <a:r>
              <a:rPr lang="en" sz="1800"/>
              <a:t>When combined, these many weak successive trees produce a powerful “committee” that are often hard to beat wi</a:t>
            </a:r>
            <a:r>
              <a:rPr lang="en" sz="1800"/>
              <a:t>th other algorith</a:t>
            </a:r>
            <a:r>
              <a:rPr lang="en" sz="1800"/>
              <a:t>ms.</a:t>
            </a:r>
            <a:endParaRPr sz="1800"/>
          </a:p>
          <a:p>
            <a:pPr indent="0" lvl="0" marL="0" rtl="0" algn="l">
              <a:spcBef>
                <a:spcPts val="600"/>
              </a:spcBef>
              <a:spcAft>
                <a:spcPts val="0"/>
              </a:spcAft>
              <a:buNone/>
            </a:pPr>
            <a:r>
              <a:rPr b="1" lang="en" sz="1400"/>
              <a:t>Final model:  </a:t>
            </a:r>
            <a:endParaRPr b="1" sz="1400"/>
          </a:p>
          <a:p>
            <a:pPr indent="0" lvl="0" marL="0" rtl="0" algn="l">
              <a:spcBef>
                <a:spcPts val="600"/>
              </a:spcBef>
              <a:spcAft>
                <a:spcPts val="0"/>
              </a:spcAft>
              <a:buNone/>
            </a:pPr>
            <a:r>
              <a:rPr lang="en"/>
              <a:t>						</a:t>
            </a:r>
            <a:endParaRPr/>
          </a:p>
        </p:txBody>
      </p:sp>
      <p:graphicFrame>
        <p:nvGraphicFramePr>
          <p:cNvPr id="308" name="Google Shape;308;p42"/>
          <p:cNvGraphicFramePr/>
          <p:nvPr/>
        </p:nvGraphicFramePr>
        <p:xfrm>
          <a:off x="2964800" y="3714285"/>
          <a:ext cx="3000000" cy="3000000"/>
        </p:xfrm>
        <a:graphic>
          <a:graphicData uri="http://schemas.openxmlformats.org/drawingml/2006/table">
            <a:tbl>
              <a:tblPr>
                <a:noFill/>
                <a:tableStyleId>{0CAB5547-079C-4415-9D5C-E949130E1B4F}</a:tableStyleId>
              </a:tblPr>
              <a:tblGrid>
                <a:gridCol w="2860950"/>
                <a:gridCol w="2860950"/>
              </a:tblGrid>
              <a:tr h="520275">
                <a:tc>
                  <a:txBody>
                    <a:bodyPr/>
                    <a:lstStyle/>
                    <a:p>
                      <a:pPr indent="0" lvl="0" marL="0" rtl="0" algn="ctr">
                        <a:spcBef>
                          <a:spcPts val="0"/>
                        </a:spcBef>
                        <a:spcAft>
                          <a:spcPts val="0"/>
                        </a:spcAft>
                        <a:buNone/>
                      </a:pPr>
                      <a:r>
                        <a:rPr b="1" lang="en">
                          <a:solidFill>
                            <a:srgbClr val="FFFFFF"/>
                          </a:solidFill>
                          <a:latin typeface="Titillium Web"/>
                          <a:ea typeface="Titillium Web"/>
                          <a:cs typeface="Titillium Web"/>
                          <a:sym typeface="Titillium Web"/>
                        </a:rPr>
                        <a:t>RMSE</a:t>
                      </a:r>
                      <a:endParaRPr b="1">
                        <a:solidFill>
                          <a:srgbClr val="FFFFFF"/>
                        </a:solidFill>
                        <a:latin typeface="Titillium Web"/>
                        <a:ea typeface="Titillium Web"/>
                        <a:cs typeface="Titillium Web"/>
                        <a:sym typeface="Titillium Web"/>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lnSpc>
                          <a:spcPct val="115000"/>
                        </a:lnSpc>
                        <a:spcBef>
                          <a:spcPts val="0"/>
                        </a:spcBef>
                        <a:spcAft>
                          <a:spcPts val="1200"/>
                        </a:spcAft>
                        <a:buNone/>
                      </a:pPr>
                      <a:r>
                        <a:rPr b="1" lang="en">
                          <a:solidFill>
                            <a:srgbClr val="FFFFFF"/>
                          </a:solidFill>
                          <a:latin typeface="Titillium Web"/>
                          <a:ea typeface="Titillium Web"/>
                          <a:cs typeface="Titillium Web"/>
                          <a:sym typeface="Titillium Web"/>
                        </a:rPr>
                        <a:t>4635.075</a:t>
                      </a:r>
                      <a:endParaRPr b="1" sz="1500">
                        <a:solidFill>
                          <a:srgbClr val="FFFFFF"/>
                        </a:solidFill>
                        <a:latin typeface="Titillium Web"/>
                        <a:ea typeface="Titillium Web"/>
                        <a:cs typeface="Titillium Web"/>
                        <a:sym typeface="Titillium Web"/>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r h="610525">
                <a:tc>
                  <a:txBody>
                    <a:bodyPr/>
                    <a:lstStyle/>
                    <a:p>
                      <a:pPr indent="0" lvl="0" marL="0" rtl="0" algn="ctr">
                        <a:spcBef>
                          <a:spcPts val="0"/>
                        </a:spcBef>
                        <a:spcAft>
                          <a:spcPts val="0"/>
                        </a:spcAft>
                        <a:buNone/>
                      </a:pPr>
                      <a:r>
                        <a:rPr b="1" lang="en">
                          <a:solidFill>
                            <a:srgbClr val="FFFFFF"/>
                          </a:solidFill>
                          <a:latin typeface="Titillium Web"/>
                          <a:ea typeface="Titillium Web"/>
                          <a:cs typeface="Titillium Web"/>
                          <a:sym typeface="Titillium Web"/>
                        </a:rPr>
                        <a:t>R-squared</a:t>
                      </a:r>
                      <a:endParaRPr b="1">
                        <a:solidFill>
                          <a:srgbClr val="FFFFFF"/>
                        </a:solidFill>
                        <a:latin typeface="Titillium Web"/>
                        <a:ea typeface="Titillium Web"/>
                        <a:cs typeface="Titillium Web"/>
                        <a:sym typeface="Titillium Web"/>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c>
                  <a:txBody>
                    <a:bodyPr/>
                    <a:lstStyle/>
                    <a:p>
                      <a:pPr indent="0" lvl="0" marL="0" rtl="0" algn="ctr">
                        <a:spcBef>
                          <a:spcPts val="0"/>
                        </a:spcBef>
                        <a:spcAft>
                          <a:spcPts val="0"/>
                        </a:spcAft>
                        <a:buNone/>
                      </a:pPr>
                      <a:r>
                        <a:rPr lang="en" sz="1300">
                          <a:solidFill>
                            <a:srgbClr val="FFFFFF"/>
                          </a:solidFill>
                          <a:latin typeface="Titillium Web"/>
                          <a:ea typeface="Titillium Web"/>
                          <a:cs typeface="Titillium Web"/>
                          <a:sym typeface="Titillium Web"/>
                        </a:rPr>
                        <a:t>0.8425937</a:t>
                      </a:r>
                      <a:endParaRPr b="1" sz="1700">
                        <a:solidFill>
                          <a:srgbClr val="FFFFFF"/>
                        </a:solidFill>
                        <a:latin typeface="Titillium Web"/>
                        <a:ea typeface="Titillium Web"/>
                        <a:cs typeface="Titillium Web"/>
                        <a:sym typeface="Titillium Web"/>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alpha val="15080"/>
                      </a:srgbClr>
                    </a:solidFill>
                  </a:tcPr>
                </a:tc>
              </a:tr>
            </a:tbl>
          </a:graphicData>
        </a:graphic>
      </p:graphicFrame>
      <p:sp>
        <p:nvSpPr>
          <p:cNvPr id="309" name="Google Shape;309;p42"/>
          <p:cNvSpPr/>
          <p:nvPr/>
        </p:nvSpPr>
        <p:spPr>
          <a:xfrm>
            <a:off x="2474650" y="3101713"/>
            <a:ext cx="1668725" cy="301375"/>
          </a:xfrm>
          <a:prstGeom prst="flowChartProcess">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No of trees : 16</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103" name="Google Shape;103;p16"/>
          <p:cNvSpPr txBox="1"/>
          <p:nvPr>
            <p:ph idx="1" type="body"/>
          </p:nvPr>
        </p:nvSpPr>
        <p:spPr>
          <a:xfrm>
            <a:off x="1337650" y="1670975"/>
            <a:ext cx="7030500" cy="3075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The insurance industry always collects and uses the data of customers to make decisions.</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The profitability of insurance depends on how well it understands the risk it is insured against and how well it handles the costs.</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It is clear that having knowledge about premium charges and the factors that the customers are insured against are important.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GRID SEARCH SUMMARY</a:t>
            </a:r>
            <a:endParaRPr/>
          </a:p>
        </p:txBody>
      </p:sp>
      <p:pic>
        <p:nvPicPr>
          <p:cNvPr id="315" name="Google Shape;315;p43"/>
          <p:cNvPicPr preferRelativeResize="0"/>
          <p:nvPr/>
        </p:nvPicPr>
        <p:blipFill>
          <a:blip r:embed="rId3">
            <a:alphaModFix/>
          </a:blip>
          <a:stretch>
            <a:fillRect/>
          </a:stretch>
        </p:blipFill>
        <p:spPr>
          <a:xfrm>
            <a:off x="1347450" y="1827295"/>
            <a:ext cx="6155275" cy="2763500"/>
          </a:xfrm>
          <a:prstGeom prst="rect">
            <a:avLst/>
          </a:prstGeom>
          <a:noFill/>
          <a:ln cap="flat" cmpd="sng" w="762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SUMMARY OF ALL MODELS</a:t>
            </a:r>
            <a:endParaRPr/>
          </a:p>
        </p:txBody>
      </p:sp>
      <p:sp>
        <p:nvSpPr>
          <p:cNvPr id="321" name="Google Shape;321;p44"/>
          <p:cNvSpPr txBox="1"/>
          <p:nvPr>
            <p:ph idx="1" type="body"/>
          </p:nvPr>
        </p:nvSpPr>
        <p:spPr>
          <a:xfrm>
            <a:off x="6301375" y="2120550"/>
            <a:ext cx="2654700" cy="199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Gradient boosting has the least rmse and highest R-squared value from all the models. Therefore we choose that as the best model to predict the premium charges.</a:t>
            </a:r>
            <a:endParaRPr sz="1800"/>
          </a:p>
        </p:txBody>
      </p:sp>
      <p:graphicFrame>
        <p:nvGraphicFramePr>
          <p:cNvPr id="322" name="Google Shape;322;p44"/>
          <p:cNvGraphicFramePr/>
          <p:nvPr/>
        </p:nvGraphicFramePr>
        <p:xfrm>
          <a:off x="395750" y="1765080"/>
          <a:ext cx="3000000" cy="3000000"/>
        </p:xfrm>
        <a:graphic>
          <a:graphicData uri="http://schemas.openxmlformats.org/drawingml/2006/table">
            <a:tbl>
              <a:tblPr>
                <a:noFill/>
                <a:tableStyleId>{0CAB5547-079C-4415-9D5C-E949130E1B4F}</a:tableStyleId>
              </a:tblPr>
              <a:tblGrid>
                <a:gridCol w="1857000"/>
                <a:gridCol w="1857000"/>
                <a:gridCol w="1857000"/>
              </a:tblGrid>
              <a:tr h="296050">
                <a:tc>
                  <a:txBody>
                    <a:bodyPr/>
                    <a:lstStyle/>
                    <a:p>
                      <a:pPr indent="0" lvl="0" marL="0" rtl="0" algn="ctr">
                        <a:spcBef>
                          <a:spcPts val="0"/>
                        </a:spcBef>
                        <a:spcAft>
                          <a:spcPts val="0"/>
                        </a:spcAft>
                        <a:buNone/>
                      </a:pPr>
                      <a:r>
                        <a:rPr b="1" lang="en" sz="1000"/>
                        <a:t>MODELS</a:t>
                      </a:r>
                      <a:endParaRPr b="1" sz="1000"/>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000"/>
                        <a:t>RMSE</a:t>
                      </a:r>
                      <a:endParaRPr b="1" sz="1000"/>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000"/>
                        <a:t>R-SQUARED</a:t>
                      </a:r>
                      <a:endParaRPr b="1" sz="1000"/>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D9D9D9"/>
                    </a:solidFill>
                  </a:tcPr>
                </a:tc>
              </a:tr>
              <a:tr h="455475">
                <a:tc>
                  <a:txBody>
                    <a:bodyPr/>
                    <a:lstStyle/>
                    <a:p>
                      <a:pPr indent="0" lvl="0" marL="0" rtl="0" algn="l">
                        <a:spcBef>
                          <a:spcPts val="0"/>
                        </a:spcBef>
                        <a:spcAft>
                          <a:spcPts val="0"/>
                        </a:spcAft>
                        <a:buNone/>
                      </a:pPr>
                      <a:r>
                        <a:rPr lang="en" sz="1000">
                          <a:latin typeface="Titillium Web"/>
                          <a:ea typeface="Titillium Web"/>
                          <a:cs typeface="Titillium Web"/>
                          <a:sym typeface="Titillium Web"/>
                        </a:rPr>
                        <a:t>STEPWISE SELECTION</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6056.135</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0.7527321</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r>
              <a:tr h="296050">
                <a:tc>
                  <a:txBody>
                    <a:bodyPr/>
                    <a:lstStyle/>
                    <a:p>
                      <a:pPr indent="0" lvl="0" marL="0" rtl="0" algn="l">
                        <a:spcBef>
                          <a:spcPts val="0"/>
                        </a:spcBef>
                        <a:spcAft>
                          <a:spcPts val="0"/>
                        </a:spcAft>
                        <a:buNone/>
                      </a:pPr>
                      <a:r>
                        <a:rPr lang="en" sz="1000">
                          <a:latin typeface="Titillium Web"/>
                          <a:ea typeface="Titillium Web"/>
                          <a:cs typeface="Titillium Web"/>
                          <a:sym typeface="Titillium Web"/>
                        </a:rPr>
                        <a:t>RIDGE REGRESSION</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6098.291</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0.7275261</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r>
              <a:tr h="296050">
                <a:tc>
                  <a:txBody>
                    <a:bodyPr/>
                    <a:lstStyle/>
                    <a:p>
                      <a:pPr indent="0" lvl="0" marL="0" rtl="0" algn="l">
                        <a:spcBef>
                          <a:spcPts val="0"/>
                        </a:spcBef>
                        <a:spcAft>
                          <a:spcPts val="0"/>
                        </a:spcAft>
                        <a:buNone/>
                      </a:pPr>
                      <a:r>
                        <a:rPr lang="en" sz="1000">
                          <a:latin typeface="Titillium Web"/>
                          <a:ea typeface="Titillium Web"/>
                          <a:cs typeface="Titillium Web"/>
                          <a:sym typeface="Titillium Web"/>
                        </a:rPr>
                        <a:t>LASSO REGRESSION</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5616.884</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0.7551026</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r>
              <a:tr h="455475">
                <a:tc>
                  <a:txBody>
                    <a:bodyPr/>
                    <a:lstStyle/>
                    <a:p>
                      <a:pPr indent="0" lvl="0" marL="0" rtl="0" algn="l">
                        <a:spcBef>
                          <a:spcPts val="0"/>
                        </a:spcBef>
                        <a:spcAft>
                          <a:spcPts val="0"/>
                        </a:spcAft>
                        <a:buNone/>
                      </a:pPr>
                      <a:r>
                        <a:rPr lang="en" sz="1000">
                          <a:latin typeface="Titillium Web"/>
                          <a:ea typeface="Titillium Web"/>
                          <a:cs typeface="Titillium Web"/>
                          <a:sym typeface="Titillium Web"/>
                        </a:rPr>
                        <a:t>ELASTIC NET REGRESSION</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5616.705</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0.75</a:t>
                      </a:r>
                      <a:r>
                        <a:rPr lang="en" sz="1000">
                          <a:latin typeface="Titillium Web"/>
                          <a:ea typeface="Titillium Web"/>
                          <a:cs typeface="Titillium Web"/>
                          <a:sym typeface="Titillium Web"/>
                        </a:rPr>
                        <a:t>51182</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r>
              <a:tr h="296050">
                <a:tc>
                  <a:txBody>
                    <a:bodyPr/>
                    <a:lstStyle/>
                    <a:p>
                      <a:pPr indent="0" lvl="0" marL="0" rtl="0" algn="l">
                        <a:spcBef>
                          <a:spcPts val="0"/>
                        </a:spcBef>
                        <a:spcAft>
                          <a:spcPts val="0"/>
                        </a:spcAft>
                        <a:buNone/>
                      </a:pPr>
                      <a:r>
                        <a:rPr lang="en" sz="1000">
                          <a:latin typeface="Titillium Web"/>
                          <a:ea typeface="Titillium Web"/>
                          <a:cs typeface="Titillium Web"/>
                          <a:sym typeface="Titillium Web"/>
                        </a:rPr>
                        <a:t>RANDOM FOREST</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4688.107</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0.8361868</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r>
              <a:tr h="455475">
                <a:tc>
                  <a:txBody>
                    <a:bodyPr/>
                    <a:lstStyle/>
                    <a:p>
                      <a:pPr indent="0" lvl="0" marL="0" rtl="0" algn="l">
                        <a:spcBef>
                          <a:spcPts val="0"/>
                        </a:spcBef>
                        <a:spcAft>
                          <a:spcPts val="0"/>
                        </a:spcAft>
                        <a:buNone/>
                      </a:pPr>
                      <a:r>
                        <a:rPr lang="en" sz="1000">
                          <a:latin typeface="Titillium Web"/>
                          <a:ea typeface="Titillium Web"/>
                          <a:cs typeface="Titillium Web"/>
                          <a:sym typeface="Titillium Web"/>
                        </a:rPr>
                        <a:t>GRADIENT BOOSTING</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4635.075</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latin typeface="Titillium Web"/>
                          <a:ea typeface="Titillium Web"/>
                          <a:cs typeface="Titillium Web"/>
                          <a:sym typeface="Titillium Web"/>
                        </a:rPr>
                        <a:t>0.</a:t>
                      </a:r>
                      <a:r>
                        <a:rPr lang="en" sz="1000">
                          <a:latin typeface="Titillium Web"/>
                          <a:ea typeface="Titillium Web"/>
                          <a:cs typeface="Titillium Web"/>
                          <a:sym typeface="Titillium Web"/>
                        </a:rPr>
                        <a:t>8425937</a:t>
                      </a:r>
                      <a:endParaRPr sz="1000">
                        <a:latin typeface="Titillium Web"/>
                        <a:ea typeface="Titillium Web"/>
                        <a:cs typeface="Titillium Web"/>
                        <a:sym typeface="Titillium Web"/>
                      </a:endParaRPr>
                    </a:p>
                  </a:txBody>
                  <a:tcPr marT="91425" marB="91425" marR="91425" marL="91425">
                    <a:lnL cap="flat" cmpd="sng" w="28575">
                      <a:solidFill>
                        <a:srgbClr val="0C343D"/>
                      </a:solidFill>
                      <a:prstDash val="solid"/>
                      <a:round/>
                      <a:headEnd len="sm" w="sm" type="none"/>
                      <a:tailEnd len="sm" w="sm" type="none"/>
                    </a:lnL>
                    <a:lnR cap="flat" cmpd="sng" w="28575">
                      <a:solidFill>
                        <a:srgbClr val="0C343D"/>
                      </a:solidFill>
                      <a:prstDash val="solid"/>
                      <a:round/>
                      <a:headEnd len="sm" w="sm" type="none"/>
                      <a:tailEnd len="sm" w="sm" type="none"/>
                    </a:lnR>
                    <a:lnT cap="flat" cmpd="sng" w="28575">
                      <a:solidFill>
                        <a:srgbClr val="0C343D"/>
                      </a:solidFill>
                      <a:prstDash val="solid"/>
                      <a:round/>
                      <a:headEnd len="sm" w="sm" type="none"/>
                      <a:tailEnd len="sm" w="sm" type="none"/>
                    </a:lnT>
                    <a:lnB cap="flat" cmpd="sng" w="28575">
                      <a:solidFill>
                        <a:srgbClr val="0C343D"/>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VARIABLE IMPORTANCE PLOT OF BEST MODEL</a:t>
            </a:r>
            <a:endParaRPr/>
          </a:p>
        </p:txBody>
      </p:sp>
      <p:pic>
        <p:nvPicPr>
          <p:cNvPr id="328" name="Google Shape;328;p45"/>
          <p:cNvPicPr preferRelativeResize="0"/>
          <p:nvPr/>
        </p:nvPicPr>
        <p:blipFill>
          <a:blip r:embed="rId3">
            <a:alphaModFix/>
          </a:blip>
          <a:stretch>
            <a:fillRect/>
          </a:stretch>
        </p:blipFill>
        <p:spPr>
          <a:xfrm>
            <a:off x="2697539" y="1660275"/>
            <a:ext cx="5015732" cy="3271700"/>
          </a:xfrm>
          <a:prstGeom prst="rect">
            <a:avLst/>
          </a:prstGeom>
          <a:noFill/>
          <a:ln>
            <a:noFill/>
          </a:ln>
          <a:effectLst>
            <a:outerShdw blurRad="57150" rotWithShape="0" algn="bl" dir="5400000" dist="19050">
              <a:srgbClr val="000000">
                <a:alpha val="50000"/>
              </a:srgbClr>
            </a:outerShdw>
          </a:effectLst>
        </p:spPr>
      </p:pic>
      <p:sp>
        <p:nvSpPr>
          <p:cNvPr id="329" name="Google Shape;329;p45"/>
          <p:cNvSpPr/>
          <p:nvPr/>
        </p:nvSpPr>
        <p:spPr>
          <a:xfrm>
            <a:off x="2616688" y="1555975"/>
            <a:ext cx="5177400" cy="3480300"/>
          </a:xfrm>
          <a:prstGeom prst="frame">
            <a:avLst>
              <a:gd fmla="val 2540" name="adj1"/>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IMPORTANT RESULTS</a:t>
            </a:r>
            <a:endParaRPr/>
          </a:p>
        </p:txBody>
      </p:sp>
      <p:sp>
        <p:nvSpPr>
          <p:cNvPr id="335" name="Google Shape;335;p46"/>
          <p:cNvSpPr txBox="1"/>
          <p:nvPr>
            <p:ph idx="1" type="body"/>
          </p:nvPr>
        </p:nvSpPr>
        <p:spPr>
          <a:xfrm>
            <a:off x="1303800" y="1688675"/>
            <a:ext cx="7030500" cy="2541600"/>
          </a:xfrm>
          <a:prstGeom prst="rect">
            <a:avLst/>
          </a:prstGeom>
        </p:spPr>
        <p:txBody>
          <a:bodyPr anchorCtr="0" anchor="t" bIns="0" lIns="0" spcFirstLastPara="1" rIns="0" wrap="square" tIns="0">
            <a:noAutofit/>
          </a:bodyPr>
          <a:lstStyle/>
          <a:p>
            <a:pPr indent="-342900" lvl="0" marL="457200" rtl="0" algn="l">
              <a:lnSpc>
                <a:spcPct val="100000"/>
              </a:lnSpc>
              <a:spcBef>
                <a:spcPts val="600"/>
              </a:spcBef>
              <a:spcAft>
                <a:spcPts val="0"/>
              </a:spcAft>
              <a:buSzPts val="1800"/>
              <a:buChar char="▫"/>
            </a:pPr>
            <a:r>
              <a:rPr lang="en" sz="1800"/>
              <a:t>T</a:t>
            </a:r>
            <a:r>
              <a:rPr lang="en" sz="1800"/>
              <a:t>he insurance charges of smokers are much superior to the charges of non-smokers.</a:t>
            </a:r>
            <a:endParaRPr sz="1800"/>
          </a:p>
          <a:p>
            <a:pPr indent="-342900" lvl="0" marL="457200" rtl="0" algn="l">
              <a:lnSpc>
                <a:spcPct val="100000"/>
              </a:lnSpc>
              <a:spcBef>
                <a:spcPts val="1000"/>
              </a:spcBef>
              <a:spcAft>
                <a:spcPts val="0"/>
              </a:spcAft>
              <a:buSzPts val="1800"/>
              <a:buChar char="▫"/>
            </a:pPr>
            <a:r>
              <a:rPr lang="en" sz="1800"/>
              <a:t>A clear positive linear relationship can be observed between age and charges.</a:t>
            </a:r>
            <a:endParaRPr sz="1800"/>
          </a:p>
          <a:p>
            <a:pPr indent="-342900" lvl="0" marL="457200" rtl="0" algn="l">
              <a:lnSpc>
                <a:spcPct val="100000"/>
              </a:lnSpc>
              <a:spcBef>
                <a:spcPts val="1000"/>
              </a:spcBef>
              <a:spcAft>
                <a:spcPts val="0"/>
              </a:spcAft>
              <a:buSzPts val="1800"/>
              <a:buChar char="▫"/>
            </a:pPr>
            <a:r>
              <a:rPr lang="en" sz="1800"/>
              <a:t>The most important variables that contribute the annual premium charge are smoker which says whether the person is smoker or not, thee bmi of the person and age of the person.</a:t>
            </a:r>
            <a:endParaRPr sz="1800"/>
          </a:p>
          <a:p>
            <a:pPr indent="0" lvl="0" marL="0" rtl="0" algn="l">
              <a:spcBef>
                <a:spcPts val="10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Discussion</a:t>
            </a:r>
            <a:endParaRPr/>
          </a:p>
        </p:txBody>
      </p:sp>
      <p:sp>
        <p:nvSpPr>
          <p:cNvPr id="341" name="Google Shape;341;p47"/>
          <p:cNvSpPr txBox="1"/>
          <p:nvPr>
            <p:ph idx="1" type="body"/>
          </p:nvPr>
        </p:nvSpPr>
        <p:spPr>
          <a:xfrm>
            <a:off x="1303800" y="1668575"/>
            <a:ext cx="7030500" cy="2541600"/>
          </a:xfrm>
          <a:prstGeom prst="rect">
            <a:avLst/>
          </a:prstGeom>
        </p:spPr>
        <p:txBody>
          <a:bodyPr anchorCtr="0" anchor="t" bIns="0" lIns="0" spcFirstLastPara="1" rIns="0" wrap="square" tIns="0">
            <a:noAutofit/>
          </a:bodyPr>
          <a:lstStyle/>
          <a:p>
            <a:pPr indent="-317500" lvl="0" marL="457200" rtl="0" algn="l">
              <a:spcBef>
                <a:spcPts val="600"/>
              </a:spcBef>
              <a:spcAft>
                <a:spcPts val="0"/>
              </a:spcAft>
              <a:buSzPts val="1400"/>
              <a:buFont typeface="Titillium Web"/>
              <a:buChar char="▫"/>
            </a:pPr>
            <a:r>
              <a:rPr lang="en" sz="1400">
                <a:latin typeface="Titillium Web"/>
                <a:ea typeface="Titillium Web"/>
                <a:cs typeface="Titillium Web"/>
                <a:sym typeface="Titillium Web"/>
              </a:rPr>
              <a:t>The model can be improved by getting more observations because the generality of the model will get increase.</a:t>
            </a:r>
            <a:endParaRPr sz="1400">
              <a:latin typeface="Titillium Web"/>
              <a:ea typeface="Titillium Web"/>
              <a:cs typeface="Titillium Web"/>
              <a:sym typeface="Titillium Web"/>
            </a:endParaRPr>
          </a:p>
          <a:p>
            <a:pPr indent="-317500" lvl="0" marL="457200" rtl="0" algn="l">
              <a:spcBef>
                <a:spcPts val="100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 Depending on the type of insurance you're shopping for, the insurance company may take a close look at things like your claims history, driving record, credit history, gender, marital status, lifestyle, </a:t>
            </a:r>
            <a:r>
              <a:rPr lang="en" sz="1400" u="sng">
                <a:solidFill>
                  <a:srgbClr val="FFFFFF"/>
                </a:solidFill>
                <a:latin typeface="Titillium Web"/>
                <a:ea typeface="Titillium Web"/>
                <a:cs typeface="Titillium Web"/>
                <a:sym typeface="Titillium Web"/>
                <a:hlinkClick r:id="rId3">
                  <a:extLst>
                    <a:ext uri="{A12FA001-AC4F-418D-AE19-62706E023703}">
                      <ahyp:hlinkClr val="tx"/>
                    </a:ext>
                  </a:extLst>
                </a:hlinkClick>
              </a:rPr>
              <a:t>family medical history</a:t>
            </a:r>
            <a:r>
              <a:rPr lang="en" sz="1400">
                <a:solidFill>
                  <a:srgbClr val="FFFFFF"/>
                </a:solidFill>
                <a:latin typeface="Titillium Web"/>
                <a:ea typeface="Titillium Web"/>
                <a:cs typeface="Titillium Web"/>
                <a:sym typeface="Titillium Web"/>
              </a:rPr>
              <a:t>, health, smoking status, hobbies, job, and where you live.” [</a:t>
            </a:r>
            <a:r>
              <a:rPr lang="en" sz="1400">
                <a:solidFill>
                  <a:srgbClr val="FFFFFF"/>
                </a:solidFill>
                <a:latin typeface="Titillium Web"/>
                <a:ea typeface="Titillium Web"/>
                <a:cs typeface="Titillium Web"/>
                <a:sym typeface="Titillium Web"/>
              </a:rPr>
              <a:t>Investopedia. 2021. </a:t>
            </a:r>
            <a:r>
              <a:rPr i="1" lang="en" sz="1400">
                <a:solidFill>
                  <a:srgbClr val="FFFFFF"/>
                </a:solidFill>
                <a:latin typeface="Titillium Web"/>
                <a:ea typeface="Titillium Web"/>
                <a:cs typeface="Titillium Web"/>
                <a:sym typeface="Titillium Web"/>
              </a:rPr>
              <a:t>How Your Insurance Premiums Are Calculated</a:t>
            </a:r>
            <a:r>
              <a:rPr lang="en" sz="1400">
                <a:solidFill>
                  <a:srgbClr val="FFFFFF"/>
                </a:solidFill>
                <a:latin typeface="Titillium Web"/>
                <a:ea typeface="Titillium Web"/>
                <a:cs typeface="Titillium Web"/>
                <a:sym typeface="Titillium Web"/>
              </a:rPr>
              <a:t>. ]</a:t>
            </a:r>
            <a:endParaRPr sz="1400">
              <a:solidFill>
                <a:srgbClr val="FFFFFF"/>
              </a:solidFill>
              <a:latin typeface="Titillium Web"/>
              <a:ea typeface="Titillium Web"/>
              <a:cs typeface="Titillium Web"/>
              <a:sym typeface="Titillium Web"/>
            </a:endParaRPr>
          </a:p>
          <a:p>
            <a:pPr indent="-317500" lvl="0" marL="457200" rtl="0" algn="l">
              <a:spcBef>
                <a:spcPts val="100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The type of coverage and amount of coverage also very important in calculating premium charges.</a:t>
            </a:r>
            <a:endParaRPr sz="1400">
              <a:solidFill>
                <a:srgbClr val="FFFFFF"/>
              </a:solidFill>
              <a:latin typeface="Titillium Web"/>
              <a:ea typeface="Titillium Web"/>
              <a:cs typeface="Titillium Web"/>
              <a:sym typeface="Titillium Web"/>
            </a:endParaRPr>
          </a:p>
          <a:p>
            <a:pPr indent="-241300" lvl="0" marL="342900" rtl="0" algn="l">
              <a:spcBef>
                <a:spcPts val="1000"/>
              </a:spcBef>
              <a:spcAft>
                <a:spcPts val="0"/>
              </a:spcAft>
              <a:buClr>
                <a:srgbClr val="FFFFFF"/>
              </a:buClr>
              <a:buSzPts val="1400"/>
              <a:buFont typeface="Titillium Web"/>
              <a:buChar char="▫"/>
            </a:pPr>
            <a:r>
              <a:rPr lang="en" sz="1400">
                <a:latin typeface="Titillium Web"/>
                <a:ea typeface="Titillium Web"/>
                <a:cs typeface="Titillium Web"/>
                <a:sym typeface="Titillium Web"/>
              </a:rPr>
              <a:t>The model can be improved by considering the above factors.</a:t>
            </a:r>
            <a:endParaRPr sz="1400">
              <a:solidFill>
                <a:srgbClr val="FFFFFF"/>
              </a:solidFill>
              <a:latin typeface="Titillium Web"/>
              <a:ea typeface="Titillium Web"/>
              <a:cs typeface="Titillium Web"/>
              <a:sym typeface="Titillium Web"/>
            </a:endParaRPr>
          </a:p>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7" name="Google Shape;347;p48"/>
          <p:cNvGrpSpPr/>
          <p:nvPr/>
        </p:nvGrpSpPr>
        <p:grpSpPr>
          <a:xfrm>
            <a:off x="3657854" y="1241136"/>
            <a:ext cx="4858271" cy="2988904"/>
            <a:chOff x="1177450" y="241631"/>
            <a:chExt cx="6173152" cy="3616776"/>
          </a:xfrm>
        </p:grpSpPr>
        <p:sp>
          <p:nvSpPr>
            <p:cNvPr id="348" name="Google Shape;348;p48"/>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48"/>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48"/>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48"/>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150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2" name="Google Shape;352;p48"/>
          <p:cNvSpPr txBox="1"/>
          <p:nvPr>
            <p:ph idx="4294967295" type="body"/>
          </p:nvPr>
        </p:nvSpPr>
        <p:spPr>
          <a:xfrm>
            <a:off x="975250" y="373700"/>
            <a:ext cx="2436900" cy="43965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a:solidFill>
                  <a:schemeClr val="lt2"/>
                </a:solidFill>
                <a:latin typeface="Quantico"/>
                <a:ea typeface="Quantico"/>
                <a:cs typeface="Quantico"/>
                <a:sym typeface="Quantico"/>
              </a:rPr>
              <a:t>Website </a:t>
            </a:r>
            <a:endParaRPr>
              <a:solidFill>
                <a:schemeClr val="lt2"/>
              </a:solidFill>
              <a:latin typeface="Quantico"/>
              <a:ea typeface="Quantico"/>
              <a:cs typeface="Quantico"/>
              <a:sym typeface="Quantico"/>
            </a:endParaRPr>
          </a:p>
          <a:p>
            <a:pPr indent="0" lvl="0" marL="0" rtl="0" algn="just">
              <a:spcBef>
                <a:spcPts val="600"/>
              </a:spcBef>
              <a:spcAft>
                <a:spcPts val="0"/>
              </a:spcAft>
              <a:buNone/>
            </a:pPr>
            <a:r>
              <a:rPr lang="en" sz="1400"/>
              <a:t>Home page of the website which tells about what does US Alliance insurance company does and what are the things that be done in the website.</a:t>
            </a:r>
            <a:endParaRPr sz="1400"/>
          </a:p>
        </p:txBody>
      </p:sp>
      <p:pic>
        <p:nvPicPr>
          <p:cNvPr id="353" name="Google Shape;353;p48"/>
          <p:cNvPicPr preferRelativeResize="0"/>
          <p:nvPr/>
        </p:nvPicPr>
        <p:blipFill>
          <a:blip r:embed="rId3">
            <a:alphaModFix/>
          </a:blip>
          <a:stretch>
            <a:fillRect/>
          </a:stretch>
        </p:blipFill>
        <p:spPr>
          <a:xfrm>
            <a:off x="4186900" y="1406425"/>
            <a:ext cx="3769450" cy="2541626"/>
          </a:xfrm>
          <a:prstGeom prst="rect">
            <a:avLst/>
          </a:prstGeom>
          <a:noFill/>
          <a:ln>
            <a:noFill/>
          </a:ln>
        </p:spPr>
      </p:pic>
      <p:sp>
        <p:nvSpPr>
          <p:cNvPr id="354" name="Google Shape;354;p48"/>
          <p:cNvSpPr txBox="1"/>
          <p:nvPr/>
        </p:nvSpPr>
        <p:spPr>
          <a:xfrm>
            <a:off x="1105050" y="1115100"/>
            <a:ext cx="5786400" cy="6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60" name="Google Shape;360;p49"/>
          <p:cNvGrpSpPr/>
          <p:nvPr/>
        </p:nvGrpSpPr>
        <p:grpSpPr>
          <a:xfrm>
            <a:off x="3657907" y="1241133"/>
            <a:ext cx="5129272" cy="3237014"/>
            <a:chOff x="1177450" y="241631"/>
            <a:chExt cx="6173152" cy="3616776"/>
          </a:xfrm>
        </p:grpSpPr>
        <p:sp>
          <p:nvSpPr>
            <p:cNvPr id="361" name="Google Shape;361;p49"/>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49"/>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49"/>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49"/>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150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5" name="Google Shape;365;p49"/>
          <p:cNvSpPr txBox="1"/>
          <p:nvPr>
            <p:ph idx="4294967295" type="body"/>
          </p:nvPr>
        </p:nvSpPr>
        <p:spPr>
          <a:xfrm>
            <a:off x="975250" y="373700"/>
            <a:ext cx="2436900" cy="43965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a:solidFill>
                  <a:schemeClr val="lt2"/>
                </a:solidFill>
                <a:latin typeface="Quantico"/>
                <a:ea typeface="Quantico"/>
                <a:cs typeface="Quantico"/>
                <a:sym typeface="Quantico"/>
              </a:rPr>
              <a:t>Website </a:t>
            </a:r>
            <a:endParaRPr>
              <a:solidFill>
                <a:schemeClr val="lt2"/>
              </a:solidFill>
              <a:latin typeface="Quantico"/>
              <a:ea typeface="Quantico"/>
              <a:cs typeface="Quantico"/>
              <a:sym typeface="Quantico"/>
            </a:endParaRPr>
          </a:p>
          <a:p>
            <a:pPr indent="0" lvl="0" marL="0" rtl="0" algn="just">
              <a:spcBef>
                <a:spcPts val="600"/>
              </a:spcBef>
              <a:spcAft>
                <a:spcPts val="0"/>
              </a:spcAft>
              <a:buNone/>
            </a:pPr>
            <a:r>
              <a:rPr lang="en" sz="1400"/>
              <a:t>About us page briefly tells about the company and you can get the contact details of the company. The products provided by the company is given here.</a:t>
            </a:r>
            <a:endParaRPr>
              <a:solidFill>
                <a:schemeClr val="lt2"/>
              </a:solidFill>
              <a:latin typeface="Quantico"/>
              <a:ea typeface="Quantico"/>
              <a:cs typeface="Quantico"/>
              <a:sym typeface="Quantico"/>
            </a:endParaRPr>
          </a:p>
        </p:txBody>
      </p:sp>
      <p:pic>
        <p:nvPicPr>
          <p:cNvPr id="366" name="Google Shape;366;p49"/>
          <p:cNvPicPr preferRelativeResize="0"/>
          <p:nvPr/>
        </p:nvPicPr>
        <p:blipFill>
          <a:blip r:embed="rId3">
            <a:alphaModFix/>
          </a:blip>
          <a:stretch>
            <a:fillRect/>
          </a:stretch>
        </p:blipFill>
        <p:spPr>
          <a:xfrm>
            <a:off x="4239375" y="1436550"/>
            <a:ext cx="3978177" cy="26923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72" name="Google Shape;372;p50"/>
          <p:cNvGrpSpPr/>
          <p:nvPr/>
        </p:nvGrpSpPr>
        <p:grpSpPr>
          <a:xfrm>
            <a:off x="3657823" y="1241122"/>
            <a:ext cx="4746537" cy="2937907"/>
            <a:chOff x="1177450" y="241631"/>
            <a:chExt cx="6173152" cy="3616776"/>
          </a:xfrm>
        </p:grpSpPr>
        <p:sp>
          <p:nvSpPr>
            <p:cNvPr id="373" name="Google Shape;373;p50"/>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50"/>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50"/>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50"/>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150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7" name="Google Shape;377;p50"/>
          <p:cNvSpPr txBox="1"/>
          <p:nvPr>
            <p:ph idx="4294967295" type="body"/>
          </p:nvPr>
        </p:nvSpPr>
        <p:spPr>
          <a:xfrm>
            <a:off x="965225" y="373500"/>
            <a:ext cx="2436900" cy="43965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a:solidFill>
                  <a:schemeClr val="lt2"/>
                </a:solidFill>
                <a:latin typeface="Quantico"/>
                <a:ea typeface="Quantico"/>
                <a:cs typeface="Quantico"/>
                <a:sym typeface="Quantico"/>
              </a:rPr>
              <a:t>Website </a:t>
            </a:r>
            <a:endParaRPr>
              <a:solidFill>
                <a:schemeClr val="lt2"/>
              </a:solidFill>
              <a:latin typeface="Quantico"/>
              <a:ea typeface="Quantico"/>
              <a:cs typeface="Quantico"/>
              <a:sym typeface="Quantico"/>
            </a:endParaRPr>
          </a:p>
          <a:p>
            <a:pPr indent="0" lvl="0" marL="0" rtl="0" algn="just">
              <a:spcBef>
                <a:spcPts val="600"/>
              </a:spcBef>
              <a:spcAft>
                <a:spcPts val="0"/>
              </a:spcAft>
              <a:buNone/>
            </a:pPr>
            <a:r>
              <a:rPr lang="en" sz="1400"/>
              <a:t>Service page will help the customer to get to know about the estimated premium charge price for him and can use that value to compare with other companies’ values.</a:t>
            </a:r>
            <a:endParaRPr>
              <a:solidFill>
                <a:schemeClr val="lt2"/>
              </a:solidFill>
              <a:latin typeface="Quantico"/>
              <a:ea typeface="Quantico"/>
              <a:cs typeface="Quantico"/>
              <a:sym typeface="Quantico"/>
            </a:endParaRPr>
          </a:p>
        </p:txBody>
      </p:sp>
      <p:pic>
        <p:nvPicPr>
          <p:cNvPr id="378" name="Google Shape;378;p50"/>
          <p:cNvPicPr preferRelativeResize="0"/>
          <p:nvPr/>
        </p:nvPicPr>
        <p:blipFill>
          <a:blip r:embed="rId3">
            <a:alphaModFix/>
          </a:blip>
          <a:stretch>
            <a:fillRect/>
          </a:stretch>
        </p:blipFill>
        <p:spPr>
          <a:xfrm>
            <a:off x="4222825" y="1428450"/>
            <a:ext cx="3616526" cy="2459324"/>
          </a:xfrm>
          <a:prstGeom prst="rect">
            <a:avLst/>
          </a:prstGeom>
          <a:noFill/>
          <a:ln>
            <a:noFill/>
          </a:ln>
        </p:spPr>
      </p:pic>
      <p:sp>
        <p:nvSpPr>
          <p:cNvPr id="379" name="Google Shape;379;p50"/>
          <p:cNvSpPr txBox="1"/>
          <p:nvPr/>
        </p:nvSpPr>
        <p:spPr>
          <a:xfrm>
            <a:off x="70325" y="753450"/>
            <a:ext cx="5786400" cy="6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REFERENCES</a:t>
            </a:r>
            <a:endParaRPr/>
          </a:p>
        </p:txBody>
      </p:sp>
      <p:sp>
        <p:nvSpPr>
          <p:cNvPr id="385" name="Google Shape;385;p51"/>
          <p:cNvSpPr txBox="1"/>
          <p:nvPr>
            <p:ph idx="1" type="body"/>
          </p:nvPr>
        </p:nvSpPr>
        <p:spPr>
          <a:xfrm>
            <a:off x="701050" y="1506875"/>
            <a:ext cx="8179500" cy="3433500"/>
          </a:xfrm>
          <a:prstGeom prst="rect">
            <a:avLst/>
          </a:prstGeom>
        </p:spPr>
        <p:txBody>
          <a:bodyPr anchorCtr="0" anchor="t" bIns="0" lIns="0" spcFirstLastPara="1" rIns="0" wrap="square" tIns="0">
            <a:noAutofit/>
          </a:bodyPr>
          <a:lstStyle/>
          <a:p>
            <a:pPr indent="-285750" lvl="0" marL="457200" rtl="0" algn="l">
              <a:spcBef>
                <a:spcPts val="0"/>
              </a:spcBef>
              <a:spcAft>
                <a:spcPts val="0"/>
              </a:spcAft>
              <a:buClr>
                <a:srgbClr val="FFFFFF"/>
              </a:buClr>
              <a:buSzPts val="900"/>
              <a:buChar char="▫"/>
            </a:pPr>
            <a:r>
              <a:rPr lang="en" sz="900">
                <a:solidFill>
                  <a:srgbClr val="FFFFFF"/>
                </a:solidFill>
              </a:rPr>
              <a:t>R, S., 2020. </a:t>
            </a:r>
            <a:r>
              <a:rPr i="1" lang="en" sz="900">
                <a:solidFill>
                  <a:srgbClr val="FFFFFF"/>
                </a:solidFill>
              </a:rPr>
              <a:t>Stepwise Regression Essentials in R - Articles - STHDA</a:t>
            </a:r>
            <a:r>
              <a:rPr lang="en" sz="900">
                <a:solidFill>
                  <a:srgbClr val="FFFFFF"/>
                </a:solidFill>
              </a:rPr>
              <a:t>. [online] Sthda.com. Available at: &lt;http://www.sthda.com/english/articles/37-model-selection-essentials-in-r/154-stepwise-regression-essentials-in-r/&gt;.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Bhalla, D., 2020. </a:t>
            </a:r>
            <a:r>
              <a:rPr i="1" lang="en" sz="900">
                <a:solidFill>
                  <a:srgbClr val="FFFFFF"/>
                </a:solidFill>
              </a:rPr>
              <a:t>A complete guide to Random Forest in R</a:t>
            </a:r>
            <a:r>
              <a:rPr lang="en" sz="900">
                <a:solidFill>
                  <a:srgbClr val="FFFFFF"/>
                </a:solidFill>
              </a:rPr>
              <a:t>. [online] ListenData. Available at: &lt;https://www.listendata.com/2014/11/random-forest-with-r.html&gt;.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GeeksforGeeks. 2020. </a:t>
            </a:r>
            <a:r>
              <a:rPr i="1" lang="en" sz="900">
                <a:solidFill>
                  <a:srgbClr val="FFFFFF"/>
                </a:solidFill>
              </a:rPr>
              <a:t>Random Forest Approach for Regression in R Programming - GeeksforGeeks</a:t>
            </a:r>
            <a:r>
              <a:rPr lang="en" sz="900">
                <a:solidFill>
                  <a:srgbClr val="FFFFFF"/>
                </a:solidFill>
              </a:rPr>
              <a:t>. [online] Available at: &lt;https://www.geeksforgeeks.org/random-forest-approach-for-regression-in-r-programming/&gt;.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Editor, M., 2020. </a:t>
            </a:r>
            <a:r>
              <a:rPr i="1" lang="en" sz="900">
                <a:solidFill>
                  <a:srgbClr val="FFFFFF"/>
                </a:solidFill>
              </a:rPr>
              <a:t>Multiple Regression Analysis: Use Adjusted R-Squared and Predicted R-Squared to Include the Correct Number of Variables</a:t>
            </a:r>
            <a:r>
              <a:rPr lang="en" sz="900">
                <a:solidFill>
                  <a:srgbClr val="FFFFFF"/>
                </a:solidFill>
              </a:rPr>
              <a:t>. [online] Blog.minitab.com. Available at: &lt;https://blog.minitab.com/blog/adventures-in-statistics-2/multiple-regession-analysis-use-adjusted-r-squared-and-predicted-r-squared-to-include-the-correct-number-of-variables&gt;.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Uc-r.github.io. 2020. </a:t>
            </a:r>
            <a:r>
              <a:rPr i="1" lang="en" sz="900">
                <a:solidFill>
                  <a:srgbClr val="FFFFFF"/>
                </a:solidFill>
              </a:rPr>
              <a:t>Gradient Boosting Machines · UC Business Analytics R Programming Guide</a:t>
            </a:r>
            <a:r>
              <a:rPr lang="en" sz="900">
                <a:solidFill>
                  <a:srgbClr val="FFFFFF"/>
                </a:solidFill>
              </a:rPr>
              <a:t>. [online] Available at: &lt;http://uc-r.github.io/gbm_regression&gt;.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Greenwell, B., 2020. </a:t>
            </a:r>
            <a:r>
              <a:rPr i="1" lang="en" sz="900">
                <a:solidFill>
                  <a:srgbClr val="FFFFFF"/>
                </a:solidFill>
              </a:rPr>
              <a:t>Chapter 6 Regularized Regression | Hands-On Machine Learning with R</a:t>
            </a:r>
            <a:r>
              <a:rPr lang="en" sz="900">
                <a:solidFill>
                  <a:srgbClr val="FFFFFF"/>
                </a:solidFill>
              </a:rPr>
              <a:t>. [online] Bradleyboehmke.github.io. Available at: &lt;https://bradleyboehmke.github.io/HOML/regularized-regression.html&gt;.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Nytimes.com. 2018. </a:t>
            </a:r>
            <a:r>
              <a:rPr i="1" lang="en" sz="900">
                <a:solidFill>
                  <a:srgbClr val="FFFFFF"/>
                </a:solidFill>
              </a:rPr>
              <a:t>Americans Are Having Fewer Babies. They Told Us Why. (Published 2018)</a:t>
            </a:r>
            <a:r>
              <a:rPr lang="en" sz="900">
                <a:solidFill>
                  <a:srgbClr val="FFFFFF"/>
                </a:solidFill>
              </a:rPr>
              <a:t>. [online] Available at: &lt;</a:t>
            </a:r>
            <a:r>
              <a:rPr lang="en" sz="900" u="sng">
                <a:solidFill>
                  <a:srgbClr val="FFFFFF"/>
                </a:solidFill>
                <a:hlinkClick r:id="rId3">
                  <a:extLst>
                    <a:ext uri="{A12FA001-AC4F-418D-AE19-62706E023703}">
                      <ahyp:hlinkClr val="tx"/>
                    </a:ext>
                  </a:extLst>
                </a:hlinkClick>
              </a:rPr>
              <a:t>https://www.nytimes.com/2018/07/05/upshot/americans-are-having-fewer-babies-they-told-us-why.html</a:t>
            </a:r>
            <a:r>
              <a:rPr lang="en" sz="900">
                <a:solidFill>
                  <a:srgbClr val="FFFFFF"/>
                </a:solidFill>
              </a:rPr>
              <a:t>&gt;.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Investopedia. 2020. </a:t>
            </a:r>
            <a:r>
              <a:rPr i="1" lang="en" sz="900">
                <a:solidFill>
                  <a:srgbClr val="FFFFFF"/>
                </a:solidFill>
              </a:rPr>
              <a:t>Life Insurance: How Much Does Age Raise Your Rate?</a:t>
            </a:r>
            <a:r>
              <a:rPr lang="en" sz="900">
                <a:solidFill>
                  <a:srgbClr val="FFFFFF"/>
                </a:solidFill>
              </a:rPr>
              <a:t>. [online] Available at: &lt;</a:t>
            </a:r>
            <a:r>
              <a:rPr lang="en" sz="900" u="sng">
                <a:solidFill>
                  <a:srgbClr val="FFFFFF"/>
                </a:solidFill>
                <a:hlinkClick r:id="rId4">
                  <a:extLst>
                    <a:ext uri="{A12FA001-AC4F-418D-AE19-62706E023703}">
                      <ahyp:hlinkClr val="tx"/>
                    </a:ext>
                  </a:extLst>
                </a:hlinkClick>
              </a:rPr>
              <a:t>https://www.investopedia.com/articles/personal-finance/022615/how-age-affects-life-insurance-rates.asp</a:t>
            </a:r>
            <a:r>
              <a:rPr lang="en" sz="900">
                <a:solidFill>
                  <a:srgbClr val="FFFFFF"/>
                </a:solidFill>
              </a:rPr>
              <a:t>&gt;.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Cooperators.ca. n.d. </a:t>
            </a:r>
            <a:r>
              <a:rPr i="1" lang="en" sz="900">
                <a:solidFill>
                  <a:srgbClr val="FFFFFF"/>
                </a:solidFill>
              </a:rPr>
              <a:t>Does smoking affect life insurance?</a:t>
            </a:r>
            <a:r>
              <a:rPr lang="en" sz="900">
                <a:solidFill>
                  <a:srgbClr val="FFFFFF"/>
                </a:solidFill>
              </a:rPr>
              <a:t>. [online] Available at: &lt;https://www.cooperators.ca/en/Resources/protect-what-matters/life-insurance-for-smokers.aspx&gt;.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HealthMarkets. n.d. </a:t>
            </a:r>
            <a:r>
              <a:rPr i="1" lang="en" sz="900">
                <a:solidFill>
                  <a:srgbClr val="FFFFFF"/>
                </a:solidFill>
              </a:rPr>
              <a:t>What You Need to Know About Smoking and Health Insurance</a:t>
            </a:r>
            <a:r>
              <a:rPr lang="en" sz="900">
                <a:solidFill>
                  <a:srgbClr val="FFFFFF"/>
                </a:solidFill>
              </a:rPr>
              <a:t>. [online] Available at: &lt;https://www.healthmarkets.com/content/smoking-and-health-insurance&gt;.</a:t>
            </a:r>
            <a:endParaRPr sz="900">
              <a:solidFill>
                <a:srgbClr val="FFFFFF"/>
              </a:solidFill>
            </a:endParaRPr>
          </a:p>
          <a:p>
            <a:pPr indent="-285750" lvl="0" marL="457200" rtl="0" algn="l">
              <a:spcBef>
                <a:spcPts val="200"/>
              </a:spcBef>
              <a:spcAft>
                <a:spcPts val="0"/>
              </a:spcAft>
              <a:buClr>
                <a:srgbClr val="FFFFFF"/>
              </a:buClr>
              <a:buSzPts val="900"/>
              <a:buChar char="▫"/>
            </a:pPr>
            <a:r>
              <a:rPr lang="en" sz="900">
                <a:solidFill>
                  <a:srgbClr val="FFFFFF"/>
                </a:solidFill>
              </a:rPr>
              <a:t>Healthaffairs.org. 2021. </a:t>
            </a:r>
            <a:r>
              <a:rPr i="1" lang="en" sz="900">
                <a:solidFill>
                  <a:srgbClr val="FFFFFF"/>
                </a:solidFill>
              </a:rPr>
              <a:t>The Effects Of Obesity, Smoking, And Drinking On Medical Problems And Costs | Health Affairs Journal</a:t>
            </a:r>
            <a:r>
              <a:rPr lang="en" sz="900">
                <a:solidFill>
                  <a:srgbClr val="FFFFFF"/>
                </a:solidFill>
              </a:rPr>
              <a:t>. [online] Available at: &lt;https://www.healthaffairs.org/doi/10.1377/hlthaff.21.2.245&gt; </a:t>
            </a:r>
            <a:endParaRPr sz="900">
              <a:solidFill>
                <a:srgbClr val="FFFFFF"/>
              </a:solidFill>
            </a:endParaRPr>
          </a:p>
          <a:p>
            <a:pPr indent="-285750" lvl="0" marL="457200" rtl="0" algn="l">
              <a:spcBef>
                <a:spcPts val="200"/>
              </a:spcBef>
              <a:spcAft>
                <a:spcPts val="200"/>
              </a:spcAft>
              <a:buClr>
                <a:srgbClr val="FFFFFF"/>
              </a:buClr>
              <a:buSzPts val="900"/>
              <a:buChar char="▫"/>
            </a:pPr>
            <a:r>
              <a:rPr lang="en" sz="900">
                <a:solidFill>
                  <a:srgbClr val="FFFFFF"/>
                </a:solidFill>
              </a:rPr>
              <a:t>Investopedia. 2021. </a:t>
            </a:r>
            <a:r>
              <a:rPr i="1" lang="en" sz="900">
                <a:solidFill>
                  <a:srgbClr val="FFFFFF"/>
                </a:solidFill>
              </a:rPr>
              <a:t>How Your Insurance Premiums Are Calculated</a:t>
            </a:r>
            <a:r>
              <a:rPr lang="en" sz="900">
                <a:solidFill>
                  <a:srgbClr val="FFFFFF"/>
                </a:solidFill>
              </a:rPr>
              <a:t>. [online] Available at: &lt;https://www.investopedia.com/ask/answers/09/calculating-premium.asp&gt; </a:t>
            </a:r>
            <a:endParaRPr sz="9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52"/>
          <p:cNvSpPr txBox="1"/>
          <p:nvPr>
            <p:ph idx="4294967295" type="ctrTitle"/>
          </p:nvPr>
        </p:nvSpPr>
        <p:spPr>
          <a:xfrm>
            <a:off x="3265400" y="1613150"/>
            <a:ext cx="4852800" cy="120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9600">
                <a:solidFill>
                  <a:schemeClr val="accent4"/>
                </a:solidFill>
              </a:rPr>
              <a:t>Thanks!</a:t>
            </a:r>
            <a:endParaRPr sz="9600">
              <a:solidFill>
                <a:schemeClr val="accent4"/>
              </a:solidFill>
            </a:endParaRPr>
          </a:p>
        </p:txBody>
      </p:sp>
      <p:sp>
        <p:nvSpPr>
          <p:cNvPr id="392" name="Google Shape;392;p52"/>
          <p:cNvSpPr txBox="1"/>
          <p:nvPr>
            <p:ph idx="4294967295" type="subTitle"/>
          </p:nvPr>
        </p:nvSpPr>
        <p:spPr>
          <a:xfrm>
            <a:off x="3265400" y="2767748"/>
            <a:ext cx="4852800" cy="762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solidFill>
                  <a:schemeClr val="dk1"/>
                </a:solidFill>
                <a:latin typeface="Titillium Web"/>
                <a:ea typeface="Titillium Web"/>
                <a:cs typeface="Titillium Web"/>
                <a:sym typeface="Titillium Web"/>
              </a:rPr>
              <a:t>Any questions?</a:t>
            </a:r>
            <a:endParaRPr b="1" sz="1800">
              <a:solidFill>
                <a:schemeClr val="dk1"/>
              </a:solidFill>
              <a:latin typeface="Titillium Web"/>
              <a:ea typeface="Titillium Web"/>
              <a:cs typeface="Titillium Web"/>
              <a:sym typeface="Titillium Web"/>
            </a:endParaRPr>
          </a:p>
          <a:p>
            <a:pPr indent="0" lvl="0" marL="0" rtl="0" algn="l">
              <a:spcBef>
                <a:spcPts val="600"/>
              </a:spcBef>
              <a:spcAft>
                <a:spcPts val="0"/>
              </a:spcAft>
              <a:buNone/>
            </a:pPr>
            <a:r>
              <a:t/>
            </a:r>
            <a:endParaRPr sz="1800">
              <a:solidFill>
                <a:schemeClr val="dk1"/>
              </a:solidFill>
            </a:endParaRPr>
          </a:p>
        </p:txBody>
      </p:sp>
      <p:cxnSp>
        <p:nvCxnSpPr>
          <p:cNvPr id="393" name="Google Shape;393;p52"/>
          <p:cNvCxnSpPr/>
          <p:nvPr/>
        </p:nvCxnSpPr>
        <p:spPr>
          <a:xfrm>
            <a:off x="0" y="2571750"/>
            <a:ext cx="1144800" cy="0"/>
          </a:xfrm>
          <a:prstGeom prst="straightConnector1">
            <a:avLst/>
          </a:prstGeom>
          <a:noFill/>
          <a:ln cap="flat" cmpd="sng" w="9525">
            <a:solidFill>
              <a:schemeClr val="accent4"/>
            </a:solidFill>
            <a:prstDash val="solid"/>
            <a:round/>
            <a:headEnd len="med" w="med" type="none"/>
            <a:tailEnd len="med" w="med" type="none"/>
          </a:ln>
        </p:spPr>
      </p:cxnSp>
      <p:sp>
        <p:nvSpPr>
          <p:cNvPr id="394" name="Google Shape;394;p52"/>
          <p:cNvSpPr/>
          <p:nvPr/>
        </p:nvSpPr>
        <p:spPr>
          <a:xfrm>
            <a:off x="1152300" y="1649850"/>
            <a:ext cx="1843800" cy="18438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52"/>
          <p:cNvGrpSpPr/>
          <p:nvPr/>
        </p:nvGrpSpPr>
        <p:grpSpPr>
          <a:xfrm>
            <a:off x="1491429" y="2052012"/>
            <a:ext cx="1165552" cy="1039477"/>
            <a:chOff x="3927500" y="301425"/>
            <a:chExt cx="461550" cy="411625"/>
          </a:xfrm>
        </p:grpSpPr>
        <p:sp>
          <p:nvSpPr>
            <p:cNvPr id="396" name="Google Shape;396;p52"/>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295850" y="442075"/>
              <a:ext cx="46300" cy="26225"/>
            </a:xfrm>
            <a:custGeom>
              <a:rect b="b" l="l" r="r" t="t"/>
              <a:pathLst>
                <a:path extrusionOk="0" fill="none" h="1049" w="1852">
                  <a:moveTo>
                    <a:pt x="1" y="1"/>
                  </a:moveTo>
                  <a:lnTo>
                    <a:pt x="1852" y="1048"/>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4296475" y="415900"/>
              <a:ext cx="45075" cy="78575"/>
            </a:xfrm>
            <a:custGeom>
              <a:rect b="b" l="l" r="r" t="t"/>
              <a:pathLst>
                <a:path extrusionOk="0" fill="none" h="3143" w="1803">
                  <a:moveTo>
                    <a:pt x="1802" y="1"/>
                  </a:moveTo>
                  <a:lnTo>
                    <a:pt x="0" y="3142"/>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3970725" y="558375"/>
              <a:ext cx="1850" cy="12200"/>
            </a:xfrm>
            <a:custGeom>
              <a:rect b="b" l="l" r="r" t="t"/>
              <a:pathLst>
                <a:path extrusionOk="0" fill="none" h="488" w="74">
                  <a:moveTo>
                    <a:pt x="0" y="488"/>
                  </a:moveTo>
                  <a:lnTo>
                    <a:pt x="73"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2"/>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2"/>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2"/>
            <p:cNvSpPr/>
            <p:nvPr/>
          </p:nvSpPr>
          <p:spPr>
            <a:xfrm>
              <a:off x="4141800" y="502975"/>
              <a:ext cx="3700" cy="11600"/>
            </a:xfrm>
            <a:custGeom>
              <a:rect b="b" l="l" r="r" t="t"/>
              <a:pathLst>
                <a:path extrusionOk="0" fill="none" h="464" w="148">
                  <a:moveTo>
                    <a:pt x="1" y="0"/>
                  </a:moveTo>
                  <a:lnTo>
                    <a:pt x="147" y="463"/>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2"/>
            <p:cNvSpPr/>
            <p:nvPr/>
          </p:nvSpPr>
          <p:spPr>
            <a:xfrm>
              <a:off x="4150950" y="533425"/>
              <a:ext cx="3675" cy="11575"/>
            </a:xfrm>
            <a:custGeom>
              <a:rect b="b" l="l" r="r" t="t"/>
              <a:pathLst>
                <a:path extrusionOk="0" fill="none" h="463" w="147">
                  <a:moveTo>
                    <a:pt x="0" y="0"/>
                  </a:moveTo>
                  <a:lnTo>
                    <a:pt x="146" y="463"/>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2"/>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2"/>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2"/>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2"/>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2"/>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2"/>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2"/>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2"/>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2"/>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2"/>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DESCRIPTION OF THE PROBLEM</a:t>
            </a:r>
            <a:endParaRPr/>
          </a:p>
        </p:txBody>
      </p:sp>
      <p:sp>
        <p:nvSpPr>
          <p:cNvPr id="109" name="Google Shape;109;p17"/>
          <p:cNvSpPr txBox="1"/>
          <p:nvPr>
            <p:ph idx="1" type="body"/>
          </p:nvPr>
        </p:nvSpPr>
        <p:spPr>
          <a:xfrm>
            <a:off x="1326350" y="1799875"/>
            <a:ext cx="7030500" cy="2541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We are going to predict the health insurance premium charges of the customers in a US health insurance company through their current customer data.</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Our main objective is to build a statistical learning model that helps to predict the premium charge.</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We are also going to find the factors which have a major impact on the premium charges.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DESCRIPTION OF THE DATASET</a:t>
            </a:r>
            <a:endParaRPr/>
          </a:p>
        </p:txBody>
      </p:sp>
      <p:sp>
        <p:nvSpPr>
          <p:cNvPr id="115" name="Google Shape;115;p18"/>
          <p:cNvSpPr txBox="1"/>
          <p:nvPr>
            <p:ph idx="1" type="body"/>
          </p:nvPr>
        </p:nvSpPr>
        <p:spPr>
          <a:xfrm>
            <a:off x="261425" y="1809300"/>
            <a:ext cx="2750100" cy="2792700"/>
          </a:xfrm>
          <a:prstGeom prst="rect">
            <a:avLst/>
          </a:prstGeom>
        </p:spPr>
        <p:txBody>
          <a:bodyPr anchorCtr="0" anchor="t" bIns="0" lIns="0" spcFirstLastPara="1" rIns="0" wrap="square" tIns="0">
            <a:noAutofit/>
          </a:bodyPr>
          <a:lstStyle/>
          <a:p>
            <a:pPr indent="0" lvl="0" marL="0" rtl="0" algn="l">
              <a:spcBef>
                <a:spcPts val="600"/>
              </a:spcBef>
              <a:spcAft>
                <a:spcPts val="0"/>
              </a:spcAft>
              <a:buSzPts val="605"/>
              <a:buNone/>
            </a:pPr>
            <a:r>
              <a:rPr lang="en" sz="1415"/>
              <a:t>The dataset is taken from the Kaggle datasets. </a:t>
            </a:r>
            <a:endParaRPr sz="1415"/>
          </a:p>
          <a:p>
            <a:pPr indent="0" lvl="0" marL="0" rtl="0" algn="l">
              <a:spcBef>
                <a:spcPts val="600"/>
              </a:spcBef>
              <a:spcAft>
                <a:spcPts val="0"/>
              </a:spcAft>
              <a:buSzPts val="605"/>
              <a:buNone/>
            </a:pPr>
            <a:r>
              <a:rPr lang="en" sz="1415"/>
              <a:t>This data set contains 1338 details of insured customers where the insured premium charges are given against some attributes of the customers. </a:t>
            </a:r>
            <a:endParaRPr sz="1415"/>
          </a:p>
          <a:p>
            <a:pPr indent="0" lvl="0" marL="0" rtl="0" algn="l">
              <a:spcBef>
                <a:spcPts val="600"/>
              </a:spcBef>
              <a:spcAft>
                <a:spcPts val="0"/>
              </a:spcAft>
              <a:buSzPts val="605"/>
              <a:buNone/>
            </a:pPr>
            <a:r>
              <a:rPr lang="en" sz="1415"/>
              <a:t>There are 7 columns including the premium charges and the details of the attributes are given below.</a:t>
            </a:r>
            <a:r>
              <a:rPr lang="en" sz="1615"/>
              <a:t> </a:t>
            </a:r>
            <a:endParaRPr sz="1615"/>
          </a:p>
          <a:p>
            <a:pPr indent="0" lvl="0" marL="0" rtl="0" algn="l">
              <a:spcBef>
                <a:spcPts val="600"/>
              </a:spcBef>
              <a:spcAft>
                <a:spcPts val="0"/>
              </a:spcAft>
              <a:buSzPts val="605"/>
              <a:buNone/>
            </a:pPr>
            <a:r>
              <a:t/>
            </a:r>
            <a:endParaRPr sz="715"/>
          </a:p>
        </p:txBody>
      </p:sp>
      <p:pic>
        <p:nvPicPr>
          <p:cNvPr id="116" name="Google Shape;116;p18"/>
          <p:cNvPicPr preferRelativeResize="0"/>
          <p:nvPr/>
        </p:nvPicPr>
        <p:blipFill>
          <a:blip r:embed="rId3">
            <a:alphaModFix/>
          </a:blip>
          <a:stretch>
            <a:fillRect/>
          </a:stretch>
        </p:blipFill>
        <p:spPr>
          <a:xfrm>
            <a:off x="3147000" y="1603900"/>
            <a:ext cx="5775176" cy="320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3"/>
            </a:gs>
            <a:gs pos="18000">
              <a:schemeClr val="accent2"/>
            </a:gs>
            <a:gs pos="100000">
              <a:schemeClr val="accent1"/>
            </a:gs>
          </a:gsLst>
          <a:path path="circle">
            <a:fillToRect b="100%" r="100%"/>
          </a:path>
          <a:tileRect l="-100%" t="-100%"/>
        </a:gradFill>
      </p:bgPr>
    </p:bg>
    <p:spTree>
      <p:nvGrpSpPr>
        <p:cNvPr id="120" name="Shape 120"/>
        <p:cNvGrpSpPr/>
        <p:nvPr/>
      </p:nvGrpSpPr>
      <p:grpSpPr>
        <a:xfrm>
          <a:off x="0" y="0"/>
          <a:ext cx="0" cy="0"/>
          <a:chOff x="0" y="0"/>
          <a:chExt cx="0" cy="0"/>
        </a:xfrm>
      </p:grpSpPr>
      <p:sp>
        <p:nvSpPr>
          <p:cNvPr id="121" name="Google Shape;121;p19"/>
          <p:cNvSpPr txBox="1"/>
          <p:nvPr>
            <p:ph idx="4294967295" type="ctrTitle"/>
          </p:nvPr>
        </p:nvSpPr>
        <p:spPr>
          <a:xfrm>
            <a:off x="685800" y="2116750"/>
            <a:ext cx="428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solidFill>
                  <a:schemeClr val="lt2"/>
                </a:solidFill>
              </a:rPr>
              <a:t>Descriptive Analysis </a:t>
            </a:r>
            <a:endParaRPr sz="6000">
              <a:solidFill>
                <a:schemeClr val="lt2"/>
              </a:solidFill>
            </a:endParaRPr>
          </a:p>
        </p:txBody>
      </p:sp>
      <p:sp>
        <p:nvSpPr>
          <p:cNvPr id="122" name="Google Shape;122;p19"/>
          <p:cNvSpPr txBox="1"/>
          <p:nvPr>
            <p:ph idx="4294967295" type="subTitle"/>
          </p:nvPr>
        </p:nvSpPr>
        <p:spPr>
          <a:xfrm>
            <a:off x="685800" y="3259149"/>
            <a:ext cx="3953100" cy="115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This helps us to visualize our data.</a:t>
            </a:r>
            <a:endParaRPr/>
          </a:p>
        </p:txBody>
      </p:sp>
      <p:grpSp>
        <p:nvGrpSpPr>
          <p:cNvPr id="123" name="Google Shape;123;p19"/>
          <p:cNvGrpSpPr/>
          <p:nvPr/>
        </p:nvGrpSpPr>
        <p:grpSpPr>
          <a:xfrm>
            <a:off x="4969177" y="651616"/>
            <a:ext cx="2394503" cy="2394487"/>
            <a:chOff x="6643075" y="3664250"/>
            <a:chExt cx="407950" cy="407975"/>
          </a:xfrm>
        </p:grpSpPr>
        <p:sp>
          <p:nvSpPr>
            <p:cNvPr id="124" name="Google Shape;124;p1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9"/>
          <p:cNvGrpSpPr/>
          <p:nvPr/>
        </p:nvGrpSpPr>
        <p:grpSpPr>
          <a:xfrm rot="-587459">
            <a:off x="4828848" y="3357972"/>
            <a:ext cx="984473" cy="984417"/>
            <a:chOff x="576250" y="4319400"/>
            <a:chExt cx="442075" cy="442050"/>
          </a:xfrm>
        </p:grpSpPr>
        <p:sp>
          <p:nvSpPr>
            <p:cNvPr id="127" name="Google Shape;127;p19"/>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9"/>
          <p:cNvSpPr/>
          <p:nvPr/>
        </p:nvSpPr>
        <p:spPr>
          <a:xfrm>
            <a:off x="4396587" y="1204605"/>
            <a:ext cx="374278" cy="35737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rot="2697416">
            <a:off x="6863000" y="3034227"/>
            <a:ext cx="568178" cy="54251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7312483" y="2724518"/>
            <a:ext cx="227572" cy="21740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rot="1280228">
            <a:off x="4137279" y="1977773"/>
            <a:ext cx="227539" cy="21739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Charges</a:t>
            </a:r>
            <a:endParaRPr/>
          </a:p>
        </p:txBody>
      </p:sp>
      <p:sp>
        <p:nvSpPr>
          <p:cNvPr id="141" name="Google Shape;141;p20"/>
          <p:cNvSpPr txBox="1"/>
          <p:nvPr>
            <p:ph idx="1" type="body"/>
          </p:nvPr>
        </p:nvSpPr>
        <p:spPr>
          <a:xfrm>
            <a:off x="4572000" y="2017150"/>
            <a:ext cx="3596700" cy="26742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900"/>
              <a:t>I</a:t>
            </a:r>
            <a:r>
              <a:rPr lang="en" sz="1900"/>
              <a:t>t can be seen that the observations divide into 3 clusters.</a:t>
            </a:r>
            <a:endParaRPr sz="1900"/>
          </a:p>
          <a:p>
            <a:pPr indent="0" lvl="0" marL="0" rtl="0" algn="just">
              <a:spcBef>
                <a:spcPts val="600"/>
              </a:spcBef>
              <a:spcAft>
                <a:spcPts val="0"/>
              </a:spcAft>
              <a:buNone/>
            </a:pPr>
            <a:r>
              <a:t/>
            </a:r>
            <a:endParaRPr sz="1900"/>
          </a:p>
          <a:p>
            <a:pPr indent="0" lvl="0" marL="0" rtl="0" algn="just">
              <a:spcBef>
                <a:spcPts val="600"/>
              </a:spcBef>
              <a:spcAft>
                <a:spcPts val="0"/>
              </a:spcAft>
              <a:buNone/>
            </a:pPr>
            <a:r>
              <a:rPr lang="en" sz="1900"/>
              <a:t>We assumed that this insurance company has 3 different life insurance schemes and the clusters are a result of that.</a:t>
            </a:r>
            <a:endParaRPr sz="1900"/>
          </a:p>
        </p:txBody>
      </p:sp>
      <p:pic>
        <p:nvPicPr>
          <p:cNvPr id="142" name="Google Shape;142;p20"/>
          <p:cNvPicPr preferRelativeResize="0"/>
          <p:nvPr/>
        </p:nvPicPr>
        <p:blipFill>
          <a:blip r:embed="rId3">
            <a:alphaModFix/>
          </a:blip>
          <a:stretch>
            <a:fillRect/>
          </a:stretch>
        </p:blipFill>
        <p:spPr>
          <a:xfrm>
            <a:off x="563376" y="1517600"/>
            <a:ext cx="2970524" cy="1707125"/>
          </a:xfrm>
          <a:prstGeom prst="rect">
            <a:avLst/>
          </a:prstGeom>
          <a:noFill/>
          <a:ln cap="flat" cmpd="sng" w="19050">
            <a:solidFill>
              <a:schemeClr val="dk1"/>
            </a:solidFill>
            <a:prstDash val="solid"/>
            <a:round/>
            <a:headEnd len="sm" w="sm" type="none"/>
            <a:tailEnd len="sm" w="sm" type="none"/>
          </a:ln>
        </p:spPr>
      </p:pic>
      <p:pic>
        <p:nvPicPr>
          <p:cNvPr id="143" name="Google Shape;143;p20"/>
          <p:cNvPicPr preferRelativeResize="0"/>
          <p:nvPr/>
        </p:nvPicPr>
        <p:blipFill>
          <a:blip r:embed="rId4">
            <a:alphaModFix/>
          </a:blip>
          <a:stretch>
            <a:fillRect/>
          </a:stretch>
        </p:blipFill>
        <p:spPr>
          <a:xfrm>
            <a:off x="563375" y="3283450"/>
            <a:ext cx="2970526" cy="17071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Age</a:t>
            </a:r>
            <a:endParaRPr/>
          </a:p>
        </p:txBody>
      </p:sp>
      <p:sp>
        <p:nvSpPr>
          <p:cNvPr id="149" name="Google Shape;149;p21"/>
          <p:cNvSpPr txBox="1"/>
          <p:nvPr>
            <p:ph idx="1" type="body"/>
          </p:nvPr>
        </p:nvSpPr>
        <p:spPr>
          <a:xfrm>
            <a:off x="4279550" y="1844500"/>
            <a:ext cx="4576200" cy="22887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900"/>
              <a:t>A clear positive linear relationship can be observed between age and charges. </a:t>
            </a:r>
            <a:endParaRPr sz="1900"/>
          </a:p>
          <a:p>
            <a:pPr indent="0" lvl="0" marL="0" rtl="0" algn="just">
              <a:spcBef>
                <a:spcPts val="600"/>
              </a:spcBef>
              <a:spcAft>
                <a:spcPts val="0"/>
              </a:spcAft>
              <a:buNone/>
            </a:pPr>
            <a:r>
              <a:t/>
            </a:r>
            <a:endParaRPr sz="1900"/>
          </a:p>
          <a:p>
            <a:pPr indent="0" lvl="0" marL="0" rtl="0" algn="just">
              <a:spcBef>
                <a:spcPts val="600"/>
              </a:spcBef>
              <a:spcAft>
                <a:spcPts val="0"/>
              </a:spcAft>
              <a:buNone/>
            </a:pPr>
            <a:r>
              <a:rPr lang="en" sz="1900"/>
              <a:t>This can be seen since</a:t>
            </a:r>
            <a:r>
              <a:rPr lang="en" sz="1800">
                <a:solidFill>
                  <a:srgbClr val="FFFFFF"/>
                </a:solidFill>
              </a:rPr>
              <a:t>,</a:t>
            </a:r>
            <a:r>
              <a:rPr lang="en" sz="1800">
                <a:solidFill>
                  <a:srgbClr val="FFFFFF"/>
                </a:solidFill>
              </a:rPr>
              <a:t> the premium amount increases average about 8% to 10% for every year of age. </a:t>
            </a:r>
            <a:r>
              <a:rPr i="1" lang="en" sz="1800">
                <a:solidFill>
                  <a:srgbClr val="FFFFFF"/>
                </a:solidFill>
              </a:rPr>
              <a:t>(Life Insurance: How Much Does Age Raise Your Rate?, 2020)</a:t>
            </a:r>
            <a:endParaRPr i="1" sz="1800">
              <a:solidFill>
                <a:srgbClr val="FFFFFF"/>
              </a:solidFill>
            </a:endParaRPr>
          </a:p>
          <a:p>
            <a:pPr indent="0" lvl="0" marL="0" rtl="0" algn="just">
              <a:spcBef>
                <a:spcPts val="600"/>
              </a:spcBef>
              <a:spcAft>
                <a:spcPts val="0"/>
              </a:spcAft>
              <a:buNone/>
            </a:pPr>
            <a:r>
              <a:t/>
            </a:r>
            <a:endParaRPr sz="1900"/>
          </a:p>
          <a:p>
            <a:pPr indent="0" lvl="0" marL="0" rtl="0" algn="just">
              <a:spcBef>
                <a:spcPts val="600"/>
              </a:spcBef>
              <a:spcAft>
                <a:spcPts val="0"/>
              </a:spcAft>
              <a:buNone/>
            </a:pPr>
            <a:r>
              <a:t/>
            </a:r>
            <a:endParaRPr sz="1900"/>
          </a:p>
          <a:p>
            <a:pPr indent="0" lvl="0" marL="0" rtl="0" algn="just">
              <a:spcBef>
                <a:spcPts val="600"/>
              </a:spcBef>
              <a:spcAft>
                <a:spcPts val="0"/>
              </a:spcAft>
              <a:buNone/>
            </a:pPr>
            <a:r>
              <a:t/>
            </a:r>
            <a:endParaRPr sz="1900"/>
          </a:p>
          <a:p>
            <a:pPr indent="0" lvl="0" marL="0" rtl="0" algn="just">
              <a:spcBef>
                <a:spcPts val="600"/>
              </a:spcBef>
              <a:spcAft>
                <a:spcPts val="0"/>
              </a:spcAft>
              <a:buNone/>
            </a:pPr>
            <a:r>
              <a:t/>
            </a:r>
            <a:endParaRPr sz="1900"/>
          </a:p>
          <a:p>
            <a:pPr indent="0" lvl="0" marL="0" rtl="0" algn="just">
              <a:spcBef>
                <a:spcPts val="600"/>
              </a:spcBef>
              <a:spcAft>
                <a:spcPts val="0"/>
              </a:spcAft>
              <a:buNone/>
            </a:pPr>
            <a:r>
              <a:t/>
            </a:r>
            <a:endParaRPr sz="1900"/>
          </a:p>
          <a:p>
            <a:pPr indent="0" lvl="0" marL="0" rtl="0" algn="just">
              <a:spcBef>
                <a:spcPts val="600"/>
              </a:spcBef>
              <a:spcAft>
                <a:spcPts val="0"/>
              </a:spcAft>
              <a:buNone/>
            </a:pPr>
            <a:r>
              <a:t/>
            </a:r>
            <a:endParaRPr sz="1900"/>
          </a:p>
        </p:txBody>
      </p:sp>
      <p:pic>
        <p:nvPicPr>
          <p:cNvPr id="150" name="Google Shape;150;p21"/>
          <p:cNvPicPr preferRelativeResize="0"/>
          <p:nvPr/>
        </p:nvPicPr>
        <p:blipFill>
          <a:blip r:embed="rId3">
            <a:alphaModFix/>
          </a:blip>
          <a:stretch>
            <a:fillRect/>
          </a:stretch>
        </p:blipFill>
        <p:spPr>
          <a:xfrm>
            <a:off x="705775" y="3120125"/>
            <a:ext cx="2619426" cy="1920425"/>
          </a:xfrm>
          <a:prstGeom prst="rect">
            <a:avLst/>
          </a:prstGeom>
          <a:noFill/>
          <a:ln cap="flat" cmpd="sng" w="3810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51" name="Google Shape;151;p21"/>
          <p:cNvPicPr preferRelativeResize="0"/>
          <p:nvPr/>
        </p:nvPicPr>
        <p:blipFill>
          <a:blip r:embed="rId4">
            <a:alphaModFix/>
          </a:blip>
          <a:stretch>
            <a:fillRect/>
          </a:stretch>
        </p:blipFill>
        <p:spPr>
          <a:xfrm>
            <a:off x="705775" y="1648800"/>
            <a:ext cx="2619426" cy="13316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Analysis of Smoker</a:t>
            </a:r>
            <a:endParaRPr/>
          </a:p>
        </p:txBody>
      </p:sp>
      <p:sp>
        <p:nvSpPr>
          <p:cNvPr id="157" name="Google Shape;157;p22"/>
          <p:cNvSpPr txBox="1"/>
          <p:nvPr>
            <p:ph idx="1" type="body"/>
          </p:nvPr>
        </p:nvSpPr>
        <p:spPr>
          <a:xfrm>
            <a:off x="4100700" y="1570525"/>
            <a:ext cx="4425000" cy="3432000"/>
          </a:xfrm>
          <a:prstGeom prst="rect">
            <a:avLst/>
          </a:prstGeom>
        </p:spPr>
        <p:txBody>
          <a:bodyPr anchorCtr="0" anchor="t" bIns="0" lIns="0" spcFirstLastPara="1" rIns="0" wrap="square" tIns="0">
            <a:noAutofit/>
          </a:bodyPr>
          <a:lstStyle/>
          <a:p>
            <a:pPr indent="0" lvl="0" marL="0" rtl="0" algn="just">
              <a:spcBef>
                <a:spcPts val="600"/>
              </a:spcBef>
              <a:spcAft>
                <a:spcPts val="0"/>
              </a:spcAft>
              <a:buSzPts val="1018"/>
              <a:buNone/>
            </a:pPr>
            <a:r>
              <a:rPr lang="en" sz="1602"/>
              <a:t>A study reported that the prevalence of smoking among U.S adults declined from 20.9 percent to 16.8 percent from 2005 to 2014.</a:t>
            </a:r>
            <a:endParaRPr sz="1602"/>
          </a:p>
          <a:p>
            <a:pPr indent="0" lvl="0" marL="0" rtl="0" algn="just">
              <a:spcBef>
                <a:spcPts val="600"/>
              </a:spcBef>
              <a:spcAft>
                <a:spcPts val="0"/>
              </a:spcAft>
              <a:buSzPts val="1018"/>
              <a:buNone/>
            </a:pPr>
            <a:r>
              <a:rPr lang="en" sz="1602"/>
              <a:t>80% of U.S adults believed that smoking cigarettes increased a person’s risk of getting cancer.</a:t>
            </a:r>
            <a:endParaRPr sz="1602"/>
          </a:p>
          <a:p>
            <a:pPr indent="0" lvl="0" marL="0" rtl="0" algn="just">
              <a:spcBef>
                <a:spcPts val="600"/>
              </a:spcBef>
              <a:spcAft>
                <a:spcPts val="0"/>
              </a:spcAft>
              <a:buSzPts val="1018"/>
              <a:buNone/>
            </a:pPr>
            <a:r>
              <a:rPr lang="en" sz="1602"/>
              <a:t>Prevalence of cigarette smoking was higher  among males(18.8%). </a:t>
            </a:r>
            <a:endParaRPr sz="1602"/>
          </a:p>
          <a:p>
            <a:pPr indent="0" lvl="0" marL="0" rtl="0" algn="just">
              <a:spcBef>
                <a:spcPts val="600"/>
              </a:spcBef>
              <a:spcAft>
                <a:spcPts val="0"/>
              </a:spcAft>
              <a:buSzPts val="1018"/>
              <a:buNone/>
            </a:pPr>
            <a:r>
              <a:rPr lang="en" sz="1602"/>
              <a:t>(cdc.gov-smoking rates,2015)</a:t>
            </a:r>
            <a:endParaRPr sz="1602"/>
          </a:p>
          <a:p>
            <a:pPr indent="0" lvl="0" marL="0" rtl="0" algn="just">
              <a:spcBef>
                <a:spcPts val="600"/>
              </a:spcBef>
              <a:spcAft>
                <a:spcPts val="0"/>
              </a:spcAft>
              <a:buSzPts val="1018"/>
              <a:buNone/>
            </a:pPr>
            <a:r>
              <a:rPr lang="en" sz="1602"/>
              <a:t>Average number of years lost from average life expectancy due to smoking is 13.2 years.</a:t>
            </a:r>
            <a:endParaRPr sz="1602"/>
          </a:p>
          <a:p>
            <a:pPr indent="0" lvl="0" marL="0" rtl="0" algn="just">
              <a:spcBef>
                <a:spcPts val="600"/>
              </a:spcBef>
              <a:spcAft>
                <a:spcPts val="0"/>
              </a:spcAft>
              <a:buSzPts val="1018"/>
              <a:buNone/>
            </a:pPr>
            <a:r>
              <a:rPr lang="en" sz="1602"/>
              <a:t>(statista.com- smoking)</a:t>
            </a:r>
            <a:endParaRPr sz="1602"/>
          </a:p>
          <a:p>
            <a:pPr indent="0" lvl="0" marL="0" rtl="0" algn="just">
              <a:spcBef>
                <a:spcPts val="600"/>
              </a:spcBef>
              <a:spcAft>
                <a:spcPts val="0"/>
              </a:spcAft>
              <a:buSzPts val="1018"/>
              <a:buNone/>
            </a:pPr>
            <a:r>
              <a:t/>
            </a:r>
            <a:endParaRPr sz="1302"/>
          </a:p>
        </p:txBody>
      </p:sp>
      <p:pic>
        <p:nvPicPr>
          <p:cNvPr id="158" name="Google Shape;158;p22"/>
          <p:cNvPicPr preferRelativeResize="0"/>
          <p:nvPr/>
        </p:nvPicPr>
        <p:blipFill>
          <a:blip r:embed="rId3">
            <a:alphaModFix/>
          </a:blip>
          <a:stretch>
            <a:fillRect/>
          </a:stretch>
        </p:blipFill>
        <p:spPr>
          <a:xfrm>
            <a:off x="864525" y="1570527"/>
            <a:ext cx="2551526" cy="1538113"/>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59" name="Google Shape;159;p22"/>
          <p:cNvPicPr preferRelativeResize="0"/>
          <p:nvPr/>
        </p:nvPicPr>
        <p:blipFill>
          <a:blip r:embed="rId4">
            <a:alphaModFix/>
          </a:blip>
          <a:stretch>
            <a:fillRect/>
          </a:stretch>
        </p:blipFill>
        <p:spPr>
          <a:xfrm>
            <a:off x="864525" y="3333620"/>
            <a:ext cx="2551525" cy="14755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