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7" r:id="rId18"/>
    <p:sldId id="274" r:id="rId19"/>
    <p:sldId id="278" r:id="rId20"/>
    <p:sldId id="275" r:id="rId21"/>
    <p:sldId id="279" r:id="rId22"/>
    <p:sldId id="276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2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2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5DA2-F1CB-4989-9ADB-41634F4FAB39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CFE3-9101-4E1F-AA8B-5E5A949D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717" y="768136"/>
            <a:ext cx="12192000" cy="2971842"/>
          </a:xfrm>
        </p:spPr>
        <p:txBody>
          <a:bodyPr/>
          <a:lstStyle/>
          <a:p>
            <a:r>
              <a:rPr lang="en-US" dirty="0" smtClean="0">
                <a:latin typeface="Avengero" panose="00000400000000000000" pitchFamily="2" charset="0"/>
              </a:rPr>
              <a:t>Diamond price</a:t>
            </a:r>
            <a:br>
              <a:rPr lang="en-US" dirty="0" smtClean="0">
                <a:latin typeface="Avengero" panose="00000400000000000000" pitchFamily="2" charset="0"/>
              </a:rPr>
            </a:br>
            <a:r>
              <a:rPr lang="en-US" dirty="0" smtClean="0">
                <a:latin typeface="Avengero" panose="00000400000000000000" pitchFamily="2" charset="0"/>
              </a:rPr>
              <a:t/>
            </a:r>
            <a:br>
              <a:rPr lang="en-US" dirty="0" smtClean="0">
                <a:latin typeface="Avengero" panose="00000400000000000000" pitchFamily="2" charset="0"/>
              </a:rPr>
            </a:br>
            <a:r>
              <a:rPr lang="en-US" dirty="0" smtClean="0">
                <a:latin typeface="Avengero" panose="00000400000000000000" pitchFamily="2" charset="0"/>
              </a:rPr>
              <a:t> prediction</a:t>
            </a:r>
            <a:endParaRPr lang="en-US" dirty="0">
              <a:latin typeface="Avengero" panose="000004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87" y="4001565"/>
            <a:ext cx="1737540" cy="14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886" y="589134"/>
            <a:ext cx="6445587" cy="53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28" y="1590803"/>
            <a:ext cx="10020155" cy="3804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087" y="700215"/>
            <a:ext cx="944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mpact" panose="020B0806030902050204" pitchFamily="34" charset="0"/>
              </a:rPr>
              <a:t>Distribution of Numerical Features values across the samples</a:t>
            </a:r>
            <a:endParaRPr lang="en-US" sz="2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01" y="1451662"/>
            <a:ext cx="5751717" cy="3869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1697" y="362466"/>
            <a:ext cx="6524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mpact" panose="020B0806030902050204" pitchFamily="34" charset="0"/>
              </a:rPr>
              <a:t>Distribution</a:t>
            </a:r>
            <a:r>
              <a:rPr lang="en-US" sz="2400" b="1" dirty="0">
                <a:latin typeface="Impact" panose="020B0806030902050204" pitchFamily="34" charset="0"/>
              </a:rPr>
              <a:t> of Categorical </a:t>
            </a:r>
            <a:r>
              <a:rPr lang="en-US" sz="2400" b="1" dirty="0" smtClean="0">
                <a:latin typeface="Impact" panose="020B0806030902050204" pitchFamily="34" charset="0"/>
              </a:rPr>
              <a:t>Features</a:t>
            </a:r>
            <a:endParaRPr lang="en-US" sz="2400" dirty="0">
              <a:latin typeface="Impact" panose="020B0806030902050204" pitchFamily="34" charset="0"/>
            </a:endParaRPr>
          </a:p>
          <a:p>
            <a:endParaRPr lang="en-US" sz="2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681" y="1905600"/>
            <a:ext cx="11640065" cy="2493406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Impact" panose="020B0806030902050204" pitchFamily="34" charset="0"/>
              </a:rPr>
              <a:t>2.</a:t>
            </a:r>
            <a:r>
              <a:rPr lang="en-US" sz="6000" dirty="0">
                <a:latin typeface="Impact" panose="020B0806030902050204" pitchFamily="34" charset="0"/>
              </a:rPr>
              <a:t> 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6570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47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Impact" panose="020B0806030902050204" pitchFamily="34" charset="0"/>
              </a:rPr>
              <a:t>Categorical Features</a:t>
            </a:r>
            <a:endParaRPr lang="en-US" sz="6000" dirty="0"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46" y="1188600"/>
            <a:ext cx="8963987" cy="51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12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Impact" panose="020B0806030902050204" pitchFamily="34" charset="0"/>
              </a:rPr>
              <a:t>Numerical Features</a:t>
            </a:r>
            <a:endParaRPr lang="en-US" sz="6000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84"/>
          <a:stretch/>
        </p:blipFill>
        <p:spPr>
          <a:xfrm>
            <a:off x="0" y="1696995"/>
            <a:ext cx="12192000" cy="39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919" y="3262183"/>
            <a:ext cx="12155138" cy="1532238"/>
          </a:xfrm>
        </p:spPr>
        <p:txBody>
          <a:bodyPr>
            <a:noAutofit/>
          </a:bodyPr>
          <a:lstStyle/>
          <a:p>
            <a:r>
              <a:rPr lang="en-US" sz="6600" dirty="0">
                <a:latin typeface="Impact" panose="020B0806030902050204" pitchFamily="34" charset="0"/>
              </a:rPr>
              <a:t>3</a:t>
            </a:r>
            <a:r>
              <a:rPr lang="en-US" sz="6600" dirty="0" smtClean="0">
                <a:latin typeface="Impact" panose="020B0806030902050204" pitchFamily="34" charset="0"/>
              </a:rPr>
              <a:t>.	Data</a:t>
            </a:r>
            <a:r>
              <a:rPr lang="en-US" sz="6600" dirty="0">
                <a:latin typeface="Impact" panose="020B0806030902050204" pitchFamily="34" charset="0"/>
              </a:rPr>
              <a:t> Correlation </a:t>
            </a:r>
            <a:r>
              <a:rPr lang="en-US" sz="6600" dirty="0" smtClean="0">
                <a:latin typeface="Impact" panose="020B0806030902050204" pitchFamily="34" charset="0"/>
              </a:rPr>
              <a:t>Check</a:t>
            </a:r>
            <a:br>
              <a:rPr lang="en-US" sz="6600" dirty="0" smtClean="0">
                <a:latin typeface="Impact" panose="020B0806030902050204" pitchFamily="34" charset="0"/>
              </a:rPr>
            </a:br>
            <a:r>
              <a:rPr lang="en-US" sz="6600" dirty="0">
                <a:latin typeface="Impact" panose="020B0806030902050204" pitchFamily="34" charset="0"/>
              </a:rPr>
              <a:t>	 and </a:t>
            </a:r>
            <a:r>
              <a:rPr lang="en-US" sz="6600" dirty="0" smtClean="0">
                <a:latin typeface="Impact" panose="020B0806030902050204" pitchFamily="34" charset="0"/>
              </a:rPr>
              <a:t/>
            </a:r>
            <a:br>
              <a:rPr lang="en-US" sz="6600" dirty="0" smtClean="0">
                <a:latin typeface="Impact" panose="020B0806030902050204" pitchFamily="34" charset="0"/>
              </a:rPr>
            </a:br>
            <a:r>
              <a:rPr lang="en-US" sz="6600" dirty="0" smtClean="0">
                <a:latin typeface="Impact" panose="020B0806030902050204" pitchFamily="34" charset="0"/>
              </a:rPr>
              <a:t>	Data</a:t>
            </a:r>
            <a:r>
              <a:rPr lang="en-US" sz="6600" dirty="0">
                <a:latin typeface="Impact" panose="020B0806030902050204" pitchFamily="34" charset="0"/>
              </a:rPr>
              <a:t> Selection</a:t>
            </a:r>
            <a:br>
              <a:rPr lang="en-US" sz="6600" dirty="0">
                <a:latin typeface="Impact" panose="020B0806030902050204" pitchFamily="34" charset="0"/>
              </a:rPr>
            </a:br>
            <a:endParaRPr lang="en-US" sz="66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Numerical Features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41" y="1600072"/>
            <a:ext cx="7990918" cy="46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4"/>
          <a:stretch/>
        </p:blipFill>
        <p:spPr>
          <a:xfrm>
            <a:off x="924179" y="0"/>
            <a:ext cx="10312232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89405" y="1458098"/>
            <a:ext cx="436606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3427" y="3723503"/>
            <a:ext cx="164757" cy="16805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25081" y="2174789"/>
            <a:ext cx="238897" cy="337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79957" y="2520778"/>
            <a:ext cx="222421" cy="354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972800" y="1037968"/>
            <a:ext cx="181232" cy="131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22292" y="5799438"/>
            <a:ext cx="280086" cy="3212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906897" y="5997146"/>
            <a:ext cx="247135" cy="27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431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Impact" panose="020B0806030902050204" pitchFamily="34" charset="0"/>
              </a:rPr>
              <a:t>Detecting and Deleting Outliers</a:t>
            </a:r>
            <a:r>
              <a:rPr lang="en-US" dirty="0">
                <a:latin typeface="Impact" panose="020B0806030902050204" pitchFamily="34" charset="0"/>
              </a:rPr>
              <a:t/>
            </a:r>
            <a:br>
              <a:rPr lang="en-US" dirty="0">
                <a:latin typeface="Impact" panose="020B0806030902050204" pitchFamily="34" charset="0"/>
              </a:rPr>
            </a:b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68" y="2459894"/>
            <a:ext cx="9249927" cy="254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Table of contents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Data Exploration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EDA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Data Correlation Checking and Selecting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Feature Engineering and Data Pre-Processing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Model Building and Evaluation</a:t>
            </a:r>
            <a:endParaRPr lang="en-US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1" y="0"/>
            <a:ext cx="10300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151" y="12622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Categorical Features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9" y="1451790"/>
            <a:ext cx="7551424" cy="44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7"/>
          <a:stretch/>
        </p:blipFill>
        <p:spPr>
          <a:xfrm>
            <a:off x="395415" y="1561199"/>
            <a:ext cx="1127734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5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Impact" panose="020B0806030902050204" pitchFamily="34" charset="0"/>
              </a:rPr>
              <a:t>Pearson </a:t>
            </a:r>
            <a:r>
              <a:rPr lang="en-US" b="1" dirty="0" smtClean="0">
                <a:latin typeface="Impact" panose="020B0806030902050204" pitchFamily="34" charset="0"/>
              </a:rPr>
              <a:t>Coefficient </a:t>
            </a:r>
            <a:r>
              <a:rPr lang="en-US" b="1" dirty="0">
                <a:latin typeface="Impact" panose="020B0806030902050204" pitchFamily="34" charset="0"/>
              </a:rPr>
              <a:t>and P Value</a:t>
            </a:r>
            <a:r>
              <a:rPr lang="en-US" dirty="0">
                <a:latin typeface="Impact" panose="020B0806030902050204" pitchFamily="34" charset="0"/>
              </a:rPr>
              <a:t/>
            </a:r>
            <a:br>
              <a:rPr lang="en-US" dirty="0">
                <a:latin typeface="Impact" panose="020B0806030902050204" pitchFamily="34" charset="0"/>
              </a:rPr>
            </a:b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82232" cy="1667218"/>
          </a:xfrm>
        </p:spPr>
        <p:txBody>
          <a:bodyPr>
            <a:normAutofit fontScale="92500"/>
          </a:bodyPr>
          <a:lstStyle/>
          <a:p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p-value</a:t>
            </a:r>
            <a:r>
              <a:rPr lang="en-US" sz="20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 is &lt; 0.001 : correlation is very significant</a:t>
            </a:r>
          </a:p>
          <a:p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p-value</a:t>
            </a:r>
            <a:r>
              <a:rPr lang="en-US" sz="20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 is &lt; 0.05: correlation is significant</a:t>
            </a:r>
          </a:p>
          <a:p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p-value</a:t>
            </a:r>
            <a:r>
              <a:rPr lang="en-US" sz="20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 is &lt; 0.1: the correlation is weakly significant</a:t>
            </a:r>
          </a:p>
          <a:p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p-value</a:t>
            </a:r>
            <a:r>
              <a:rPr lang="en-US" sz="20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 is &gt; 0.1: no evidence that the correlation is significant</a:t>
            </a:r>
          </a:p>
          <a:p>
            <a:endParaRPr lang="en-US" sz="20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04534"/>
            <a:ext cx="8182232" cy="166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PC is &gt;0.75 : correlation is very significant</a:t>
            </a:r>
          </a:p>
          <a:p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PC is &lt;0.75 : correlation is significant</a:t>
            </a:r>
          </a:p>
          <a:p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PC is &lt;0.5 : the correlation is weakly significant</a:t>
            </a:r>
          </a:p>
          <a:p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PC is &lt;0.2 : no evidence that the correlation is significant</a:t>
            </a:r>
          </a:p>
          <a:p>
            <a:endParaRPr lang="en-US" sz="20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262"/>
            <a:ext cx="582930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338262"/>
            <a:ext cx="5486400" cy="3533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2152650"/>
            <a:ext cx="4238625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352800"/>
            <a:ext cx="5133975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00875" y="2152650"/>
            <a:ext cx="4238625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86600" y="3352800"/>
            <a:ext cx="4238625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00874" y="4552950"/>
            <a:ext cx="4238625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0625" y="266700"/>
            <a:ext cx="10372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4. Feature Engineering and Data Pre-Processing</a:t>
            </a:r>
          </a:p>
          <a:p>
            <a:endParaRPr lang="en-US" sz="4000" dirty="0">
              <a:latin typeface="Impact" panose="020B0806030902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360"/>
            <a:ext cx="12192000" cy="45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81000"/>
            <a:ext cx="3124200" cy="5937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49" y="381000"/>
            <a:ext cx="2543175" cy="59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0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8975"/>
            <a:ext cx="10515600" cy="37782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Impact" panose="020B0806030902050204" pitchFamily="34" charset="0"/>
              </a:rPr>
              <a:t>5.Model Building</a:t>
            </a:r>
            <a:br>
              <a:rPr lang="en-US" sz="5400" dirty="0">
                <a:latin typeface="Impact" panose="020B0806030902050204" pitchFamily="34" charset="0"/>
              </a:rPr>
            </a:br>
            <a:endParaRPr lang="en-US" sz="5400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33" y="1157287"/>
            <a:ext cx="7723933" cy="49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Impact" panose="020B0806030902050204" pitchFamily="34" charset="0"/>
              </a:rPr>
              <a:t>Model Evaluation</a:t>
            </a:r>
            <a:endParaRPr lang="en-US" sz="4800" dirty="0">
              <a:latin typeface="Impact" panose="020B0806030902050204" pitchFamily="34" charset="0"/>
            </a:endParaRPr>
          </a:p>
        </p:txBody>
      </p:sp>
      <p:pic>
        <p:nvPicPr>
          <p:cNvPr id="892" name="Picture 8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4" y="1325563"/>
            <a:ext cx="6334125" cy="51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938337"/>
            <a:ext cx="967031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Impact" panose="020B0806030902050204" pitchFamily="34" charset="0"/>
              </a:rPr>
              <a:t>Import</a:t>
            </a:r>
            <a:endParaRPr lang="en-US" sz="6600" dirty="0">
              <a:latin typeface="Impact" panose="020B080603090205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410" y="1690688"/>
            <a:ext cx="6695179" cy="42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81" t="30071" r="9157" b="2074"/>
          <a:stretch/>
        </p:blipFill>
        <p:spPr>
          <a:xfrm>
            <a:off x="695325" y="1133475"/>
            <a:ext cx="4438650" cy="4105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396" r="1340" b="3488"/>
          <a:stretch/>
        </p:blipFill>
        <p:spPr>
          <a:xfrm>
            <a:off x="6729412" y="1133475"/>
            <a:ext cx="4557713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7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4"/>
            <a:ext cx="12192000" cy="2922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2950" y="371475"/>
            <a:ext cx="523875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0726" y="371476"/>
            <a:ext cx="495300" cy="219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7526" y="371474"/>
            <a:ext cx="476250" cy="219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00525" y="371475"/>
            <a:ext cx="523875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4978" y="371475"/>
            <a:ext cx="457198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81925" y="371473"/>
            <a:ext cx="523875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77329" y="371472"/>
            <a:ext cx="523875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20325" y="371472"/>
            <a:ext cx="571503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53628" cy="4403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Ranking Affected Features on Diamond Price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Carat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Depth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Width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Clarity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Total Depth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Poppins SemiBold" panose="00000700000000000000" pitchFamily="50" charset="0"/>
                <a:cs typeface="Poppins SemiBold" panose="00000700000000000000" pitchFamily="50" charset="0"/>
              </a:rPr>
              <a:t>Cut</a:t>
            </a:r>
            <a:endParaRPr lang="en-US" sz="20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Impact" panose="020B0806030902050204" pitchFamily="34" charset="0"/>
              </a:rPr>
              <a:t>Data Frame Information 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A data frame with 53940 rows and 10 variables:</a:t>
            </a:r>
            <a:endParaRPr lang="en-US" sz="2000" dirty="0"/>
          </a:p>
          <a:p>
            <a:r>
              <a:rPr lang="en-US" sz="2000" b="1" dirty="0"/>
              <a:t>price</a:t>
            </a:r>
            <a:r>
              <a:rPr lang="en-US" sz="2000" dirty="0"/>
              <a:t>: price in US dollars ($326--$18,823)</a:t>
            </a:r>
          </a:p>
          <a:p>
            <a:r>
              <a:rPr lang="en-US" sz="2000" b="1" dirty="0"/>
              <a:t>carat</a:t>
            </a:r>
            <a:r>
              <a:rPr lang="en-US" sz="2000" dirty="0"/>
              <a:t>: weight of the diamond (0.2--5.01)</a:t>
            </a:r>
          </a:p>
          <a:p>
            <a:r>
              <a:rPr lang="en-US" sz="2000" b="1" dirty="0"/>
              <a:t>cut</a:t>
            </a:r>
            <a:r>
              <a:rPr lang="en-US" sz="2000" dirty="0"/>
              <a:t>: quality of the cut (Fair, Good, Very Good, Premium, Ideal)</a:t>
            </a:r>
          </a:p>
          <a:p>
            <a:r>
              <a:rPr lang="en-US" sz="2000" b="1" dirty="0"/>
              <a:t>color</a:t>
            </a:r>
            <a:r>
              <a:rPr lang="en-US" sz="2000" dirty="0"/>
              <a:t>: diamond </a:t>
            </a:r>
            <a:r>
              <a:rPr lang="en-US" sz="2000" dirty="0" err="1"/>
              <a:t>colour</a:t>
            </a:r>
            <a:r>
              <a:rPr lang="en-US" sz="2000" dirty="0"/>
              <a:t>, from J (worst) to D (best)</a:t>
            </a:r>
          </a:p>
          <a:p>
            <a:r>
              <a:rPr lang="en-US" sz="2000" b="1" dirty="0"/>
              <a:t>clarity</a:t>
            </a:r>
            <a:r>
              <a:rPr lang="en-US" sz="2000" dirty="0"/>
              <a:t>: a measurement of how clear the diamond is (I1 (worst), SI2, SI1, VS2, VS1, VVS2, VVS1, IF (best))</a:t>
            </a:r>
          </a:p>
          <a:p>
            <a:r>
              <a:rPr lang="en-US" sz="2000" b="1" dirty="0"/>
              <a:t>x</a:t>
            </a:r>
            <a:r>
              <a:rPr lang="en-US" sz="2000" dirty="0"/>
              <a:t>: length in mm (0--10.74)</a:t>
            </a:r>
          </a:p>
          <a:p>
            <a:r>
              <a:rPr lang="en-US" sz="2000" b="1" dirty="0"/>
              <a:t>y</a:t>
            </a:r>
            <a:r>
              <a:rPr lang="en-US" sz="2000" dirty="0"/>
              <a:t>: width in mm (0--58.9)</a:t>
            </a:r>
          </a:p>
          <a:p>
            <a:r>
              <a:rPr lang="en-US" sz="2000" b="1" dirty="0"/>
              <a:t>z</a:t>
            </a:r>
            <a:r>
              <a:rPr lang="en-US" sz="2000" dirty="0"/>
              <a:t>: depth in mm (0--31.8)</a:t>
            </a:r>
          </a:p>
          <a:p>
            <a:r>
              <a:rPr lang="en-US" sz="2000" b="1" dirty="0"/>
              <a:t>depth</a:t>
            </a:r>
            <a:r>
              <a:rPr lang="en-US" sz="2000" dirty="0"/>
              <a:t>: total depth percentage = z / mean(x, y) = 2 * z / (x + y) (43--79)</a:t>
            </a:r>
          </a:p>
          <a:p>
            <a:r>
              <a:rPr lang="en-US" sz="2000" b="1" dirty="0"/>
              <a:t>table</a:t>
            </a:r>
            <a:r>
              <a:rPr lang="en-US" sz="2000" dirty="0"/>
              <a:t>: width of top of diamond relative to widest point (43--95)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41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1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1. Data Exploration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724" y="1325563"/>
            <a:ext cx="8569372" cy="48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32" y="2496064"/>
            <a:ext cx="9453692" cy="17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85"/>
          <a:stretch/>
        </p:blipFill>
        <p:spPr>
          <a:xfrm>
            <a:off x="0" y="1374990"/>
            <a:ext cx="5560541" cy="3402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0010"/>
          <a:stretch/>
        </p:blipFill>
        <p:spPr>
          <a:xfrm>
            <a:off x="6370976" y="1374990"/>
            <a:ext cx="5821024" cy="3365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913" y="527221"/>
            <a:ext cx="459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Impact" panose="020B0806030902050204" pitchFamily="34" charset="0"/>
              </a:rPr>
              <a:t>BEFORE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5728" y="527221"/>
            <a:ext cx="459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Impact" panose="020B0806030902050204" pitchFamily="34" charset="0"/>
              </a:rPr>
              <a:t>AFTER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2509708"/>
            <a:ext cx="4816177" cy="1427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82" y="190500"/>
            <a:ext cx="36861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30" y="2652583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Impact" panose="020B0806030902050204" pitchFamily="34" charset="0"/>
              </a:rPr>
              <a:t>Feature Classification: Categorical vs Numerical</a:t>
            </a:r>
            <a:endParaRPr lang="en-US" sz="6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</TotalTime>
  <Words>272</Words>
  <Application>Microsoft Office PowerPoint</Application>
  <PresentationFormat>Widescreen</PresentationFormat>
  <Paragraphs>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Avengero</vt:lpstr>
      <vt:lpstr>Calibri</vt:lpstr>
      <vt:lpstr>Calibri Light</vt:lpstr>
      <vt:lpstr>Impact</vt:lpstr>
      <vt:lpstr>Poppins SemiBold</vt:lpstr>
      <vt:lpstr>Office Theme</vt:lpstr>
      <vt:lpstr>Diamond price   prediction</vt:lpstr>
      <vt:lpstr>Table of contents</vt:lpstr>
      <vt:lpstr>Import</vt:lpstr>
      <vt:lpstr>Data Frame Information </vt:lpstr>
      <vt:lpstr>1. Data Exploration</vt:lpstr>
      <vt:lpstr>PowerPoint Presentation</vt:lpstr>
      <vt:lpstr>PowerPoint Presentation</vt:lpstr>
      <vt:lpstr>PowerPoint Presentation</vt:lpstr>
      <vt:lpstr>Feature Classification: Categorical vs Numerical</vt:lpstr>
      <vt:lpstr>PowerPoint Presentation</vt:lpstr>
      <vt:lpstr>PowerPoint Presentation</vt:lpstr>
      <vt:lpstr>PowerPoint Presentation</vt:lpstr>
      <vt:lpstr>2. Exploratory Data Analysis (EDA)</vt:lpstr>
      <vt:lpstr>Categorical Features</vt:lpstr>
      <vt:lpstr>Numerical Features</vt:lpstr>
      <vt:lpstr>3. Data Correlation Check   and   Data Selection </vt:lpstr>
      <vt:lpstr>Numerical Features</vt:lpstr>
      <vt:lpstr>PowerPoint Presentation</vt:lpstr>
      <vt:lpstr>Detecting and Deleting Outliers </vt:lpstr>
      <vt:lpstr>PowerPoint Presentation</vt:lpstr>
      <vt:lpstr>Categorical Features</vt:lpstr>
      <vt:lpstr>PowerPoint Presentation</vt:lpstr>
      <vt:lpstr>Pearson Coefficient and P Value </vt:lpstr>
      <vt:lpstr>PowerPoint Presentation</vt:lpstr>
      <vt:lpstr>PowerPoint Presentation</vt:lpstr>
      <vt:lpstr>PowerPoint Presentation</vt:lpstr>
      <vt:lpstr>5.Model Building </vt:lpstr>
      <vt:lpstr>Model Evaluation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  prediction</dc:title>
  <dc:creator>Microsoft account</dc:creator>
  <cp:lastModifiedBy>Microsoft account</cp:lastModifiedBy>
  <cp:revision>26</cp:revision>
  <dcterms:created xsi:type="dcterms:W3CDTF">2023-05-08T15:25:01Z</dcterms:created>
  <dcterms:modified xsi:type="dcterms:W3CDTF">2023-05-14T16:25:41Z</dcterms:modified>
</cp:coreProperties>
</file>