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308" r:id="rId4"/>
    <p:sldId id="260" r:id="rId5"/>
    <p:sldId id="264" r:id="rId6"/>
    <p:sldId id="261" r:id="rId7"/>
    <p:sldId id="291" r:id="rId8"/>
    <p:sldId id="262" r:id="rId9"/>
    <p:sldId id="263" r:id="rId10"/>
    <p:sldId id="265" r:id="rId11"/>
    <p:sldId id="266" r:id="rId12"/>
    <p:sldId id="267" r:id="rId13"/>
    <p:sldId id="269" r:id="rId14"/>
    <p:sldId id="292" r:id="rId15"/>
    <p:sldId id="268" r:id="rId16"/>
    <p:sldId id="295" r:id="rId17"/>
    <p:sldId id="293" r:id="rId18"/>
    <p:sldId id="294" r:id="rId19"/>
    <p:sldId id="297" r:id="rId20"/>
    <p:sldId id="296" r:id="rId21"/>
    <p:sldId id="300" r:id="rId22"/>
    <p:sldId id="302" r:id="rId23"/>
    <p:sldId id="298" r:id="rId24"/>
    <p:sldId id="304" r:id="rId25"/>
    <p:sldId id="305" r:id="rId26"/>
    <p:sldId id="299" r:id="rId27"/>
    <p:sldId id="306" r:id="rId28"/>
    <p:sldId id="303" r:id="rId29"/>
    <p:sldId id="307" r:id="rId30"/>
  </p:sldIdLst>
  <p:sldSz cx="9144000" cy="6858000" type="screen4x3"/>
  <p:notesSz cx="10234613" cy="14663738"/>
  <p:embeddedFontLst>
    <p:embeddedFont>
      <p:font typeface="Tahoma" panose="020B0604030504040204" pitchFamily="34" charset="0"/>
      <p:regular r:id="rId33"/>
      <p:bold r:id="rId34"/>
    </p:embeddedFont>
  </p:embeddedFontLst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FF0000"/>
    <a:srgbClr val="C0C0C0"/>
    <a:srgbClr val="404040"/>
    <a:srgbClr val="808080"/>
    <a:srgbClr val="FFF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59" autoAdjust="0"/>
  </p:normalViewPr>
  <p:slideViewPr>
    <p:cSldViewPr>
      <p:cViewPr varScale="1">
        <p:scale>
          <a:sx n="78" d="100"/>
          <a:sy n="78" d="100"/>
        </p:scale>
        <p:origin x="1526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1D1ECA93-7BC5-43A6-82B0-3F5BDAAD6B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D6C261E7-3147-43E7-BB2B-2E4D153165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5542A3C6-ADB9-42DF-9785-DE28D4B4D4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47C947B6-18C9-4381-B221-21907B4A39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E6EDE1F-194E-457A-8195-FDC645C8AB0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8201F905-C786-4EF6-92EE-BB11820453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t" anchorCtr="0" compatLnSpc="1">
            <a:prstTxWarp prst="textNoShape">
              <a:avLst/>
            </a:prstTxWarp>
          </a:bodyPr>
          <a:lstStyle>
            <a:lvl1pPr defTabSz="1422400" eaLnBrk="1" hangingPunct="1">
              <a:defRPr sz="19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61C2EED2-6B68-4134-A99C-52DDCDE388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t" anchorCtr="0" compatLnSpc="1">
            <a:prstTxWarp prst="textNoShape">
              <a:avLst/>
            </a:prstTxWarp>
          </a:bodyPr>
          <a:lstStyle>
            <a:lvl1pPr algn="r" defTabSz="1422400" eaLnBrk="1" hangingPunct="1">
              <a:defRPr sz="19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4C49594-DAAC-4315-A571-4A5D25AD798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2563" y="1100138"/>
            <a:ext cx="7332662" cy="549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A1F38548-EC77-4A6D-80F4-3CDEFC87DE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6965950"/>
            <a:ext cx="8186737" cy="659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noProof="0"/>
              <a:t>Kliknij, aby edytować style wzorca tekstu</a:t>
            </a:r>
          </a:p>
          <a:p>
            <a:pPr lvl="1"/>
            <a:r>
              <a:rPr lang="pl-PL" altLang="pl-PL" noProof="0"/>
              <a:t>Drugi poziom</a:t>
            </a:r>
          </a:p>
          <a:p>
            <a:pPr lvl="2"/>
            <a:r>
              <a:rPr lang="pl-PL" altLang="pl-PL" noProof="0"/>
              <a:t>Trzeci poziom</a:t>
            </a:r>
          </a:p>
          <a:p>
            <a:pPr lvl="3"/>
            <a:r>
              <a:rPr lang="pl-PL" altLang="pl-PL" noProof="0"/>
              <a:t>Czwarty poziom</a:t>
            </a:r>
          </a:p>
          <a:p>
            <a:pPr lvl="4"/>
            <a:r>
              <a:rPr lang="pl-PL" altLang="pl-PL" noProof="0"/>
              <a:t>Piąty poziom</a:t>
            </a:r>
          </a:p>
        </p:txBody>
      </p:sp>
      <p:sp>
        <p:nvSpPr>
          <p:cNvPr id="140294" name="Rectangle 6">
            <a:extLst>
              <a:ext uri="{FF2B5EF4-FFF2-40B4-BE49-F238E27FC236}">
                <a16:creationId xmlns:a16="http://schemas.microsoft.com/office/drawing/2014/main" id="{5D0D3687-4921-4AC2-80FE-627483B5B9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b" anchorCtr="0" compatLnSpc="1">
            <a:prstTxWarp prst="textNoShape">
              <a:avLst/>
            </a:prstTxWarp>
          </a:bodyPr>
          <a:lstStyle>
            <a:lvl1pPr defTabSz="1422400" eaLnBrk="1" hangingPunct="1">
              <a:defRPr sz="19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0295" name="Rectangle 7">
            <a:extLst>
              <a:ext uri="{FF2B5EF4-FFF2-40B4-BE49-F238E27FC236}">
                <a16:creationId xmlns:a16="http://schemas.microsoft.com/office/drawing/2014/main" id="{18C4F3EE-53F5-41BA-AC91-3D01780A6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b" anchorCtr="0" compatLnSpc="1">
            <a:prstTxWarp prst="textNoShape">
              <a:avLst/>
            </a:prstTxWarp>
          </a:bodyPr>
          <a:lstStyle>
            <a:lvl1pPr algn="r" defTabSz="1422400" eaLnBrk="1" hangingPunct="1">
              <a:defRPr sz="1900" b="0"/>
            </a:lvl1pPr>
          </a:lstStyle>
          <a:p>
            <a:pPr>
              <a:defRPr/>
            </a:pPr>
            <a:fld id="{BB50FB3A-0562-4282-8189-B31DBE0A826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9121C72-C912-457F-907D-D3B98C432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34A724-B2B8-4FCE-84A2-1E48EE3D6DC7}" type="slidenum">
              <a:rPr lang="pl-PL" altLang="pl-PL" sz="1900" smtClean="0"/>
              <a:pPr>
                <a:spcBef>
                  <a:spcPct val="0"/>
                </a:spcBef>
              </a:pPr>
              <a:t>1</a:t>
            </a:fld>
            <a:endParaRPr lang="pl-PL" altLang="pl-PL" sz="19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0750D33-4E8A-48DD-82E1-C82A24FC8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752CC85-3A28-47C9-BAE4-7B27782B7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003680A-BF31-4A53-8CCD-320E80719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943C57-3438-40CF-82B4-86CC605C865C}" type="slidenum">
              <a:rPr lang="pl-PL" altLang="pl-PL" sz="1900" smtClean="0"/>
              <a:pPr>
                <a:spcBef>
                  <a:spcPct val="0"/>
                </a:spcBef>
              </a:pPr>
              <a:t>10</a:t>
            </a:fld>
            <a:endParaRPr lang="pl-PL" altLang="pl-PL" sz="19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398E721-605B-4227-B010-0A01B49838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DA30CF8-B6B6-46D2-9A74-7930ACDDF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9B529BC-C42B-4936-85AF-14B6B3302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80EEEE-D34C-475D-91AD-DBA47138BAD3}" type="slidenum">
              <a:rPr lang="pl-PL" altLang="pl-PL" sz="1900" smtClean="0"/>
              <a:pPr>
                <a:spcBef>
                  <a:spcPct val="0"/>
                </a:spcBef>
              </a:pPr>
              <a:t>11</a:t>
            </a:fld>
            <a:endParaRPr lang="pl-PL" altLang="pl-PL" sz="19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E9C43C6-6805-4E58-82D4-9692DEEDC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F65396F-1826-4409-9CA1-5AD2585B9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DEB0DF7-55FF-4F0B-900E-597A2B3563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B28B7E-FB42-4C29-96C7-BF6E22A6AE1C}" type="slidenum">
              <a:rPr lang="pl-PL" altLang="pl-PL" sz="1900" smtClean="0"/>
              <a:pPr>
                <a:spcBef>
                  <a:spcPct val="0"/>
                </a:spcBef>
              </a:pPr>
              <a:t>12</a:t>
            </a:fld>
            <a:endParaRPr lang="pl-PL" altLang="pl-PL" sz="19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F102C75-CD1A-40BC-9BCB-B38F58B6A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ADBF6CD-FC95-4662-9FEC-163A4E22C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18EF835-31E6-4475-A3A4-C1A505775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AA2E4C-5C84-4A21-A778-367F2A1183BE}" type="slidenum">
              <a:rPr lang="pl-PL" altLang="pl-PL" sz="1900" smtClean="0"/>
              <a:pPr>
                <a:spcBef>
                  <a:spcPct val="0"/>
                </a:spcBef>
              </a:pPr>
              <a:t>13</a:t>
            </a:fld>
            <a:endParaRPr lang="pl-PL" altLang="pl-PL" sz="19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5859360-A615-4EFB-B0FA-052659438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F545A49-915B-46C5-9F9D-A2C856B73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320FF72-9EDC-4F06-A542-A1A74F556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407605-67C5-4D06-9E47-A8D070E88642}" type="slidenum">
              <a:rPr lang="pl-PL" altLang="pl-PL" sz="1900" smtClean="0"/>
              <a:pPr>
                <a:spcBef>
                  <a:spcPct val="0"/>
                </a:spcBef>
              </a:pPr>
              <a:t>14</a:t>
            </a:fld>
            <a:endParaRPr lang="pl-PL" altLang="pl-PL" sz="19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D2C4F8C-066E-4CB6-AF5B-BEC623A04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B873AC3-F61D-4284-97B7-A6F622303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F7B91EA-DDAD-4B22-9F35-32FAA96A7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4D24B6-A480-4353-A5AA-FED7B5D8A936}" type="slidenum">
              <a:rPr lang="pl-PL" altLang="pl-PL" sz="1900" smtClean="0"/>
              <a:pPr>
                <a:spcBef>
                  <a:spcPct val="0"/>
                </a:spcBef>
              </a:pPr>
              <a:t>15</a:t>
            </a:fld>
            <a:endParaRPr lang="pl-PL" altLang="pl-PL" sz="19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1C524E1-D899-46B6-BCCD-3A8B504E16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028E604-F6B5-4726-8DA2-0FB65F054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2CB277B-1E45-4259-BC6D-F72BE26BA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C23F7D-BC63-47BA-806A-8125DBF14B8F}" type="slidenum">
              <a:rPr lang="pl-PL" altLang="pl-PL" sz="1900" smtClean="0"/>
              <a:pPr>
                <a:spcBef>
                  <a:spcPct val="0"/>
                </a:spcBef>
              </a:pPr>
              <a:t>16</a:t>
            </a:fld>
            <a:endParaRPr lang="pl-PL" altLang="pl-PL" sz="19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689D35C-8040-4B1F-B4DF-E80D6AB0A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9040CBC-85D3-433F-BD60-7842C0F5F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54AF47D-FAAE-40DD-9720-D589E7B58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E41C4F-2B85-4A8E-8877-073ABD83843F}" type="slidenum">
              <a:rPr lang="pl-PL" altLang="pl-PL" sz="1900" smtClean="0"/>
              <a:pPr>
                <a:spcBef>
                  <a:spcPct val="0"/>
                </a:spcBef>
              </a:pPr>
              <a:t>17</a:t>
            </a:fld>
            <a:endParaRPr lang="pl-PL" altLang="pl-PL" sz="19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321644D-61CC-4847-8AF1-7E1CB5502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4A943EC-0219-4BD4-A276-AA75232A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07FDEA9-3FD5-4AD8-B1EF-51251833E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1ABB4C-4AB9-447E-AAED-863949B8A508}" type="slidenum">
              <a:rPr lang="pl-PL" altLang="pl-PL" sz="1900" smtClean="0"/>
              <a:pPr>
                <a:spcBef>
                  <a:spcPct val="0"/>
                </a:spcBef>
              </a:pPr>
              <a:t>18</a:t>
            </a:fld>
            <a:endParaRPr lang="pl-PL" altLang="pl-PL" sz="19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CBD95E7-70C7-47FA-AA09-6E85D54DF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A7F3DD1-46BE-446D-8888-1270CED50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5855735-71FA-41ED-A797-807F5439E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6D9793-D8D4-4156-ACA3-BB2B7CF20FF3}" type="slidenum">
              <a:rPr lang="pl-PL" altLang="pl-PL" sz="1900" smtClean="0"/>
              <a:pPr>
                <a:spcBef>
                  <a:spcPct val="0"/>
                </a:spcBef>
              </a:pPr>
              <a:t>19</a:t>
            </a:fld>
            <a:endParaRPr lang="pl-PL" altLang="pl-PL" sz="19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AAE6060-945C-4315-ACEA-163C47224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284E136-04A2-4586-930B-DC243F33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D682F07-F830-4780-9ACF-AA1BFA649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4B8DC8-9F93-4218-9D10-88C956810D6B}" type="slidenum">
              <a:rPr lang="pl-PL" altLang="pl-PL" sz="1900" smtClean="0"/>
              <a:pPr>
                <a:spcBef>
                  <a:spcPct val="0"/>
                </a:spcBef>
              </a:pPr>
              <a:t>2</a:t>
            </a:fld>
            <a:endParaRPr lang="pl-PL" altLang="pl-PL" sz="19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221E916-1FB2-4DE2-97A2-F571F5933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57DE6BD-7CD9-425D-A13E-D3B753A93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5EEFEEC-B366-40D5-8FC4-883A7FF9B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284412-6E40-4675-B23B-E3CABB6B5562}" type="slidenum">
              <a:rPr lang="pl-PL" altLang="pl-PL" sz="1900" smtClean="0"/>
              <a:pPr>
                <a:spcBef>
                  <a:spcPct val="0"/>
                </a:spcBef>
              </a:pPr>
              <a:t>20</a:t>
            </a:fld>
            <a:endParaRPr lang="pl-PL" altLang="pl-PL" sz="19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9308C6E-DBF4-4937-8118-5E6613B86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C4C26C9-0DFE-4CCB-8094-0146754B5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33C5A83-36B3-49C5-AA6E-CF360AC78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A7FA3-4081-4EBA-8B02-A7EEF30F1139}" type="slidenum">
              <a:rPr lang="pl-PL" altLang="pl-PL" sz="1900" smtClean="0"/>
              <a:pPr>
                <a:spcBef>
                  <a:spcPct val="0"/>
                </a:spcBef>
              </a:pPr>
              <a:t>21</a:t>
            </a:fld>
            <a:endParaRPr lang="pl-PL" altLang="pl-PL" sz="19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D0D14F6-BFD9-4BCA-AC7A-D42B0E5A3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4E2783B-CD24-41A4-B40C-4CBFCF2B3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D1CEF92-0EBC-4D3E-AD9C-F11B918AE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C19CC-BFF0-42C2-A769-0429CA34D853}" type="slidenum">
              <a:rPr lang="pl-PL" altLang="pl-PL" sz="1900" smtClean="0"/>
              <a:pPr>
                <a:spcBef>
                  <a:spcPct val="0"/>
                </a:spcBef>
              </a:pPr>
              <a:t>22</a:t>
            </a:fld>
            <a:endParaRPr lang="pl-PL" altLang="pl-PL" sz="19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5B3BCDC-4A3C-4C78-A066-DF5F01047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5331160-7D1C-485B-83C4-13F67487D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4E9876F-C67F-4692-953F-2341182BD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87166E-3C1C-40D6-8FCE-9AE055F35076}" type="slidenum">
              <a:rPr lang="pl-PL" altLang="pl-PL" sz="1900" smtClean="0"/>
              <a:pPr>
                <a:spcBef>
                  <a:spcPct val="0"/>
                </a:spcBef>
              </a:pPr>
              <a:t>23</a:t>
            </a:fld>
            <a:endParaRPr lang="pl-PL" altLang="pl-PL" sz="19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5A53EF3-F814-4028-AA19-51CDECA48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243010D-35EF-4962-B4DD-F9461E0FC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59E9ABC-7A92-417E-9CA5-7DA8AEEE2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F3CB58-B563-4D7B-8083-CBA04179A987}" type="slidenum">
              <a:rPr lang="pl-PL" altLang="pl-PL" sz="1900" smtClean="0"/>
              <a:pPr>
                <a:spcBef>
                  <a:spcPct val="0"/>
                </a:spcBef>
              </a:pPr>
              <a:t>24</a:t>
            </a:fld>
            <a:endParaRPr lang="pl-PL" altLang="pl-PL" sz="19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5CC590A-E2A2-4BBF-82D7-27F1D59BC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D5B4ED8-FAA7-4966-AE94-A2261A244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206C8BD-BB24-4D16-A05E-F525AA30FB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D24717-BB3D-4279-BEE1-F123AEB6F864}" type="slidenum">
              <a:rPr lang="pl-PL" altLang="pl-PL" sz="1900" smtClean="0"/>
              <a:pPr>
                <a:spcBef>
                  <a:spcPct val="0"/>
                </a:spcBef>
              </a:pPr>
              <a:t>25</a:t>
            </a:fld>
            <a:endParaRPr lang="pl-PL" altLang="pl-PL" sz="19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4411791-6385-410A-9A3D-CC86656CE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49EA74E-4EC6-4CC5-A2FD-CD9E82E45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F9DF24B-FDE0-41D4-9200-54003DDFD5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2F3395-C43E-4FA8-BE49-23A271D30409}" type="slidenum">
              <a:rPr lang="pl-PL" altLang="pl-PL" sz="1900" smtClean="0"/>
              <a:pPr>
                <a:spcBef>
                  <a:spcPct val="0"/>
                </a:spcBef>
              </a:pPr>
              <a:t>26</a:t>
            </a:fld>
            <a:endParaRPr lang="pl-PL" altLang="pl-PL" sz="19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ACECE53-C1AF-4CE5-80FC-99232DA3F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7BA991B-30E8-4B90-917B-4E4B0290B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66A42DA-D6F4-458F-AAFD-8F301FE09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977EBC-47C8-4D5E-9B75-A38ACA7C225C}" type="slidenum">
              <a:rPr lang="pl-PL" altLang="pl-PL" sz="1900" smtClean="0"/>
              <a:pPr>
                <a:spcBef>
                  <a:spcPct val="0"/>
                </a:spcBef>
              </a:pPr>
              <a:t>27</a:t>
            </a:fld>
            <a:endParaRPr lang="pl-PL" altLang="pl-PL" sz="19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566CDCB-21C1-4294-8304-CBE2AC5023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E54F325-BFA3-439A-80AC-BCF3DFA07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7425433-85DC-4E34-A381-C5721B896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9BE98A-4E48-4B78-9E16-B66ACD4BD3B1}" type="slidenum">
              <a:rPr lang="pl-PL" altLang="pl-PL" sz="1900" smtClean="0"/>
              <a:pPr>
                <a:spcBef>
                  <a:spcPct val="0"/>
                </a:spcBef>
              </a:pPr>
              <a:t>28</a:t>
            </a:fld>
            <a:endParaRPr lang="pl-PL" altLang="pl-PL" sz="19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34C7262-635A-4E8B-A6D0-2964D254B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DF43B92-11E6-4E30-97A1-4DF76BE6A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641AF4F-89B5-4633-9F56-2D0558F8E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57DE8A-DFDB-44B4-9468-8CE8C298722A}" type="slidenum">
              <a:rPr lang="pl-PL" altLang="pl-PL" sz="1900" smtClean="0"/>
              <a:pPr>
                <a:spcBef>
                  <a:spcPct val="0"/>
                </a:spcBef>
              </a:pPr>
              <a:t>29</a:t>
            </a:fld>
            <a:endParaRPr lang="pl-PL" altLang="pl-PL" sz="19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69B72B4-E9AC-4702-9839-E694CD1A00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9EA9CD9-B430-42F2-B04E-C120C8D95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D682F07-F830-4780-9ACF-AA1BFA649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4B8DC8-9F93-4218-9D10-88C956810D6B}" type="slidenum">
              <a:rPr lang="pl-PL" altLang="pl-PL" sz="1900" smtClean="0"/>
              <a:pPr>
                <a:spcBef>
                  <a:spcPct val="0"/>
                </a:spcBef>
              </a:pPr>
              <a:t>3</a:t>
            </a:fld>
            <a:endParaRPr lang="pl-PL" altLang="pl-PL" sz="19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221E916-1FB2-4DE2-97A2-F571F5933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57DE6BD-7CD9-425D-A13E-D3B753A93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  <p:extLst>
      <p:ext uri="{BB962C8B-B14F-4D97-AF65-F5344CB8AC3E}">
        <p14:creationId xmlns:p14="http://schemas.microsoft.com/office/powerpoint/2010/main" val="124318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33845FE-FBAB-477C-87ED-6946634A4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53C62A-59FD-44B1-BC0D-24C12DA83D81}" type="slidenum">
              <a:rPr lang="pl-PL" altLang="pl-PL" sz="1900" smtClean="0"/>
              <a:pPr>
                <a:spcBef>
                  <a:spcPct val="0"/>
                </a:spcBef>
              </a:pPr>
              <a:t>4</a:t>
            </a:fld>
            <a:endParaRPr lang="pl-PL" altLang="pl-PL" sz="19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EA97757-E4B3-4FB4-B233-7D9BB88D9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3F9E780-DFF9-425D-A1A5-478EAF949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6BA5B58-DD27-42F6-AC0C-3996784ED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5A7936-3450-47FB-A9CE-61E5FDA556C9}" type="slidenum">
              <a:rPr lang="pl-PL" altLang="pl-PL" sz="1900" smtClean="0"/>
              <a:pPr>
                <a:spcBef>
                  <a:spcPct val="0"/>
                </a:spcBef>
              </a:pPr>
              <a:t>5</a:t>
            </a:fld>
            <a:endParaRPr lang="pl-PL" altLang="pl-PL" sz="19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9640344-4357-432A-A412-DEABE0F033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31E0FD6-0AD0-41C9-A9E0-179241DB1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89A6551-3C33-4847-A0F5-AC3531623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0D11F3-D30E-4008-9731-25AC3F33A604}" type="slidenum">
              <a:rPr lang="pl-PL" altLang="pl-PL" sz="1900" smtClean="0"/>
              <a:pPr>
                <a:spcBef>
                  <a:spcPct val="0"/>
                </a:spcBef>
              </a:pPr>
              <a:t>6</a:t>
            </a:fld>
            <a:endParaRPr lang="pl-PL" altLang="pl-PL" sz="19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C5DC3CF-F773-442E-9CED-F7765D4BF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EBE9383-2CA4-412D-9E5D-46D0A5382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9D801EA-A241-4670-B80C-13B5EA23D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C3ACCD-9C25-4D4E-95E2-E7B0B7253073}" type="slidenum">
              <a:rPr lang="pl-PL" altLang="pl-PL" sz="1900" smtClean="0"/>
              <a:pPr>
                <a:spcBef>
                  <a:spcPct val="0"/>
                </a:spcBef>
              </a:pPr>
              <a:t>7</a:t>
            </a:fld>
            <a:endParaRPr lang="pl-PL" altLang="pl-PL" sz="19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0D7978A-A5AA-4AA5-B7E9-02937BA1A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816D15-150C-43AA-A40C-5116C13CB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B5D7845-C199-4845-8EB7-E4327215B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2777EE-2F5B-4914-8DEB-88573DFF7487}" type="slidenum">
              <a:rPr lang="pl-PL" altLang="pl-PL" sz="1900" smtClean="0"/>
              <a:pPr>
                <a:spcBef>
                  <a:spcPct val="0"/>
                </a:spcBef>
              </a:pPr>
              <a:t>8</a:t>
            </a:fld>
            <a:endParaRPr lang="pl-PL" altLang="pl-PL" sz="19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99A717F-266C-45AA-9792-42D61C49AE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3C132AD-3BBC-44E7-AC89-BB0474F7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BE26C3F-9E11-4D48-96C0-22B72AC6F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59A586-D216-44F6-8AF3-6FFAC882B765}" type="slidenum">
              <a:rPr lang="pl-PL" altLang="pl-PL" sz="1900" smtClean="0"/>
              <a:pPr>
                <a:spcBef>
                  <a:spcPct val="0"/>
                </a:spcBef>
              </a:pPr>
              <a:t>9</a:t>
            </a:fld>
            <a:endParaRPr lang="pl-PL" altLang="pl-PL" sz="19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FC069D3-50DB-4223-84A5-0209BA28D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53C83E5-D55E-4E70-AAC9-631B16DB8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altLang="pl-PL" noProof="0"/>
              <a:t>Kliknij, aby edytować styl wzorca tytułu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pl-PL" altLang="pl-PL" noProof="0"/>
              <a:t>Kliknij, aby edytować styl wzorca podtytułu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C2D750-73B7-4E9E-983B-614A17B7F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B7EC7E-9856-4939-B5FD-4E50F6DFF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1582F8-EB0A-4089-9660-4B1644FD0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BCF8-8432-4D75-8344-354946D2BF0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7558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83741C-715F-4E95-A92C-843FEEF092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1CBA32-8A7C-4E46-B9A1-B5B41950A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90A5FD-3936-4A8F-ABC2-64433EA08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62416-30BF-4276-8AB5-8409EFD78E6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575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1F3EEF-A1C3-40A9-8EFB-BEE53B59D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48460C-98DF-4A4A-80E3-D729B0DC5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0B1106-2F3A-4199-9C10-E6205C370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DF0A8-9BB3-4A60-8589-5256AF052E4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7716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0F351C-0121-45E7-A7D4-4BBCAB11E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6B6D93-C849-4DA5-B498-DD4CBCBA14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33383A-2E81-4AC9-BD50-72CA5BB36F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03FF0-81A0-45EE-B601-26F1C87259A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014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AA8C37-5F22-442E-93DA-FD27F78245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5F1CFC-56F1-4A3B-8A73-AB9DB690C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01594E-6D95-4467-9090-C8A3C0C4A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B2EF1-7B93-4CF8-BC82-D000B246F8F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7898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02640-E67B-47DD-BCB6-8BCEA7EEE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6FD1B-AEAA-4F4F-9B59-B856D9B2E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5D154-5B9A-45E2-B483-B3AD4A9CE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05D46-12AB-4FA3-B498-00DF1FB5F41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6250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134748-9405-413A-B7C1-FB1B24E207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9EFEB3-D2C5-48B1-933C-721E1F2C74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5767F3-0D1C-46F3-8B76-246CA32B51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4F29F-9888-4601-9482-8F93455F36B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539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65CBF2-5202-4E7A-86A6-FCC1066EB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0D0D92-7E24-4581-84EC-B834EF1343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AEBF5E-841A-4F52-B922-6B53CC44E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FC845-3DCD-4D2A-A4A8-ABE2C087731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9249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B057DC4-6D66-4E6B-B60B-983B622481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C3D6D1-0F45-4EB8-BBB2-1870DFD1B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4B4BF4-1846-4959-BBB4-AF3BF69ED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8FF4-D57D-45CC-8C06-B23DD200B80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060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7F9B0-B74E-427A-B92D-5B3E5E7DB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BCDE6-9DBC-492D-A2D0-2970FCC02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2A6B1-FD8D-44F8-BC43-C4D8B8496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624FD-AEAF-40AC-A4A8-237C853DD1E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885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0C4BB-2463-4D99-9F2C-1923E1D79D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AC031-1837-4260-9F29-566169D71C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63356-E232-48A1-A609-DFF1C9F78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F92BB-46C3-4CEA-9909-4992EF44081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3306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E063A65-B7A7-4F59-94F9-56A2FCD55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3106F5D-0F17-4A9A-A27B-E2C32F589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83EDC1DB-2C27-4281-BD32-623C6A18A3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97AE8DDF-BF4D-4726-9FAB-CD0D43C7D1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E91E015E-51AF-4868-8417-1C469E717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B476D0D-175C-47FE-84AA-99F882190D7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hoto">
            <a:extLst>
              <a:ext uri="{FF2B5EF4-FFF2-40B4-BE49-F238E27FC236}">
                <a16:creationId xmlns:a16="http://schemas.microsoft.com/office/drawing/2014/main" id="{93DEFB9E-4E20-43CF-834F-B68C7D4E7BC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29150" y="2938463"/>
            <a:ext cx="4103688" cy="316865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0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0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107" name="Oval 59">
            <a:extLst>
              <a:ext uri="{FF2B5EF4-FFF2-40B4-BE49-F238E27FC236}">
                <a16:creationId xmlns:a16="http://schemas.microsoft.com/office/drawing/2014/main" id="{8EADC4C7-97B0-4942-8419-790B2EA8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903663"/>
            <a:ext cx="1728787" cy="1727200"/>
          </a:xfrm>
          <a:prstGeom prst="ellipse">
            <a:avLst/>
          </a:prstGeom>
          <a:blipFill dpi="0" rotWithShape="0">
            <a:blip r:embed="rId4"/>
            <a:srcRect/>
            <a:stretch>
              <a:fillRect b="-12592"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pl-PL"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B0A18E7-54DC-47EF-8B2D-D2EEE3D40D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90805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pl-PL" altLang="pl-PL" sz="5500" dirty="0">
                <a:solidFill>
                  <a:schemeClr val="folHlink"/>
                </a:solidFill>
              </a:rPr>
              <a:t>Przetwarzanie </a:t>
            </a:r>
            <a:br>
              <a:rPr lang="pl-PL" altLang="pl-PL" sz="5500" dirty="0">
                <a:solidFill>
                  <a:schemeClr val="folHlink"/>
                </a:solidFill>
              </a:rPr>
            </a:br>
            <a:r>
              <a:rPr lang="pl-PL" altLang="pl-PL" sz="5500" dirty="0">
                <a:solidFill>
                  <a:schemeClr val="folHlink"/>
                </a:solidFill>
              </a:rPr>
              <a:t>obrazów</a:t>
            </a:r>
          </a:p>
        </p:txBody>
      </p:sp>
      <p:sp>
        <p:nvSpPr>
          <p:cNvPr id="4103" name="Line 25">
            <a:extLst>
              <a:ext uri="{FF2B5EF4-FFF2-40B4-BE49-F238E27FC236}">
                <a16:creationId xmlns:a16="http://schemas.microsoft.com/office/drawing/2014/main" id="{930FB9EB-1183-4834-B6F5-5DA7C13F8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4" name="Line 26">
            <a:extLst>
              <a:ext uri="{FF2B5EF4-FFF2-40B4-BE49-F238E27FC236}">
                <a16:creationId xmlns:a16="http://schemas.microsoft.com/office/drawing/2014/main" id="{C97CB718-D08E-4C48-B869-26A51CCBD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" name="Text Box 27">
            <a:extLst>
              <a:ext uri="{FF2B5EF4-FFF2-40B4-BE49-F238E27FC236}">
                <a16:creationId xmlns:a16="http://schemas.microsoft.com/office/drawing/2014/main" id="{7640BC9C-BC99-4940-B770-207C247C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4106" name="Text Box 35">
            <a:extLst>
              <a:ext uri="{FF2B5EF4-FFF2-40B4-BE49-F238E27FC236}">
                <a16:creationId xmlns:a16="http://schemas.microsoft.com/office/drawing/2014/main" id="{387C5F1B-50BB-4702-80A8-36F19CDD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11625"/>
            <a:ext cx="38814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4800" dirty="0">
                <a:latin typeface="Arial" panose="020B0604020202020204" pitchFamily="34" charset="0"/>
              </a:rPr>
              <a:t>Modele barw</a:t>
            </a:r>
          </a:p>
        </p:txBody>
      </p:sp>
      <p:grpSp>
        <p:nvGrpSpPr>
          <p:cNvPr id="4107" name="Group 45">
            <a:extLst>
              <a:ext uri="{FF2B5EF4-FFF2-40B4-BE49-F238E27FC236}">
                <a16:creationId xmlns:a16="http://schemas.microsoft.com/office/drawing/2014/main" id="{3793E966-1EB8-43A7-9B42-A7C8FF4A60EF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2420938"/>
            <a:ext cx="1331912" cy="1311275"/>
            <a:chOff x="1632" y="1248"/>
            <a:chExt cx="2682" cy="2286"/>
          </a:xfrm>
        </p:grpSpPr>
        <p:sp>
          <p:nvSpPr>
            <p:cNvPr id="4111" name="Gear">
              <a:extLst>
                <a:ext uri="{FF2B5EF4-FFF2-40B4-BE49-F238E27FC236}">
                  <a16:creationId xmlns:a16="http://schemas.microsoft.com/office/drawing/2014/main" id="{00D23CB1-860B-41B3-BDEE-104186FA4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pl-PL"/>
            </a:p>
          </p:txBody>
        </p:sp>
        <p:sp>
          <p:nvSpPr>
            <p:cNvPr id="4112" name="AutoShape 47">
              <a:extLst>
                <a:ext uri="{FF2B5EF4-FFF2-40B4-BE49-F238E27FC236}">
                  <a16:creationId xmlns:a16="http://schemas.microsoft.com/office/drawing/2014/main" id="{81A8FE2B-6D98-494C-B98E-8E3007648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pl-PL"/>
            </a:p>
          </p:txBody>
        </p:sp>
        <p:sp>
          <p:nvSpPr>
            <p:cNvPr id="4113" name="AutoShape 48">
              <a:extLst>
                <a:ext uri="{FF2B5EF4-FFF2-40B4-BE49-F238E27FC236}">
                  <a16:creationId xmlns:a16="http://schemas.microsoft.com/office/drawing/2014/main" id="{755F2FAC-FB7F-4FD8-8F5E-1E03FDFAB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pl-PL"/>
            </a:p>
          </p:txBody>
        </p:sp>
      </p:grpSp>
      <p:pic>
        <p:nvPicPr>
          <p:cNvPr id="4108" name="Picture 58" descr="J0295069">
            <a:extLst>
              <a:ext uri="{FF2B5EF4-FFF2-40B4-BE49-F238E27FC236}">
                <a16:creationId xmlns:a16="http://schemas.microsoft.com/office/drawing/2014/main" id="{BA4738D0-254E-4B64-9098-7D6EDDE0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2588" y="2924175"/>
            <a:ext cx="1770062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28">
            <a:extLst>
              <a:ext uri="{FF2B5EF4-FFF2-40B4-BE49-F238E27FC236}">
                <a16:creationId xmlns:a16="http://schemas.microsoft.com/office/drawing/2014/main" id="{1ACA5333-C2C3-44C6-BB81-1B717CEE1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  <p:sp>
        <p:nvSpPr>
          <p:cNvPr id="16" name="Text Box 51">
            <a:extLst>
              <a:ext uri="{FF2B5EF4-FFF2-40B4-BE49-F238E27FC236}">
                <a16:creationId xmlns:a16="http://schemas.microsoft.com/office/drawing/2014/main" id="{D5E1C243-A451-488E-95C1-939A024B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 dirty="0"/>
              <a:t>Przetwarzanie obrazów                      		Teleinformatyka - semestr 4 </a:t>
            </a:r>
            <a:endParaRPr lang="pl-PL" altLang="pl-PL" sz="1600" b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EF322078-0E0E-4E2D-9BF1-F2EA8DBB7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5CB6FE36-AFB4-4FF6-A44D-69FD1A8F0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7750D6E1-E4C9-4E33-AFBE-53F7F939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20485" name="Text Box 14">
            <a:extLst>
              <a:ext uri="{FF2B5EF4-FFF2-40B4-BE49-F238E27FC236}">
                <a16:creationId xmlns:a16="http://schemas.microsoft.com/office/drawing/2014/main" id="{6677F3A9-70FC-4099-9150-63340B1B4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84763"/>
            <a:ext cx="8208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F</a:t>
            </a:r>
            <a:r>
              <a:rPr lang="en-US" altLang="pl-PL" sz="2000">
                <a:solidFill>
                  <a:srgbClr val="FFFF00"/>
                </a:solidFill>
                <a:latin typeface="Arial" panose="020B0604020202020204" pitchFamily="34" charset="0"/>
              </a:rPr>
              <a:t>unkcje dopasowania barw</a:t>
            </a:r>
            <a:r>
              <a:rPr lang="en-US" altLang="pl-PL" sz="2000" b="0">
                <a:latin typeface="Arial" panose="020B0604020202020204" pitchFamily="34" charset="0"/>
              </a:rPr>
              <a:t> – </a:t>
            </a:r>
            <a:r>
              <a:rPr lang="pl-PL" altLang="pl-PL" sz="2000" b="0">
                <a:latin typeface="Arial" panose="020B0604020202020204" pitchFamily="34" charset="0"/>
              </a:rPr>
              <a:t>określają </a:t>
            </a:r>
            <a:r>
              <a:rPr lang="en-US" altLang="pl-PL" sz="2000" b="0">
                <a:latin typeface="Arial" panose="020B0604020202020204" pitchFamily="34" charset="0"/>
              </a:rPr>
              <a:t>jaka ilość każdej z trzech barw podstawowych jest potrzebna do dopasowania wszystkich długości fal w widmie widzialnym</a:t>
            </a:r>
          </a:p>
        </p:txBody>
      </p:sp>
      <p:sp>
        <p:nvSpPr>
          <p:cNvPr id="20486" name="Text Box 15">
            <a:extLst>
              <a:ext uri="{FF2B5EF4-FFF2-40B4-BE49-F238E27FC236}">
                <a16:creationId xmlns:a16="http://schemas.microsoft.com/office/drawing/2014/main" id="{F67FA3C2-C1D5-4D1F-B64F-BBCA2137B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7620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  <a:r>
              <a:rPr lang="en-US" altLang="pl-PL" sz="2000">
                <a:solidFill>
                  <a:srgbClr val="FFFF00"/>
                </a:solidFill>
                <a:latin typeface="Arial" panose="020B0604020202020204" pitchFamily="34" charset="0"/>
              </a:rPr>
              <a:t>rawa teorii barw: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l-PL" sz="20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000" b="0">
                <a:latin typeface="Arial" panose="020B0604020202020204" pitchFamily="34" charset="0"/>
              </a:rPr>
              <a:t>- jeżeli dwie barwy są nierozróżnialne i dodamy do każdej z nich dane światło to barwy pozostaną nierozróżnialne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l-PL" sz="2000" b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000" b="0">
                <a:latin typeface="Arial" panose="020B0604020202020204" pitchFamily="34" charset="0"/>
              </a:rPr>
              <a:t>- dowolną barwę można utworzyć mieszając 3 różne barwy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l-PL" sz="2000" b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000">
                <a:solidFill>
                  <a:srgbClr val="00FF00"/>
                </a:solidFill>
                <a:latin typeface="Arial" panose="020B0604020202020204" pitchFamily="34" charset="0"/>
              </a:rPr>
              <a:t>BARWA = a · X + b · Y + c · Z</a:t>
            </a:r>
          </a:p>
        </p:txBody>
      </p:sp>
      <p:sp>
        <p:nvSpPr>
          <p:cNvPr id="20487" name="Text Box 16">
            <a:extLst>
              <a:ext uri="{FF2B5EF4-FFF2-40B4-BE49-F238E27FC236}">
                <a16:creationId xmlns:a16="http://schemas.microsoft.com/office/drawing/2014/main" id="{EC17658B-DF7A-4948-AFE4-508377E0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8820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M</a:t>
            </a:r>
            <a:r>
              <a:rPr lang="en-US" altLang="pl-PL" sz="2000">
                <a:solidFill>
                  <a:srgbClr val="FFFF00"/>
                </a:solidFill>
                <a:latin typeface="Arial" panose="020B0604020202020204" pitchFamily="34" charset="0"/>
              </a:rPr>
              <a:t>odel barw</a:t>
            </a:r>
            <a:r>
              <a:rPr lang="en-US" altLang="pl-PL" sz="2000">
                <a:latin typeface="Arial" panose="020B0604020202020204" pitchFamily="34" charset="0"/>
              </a:rPr>
              <a:t> - </a:t>
            </a:r>
            <a:r>
              <a:rPr lang="en-US" altLang="pl-PL" sz="2000" b="0">
                <a:latin typeface="Arial" panose="020B0604020202020204" pitchFamily="34" charset="0"/>
              </a:rPr>
              <a:t>trójwymiarowy system współrzędnych barw wraz </a:t>
            </a:r>
            <a:br>
              <a:rPr lang="pl-PL" altLang="pl-PL" sz="2000" b="0">
                <a:latin typeface="Arial" panose="020B0604020202020204" pitchFamily="34" charset="0"/>
              </a:rPr>
            </a:br>
            <a:r>
              <a:rPr lang="en-US" altLang="pl-PL" sz="2000" b="0">
                <a:latin typeface="Arial" panose="020B0604020202020204" pitchFamily="34" charset="0"/>
              </a:rPr>
              <a:t>z wyodrębnionym podzbiorem, w którym leżą wszystkie barwy z określonej </a:t>
            </a:r>
            <a:r>
              <a:rPr lang="en-US" altLang="pl-PL" sz="2000">
                <a:latin typeface="Arial" panose="020B0604020202020204" pitchFamily="34" charset="0"/>
              </a:rPr>
              <a:t>gamy barw</a:t>
            </a:r>
            <a:endParaRPr lang="en-US" altLang="pl-PL" sz="2000" b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     </a:t>
            </a:r>
            <a:r>
              <a:rPr lang="en-US" altLang="pl-PL" sz="2000" b="0">
                <a:latin typeface="Arial" panose="020B0604020202020204" pitchFamily="34" charset="0"/>
              </a:rPr>
              <a:t>- wygodne zdefiniowanie barwy w obrębie danej gamy barw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     </a:t>
            </a:r>
            <a:r>
              <a:rPr lang="en-US" altLang="pl-PL" sz="2000" b="0">
                <a:latin typeface="Arial" panose="020B0604020202020204" pitchFamily="34" charset="0"/>
              </a:rPr>
              <a:t>- modele związane ze sprzętem: RGB - monitory, YUV - </a:t>
            </a:r>
            <a:r>
              <a:rPr lang="pl-PL" altLang="pl-PL" sz="2000" b="0">
                <a:latin typeface="Arial" panose="020B0604020202020204" pitchFamily="34" charset="0"/>
              </a:rPr>
              <a:t>TV</a:t>
            </a:r>
            <a:r>
              <a:rPr lang="en-US" altLang="pl-PL" sz="2000" b="0">
                <a:latin typeface="Arial" panose="020B0604020202020204" pitchFamily="34" charset="0"/>
              </a:rPr>
              <a:t>, CMYK - druk</a:t>
            </a:r>
          </a:p>
        </p:txBody>
      </p:sp>
      <p:sp>
        <p:nvSpPr>
          <p:cNvPr id="20488" name="Text Box 17">
            <a:extLst>
              <a:ext uri="{FF2B5EF4-FFF2-40B4-BE49-F238E27FC236}">
                <a16:creationId xmlns:a16="http://schemas.microsoft.com/office/drawing/2014/main" id="{D3FFBB16-491B-48E9-A371-ECB918B18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0489" name="Text Box 28">
            <a:extLst>
              <a:ext uri="{FF2B5EF4-FFF2-40B4-BE49-F238E27FC236}">
                <a16:creationId xmlns:a16="http://schemas.microsoft.com/office/drawing/2014/main" id="{92AD61AB-EC7A-4FC5-AEFD-A057CB0F5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>
            <a:extLst>
              <a:ext uri="{FF2B5EF4-FFF2-40B4-BE49-F238E27FC236}">
                <a16:creationId xmlns:a16="http://schemas.microsoft.com/office/drawing/2014/main" id="{8C470712-D16F-462F-85D4-7D185D366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EEA93A97-FCEA-4313-AE1B-031FCB2BC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168BD430-CE49-4CD7-998B-4D4DE0F0B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171022" name="Rectangle 14">
            <a:extLst>
              <a:ext uri="{FF2B5EF4-FFF2-40B4-BE49-F238E27FC236}">
                <a16:creationId xmlns:a16="http://schemas.microsoft.com/office/drawing/2014/main" id="{BC2DB8BD-F4AA-4507-B418-535A60315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71875"/>
            <a:ext cx="8535988" cy="28686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indent="-3429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8572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indent="-3429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l-PL" altLang="pl-PL" sz="2000" b="0">
                <a:latin typeface="Arial" pitchFamily="34" charset="0"/>
                <a:cs typeface="+mn-cs"/>
              </a:rPr>
              <a:t>Dokładne dopasowanie docelowej długości</a:t>
            </a:r>
            <a:r>
              <a:rPr lang="en-US" altLang="pl-PL" sz="2000" b="0">
                <a:latin typeface="Arial" pitchFamily="34" charset="0"/>
                <a:cs typeface="+mn-cs"/>
              </a:rPr>
              <a:t> (</a:t>
            </a:r>
            <a:r>
              <a:rPr lang="en-US" altLang="pl-PL" sz="2000" b="0">
                <a:latin typeface="Symbol" pitchFamily="18" charset="2"/>
                <a:cs typeface="+mn-cs"/>
              </a:rPr>
              <a:t>l</a:t>
            </a:r>
            <a:r>
              <a:rPr lang="en-US" altLang="pl-PL" sz="2000" b="0">
                <a:latin typeface="Arial" pitchFamily="34" charset="0"/>
                <a:cs typeface="+mn-cs"/>
              </a:rPr>
              <a:t>)</a:t>
            </a:r>
            <a:r>
              <a:rPr lang="pl-PL" altLang="pl-PL" sz="2000" b="0">
                <a:latin typeface="Arial" pitchFamily="34" charset="0"/>
                <a:cs typeface="+mn-cs"/>
              </a:rPr>
              <a:t> na ekranie nie jest możliwe</a:t>
            </a:r>
            <a:endParaRPr lang="en-US" altLang="pl-PL" sz="2000" b="0">
              <a:latin typeface="Arial" pitchFamily="34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pl-PL" altLang="pl-PL" sz="2000" b="0">
                <a:latin typeface="Arial" pitchFamily="34" charset="0"/>
                <a:cs typeface="+mn-cs"/>
              </a:rPr>
              <a:t>Trzeba dodać nieco czerwieni do docelowego koloru, aby umożliwić dopasowanie go „pokrętłami” </a:t>
            </a:r>
            <a:r>
              <a:rPr lang="en-US" altLang="pl-PL" sz="2000" b="0">
                <a:latin typeface="Arial" pitchFamily="34" charset="0"/>
                <a:cs typeface="+mn-cs"/>
              </a:rPr>
              <a:t>RGB </a:t>
            </a:r>
            <a:r>
              <a:rPr lang="pl-PL" altLang="pl-PL" sz="2000" b="0">
                <a:latin typeface="Arial" pitchFamily="34" charset="0"/>
                <a:cs typeface="+mn-cs"/>
              </a:rPr>
              <a:t>na wyjściu</a:t>
            </a:r>
            <a:r>
              <a:rPr lang="en-US" altLang="pl-PL" sz="2000" b="0">
                <a:latin typeface="Arial" pitchFamily="34" charset="0"/>
                <a:cs typeface="+mn-cs"/>
              </a:rPr>
              <a:t> CRT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l-PL" altLang="pl-PL" sz="2000" b="0">
                <a:latin typeface="Arial" pitchFamily="34" charset="0"/>
                <a:cs typeface="+mn-cs"/>
              </a:rPr>
              <a:t>Równoważnie</a:t>
            </a:r>
            <a:r>
              <a:rPr lang="en-US" altLang="pl-PL" sz="2000" b="0">
                <a:latin typeface="Arial" pitchFamily="34" charset="0"/>
                <a:cs typeface="+mn-cs"/>
              </a:rPr>
              <a:t> (teoret</a:t>
            </a:r>
            <a:r>
              <a:rPr lang="pl-PL" altLang="pl-PL" sz="2000" b="0">
                <a:latin typeface="Arial" pitchFamily="34" charset="0"/>
                <a:cs typeface="+mn-cs"/>
              </a:rPr>
              <a:t>ycznie</a:t>
            </a:r>
            <a:r>
              <a:rPr lang="en-US" altLang="pl-PL" sz="2000" b="0">
                <a:latin typeface="Arial" pitchFamily="34" charset="0"/>
                <a:cs typeface="+mn-cs"/>
              </a:rPr>
              <a:t>), </a:t>
            </a:r>
            <a:r>
              <a:rPr lang="pl-PL" altLang="pl-PL" sz="2000" b="0">
                <a:latin typeface="Arial" pitchFamily="34" charset="0"/>
                <a:cs typeface="+mn-cs"/>
              </a:rPr>
              <a:t>nieco czerwieni można odjąć od wyjścia CRT</a:t>
            </a:r>
            <a:endParaRPr lang="en-US" altLang="pl-PL" sz="2000" b="0">
              <a:latin typeface="Arial" pitchFamily="34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pl-PL" altLang="pl-PL" sz="2000" b="0">
                <a:latin typeface="Arial" pitchFamily="34" charset="0"/>
                <a:cs typeface="+mn-cs"/>
              </a:rPr>
              <a:t>Na rysunku widać,  że należy odjąć nieco czerwieni aby otrzymać dokładne dopasowanie</a:t>
            </a:r>
            <a:endParaRPr lang="en-US" altLang="pl-PL" sz="2000" b="0">
              <a:latin typeface="Arial" pitchFamily="34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pl-PL" altLang="pl-PL" sz="2000" b="0">
                <a:latin typeface="Arial" pitchFamily="34" charset="0"/>
                <a:cs typeface="+mn-cs"/>
              </a:rPr>
              <a:t>Nie da się odejmować na </a:t>
            </a:r>
            <a:r>
              <a:rPr lang="en-US" altLang="pl-PL" sz="2000" b="0">
                <a:latin typeface="Arial" pitchFamily="34" charset="0"/>
                <a:cs typeface="+mn-cs"/>
              </a:rPr>
              <a:t>CRT</a:t>
            </a:r>
            <a:r>
              <a:rPr lang="pl-PL" altLang="pl-PL" sz="2000" b="0">
                <a:latin typeface="Arial" pitchFamily="34" charset="0"/>
                <a:cs typeface="+mn-cs"/>
              </a:rPr>
              <a:t>, zatem nie da się wygenerować koloru od długości</a:t>
            </a:r>
            <a:r>
              <a:rPr lang="en-US" altLang="pl-PL" sz="2000" b="0">
                <a:latin typeface="Arial" pitchFamily="34" charset="0"/>
                <a:cs typeface="+mn-cs"/>
              </a:rPr>
              <a:t> 500 nm </a:t>
            </a:r>
          </a:p>
        </p:txBody>
      </p:sp>
      <p:sp>
        <p:nvSpPr>
          <p:cNvPr id="22534" name="Text Box 16">
            <a:extLst>
              <a:ext uri="{FF2B5EF4-FFF2-40B4-BE49-F238E27FC236}">
                <a16:creationId xmlns:a16="http://schemas.microsoft.com/office/drawing/2014/main" id="{2279F927-7D1A-45B2-8411-BA6D508DA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9275"/>
            <a:ext cx="712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Funkcje dopasowania barw w modelu addytywnym RGB</a:t>
            </a:r>
          </a:p>
        </p:txBody>
      </p:sp>
      <p:pic>
        <p:nvPicPr>
          <p:cNvPr id="22535" name="Picture 17">
            <a:extLst>
              <a:ext uri="{FF2B5EF4-FFF2-40B4-BE49-F238E27FC236}">
                <a16:creationId xmlns:a16="http://schemas.microsoft.com/office/drawing/2014/main" id="{B2DC19CB-1908-4E40-AC4C-B959299A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08050"/>
            <a:ext cx="6084888" cy="26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6" name="Text Box 18">
            <a:extLst>
              <a:ext uri="{FF2B5EF4-FFF2-40B4-BE49-F238E27FC236}">
                <a16:creationId xmlns:a16="http://schemas.microsoft.com/office/drawing/2014/main" id="{30D3541A-B2B9-4BB0-9DFF-7CE94C664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2537" name="Text Box 28">
            <a:extLst>
              <a:ext uri="{FF2B5EF4-FFF2-40B4-BE49-F238E27FC236}">
                <a16:creationId xmlns:a16="http://schemas.microsoft.com/office/drawing/2014/main" id="{91C5A1A9-FFDC-4390-BC3C-5A22CA24A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0E78C3CC-C7A9-438A-9599-8AA7CD553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7489CC25-BCBD-450E-B16C-02C96C692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A9F68E2-85BE-4411-932A-BB439418A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24581" name="Rectangle 12">
            <a:extLst>
              <a:ext uri="{FF2B5EF4-FFF2-40B4-BE49-F238E27FC236}">
                <a16:creationId xmlns:a16="http://schemas.microsoft.com/office/drawing/2014/main" id="{15238BF1-8DD2-41B9-89B9-992532C0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89646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Nie istnieje jeden zestaw trzech długości fal pozwalający wygenerować wszystkie pozostałe długości</a:t>
            </a:r>
            <a:r>
              <a:rPr lang="en-US" altLang="pl-PL" sz="2000" b="0">
                <a:latin typeface="Arial" panose="020B0604020202020204" pitchFamily="34" charset="0"/>
              </a:rPr>
              <a:t>.</a:t>
            </a:r>
            <a:r>
              <a:rPr lang="pl-PL" altLang="pl-PL" sz="2000" b="0">
                <a:latin typeface="Arial" panose="020B0604020202020204" pitchFamily="34" charset="0"/>
              </a:rPr>
              <a:t> W 1931 roku Międzynarodowa Komisja Oświetlenia </a:t>
            </a:r>
            <a:r>
              <a:rPr lang="pl-PL" altLang="pl-PL" sz="2000" b="0" i="1">
                <a:solidFill>
                  <a:srgbClr val="FFFF00"/>
                </a:solidFill>
                <a:latin typeface="Arial" panose="020B0604020202020204" pitchFamily="34" charset="0"/>
              </a:rPr>
              <a:t>C</a:t>
            </a:r>
            <a:r>
              <a:rPr lang="en-US" altLang="pl-PL" sz="2000" b="0" i="1">
                <a:solidFill>
                  <a:srgbClr val="FFFF00"/>
                </a:solidFill>
                <a:latin typeface="Arial" panose="020B0604020202020204" pitchFamily="34" charset="0"/>
              </a:rPr>
              <a:t>IE</a:t>
            </a:r>
            <a:r>
              <a:rPr lang="en-US" altLang="pl-PL" sz="2000" b="0">
                <a:solidFill>
                  <a:srgbClr val="FFFF00"/>
                </a:solidFill>
                <a:latin typeface="Arial" panose="020B0604020202020204" pitchFamily="34" charset="0"/>
              </a:rPr>
              <a:t> (Commission Internationale d’Eclairage)</a:t>
            </a:r>
            <a:r>
              <a:rPr lang="en-US" altLang="pl-PL" sz="2000" b="0">
                <a:latin typeface="Arial" panose="020B0604020202020204" pitchFamily="34" charset="0"/>
              </a:rPr>
              <a:t> </a:t>
            </a:r>
            <a:r>
              <a:rPr lang="pl-PL" altLang="pl-PL" sz="2000" b="0">
                <a:latin typeface="Arial" panose="020B0604020202020204" pitchFamily="34" charset="0"/>
              </a:rPr>
              <a:t>zdefiniowała trzy </a:t>
            </a:r>
            <a:r>
              <a:rPr lang="pl-PL" altLang="pl-PL" sz="2000" b="0">
                <a:solidFill>
                  <a:srgbClr val="FFFF00"/>
                </a:solidFill>
                <a:latin typeface="Arial" panose="020B0604020202020204" pitchFamily="34" charset="0"/>
              </a:rPr>
              <a:t>hipotetyczne</a:t>
            </a:r>
            <a:r>
              <a:rPr lang="pl-PL" altLang="pl-PL" sz="2000" b="0">
                <a:latin typeface="Arial" panose="020B0604020202020204" pitchFamily="34" charset="0"/>
              </a:rPr>
              <a:t> światła </a:t>
            </a:r>
            <a:r>
              <a:rPr lang="en-US" altLang="pl-PL" sz="2000" b="0">
                <a:latin typeface="Arial" panose="020B0604020202020204" pitchFamily="34" charset="0"/>
              </a:rPr>
              <a:t>X, Y</a:t>
            </a:r>
            <a:r>
              <a:rPr lang="pl-PL" altLang="pl-PL" sz="2000" b="0">
                <a:latin typeface="Arial" panose="020B0604020202020204" pitchFamily="34" charset="0"/>
              </a:rPr>
              <a:t> i</a:t>
            </a:r>
            <a:r>
              <a:rPr lang="en-US" altLang="pl-PL" sz="2000" b="0">
                <a:latin typeface="Arial" panose="020B0604020202020204" pitchFamily="34" charset="0"/>
              </a:rPr>
              <a:t> Z </a:t>
            </a:r>
            <a:r>
              <a:rPr lang="pl-PL" altLang="pl-PL" sz="2000" b="0">
                <a:latin typeface="Arial" panose="020B0604020202020204" pitchFamily="34" charset="0"/>
              </a:rPr>
              <a:t>z następującymi spektrami</a:t>
            </a:r>
            <a:r>
              <a:rPr lang="en-US" altLang="pl-PL" sz="2000" b="0"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24582" name="Picture 13">
            <a:extLst>
              <a:ext uri="{FF2B5EF4-FFF2-40B4-BE49-F238E27FC236}">
                <a16:creationId xmlns:a16="http://schemas.microsoft.com/office/drawing/2014/main" id="{B70C6BF6-5B4E-4CCB-B8E4-909FFC55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" b="2364"/>
          <a:stretch>
            <a:fillRect/>
          </a:stretch>
        </p:blipFill>
        <p:spPr bwMode="auto">
          <a:xfrm>
            <a:off x="900113" y="1989138"/>
            <a:ext cx="6192837" cy="365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Rectangle 14">
            <a:extLst>
              <a:ext uri="{FF2B5EF4-FFF2-40B4-BE49-F238E27FC236}">
                <a16:creationId xmlns:a16="http://schemas.microsoft.com/office/drawing/2014/main" id="{ED3EC614-7734-4DD0-8ACA-26F87AD31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716338"/>
            <a:ext cx="148748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 b="0">
                <a:latin typeface="Times New Roman" panose="02020603050405020304" pitchFamily="18" charset="0"/>
              </a:rPr>
              <a:t>Uwaga: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400" b="0">
                <a:latin typeface="Times New Roman" panose="02020603050405020304" pitchFamily="18" charset="0"/>
              </a:rPr>
              <a:t>X ~ R</a:t>
            </a:r>
            <a:endParaRPr lang="pl-PL" altLang="pl-PL" sz="2400" b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400" b="0">
                <a:latin typeface="Times New Roman" panose="02020603050405020304" pitchFamily="18" charset="0"/>
              </a:rPr>
              <a:t>Y ~ G</a:t>
            </a:r>
            <a:endParaRPr lang="pl-PL" altLang="pl-PL" sz="2400" b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400" b="0">
                <a:latin typeface="Times New Roman" panose="02020603050405020304" pitchFamily="18" charset="0"/>
              </a:rPr>
              <a:t>Z ~ B</a:t>
            </a:r>
          </a:p>
        </p:txBody>
      </p:sp>
      <p:sp>
        <p:nvSpPr>
          <p:cNvPr id="24584" name="Rectangle 15">
            <a:extLst>
              <a:ext uri="{FF2B5EF4-FFF2-40B4-BE49-F238E27FC236}">
                <a16:creationId xmlns:a16="http://schemas.microsoft.com/office/drawing/2014/main" id="{0D8437B5-F361-4066-A6FE-0476A5ED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661025"/>
            <a:ext cx="7827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Każda długość fali</a:t>
            </a:r>
            <a:r>
              <a:rPr lang="en-US" altLang="pl-PL" sz="2000">
                <a:latin typeface="Arial" panose="020B0604020202020204" pitchFamily="34" charset="0"/>
              </a:rPr>
              <a:t> </a:t>
            </a:r>
            <a:r>
              <a:rPr lang="en-US" altLang="pl-PL" sz="200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latin typeface="Arial" panose="020B0604020202020204" pitchFamily="34" charset="0"/>
              </a:rPr>
              <a:t>może być perceptualnie dopasowana jako 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pl-PL" altLang="pl-PL" sz="2000" i="1">
                <a:solidFill>
                  <a:srgbClr val="FFFF00"/>
                </a:solidFill>
                <a:latin typeface="Arial" panose="020B0604020202020204" pitchFamily="34" charset="0"/>
              </a:rPr>
              <a:t>dodatnia</a:t>
            </a:r>
            <a:r>
              <a:rPr lang="en-US" altLang="pl-PL" sz="2000" i="1">
                <a:latin typeface="Arial" panose="020B0604020202020204" pitchFamily="34" charset="0"/>
              </a:rPr>
              <a:t> </a:t>
            </a:r>
            <a:r>
              <a:rPr lang="pl-PL" altLang="pl-PL" sz="2000">
                <a:latin typeface="Arial" panose="020B0604020202020204" pitchFamily="34" charset="0"/>
              </a:rPr>
              <a:t>kombinacja</a:t>
            </a:r>
            <a:r>
              <a:rPr lang="en-US" altLang="pl-PL" sz="2000">
                <a:latin typeface="Arial" panose="020B0604020202020204" pitchFamily="34" charset="0"/>
              </a:rPr>
              <a:t> X,Y,Z</a:t>
            </a:r>
          </a:p>
        </p:txBody>
      </p:sp>
      <p:sp>
        <p:nvSpPr>
          <p:cNvPr id="24585" name="Text Box 16">
            <a:extLst>
              <a:ext uri="{FF2B5EF4-FFF2-40B4-BE49-F238E27FC236}">
                <a16:creationId xmlns:a16="http://schemas.microsoft.com/office/drawing/2014/main" id="{F69A9C7E-921B-4243-9F56-7584804F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4586" name="Text Box 28">
            <a:extLst>
              <a:ext uri="{FF2B5EF4-FFF2-40B4-BE49-F238E27FC236}">
                <a16:creationId xmlns:a16="http://schemas.microsoft.com/office/drawing/2014/main" id="{3F024DD2-D309-4A46-B484-F9462F56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5">
            <a:extLst>
              <a:ext uri="{FF2B5EF4-FFF2-40B4-BE49-F238E27FC236}">
                <a16:creationId xmlns:a16="http://schemas.microsoft.com/office/drawing/2014/main" id="{87EC4070-A870-487A-9643-1078275F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08275"/>
            <a:ext cx="2665413" cy="3457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id="{4DA148EC-556B-4814-8B73-E5C5E2BF5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28" name="Line 3">
            <a:extLst>
              <a:ext uri="{FF2B5EF4-FFF2-40B4-BE49-F238E27FC236}">
                <a16:creationId xmlns:a16="http://schemas.microsoft.com/office/drawing/2014/main" id="{934F91F8-7447-4512-980B-03B68CC69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5008AC08-C2A0-4289-9FA2-B39E99B48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pic>
        <p:nvPicPr>
          <p:cNvPr id="26630" name="Picture 13">
            <a:extLst>
              <a:ext uri="{FF2B5EF4-FFF2-40B4-BE49-F238E27FC236}">
                <a16:creationId xmlns:a16="http://schemas.microsoft.com/office/drawing/2014/main" id="{2A7A1DB7-6836-42CF-AF9C-FA3C4BEB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49500"/>
            <a:ext cx="27320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1" name="Picture 14">
            <a:extLst>
              <a:ext uri="{FF2B5EF4-FFF2-40B4-BE49-F238E27FC236}">
                <a16:creationId xmlns:a16="http://schemas.microsoft.com/office/drawing/2014/main" id="{589F56CA-66F1-46E1-8C8F-E6364FFC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762000"/>
            <a:ext cx="495458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2" name="AutoShape 16">
            <a:extLst>
              <a:ext uri="{FF2B5EF4-FFF2-40B4-BE49-F238E27FC236}">
                <a16:creationId xmlns:a16="http://schemas.microsoft.com/office/drawing/2014/main" id="{CC8DCAF5-1501-4C3A-8AED-FC0132FF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4221163"/>
            <a:ext cx="720725" cy="503237"/>
          </a:xfrm>
          <a:prstGeom prst="rightArrow">
            <a:avLst>
              <a:gd name="adj1" fmla="val 50000"/>
              <a:gd name="adj2" fmla="val 358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6633" name="Rectangle 17">
            <a:extLst>
              <a:ext uri="{FF2B5EF4-FFF2-40B4-BE49-F238E27FC236}">
                <a16:creationId xmlns:a16="http://schemas.microsoft.com/office/drawing/2014/main" id="{1B0397D6-1FCE-4B14-B6A4-DB330EE6A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3924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R</a:t>
            </a:r>
            <a:r>
              <a:rPr lang="en-US" altLang="pl-PL" sz="2000">
                <a:latin typeface="Arial" panose="020B0604020202020204" pitchFamily="34" charset="0"/>
              </a:rPr>
              <a:t>zut płaszczyzny X + Y + Z = 1</a:t>
            </a:r>
            <a:endParaRPr lang="pl-PL" altLang="pl-PL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000">
                <a:latin typeface="Arial" panose="020B0604020202020204" pitchFamily="34" charset="0"/>
              </a:rPr>
              <a:t>na płaszczyznę XY </a:t>
            </a:r>
            <a:r>
              <a:rPr lang="pl-PL" altLang="pl-PL" sz="2000">
                <a:latin typeface="Arial" panose="020B0604020202020204" pitchFamily="34" charset="0"/>
              </a:rPr>
              <a:t>to tzw.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000">
                <a:solidFill>
                  <a:srgbClr val="FFFF00"/>
                </a:solidFill>
                <a:latin typeface="Arial" panose="020B0604020202020204" pitchFamily="34" charset="0"/>
              </a:rPr>
              <a:t>wykres chromatyczności</a:t>
            </a:r>
          </a:p>
        </p:txBody>
      </p:sp>
      <p:sp>
        <p:nvSpPr>
          <p:cNvPr id="26634" name="Rectangle 18">
            <a:extLst>
              <a:ext uri="{FF2B5EF4-FFF2-40B4-BE49-F238E27FC236}">
                <a16:creationId xmlns:a16="http://schemas.microsoft.com/office/drawing/2014/main" id="{97A3927F-BF71-4BC8-888A-528B447F6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35274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Zakres </a:t>
            </a:r>
            <a:r>
              <a:rPr lang="pl-PL" altLang="pl-PL" sz="2000" i="1">
                <a:latin typeface="Arial" panose="020B0604020202020204" pitchFamily="34" charset="0"/>
              </a:rPr>
              <a:t>(g</a:t>
            </a:r>
            <a:r>
              <a:rPr lang="en-US" altLang="pl-PL" sz="2000" i="1">
                <a:latin typeface="Arial" panose="020B0604020202020204" pitchFamily="34" charset="0"/>
              </a:rPr>
              <a:t>amut</a:t>
            </a:r>
            <a:r>
              <a:rPr lang="pl-PL" altLang="pl-PL" sz="2000" i="1">
                <a:latin typeface="Arial" panose="020B0604020202020204" pitchFamily="34" charset="0"/>
              </a:rPr>
              <a:t>)</a:t>
            </a:r>
            <a:r>
              <a:rPr lang="en-US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latin typeface="Arial" panose="020B0604020202020204" pitchFamily="34" charset="0"/>
              </a:rPr>
              <a:t>kolorów widzialnych jest kształtem trójwymiarowym w</a:t>
            </a:r>
            <a:r>
              <a:rPr lang="en-US" altLang="pl-PL" sz="2000">
                <a:latin typeface="Arial" panose="020B0604020202020204" pitchFamily="34" charset="0"/>
              </a:rPr>
              <a:t> X,Y,Z</a:t>
            </a:r>
          </a:p>
        </p:txBody>
      </p:sp>
      <p:sp>
        <p:nvSpPr>
          <p:cNvPr id="26635" name="Text Box 19">
            <a:extLst>
              <a:ext uri="{FF2B5EF4-FFF2-40B4-BE49-F238E27FC236}">
                <a16:creationId xmlns:a16="http://schemas.microsoft.com/office/drawing/2014/main" id="{D631C0EB-4544-413D-AD72-F5BEFE727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765175"/>
            <a:ext cx="19192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Arial" panose="020B0604020202020204" pitchFamily="34" charset="0"/>
              </a:rPr>
              <a:t>biel słoneczna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Arial" panose="020B0604020202020204" pitchFamily="34" charset="0"/>
              </a:rPr>
              <a:t>C (674 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Arial" panose="020B0604020202020204" pitchFamily="34" charset="0"/>
              </a:rPr>
              <a:t>x = 0,31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Arial" panose="020B0604020202020204" pitchFamily="34" charset="0"/>
              </a:rPr>
              <a:t>y = 0,316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Arial" panose="020B0604020202020204" pitchFamily="34" charset="0"/>
              </a:rPr>
              <a:t>z = 0.374</a:t>
            </a:r>
          </a:p>
        </p:txBody>
      </p:sp>
      <p:sp>
        <p:nvSpPr>
          <p:cNvPr id="26636" name="Line 20">
            <a:extLst>
              <a:ext uri="{FF2B5EF4-FFF2-40B4-BE49-F238E27FC236}">
                <a16:creationId xmlns:a16="http://schemas.microsoft.com/office/drawing/2014/main" id="{34D6B3B5-8F47-4055-ADF6-5FFBBA0023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2420938"/>
            <a:ext cx="1439863" cy="17287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37" name="Text Box 21">
            <a:extLst>
              <a:ext uri="{FF2B5EF4-FFF2-40B4-BE49-F238E27FC236}">
                <a16:creationId xmlns:a16="http://schemas.microsoft.com/office/drawing/2014/main" id="{6A909FC6-CAF4-4246-8E1F-4E96A4476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6638" name="Text Box 28">
            <a:extLst>
              <a:ext uri="{FF2B5EF4-FFF2-40B4-BE49-F238E27FC236}">
                <a16:creationId xmlns:a16="http://schemas.microsoft.com/office/drawing/2014/main" id="{0A81940E-AB05-4A66-9025-A66F1F037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D906C433-4988-4D44-B3EF-70EDFBDBE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A3053169-CB0A-4562-BE66-B715B2686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D9472025-170F-4245-A55C-7DCFEB8B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28677" name="Rectangle 21">
            <a:extLst>
              <a:ext uri="{FF2B5EF4-FFF2-40B4-BE49-F238E27FC236}">
                <a16:creationId xmlns:a16="http://schemas.microsoft.com/office/drawing/2014/main" id="{9A7AD050-1436-443B-BEE9-161438E3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133600"/>
            <a:ext cx="298767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Rzutowanie wykresu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chromatyczności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na płaszczyznę</a:t>
            </a:r>
            <a:r>
              <a:rPr lang="en-US" altLang="pl-PL" sz="2000">
                <a:latin typeface="Arial" panose="020B0604020202020204" pitchFamily="34" charset="0"/>
              </a:rPr>
              <a:t> 2D</a:t>
            </a:r>
            <a:endParaRPr lang="pl-PL" altLang="pl-PL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000">
                <a:latin typeface="Arial" panose="020B0604020202020204" pitchFamily="34" charset="0"/>
              </a:rPr>
              <a:t>X’+Y’+Z’=1</a:t>
            </a:r>
            <a:r>
              <a:rPr lang="pl-PL" altLang="pl-PL" sz="2000">
                <a:latin typeface="Arial" panose="020B0604020202020204" pitchFamily="34" charset="0"/>
              </a:rPr>
              <a:t> wg wzorów: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000">
                <a:latin typeface="Arial" panose="020B0604020202020204" pitchFamily="34" charset="0"/>
              </a:rPr>
              <a:t>X’ = X’ / (X’+Y’+Z’)</a:t>
            </a:r>
            <a:endParaRPr lang="pl-PL" altLang="pl-PL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000">
                <a:latin typeface="Arial" panose="020B0604020202020204" pitchFamily="34" charset="0"/>
              </a:rPr>
              <a:t>Y’ = Y’ / (X’+Y’+Z’)</a:t>
            </a:r>
            <a:endParaRPr lang="pl-PL" altLang="pl-PL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l-PL" sz="2000">
                <a:latin typeface="Arial" panose="020B0604020202020204" pitchFamily="34" charset="0"/>
              </a:rPr>
              <a:t>Z’ = 1 – X’ – Y’</a:t>
            </a:r>
          </a:p>
        </p:txBody>
      </p:sp>
      <p:pic>
        <p:nvPicPr>
          <p:cNvPr id="28678" name="Picture 22">
            <a:extLst>
              <a:ext uri="{FF2B5EF4-FFF2-40B4-BE49-F238E27FC236}">
                <a16:creationId xmlns:a16="http://schemas.microsoft.com/office/drawing/2014/main" id="{6248BE7D-636D-4B32-B5DB-C86E24BC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-391"/>
          <a:stretch>
            <a:fillRect/>
          </a:stretch>
        </p:blipFill>
        <p:spPr bwMode="auto">
          <a:xfrm>
            <a:off x="3043238" y="519113"/>
            <a:ext cx="5718175" cy="57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9" name="Text Box 23">
            <a:extLst>
              <a:ext uri="{FF2B5EF4-FFF2-40B4-BE49-F238E27FC236}">
                <a16:creationId xmlns:a16="http://schemas.microsoft.com/office/drawing/2014/main" id="{7C81B74A-8B3D-410D-9CC4-691065510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2259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Wykres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chromatyczności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CIE 1931 (2</a:t>
            </a:r>
            <a:r>
              <a:rPr lang="pl-PL" altLang="pl-PL" sz="2000" baseline="30000">
                <a:latin typeface="Arial" panose="020B0604020202020204" pitchFamily="34" charset="0"/>
              </a:rPr>
              <a:t>0</a:t>
            </a:r>
            <a:r>
              <a:rPr lang="pl-PL" altLang="pl-PL" sz="200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28680" name="Text Box 24">
            <a:extLst>
              <a:ext uri="{FF2B5EF4-FFF2-40B4-BE49-F238E27FC236}">
                <a16:creationId xmlns:a16="http://schemas.microsoft.com/office/drawing/2014/main" id="{D1EF3D4A-8877-4BF0-BA96-87DC6D59D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93738"/>
            <a:ext cx="2809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Dla x = y = z = 0,33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określa się tzw. biel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równoenergetyczną E</a:t>
            </a:r>
          </a:p>
        </p:txBody>
      </p:sp>
      <p:sp>
        <p:nvSpPr>
          <p:cNvPr id="28681" name="Text Box 25">
            <a:extLst>
              <a:ext uri="{FF2B5EF4-FFF2-40B4-BE49-F238E27FC236}">
                <a16:creationId xmlns:a16="http://schemas.microsoft.com/office/drawing/2014/main" id="{C117171F-7583-43BD-8F14-5B5D93735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8682" name="Text Box 28">
            <a:extLst>
              <a:ext uri="{FF2B5EF4-FFF2-40B4-BE49-F238E27FC236}">
                <a16:creationId xmlns:a16="http://schemas.microsoft.com/office/drawing/2014/main" id="{B82CD633-9D2D-4E3D-8281-7CACC265E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>
            <a:extLst>
              <a:ext uri="{FF2B5EF4-FFF2-40B4-BE49-F238E27FC236}">
                <a16:creationId xmlns:a16="http://schemas.microsoft.com/office/drawing/2014/main" id="{EC64729E-B2FC-46EE-99FA-34D29117E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0723" name="Line 3">
            <a:extLst>
              <a:ext uri="{FF2B5EF4-FFF2-40B4-BE49-F238E27FC236}">
                <a16:creationId xmlns:a16="http://schemas.microsoft.com/office/drawing/2014/main" id="{4B1076B0-ED03-43F2-9F76-17474764D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2108D236-112E-4B3B-B784-F2B52DE8A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30725" name="Text Box 41">
            <a:extLst>
              <a:ext uri="{FF2B5EF4-FFF2-40B4-BE49-F238E27FC236}">
                <a16:creationId xmlns:a16="http://schemas.microsoft.com/office/drawing/2014/main" id="{63E18F9F-DDC8-4AB1-A1E2-CDC9497B9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49275"/>
            <a:ext cx="2847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Przestrzeń RGB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zawiera się w CIE XYZ</a:t>
            </a:r>
          </a:p>
        </p:txBody>
      </p:sp>
      <p:sp>
        <p:nvSpPr>
          <p:cNvPr id="30726" name="Rectangle 42">
            <a:extLst>
              <a:ext uri="{FF2B5EF4-FFF2-40B4-BE49-F238E27FC236}">
                <a16:creationId xmlns:a16="http://schemas.microsoft.com/office/drawing/2014/main" id="{36712058-C6DD-44E1-A284-0D721BBD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229225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System CIE XYZ został zdefiniowany dla normalnego obserwatora CIE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1931 (kąt obserwacji 2</a:t>
            </a:r>
            <a:r>
              <a:rPr lang="pl-PL" altLang="pl-PL" sz="2000" b="0" baseline="30000">
                <a:latin typeface="Arial" panose="020B0604020202020204" pitchFamily="34" charset="0"/>
              </a:rPr>
              <a:t>0</a:t>
            </a:r>
            <a:r>
              <a:rPr lang="pl-PL" altLang="pl-PL" sz="2000" b="0">
                <a:latin typeface="Arial" panose="020B0604020202020204" pitchFamily="34" charset="0"/>
              </a:rPr>
              <a:t>) i jest zalecany do używania przy polach widzenia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nie przekraczających w świetle dziennym 4</a:t>
            </a:r>
            <a:r>
              <a:rPr lang="pl-PL" altLang="pl-PL" sz="2000" b="0" baseline="30000">
                <a:latin typeface="Arial" panose="020B0604020202020204" pitchFamily="34" charset="0"/>
              </a:rPr>
              <a:t>0</a:t>
            </a:r>
          </a:p>
        </p:txBody>
      </p:sp>
      <p:pic>
        <p:nvPicPr>
          <p:cNvPr id="30727" name="Picture 43" descr="Image2">
            <a:extLst>
              <a:ext uri="{FF2B5EF4-FFF2-40B4-BE49-F238E27FC236}">
                <a16:creationId xmlns:a16="http://schemas.microsoft.com/office/drawing/2014/main" id="{A193563F-134C-4876-825F-0E2DA289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5329238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 Box 44">
            <a:extLst>
              <a:ext uri="{FF2B5EF4-FFF2-40B4-BE49-F238E27FC236}">
                <a16:creationId xmlns:a16="http://schemas.microsoft.com/office/drawing/2014/main" id="{F867EF99-EF0D-4600-A106-B503F85B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620713"/>
            <a:ext cx="4879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Żadne urządzenie nie odtworzy wiernie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pełnego zakresu kolorów CIE XYZ</a:t>
            </a:r>
          </a:p>
        </p:txBody>
      </p:sp>
      <p:pic>
        <p:nvPicPr>
          <p:cNvPr id="30729" name="Picture 40">
            <a:extLst>
              <a:ext uri="{FF2B5EF4-FFF2-40B4-BE49-F238E27FC236}">
                <a16:creationId xmlns:a16="http://schemas.microsoft.com/office/drawing/2014/main" id="{8A175932-ED84-4C70-A44D-B8165E93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1341438"/>
            <a:ext cx="34353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30" name="Text Box 45">
            <a:extLst>
              <a:ext uri="{FF2B5EF4-FFF2-40B4-BE49-F238E27FC236}">
                <a16:creationId xmlns:a16="http://schemas.microsoft.com/office/drawing/2014/main" id="{3F9A0C9D-17DF-4331-8FD7-B6D37A6B6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0731" name="Text Box 28">
            <a:extLst>
              <a:ext uri="{FF2B5EF4-FFF2-40B4-BE49-F238E27FC236}">
                <a16:creationId xmlns:a16="http://schemas.microsoft.com/office/drawing/2014/main" id="{A71FB899-677A-46E6-97AE-09B3E2B0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>
            <a:extLst>
              <a:ext uri="{FF2B5EF4-FFF2-40B4-BE49-F238E27FC236}">
                <a16:creationId xmlns:a16="http://schemas.microsoft.com/office/drawing/2014/main" id="{3BEE8D8A-66B5-48E5-8293-91469AC8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2771" name="Line 3">
            <a:extLst>
              <a:ext uri="{FF2B5EF4-FFF2-40B4-BE49-F238E27FC236}">
                <a16:creationId xmlns:a16="http://schemas.microsoft.com/office/drawing/2014/main" id="{2FA4DF8F-7FB2-4187-81A1-E9EAB5DF1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507ACAE1-9B85-44E5-ADE3-5F0AD598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id="{7A7B4AC5-79E8-4DB5-8850-CCF17CEF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55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Zakresy barw (gamut) dla modeli RGB stosowanych w systemach TV</a:t>
            </a:r>
            <a:r>
              <a:rPr lang="pl-PL" altLang="pl-PL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FE2AB552-32E7-4AF6-846F-8907CADB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RGB FCC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(1951 </a:t>
            </a: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 NTSC)</a:t>
            </a: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B2E331FA-703E-4F6C-A228-538A6CB05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196975"/>
            <a:ext cx="4010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RGB EBU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(European Broadcasting Union)</a:t>
            </a:r>
          </a:p>
        </p:txBody>
      </p:sp>
      <p:pic>
        <p:nvPicPr>
          <p:cNvPr id="32776" name="Picture 10">
            <a:extLst>
              <a:ext uri="{FF2B5EF4-FFF2-40B4-BE49-F238E27FC236}">
                <a16:creationId xmlns:a16="http://schemas.microsoft.com/office/drawing/2014/main" id="{1426A8A6-C3D7-44FB-8A88-4D4E1C96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43926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7" name="Picture 11">
            <a:extLst>
              <a:ext uri="{FF2B5EF4-FFF2-40B4-BE49-F238E27FC236}">
                <a16:creationId xmlns:a16="http://schemas.microsoft.com/office/drawing/2014/main" id="{B0577C7E-FAE2-4A32-9A7A-9B0F530C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113"/>
            <a:ext cx="4367213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8" name="Text Box 12">
            <a:extLst>
              <a:ext uri="{FF2B5EF4-FFF2-40B4-BE49-F238E27FC236}">
                <a16:creationId xmlns:a16="http://schemas.microsoft.com/office/drawing/2014/main" id="{6A5AFC8C-8061-4D41-BE63-074C6FC84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2779" name="Text Box 28">
            <a:extLst>
              <a:ext uri="{FF2B5EF4-FFF2-40B4-BE49-F238E27FC236}">
                <a16:creationId xmlns:a16="http://schemas.microsoft.com/office/drawing/2014/main" id="{F31580B5-F40B-4771-A0C3-26A88A1A6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>
            <a:extLst>
              <a:ext uri="{FF2B5EF4-FFF2-40B4-BE49-F238E27FC236}">
                <a16:creationId xmlns:a16="http://schemas.microsoft.com/office/drawing/2014/main" id="{38ADF0DD-393B-4547-ABFF-9D3298E03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9BA287BC-94FE-467C-A113-CB2A83D4C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0EFF8F5-5AE9-4F73-9124-4D7C43266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34821" name="Text Box 7">
            <a:extLst>
              <a:ext uri="{FF2B5EF4-FFF2-40B4-BE49-F238E27FC236}">
                <a16:creationId xmlns:a16="http://schemas.microsoft.com/office/drawing/2014/main" id="{C1FCDBD4-400A-4B79-A66B-60CD3AB1E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2259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Wykres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chromatyczności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CIE 1964 (10</a:t>
            </a:r>
            <a:r>
              <a:rPr lang="pl-PL" altLang="pl-PL" sz="2000" baseline="30000">
                <a:latin typeface="Arial" panose="020B0604020202020204" pitchFamily="34" charset="0"/>
              </a:rPr>
              <a:t>0</a:t>
            </a:r>
            <a:r>
              <a:rPr lang="pl-PL" altLang="pl-PL" sz="2000">
                <a:latin typeface="Arial" panose="020B0604020202020204" pitchFamily="34" charset="0"/>
              </a:rPr>
              <a:t>) </a:t>
            </a:r>
          </a:p>
        </p:txBody>
      </p:sp>
      <p:pic>
        <p:nvPicPr>
          <p:cNvPr id="34822" name="Picture 8">
            <a:extLst>
              <a:ext uri="{FF2B5EF4-FFF2-40B4-BE49-F238E27FC236}">
                <a16:creationId xmlns:a16="http://schemas.microsoft.com/office/drawing/2014/main" id="{7D4E04EA-1F3E-4F6F-AE93-8BB89EE6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49275"/>
            <a:ext cx="578167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3" name="Rectangle 9">
            <a:extLst>
              <a:ext uri="{FF2B5EF4-FFF2-40B4-BE49-F238E27FC236}">
                <a16:creationId xmlns:a16="http://schemas.microsoft.com/office/drawing/2014/main" id="{F44DEE83-F1DD-4CBB-A0EB-FE05BFA43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92150"/>
            <a:ext cx="26622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Dla kątów powyżej 4</a:t>
            </a:r>
            <a:r>
              <a:rPr lang="pl-PL" altLang="pl-PL" sz="2000" b="0" baseline="30000">
                <a:latin typeface="Arial" panose="020B0604020202020204" pitchFamily="34" charset="0"/>
              </a:rPr>
              <a:t>0</a:t>
            </a:r>
            <a:r>
              <a:rPr lang="pl-PL" altLang="pl-PL" sz="2000" b="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stosuje się system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solidFill>
                  <a:srgbClr val="FFFF00"/>
                </a:solidFill>
                <a:latin typeface="Arial" panose="020B0604020202020204" pitchFamily="34" charset="0"/>
              </a:rPr>
              <a:t>CIE XYZ 1964</a:t>
            </a:r>
            <a:r>
              <a:rPr lang="pl-PL" altLang="pl-PL" sz="2000" b="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(zdefiniowany dla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obserwatora 10</a:t>
            </a:r>
            <a:r>
              <a:rPr lang="pl-PL" altLang="pl-PL" sz="2000" b="0" baseline="30000">
                <a:latin typeface="Arial" panose="020B0604020202020204" pitchFamily="34" charset="0"/>
              </a:rPr>
              <a:t>0</a:t>
            </a:r>
            <a:r>
              <a:rPr lang="pl-PL" altLang="pl-PL" sz="2000" b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4824" name="Text Box 10">
            <a:extLst>
              <a:ext uri="{FF2B5EF4-FFF2-40B4-BE49-F238E27FC236}">
                <a16:creationId xmlns:a16="http://schemas.microsoft.com/office/drawing/2014/main" id="{287A0828-D8FD-4AE1-96BD-FDC96BF2C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4825" name="Text Box 28">
            <a:extLst>
              <a:ext uri="{FF2B5EF4-FFF2-40B4-BE49-F238E27FC236}">
                <a16:creationId xmlns:a16="http://schemas.microsoft.com/office/drawing/2014/main" id="{DBBCC52C-48D6-46B6-AAAF-A84C795B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:a16="http://schemas.microsoft.com/office/drawing/2014/main" id="{B2CACDF2-6FDB-421C-B78C-CF0602978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51F8BCDC-FB57-4169-897D-B50A67FEA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86E6FA1C-84D7-4D0D-BC60-F8B63F91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C3D9C8A8-C1B8-4B21-A27B-86A98434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692150"/>
            <a:ext cx="558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Sposób konwersji z modelu RGB na CIE XYZ</a:t>
            </a:r>
          </a:p>
        </p:txBody>
      </p:sp>
      <p:graphicFrame>
        <p:nvGraphicFramePr>
          <p:cNvPr id="36870" name="Object 8">
            <a:extLst>
              <a:ext uri="{FF2B5EF4-FFF2-40B4-BE49-F238E27FC236}">
                <a16:creationId xmlns:a16="http://schemas.microsoft.com/office/drawing/2014/main" id="{59664D4E-DB0E-4A76-A0A9-A0DA1399F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196975"/>
          <a:ext cx="487203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2827110" imgH="701249" progId="Equation.3">
                  <p:embed/>
                </p:oleObj>
              </mc:Choice>
              <mc:Fallback>
                <p:oleObj name="Równanie" r:id="rId4" imgW="2827110" imgH="70124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96975"/>
                        <a:ext cx="487203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9">
            <a:extLst>
              <a:ext uri="{FF2B5EF4-FFF2-40B4-BE49-F238E27FC236}">
                <a16:creationId xmlns:a16="http://schemas.microsoft.com/office/drawing/2014/main" id="{B2DD8A26-F188-4625-B4AB-78D72AF9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414588"/>
            <a:ext cx="823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Macierz ta spełnia warunek zachowania barwy białej E (X=Y=Z=1/3)</a:t>
            </a:r>
          </a:p>
        </p:txBody>
      </p:sp>
      <p:sp>
        <p:nvSpPr>
          <p:cNvPr id="36872" name="Text Box 10">
            <a:extLst>
              <a:ext uri="{FF2B5EF4-FFF2-40B4-BE49-F238E27FC236}">
                <a16:creationId xmlns:a16="http://schemas.microsoft.com/office/drawing/2014/main" id="{B81D704B-D7D0-4FEF-82B8-5869647B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2997200"/>
            <a:ext cx="89979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Addytywne mieszanie barw reprezentowanych przez dwie składowe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trójchromatyczne da barwę leżącą na odcinku łączącym barwy mieszane.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Położenie punktu na odcinku zależy tylko od proporcji mieszania barw.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6873" name="Rectangle 11">
            <a:extLst>
              <a:ext uri="{FF2B5EF4-FFF2-40B4-BE49-F238E27FC236}">
                <a16:creationId xmlns:a16="http://schemas.microsoft.com/office/drawing/2014/main" id="{14A03C1F-9BD0-480A-ACBA-82772F56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437063"/>
            <a:ext cx="8051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Przestrzeń kolorów jest percepcyjnie jednorodna jeśli odległości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euklidesowe między dwoma kolorami są proporcjonalne do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postrzeganej odległości – tego warunku nie spełnia ani RGB,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ani CIE XYZ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stąd potrzeba poszukiwania innych modeli barw</a:t>
            </a:r>
            <a:endParaRPr lang="pl-PL" altLang="pl-PL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6874" name="Text Box 12">
            <a:extLst>
              <a:ext uri="{FF2B5EF4-FFF2-40B4-BE49-F238E27FC236}">
                <a16:creationId xmlns:a16="http://schemas.microsoft.com/office/drawing/2014/main" id="{00E97D8A-89B3-49D4-8E5D-8B255B4E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6875" name="Text Box 28">
            <a:extLst>
              <a:ext uri="{FF2B5EF4-FFF2-40B4-BE49-F238E27FC236}">
                <a16:creationId xmlns:a16="http://schemas.microsoft.com/office/drawing/2014/main" id="{03AF25C9-CAAC-4C37-8787-ED5632E9E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>
            <a:extLst>
              <a:ext uri="{FF2B5EF4-FFF2-40B4-BE49-F238E27FC236}">
                <a16:creationId xmlns:a16="http://schemas.microsoft.com/office/drawing/2014/main" id="{5D25C543-04BE-41FC-BECA-AA45DF253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8915" name="Line 3">
            <a:extLst>
              <a:ext uri="{FF2B5EF4-FFF2-40B4-BE49-F238E27FC236}">
                <a16:creationId xmlns:a16="http://schemas.microsoft.com/office/drawing/2014/main" id="{06455AA2-2984-4AC0-94D7-82F2C82F4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A67CF251-F668-47CA-A663-253B78FA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graphicFrame>
        <p:nvGraphicFramePr>
          <p:cNvPr id="38917" name="Object 7">
            <a:extLst>
              <a:ext uri="{FF2B5EF4-FFF2-40B4-BE49-F238E27FC236}">
                <a16:creationId xmlns:a16="http://schemas.microsoft.com/office/drawing/2014/main" id="{4FC738F5-8168-4970-8A30-4F2417383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412875"/>
          <a:ext cx="4305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2491901" imgH="701249" progId="Equation.3">
                  <p:embed/>
                </p:oleObj>
              </mc:Choice>
              <mc:Fallback>
                <p:oleObj name="Równanie" r:id="rId4" imgW="2491901" imgH="7012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12875"/>
                        <a:ext cx="43053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8">
            <a:extLst>
              <a:ext uri="{FF2B5EF4-FFF2-40B4-BE49-F238E27FC236}">
                <a16:creationId xmlns:a16="http://schemas.microsoft.com/office/drawing/2014/main" id="{46143609-E669-45DD-951A-701E935FC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09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Sposób konwersji pomiędzy modelami RGB EBU i FCC a CIE XYZ</a:t>
            </a:r>
          </a:p>
        </p:txBody>
      </p:sp>
      <p:sp>
        <p:nvSpPr>
          <p:cNvPr id="38919" name="Text Box 9">
            <a:extLst>
              <a:ext uri="{FF2B5EF4-FFF2-40B4-BE49-F238E27FC236}">
                <a16:creationId xmlns:a16="http://schemas.microsoft.com/office/drawing/2014/main" id="{2EEAD096-7813-4802-92B0-77D71754C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781300"/>
            <a:ext cx="890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Y – niesie informację o jasności (luminancji) – jak w modelach YUV i YIQ</a:t>
            </a:r>
          </a:p>
        </p:txBody>
      </p:sp>
      <p:graphicFrame>
        <p:nvGraphicFramePr>
          <p:cNvPr id="38920" name="Object 10">
            <a:extLst>
              <a:ext uri="{FF2B5EF4-FFF2-40B4-BE49-F238E27FC236}">
                <a16:creationId xmlns:a16="http://schemas.microsoft.com/office/drawing/2014/main" id="{300850B9-0A42-4FF9-8D75-6DA4CED25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573463"/>
          <a:ext cx="43259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2506962" imgH="701249" progId="Equation.3">
                  <p:embed/>
                </p:oleObj>
              </mc:Choice>
              <mc:Fallback>
                <p:oleObj name="Równanie" r:id="rId6" imgW="2506962" imgH="70124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73463"/>
                        <a:ext cx="43259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13">
            <a:extLst>
              <a:ext uri="{FF2B5EF4-FFF2-40B4-BE49-F238E27FC236}">
                <a16:creationId xmlns:a16="http://schemas.microsoft.com/office/drawing/2014/main" id="{6774FD21-BA81-4F2B-8203-ECAFF183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157788"/>
            <a:ext cx="6808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Konwersję odwrotną (tzn. XYZ </a:t>
            </a: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 RGB) można uzyskać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za pomocą macierzy odwrotnych do powyższych</a:t>
            </a: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2" name="Text Box 14">
            <a:extLst>
              <a:ext uri="{FF2B5EF4-FFF2-40B4-BE49-F238E27FC236}">
                <a16:creationId xmlns:a16="http://schemas.microsoft.com/office/drawing/2014/main" id="{A03E2EB4-89ED-4CF7-826A-CFC7BA7E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8923" name="Text Box 28">
            <a:extLst>
              <a:ext uri="{FF2B5EF4-FFF2-40B4-BE49-F238E27FC236}">
                <a16:creationId xmlns:a16="http://schemas.microsoft.com/office/drawing/2014/main" id="{86DB4240-77BA-4388-85AC-800691257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4">
            <a:extLst>
              <a:ext uri="{FF2B5EF4-FFF2-40B4-BE49-F238E27FC236}">
                <a16:creationId xmlns:a16="http://schemas.microsoft.com/office/drawing/2014/main" id="{0C874943-567B-48F0-AFF1-2A2CA0B38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7" name="Line 5">
            <a:extLst>
              <a:ext uri="{FF2B5EF4-FFF2-40B4-BE49-F238E27FC236}">
                <a16:creationId xmlns:a16="http://schemas.microsoft.com/office/drawing/2014/main" id="{2F6859C8-463F-42B2-AD10-00EDF031B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8" name="Text Box 6">
            <a:extLst>
              <a:ext uri="{FF2B5EF4-FFF2-40B4-BE49-F238E27FC236}">
                <a16:creationId xmlns:a16="http://schemas.microsoft.com/office/drawing/2014/main" id="{E29A622B-A1C0-44E8-9634-E3A5173C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6149" name="Text Box 34">
            <a:extLst>
              <a:ext uri="{FF2B5EF4-FFF2-40B4-BE49-F238E27FC236}">
                <a16:creationId xmlns:a16="http://schemas.microsoft.com/office/drawing/2014/main" id="{121DEAB4-731C-41AA-89AC-C6199DE64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36613"/>
            <a:ext cx="7642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Zakres światła widzialnego odpowiadającego zakresowi barw </a:t>
            </a:r>
            <a:b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odbieranych przez oko człowieka</a:t>
            </a:r>
          </a:p>
        </p:txBody>
      </p:sp>
      <p:sp>
        <p:nvSpPr>
          <p:cNvPr id="6151" name="Text Box 36">
            <a:extLst>
              <a:ext uri="{FF2B5EF4-FFF2-40B4-BE49-F238E27FC236}">
                <a16:creationId xmlns:a16="http://schemas.microsoft.com/office/drawing/2014/main" id="{70EF404B-F33B-43C5-A67C-0F4864DC8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36381"/>
            <a:ext cx="349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czerwień	 4,3 </a:t>
            </a:r>
            <a:r>
              <a:rPr lang="en-US" altLang="pl-PL" sz="2000">
                <a:latin typeface="Arial" panose="020B0604020202020204" pitchFamily="34" charset="0"/>
              </a:rPr>
              <a:t>·</a:t>
            </a:r>
            <a:r>
              <a:rPr lang="pl-PL" altLang="pl-PL" sz="2000">
                <a:latin typeface="Arial" panose="020B0604020202020204" pitchFamily="34" charset="0"/>
              </a:rPr>
              <a:t> 10</a:t>
            </a:r>
            <a:r>
              <a:rPr lang="pl-PL" altLang="pl-PL" sz="2000" baseline="30000">
                <a:latin typeface="Arial" panose="020B0604020202020204" pitchFamily="34" charset="0"/>
              </a:rPr>
              <a:t>14</a:t>
            </a:r>
            <a:r>
              <a:rPr lang="pl-PL" altLang="pl-PL" sz="2000">
                <a:latin typeface="Arial" panose="020B0604020202020204" pitchFamily="34" charset="0"/>
              </a:rPr>
              <a:t> Hz</a:t>
            </a:r>
          </a:p>
        </p:txBody>
      </p:sp>
      <p:sp>
        <p:nvSpPr>
          <p:cNvPr id="6152" name="Text Box 37">
            <a:extLst>
              <a:ext uri="{FF2B5EF4-FFF2-40B4-BE49-F238E27FC236}">
                <a16:creationId xmlns:a16="http://schemas.microsoft.com/office/drawing/2014/main" id="{93122C8A-4EDA-49DF-8C2B-E926CB389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336381"/>
            <a:ext cx="349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fiolet		 7,5 </a:t>
            </a:r>
            <a:r>
              <a:rPr lang="en-US" altLang="pl-PL" sz="2000">
                <a:latin typeface="Arial" panose="020B0604020202020204" pitchFamily="34" charset="0"/>
              </a:rPr>
              <a:t>·</a:t>
            </a:r>
            <a:r>
              <a:rPr lang="pl-PL" altLang="pl-PL" sz="2000">
                <a:latin typeface="Arial" panose="020B0604020202020204" pitchFamily="34" charset="0"/>
              </a:rPr>
              <a:t> 10</a:t>
            </a:r>
            <a:r>
              <a:rPr lang="pl-PL" altLang="pl-PL" sz="2000" baseline="30000">
                <a:latin typeface="Arial" panose="020B0604020202020204" pitchFamily="34" charset="0"/>
              </a:rPr>
              <a:t>14</a:t>
            </a:r>
            <a:r>
              <a:rPr lang="pl-PL" altLang="pl-PL" sz="2000">
                <a:latin typeface="Arial" panose="020B0604020202020204" pitchFamily="34" charset="0"/>
              </a:rPr>
              <a:t> Hz</a:t>
            </a:r>
          </a:p>
        </p:txBody>
      </p:sp>
      <p:sp>
        <p:nvSpPr>
          <p:cNvPr id="6153" name="Text Box 38">
            <a:extLst>
              <a:ext uri="{FF2B5EF4-FFF2-40B4-BE49-F238E27FC236}">
                <a16:creationId xmlns:a16="http://schemas.microsoft.com/office/drawing/2014/main" id="{AF580514-6764-40F0-A5F7-1CAA527B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700213"/>
            <a:ext cx="2268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Światło widzialne</a:t>
            </a:r>
          </a:p>
        </p:txBody>
      </p:sp>
      <p:sp>
        <p:nvSpPr>
          <p:cNvPr id="6154" name="Text Box 39">
            <a:extLst>
              <a:ext uri="{FF2B5EF4-FFF2-40B4-BE49-F238E27FC236}">
                <a16:creationId xmlns:a16="http://schemas.microsoft.com/office/drawing/2014/main" id="{7164BD1A-5A1C-43C2-BFAB-8F01ECD85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221163"/>
            <a:ext cx="7410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>
                <a:latin typeface="Arial" panose="020B0604020202020204" pitchFamily="34" charset="0"/>
              </a:rPr>
              <a:t>radio AM		mikrofale		nadfiolet		promienie gamma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>
                <a:latin typeface="Arial" panose="020B0604020202020204" pitchFamily="34" charset="0"/>
              </a:rPr>
              <a:t>	radio FM, TV	podczerwień	promienie X</a:t>
            </a:r>
          </a:p>
        </p:txBody>
      </p:sp>
      <p:sp>
        <p:nvSpPr>
          <p:cNvPr id="6155" name="Line 40">
            <a:extLst>
              <a:ext uri="{FF2B5EF4-FFF2-40B4-BE49-F238E27FC236}">
                <a16:creationId xmlns:a16="http://schemas.microsoft.com/office/drawing/2014/main" id="{FCFCC144-9759-4E64-8044-EE985ECC81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7125" y="3889375"/>
            <a:ext cx="6477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56" name="Line 41">
            <a:extLst>
              <a:ext uri="{FF2B5EF4-FFF2-40B4-BE49-F238E27FC236}">
                <a16:creationId xmlns:a16="http://schemas.microsoft.com/office/drawing/2014/main" id="{A65C4AF6-4CBC-4215-979A-3398F2BAF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6613" y="3889375"/>
            <a:ext cx="142875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57" name="Line 42">
            <a:extLst>
              <a:ext uri="{FF2B5EF4-FFF2-40B4-BE49-F238E27FC236}">
                <a16:creationId xmlns:a16="http://schemas.microsoft.com/office/drawing/2014/main" id="{6239362F-0C78-41C4-98E8-CD762AB07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5750" y="3875088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58" name="Line 43">
            <a:extLst>
              <a:ext uri="{FF2B5EF4-FFF2-40B4-BE49-F238E27FC236}">
                <a16:creationId xmlns:a16="http://schemas.microsoft.com/office/drawing/2014/main" id="{595CDB71-0A3D-433D-8C3A-75E2B133B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905250"/>
            <a:ext cx="73025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59" name="Line 44">
            <a:extLst>
              <a:ext uri="{FF2B5EF4-FFF2-40B4-BE49-F238E27FC236}">
                <a16:creationId xmlns:a16="http://schemas.microsoft.com/office/drawing/2014/main" id="{B15EA090-1AD5-4F51-844C-777C8DE69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5625" y="3875088"/>
            <a:ext cx="7143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60" name="Line 45">
            <a:extLst>
              <a:ext uri="{FF2B5EF4-FFF2-40B4-BE49-F238E27FC236}">
                <a16:creationId xmlns:a16="http://schemas.microsoft.com/office/drawing/2014/main" id="{83050DA0-3729-48E2-82DE-83B02682D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0438" y="3889375"/>
            <a:ext cx="1444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61" name="Line 46">
            <a:extLst>
              <a:ext uri="{FF2B5EF4-FFF2-40B4-BE49-F238E27FC236}">
                <a16:creationId xmlns:a16="http://schemas.microsoft.com/office/drawing/2014/main" id="{C0E34A86-C142-47DD-BF72-A7F3B9CC0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3889375"/>
            <a:ext cx="374650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65" name="Text Box 51">
            <a:extLst>
              <a:ext uri="{FF2B5EF4-FFF2-40B4-BE49-F238E27FC236}">
                <a16:creationId xmlns:a16="http://schemas.microsoft.com/office/drawing/2014/main" id="{46BBC7A1-0F5A-4C3F-8EBB-8AF6B5F1A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 dirty="0"/>
              <a:t>Przetwarzanie obrazów                      		Teleinformatyka - semestr 4 </a:t>
            </a:r>
            <a:endParaRPr lang="pl-PL" altLang="pl-PL" sz="1600" b="0" dirty="0"/>
          </a:p>
        </p:txBody>
      </p:sp>
      <p:sp>
        <p:nvSpPr>
          <p:cNvPr id="6166" name="Text Box 28">
            <a:extLst>
              <a:ext uri="{FF2B5EF4-FFF2-40B4-BE49-F238E27FC236}">
                <a16:creationId xmlns:a16="http://schemas.microsoft.com/office/drawing/2014/main" id="{0432785F-A698-4E77-A363-61E0ECFD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E196357A-3308-48A5-9C48-C8522F9025AA}"/>
              </a:ext>
            </a:extLst>
          </p:cNvPr>
          <p:cNvGrpSpPr/>
          <p:nvPr/>
        </p:nvGrpSpPr>
        <p:grpSpPr>
          <a:xfrm>
            <a:off x="209550" y="2060823"/>
            <a:ext cx="8934450" cy="1837060"/>
            <a:chOff x="209550" y="2060823"/>
            <a:chExt cx="8934450" cy="1837060"/>
          </a:xfrm>
        </p:grpSpPr>
        <p:grpSp>
          <p:nvGrpSpPr>
            <p:cNvPr id="2" name="Grupa 1">
              <a:extLst>
                <a:ext uri="{FF2B5EF4-FFF2-40B4-BE49-F238E27FC236}">
                  <a16:creationId xmlns:a16="http://schemas.microsoft.com/office/drawing/2014/main" id="{1ED301E9-ABF8-467A-9BE9-555D1E73E979}"/>
                </a:ext>
              </a:extLst>
            </p:cNvPr>
            <p:cNvGrpSpPr/>
            <p:nvPr/>
          </p:nvGrpSpPr>
          <p:grpSpPr>
            <a:xfrm>
              <a:off x="209550" y="2060823"/>
              <a:ext cx="8934450" cy="1837060"/>
              <a:chOff x="209550" y="2060823"/>
              <a:chExt cx="8934450" cy="1837060"/>
            </a:xfrm>
          </p:grpSpPr>
          <p:pic>
            <p:nvPicPr>
              <p:cNvPr id="6150" name="Picture 35">
                <a:extLst>
                  <a:ext uri="{FF2B5EF4-FFF2-40B4-BE49-F238E27FC236}">
                    <a16:creationId xmlns:a16="http://schemas.microsoft.com/office/drawing/2014/main" id="{38BCA799-55D1-47E8-BE71-6EC5FD3E5F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872" b="28506"/>
              <a:stretch>
                <a:fillRect/>
              </a:stretch>
            </p:blipFill>
            <p:spPr bwMode="auto">
              <a:xfrm>
                <a:off x="209550" y="2060823"/>
                <a:ext cx="8934450" cy="180022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63" name="Text Box 48">
                <a:extLst>
                  <a:ext uri="{FF2B5EF4-FFF2-40B4-BE49-F238E27FC236}">
                    <a16:creationId xmlns:a16="http://schemas.microsoft.com/office/drawing/2014/main" id="{4EB9FFBC-C61A-45AE-8C5F-272AA2793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665" y="3501008"/>
                <a:ext cx="942975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20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l</a:t>
                </a:r>
                <a:r>
                  <a:rPr lang="pl-PL" altLang="pl-P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[</a:t>
                </a:r>
                <a:r>
                  <a:rPr lang="pl-PL" altLang="pl-PL" sz="20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nm</a:t>
                </a:r>
                <a:r>
                  <a:rPr lang="pl-PL" altLang="pl-P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]</a:t>
                </a:r>
              </a:p>
            </p:txBody>
          </p:sp>
        </p:grpSp>
        <p:sp>
          <p:nvSpPr>
            <p:cNvPr id="6162" name="Text Box 47">
              <a:extLst>
                <a:ext uri="{FF2B5EF4-FFF2-40B4-BE49-F238E27FC236}">
                  <a16:creationId xmlns:a16="http://schemas.microsoft.com/office/drawing/2014/main" id="{A1D391E6-F7EF-4C46-83FC-0A1A178E7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513" y="2095500"/>
              <a:ext cx="8175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2000">
                  <a:solidFill>
                    <a:srgbClr val="000000"/>
                  </a:solidFill>
                  <a:latin typeface="Arial" panose="020B0604020202020204" pitchFamily="34" charset="0"/>
                </a:rPr>
                <a:t>f [Hz]</a:t>
              </a: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>
            <a:extLst>
              <a:ext uri="{FF2B5EF4-FFF2-40B4-BE49-F238E27FC236}">
                <a16:creationId xmlns:a16="http://schemas.microsoft.com/office/drawing/2014/main" id="{2280E145-87E0-47BF-88BF-926B6843F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0963" name="Line 3">
            <a:extLst>
              <a:ext uri="{FF2B5EF4-FFF2-40B4-BE49-F238E27FC236}">
                <a16:creationId xmlns:a16="http://schemas.microsoft.com/office/drawing/2014/main" id="{D61026E2-B3D7-48D6-A9C9-94C01656E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87B781DC-F88F-432B-8265-3B2A8180D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pic>
        <p:nvPicPr>
          <p:cNvPr id="40965" name="Picture 8" descr="hsv_model">
            <a:extLst>
              <a:ext uri="{FF2B5EF4-FFF2-40B4-BE49-F238E27FC236}">
                <a16:creationId xmlns:a16="http://schemas.microsoft.com/office/drawing/2014/main" id="{EEEA0F3A-A88D-48DF-90AD-DF79779C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5875" b="2824"/>
          <a:stretch>
            <a:fillRect/>
          </a:stretch>
        </p:blipFill>
        <p:spPr bwMode="auto">
          <a:xfrm>
            <a:off x="323850" y="1563688"/>
            <a:ext cx="4824413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colors">
            <a:extLst>
              <a:ext uri="{FF2B5EF4-FFF2-40B4-BE49-F238E27FC236}">
                <a16:creationId xmlns:a16="http://schemas.microsoft.com/office/drawing/2014/main" id="{191B98C5-41A4-4E4B-9C0A-7E18EE5D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2420938"/>
            <a:ext cx="376078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 Box 10">
            <a:extLst>
              <a:ext uri="{FF2B5EF4-FFF2-40B4-BE49-F238E27FC236}">
                <a16:creationId xmlns:a16="http://schemas.microsoft.com/office/drawing/2014/main" id="{E422D024-BCC4-4445-B102-1B6A58EC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9275"/>
            <a:ext cx="270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>
                <a:solidFill>
                  <a:schemeClr val="folHlink"/>
                </a:solidFill>
                <a:latin typeface="Arial" panose="020B0604020202020204" pitchFamily="34" charset="0"/>
              </a:rPr>
              <a:t>Model HSV (HSB)</a:t>
            </a:r>
          </a:p>
        </p:txBody>
      </p:sp>
      <p:sp>
        <p:nvSpPr>
          <p:cNvPr id="40968" name="Text Box 11">
            <a:extLst>
              <a:ext uri="{FF2B5EF4-FFF2-40B4-BE49-F238E27FC236}">
                <a16:creationId xmlns:a16="http://schemas.microsoft.com/office/drawing/2014/main" id="{85D70F60-F419-45A4-886C-49329D09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20713"/>
            <a:ext cx="5565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jest bardziej intuicyjny, ale wymaga większej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precyzji (obliczeń zmiennoprzecinkowych)</a:t>
            </a:r>
          </a:p>
        </p:txBody>
      </p:sp>
      <p:sp>
        <p:nvSpPr>
          <p:cNvPr id="40969" name="Text Box 12">
            <a:extLst>
              <a:ext uri="{FF2B5EF4-FFF2-40B4-BE49-F238E27FC236}">
                <a16:creationId xmlns:a16="http://schemas.microsoft.com/office/drawing/2014/main" id="{2DA8FA1D-122A-4445-A7CC-9D4F28FA6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341438"/>
            <a:ext cx="3597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Hue – kolor (kąt 0 – 360</a:t>
            </a:r>
            <a:r>
              <a:rPr lang="pl-PL" altLang="pl-PL" sz="2000" baseline="30000">
                <a:latin typeface="Arial" panose="020B0604020202020204" pitchFamily="34" charset="0"/>
              </a:rPr>
              <a:t>0</a:t>
            </a:r>
            <a:r>
              <a:rPr lang="pl-PL" altLang="pl-PL" sz="200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Saturation – nasycenie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Value (Brightness) - jasność</a:t>
            </a:r>
          </a:p>
        </p:txBody>
      </p:sp>
      <p:sp>
        <p:nvSpPr>
          <p:cNvPr id="40970" name="Text Box 13">
            <a:extLst>
              <a:ext uri="{FF2B5EF4-FFF2-40B4-BE49-F238E27FC236}">
                <a16:creationId xmlns:a16="http://schemas.microsoft.com/office/drawing/2014/main" id="{649EB37C-37A4-48CC-AA4B-A5E0D39D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265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(1978 – Alvey Smith)</a:t>
            </a:r>
          </a:p>
        </p:txBody>
      </p:sp>
      <p:sp>
        <p:nvSpPr>
          <p:cNvPr id="40971" name="Text Box 14">
            <a:extLst>
              <a:ext uri="{FF2B5EF4-FFF2-40B4-BE49-F238E27FC236}">
                <a16:creationId xmlns:a16="http://schemas.microsoft.com/office/drawing/2014/main" id="{CDDBDC9C-C99C-48DC-8177-108DE14DB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0972" name="Text Box 28">
            <a:extLst>
              <a:ext uri="{FF2B5EF4-FFF2-40B4-BE49-F238E27FC236}">
                <a16:creationId xmlns:a16="http://schemas.microsoft.com/office/drawing/2014/main" id="{2C4CFA49-9475-4F05-9C06-82E6D6FFE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>
            <a:extLst>
              <a:ext uri="{FF2B5EF4-FFF2-40B4-BE49-F238E27FC236}">
                <a16:creationId xmlns:a16="http://schemas.microsoft.com/office/drawing/2014/main" id="{67D4D65D-FE8C-40EA-91E3-8B8EC497D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1" name="Line 3">
            <a:extLst>
              <a:ext uri="{FF2B5EF4-FFF2-40B4-BE49-F238E27FC236}">
                <a16:creationId xmlns:a16="http://schemas.microsoft.com/office/drawing/2014/main" id="{92870CC5-FCE6-4CA1-9E05-80E34A463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488CA44C-38C0-46D2-B5A5-B1B6F6D7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43014" name="Text Box 8">
            <a:extLst>
              <a:ext uri="{FF2B5EF4-FFF2-40B4-BE49-F238E27FC236}">
                <a16:creationId xmlns:a16="http://schemas.microsoft.com/office/drawing/2014/main" id="{CBF13476-73FF-408B-9F6A-6C078ED7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695" y="1022559"/>
            <a:ext cx="24352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solidFill>
                  <a:schemeClr val="folHlink"/>
                </a:solidFill>
                <a:latin typeface="Arial" panose="020B0604020202020204" pitchFamily="34" charset="0"/>
              </a:rPr>
              <a:t>Rozkład barw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solidFill>
                  <a:schemeClr val="folHlink"/>
                </a:solidFill>
                <a:latin typeface="Arial" panose="020B0604020202020204" pitchFamily="34" charset="0"/>
              </a:rPr>
              <a:t>w ostrosłupie HSV</a:t>
            </a:r>
          </a:p>
        </p:txBody>
      </p:sp>
      <p:pic>
        <p:nvPicPr>
          <p:cNvPr id="43015" name="Picture 10">
            <a:extLst>
              <a:ext uri="{FF2B5EF4-FFF2-40B4-BE49-F238E27FC236}">
                <a16:creationId xmlns:a16="http://schemas.microsoft.com/office/drawing/2014/main" id="{C6967B4D-E35E-4985-B011-8B62C470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100162"/>
            <a:ext cx="5400675" cy="5137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Text Box 11">
            <a:extLst>
              <a:ext uri="{FF2B5EF4-FFF2-40B4-BE49-F238E27FC236}">
                <a16:creationId xmlns:a16="http://schemas.microsoft.com/office/drawing/2014/main" id="{72B6F538-84E1-4CA9-B287-E7F5ED792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640417"/>
            <a:ext cx="301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solidFill>
                  <a:schemeClr val="folHlink"/>
                </a:solidFill>
                <a:latin typeface="Arial" panose="020B0604020202020204" pitchFamily="34" charset="0"/>
              </a:rPr>
              <a:t>Konwersja HSV </a:t>
            </a:r>
            <a:r>
              <a:rPr lang="pl-PL" altLang="pl-PL" sz="2000" dirty="0">
                <a:solidFill>
                  <a:schemeClr val="fol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RGB</a:t>
            </a:r>
            <a:endParaRPr lang="pl-PL" altLang="pl-PL" sz="2000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43017" name="Text Box 12">
            <a:extLst>
              <a:ext uri="{FF2B5EF4-FFF2-40B4-BE49-F238E27FC236}">
                <a16:creationId xmlns:a16="http://schemas.microsoft.com/office/drawing/2014/main" id="{0E97824C-0C19-4D04-9170-8AC8E737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3018" name="Text Box 28">
            <a:extLst>
              <a:ext uri="{FF2B5EF4-FFF2-40B4-BE49-F238E27FC236}">
                <a16:creationId xmlns:a16="http://schemas.microsoft.com/office/drawing/2014/main" id="{0A22F07B-4F9D-4085-8FA4-0B3EEB584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  <p:pic>
        <p:nvPicPr>
          <p:cNvPr id="43013" name="Picture 7">
            <a:extLst>
              <a:ext uri="{FF2B5EF4-FFF2-40B4-BE49-F238E27FC236}">
                <a16:creationId xmlns:a16="http://schemas.microsoft.com/office/drawing/2014/main" id="{222DBA19-8658-453B-8E65-A7F1FCC8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38576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>
            <a:extLst>
              <a:ext uri="{FF2B5EF4-FFF2-40B4-BE49-F238E27FC236}">
                <a16:creationId xmlns:a16="http://schemas.microsoft.com/office/drawing/2014/main" id="{42A71B7B-FEF8-410D-903F-44DFA4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59" name="Line 3">
            <a:extLst>
              <a:ext uri="{FF2B5EF4-FFF2-40B4-BE49-F238E27FC236}">
                <a16:creationId xmlns:a16="http://schemas.microsoft.com/office/drawing/2014/main" id="{2C2B4F96-8327-4B6A-9BC0-A6A1CFCEB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4B7836D9-97B6-420C-9DC0-F427EABDB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45061" name="Text Box 8">
            <a:extLst>
              <a:ext uri="{FF2B5EF4-FFF2-40B4-BE49-F238E27FC236}">
                <a16:creationId xmlns:a16="http://schemas.microsoft.com/office/drawing/2014/main" id="{61FB3085-15E8-4593-A6B4-41BC64BAA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620713"/>
            <a:ext cx="308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Konwersja </a:t>
            </a: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RGB  </a:t>
            </a: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HSV </a:t>
            </a:r>
          </a:p>
        </p:txBody>
      </p:sp>
      <p:sp>
        <p:nvSpPr>
          <p:cNvPr id="45062" name="Text Box 10">
            <a:extLst>
              <a:ext uri="{FF2B5EF4-FFF2-40B4-BE49-F238E27FC236}">
                <a16:creationId xmlns:a16="http://schemas.microsoft.com/office/drawing/2014/main" id="{AA0EF683-DA54-4432-A343-8F28F1D7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1163"/>
            <a:ext cx="4005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Podczas konwersji zakłada się,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iż wszystkie składowe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RGB są z zakresu 0 .. 1</a:t>
            </a:r>
          </a:p>
        </p:txBody>
      </p:sp>
      <p:pic>
        <p:nvPicPr>
          <p:cNvPr id="45064" name="Picture 7">
            <a:extLst>
              <a:ext uri="{FF2B5EF4-FFF2-40B4-BE49-F238E27FC236}">
                <a16:creationId xmlns:a16="http://schemas.microsoft.com/office/drawing/2014/main" id="{AC9F9241-E0A3-4A12-BD12-8085D728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30146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3" name="Picture 11">
            <a:extLst>
              <a:ext uri="{FF2B5EF4-FFF2-40B4-BE49-F238E27FC236}">
                <a16:creationId xmlns:a16="http://schemas.microsoft.com/office/drawing/2014/main" id="{DBBB8BA1-DB80-4586-8A58-9791F709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" b="1241"/>
          <a:stretch>
            <a:fillRect/>
          </a:stretch>
        </p:blipFill>
        <p:spPr bwMode="auto">
          <a:xfrm>
            <a:off x="6300788" y="3644900"/>
            <a:ext cx="26289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5" name="Text Box 12">
            <a:extLst>
              <a:ext uri="{FF2B5EF4-FFF2-40B4-BE49-F238E27FC236}">
                <a16:creationId xmlns:a16="http://schemas.microsoft.com/office/drawing/2014/main" id="{72D8B56B-9FDD-4944-81AC-4AF77754C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516563"/>
            <a:ext cx="2384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Koło HSV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(podstawa stożka)</a:t>
            </a:r>
          </a:p>
        </p:txBody>
      </p:sp>
      <p:sp>
        <p:nvSpPr>
          <p:cNvPr id="45066" name="Text Box 13">
            <a:extLst>
              <a:ext uri="{FF2B5EF4-FFF2-40B4-BE49-F238E27FC236}">
                <a16:creationId xmlns:a16="http://schemas.microsoft.com/office/drawing/2014/main" id="{DC46C336-CC4E-4B18-84FC-B49C2966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5067" name="Text Box 28">
            <a:extLst>
              <a:ext uri="{FF2B5EF4-FFF2-40B4-BE49-F238E27FC236}">
                <a16:creationId xmlns:a16="http://schemas.microsoft.com/office/drawing/2014/main" id="{0D5E0CA1-A043-4904-8313-3DFCCA0D9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>
            <a:extLst>
              <a:ext uri="{FF2B5EF4-FFF2-40B4-BE49-F238E27FC236}">
                <a16:creationId xmlns:a16="http://schemas.microsoft.com/office/drawing/2014/main" id="{D2748AEE-1B71-464A-B2ED-D97702897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7107" name="Line 3">
            <a:extLst>
              <a:ext uri="{FF2B5EF4-FFF2-40B4-BE49-F238E27FC236}">
                <a16:creationId xmlns:a16="http://schemas.microsoft.com/office/drawing/2014/main" id="{FE655DF5-88EC-46A2-B932-09C1019F9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A80C5419-823D-45DA-B4D7-6DAC487AD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47109" name="Text Box 8">
            <a:extLst>
              <a:ext uri="{FF2B5EF4-FFF2-40B4-BE49-F238E27FC236}">
                <a16:creationId xmlns:a16="http://schemas.microsoft.com/office/drawing/2014/main" id="{04D18F6A-6DA6-4EAC-BB3C-3C7CF8A5A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8499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Model HSV jest częściowo oparty na tzw.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systemie Munsella</a:t>
            </a:r>
            <a:r>
              <a:rPr lang="pl-PL" altLang="pl-PL" sz="2000">
                <a:latin typeface="Arial" panose="020B0604020202020204" pitchFamily="34" charset="0"/>
              </a:rPr>
              <a:t> z 1905 r.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(pierwsza propozycja opisu koloru trzema wartościami)</a:t>
            </a:r>
          </a:p>
        </p:txBody>
      </p:sp>
      <p:pic>
        <p:nvPicPr>
          <p:cNvPr id="47110" name="Picture 9">
            <a:extLst>
              <a:ext uri="{FF2B5EF4-FFF2-40B4-BE49-F238E27FC236}">
                <a16:creationId xmlns:a16="http://schemas.microsoft.com/office/drawing/2014/main" id="{2028D4DF-D8CD-4072-9D81-9E801A5B0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24175"/>
            <a:ext cx="4521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1" name="Text Box 10">
            <a:extLst>
              <a:ext uri="{FF2B5EF4-FFF2-40B4-BE49-F238E27FC236}">
                <a16:creationId xmlns:a16="http://schemas.microsoft.com/office/drawing/2014/main" id="{7BAEC151-B95E-4E12-8291-6972A1B70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1557338"/>
            <a:ext cx="9096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 systemie Munsella składowa Hue miała 5 barw podstawowych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(RGB oraz żółta i purpurowa) i 5 uzupełniających, składowa Value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była określona przez 9 poziomów szarości, a chroma (nasycenie)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określała w sposób dyskretny różnicę między barwa „czystą” a szarością </a:t>
            </a:r>
          </a:p>
        </p:txBody>
      </p:sp>
      <p:sp>
        <p:nvSpPr>
          <p:cNvPr id="47112" name="Text Box 11">
            <a:extLst>
              <a:ext uri="{FF2B5EF4-FFF2-40B4-BE49-F238E27FC236}">
                <a16:creationId xmlns:a16="http://schemas.microsoft.com/office/drawing/2014/main" id="{935E1F4E-DE2B-4C1C-BBE4-BB4DC4931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724400"/>
            <a:ext cx="33575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Sposób dyskretyzacji miał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zapewnić zbliżoną różnicę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percepcyjną pomiędzy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sąsiednimi kolorami.</a:t>
            </a:r>
          </a:p>
        </p:txBody>
      </p:sp>
      <p:sp>
        <p:nvSpPr>
          <p:cNvPr id="47113" name="Text Box 12">
            <a:extLst>
              <a:ext uri="{FF2B5EF4-FFF2-40B4-BE49-F238E27FC236}">
                <a16:creationId xmlns:a16="http://schemas.microsoft.com/office/drawing/2014/main" id="{0EEE18EF-B645-4A4B-BBE3-BB618F19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7114" name="Text Box 28">
            <a:extLst>
              <a:ext uri="{FF2B5EF4-FFF2-40B4-BE49-F238E27FC236}">
                <a16:creationId xmlns:a16="http://schemas.microsoft.com/office/drawing/2014/main" id="{B1C16E44-FD3B-497B-9752-FA0A61E0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>
            <a:extLst>
              <a:ext uri="{FF2B5EF4-FFF2-40B4-BE49-F238E27FC236}">
                <a16:creationId xmlns:a16="http://schemas.microsoft.com/office/drawing/2014/main" id="{6989C2DE-4329-4C9A-A55E-E3D878D71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9155" name="Line 3">
            <a:extLst>
              <a:ext uri="{FF2B5EF4-FFF2-40B4-BE49-F238E27FC236}">
                <a16:creationId xmlns:a16="http://schemas.microsoft.com/office/drawing/2014/main" id="{CDE8985E-C776-40DC-90DC-693C09A53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324BB4F9-891B-4616-B776-06599EB31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49157" name="Text Box 7">
            <a:extLst>
              <a:ext uri="{FF2B5EF4-FFF2-40B4-BE49-F238E27FC236}">
                <a16:creationId xmlns:a16="http://schemas.microsoft.com/office/drawing/2014/main" id="{37C00276-5AB5-468D-BDBA-9854A8210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92150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>
                <a:solidFill>
                  <a:schemeClr val="folHlink"/>
                </a:solidFill>
                <a:latin typeface="Arial" panose="020B0604020202020204" pitchFamily="34" charset="0"/>
              </a:rPr>
              <a:t>Model HLS (HSI)</a:t>
            </a:r>
          </a:p>
        </p:txBody>
      </p:sp>
      <p:sp>
        <p:nvSpPr>
          <p:cNvPr id="49158" name="Text Box 8">
            <a:extLst>
              <a:ext uri="{FF2B5EF4-FFF2-40B4-BE49-F238E27FC236}">
                <a16:creationId xmlns:a16="http://schemas.microsoft.com/office/drawing/2014/main" id="{1FD3D110-7FB2-4CBA-9B42-61F9700A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412875"/>
            <a:ext cx="4681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Hue, Lightness (Intensity), Saturation</a:t>
            </a:r>
          </a:p>
        </p:txBody>
      </p:sp>
      <p:sp>
        <p:nvSpPr>
          <p:cNvPr id="49159" name="Text Box 9">
            <a:extLst>
              <a:ext uri="{FF2B5EF4-FFF2-40B4-BE49-F238E27FC236}">
                <a16:creationId xmlns:a16="http://schemas.microsoft.com/office/drawing/2014/main" id="{76F8E0DD-5525-41B6-B429-54C8E76CD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133600"/>
            <a:ext cx="34432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model także bazujący na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systemie barw Munsella,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podobny do HSV, lecz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oparty na dwunastościanie</a:t>
            </a:r>
          </a:p>
        </p:txBody>
      </p:sp>
      <p:pic>
        <p:nvPicPr>
          <p:cNvPr id="49160" name="Picture 10">
            <a:extLst>
              <a:ext uri="{FF2B5EF4-FFF2-40B4-BE49-F238E27FC236}">
                <a16:creationId xmlns:a16="http://schemas.microsoft.com/office/drawing/2014/main" id="{AD1FED04-7D7A-49B2-B97C-49BD5A606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/>
          <a:stretch>
            <a:fillRect/>
          </a:stretch>
        </p:blipFill>
        <p:spPr bwMode="auto">
          <a:xfrm>
            <a:off x="179388" y="620713"/>
            <a:ext cx="4579937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1" name="Text Box 11">
            <a:extLst>
              <a:ext uri="{FF2B5EF4-FFF2-40B4-BE49-F238E27FC236}">
                <a16:creationId xmlns:a16="http://schemas.microsoft.com/office/drawing/2014/main" id="{239AF05C-63C4-48A6-BD53-072272B5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933825"/>
            <a:ext cx="40481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Konwersja przy założeniu R,G,B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 zakresu 0 .. 1 może być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wykonana  tzw. wzorami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Travisa lub Gonzaleza-Woodsa</a:t>
            </a:r>
          </a:p>
        </p:txBody>
      </p:sp>
      <p:sp>
        <p:nvSpPr>
          <p:cNvPr id="49162" name="Text Box 13">
            <a:extLst>
              <a:ext uri="{FF2B5EF4-FFF2-40B4-BE49-F238E27FC236}">
                <a16:creationId xmlns:a16="http://schemas.microsoft.com/office/drawing/2014/main" id="{974F1D6D-B7B6-48E5-BA09-1FA0E3FE3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661025"/>
            <a:ext cx="453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Dla S=0 wartość H jest nieokreślona</a:t>
            </a:r>
          </a:p>
        </p:txBody>
      </p:sp>
      <p:sp>
        <p:nvSpPr>
          <p:cNvPr id="49163" name="Text Box 14">
            <a:extLst>
              <a:ext uri="{FF2B5EF4-FFF2-40B4-BE49-F238E27FC236}">
                <a16:creationId xmlns:a16="http://schemas.microsoft.com/office/drawing/2014/main" id="{7CCFE023-388D-4F96-9CEB-DD8590757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9164" name="Text Box 28">
            <a:extLst>
              <a:ext uri="{FF2B5EF4-FFF2-40B4-BE49-F238E27FC236}">
                <a16:creationId xmlns:a16="http://schemas.microsoft.com/office/drawing/2014/main" id="{B1C71934-E959-417F-BB89-CBE8EA849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>
            <a:extLst>
              <a:ext uri="{FF2B5EF4-FFF2-40B4-BE49-F238E27FC236}">
                <a16:creationId xmlns:a16="http://schemas.microsoft.com/office/drawing/2014/main" id="{CB86B98E-61DB-457C-859B-62DAD506B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B5225623-9B19-469F-A8C2-A7C86F2A7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54680A4E-534E-4B14-8669-F9804481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pic>
        <p:nvPicPr>
          <p:cNvPr id="51205" name="Picture 7">
            <a:extLst>
              <a:ext uri="{FF2B5EF4-FFF2-40B4-BE49-F238E27FC236}">
                <a16:creationId xmlns:a16="http://schemas.microsoft.com/office/drawing/2014/main" id="{2EBB67EF-3B0E-4567-B11B-B6B1A7B81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52513"/>
            <a:ext cx="7129462" cy="3549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6" name="Text Box 8">
            <a:extLst>
              <a:ext uri="{FF2B5EF4-FFF2-40B4-BE49-F238E27FC236}">
                <a16:creationId xmlns:a16="http://schemas.microsoft.com/office/drawing/2014/main" id="{EDA3AAE9-B1F2-4E66-A106-EF03D7317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620713"/>
            <a:ext cx="560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Konwersja </a:t>
            </a: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RGB  </a:t>
            </a: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HLS </a:t>
            </a:r>
            <a:r>
              <a:rPr lang="pl-PL" altLang="pl-PL" sz="2000">
                <a:latin typeface="Arial" panose="020B0604020202020204" pitchFamily="34" charset="0"/>
              </a:rPr>
              <a:t>(Gonzalez-Woods)</a:t>
            </a: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1207" name="Picture 9">
            <a:extLst>
              <a:ext uri="{FF2B5EF4-FFF2-40B4-BE49-F238E27FC236}">
                <a16:creationId xmlns:a16="http://schemas.microsoft.com/office/drawing/2014/main" id="{CEA7E488-7B9D-4616-B5B3-B7766271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51387"/>
            <a:ext cx="4679950" cy="1357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8" name="Text Box 10">
            <a:extLst>
              <a:ext uri="{FF2B5EF4-FFF2-40B4-BE49-F238E27FC236}">
                <a16:creationId xmlns:a16="http://schemas.microsoft.com/office/drawing/2014/main" id="{59F2DA5E-6702-4E47-8341-DF330004B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51209" name="Text Box 28">
            <a:extLst>
              <a:ext uri="{FF2B5EF4-FFF2-40B4-BE49-F238E27FC236}">
                <a16:creationId xmlns:a16="http://schemas.microsoft.com/office/drawing/2014/main" id="{CCF83AFC-EA07-4509-99B5-25499DE19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2">
            <a:extLst>
              <a:ext uri="{FF2B5EF4-FFF2-40B4-BE49-F238E27FC236}">
                <a16:creationId xmlns:a16="http://schemas.microsoft.com/office/drawing/2014/main" id="{27AF7219-4AB5-4266-919F-0F56069CB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80CE20BE-B4BD-4100-BF26-A829D100E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E1BFB456-BD75-41CB-87D3-D63490A1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53253" name="Text Box 7">
            <a:extLst>
              <a:ext uri="{FF2B5EF4-FFF2-40B4-BE49-F238E27FC236}">
                <a16:creationId xmlns:a16="http://schemas.microsoft.com/office/drawing/2014/main" id="{5E9DE3BB-112A-41A2-8016-B6C215CB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765175"/>
            <a:ext cx="6049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Modele telewizyjne – YUV (PAL) oraz YIQ (NTSC)</a:t>
            </a:r>
          </a:p>
        </p:txBody>
      </p:sp>
      <p:sp>
        <p:nvSpPr>
          <p:cNvPr id="258056" name="Rectangle 8">
            <a:extLst>
              <a:ext uri="{FF2B5EF4-FFF2-40B4-BE49-F238E27FC236}">
                <a16:creationId xmlns:a16="http://schemas.microsoft.com/office/drawing/2014/main" id="{21078740-5656-46DA-BFA1-BCBD6CFF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68413"/>
            <a:ext cx="4176713" cy="16557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FontTx/>
              <a:buNone/>
              <a:defRPr/>
            </a:pPr>
            <a:r>
              <a:rPr lang="en-US" altLang="pl-PL" sz="1600" u="sng">
                <a:cs typeface="+mn-cs"/>
              </a:rPr>
              <a:t>RGB</a:t>
            </a:r>
            <a:r>
              <a:rPr lang="pl-PL" altLang="pl-PL" sz="1600" u="sng">
                <a:cs typeface="+mn-cs"/>
              </a:rPr>
              <a:t> </a:t>
            </a:r>
            <a:r>
              <a:rPr lang="pl-PL" altLang="pl-PL" sz="1600" u="sng">
                <a:cs typeface="+mn-cs"/>
                <a:sym typeface="Wingdings" pitchFamily="2" charset="2"/>
              </a:rPr>
              <a:t> </a:t>
            </a:r>
            <a:r>
              <a:rPr lang="en-US" altLang="pl-PL" sz="1600" u="sng">
                <a:cs typeface="+mn-cs"/>
              </a:rPr>
              <a:t>YUV</a:t>
            </a:r>
            <a:r>
              <a:rPr lang="en-US" altLang="pl-PL" sz="1600" b="0" u="sng">
                <a:cs typeface="+mn-cs"/>
              </a:rPr>
              <a:t> </a:t>
            </a:r>
          </a:p>
          <a:p>
            <a:pPr eaLnBrk="1" hangingPunct="1">
              <a:buClr>
                <a:srgbClr val="000000"/>
              </a:buClr>
              <a:buFontTx/>
              <a:buChar char="α"/>
              <a:defRPr/>
            </a:pPr>
            <a:endParaRPr lang="en-US" altLang="pl-PL" sz="1600" b="0">
              <a:cs typeface="+mn-cs"/>
            </a:endParaRPr>
          </a:p>
          <a:p>
            <a:pPr eaLnBrk="1" hangingPunct="1"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pl-PL" sz="1600">
                <a:cs typeface="+mn-cs"/>
              </a:rPr>
              <a:t>Y =  0.299R + 0.587G + 0.114B</a:t>
            </a:r>
            <a:r>
              <a:rPr lang="en-US" altLang="pl-PL" sz="1600" b="0">
                <a:cs typeface="+mn-cs"/>
              </a:rPr>
              <a:t> </a:t>
            </a:r>
            <a:endParaRPr lang="en-US" altLang="pl-PL" sz="1600">
              <a:cs typeface="+mn-cs"/>
            </a:endParaRPr>
          </a:p>
          <a:p>
            <a:pPr eaLnBrk="1" hangingPunct="1"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pl-PL" sz="1600">
                <a:cs typeface="+mn-cs"/>
              </a:rPr>
              <a:t>U = -0.147R - 0.289G + 0.437B</a:t>
            </a:r>
            <a:r>
              <a:rPr lang="en-US" altLang="pl-PL" sz="1600" b="0">
                <a:cs typeface="+mn-cs"/>
              </a:rPr>
              <a:t> </a:t>
            </a:r>
            <a:endParaRPr lang="en-US" altLang="pl-PL" sz="1600">
              <a:cs typeface="+mn-cs"/>
            </a:endParaRPr>
          </a:p>
          <a:p>
            <a:pPr eaLnBrk="1" hangingPunct="1"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pl-PL" sz="1600">
                <a:cs typeface="+mn-cs"/>
              </a:rPr>
              <a:t>V =  0.615R - 0.515G - 0.100B</a:t>
            </a:r>
            <a:r>
              <a:rPr lang="en-US" altLang="pl-PL" sz="1600" b="0">
                <a:cs typeface="+mn-cs"/>
              </a:rPr>
              <a:t> </a:t>
            </a:r>
          </a:p>
          <a:p>
            <a:pPr eaLnBrk="1" hangingPunct="1"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altLang="pl-PL" sz="1600" i="1">
              <a:cs typeface="+mn-cs"/>
            </a:endParaRPr>
          </a:p>
        </p:txBody>
      </p:sp>
      <p:sp>
        <p:nvSpPr>
          <p:cNvPr id="258057" name="Rectangle 9">
            <a:extLst>
              <a:ext uri="{FF2B5EF4-FFF2-40B4-BE49-F238E27FC236}">
                <a16:creationId xmlns:a16="http://schemas.microsoft.com/office/drawing/2014/main" id="{AB8C5116-650A-429B-99F9-0B614290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268413"/>
            <a:ext cx="4305300" cy="16557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FontTx/>
              <a:buNone/>
              <a:defRPr/>
            </a:pPr>
            <a:r>
              <a:rPr lang="en-US" altLang="pl-PL" sz="1600" u="sng">
                <a:cs typeface="+mn-cs"/>
              </a:rPr>
              <a:t>RGB</a:t>
            </a:r>
            <a:r>
              <a:rPr lang="pl-PL" altLang="pl-PL" sz="1600" u="sng">
                <a:cs typeface="+mn-cs"/>
              </a:rPr>
              <a:t> </a:t>
            </a:r>
            <a:r>
              <a:rPr lang="pl-PL" altLang="pl-PL" sz="1600" u="sng">
                <a:cs typeface="+mn-cs"/>
                <a:sym typeface="Wingdings" pitchFamily="2" charset="2"/>
              </a:rPr>
              <a:t> </a:t>
            </a:r>
            <a:r>
              <a:rPr lang="en-US" altLang="pl-PL" sz="1600" u="sng">
                <a:cs typeface="+mn-cs"/>
              </a:rPr>
              <a:t>YIQ</a:t>
            </a:r>
            <a:r>
              <a:rPr lang="en-US" altLang="pl-PL" sz="1600" b="0" u="sng">
                <a:cs typeface="+mn-cs"/>
              </a:rPr>
              <a:t> </a:t>
            </a:r>
          </a:p>
          <a:p>
            <a:pPr eaLnBrk="1" hangingPunct="1">
              <a:buClr>
                <a:srgbClr val="000000"/>
              </a:buClr>
              <a:buFontTx/>
              <a:buChar char="α"/>
              <a:defRPr/>
            </a:pPr>
            <a:endParaRPr lang="en-US" altLang="pl-PL" sz="1600" b="0">
              <a:cs typeface="+mn-cs"/>
            </a:endParaRPr>
          </a:p>
          <a:p>
            <a:pPr eaLnBrk="1" hangingPunct="1"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pl-PL" sz="1600">
                <a:cs typeface="+mn-cs"/>
              </a:rPr>
              <a:t>Y = 0.299R + 0.587G + 0.114B</a:t>
            </a:r>
            <a:r>
              <a:rPr lang="en-US" altLang="pl-PL" sz="1600" b="0">
                <a:cs typeface="+mn-cs"/>
              </a:rPr>
              <a:t> </a:t>
            </a:r>
            <a:endParaRPr lang="en-US" altLang="pl-PL" sz="1600">
              <a:cs typeface="+mn-cs"/>
            </a:endParaRPr>
          </a:p>
          <a:p>
            <a:pPr eaLnBrk="1" hangingPunct="1"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pl-PL" sz="1600">
                <a:cs typeface="+mn-cs"/>
              </a:rPr>
              <a:t>I = 0.596R - 0.274G - 0.322B</a:t>
            </a:r>
            <a:r>
              <a:rPr lang="en-US" altLang="pl-PL" sz="1600" b="0">
                <a:cs typeface="+mn-cs"/>
              </a:rPr>
              <a:t> </a:t>
            </a:r>
            <a:endParaRPr lang="en-US" altLang="pl-PL" sz="1600">
              <a:cs typeface="+mn-cs"/>
            </a:endParaRPr>
          </a:p>
          <a:p>
            <a:pPr eaLnBrk="1" hangingPunct="1">
              <a:buClr>
                <a:srgbClr val="000000"/>
              </a:buClr>
              <a:buFont typeface="Wingdings" pitchFamily="2" charset="2"/>
              <a:buChar char="ü"/>
              <a:defRPr/>
            </a:pPr>
            <a:r>
              <a:rPr lang="en-US" altLang="pl-PL" sz="1600">
                <a:cs typeface="+mn-cs"/>
              </a:rPr>
              <a:t>Q = 0.211R - 0.523G - 0.312B</a:t>
            </a:r>
            <a:r>
              <a:rPr lang="en-US" altLang="pl-PL" sz="1600" b="0">
                <a:cs typeface="+mn-cs"/>
              </a:rPr>
              <a:t> </a:t>
            </a:r>
          </a:p>
          <a:p>
            <a:pPr eaLnBrk="1" hangingPunct="1">
              <a:buClr>
                <a:srgbClr val="000000"/>
              </a:buClr>
              <a:buFontTx/>
              <a:buNone/>
              <a:defRPr/>
            </a:pPr>
            <a:endParaRPr lang="en-US" altLang="pl-PL" sz="1600" b="0">
              <a:cs typeface="+mn-cs"/>
            </a:endParaRPr>
          </a:p>
        </p:txBody>
      </p:sp>
      <p:pic>
        <p:nvPicPr>
          <p:cNvPr id="53256" name="Picture 10">
            <a:extLst>
              <a:ext uri="{FF2B5EF4-FFF2-40B4-BE49-F238E27FC236}">
                <a16:creationId xmlns:a16="http://schemas.microsoft.com/office/drawing/2014/main" id="{1552465E-8AD7-423B-A3CD-582633909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4508500"/>
            <a:ext cx="15843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9" name="Text Box 11">
            <a:extLst>
              <a:ext uri="{FF2B5EF4-FFF2-40B4-BE49-F238E27FC236}">
                <a16:creationId xmlns:a16="http://schemas.microsoft.com/office/drawing/2014/main" id="{E6EA4AF5-012E-4AD8-AE5C-BC75A27E3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5876925"/>
            <a:ext cx="40862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pl-PL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Y =  0.299R + 0.587G + 0.114B</a:t>
            </a:r>
          </a:p>
        </p:txBody>
      </p:sp>
      <p:sp>
        <p:nvSpPr>
          <p:cNvPr id="53258" name="AutoShape 12">
            <a:extLst>
              <a:ext uri="{FF2B5EF4-FFF2-40B4-BE49-F238E27FC236}">
                <a16:creationId xmlns:a16="http://schemas.microsoft.com/office/drawing/2014/main" id="{7FB676C2-A207-4606-8312-C4E0502FC3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570663" y="5553075"/>
            <a:ext cx="431800" cy="2159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2400" b="0">
              <a:latin typeface="Times New Roman" panose="02020603050405020304" pitchFamily="18" charset="0"/>
            </a:endParaRPr>
          </a:p>
        </p:txBody>
      </p:sp>
      <p:sp>
        <p:nvSpPr>
          <p:cNvPr id="53259" name="Text Box 13">
            <a:extLst>
              <a:ext uri="{FF2B5EF4-FFF2-40B4-BE49-F238E27FC236}">
                <a16:creationId xmlns:a16="http://schemas.microsoft.com/office/drawing/2014/main" id="{F61EBCA4-E839-4EC0-9CB3-08986A0A1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791075"/>
            <a:ext cx="48371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Stosowane w kompresji (YUV w JPEG)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oraz transmisji TV (szerokopasmowa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luminancja + dwa wąskopasmowe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sygnały chrominancji)</a:t>
            </a:r>
          </a:p>
        </p:txBody>
      </p:sp>
      <p:sp>
        <p:nvSpPr>
          <p:cNvPr id="53260" name="Text Box 14">
            <a:extLst>
              <a:ext uri="{FF2B5EF4-FFF2-40B4-BE49-F238E27FC236}">
                <a16:creationId xmlns:a16="http://schemas.microsoft.com/office/drawing/2014/main" id="{C9C5265E-03BD-4444-BB34-AA3A0670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068638"/>
            <a:ext cx="6956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Konwersje odwrotne (tzn. YUV </a:t>
            </a: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 RGB oraz YIQ  RGB)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można uzyskać za pomocą macierzy odwrotnych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do macierzy zawierających powyższe współczynniki</a:t>
            </a: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53261" name="Text Box 15">
            <a:extLst>
              <a:ext uri="{FF2B5EF4-FFF2-40B4-BE49-F238E27FC236}">
                <a16:creationId xmlns:a16="http://schemas.microsoft.com/office/drawing/2014/main" id="{3613DAAB-CB66-4419-AAEF-49A4FFBB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53262" name="Text Box 28">
            <a:extLst>
              <a:ext uri="{FF2B5EF4-FFF2-40B4-BE49-F238E27FC236}">
                <a16:creationId xmlns:a16="http://schemas.microsoft.com/office/drawing/2014/main" id="{1AB7C58B-9292-40F0-86CE-A8ADD9B42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2">
            <a:extLst>
              <a:ext uri="{FF2B5EF4-FFF2-40B4-BE49-F238E27FC236}">
                <a16:creationId xmlns:a16="http://schemas.microsoft.com/office/drawing/2014/main" id="{C9E5C5A7-574F-4368-AA3D-F45020EBF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5299" name="Line 3">
            <a:extLst>
              <a:ext uri="{FF2B5EF4-FFF2-40B4-BE49-F238E27FC236}">
                <a16:creationId xmlns:a16="http://schemas.microsoft.com/office/drawing/2014/main" id="{6DF14314-B077-4BFC-A9F7-C1EA87D79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1D592DA8-DD00-4501-B9A5-3A74095A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6F70C021-603A-41D4-BA6A-1DBFDFA5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92150"/>
            <a:ext cx="554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Percepcyjnie równomierny model CIE L*a*b*</a:t>
            </a:r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973E7162-25F7-4364-90D4-6805BDB02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125538"/>
            <a:ext cx="6064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opracowany w 1976 r. równocześnie z CIE L*u*v*</a:t>
            </a:r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C993A2A8-29B0-4554-AF0F-F3D271DE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643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składowa luminacyjna jest jednakowa w obu modelach (różnią się 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pozostałymi składowymi)</a:t>
            </a:r>
          </a:p>
        </p:txBody>
      </p:sp>
      <p:pic>
        <p:nvPicPr>
          <p:cNvPr id="55304" name="Picture 10">
            <a:extLst>
              <a:ext uri="{FF2B5EF4-FFF2-40B4-BE49-F238E27FC236}">
                <a16:creationId xmlns:a16="http://schemas.microsoft.com/office/drawing/2014/main" id="{03A15361-79B2-4CC8-8BC8-2884A5A4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133600"/>
            <a:ext cx="451008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5" name="Text Box 12">
            <a:extLst>
              <a:ext uri="{FF2B5EF4-FFF2-40B4-BE49-F238E27FC236}">
                <a16:creationId xmlns:a16="http://schemas.microsoft.com/office/drawing/2014/main" id="{1FDC4E51-E545-455A-8BDA-00916EE9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357563"/>
            <a:ext cx="23272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Zakresy wartości: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L*        0 .. 100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a*   -120 .. 120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b*   -120 .. 120</a:t>
            </a:r>
          </a:p>
        </p:txBody>
      </p:sp>
      <p:sp>
        <p:nvSpPr>
          <p:cNvPr id="55306" name="Text Box 14">
            <a:extLst>
              <a:ext uri="{FF2B5EF4-FFF2-40B4-BE49-F238E27FC236}">
                <a16:creationId xmlns:a16="http://schemas.microsoft.com/office/drawing/2014/main" id="{06C05D03-9D78-4D42-8927-B20B3592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55307" name="Text Box 28">
            <a:extLst>
              <a:ext uri="{FF2B5EF4-FFF2-40B4-BE49-F238E27FC236}">
                <a16:creationId xmlns:a16="http://schemas.microsoft.com/office/drawing/2014/main" id="{47AC0A77-CA8A-4996-BD30-1F592673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>
            <a:extLst>
              <a:ext uri="{FF2B5EF4-FFF2-40B4-BE49-F238E27FC236}">
                <a16:creationId xmlns:a16="http://schemas.microsoft.com/office/drawing/2014/main" id="{FE0884BD-EE24-4AC0-A540-3589A1694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7347" name="Line 3">
            <a:extLst>
              <a:ext uri="{FF2B5EF4-FFF2-40B4-BE49-F238E27FC236}">
                <a16:creationId xmlns:a16="http://schemas.microsoft.com/office/drawing/2014/main" id="{BA963842-780E-4328-958D-255D579DB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6FC04FC1-F432-462B-B4F5-AADDCB3D2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57349" name="Text Box 9">
            <a:extLst>
              <a:ext uri="{FF2B5EF4-FFF2-40B4-BE49-F238E27FC236}">
                <a16:creationId xmlns:a16="http://schemas.microsoft.com/office/drawing/2014/main" id="{165348F2-AF3B-4D82-91A0-91FECC31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Transformacje pomiędzy CIE XYZ a CIE LAB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16D85BD6-679C-4A51-A12D-646DDF5B81B9}"/>
              </a:ext>
            </a:extLst>
          </p:cNvPr>
          <p:cNvGrpSpPr/>
          <p:nvPr/>
        </p:nvGrpSpPr>
        <p:grpSpPr>
          <a:xfrm>
            <a:off x="953384" y="929843"/>
            <a:ext cx="7579255" cy="5432857"/>
            <a:chOff x="953384" y="929843"/>
            <a:chExt cx="7579255" cy="5432857"/>
          </a:xfrm>
        </p:grpSpPr>
        <p:pic>
          <p:nvPicPr>
            <p:cNvPr id="57350" name="Picture 10">
              <a:extLst>
                <a:ext uri="{FF2B5EF4-FFF2-40B4-BE49-F238E27FC236}">
                  <a16:creationId xmlns:a16="http://schemas.microsoft.com/office/drawing/2014/main" id="{08BC7B58-7AE8-4A5E-B4AA-1CFD50EB7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429" y="929843"/>
              <a:ext cx="3383210" cy="235892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351" name="Picture 11">
              <a:extLst>
                <a:ext uri="{FF2B5EF4-FFF2-40B4-BE49-F238E27FC236}">
                  <a16:creationId xmlns:a16="http://schemas.microsoft.com/office/drawing/2014/main" id="{DA666CA2-00A9-4F14-986E-E8B8EF74F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3232150"/>
              <a:ext cx="5184775" cy="31305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352" name="Picture 12">
              <a:extLst>
                <a:ext uri="{FF2B5EF4-FFF2-40B4-BE49-F238E27FC236}">
                  <a16:creationId xmlns:a16="http://schemas.microsoft.com/office/drawing/2014/main" id="{21BB8A81-EEE3-48C7-A2AE-295BCDC0A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84" y="929981"/>
              <a:ext cx="4194680" cy="23066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353" name="Text Box 13">
            <a:extLst>
              <a:ext uri="{FF2B5EF4-FFF2-40B4-BE49-F238E27FC236}">
                <a16:creationId xmlns:a16="http://schemas.microsoft.com/office/drawing/2014/main" id="{4F958604-189C-41DF-8043-703DE7F47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76925"/>
            <a:ext cx="326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(x</a:t>
            </a:r>
            <a:r>
              <a:rPr lang="pl-PL" altLang="pl-PL" sz="2000" baseline="-25000">
                <a:latin typeface="Arial" panose="020B0604020202020204" pitchFamily="34" charset="0"/>
              </a:rPr>
              <a:t>r</a:t>
            </a:r>
            <a:r>
              <a:rPr lang="pl-PL" altLang="pl-PL" sz="2000">
                <a:latin typeface="Arial" panose="020B0604020202020204" pitchFamily="34" charset="0"/>
              </a:rPr>
              <a:t>, y</a:t>
            </a:r>
            <a:r>
              <a:rPr lang="pl-PL" altLang="pl-PL" sz="2000" baseline="-25000">
                <a:latin typeface="Arial" panose="020B0604020202020204" pitchFamily="34" charset="0"/>
              </a:rPr>
              <a:t>r</a:t>
            </a:r>
            <a:r>
              <a:rPr lang="pl-PL" altLang="pl-PL" sz="2000">
                <a:latin typeface="Arial" panose="020B0604020202020204" pitchFamily="34" charset="0"/>
              </a:rPr>
              <a:t>, z</a:t>
            </a:r>
            <a:r>
              <a:rPr lang="pl-PL" altLang="pl-PL" sz="2000" baseline="-25000">
                <a:latin typeface="Arial" panose="020B0604020202020204" pitchFamily="34" charset="0"/>
              </a:rPr>
              <a:t>r</a:t>
            </a:r>
            <a:r>
              <a:rPr lang="pl-PL" altLang="pl-PL" sz="2000">
                <a:latin typeface="Arial" panose="020B0604020202020204" pitchFamily="34" charset="0"/>
              </a:rPr>
              <a:t> – położenie bieli)</a:t>
            </a:r>
          </a:p>
        </p:txBody>
      </p:sp>
      <p:sp>
        <p:nvSpPr>
          <p:cNvPr id="57354" name="Text Box 14">
            <a:extLst>
              <a:ext uri="{FF2B5EF4-FFF2-40B4-BE49-F238E27FC236}">
                <a16:creationId xmlns:a16="http://schemas.microsoft.com/office/drawing/2014/main" id="{702C25A8-D31D-4923-8489-441BA8E3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57355" name="Text Box 28">
            <a:extLst>
              <a:ext uri="{FF2B5EF4-FFF2-40B4-BE49-F238E27FC236}">
                <a16:creationId xmlns:a16="http://schemas.microsoft.com/office/drawing/2014/main" id="{204A0294-14E7-4712-9786-0013401CE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>
            <a:extLst>
              <a:ext uri="{FF2B5EF4-FFF2-40B4-BE49-F238E27FC236}">
                <a16:creationId xmlns:a16="http://schemas.microsoft.com/office/drawing/2014/main" id="{E39C6D5A-0725-4E66-9F38-BD654FB92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9395" name="Line 3">
            <a:extLst>
              <a:ext uri="{FF2B5EF4-FFF2-40B4-BE49-F238E27FC236}">
                <a16:creationId xmlns:a16="http://schemas.microsoft.com/office/drawing/2014/main" id="{4EF2A3FF-EF0C-44B2-B8AB-D3172E832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106EF998-AE97-4E6F-8084-0D3574A8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59397" name="Text Box 7">
            <a:extLst>
              <a:ext uri="{FF2B5EF4-FFF2-40B4-BE49-F238E27FC236}">
                <a16:creationId xmlns:a16="http://schemas.microsoft.com/office/drawing/2014/main" id="{8CA58DCE-E014-4A12-8440-60C8C10D1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7969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 modelach CIE LAB oraz CIE LUV definiuje się pojęcia chromy,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odcienia i różnicy barw zgodnie z następującymi zależnościami:</a:t>
            </a:r>
          </a:p>
        </p:txBody>
      </p:sp>
      <p:pic>
        <p:nvPicPr>
          <p:cNvPr id="59398" name="Picture 9">
            <a:extLst>
              <a:ext uri="{FF2B5EF4-FFF2-40B4-BE49-F238E27FC236}">
                <a16:creationId xmlns:a16="http://schemas.microsoft.com/office/drawing/2014/main" id="{8ABA6F99-73FD-47F0-83D8-CE3C721E3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33600"/>
            <a:ext cx="334645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9" name="Text Box 10">
            <a:extLst>
              <a:ext uri="{FF2B5EF4-FFF2-40B4-BE49-F238E27FC236}">
                <a16:creationId xmlns:a16="http://schemas.microsoft.com/office/drawing/2014/main" id="{1113533E-77B5-4276-A19C-7D9BD5BB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013325"/>
            <a:ext cx="241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Inny sposób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określania modelu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barw CIE LAB </a:t>
            </a:r>
          </a:p>
        </p:txBody>
      </p:sp>
      <p:sp>
        <p:nvSpPr>
          <p:cNvPr id="59400" name="Text Box 11">
            <a:extLst>
              <a:ext uri="{FF2B5EF4-FFF2-40B4-BE49-F238E27FC236}">
                <a16:creationId xmlns:a16="http://schemas.microsoft.com/office/drawing/2014/main" id="{31E70CDD-A728-4495-9763-137B37D5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pic>
        <p:nvPicPr>
          <p:cNvPr id="59401" name="Picture 12">
            <a:extLst>
              <a:ext uri="{FF2B5EF4-FFF2-40B4-BE49-F238E27FC236}">
                <a16:creationId xmlns:a16="http://schemas.microsoft.com/office/drawing/2014/main" id="{FA3693C5-3461-41B8-86F8-644A7DEE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4648200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402" name="Text Box 28">
            <a:extLst>
              <a:ext uri="{FF2B5EF4-FFF2-40B4-BE49-F238E27FC236}">
                <a16:creationId xmlns:a16="http://schemas.microsoft.com/office/drawing/2014/main" id="{555E0298-72F4-483D-877A-16DBD693F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4">
            <a:extLst>
              <a:ext uri="{FF2B5EF4-FFF2-40B4-BE49-F238E27FC236}">
                <a16:creationId xmlns:a16="http://schemas.microsoft.com/office/drawing/2014/main" id="{0C874943-567B-48F0-AFF1-2A2CA0B38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7" name="Line 5">
            <a:extLst>
              <a:ext uri="{FF2B5EF4-FFF2-40B4-BE49-F238E27FC236}">
                <a16:creationId xmlns:a16="http://schemas.microsoft.com/office/drawing/2014/main" id="{2F6859C8-463F-42B2-AD10-00EDF031B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8" name="Text Box 6">
            <a:extLst>
              <a:ext uri="{FF2B5EF4-FFF2-40B4-BE49-F238E27FC236}">
                <a16:creationId xmlns:a16="http://schemas.microsoft.com/office/drawing/2014/main" id="{E29A622B-A1C0-44E8-9634-E3A5173C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6149" name="Text Box 34">
            <a:extLst>
              <a:ext uri="{FF2B5EF4-FFF2-40B4-BE49-F238E27FC236}">
                <a16:creationId xmlns:a16="http://schemas.microsoft.com/office/drawing/2014/main" id="{121DEAB4-731C-41AA-89AC-C6199DE64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36613"/>
            <a:ext cx="7642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Zakres światła widzialnego odpowiadającego zakresowi barw </a:t>
            </a:r>
            <a:b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odbieranych przez oko człowieka</a:t>
            </a:r>
          </a:p>
        </p:txBody>
      </p:sp>
      <p:sp>
        <p:nvSpPr>
          <p:cNvPr id="6165" name="Text Box 51">
            <a:extLst>
              <a:ext uri="{FF2B5EF4-FFF2-40B4-BE49-F238E27FC236}">
                <a16:creationId xmlns:a16="http://schemas.microsoft.com/office/drawing/2014/main" id="{46BBC7A1-0F5A-4C3F-8EBB-8AF6B5F1A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 dirty="0"/>
              <a:t>Przetwarzanie obrazów                      		Teleinformatyka - semestr 4 </a:t>
            </a:r>
            <a:endParaRPr lang="pl-PL" altLang="pl-PL" sz="1600" b="0" dirty="0"/>
          </a:p>
        </p:txBody>
      </p:sp>
      <p:sp>
        <p:nvSpPr>
          <p:cNvPr id="6166" name="Text Box 28">
            <a:extLst>
              <a:ext uri="{FF2B5EF4-FFF2-40B4-BE49-F238E27FC236}">
                <a16:creationId xmlns:a16="http://schemas.microsoft.com/office/drawing/2014/main" id="{0432785F-A698-4E77-A363-61E0ECFD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  <p:pic>
        <p:nvPicPr>
          <p:cNvPr id="24" name="Obraz 23" descr="Obraz zawierający zrzut ekranu, monitor, czarny, ekran&#10;&#10;Opis wygenerowany automatycznie">
            <a:extLst>
              <a:ext uri="{FF2B5EF4-FFF2-40B4-BE49-F238E27FC236}">
                <a16:creationId xmlns:a16="http://schemas.microsoft.com/office/drawing/2014/main" id="{88160256-482A-4214-B989-DD80DD5AE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4" y="1700808"/>
            <a:ext cx="8748972" cy="3920108"/>
          </a:xfrm>
          <a:prstGeom prst="rect">
            <a:avLst/>
          </a:prstGeom>
        </p:spPr>
      </p:pic>
      <p:sp>
        <p:nvSpPr>
          <p:cNvPr id="25" name="Rectangle 49">
            <a:extLst>
              <a:ext uri="{FF2B5EF4-FFF2-40B4-BE49-F238E27FC236}">
                <a16:creationId xmlns:a16="http://schemas.microsoft.com/office/drawing/2014/main" id="{0CDC89CE-A4EF-4953-B22E-46B64126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734050"/>
            <a:ext cx="711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solidFill>
                  <a:srgbClr val="FFFF00"/>
                </a:solidFill>
                <a:latin typeface="Arial" panose="020B0604020202020204" pitchFamily="34" charset="0"/>
              </a:rPr>
              <a:t>B</a:t>
            </a:r>
            <a:r>
              <a:rPr lang="en-US" altLang="pl-PL" sz="2000" dirty="0" err="1">
                <a:solidFill>
                  <a:srgbClr val="FFFF00"/>
                </a:solidFill>
                <a:latin typeface="Arial" panose="020B0604020202020204" pitchFamily="34" charset="0"/>
              </a:rPr>
              <a:t>arwa</a:t>
            </a:r>
            <a:r>
              <a:rPr lang="en-US" altLang="pl-PL" sz="2000" b="0" dirty="0">
                <a:latin typeface="Arial" panose="020B0604020202020204" pitchFamily="34" charset="0"/>
              </a:rPr>
              <a:t> to </a:t>
            </a:r>
            <a:r>
              <a:rPr lang="en-US" altLang="pl-PL" sz="2000" b="0" dirty="0" err="1">
                <a:latin typeface="Arial" panose="020B0604020202020204" pitchFamily="34" charset="0"/>
              </a:rPr>
              <a:t>wrażenie</a:t>
            </a:r>
            <a:r>
              <a:rPr lang="en-US" altLang="pl-PL" sz="2000" b="0" dirty="0">
                <a:latin typeface="Arial" panose="020B0604020202020204" pitchFamily="34" charset="0"/>
              </a:rPr>
              <a:t>, </a:t>
            </a:r>
            <a:r>
              <a:rPr lang="en-US" altLang="pl-PL" sz="2000" b="0" dirty="0" err="1">
                <a:latin typeface="Arial" panose="020B0604020202020204" pitchFamily="34" charset="0"/>
              </a:rPr>
              <a:t>sposób</a:t>
            </a:r>
            <a:r>
              <a:rPr lang="en-US" altLang="pl-PL" sz="2000" b="0" dirty="0">
                <a:latin typeface="Arial" panose="020B0604020202020204" pitchFamily="34" charset="0"/>
              </a:rPr>
              <a:t> w </a:t>
            </a:r>
            <a:r>
              <a:rPr lang="en-US" altLang="pl-PL" sz="2000" b="0" dirty="0" err="1">
                <a:latin typeface="Arial" panose="020B0604020202020204" pitchFamily="34" charset="0"/>
              </a:rPr>
              <a:t>jaki</a:t>
            </a:r>
            <a:r>
              <a:rPr lang="en-US" altLang="pl-PL" sz="2000" b="0" dirty="0">
                <a:latin typeface="Arial" panose="020B0604020202020204" pitchFamily="34" charset="0"/>
              </a:rPr>
              <a:t> </a:t>
            </a:r>
            <a:r>
              <a:rPr lang="en-US" altLang="pl-PL" sz="2000" b="0" dirty="0" err="1">
                <a:latin typeface="Arial" panose="020B0604020202020204" pitchFamily="34" charset="0"/>
              </a:rPr>
              <a:t>człowiek</a:t>
            </a:r>
            <a:r>
              <a:rPr lang="en-US" altLang="pl-PL" sz="2000" b="0" dirty="0">
                <a:latin typeface="Arial" panose="020B0604020202020204" pitchFamily="34" charset="0"/>
              </a:rPr>
              <a:t> </a:t>
            </a:r>
            <a:r>
              <a:rPr lang="en-US" altLang="pl-PL" sz="2000" b="0" dirty="0" err="1">
                <a:latin typeface="Arial" panose="020B0604020202020204" pitchFamily="34" charset="0"/>
              </a:rPr>
              <a:t>postrzega</a:t>
            </a:r>
            <a:r>
              <a:rPr lang="en-US" altLang="pl-PL" sz="2000" b="0" dirty="0">
                <a:latin typeface="Arial" panose="020B0604020202020204" pitchFamily="34" charset="0"/>
              </a:rPr>
              <a:t> “</a:t>
            </a:r>
            <a:r>
              <a:rPr lang="en-US" altLang="pl-PL" sz="2000" b="0" dirty="0" err="1">
                <a:latin typeface="Arial" panose="020B0604020202020204" pitchFamily="34" charset="0"/>
              </a:rPr>
              <a:t>kolory</a:t>
            </a:r>
            <a:r>
              <a:rPr lang="en-US" altLang="pl-PL" sz="2000" b="0" dirty="0">
                <a:latin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33866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6EB54341-D394-492E-AFF6-129C71C99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5D05544B-E30A-4038-BCB8-82D94248A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093ABCDD-8BEB-476D-B48B-7CCBBF2E1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164876" name="Rectangle 12">
            <a:extLst>
              <a:ext uri="{FF2B5EF4-FFF2-40B4-BE49-F238E27FC236}">
                <a16:creationId xmlns:a16="http://schemas.microsoft.com/office/drawing/2014/main" id="{4A2CAD32-4D6F-48C3-94CB-0FC5DEE4F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7772400" cy="5111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pl-PL" altLang="pl-PL" sz="2000" dirty="0">
                <a:effectLst/>
                <a:latin typeface="Arial" pitchFamily="34" charset="0"/>
                <a:cs typeface="+mn-cs"/>
              </a:rPr>
              <a:t>Najlepiej widzimy kolor zielono-żółty o długości fali</a:t>
            </a:r>
            <a:r>
              <a:rPr lang="en-US" altLang="pl-PL" sz="2000" dirty="0">
                <a:effectLst/>
                <a:latin typeface="Arial" pitchFamily="34" charset="0"/>
                <a:cs typeface="+mn-cs"/>
              </a:rPr>
              <a:t> 550 nm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pl-PL" altLang="pl-PL" sz="2000" dirty="0">
                <a:effectLst/>
                <a:latin typeface="Arial" pitchFamily="34" charset="0"/>
                <a:cs typeface="+mn-cs"/>
              </a:rPr>
              <a:t>Najgorzej widzimy kolor niebieski o długości</a:t>
            </a:r>
            <a:r>
              <a:rPr lang="en-US" altLang="pl-PL" sz="2000" dirty="0">
                <a:effectLst/>
                <a:latin typeface="Arial" pitchFamily="34" charset="0"/>
                <a:cs typeface="+mn-cs"/>
              </a:rPr>
              <a:t> </a:t>
            </a:r>
            <a:r>
              <a:rPr lang="pl-PL" altLang="pl-PL" sz="2000" dirty="0">
                <a:effectLst/>
                <a:latin typeface="Arial" pitchFamily="34" charset="0"/>
                <a:cs typeface="+mn-cs"/>
              </a:rPr>
              <a:t>fali </a:t>
            </a:r>
            <a:r>
              <a:rPr lang="en-US" altLang="pl-PL" sz="2000" dirty="0">
                <a:effectLst/>
                <a:latin typeface="Arial" pitchFamily="34" charset="0"/>
                <a:cs typeface="+mn-cs"/>
              </a:rPr>
              <a:t>440 nm</a:t>
            </a:r>
            <a:endParaRPr lang="pl-PL" altLang="pl-PL" sz="2000" dirty="0">
              <a:effectLst/>
              <a:latin typeface="Arial" pitchFamily="34" charset="0"/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pl-PL" altLang="pl-PL" sz="2000" dirty="0">
                <a:latin typeface="Arial" pitchFamily="34" charset="0"/>
                <a:cs typeface="+mn-cs"/>
              </a:rPr>
              <a:t>W przypadku stosowania tablic koloru</a:t>
            </a:r>
            <a:r>
              <a:rPr lang="en-US" altLang="pl-PL" sz="2000" dirty="0">
                <a:latin typeface="Arial" pitchFamily="34" charset="0"/>
                <a:cs typeface="+mn-cs"/>
              </a:rPr>
              <a:t> (</a:t>
            </a:r>
            <a:r>
              <a:rPr lang="en-US" altLang="pl-PL" sz="2000" dirty="0" err="1">
                <a:latin typeface="Arial" pitchFamily="34" charset="0"/>
                <a:cs typeface="+mn-cs"/>
              </a:rPr>
              <a:t>colormaps</a:t>
            </a:r>
            <a:r>
              <a:rPr lang="en-US" altLang="pl-PL" sz="2000" dirty="0">
                <a:latin typeface="Arial" pitchFamily="34" charset="0"/>
                <a:cs typeface="+mn-cs"/>
              </a:rPr>
              <a:t>) </a:t>
            </a:r>
            <a:r>
              <a:rPr lang="pl-PL" altLang="pl-PL" sz="2000" dirty="0">
                <a:latin typeface="Arial" pitchFamily="34" charset="0"/>
                <a:cs typeface="+mn-cs"/>
              </a:rPr>
              <a:t>dla przechowywania kolorów można stosować różne liczby bitów dla składowych </a:t>
            </a:r>
            <a:r>
              <a:rPr lang="en-US" altLang="pl-PL" sz="2000" dirty="0">
                <a:latin typeface="Arial" pitchFamily="34" charset="0"/>
                <a:cs typeface="+mn-cs"/>
              </a:rPr>
              <a:t>RGB</a:t>
            </a:r>
            <a:r>
              <a:rPr lang="pl-PL" altLang="pl-PL" sz="2000" dirty="0">
                <a:latin typeface="Arial" pitchFamily="34" charset="0"/>
                <a:cs typeface="+mn-cs"/>
              </a:rPr>
              <a:t> (niekoniecznie 3×8 bitów)</a:t>
            </a:r>
            <a:endParaRPr lang="en-US" altLang="pl-PL" sz="2000" dirty="0">
              <a:effectLst/>
              <a:latin typeface="Arial" pitchFamily="34" charset="0"/>
              <a:cs typeface="+mn-cs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pl-PL" altLang="pl-PL" sz="2000" dirty="0">
                <a:effectLst/>
                <a:latin typeface="Arial" pitchFamily="34" charset="0"/>
                <a:cs typeface="+mn-cs"/>
              </a:rPr>
              <a:t>Możemy postrzegać różnicę co najwyżej</a:t>
            </a:r>
            <a:r>
              <a:rPr lang="en-US" altLang="pl-PL" sz="2000" dirty="0">
                <a:effectLst/>
                <a:latin typeface="Arial" pitchFamily="34" charset="0"/>
                <a:cs typeface="+mn-cs"/>
              </a:rPr>
              <a:t> 10 nm </a:t>
            </a:r>
            <a:br>
              <a:rPr lang="pl-PL" altLang="pl-PL" sz="2000" dirty="0">
                <a:effectLst/>
                <a:latin typeface="Arial" pitchFamily="34" charset="0"/>
                <a:cs typeface="+mn-cs"/>
              </a:rPr>
            </a:br>
            <a:r>
              <a:rPr lang="en-US" altLang="pl-PL" sz="2000" dirty="0">
                <a:effectLst/>
                <a:latin typeface="Arial" pitchFamily="34" charset="0"/>
                <a:cs typeface="+mn-cs"/>
              </a:rPr>
              <a:t>(</a:t>
            </a:r>
            <a:r>
              <a:rPr lang="pl-PL" altLang="pl-PL" sz="2000" dirty="0">
                <a:effectLst/>
                <a:latin typeface="Arial" pitchFamily="34" charset="0"/>
                <a:cs typeface="+mn-cs"/>
              </a:rPr>
              <a:t>f</a:t>
            </a:r>
            <a:r>
              <a:rPr lang="en-US" altLang="pl-PL" sz="2000" dirty="0" err="1">
                <a:effectLst/>
                <a:latin typeface="Arial" pitchFamily="34" charset="0"/>
                <a:cs typeface="+mn-cs"/>
              </a:rPr>
              <a:t>iolet</a:t>
            </a:r>
            <a:r>
              <a:rPr lang="en-US" altLang="pl-PL" sz="2000" dirty="0">
                <a:effectLst/>
                <a:latin typeface="Arial" pitchFamily="34" charset="0"/>
                <a:cs typeface="+mn-cs"/>
              </a:rPr>
              <a:t> </a:t>
            </a:r>
            <a:r>
              <a:rPr lang="pl-PL" altLang="pl-PL" sz="2000" dirty="0">
                <a:effectLst/>
                <a:latin typeface="Arial" pitchFamily="34" charset="0"/>
                <a:cs typeface="+mn-cs"/>
              </a:rPr>
              <a:t>i czerwony</a:t>
            </a:r>
            <a:r>
              <a:rPr lang="en-US" altLang="pl-PL" sz="2000" dirty="0">
                <a:effectLst/>
                <a:latin typeface="Arial" pitchFamily="34" charset="0"/>
                <a:cs typeface="+mn-cs"/>
              </a:rPr>
              <a:t>) </a:t>
            </a:r>
            <a:r>
              <a:rPr lang="pl-PL" altLang="pl-PL" sz="2000" dirty="0">
                <a:effectLst/>
                <a:latin typeface="Arial" pitchFamily="34" charset="0"/>
                <a:cs typeface="+mn-cs"/>
              </a:rPr>
              <a:t>lub</a:t>
            </a:r>
            <a:r>
              <a:rPr lang="en-US" altLang="pl-PL" sz="2000" dirty="0">
                <a:effectLst/>
                <a:latin typeface="Arial" pitchFamily="34" charset="0"/>
                <a:cs typeface="+mn-cs"/>
              </a:rPr>
              <a:t> 2 nm </a:t>
            </a:r>
            <a:r>
              <a:rPr lang="pl-PL" altLang="pl-PL" sz="2000" dirty="0">
                <a:effectLst/>
                <a:latin typeface="Arial" pitchFamily="34" charset="0"/>
                <a:cs typeface="+mn-cs"/>
              </a:rPr>
              <a:t>między niebieskim i żółtym</a:t>
            </a:r>
            <a:endParaRPr lang="en-US" altLang="pl-PL" sz="2000" dirty="0">
              <a:effectLst/>
              <a:latin typeface="Arial" pitchFamily="34" charset="0"/>
              <a:cs typeface="+mn-cs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pl-PL" altLang="pl-PL" sz="2000" dirty="0">
                <a:effectLst/>
                <a:latin typeface="Arial" pitchFamily="34" charset="0"/>
                <a:cs typeface="+mn-cs"/>
              </a:rPr>
              <a:t>Postrzeganie koloru zależy także od światła otoczenia oraz adaptacji oka do warunków oświetleniowych</a:t>
            </a:r>
          </a:p>
          <a:p>
            <a:pPr eaLnBrk="1" hangingPunct="1">
              <a:defRPr/>
            </a:pPr>
            <a:r>
              <a:rPr lang="pl-PL" altLang="pl-PL" sz="2000" dirty="0">
                <a:latin typeface="Arial" pitchFamily="34" charset="0"/>
                <a:cs typeface="+mn-cs"/>
              </a:rPr>
              <a:t>Zasadniczo rozróżniamy </a:t>
            </a:r>
            <a:r>
              <a:rPr lang="en-US" altLang="pl-PL" sz="2000" dirty="0">
                <a:latin typeface="Arial" pitchFamily="34" charset="0"/>
                <a:cs typeface="+mn-cs"/>
              </a:rPr>
              <a:t>128 </a:t>
            </a:r>
            <a:r>
              <a:rPr lang="pl-PL" altLang="pl-PL" sz="2000" dirty="0">
                <a:latin typeface="Arial" pitchFamily="34" charset="0"/>
                <a:cs typeface="+mn-cs"/>
              </a:rPr>
              <a:t>barw w pełni nasyconych</a:t>
            </a:r>
            <a:endParaRPr lang="en-US" altLang="pl-PL" sz="2000" dirty="0">
              <a:latin typeface="Arial" pitchFamily="34" charset="0"/>
              <a:cs typeface="+mn-cs"/>
            </a:endParaRPr>
          </a:p>
          <a:p>
            <a:pPr eaLnBrk="1" hangingPunct="1">
              <a:defRPr/>
            </a:pPr>
            <a:r>
              <a:rPr lang="pl-PL" altLang="pl-PL" sz="2000" dirty="0">
                <a:latin typeface="Arial" pitchFamily="34" charset="0"/>
                <a:cs typeface="+mn-cs"/>
              </a:rPr>
              <a:t>Nie dostrzegamy różnic barwy przy mało nasyconym świetle</a:t>
            </a:r>
            <a:endParaRPr lang="en-US" altLang="pl-PL" sz="2000" dirty="0">
              <a:latin typeface="Arial" pitchFamily="34" charset="0"/>
              <a:cs typeface="+mn-cs"/>
            </a:endParaRPr>
          </a:p>
          <a:p>
            <a:pPr eaLnBrk="1" hangingPunct="1">
              <a:defRPr/>
            </a:pPr>
            <a:r>
              <a:rPr lang="pl-PL" altLang="pl-PL" sz="2000" dirty="0">
                <a:latin typeface="Arial" pitchFamily="34" charset="0"/>
                <a:cs typeface="+mn-cs"/>
              </a:rPr>
              <a:t>Wrażliwość na zmiany nasycenia zależy od barwy i wynosi przy ustalonej barwie i jasności od 16 do 23 poziomów</a:t>
            </a:r>
            <a:endParaRPr lang="en-US" altLang="pl-PL" sz="2000" dirty="0">
              <a:effectLst/>
              <a:latin typeface="Arial" pitchFamily="34" charset="0"/>
              <a:cs typeface="+mn-cs"/>
            </a:endParaRPr>
          </a:p>
        </p:txBody>
      </p:sp>
      <p:sp>
        <p:nvSpPr>
          <p:cNvPr id="8198" name="Text Box 13">
            <a:extLst>
              <a:ext uri="{FF2B5EF4-FFF2-40B4-BE49-F238E27FC236}">
                <a16:creationId xmlns:a16="http://schemas.microsoft.com/office/drawing/2014/main" id="{1D511A54-F509-4D0E-A693-8B9BBC66A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692150"/>
            <a:ext cx="497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Postrzeganie kolorów przez oko ludzkie</a:t>
            </a:r>
          </a:p>
        </p:txBody>
      </p:sp>
      <p:sp>
        <p:nvSpPr>
          <p:cNvPr id="8199" name="Text Box 14">
            <a:extLst>
              <a:ext uri="{FF2B5EF4-FFF2-40B4-BE49-F238E27FC236}">
                <a16:creationId xmlns:a16="http://schemas.microsoft.com/office/drawing/2014/main" id="{C67E6786-99DF-43F3-A064-88595AD4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8200" name="Text Box 28">
            <a:extLst>
              <a:ext uri="{FF2B5EF4-FFF2-40B4-BE49-F238E27FC236}">
                <a16:creationId xmlns:a16="http://schemas.microsoft.com/office/drawing/2014/main" id="{2B65F8AE-273D-423A-8A07-F8901928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639A3BD2-8AA7-4E83-A286-A6710FA54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CE16CED0-B159-4772-A494-4C651D15E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F75B21D8-95E6-453C-AE9B-FEB8B601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pic>
        <p:nvPicPr>
          <p:cNvPr id="10245" name="Picture 16">
            <a:extLst>
              <a:ext uri="{FF2B5EF4-FFF2-40B4-BE49-F238E27FC236}">
                <a16:creationId xmlns:a16="http://schemas.microsoft.com/office/drawing/2014/main" id="{4E88A039-4F49-4891-8FCE-353CABDA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6696075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Text Box 17">
            <a:extLst>
              <a:ext uri="{FF2B5EF4-FFF2-40B4-BE49-F238E27FC236}">
                <a16:creationId xmlns:a16="http://schemas.microsoft.com/office/drawing/2014/main" id="{9FD47A86-F9DD-4C9B-9AB5-6F879369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772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Czułość oka ludzkiego nie jest jednakowa dla wszystkich barw</a:t>
            </a:r>
          </a:p>
        </p:txBody>
      </p:sp>
      <p:sp>
        <p:nvSpPr>
          <p:cNvPr id="10247" name="Text Box 18">
            <a:extLst>
              <a:ext uri="{FF2B5EF4-FFF2-40B4-BE49-F238E27FC236}">
                <a16:creationId xmlns:a16="http://schemas.microsoft.com/office/drawing/2014/main" id="{B6D389C1-401D-44A8-A9C4-0E86D752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16563"/>
            <a:ext cx="876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</a:t>
            </a:r>
            <a:r>
              <a:rPr lang="en-US" altLang="pl-PL" sz="2000">
                <a:latin typeface="Arial" panose="020B0604020202020204" pitchFamily="34" charset="0"/>
              </a:rPr>
              <a:t>romienie o różnych rozkładach mocy </a:t>
            </a:r>
            <a:r>
              <a:rPr lang="pl-PL" altLang="pl-PL" sz="2000">
                <a:latin typeface="Arial" panose="020B0604020202020204" pitchFamily="34" charset="0"/>
              </a:rPr>
              <a:t>mogą jednak </a:t>
            </a:r>
            <a:r>
              <a:rPr lang="en-US" altLang="pl-PL" sz="2000">
                <a:latin typeface="Arial" panose="020B0604020202020204" pitchFamily="34" charset="0"/>
              </a:rPr>
              <a:t>wywoł</a:t>
            </a:r>
            <a:r>
              <a:rPr lang="pl-PL" altLang="pl-PL" sz="2000">
                <a:latin typeface="Arial" panose="020B0604020202020204" pitchFamily="34" charset="0"/>
              </a:rPr>
              <a:t>ywać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en-US" altLang="pl-PL" sz="2000">
                <a:latin typeface="Arial" panose="020B0604020202020204" pitchFamily="34" charset="0"/>
              </a:rPr>
              <a:t>t</a:t>
            </a:r>
            <a:r>
              <a:rPr lang="pl-PL" altLang="pl-PL" sz="2000">
                <a:latin typeface="Arial" panose="020B0604020202020204" pitchFamily="34" charset="0"/>
              </a:rPr>
              <a:t>akie</a:t>
            </a:r>
            <a:r>
              <a:rPr lang="en-US" altLang="pl-PL" sz="2000">
                <a:latin typeface="Arial" panose="020B0604020202020204" pitchFamily="34" charset="0"/>
              </a:rPr>
              <a:t> sam</a:t>
            </a:r>
            <a:r>
              <a:rPr lang="pl-PL" altLang="pl-PL" sz="2000">
                <a:latin typeface="Arial" panose="020B0604020202020204" pitchFamily="34" charset="0"/>
              </a:rPr>
              <a:t>o</a:t>
            </a:r>
            <a:r>
              <a:rPr lang="en-US" altLang="pl-PL" sz="2000">
                <a:latin typeface="Arial" panose="020B0604020202020204" pitchFamily="34" charset="0"/>
              </a:rPr>
              <a:t> wrażenie wzrokowe</a:t>
            </a:r>
            <a:r>
              <a:rPr lang="pl-PL" altLang="pl-PL" sz="2000">
                <a:latin typeface="Arial" panose="020B0604020202020204" pitchFamily="34" charset="0"/>
              </a:rPr>
              <a:t> (tzw.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metamery</a:t>
            </a:r>
            <a:r>
              <a:rPr lang="pl-PL" altLang="pl-PL" sz="2000">
                <a:latin typeface="Arial" panose="020B0604020202020204" pitchFamily="34" charset="0"/>
              </a:rPr>
              <a:t>)</a:t>
            </a:r>
            <a:endParaRPr lang="en-US" altLang="pl-PL">
              <a:latin typeface="Times New Roman" panose="02020603050405020304" pitchFamily="18" charset="0"/>
            </a:endParaRPr>
          </a:p>
        </p:txBody>
      </p:sp>
      <p:sp>
        <p:nvSpPr>
          <p:cNvPr id="10248" name="Text Box 19">
            <a:extLst>
              <a:ext uri="{FF2B5EF4-FFF2-40B4-BE49-F238E27FC236}">
                <a16:creationId xmlns:a16="http://schemas.microsoft.com/office/drawing/2014/main" id="{0FC44337-F7A1-4599-AA30-89484281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0249" name="Text Box 28">
            <a:extLst>
              <a:ext uri="{FF2B5EF4-FFF2-40B4-BE49-F238E27FC236}">
                <a16:creationId xmlns:a16="http://schemas.microsoft.com/office/drawing/2014/main" id="{8DD7D9BD-75B7-4309-8685-93CB6579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249CBBB6-825E-4FC4-91FF-EBD56C201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024AEE5E-C43D-4ABB-A591-CCDF943C6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D249FAF2-C6BC-4FE9-9012-3578D187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12293" name="Text Box 11">
            <a:extLst>
              <a:ext uri="{FF2B5EF4-FFF2-40B4-BE49-F238E27FC236}">
                <a16:creationId xmlns:a16="http://schemas.microsoft.com/office/drawing/2014/main" id="{BBAAC99B-2104-4133-BD7B-2AFC359D1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9275"/>
            <a:ext cx="492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Najprostsze metody mieszania kolorów</a:t>
            </a:r>
          </a:p>
        </p:txBody>
      </p:sp>
      <p:pic>
        <p:nvPicPr>
          <p:cNvPr id="12294" name="Picture 12" descr="additive">
            <a:extLst>
              <a:ext uri="{FF2B5EF4-FFF2-40B4-BE49-F238E27FC236}">
                <a16:creationId xmlns:a16="http://schemas.microsoft.com/office/drawing/2014/main" id="{B84993AD-B3E9-4281-9C48-AE78378D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3" descr="subtractive">
            <a:extLst>
              <a:ext uri="{FF2B5EF4-FFF2-40B4-BE49-F238E27FC236}">
                <a16:creationId xmlns:a16="http://schemas.microsoft.com/office/drawing/2014/main" id="{134F9727-6C17-4874-9DC3-D51047CC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628775"/>
            <a:ext cx="21764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902" name="Text Box 14">
            <a:extLst>
              <a:ext uri="{FF2B5EF4-FFF2-40B4-BE49-F238E27FC236}">
                <a16:creationId xmlns:a16="http://schemas.microsoft.com/office/drawing/2014/main" id="{114A66EF-DE9F-461A-9712-9C85FA37F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908050"/>
            <a:ext cx="2774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l-PL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Addytywne</a:t>
            </a:r>
            <a:r>
              <a:rPr lang="en-US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(RGB)</a:t>
            </a:r>
            <a:endParaRPr lang="en-US" altLang="pl-PL" sz="2400" b="0">
              <a:cs typeface="+mn-cs"/>
            </a:endParaRPr>
          </a:p>
        </p:txBody>
      </p:sp>
      <p:sp>
        <p:nvSpPr>
          <p:cNvPr id="165903" name="Text Box 15">
            <a:extLst>
              <a:ext uri="{FF2B5EF4-FFF2-40B4-BE49-F238E27FC236}">
                <a16:creationId xmlns:a16="http://schemas.microsoft.com/office/drawing/2014/main" id="{4E608C7E-7963-47A1-A77C-7D8E1244F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908050"/>
            <a:ext cx="3368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Subtr</a:t>
            </a:r>
            <a:r>
              <a:rPr lang="pl-PL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aktywne</a:t>
            </a:r>
            <a:r>
              <a:rPr lang="en-US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(CMYK)</a:t>
            </a:r>
            <a:endParaRPr lang="en-US" altLang="pl-PL" sz="2400" b="0">
              <a:cs typeface="+mn-cs"/>
            </a:endParaRPr>
          </a:p>
        </p:txBody>
      </p:sp>
      <p:pic>
        <p:nvPicPr>
          <p:cNvPr id="12298" name="Picture 21">
            <a:extLst>
              <a:ext uri="{FF2B5EF4-FFF2-40B4-BE49-F238E27FC236}">
                <a16:creationId xmlns:a16="http://schemas.microsoft.com/office/drawing/2014/main" id="{FD7AAE2D-6FE5-4B39-9526-29C564A0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27368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22">
            <a:extLst>
              <a:ext uri="{FF2B5EF4-FFF2-40B4-BE49-F238E27FC236}">
                <a16:creationId xmlns:a16="http://schemas.microsoft.com/office/drawing/2014/main" id="{E4C33829-ADB7-483D-8E30-7985C18D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860800"/>
            <a:ext cx="264477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0" name="Text Box 17">
            <a:extLst>
              <a:ext uri="{FF2B5EF4-FFF2-40B4-BE49-F238E27FC236}">
                <a16:creationId xmlns:a16="http://schemas.microsoft.com/office/drawing/2014/main" id="{66AE6217-7655-4254-8E59-90F31A9F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868863"/>
            <a:ext cx="1919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zastosowanie: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drukarka</a:t>
            </a:r>
          </a:p>
        </p:txBody>
      </p:sp>
      <p:sp>
        <p:nvSpPr>
          <p:cNvPr id="12301" name="Text Box 16">
            <a:extLst>
              <a:ext uri="{FF2B5EF4-FFF2-40B4-BE49-F238E27FC236}">
                <a16:creationId xmlns:a16="http://schemas.microsoft.com/office/drawing/2014/main" id="{2DB8D33B-1E3E-49B1-8ECB-3CA9CACE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500438"/>
            <a:ext cx="1919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zastosowanie: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monitor</a:t>
            </a:r>
          </a:p>
        </p:txBody>
      </p:sp>
      <p:sp>
        <p:nvSpPr>
          <p:cNvPr id="12302" name="Rectangle 23">
            <a:extLst>
              <a:ext uri="{FF2B5EF4-FFF2-40B4-BE49-F238E27FC236}">
                <a16:creationId xmlns:a16="http://schemas.microsoft.com/office/drawing/2014/main" id="{E3AB780F-7ECC-4593-A8A8-9FE6001C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412875"/>
            <a:ext cx="26463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Kolorowe światło na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czarnej powierzchni</a:t>
            </a:r>
          </a:p>
        </p:txBody>
      </p:sp>
      <p:sp>
        <p:nvSpPr>
          <p:cNvPr id="12303" name="Rectangle 24">
            <a:extLst>
              <a:ext uri="{FF2B5EF4-FFF2-40B4-BE49-F238E27FC236}">
                <a16:creationId xmlns:a16="http://schemas.microsoft.com/office/drawing/2014/main" id="{3EDC0E55-3D6F-4B15-9CE8-310A87499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636838"/>
            <a:ext cx="1978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Mieszanie farb</a:t>
            </a:r>
            <a:br>
              <a:rPr lang="en-US" altLang="pl-PL" sz="2000" b="0">
                <a:latin typeface="Arial" panose="020B0604020202020204" pitchFamily="34" charset="0"/>
              </a:rPr>
            </a:br>
            <a:r>
              <a:rPr lang="pl-PL" altLang="pl-PL" sz="2000" b="0">
                <a:latin typeface="Arial" panose="020B0604020202020204" pitchFamily="34" charset="0"/>
              </a:rPr>
              <a:t>oświetlonych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latin typeface="Arial" panose="020B0604020202020204" pitchFamily="34" charset="0"/>
              </a:rPr>
              <a:t>białym światłem</a:t>
            </a:r>
            <a:endParaRPr lang="en-US" altLang="pl-PL" sz="2000" b="0">
              <a:latin typeface="Arial" panose="020B0604020202020204" pitchFamily="34" charset="0"/>
            </a:endParaRPr>
          </a:p>
        </p:txBody>
      </p:sp>
      <p:sp>
        <p:nvSpPr>
          <p:cNvPr id="12304" name="Text Box 25">
            <a:extLst>
              <a:ext uri="{FF2B5EF4-FFF2-40B4-BE49-F238E27FC236}">
                <a16:creationId xmlns:a16="http://schemas.microsoft.com/office/drawing/2014/main" id="{9CB636CD-0FD0-4DC7-9AAA-A8197500F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2305" name="Text Box 28">
            <a:extLst>
              <a:ext uri="{FF2B5EF4-FFF2-40B4-BE49-F238E27FC236}">
                <a16:creationId xmlns:a16="http://schemas.microsoft.com/office/drawing/2014/main" id="{C99A247E-C672-495A-9701-BD5046B4A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6">
            <a:extLst>
              <a:ext uri="{FF2B5EF4-FFF2-40B4-BE49-F238E27FC236}">
                <a16:creationId xmlns:a16="http://schemas.microsoft.com/office/drawing/2014/main" id="{3A935ADA-2195-4A5C-916E-74D767D2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8"/>
          <a:stretch>
            <a:fillRect/>
          </a:stretch>
        </p:blipFill>
        <p:spPr bwMode="auto">
          <a:xfrm>
            <a:off x="250825" y="1268413"/>
            <a:ext cx="554513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Line 2">
            <a:extLst>
              <a:ext uri="{FF2B5EF4-FFF2-40B4-BE49-F238E27FC236}">
                <a16:creationId xmlns:a16="http://schemas.microsoft.com/office/drawing/2014/main" id="{3861A1F0-408E-4C2C-AB16-711638512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FEC84CC1-70C9-425B-8654-2C3BB759E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618A9FB0-8942-4462-BD88-D8369150C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pic>
        <p:nvPicPr>
          <p:cNvPr id="14342" name="Picture 13">
            <a:extLst>
              <a:ext uri="{FF2B5EF4-FFF2-40B4-BE49-F238E27FC236}">
                <a16:creationId xmlns:a16="http://schemas.microsoft.com/office/drawing/2014/main" id="{C8F47C54-DFFC-4437-B803-9ECFB590E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5" b="4626"/>
          <a:stretch>
            <a:fillRect/>
          </a:stretch>
        </p:blipFill>
        <p:spPr bwMode="auto">
          <a:xfrm>
            <a:off x="6156325" y="1557338"/>
            <a:ext cx="27876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Text Box 14">
            <a:extLst>
              <a:ext uri="{FF2B5EF4-FFF2-40B4-BE49-F238E27FC236}">
                <a16:creationId xmlns:a16="http://schemas.microsoft.com/office/drawing/2014/main" id="{147F4F96-78FE-4265-9F88-6A79AA5D9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833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Przestrzenie kolorów RGB i CMY przedstawione jako sześcian barw</a:t>
            </a:r>
          </a:p>
        </p:txBody>
      </p:sp>
      <p:sp>
        <p:nvSpPr>
          <p:cNvPr id="14344" name="Text Box 15">
            <a:extLst>
              <a:ext uri="{FF2B5EF4-FFF2-40B4-BE49-F238E27FC236}">
                <a16:creationId xmlns:a16="http://schemas.microsoft.com/office/drawing/2014/main" id="{80C5EC14-F33B-4E8E-926E-3F5ACE2A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4652963"/>
            <a:ext cx="3244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Model CMYK jest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nadmiarowy (dodatkowa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składowa czarna)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- przydatne w drukarkach</a:t>
            </a:r>
            <a:b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</a:b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oraz korekcji barw</a:t>
            </a:r>
          </a:p>
        </p:txBody>
      </p:sp>
      <p:pic>
        <p:nvPicPr>
          <p:cNvPr id="14345" name="Picture 17">
            <a:extLst>
              <a:ext uri="{FF2B5EF4-FFF2-40B4-BE49-F238E27FC236}">
                <a16:creationId xmlns:a16="http://schemas.microsoft.com/office/drawing/2014/main" id="{C30CC08E-866F-4933-A489-547D70B14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5" b="4626"/>
          <a:stretch>
            <a:fillRect/>
          </a:stretch>
        </p:blipFill>
        <p:spPr bwMode="auto">
          <a:xfrm>
            <a:off x="6948488" y="3213100"/>
            <a:ext cx="14033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6" name="Oval 18">
            <a:extLst>
              <a:ext uri="{FF2B5EF4-FFF2-40B4-BE49-F238E27FC236}">
                <a16:creationId xmlns:a16="http://schemas.microsoft.com/office/drawing/2014/main" id="{451960C1-F923-4E3B-A256-C1363B35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773238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7" name="Oval 19">
            <a:extLst>
              <a:ext uri="{FF2B5EF4-FFF2-40B4-BE49-F238E27FC236}">
                <a16:creationId xmlns:a16="http://schemas.microsoft.com/office/drawing/2014/main" id="{4F7BC5E1-F609-408F-BC57-2883D01E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81300"/>
            <a:ext cx="215900" cy="2159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8" name="Oval 20">
            <a:extLst>
              <a:ext uri="{FF2B5EF4-FFF2-40B4-BE49-F238E27FC236}">
                <a16:creationId xmlns:a16="http://schemas.microsoft.com/office/drawing/2014/main" id="{FD37E55A-3B03-4970-83D7-B81535E31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773238"/>
            <a:ext cx="215900" cy="2159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9" name="Oval 21">
            <a:extLst>
              <a:ext uri="{FF2B5EF4-FFF2-40B4-BE49-F238E27FC236}">
                <a16:creationId xmlns:a16="http://schemas.microsoft.com/office/drawing/2014/main" id="{6DF74188-B776-4962-857B-3A987000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734050"/>
            <a:ext cx="215900" cy="215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0" name="Oval 22">
            <a:extLst>
              <a:ext uri="{FF2B5EF4-FFF2-40B4-BE49-F238E27FC236}">
                <a16:creationId xmlns:a16="http://schemas.microsoft.com/office/drawing/2014/main" id="{BA28228D-5467-4C8A-BD7D-763263910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73405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1" name="Oval 23">
            <a:extLst>
              <a:ext uri="{FF2B5EF4-FFF2-40B4-BE49-F238E27FC236}">
                <a16:creationId xmlns:a16="http://schemas.microsoft.com/office/drawing/2014/main" id="{4183CD6C-5078-4E15-9644-D0B34BDF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2440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2" name="Oval 24">
            <a:extLst>
              <a:ext uri="{FF2B5EF4-FFF2-40B4-BE49-F238E27FC236}">
                <a16:creationId xmlns:a16="http://schemas.microsoft.com/office/drawing/2014/main" id="{63A40163-C55D-487E-A442-65DB4ADAE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724400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3" name="Oval 25">
            <a:extLst>
              <a:ext uri="{FF2B5EF4-FFF2-40B4-BE49-F238E27FC236}">
                <a16:creationId xmlns:a16="http://schemas.microsoft.com/office/drawing/2014/main" id="{09A3BD43-7DB7-495A-B300-B50268B3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2781300"/>
            <a:ext cx="215900" cy="215900"/>
          </a:xfrm>
          <a:prstGeom prst="ellipse">
            <a:avLst/>
          </a:prstGeom>
          <a:solidFill>
            <a:srgbClr val="F8F8F8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4" name="Oval 26">
            <a:extLst>
              <a:ext uri="{FF2B5EF4-FFF2-40B4-BE49-F238E27FC236}">
                <a16:creationId xmlns:a16="http://schemas.microsoft.com/office/drawing/2014/main" id="{7CAD4531-2A5E-4E20-9ADE-945A0ECE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3760788"/>
            <a:ext cx="215900" cy="2159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5" name="Oval 27">
            <a:extLst>
              <a:ext uri="{FF2B5EF4-FFF2-40B4-BE49-F238E27FC236}">
                <a16:creationId xmlns:a16="http://schemas.microsoft.com/office/drawing/2014/main" id="{46DFB2AD-C349-4976-8789-E041E304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221163"/>
            <a:ext cx="215900" cy="215900"/>
          </a:xfrm>
          <a:prstGeom prst="ellipse">
            <a:avLst/>
          </a:prstGeom>
          <a:solidFill>
            <a:srgbClr val="40404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6" name="Oval 28">
            <a:extLst>
              <a:ext uri="{FF2B5EF4-FFF2-40B4-BE49-F238E27FC236}">
                <a16:creationId xmlns:a16="http://schemas.microsoft.com/office/drawing/2014/main" id="{11238024-BF50-4F3A-9758-6C94EC5F1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3255963"/>
            <a:ext cx="215900" cy="2159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7" name="Text Box 29">
            <a:extLst>
              <a:ext uri="{FF2B5EF4-FFF2-40B4-BE49-F238E27FC236}">
                <a16:creationId xmlns:a16="http://schemas.microsoft.com/office/drawing/2014/main" id="{9913C078-BF01-438D-92BA-B2CBFAD0A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4358" name="Text Box 28">
            <a:extLst>
              <a:ext uri="{FF2B5EF4-FFF2-40B4-BE49-F238E27FC236}">
                <a16:creationId xmlns:a16="http://schemas.microsoft.com/office/drawing/2014/main" id="{BA6316DC-BDCD-48BB-AF5A-F91D3833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>
            <a:extLst>
              <a:ext uri="{FF2B5EF4-FFF2-40B4-BE49-F238E27FC236}">
                <a16:creationId xmlns:a16="http://schemas.microsoft.com/office/drawing/2014/main" id="{82AAF149-427E-4642-AFFF-043BF62C3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387" name="Line 3">
            <a:extLst>
              <a:ext uri="{FF2B5EF4-FFF2-40B4-BE49-F238E27FC236}">
                <a16:creationId xmlns:a16="http://schemas.microsoft.com/office/drawing/2014/main" id="{EE5B1B85-1487-4C26-9C38-0296ED2BA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8FAEDA0-5566-4131-AFFA-69AD13CB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pic>
        <p:nvPicPr>
          <p:cNvPr id="16389" name="Picture 17">
            <a:extLst>
              <a:ext uri="{FF2B5EF4-FFF2-40B4-BE49-F238E27FC236}">
                <a16:creationId xmlns:a16="http://schemas.microsoft.com/office/drawing/2014/main" id="{1208B1AF-3FCC-434B-A718-263F39C20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4882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Text Box 18">
            <a:extLst>
              <a:ext uri="{FF2B5EF4-FFF2-40B4-BE49-F238E27FC236}">
                <a16:creationId xmlns:a16="http://schemas.microsoft.com/office/drawing/2014/main" id="{923AC3A2-5353-4D22-99DA-A324343E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655638"/>
            <a:ext cx="746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Łączenie barw podstawowych w modelu addytywnym (RGB)</a:t>
            </a:r>
          </a:p>
        </p:txBody>
      </p:sp>
      <p:sp>
        <p:nvSpPr>
          <p:cNvPr id="16391" name="Text Box 19">
            <a:extLst>
              <a:ext uri="{FF2B5EF4-FFF2-40B4-BE49-F238E27FC236}">
                <a16:creationId xmlns:a16="http://schemas.microsoft.com/office/drawing/2014/main" id="{2CC3BD14-BC30-4923-881F-2E6C54542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6392" name="Text Box 28">
            <a:extLst>
              <a:ext uri="{FF2B5EF4-FFF2-40B4-BE49-F238E27FC236}">
                <a16:creationId xmlns:a16="http://schemas.microsoft.com/office/drawing/2014/main" id="{B65F1787-E081-45D2-922E-47AE6E6A4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006A880F-4E66-446D-8C96-96B07C259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B1B70326-9F00-4F1A-ADD4-B378C5F45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2D0B26AE-2EF2-4E5A-A06A-A00CD6745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l-PL" sz="1800" b="0"/>
          </a:p>
        </p:txBody>
      </p:sp>
      <p:sp>
        <p:nvSpPr>
          <p:cNvPr id="18437" name="Text Box 27">
            <a:extLst>
              <a:ext uri="{FF2B5EF4-FFF2-40B4-BE49-F238E27FC236}">
                <a16:creationId xmlns:a16="http://schemas.microsoft.com/office/drawing/2014/main" id="{C8FDDA32-BDA2-4C6C-8E1A-B4CDF118A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765175"/>
            <a:ext cx="8588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Model addytywny jest oparty na sposobie odbioru kolorów przez oko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ludzkie poprzez stymulację trzech pigmentów reagujących na różne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długości fali świetlnej: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b="0">
                <a:solidFill>
                  <a:schemeClr val="hlink"/>
                </a:solidFill>
                <a:latin typeface="Arial" panose="020B0604020202020204" pitchFamily="34" charset="0"/>
              </a:rPr>
              <a:t>niebieska</a:t>
            </a:r>
            <a:r>
              <a:rPr lang="en-US" altLang="pl-PL" sz="2000" b="0">
                <a:latin typeface="Arial" panose="020B0604020202020204" pitchFamily="34" charset="0"/>
              </a:rPr>
              <a:t>: 435.8 nm	</a:t>
            </a:r>
            <a:r>
              <a:rPr lang="pl-PL" altLang="pl-PL" sz="2000" b="0">
                <a:latin typeface="Arial" panose="020B0604020202020204" pitchFamily="34" charset="0"/>
              </a:rPr>
              <a:t>	</a:t>
            </a:r>
            <a:r>
              <a:rPr lang="pl-PL" altLang="pl-PL" sz="2000" b="0">
                <a:solidFill>
                  <a:srgbClr val="49C945"/>
                </a:solidFill>
                <a:latin typeface="Arial" panose="020B0604020202020204" pitchFamily="34" charset="0"/>
              </a:rPr>
              <a:t>zielona</a:t>
            </a:r>
            <a:r>
              <a:rPr lang="en-US" altLang="pl-PL" sz="2000" b="0">
                <a:latin typeface="Arial" panose="020B0604020202020204" pitchFamily="34" charset="0"/>
              </a:rPr>
              <a:t>: 546.1nm	</a:t>
            </a:r>
            <a:r>
              <a:rPr lang="pl-PL" altLang="pl-PL" sz="2000" b="0">
                <a:solidFill>
                  <a:srgbClr val="FF0000"/>
                </a:solidFill>
                <a:latin typeface="Arial" panose="020B0604020202020204" pitchFamily="34" charset="0"/>
              </a:rPr>
              <a:t>czerwona</a:t>
            </a:r>
            <a:r>
              <a:rPr lang="en-US" altLang="pl-PL" sz="2000" b="0">
                <a:latin typeface="Arial" panose="020B0604020202020204" pitchFamily="34" charset="0"/>
              </a:rPr>
              <a:t>: 700nm</a:t>
            </a: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7965" name="Rectangle 29">
            <a:extLst>
              <a:ext uri="{FF2B5EF4-FFF2-40B4-BE49-F238E27FC236}">
                <a16:creationId xmlns:a16="http://schemas.microsoft.com/office/drawing/2014/main" id="{6DD37913-D491-41C5-9E6E-31A1E8F5E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429000"/>
            <a:ext cx="3598862" cy="22320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pl-PL" sz="2000" b="0">
                <a:cs typeface="+mn-cs"/>
              </a:rPr>
              <a:t>CM</a:t>
            </a:r>
            <a:r>
              <a:rPr lang="pl-PL" altLang="pl-PL" sz="2000" b="0">
                <a:cs typeface="+mn-cs"/>
              </a:rPr>
              <a:t>Y</a:t>
            </a:r>
            <a:r>
              <a:rPr lang="en-US" altLang="pl-PL" sz="2000" b="0">
                <a:cs typeface="+mn-cs"/>
              </a:rPr>
              <a:t> -&gt; CM</a:t>
            </a:r>
            <a:r>
              <a:rPr lang="pl-PL" altLang="pl-PL" sz="2000" b="0">
                <a:cs typeface="+mn-cs"/>
              </a:rPr>
              <a:t>Y</a:t>
            </a:r>
            <a:r>
              <a:rPr lang="en-US" altLang="pl-PL" sz="2000" b="0">
                <a:cs typeface="+mn-cs"/>
              </a:rPr>
              <a:t>K 	</a:t>
            </a:r>
            <a:r>
              <a:rPr lang="en-US" altLang="pl-PL" sz="2000" b="0" i="1">
                <a:cs typeface="+mn-cs"/>
              </a:rPr>
              <a:t>(</a:t>
            </a:r>
            <a:r>
              <a:rPr lang="en-US" altLang="pl-PL" sz="2000" b="0" i="1">
                <a:solidFill>
                  <a:srgbClr val="23CBD1"/>
                </a:solidFill>
                <a:cs typeface="+mn-cs"/>
              </a:rPr>
              <a:t>C</a:t>
            </a:r>
            <a:r>
              <a:rPr lang="en-US" altLang="pl-PL" sz="2000" b="0" i="1">
                <a:solidFill>
                  <a:srgbClr val="FF00FB"/>
                </a:solidFill>
                <a:cs typeface="+mn-cs"/>
              </a:rPr>
              <a:t>M</a:t>
            </a:r>
            <a:r>
              <a:rPr lang="en-US" altLang="pl-PL" sz="2000" b="0" i="1">
                <a:solidFill>
                  <a:srgbClr val="FFFF00"/>
                </a:solidFill>
                <a:cs typeface="+mn-cs"/>
              </a:rPr>
              <a:t>Y</a:t>
            </a:r>
            <a:r>
              <a:rPr lang="en-US" altLang="pl-PL" sz="2000" b="0" i="1">
                <a:cs typeface="+mn-cs"/>
              </a:rPr>
              <a:t>+ blacK)</a:t>
            </a:r>
            <a:endParaRPr lang="en-US" altLang="pl-PL" sz="2000" b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pl-PL" sz="2000" b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pl-PL" sz="2000" b="0">
                <a:cs typeface="+mn-cs"/>
              </a:rPr>
              <a:t>K = min(C,M,Y)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pl-PL" sz="2000" b="0">
                <a:cs typeface="+mn-cs"/>
              </a:rPr>
              <a:t>C = C – K </a:t>
            </a:r>
            <a:endParaRPr lang="pl-PL" altLang="pl-PL" sz="2000" b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altLang="pl-PL" sz="2000" b="0">
                <a:cs typeface="+mn-cs"/>
              </a:rPr>
              <a:t>M</a:t>
            </a:r>
            <a:r>
              <a:rPr lang="en-US" altLang="pl-PL" sz="2000" b="0">
                <a:cs typeface="+mn-cs"/>
              </a:rPr>
              <a:t> = M – K</a:t>
            </a:r>
            <a:endParaRPr lang="pl-PL" altLang="pl-PL" sz="2000" b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pl-PL" sz="2000" b="0">
                <a:cs typeface="+mn-cs"/>
              </a:rPr>
              <a:t>Y = Y – K</a:t>
            </a:r>
          </a:p>
        </p:txBody>
      </p:sp>
      <p:sp>
        <p:nvSpPr>
          <p:cNvPr id="167966" name="Rectangle 30">
            <a:extLst>
              <a:ext uri="{FF2B5EF4-FFF2-40B4-BE49-F238E27FC236}">
                <a16:creationId xmlns:a16="http://schemas.microsoft.com/office/drawing/2014/main" id="{E277D84D-6F3D-4154-8A26-DFC77C18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357563"/>
            <a:ext cx="1871662" cy="2225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 = 255 – </a:t>
            </a:r>
            <a:r>
              <a:rPr lang="pl-PL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R</a:t>
            </a:r>
          </a:p>
          <a:p>
            <a:pPr eaLnBrk="1" hangingPunct="1">
              <a:defRPr/>
            </a:pPr>
            <a:r>
              <a:rPr lang="en-US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 = 255 – </a:t>
            </a:r>
            <a:r>
              <a:rPr lang="pl-PL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G</a:t>
            </a:r>
          </a:p>
          <a:p>
            <a:pPr eaLnBrk="1" hangingPunct="1">
              <a:defRPr/>
            </a:pPr>
            <a:r>
              <a:rPr lang="en-US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Y = 255 – </a:t>
            </a:r>
            <a:r>
              <a:rPr lang="pl-PL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endParaRPr lang="en-US" altLang="pl-PL" b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1" hangingPunct="1">
              <a:defRPr/>
            </a:pPr>
            <a:endParaRPr lang="en-US" altLang="pl-PL" b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1" hangingPunct="1">
              <a:defRPr/>
            </a:pPr>
            <a:r>
              <a:rPr lang="en-US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R = 255 – </a:t>
            </a:r>
            <a:r>
              <a:rPr lang="pl-PL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</a:t>
            </a:r>
          </a:p>
          <a:p>
            <a:pPr eaLnBrk="1" hangingPunct="1">
              <a:defRPr/>
            </a:pPr>
            <a:r>
              <a:rPr lang="en-US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G = 255 – </a:t>
            </a:r>
            <a:r>
              <a:rPr lang="pl-PL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</a:t>
            </a:r>
          </a:p>
          <a:p>
            <a:pPr eaLnBrk="1" hangingPunct="1">
              <a:defRPr/>
            </a:pPr>
            <a:r>
              <a:rPr lang="en-US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 = 255 – </a:t>
            </a:r>
            <a:r>
              <a:rPr lang="pl-PL" altLang="pl-PL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Y</a:t>
            </a:r>
            <a:endParaRPr lang="en-US" altLang="pl-PL" b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8440" name="Text Box 31">
            <a:extLst>
              <a:ext uri="{FF2B5EF4-FFF2-40B4-BE49-F238E27FC236}">
                <a16:creationId xmlns:a16="http://schemas.microsoft.com/office/drawing/2014/main" id="{AE605EC9-3548-498B-BCF8-76DE4A681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92375"/>
            <a:ext cx="629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Konwersja z modelu RGB na CMYK (poprzez CMY)</a:t>
            </a:r>
          </a:p>
        </p:txBody>
      </p:sp>
      <p:sp>
        <p:nvSpPr>
          <p:cNvPr id="18441" name="Text Box 32">
            <a:extLst>
              <a:ext uri="{FF2B5EF4-FFF2-40B4-BE49-F238E27FC236}">
                <a16:creationId xmlns:a16="http://schemas.microsoft.com/office/drawing/2014/main" id="{39F356F6-0607-40EE-B3FE-2F7B68301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8442" name="Text Box 28">
            <a:extLst>
              <a:ext uri="{FF2B5EF4-FFF2-40B4-BE49-F238E27FC236}">
                <a16:creationId xmlns:a16="http://schemas.microsoft.com/office/drawing/2014/main" id="{A709A9CB-D575-46DF-8E09-3715480C5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ksturowany">
  <a:themeElements>
    <a:clrScheme name="Teksturowany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ksturowany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ksturowany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ksturowany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ksturowany 5">
    <a:dk1>
      <a:srgbClr val="003366"/>
    </a:dk1>
    <a:lt1>
      <a:srgbClr val="FFFFFF"/>
    </a:lt1>
    <a:dk2>
      <a:srgbClr val="2B5481"/>
    </a:dk2>
    <a:lt2>
      <a:srgbClr val="E5FFFF"/>
    </a:lt2>
    <a:accent1>
      <a:srgbClr val="009999"/>
    </a:accent1>
    <a:accent2>
      <a:srgbClr val="336699"/>
    </a:accent2>
    <a:accent3>
      <a:srgbClr val="ACB3C1"/>
    </a:accent3>
    <a:accent4>
      <a:srgbClr val="DADADA"/>
    </a:accent4>
    <a:accent5>
      <a:srgbClr val="AACACA"/>
    </a:accent5>
    <a:accent6>
      <a:srgbClr val="2D5C8A"/>
    </a:accent6>
    <a:hlink>
      <a:srgbClr val="00CCFF"/>
    </a:hlink>
    <a:folHlink>
      <a:srgbClr val="FF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E14CF78D11414F82098033E4422E07" ma:contentTypeVersion="2" ma:contentTypeDescription="Utwórz nowy dokument." ma:contentTypeScope="" ma:versionID="ed13d5eb410bb40c30474103e7044c52">
  <xsd:schema xmlns:xsd="http://www.w3.org/2001/XMLSchema" xmlns:xs="http://www.w3.org/2001/XMLSchema" xmlns:p="http://schemas.microsoft.com/office/2006/metadata/properties" xmlns:ns2="a7fe5596-f114-497a-9b38-cd99d9e68212" targetNamespace="http://schemas.microsoft.com/office/2006/metadata/properties" ma:root="true" ma:fieldsID="f1e1dd4f6249b1874bf479d520e2fabb" ns2:_="">
    <xsd:import namespace="a7fe5596-f114-497a-9b38-cd99d9e68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5596-f114-497a-9b38-cd99d9e68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25587E-4C6B-4211-9B36-4C358B202CE4}"/>
</file>

<file path=customXml/itemProps2.xml><?xml version="1.0" encoding="utf-8"?>
<ds:datastoreItem xmlns:ds="http://schemas.openxmlformats.org/officeDocument/2006/customXml" ds:itemID="{D2760B5D-4510-4446-A069-2B9D5C40D998}"/>
</file>

<file path=customXml/itemProps3.xml><?xml version="1.0" encoding="utf-8"?>
<ds:datastoreItem xmlns:ds="http://schemas.openxmlformats.org/officeDocument/2006/customXml" ds:itemID="{64E49014-21DB-46C1-80AC-9B3F9567172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2248</Words>
  <Application>Microsoft Office PowerPoint</Application>
  <PresentationFormat>Pokaz na ekranie (4:3)</PresentationFormat>
  <Paragraphs>293</Paragraphs>
  <Slides>29</Slides>
  <Notes>29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6" baseType="lpstr">
      <vt:lpstr>Tahoma</vt:lpstr>
      <vt:lpstr>Symbol</vt:lpstr>
      <vt:lpstr>Times New Roman</vt:lpstr>
      <vt:lpstr>Arial</vt:lpstr>
      <vt:lpstr>Wingdings</vt:lpstr>
      <vt:lpstr>Teksturowany</vt:lpstr>
      <vt:lpstr>Równanie</vt:lpstr>
      <vt:lpstr>Przetwarzanie  obrazów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KPSiIM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Przetwarzanie obrazów</dc:title>
  <dc:subject>Modele barw</dc:subject>
  <dc:creator>Krzysztof Okarma</dc:creator>
  <cp:lastModifiedBy>Krzysztof Okarma</cp:lastModifiedBy>
  <cp:revision>96</cp:revision>
  <dcterms:created xsi:type="dcterms:W3CDTF">2003-10-07T16:34:07Z</dcterms:created>
  <dcterms:modified xsi:type="dcterms:W3CDTF">2021-04-23T08:12:57Z</dcterms:modified>
  <cp:contentStatus>Wersja ostateczna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  <property fmtid="{D5CDD505-2E9C-101B-9397-08002B2CF9AE}" pid="3" name="ContentTypeId">
    <vt:lpwstr>0x010100EFE14CF78D11414F82098033E4422E07</vt:lpwstr>
  </property>
</Properties>
</file>