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4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6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</p:sldIdLst>
  <p:sldSz cx="9144000" cy="6858000" type="screen4x3"/>
  <p:notesSz cx="10234613" cy="14663738"/>
  <p:embeddedFontLst>
    <p:embeddedFont>
      <p:font typeface="Tahoma" panose="020B0604030504040204" pitchFamily="34" charset="0"/>
      <p:regular r:id="rId57"/>
      <p:bold r:id="rId58"/>
    </p:embeddedFont>
    <p:embeddedFont>
      <p:font typeface="Verdana" panose="020B0604030504040204" pitchFamily="34" charset="0"/>
      <p:regular r:id="rId59"/>
      <p:bold r:id="rId60"/>
      <p:italic r:id="rId61"/>
      <p:boldItalic r:id="rId62"/>
    </p:embeddedFont>
  </p:embeddedFontLst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6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presProps" Target="presProps.xml"/><Relationship Id="rId68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64" Type="http://schemas.openxmlformats.org/officeDocument/2006/relationships/viewProps" Target="viewProps.xml"/><Relationship Id="rId69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8B9CF5A7-0D7A-4F22-9640-D0EEDC24F6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733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3C1DB712-18C1-4C01-BF58-90133A99A4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733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207876" name="Rectangle 4">
            <a:extLst>
              <a:ext uri="{FF2B5EF4-FFF2-40B4-BE49-F238E27FC236}">
                <a16:creationId xmlns:a16="http://schemas.microsoft.com/office/drawing/2014/main" id="{5CA34757-F150-4B60-908D-1D7AFD430DF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928725"/>
            <a:ext cx="4435475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207877" name="Rectangle 5">
            <a:extLst>
              <a:ext uri="{FF2B5EF4-FFF2-40B4-BE49-F238E27FC236}">
                <a16:creationId xmlns:a16="http://schemas.microsoft.com/office/drawing/2014/main" id="{C661B0DF-6C2C-4DE5-BEAD-CAD8E50497D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13928725"/>
            <a:ext cx="4435475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7E6851ED-9D10-4735-A8B4-AEE80D9D33E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E0088896-0566-437A-88A1-E4E5B251B2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733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271" tIns="71136" rIns="142271" bIns="71136" numCol="1" anchor="t" anchorCtr="0" compatLnSpc="1">
            <a:prstTxWarp prst="textNoShape">
              <a:avLst/>
            </a:prstTxWarp>
          </a:bodyPr>
          <a:lstStyle>
            <a:lvl1pPr defTabSz="1422400" eaLnBrk="1" hangingPunct="1">
              <a:defRPr sz="1900" b="0">
                <a:latin typeface="Arial" pitchFamily="34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8EB47C1A-F25E-4D7F-ACC7-5924272108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733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271" tIns="71136" rIns="142271" bIns="71136" numCol="1" anchor="t" anchorCtr="0" compatLnSpc="1">
            <a:prstTxWarp prst="textNoShape">
              <a:avLst/>
            </a:prstTxWarp>
          </a:bodyPr>
          <a:lstStyle>
            <a:lvl1pPr algn="r" defTabSz="1422400" eaLnBrk="1" hangingPunct="1">
              <a:defRPr sz="1900" b="0">
                <a:latin typeface="Arial" pitchFamily="34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2E5C343-CCAC-44F0-A45D-4EEA325F97F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2563" y="1100138"/>
            <a:ext cx="7332662" cy="549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0293" name="Rectangle 5">
            <a:extLst>
              <a:ext uri="{FF2B5EF4-FFF2-40B4-BE49-F238E27FC236}">
                <a16:creationId xmlns:a16="http://schemas.microsoft.com/office/drawing/2014/main" id="{F421437F-A2E3-433E-9E27-B3F6B26843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6965950"/>
            <a:ext cx="8186737" cy="6597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271" tIns="71136" rIns="142271" bIns="711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noProof="0"/>
              <a:t>Kliknij, aby edytować style wzorca tekstu</a:t>
            </a:r>
          </a:p>
          <a:p>
            <a:pPr lvl="1"/>
            <a:r>
              <a:rPr lang="pl-PL" altLang="pl-PL" noProof="0"/>
              <a:t>Drugi poziom</a:t>
            </a:r>
          </a:p>
          <a:p>
            <a:pPr lvl="2"/>
            <a:r>
              <a:rPr lang="pl-PL" altLang="pl-PL" noProof="0"/>
              <a:t>Trzeci poziom</a:t>
            </a:r>
          </a:p>
          <a:p>
            <a:pPr lvl="3"/>
            <a:r>
              <a:rPr lang="pl-PL" altLang="pl-PL" noProof="0"/>
              <a:t>Czwarty poziom</a:t>
            </a:r>
          </a:p>
          <a:p>
            <a:pPr lvl="4"/>
            <a:r>
              <a:rPr lang="pl-PL" altLang="pl-PL" noProof="0"/>
              <a:t>Piąty poziom</a:t>
            </a:r>
          </a:p>
        </p:txBody>
      </p:sp>
      <p:sp>
        <p:nvSpPr>
          <p:cNvPr id="140294" name="Rectangle 6">
            <a:extLst>
              <a:ext uri="{FF2B5EF4-FFF2-40B4-BE49-F238E27FC236}">
                <a16:creationId xmlns:a16="http://schemas.microsoft.com/office/drawing/2014/main" id="{0FA4259F-6821-43C9-90D0-3AA9911C1D3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928725"/>
            <a:ext cx="4435475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271" tIns="71136" rIns="142271" bIns="71136" numCol="1" anchor="b" anchorCtr="0" compatLnSpc="1">
            <a:prstTxWarp prst="textNoShape">
              <a:avLst/>
            </a:prstTxWarp>
          </a:bodyPr>
          <a:lstStyle>
            <a:lvl1pPr defTabSz="1422400" eaLnBrk="1" hangingPunct="1">
              <a:defRPr sz="1900" b="0">
                <a:latin typeface="Arial" pitchFamily="34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40295" name="Rectangle 7">
            <a:extLst>
              <a:ext uri="{FF2B5EF4-FFF2-40B4-BE49-F238E27FC236}">
                <a16:creationId xmlns:a16="http://schemas.microsoft.com/office/drawing/2014/main" id="{DE3A152B-AADD-48EC-A660-D98600703A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13928725"/>
            <a:ext cx="4435475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271" tIns="71136" rIns="142271" bIns="71136" numCol="1" anchor="b" anchorCtr="0" compatLnSpc="1">
            <a:prstTxWarp prst="textNoShape">
              <a:avLst/>
            </a:prstTxWarp>
          </a:bodyPr>
          <a:lstStyle>
            <a:lvl1pPr algn="r" defTabSz="1422400" eaLnBrk="1" hangingPunct="1">
              <a:defRPr sz="1900" b="0" smtClean="0"/>
            </a:lvl1pPr>
          </a:lstStyle>
          <a:p>
            <a:pPr>
              <a:defRPr/>
            </a:pPr>
            <a:fld id="{37F40D16-BC34-44D2-AC31-900844B48C3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C1AEEDA2-A916-41EC-9461-CB7D687A7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B783ED-82EE-43DA-8FA2-C8CB85B7D65A}" type="slidenum">
              <a:rPr lang="pl-PL" altLang="pl-PL" sz="1900"/>
              <a:pPr>
                <a:spcBef>
                  <a:spcPct val="0"/>
                </a:spcBef>
              </a:pPr>
              <a:t>1</a:t>
            </a:fld>
            <a:endParaRPr lang="pl-PL" altLang="pl-PL" sz="19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374BA06-1BC2-4F86-85E9-B1D7D8042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DD59D1B-3B28-4069-BA14-9B55FD987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375F1B6C-6D58-4563-871F-74DECA9D7E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6DE752-E48A-4373-B3AF-9A5AFBF35BF9}" type="slidenum">
              <a:rPr lang="pl-PL" altLang="pl-PL" sz="1900"/>
              <a:pPr>
                <a:spcBef>
                  <a:spcPct val="0"/>
                </a:spcBef>
              </a:pPr>
              <a:t>16</a:t>
            </a:fld>
            <a:endParaRPr lang="pl-PL" altLang="pl-PL" sz="19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03CB490-A180-4226-AC98-B669227BE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AD1EFD0-790A-408A-A2A8-CDE68F17C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07DF497-8F1A-4948-9131-0EC7F7DD1F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A7B376-1D43-42BD-A14A-845CB2673A5B}" type="slidenum">
              <a:rPr lang="pl-PL" altLang="pl-PL" sz="1900"/>
              <a:pPr>
                <a:spcBef>
                  <a:spcPct val="0"/>
                </a:spcBef>
              </a:pPr>
              <a:t>17</a:t>
            </a:fld>
            <a:endParaRPr lang="pl-PL" altLang="pl-PL" sz="19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785BDD5-87C0-4FAB-A91E-0921F9625B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4570578-8409-4E1B-91B0-BED363E91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CEA6C41-E15C-4678-B8FE-B052919A6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21CF44-37C8-4DB3-802F-1C2C8FA1A072}" type="slidenum">
              <a:rPr lang="pl-PL" altLang="pl-PL" sz="1900"/>
              <a:pPr>
                <a:spcBef>
                  <a:spcPct val="0"/>
                </a:spcBef>
              </a:pPr>
              <a:t>18</a:t>
            </a:fld>
            <a:endParaRPr lang="pl-PL" altLang="pl-PL" sz="19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05F770C-CC11-4E93-A1F5-59C0D2EA7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31F00A5-30D3-4BEB-B077-DDA5270FD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39BD217-6545-491A-946E-F9EF6AEB8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3F63AD-B64A-4F1A-AFB6-E5ABA059E9D5}" type="slidenum">
              <a:rPr lang="pl-PL" altLang="pl-PL" sz="1900"/>
              <a:pPr>
                <a:spcBef>
                  <a:spcPct val="0"/>
                </a:spcBef>
              </a:pPr>
              <a:t>19</a:t>
            </a:fld>
            <a:endParaRPr lang="pl-PL" altLang="pl-PL" sz="19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5912D40-633C-45BD-AE20-AEE1FBE46E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4A92C24-436F-4C67-9704-A02BFDE4E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2BB3989-8691-43E3-9CA2-890178564B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2DAC9D-7DA5-45B2-9519-DC9D9E4C1551}" type="slidenum">
              <a:rPr lang="pl-PL" altLang="pl-PL" sz="1900"/>
              <a:pPr>
                <a:spcBef>
                  <a:spcPct val="0"/>
                </a:spcBef>
              </a:pPr>
              <a:t>20</a:t>
            </a:fld>
            <a:endParaRPr lang="pl-PL" altLang="pl-PL" sz="19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157EC98-4467-4330-9ADF-6A4F6A3B8C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6417D2A-BF3A-42F4-8BF9-2345DB334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1D6DAFC6-CADF-4EE7-9796-9E6E8556A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572DFE-D909-480A-9DEF-43A1F913F426}" type="slidenum">
              <a:rPr lang="pl-PL" altLang="pl-PL" sz="1900"/>
              <a:pPr>
                <a:spcBef>
                  <a:spcPct val="0"/>
                </a:spcBef>
              </a:pPr>
              <a:t>21</a:t>
            </a:fld>
            <a:endParaRPr lang="pl-PL" altLang="pl-PL" sz="19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CF09F02-35F1-40E4-9177-179CD24C1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E31B4AD-BF43-4F51-B78A-512250D60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5E757DA-DD8D-4403-8025-F423AD3FF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17B54E-12BB-404C-86AD-7D891A00A48F}" type="slidenum">
              <a:rPr lang="pl-PL" altLang="pl-PL" sz="1900"/>
              <a:pPr>
                <a:spcBef>
                  <a:spcPct val="0"/>
                </a:spcBef>
              </a:pPr>
              <a:t>22</a:t>
            </a:fld>
            <a:endParaRPr lang="pl-PL" altLang="pl-PL" sz="19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0F024D7-72CC-46DB-9D57-43BD09A14F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1E23C32-E562-4F85-8CCB-5D5A4F813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8E9E4E8-00E0-402A-9284-0B1E4786B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5FEF7E-B855-4420-8E2C-FA4B2E457448}" type="slidenum">
              <a:rPr lang="pl-PL" altLang="pl-PL" sz="1900"/>
              <a:pPr>
                <a:spcBef>
                  <a:spcPct val="0"/>
                </a:spcBef>
              </a:pPr>
              <a:t>23</a:t>
            </a:fld>
            <a:endParaRPr lang="pl-PL" altLang="pl-PL" sz="19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84C9084-C62C-41E9-8891-5D99BC0AF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10BB8D9-43C9-4101-87E4-193CE637D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A38BCB1-EA7C-4A9F-BC84-3902D51BD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4EFF69-D312-4054-94B2-9B54D03FB751}" type="slidenum">
              <a:rPr lang="pl-PL" altLang="pl-PL" sz="1900"/>
              <a:pPr>
                <a:spcBef>
                  <a:spcPct val="0"/>
                </a:spcBef>
              </a:pPr>
              <a:t>24</a:t>
            </a:fld>
            <a:endParaRPr lang="pl-PL" altLang="pl-PL" sz="19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5D7D0FE-9C25-4CF4-A413-4C8A58895B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39E2543-C19C-4C0F-8122-7F89178F8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5752D91-934A-41E1-8C76-1E1B284B55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8ED02D-7C8C-44E1-8E39-8163FD97A04C}" type="slidenum">
              <a:rPr lang="pl-PL" altLang="pl-PL" sz="1900"/>
              <a:pPr>
                <a:spcBef>
                  <a:spcPct val="0"/>
                </a:spcBef>
              </a:pPr>
              <a:t>25</a:t>
            </a:fld>
            <a:endParaRPr lang="pl-PL" altLang="pl-PL" sz="19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18CCDC8-C998-4562-9EDE-999112E98E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7458B86-7E24-4829-9A0F-A8BF4B5CC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5C428D4D-A285-43F7-A87E-A0B35CB6C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E42716-004F-4C7A-856C-35284F89DE82}" type="slidenum">
              <a:rPr lang="pl-PL" altLang="pl-PL" sz="1900"/>
              <a:pPr>
                <a:spcBef>
                  <a:spcPct val="0"/>
                </a:spcBef>
              </a:pPr>
              <a:t>2</a:t>
            </a:fld>
            <a:endParaRPr lang="pl-PL" altLang="pl-PL" sz="19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34558E0-9A25-4978-AEC4-CB917A1E0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F849B91-398F-4781-A046-A8B4E2B7B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D413B79-0628-4A0E-85A0-1E395F738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E381B6-9FD8-4713-90C7-48CF4C179D5E}" type="slidenum">
              <a:rPr lang="pl-PL" altLang="pl-PL" sz="1900"/>
              <a:pPr>
                <a:spcBef>
                  <a:spcPct val="0"/>
                </a:spcBef>
              </a:pPr>
              <a:t>26</a:t>
            </a:fld>
            <a:endParaRPr lang="pl-PL" altLang="pl-PL" sz="19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69F8708-1FBD-40E7-B1F1-84314B4373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DF4BB3C-1FFF-440B-A4F3-EEC8E88CA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00D20DC-E9D0-44BB-8848-35941F6EB3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D69AB0-465E-4C90-A64B-5B2EE5C40306}" type="slidenum">
              <a:rPr lang="pl-PL" altLang="pl-PL" sz="1900"/>
              <a:pPr>
                <a:spcBef>
                  <a:spcPct val="0"/>
                </a:spcBef>
              </a:pPr>
              <a:t>27</a:t>
            </a:fld>
            <a:endParaRPr lang="pl-PL" altLang="pl-PL" sz="19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1695009-552F-4919-9A23-00BC0C1643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9CB9572-A90F-47A5-9CD4-A91038D55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A44FE2F-3561-4933-BE69-3F0B54923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A5F927-6716-40C0-96CF-6F18A47B3415}" type="slidenum">
              <a:rPr lang="pl-PL" altLang="pl-PL" sz="1900"/>
              <a:pPr>
                <a:spcBef>
                  <a:spcPct val="0"/>
                </a:spcBef>
              </a:pPr>
              <a:t>28</a:t>
            </a:fld>
            <a:endParaRPr lang="pl-PL" altLang="pl-PL" sz="19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317712B-997A-415A-8595-F425A22A86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A4D3BB1-E2F7-4814-91C3-8FD73FB82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9FCFE1B-A1B7-4D0E-BBC6-28775F62F3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E2A69D-A786-4FB0-AD91-81AE2813224B}" type="slidenum">
              <a:rPr lang="pl-PL" altLang="pl-PL" sz="1900"/>
              <a:pPr>
                <a:spcBef>
                  <a:spcPct val="0"/>
                </a:spcBef>
              </a:pPr>
              <a:t>29</a:t>
            </a:fld>
            <a:endParaRPr lang="pl-PL" altLang="pl-PL" sz="19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C78812C-4BF3-42DA-A242-2145402331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A051B46-6316-4182-A93A-4A452E921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29BF92B-56B1-4A53-8776-5A56ACF2E9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1A3952-2746-4C38-917F-A9801A1E11FC}" type="slidenum">
              <a:rPr lang="pl-PL" altLang="pl-PL" sz="1900"/>
              <a:pPr>
                <a:spcBef>
                  <a:spcPct val="0"/>
                </a:spcBef>
              </a:pPr>
              <a:t>30</a:t>
            </a:fld>
            <a:endParaRPr lang="pl-PL" altLang="pl-PL" sz="19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FDADFAC-D797-45D3-B6BA-7D9D0223E5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BF6AE648-A6FB-4677-A928-4CD50C61A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C1D862F-04A6-4AC2-97E5-46C3A14184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6E7293-EB60-4643-9941-AE1BCC42ABA7}" type="slidenum">
              <a:rPr lang="pl-PL" altLang="pl-PL" sz="1900"/>
              <a:pPr>
                <a:spcBef>
                  <a:spcPct val="0"/>
                </a:spcBef>
              </a:pPr>
              <a:t>31</a:t>
            </a:fld>
            <a:endParaRPr lang="pl-PL" altLang="pl-PL" sz="19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304CF99-D2D4-431D-819D-43BE12BF39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04CEE9E-B1C6-4754-B39E-B35A8F56D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BF2FEDF-F375-49F0-88F7-0240CF6FF3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6344D3-177A-4340-A507-410A8A5D48D9}" type="slidenum">
              <a:rPr lang="pl-PL" altLang="pl-PL" sz="1900"/>
              <a:pPr>
                <a:spcBef>
                  <a:spcPct val="0"/>
                </a:spcBef>
              </a:pPr>
              <a:t>32</a:t>
            </a:fld>
            <a:endParaRPr lang="pl-PL" altLang="pl-PL" sz="19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38176F3-78C5-48F6-8DF9-DE570FD2D0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7B7620A-81BF-4D1E-8876-728A11E61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F4BBB7D1-E2A3-425E-8DBC-9395637062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DB1939-793D-45DE-BA45-7B5A4D24DF85}" type="slidenum">
              <a:rPr lang="pl-PL" altLang="pl-PL" sz="1900"/>
              <a:pPr>
                <a:spcBef>
                  <a:spcPct val="0"/>
                </a:spcBef>
              </a:pPr>
              <a:t>33</a:t>
            </a:fld>
            <a:endParaRPr lang="pl-PL" altLang="pl-PL" sz="19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B0A7C31-30C4-433E-BA18-68943E036E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43A723C-A0DC-4A16-A859-250BAF1BA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59881995-B7ED-4199-825E-DB3E4CDA7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4A95F7-CE32-4788-9FCE-0D0F540129C7}" type="slidenum">
              <a:rPr lang="pl-PL" altLang="pl-PL" sz="1900"/>
              <a:pPr>
                <a:spcBef>
                  <a:spcPct val="0"/>
                </a:spcBef>
              </a:pPr>
              <a:t>34</a:t>
            </a:fld>
            <a:endParaRPr lang="pl-PL" altLang="pl-PL" sz="19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6DDCD716-DCE4-4A61-A160-782E75C33C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8852EE7-D4D2-4B35-83FC-23A1A192E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FAFDD34-51D4-4600-A960-06274BD4D6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18F1E2-A703-46F6-8247-9F8DCC7D8522}" type="slidenum">
              <a:rPr lang="pl-PL" altLang="pl-PL" sz="1900"/>
              <a:pPr>
                <a:spcBef>
                  <a:spcPct val="0"/>
                </a:spcBef>
              </a:pPr>
              <a:t>35</a:t>
            </a:fld>
            <a:endParaRPr lang="pl-PL" altLang="pl-PL" sz="19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2E0C49E5-EE55-435C-AD33-38B87B0908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DF32D2DD-71AF-4FD0-BF3C-2E8C161CB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215A6DD-50B1-4BB7-A56F-E39151D56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67E657-89C3-4E11-808F-F80F34A44518}" type="slidenum">
              <a:rPr lang="pl-PL" altLang="pl-PL" sz="1900"/>
              <a:pPr>
                <a:spcBef>
                  <a:spcPct val="0"/>
                </a:spcBef>
              </a:pPr>
              <a:t>3</a:t>
            </a:fld>
            <a:endParaRPr lang="pl-PL" altLang="pl-PL" sz="19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3005A6E-9EAE-4D33-933E-ADA023D8D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1D77DC5-98F5-4B0A-A84A-9A7BD9EAD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C9F1875-26D6-4F8B-87F4-25F78CF47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E70BD8-0AD0-4E2C-97FD-548F8DE94CD6}" type="slidenum">
              <a:rPr lang="pl-PL" altLang="pl-PL" sz="1900"/>
              <a:pPr>
                <a:spcBef>
                  <a:spcPct val="0"/>
                </a:spcBef>
              </a:pPr>
              <a:t>36</a:t>
            </a:fld>
            <a:endParaRPr lang="pl-PL" altLang="pl-PL" sz="19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750A9CB-E215-465A-93DE-3B29DAAA4A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1EA5B25-1541-4A70-B818-77D95FDCC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739C76EC-E9E1-4335-9EE2-9F8CD62185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6D0662-5D35-45A1-AFA7-6F86E09711E9}" type="slidenum">
              <a:rPr lang="pl-PL" altLang="pl-PL" sz="1900"/>
              <a:pPr>
                <a:spcBef>
                  <a:spcPct val="0"/>
                </a:spcBef>
              </a:pPr>
              <a:t>37</a:t>
            </a:fld>
            <a:endParaRPr lang="pl-PL" altLang="pl-PL" sz="19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860C4D2-8612-4616-BE20-7322BDD7C8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E5A1EB2-4B3C-4B3E-8439-2C60D4171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B1C8F14-ECA2-421E-8045-D24D5DDAB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4A69CA-3D90-4A40-B70F-DD579BA366D5}" type="slidenum">
              <a:rPr lang="pl-PL" altLang="pl-PL" sz="1900"/>
              <a:pPr>
                <a:spcBef>
                  <a:spcPct val="0"/>
                </a:spcBef>
              </a:pPr>
              <a:t>38</a:t>
            </a:fld>
            <a:endParaRPr lang="pl-PL" altLang="pl-PL" sz="19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C9734FEC-08C4-4BFE-8911-D3A6FCAEF7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670A828-C9C3-47F3-B1B1-E607D711C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8A1E5E4B-E72C-43FD-BE2A-6869B2F86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B956F3-D784-4A78-B430-9668FF65A571}" type="slidenum">
              <a:rPr lang="pl-PL" altLang="pl-PL" sz="1900"/>
              <a:pPr>
                <a:spcBef>
                  <a:spcPct val="0"/>
                </a:spcBef>
              </a:pPr>
              <a:t>39</a:t>
            </a:fld>
            <a:endParaRPr lang="pl-PL" altLang="pl-PL" sz="19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D6F2296-466E-4BAD-AD36-5BCE4916A7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8BFABE5F-5EC2-49B0-9C48-46AE013C1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FF2EB0B1-9B5D-4D9B-949C-CF8BE58E6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2E95F5-4718-4ACA-9ED7-C696B53D990D}" type="slidenum">
              <a:rPr lang="pl-PL" altLang="pl-PL" sz="1900"/>
              <a:pPr>
                <a:spcBef>
                  <a:spcPct val="0"/>
                </a:spcBef>
              </a:pPr>
              <a:t>40</a:t>
            </a:fld>
            <a:endParaRPr lang="pl-PL" altLang="pl-PL" sz="19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9398C47-E8D9-4B86-93DB-5DD9C43EC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53BA882F-1A46-4DC6-8E9A-F51706025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198E5DDB-ED3B-4A72-8346-3686A61C47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72F745-8B4D-477B-B74B-1238374EB893}" type="slidenum">
              <a:rPr lang="pl-PL" altLang="pl-PL" sz="1900"/>
              <a:pPr>
                <a:spcBef>
                  <a:spcPct val="0"/>
                </a:spcBef>
              </a:pPr>
              <a:t>41</a:t>
            </a:fld>
            <a:endParaRPr lang="pl-PL" altLang="pl-PL" sz="19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8B99A355-D1FC-4B72-A730-4C8F27F4F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CBFD8ED-6E72-40A4-965F-8CF048139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68318086-F5FC-42C6-80C6-4AED037AA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F33AF1-809E-4058-AF16-7E69C724A77C}" type="slidenum">
              <a:rPr lang="pl-PL" altLang="pl-PL" sz="1900"/>
              <a:pPr>
                <a:spcBef>
                  <a:spcPct val="0"/>
                </a:spcBef>
              </a:pPr>
              <a:t>42</a:t>
            </a:fld>
            <a:endParaRPr lang="pl-PL" altLang="pl-PL" sz="19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C722863-E4A2-4BAC-A065-CEF5E0D33C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B7742D6-B185-4CA3-BB8E-84C7DF4BC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FDB42DC0-66FD-48F1-B56A-3C99FE88D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884A9D-EBC8-46BE-B5A3-8BFCA4DEBBC5}" type="slidenum">
              <a:rPr lang="pl-PL" altLang="pl-PL" sz="1900"/>
              <a:pPr>
                <a:spcBef>
                  <a:spcPct val="0"/>
                </a:spcBef>
              </a:pPr>
              <a:t>43</a:t>
            </a:fld>
            <a:endParaRPr lang="pl-PL" altLang="pl-PL" sz="19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03B93A9D-7C67-4B72-B435-0EF2AF5EB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787EEAAC-26B1-4044-8DEC-430CB5669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301A766C-CEB9-4B4C-B7AA-631800018C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9318FD-B09C-4D79-9FA2-DD0B1963CE88}" type="slidenum">
              <a:rPr lang="pl-PL" altLang="pl-PL" sz="1900"/>
              <a:pPr>
                <a:spcBef>
                  <a:spcPct val="0"/>
                </a:spcBef>
              </a:pPr>
              <a:t>44</a:t>
            </a:fld>
            <a:endParaRPr lang="pl-PL" altLang="pl-PL" sz="19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0CF05613-A16D-49F2-8E4D-AE48F39025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94EA30DC-D663-48A7-86DC-6C6056195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B15B5F7A-BB30-4244-AD9A-F827881868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292F3A-EE87-4DC7-90A1-09CD350BE758}" type="slidenum">
              <a:rPr lang="pl-PL" altLang="pl-PL" sz="1900"/>
              <a:pPr>
                <a:spcBef>
                  <a:spcPct val="0"/>
                </a:spcBef>
              </a:pPr>
              <a:t>45</a:t>
            </a:fld>
            <a:endParaRPr lang="pl-PL" altLang="pl-PL" sz="19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40CF9ECB-BA54-4286-86A4-9AF32AED9E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BA8204ED-5BC8-4185-AAD2-046C08636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865E115-E381-4533-8216-FE6D7CC3A7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104AA6-1F59-40A0-801F-37CEE9D82379}" type="slidenum">
              <a:rPr lang="pl-PL" altLang="pl-PL" sz="1900"/>
              <a:pPr>
                <a:spcBef>
                  <a:spcPct val="0"/>
                </a:spcBef>
              </a:pPr>
              <a:t>4</a:t>
            </a:fld>
            <a:endParaRPr lang="pl-PL" altLang="pl-PL" sz="19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1BCE5E9-F936-48D8-8F9B-E8235C4F9C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C0C3FA4-F1D1-45E3-8776-6DF832903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401A5C95-F4B1-4032-AC05-C309BA326A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32149B-204D-477F-8E90-36825AA0C54E}" type="slidenum">
              <a:rPr lang="pl-PL" altLang="pl-PL" sz="1900"/>
              <a:pPr>
                <a:spcBef>
                  <a:spcPct val="0"/>
                </a:spcBef>
              </a:pPr>
              <a:t>46</a:t>
            </a:fld>
            <a:endParaRPr lang="pl-PL" altLang="pl-PL" sz="19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D6BD05B7-9EC3-4B49-8223-39C0337491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453457E3-D068-4303-88A5-644FE5370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16C8C70-4502-4F20-A715-739B67B45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EED10C-5098-4BD0-B9DB-DD1367503485}" type="slidenum">
              <a:rPr lang="pl-PL" altLang="pl-PL" sz="1900"/>
              <a:pPr>
                <a:spcBef>
                  <a:spcPct val="0"/>
                </a:spcBef>
              </a:pPr>
              <a:t>47</a:t>
            </a:fld>
            <a:endParaRPr lang="pl-PL" altLang="pl-PL" sz="19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8B36D98-F820-4BEC-8655-FA3E08529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110E3E0B-16D1-4FF3-8502-937C3FEF0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4CD435C2-FD32-4A54-BDCC-4E745FDD26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C07C2E-F7A5-4C5B-9FC5-6ACABCE0C191}" type="slidenum">
              <a:rPr lang="pl-PL" altLang="pl-PL" sz="1900"/>
              <a:pPr>
                <a:spcBef>
                  <a:spcPct val="0"/>
                </a:spcBef>
              </a:pPr>
              <a:t>48</a:t>
            </a:fld>
            <a:endParaRPr lang="pl-PL" altLang="pl-PL" sz="19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48461D6-9072-43D2-8950-2B4570C991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8420693E-A866-4197-9FDC-8AD902B57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9D1C7912-FB24-4ACD-9A3C-ADCBB7992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ED1A59-0BE1-4957-91BC-7787DDB23A2E}" type="slidenum">
              <a:rPr lang="pl-PL" altLang="pl-PL" sz="1900"/>
              <a:pPr>
                <a:spcBef>
                  <a:spcPct val="0"/>
                </a:spcBef>
              </a:pPr>
              <a:t>49</a:t>
            </a:fld>
            <a:endParaRPr lang="pl-PL" altLang="pl-PL" sz="19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6A76831E-0364-4DF8-8D4C-8C44D77E29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32286B7C-ABD3-441F-A161-0D6552F92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FACFED52-0EDD-4144-92DC-23F8D13004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132EB1-3659-477B-8FBC-F475654A60FA}" type="slidenum">
              <a:rPr lang="pl-PL" altLang="pl-PL" sz="1900"/>
              <a:pPr>
                <a:spcBef>
                  <a:spcPct val="0"/>
                </a:spcBef>
              </a:pPr>
              <a:t>50</a:t>
            </a:fld>
            <a:endParaRPr lang="pl-PL" altLang="pl-PL" sz="19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540F30F0-50BE-4025-9045-A4DBB61C3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43F7C1E0-A273-4B11-9364-7A6347019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350F6662-AB88-4B37-BA97-E524F21F02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754EBB-7854-4E98-A887-9370DD04BE38}" type="slidenum">
              <a:rPr lang="pl-PL" altLang="pl-PL" sz="1900"/>
              <a:pPr>
                <a:spcBef>
                  <a:spcPct val="0"/>
                </a:spcBef>
              </a:pPr>
              <a:t>51</a:t>
            </a:fld>
            <a:endParaRPr lang="pl-PL" altLang="pl-PL" sz="19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373FCD4A-7425-41C9-85D0-63524D6DE1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3E8BE073-6B36-4F9A-936A-B4BE89004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34385D5B-1276-4CF3-9FEF-34770693B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DD1F7F-D3F0-4051-8AFF-E5824AD40426}" type="slidenum">
              <a:rPr lang="pl-PL" altLang="pl-PL" sz="1900"/>
              <a:pPr>
                <a:spcBef>
                  <a:spcPct val="0"/>
                </a:spcBef>
              </a:pPr>
              <a:t>52</a:t>
            </a:fld>
            <a:endParaRPr lang="pl-PL" altLang="pl-PL" sz="19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83EA21FB-1674-4FC4-85EA-574EA6181D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E93220F1-7ED1-4D00-8B23-F6F82BE6B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E576605-E176-4C8E-BA29-8F7537CF1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0F7624-04B0-458B-B6F7-8B408F1B44BE}" type="slidenum">
              <a:rPr lang="pl-PL" altLang="pl-PL" sz="1900"/>
              <a:pPr>
                <a:spcBef>
                  <a:spcPct val="0"/>
                </a:spcBef>
              </a:pPr>
              <a:t>53</a:t>
            </a:fld>
            <a:endParaRPr lang="pl-PL" altLang="pl-PL" sz="19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27561508-5B5D-48CB-B4A6-A66CB0B45D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9A65657-DFAB-406C-A595-A30B4F893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0B9E2B5-BEFA-4442-AEFD-B4D2C7020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EB8E19-7E3D-4DBB-9EC5-2437DCB902D4}" type="slidenum">
              <a:rPr lang="pl-PL" altLang="pl-PL" sz="1900"/>
              <a:pPr>
                <a:spcBef>
                  <a:spcPct val="0"/>
                </a:spcBef>
              </a:pPr>
              <a:t>5</a:t>
            </a:fld>
            <a:endParaRPr lang="pl-PL" altLang="pl-PL" sz="19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43590BC-AAE1-477F-8705-6A524DD20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56ED88C-5099-4DCD-AB18-2EEF31992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3F8EA27-FADD-425E-8045-7DEF15B1C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B53D2B-C5DD-42A6-85AD-981E3407A05C}" type="slidenum">
              <a:rPr lang="pl-PL" altLang="pl-PL" sz="1900"/>
              <a:pPr>
                <a:spcBef>
                  <a:spcPct val="0"/>
                </a:spcBef>
              </a:pPr>
              <a:t>6</a:t>
            </a:fld>
            <a:endParaRPr lang="pl-PL" altLang="pl-PL" sz="19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70BA423-DED6-405E-805D-5F6941ADD0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1DD956F-46F8-4F95-830B-3BBFA8EEC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F419862-E2B7-4D2F-98E1-602E77150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7779DC-773D-4DB6-8641-236412E0DD2C}" type="slidenum">
              <a:rPr lang="pl-PL" altLang="pl-PL" sz="1900"/>
              <a:pPr>
                <a:spcBef>
                  <a:spcPct val="0"/>
                </a:spcBef>
              </a:pPr>
              <a:t>13</a:t>
            </a:fld>
            <a:endParaRPr lang="pl-PL" altLang="pl-PL" sz="19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F01C3E5-2691-426E-BA56-D147CD09EF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3D34E42-6586-4D97-B861-5D29BA0AC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132B98B-7B32-405F-9B6F-486423888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B67B5E-1AA5-435E-8E7E-4F43CDBF258C}" type="slidenum">
              <a:rPr lang="pl-PL" altLang="pl-PL" sz="1900"/>
              <a:pPr>
                <a:spcBef>
                  <a:spcPct val="0"/>
                </a:spcBef>
              </a:pPr>
              <a:t>14</a:t>
            </a:fld>
            <a:endParaRPr lang="pl-PL" altLang="pl-PL" sz="19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7D63383-4EC3-4765-9DEC-4A200837B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8DC1DEE-38F0-47F1-A5F7-9587F829D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F853175-724F-413F-AA00-B36EF60178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E05093-19BD-46A3-A2BC-53B8D999A429}" type="slidenum">
              <a:rPr lang="pl-PL" altLang="pl-PL" sz="1900"/>
              <a:pPr>
                <a:spcBef>
                  <a:spcPct val="0"/>
                </a:spcBef>
              </a:pPr>
              <a:t>15</a:t>
            </a:fld>
            <a:endParaRPr lang="pl-PL" altLang="pl-PL" sz="19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2202168-19AA-468E-895B-471B5FB2D2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15CA353-7191-4607-B988-71F956FE2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 altLang="pl-PL" noProof="0"/>
              <a:t>Kliknij, aby edytować styl wzorca tytułu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pl-PL" altLang="pl-PL" noProof="0"/>
              <a:t>Kliknij, aby edytować styl wzorca podtytułu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245C44-C3FD-4509-ACC5-39BD5E09BC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639040-562C-41FA-9EFF-7A094D6B70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C0F6FE-8930-4FF7-B59E-358100D79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D3A23-1A42-48DA-9743-B790CDC3608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27607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343484-557A-4CB4-ABB6-7A997BA975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15325C-E991-40F9-81A6-DC38FB9D7A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7F090B-C5F0-4513-8ABC-DFB51E9CA7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3FC2C-2B3F-487D-A1C7-A60F00D8596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2030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73F787-345A-44CE-8844-B9AF9ED297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AD801C-DE7E-4498-ABC4-881234C0FF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2F52AC-F264-4F05-B07F-4EF40514CB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DAD6B-95F6-4BF7-8B90-9561485E2FCC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2298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FEC397-61C8-4DFE-A56E-635A1344C1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C13F25-E46F-46BE-9651-C577801041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66DA32-FCB3-4B69-BB42-6C6D736E3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E07EC-706C-4E8D-8FEC-2CF85436FE7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635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0730C8-754C-4E2C-AD7D-41C4574BD6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CBDC13-FD59-46A0-A5E3-78BA5DA037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85A331-CB05-4F92-BF36-6FBA4B9948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9DF1D-7782-484F-A380-75DDD20B2C6C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1790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A349C-F363-4FF6-9E65-84C49A70AC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CFC96-F501-41AE-8D89-F80C62AF69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334748-254F-4FF3-AB2A-E633E9821B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FEBA4-6AD2-4A59-AEED-B38EBE28A4DF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1482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9837C1-D994-4B74-A6B8-3530D5293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9136227-F0D7-48B0-901E-B77B5328AE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608B613-35EF-4FD0-919C-80D542F837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F6263-171B-4A3E-B123-32DE8A11B75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4502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B556668-73CF-46C4-B9CC-3CBBF380D6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277B8C-2739-4600-9041-3C2F684581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EB3AA6-80C8-450E-B83A-EF7B3E9589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AF6D8-8CE4-4FE7-AEB8-B8444A36ECE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5467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BBC25E5-23AF-4FA2-85F7-95057ABCC6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633923A-861A-44E9-9FDA-F97CAD4198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A80D57C-035E-489D-8644-850C427082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1AE76-3CE8-45A5-9C49-588B32DE60A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9310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8C72A-496C-40E0-B034-11B266ABDC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86880-77D1-4D09-899E-0C956CF028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B9A9A-A9BA-4040-8E45-4D2A6990BF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36E96-2DCE-4486-ADDE-BDBF3C0C599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3270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B5F12-2690-4F81-A883-16F600DE83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36EAA-B0D1-4838-B6E6-2C93B54090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3295E-C878-43C2-838E-AB6995DEEF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6EA81-FD66-4029-A29F-1D90981C639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2661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963FCA5E-839F-459A-AF67-65746DEA8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1E17A8D-FBDB-4524-B731-6FE8E9C68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F11E26D4-D964-4AB9-93D6-A6F587E725F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61D30702-87B8-4978-B4EB-63824FC80E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2722D559-6F25-4470-923A-7BC5A9A080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38392E86-946F-437D-A515-CA0659B7AED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7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jpeg"/><Relationship Id="rId4" Type="http://schemas.openxmlformats.org/officeDocument/2006/relationships/image" Target="../media/image6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jpeg"/><Relationship Id="rId4" Type="http://schemas.openxmlformats.org/officeDocument/2006/relationships/image" Target="../media/image6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jpeg"/><Relationship Id="rId5" Type="http://schemas.openxmlformats.org/officeDocument/2006/relationships/image" Target="../media/image69.jpeg"/><Relationship Id="rId4" Type="http://schemas.openxmlformats.org/officeDocument/2006/relationships/image" Target="../media/image6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jpeg"/><Relationship Id="rId5" Type="http://schemas.openxmlformats.org/officeDocument/2006/relationships/image" Target="../media/image72.jpeg"/><Relationship Id="rId4" Type="http://schemas.openxmlformats.org/officeDocument/2006/relationships/image" Target="../media/image7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hoto">
            <a:extLst>
              <a:ext uri="{FF2B5EF4-FFF2-40B4-BE49-F238E27FC236}">
                <a16:creationId xmlns:a16="http://schemas.microsoft.com/office/drawing/2014/main" id="{AAF8E5BC-F34C-486F-9A2A-ACB449894487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629150" y="2938463"/>
            <a:ext cx="4103688" cy="316865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0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30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107" name="Oval 59">
            <a:extLst>
              <a:ext uri="{FF2B5EF4-FFF2-40B4-BE49-F238E27FC236}">
                <a16:creationId xmlns:a16="http://schemas.microsoft.com/office/drawing/2014/main" id="{7444FA33-B934-4CB0-9826-9C03AD5DB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3903663"/>
            <a:ext cx="1728787" cy="1727200"/>
          </a:xfrm>
          <a:prstGeom prst="ellipse">
            <a:avLst/>
          </a:prstGeom>
          <a:blipFill dpi="0" rotWithShape="0">
            <a:blip r:embed="rId4"/>
            <a:srcRect/>
            <a:stretch>
              <a:fillRect b="-12592"/>
            </a:stretch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pl-PL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B5D6ABE-3058-42B9-A056-8E45F15DA3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908050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pl-PL" altLang="pl-PL" sz="5500" dirty="0">
                <a:solidFill>
                  <a:schemeClr val="folHlink"/>
                </a:solidFill>
              </a:rPr>
              <a:t>Przetwarzanie </a:t>
            </a:r>
            <a:br>
              <a:rPr lang="pl-PL" altLang="pl-PL" sz="5500">
                <a:solidFill>
                  <a:schemeClr val="folHlink"/>
                </a:solidFill>
              </a:rPr>
            </a:br>
            <a:r>
              <a:rPr lang="pl-PL" altLang="pl-PL" sz="5500">
                <a:solidFill>
                  <a:schemeClr val="folHlink"/>
                </a:solidFill>
              </a:rPr>
              <a:t>obrazów</a:t>
            </a:r>
            <a:endParaRPr lang="pl-PL" altLang="pl-PL" sz="5500" dirty="0">
              <a:solidFill>
                <a:schemeClr val="folHlink"/>
              </a:solidFill>
            </a:endParaRPr>
          </a:p>
        </p:txBody>
      </p:sp>
      <p:sp>
        <p:nvSpPr>
          <p:cNvPr id="4103" name="Line 25">
            <a:extLst>
              <a:ext uri="{FF2B5EF4-FFF2-40B4-BE49-F238E27FC236}">
                <a16:creationId xmlns:a16="http://schemas.microsoft.com/office/drawing/2014/main" id="{FC41A2B4-C0B7-43B6-AABB-5D6462FE8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104" name="Line 26">
            <a:extLst>
              <a:ext uri="{FF2B5EF4-FFF2-40B4-BE49-F238E27FC236}">
                <a16:creationId xmlns:a16="http://schemas.microsoft.com/office/drawing/2014/main" id="{6E081303-E7F3-4197-BABE-4D2264BED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105" name="Text Box 27">
            <a:extLst>
              <a:ext uri="{FF2B5EF4-FFF2-40B4-BE49-F238E27FC236}">
                <a16:creationId xmlns:a16="http://schemas.microsoft.com/office/drawing/2014/main" id="{7D1F9CFC-11F5-4D5D-A178-5C206052A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grpSp>
        <p:nvGrpSpPr>
          <p:cNvPr id="4106" name="Group 45">
            <a:extLst>
              <a:ext uri="{FF2B5EF4-FFF2-40B4-BE49-F238E27FC236}">
                <a16:creationId xmlns:a16="http://schemas.microsoft.com/office/drawing/2014/main" id="{CF94021E-6FC0-4CE4-99F5-4C81FF303507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2420938"/>
            <a:ext cx="1331912" cy="1311275"/>
            <a:chOff x="1632" y="1248"/>
            <a:chExt cx="2682" cy="2286"/>
          </a:xfrm>
        </p:grpSpPr>
        <p:sp>
          <p:nvSpPr>
            <p:cNvPr id="4111" name="Gear">
              <a:extLst>
                <a:ext uri="{FF2B5EF4-FFF2-40B4-BE49-F238E27FC236}">
                  <a16:creationId xmlns:a16="http://schemas.microsoft.com/office/drawing/2014/main" id="{263B8835-7D81-4527-A670-D2FDC11398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5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pl-PL"/>
            </a:p>
          </p:txBody>
        </p:sp>
        <p:sp>
          <p:nvSpPr>
            <p:cNvPr id="4112" name="AutoShape 47">
              <a:extLst>
                <a:ext uri="{FF2B5EF4-FFF2-40B4-BE49-F238E27FC236}">
                  <a16:creationId xmlns:a16="http://schemas.microsoft.com/office/drawing/2014/main" id="{8E221E97-7822-40E0-A250-EE7893A616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5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pl-PL"/>
            </a:p>
          </p:txBody>
        </p:sp>
        <p:sp>
          <p:nvSpPr>
            <p:cNvPr id="4113" name="AutoShape 48">
              <a:extLst>
                <a:ext uri="{FF2B5EF4-FFF2-40B4-BE49-F238E27FC236}">
                  <a16:creationId xmlns:a16="http://schemas.microsoft.com/office/drawing/2014/main" id="{90EEEC52-DB3D-4522-B22E-B1CB9C5D1B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5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pl-PL"/>
            </a:p>
          </p:txBody>
        </p:sp>
      </p:grpSp>
      <p:pic>
        <p:nvPicPr>
          <p:cNvPr id="4107" name="Picture 58" descr="J0295069">
            <a:extLst>
              <a:ext uri="{FF2B5EF4-FFF2-40B4-BE49-F238E27FC236}">
                <a16:creationId xmlns:a16="http://schemas.microsoft.com/office/drawing/2014/main" id="{414877CB-D21D-4DE0-9F59-1551FF8B3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32588" y="2924175"/>
            <a:ext cx="1770062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 Box 61">
            <a:extLst>
              <a:ext uri="{FF2B5EF4-FFF2-40B4-BE49-F238E27FC236}">
                <a16:creationId xmlns:a16="http://schemas.microsoft.com/office/drawing/2014/main" id="{9E6E0D1A-BC34-48C0-B029-13CD383CA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3492500"/>
            <a:ext cx="4440238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>
                <a:latin typeface="Arial" panose="020B0604020202020204" pitchFamily="34" charset="0"/>
              </a:rPr>
              <a:t>Kompresja stratna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>
                <a:latin typeface="Arial" panose="020B0604020202020204" pitchFamily="34" charset="0"/>
              </a:rPr>
              <a:t>obrazów </a:t>
            </a:r>
            <a:br>
              <a:rPr lang="pl-PL" altLang="pl-PL">
                <a:latin typeface="Arial" panose="020B0604020202020204" pitchFamily="34" charset="0"/>
              </a:rPr>
            </a:br>
            <a:r>
              <a:rPr lang="pl-PL" altLang="pl-PL">
                <a:latin typeface="Arial" panose="020B0604020202020204" pitchFamily="34" charset="0"/>
              </a:rPr>
              <a:t>(standard JPEG,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>
                <a:latin typeface="Arial" panose="020B0604020202020204" pitchFamily="34" charset="0"/>
              </a:rPr>
              <a:t>kodowanie Huffmana)</a:t>
            </a:r>
          </a:p>
        </p:txBody>
      </p:sp>
      <p:sp>
        <p:nvSpPr>
          <p:cNvPr id="4109" name="Text Box 62">
            <a:extLst>
              <a:ext uri="{FF2B5EF4-FFF2-40B4-BE49-F238E27FC236}">
                <a16:creationId xmlns:a16="http://schemas.microsoft.com/office/drawing/2014/main" id="{41CCF1FA-D0F8-46C8-AE06-F8845B4C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4110" name="Text Box 28">
            <a:extLst>
              <a:ext uri="{FF2B5EF4-FFF2-40B4-BE49-F238E27FC236}">
                <a16:creationId xmlns:a16="http://schemas.microsoft.com/office/drawing/2014/main" id="{F29D60A9-D642-44A6-8B23-37EE941D0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b2">
            <a:extLst>
              <a:ext uri="{FF2B5EF4-FFF2-40B4-BE49-F238E27FC236}">
                <a16:creationId xmlns:a16="http://schemas.microsoft.com/office/drawing/2014/main" id="{04E16DC0-3321-4C26-9478-496196260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>
            <a:extLst>
              <a:ext uri="{FF2B5EF4-FFF2-40B4-BE49-F238E27FC236}">
                <a16:creationId xmlns:a16="http://schemas.microsoft.com/office/drawing/2014/main" id="{E902783D-6A8B-4526-B3DA-6BA02719D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2590800" cy="2286000"/>
          </a:xfrm>
          <a:prstGeom prst="rect">
            <a:avLst/>
          </a:prstGeom>
          <a:gradFill rotWithShape="0">
            <a:gsLst>
              <a:gs pos="0">
                <a:srgbClr val="696969"/>
              </a:gs>
              <a:gs pos="100000">
                <a:srgbClr val="26262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AB42051-2C54-48FE-BF55-A4D3652CB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2590800" cy="2286000"/>
          </a:xfrm>
          <a:prstGeom prst="rect">
            <a:avLst/>
          </a:prstGeom>
          <a:gradFill rotWithShape="0">
            <a:gsLst>
              <a:gs pos="0">
                <a:srgbClr val="797979"/>
              </a:gs>
              <a:gs pos="50000">
                <a:srgbClr val="383838"/>
              </a:gs>
              <a:gs pos="100000">
                <a:srgbClr val="79797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pic>
        <p:nvPicPr>
          <p:cNvPr id="19461" name="Picture 5" descr="b3">
            <a:extLst>
              <a:ext uri="{FF2B5EF4-FFF2-40B4-BE49-F238E27FC236}">
                <a16:creationId xmlns:a16="http://schemas.microsoft.com/office/drawing/2014/main" id="{69DE2876-37D3-40DC-9F3D-91B73443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24049CF7-117F-489B-9E62-AD3BD1AAF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58925"/>
            <a:ext cx="3294063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874368F0-E1F9-4DA3-96F4-4A30F7AD8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63688"/>
            <a:ext cx="3468688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31AE8638-F8A7-416A-86B4-6DB672C4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Rectangle 9">
            <a:extLst>
              <a:ext uri="{FF2B5EF4-FFF2-40B4-BE49-F238E27FC236}">
                <a16:creationId xmlns:a16="http://schemas.microsoft.com/office/drawing/2014/main" id="{ED3C12EA-9560-4822-8459-D08452310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905000" cy="2286000"/>
          </a:xfrm>
          <a:prstGeom prst="rect">
            <a:avLst/>
          </a:prstGeom>
          <a:gradFill rotWithShape="0">
            <a:gsLst>
              <a:gs pos="0">
                <a:srgbClr val="797979"/>
              </a:gs>
              <a:gs pos="50000">
                <a:srgbClr val="383838"/>
              </a:gs>
              <a:gs pos="100000">
                <a:srgbClr val="79797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780F69F8-523B-47F2-92A7-60CA9DFFF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962400"/>
            <a:ext cx="685800" cy="2286000"/>
          </a:xfrm>
          <a:prstGeom prst="rect">
            <a:avLst/>
          </a:prstGeom>
          <a:solidFill>
            <a:srgbClr val="7979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BFBE2AD2-2251-4D0F-916F-542B3423E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DCB3FB9F-E11C-473C-8F29-3B1842B6E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9469" name="Text Box 15">
            <a:extLst>
              <a:ext uri="{FF2B5EF4-FFF2-40B4-BE49-F238E27FC236}">
                <a16:creationId xmlns:a16="http://schemas.microsoft.com/office/drawing/2014/main" id="{D85C29A5-4A2E-4477-818A-02BE215AB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05251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>
                <a:solidFill>
                  <a:schemeClr val="tx2"/>
                </a:solidFill>
                <a:latin typeface="Arial" panose="020B0604020202020204" pitchFamily="34" charset="0"/>
              </a:rPr>
              <a:t>DCT</a:t>
            </a:r>
          </a:p>
        </p:txBody>
      </p:sp>
      <p:sp>
        <p:nvSpPr>
          <p:cNvPr id="19470" name="Text Box 16">
            <a:extLst>
              <a:ext uri="{FF2B5EF4-FFF2-40B4-BE49-F238E27FC236}">
                <a16:creationId xmlns:a16="http://schemas.microsoft.com/office/drawing/2014/main" id="{CDEE8471-8DC8-4D83-9E1A-E9EC3351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05251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>
                <a:solidFill>
                  <a:schemeClr val="tx2"/>
                </a:solidFill>
                <a:latin typeface="Arial" panose="020B0604020202020204" pitchFamily="34" charset="0"/>
              </a:rPr>
              <a:t>IDCT</a:t>
            </a:r>
          </a:p>
        </p:txBody>
      </p:sp>
      <p:sp>
        <p:nvSpPr>
          <p:cNvPr id="19471" name="Text Box 18">
            <a:extLst>
              <a:ext uri="{FF2B5EF4-FFF2-40B4-BE49-F238E27FC236}">
                <a16:creationId xmlns:a16="http://schemas.microsoft.com/office/drawing/2014/main" id="{BD01FAAA-B686-4E8F-BF00-CE0BCC943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9472" name="Text Box 28">
            <a:extLst>
              <a:ext uri="{FF2B5EF4-FFF2-40B4-BE49-F238E27FC236}">
                <a16:creationId xmlns:a16="http://schemas.microsoft.com/office/drawing/2014/main" id="{83A6E970-990A-4E4C-A8E7-6A8A78D8E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b2">
            <a:extLst>
              <a:ext uri="{FF2B5EF4-FFF2-40B4-BE49-F238E27FC236}">
                <a16:creationId xmlns:a16="http://schemas.microsoft.com/office/drawing/2014/main" id="{8D0FCC2D-3C61-4534-98EE-AF5D6C032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>
            <a:extLst>
              <a:ext uri="{FF2B5EF4-FFF2-40B4-BE49-F238E27FC236}">
                <a16:creationId xmlns:a16="http://schemas.microsoft.com/office/drawing/2014/main" id="{09AE9472-D489-424D-8E6F-8C202AFA7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2590800" cy="2286000"/>
          </a:xfrm>
          <a:prstGeom prst="rect">
            <a:avLst/>
          </a:prstGeom>
          <a:gradFill rotWithShape="0">
            <a:gsLst>
              <a:gs pos="0">
                <a:srgbClr val="696969"/>
              </a:gs>
              <a:gs pos="100000">
                <a:srgbClr val="26262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C2C03423-D562-4E50-A1FB-BFE33384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2590800" cy="2286000"/>
          </a:xfrm>
          <a:prstGeom prst="rect">
            <a:avLst/>
          </a:prstGeom>
          <a:gradFill rotWithShape="0">
            <a:gsLst>
              <a:gs pos="0">
                <a:srgbClr val="797979"/>
              </a:gs>
              <a:gs pos="50000">
                <a:srgbClr val="383838"/>
              </a:gs>
              <a:gs pos="100000">
                <a:srgbClr val="79797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pic>
        <p:nvPicPr>
          <p:cNvPr id="20485" name="Picture 5" descr="b3">
            <a:extLst>
              <a:ext uri="{FF2B5EF4-FFF2-40B4-BE49-F238E27FC236}">
                <a16:creationId xmlns:a16="http://schemas.microsoft.com/office/drawing/2014/main" id="{04279C22-37F3-4DC6-BFDA-6AD1C96B6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 descr="b4">
            <a:extLst>
              <a:ext uri="{FF2B5EF4-FFF2-40B4-BE49-F238E27FC236}">
                <a16:creationId xmlns:a16="http://schemas.microsoft.com/office/drawing/2014/main" id="{1105A9BF-BAD2-4EDD-AEC2-8266C3393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Rectangle 7">
            <a:extLst>
              <a:ext uri="{FF2B5EF4-FFF2-40B4-BE49-F238E27FC236}">
                <a16:creationId xmlns:a16="http://schemas.microsoft.com/office/drawing/2014/main" id="{D04386B7-1EA7-4434-9986-2F0C30B6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905000" cy="2286000"/>
          </a:xfrm>
          <a:prstGeom prst="rect">
            <a:avLst/>
          </a:prstGeom>
          <a:gradFill rotWithShape="0">
            <a:gsLst>
              <a:gs pos="0">
                <a:srgbClr val="797979"/>
              </a:gs>
              <a:gs pos="50000">
                <a:srgbClr val="383838"/>
              </a:gs>
              <a:gs pos="100000">
                <a:srgbClr val="79797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A4E9304E-FA7F-4C37-901F-B655F9BCA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962400"/>
            <a:ext cx="685800" cy="2286000"/>
          </a:xfrm>
          <a:prstGeom prst="rect">
            <a:avLst/>
          </a:prstGeom>
          <a:solidFill>
            <a:srgbClr val="7979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pic>
        <p:nvPicPr>
          <p:cNvPr id="20489" name="Picture 9">
            <a:extLst>
              <a:ext uri="{FF2B5EF4-FFF2-40B4-BE49-F238E27FC236}">
                <a16:creationId xmlns:a16="http://schemas.microsoft.com/office/drawing/2014/main" id="{993F5503-94E0-4A77-948E-7AED843E7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06538"/>
            <a:ext cx="3365500" cy="215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0" name="Picture 10">
            <a:extLst>
              <a:ext uri="{FF2B5EF4-FFF2-40B4-BE49-F238E27FC236}">
                <a16:creationId xmlns:a16="http://schemas.microsoft.com/office/drawing/2014/main" id="{DF0E3FA1-210B-408E-9159-B095CFFC7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17650"/>
            <a:ext cx="3824288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1" name="Picture 11">
            <a:extLst>
              <a:ext uri="{FF2B5EF4-FFF2-40B4-BE49-F238E27FC236}">
                <a16:creationId xmlns:a16="http://schemas.microsoft.com/office/drawing/2014/main" id="{85DC8767-370E-41F5-9403-1972244C1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12">
            <a:extLst>
              <a:ext uri="{FF2B5EF4-FFF2-40B4-BE49-F238E27FC236}">
                <a16:creationId xmlns:a16="http://schemas.microsoft.com/office/drawing/2014/main" id="{0FEF4F8E-FDB2-4706-81B8-772047F3F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2590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93" name="Line 13">
            <a:extLst>
              <a:ext uri="{FF2B5EF4-FFF2-40B4-BE49-F238E27FC236}">
                <a16:creationId xmlns:a16="http://schemas.microsoft.com/office/drawing/2014/main" id="{FE38E51D-CCC8-47F0-A031-3FCE7B872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0494" name="Line 14">
            <a:extLst>
              <a:ext uri="{FF2B5EF4-FFF2-40B4-BE49-F238E27FC236}">
                <a16:creationId xmlns:a16="http://schemas.microsoft.com/office/drawing/2014/main" id="{DE8501B9-FC3E-4942-A8A0-1860395B4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0495" name="Text Box 17">
            <a:extLst>
              <a:ext uri="{FF2B5EF4-FFF2-40B4-BE49-F238E27FC236}">
                <a16:creationId xmlns:a16="http://schemas.microsoft.com/office/drawing/2014/main" id="{D5A120A0-0E68-4B52-944F-90A34C569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05251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>
                <a:solidFill>
                  <a:schemeClr val="tx2"/>
                </a:solidFill>
                <a:latin typeface="Arial" panose="020B0604020202020204" pitchFamily="34" charset="0"/>
              </a:rPr>
              <a:t>DCT</a:t>
            </a:r>
          </a:p>
        </p:txBody>
      </p:sp>
      <p:sp>
        <p:nvSpPr>
          <p:cNvPr id="20496" name="Text Box 18">
            <a:extLst>
              <a:ext uri="{FF2B5EF4-FFF2-40B4-BE49-F238E27FC236}">
                <a16:creationId xmlns:a16="http://schemas.microsoft.com/office/drawing/2014/main" id="{E3D1F7F1-417E-40B6-967D-A851A7BE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05251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>
                <a:solidFill>
                  <a:schemeClr val="tx2"/>
                </a:solidFill>
                <a:latin typeface="Arial" panose="020B0604020202020204" pitchFamily="34" charset="0"/>
              </a:rPr>
              <a:t>IDCT</a:t>
            </a:r>
          </a:p>
        </p:txBody>
      </p:sp>
      <p:sp>
        <p:nvSpPr>
          <p:cNvPr id="20497" name="Text Box 20">
            <a:extLst>
              <a:ext uri="{FF2B5EF4-FFF2-40B4-BE49-F238E27FC236}">
                <a16:creationId xmlns:a16="http://schemas.microsoft.com/office/drawing/2014/main" id="{63017400-C367-4A64-845D-246FFF83E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20498" name="Text Box 28">
            <a:extLst>
              <a:ext uri="{FF2B5EF4-FFF2-40B4-BE49-F238E27FC236}">
                <a16:creationId xmlns:a16="http://schemas.microsoft.com/office/drawing/2014/main" id="{35FE5C65-C86F-4B46-8897-BDE26A876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b2">
            <a:extLst>
              <a:ext uri="{FF2B5EF4-FFF2-40B4-BE49-F238E27FC236}">
                <a16:creationId xmlns:a16="http://schemas.microsoft.com/office/drawing/2014/main" id="{72FB04FE-CDDD-462D-8E16-A7E72FCF2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>
            <a:extLst>
              <a:ext uri="{FF2B5EF4-FFF2-40B4-BE49-F238E27FC236}">
                <a16:creationId xmlns:a16="http://schemas.microsoft.com/office/drawing/2014/main" id="{66BB371A-D520-4C61-B957-1CA0DFD2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2590800" cy="2286000"/>
          </a:xfrm>
          <a:prstGeom prst="rect">
            <a:avLst/>
          </a:prstGeom>
          <a:gradFill rotWithShape="0">
            <a:gsLst>
              <a:gs pos="0">
                <a:srgbClr val="696969"/>
              </a:gs>
              <a:gs pos="100000">
                <a:srgbClr val="26262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CEC41950-DF1B-4796-8C14-6319E1F3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2590800" cy="2286000"/>
          </a:xfrm>
          <a:prstGeom prst="rect">
            <a:avLst/>
          </a:prstGeom>
          <a:gradFill rotWithShape="0">
            <a:gsLst>
              <a:gs pos="0">
                <a:srgbClr val="797979"/>
              </a:gs>
              <a:gs pos="50000">
                <a:srgbClr val="383838"/>
              </a:gs>
              <a:gs pos="100000">
                <a:srgbClr val="79797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pic>
        <p:nvPicPr>
          <p:cNvPr id="21509" name="Picture 5" descr="b3">
            <a:extLst>
              <a:ext uri="{FF2B5EF4-FFF2-40B4-BE49-F238E27FC236}">
                <a16:creationId xmlns:a16="http://schemas.microsoft.com/office/drawing/2014/main" id="{D63668E8-40F6-4D0B-ACB2-F0F01221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 descr="b4">
            <a:extLst>
              <a:ext uri="{FF2B5EF4-FFF2-40B4-BE49-F238E27FC236}">
                <a16:creationId xmlns:a16="http://schemas.microsoft.com/office/drawing/2014/main" id="{EE0BF892-B17C-446D-A232-D16144AF0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Rectangle 7">
            <a:extLst>
              <a:ext uri="{FF2B5EF4-FFF2-40B4-BE49-F238E27FC236}">
                <a16:creationId xmlns:a16="http://schemas.microsoft.com/office/drawing/2014/main" id="{047E2AC3-3DDC-400A-B1FF-4C9CDFD6C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905000" cy="2286000"/>
          </a:xfrm>
          <a:prstGeom prst="rect">
            <a:avLst/>
          </a:prstGeom>
          <a:gradFill rotWithShape="0">
            <a:gsLst>
              <a:gs pos="0">
                <a:srgbClr val="797979"/>
              </a:gs>
              <a:gs pos="50000">
                <a:srgbClr val="383838"/>
              </a:gs>
              <a:gs pos="100000">
                <a:srgbClr val="79797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6840E0E9-C140-4D9B-96E3-D6DBA76B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962400"/>
            <a:ext cx="685800" cy="2286000"/>
          </a:xfrm>
          <a:prstGeom prst="rect">
            <a:avLst/>
          </a:prstGeom>
          <a:solidFill>
            <a:srgbClr val="7979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pic>
        <p:nvPicPr>
          <p:cNvPr id="21513" name="Picture 9" descr="b5">
            <a:extLst>
              <a:ext uri="{FF2B5EF4-FFF2-40B4-BE49-F238E27FC236}">
                <a16:creationId xmlns:a16="http://schemas.microsoft.com/office/drawing/2014/main" id="{BAC4283B-1001-4588-84F4-F70A6134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0">
            <a:extLst>
              <a:ext uri="{FF2B5EF4-FFF2-40B4-BE49-F238E27FC236}">
                <a16:creationId xmlns:a16="http://schemas.microsoft.com/office/drawing/2014/main" id="{C47D4D78-25C3-4FA3-9628-8BD1FA299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2590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5" name="Picture 11">
            <a:extLst>
              <a:ext uri="{FF2B5EF4-FFF2-40B4-BE49-F238E27FC236}">
                <a16:creationId xmlns:a16="http://schemas.microsoft.com/office/drawing/2014/main" id="{CD600C0C-4923-4EF7-A12C-F6550E7A9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0825"/>
            <a:ext cx="336550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6" name="Picture 12">
            <a:extLst>
              <a:ext uri="{FF2B5EF4-FFF2-40B4-BE49-F238E27FC236}">
                <a16:creationId xmlns:a16="http://schemas.microsoft.com/office/drawing/2014/main" id="{A63B8443-1912-48B0-AA25-975348A41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30350"/>
            <a:ext cx="3968750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7" name="Picture 13">
            <a:extLst>
              <a:ext uri="{FF2B5EF4-FFF2-40B4-BE49-F238E27FC236}">
                <a16:creationId xmlns:a16="http://schemas.microsoft.com/office/drawing/2014/main" id="{5963E4C7-C6A4-4BDE-A927-F22883575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14">
            <a:extLst>
              <a:ext uri="{FF2B5EF4-FFF2-40B4-BE49-F238E27FC236}">
                <a16:creationId xmlns:a16="http://schemas.microsoft.com/office/drawing/2014/main" id="{5A904E39-0964-40FF-A704-2525B7F7F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2590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9" name="Line 15">
            <a:extLst>
              <a:ext uri="{FF2B5EF4-FFF2-40B4-BE49-F238E27FC236}">
                <a16:creationId xmlns:a16="http://schemas.microsoft.com/office/drawing/2014/main" id="{37A25A92-DF45-42F5-975F-BCE22ECC1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E13BA303-39EB-49E5-9030-1AC1D6C00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1521" name="Text Box 19">
            <a:extLst>
              <a:ext uri="{FF2B5EF4-FFF2-40B4-BE49-F238E27FC236}">
                <a16:creationId xmlns:a16="http://schemas.microsoft.com/office/drawing/2014/main" id="{65D114F5-06FB-433E-B151-A3E55F9F0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05251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>
                <a:solidFill>
                  <a:schemeClr val="tx2"/>
                </a:solidFill>
                <a:latin typeface="Arial" panose="020B0604020202020204" pitchFamily="34" charset="0"/>
              </a:rPr>
              <a:t>DCT</a:t>
            </a:r>
          </a:p>
        </p:txBody>
      </p:sp>
      <p:sp>
        <p:nvSpPr>
          <p:cNvPr id="21522" name="Text Box 20">
            <a:extLst>
              <a:ext uri="{FF2B5EF4-FFF2-40B4-BE49-F238E27FC236}">
                <a16:creationId xmlns:a16="http://schemas.microsoft.com/office/drawing/2014/main" id="{F2606FEA-A826-444C-AB19-098079728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05251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>
                <a:solidFill>
                  <a:schemeClr val="tx2"/>
                </a:solidFill>
                <a:latin typeface="Arial" panose="020B0604020202020204" pitchFamily="34" charset="0"/>
              </a:rPr>
              <a:t>IDCT</a:t>
            </a:r>
          </a:p>
        </p:txBody>
      </p:sp>
      <p:sp>
        <p:nvSpPr>
          <p:cNvPr id="21523" name="Text Box 22">
            <a:extLst>
              <a:ext uri="{FF2B5EF4-FFF2-40B4-BE49-F238E27FC236}">
                <a16:creationId xmlns:a16="http://schemas.microsoft.com/office/drawing/2014/main" id="{C4E489FC-51E1-40EE-BE0C-C8F048757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21524" name="Text Box 28">
            <a:extLst>
              <a:ext uri="{FF2B5EF4-FFF2-40B4-BE49-F238E27FC236}">
                <a16:creationId xmlns:a16="http://schemas.microsoft.com/office/drawing/2014/main" id="{4FF55008-C002-47E3-8626-8428478B5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>
            <a:extLst>
              <a:ext uri="{FF2B5EF4-FFF2-40B4-BE49-F238E27FC236}">
                <a16:creationId xmlns:a16="http://schemas.microsoft.com/office/drawing/2014/main" id="{AB61D4FB-3842-43F5-AD01-DD9DB8C08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31" name="Line 3">
            <a:extLst>
              <a:ext uri="{FF2B5EF4-FFF2-40B4-BE49-F238E27FC236}">
                <a16:creationId xmlns:a16="http://schemas.microsoft.com/office/drawing/2014/main" id="{82D32367-2548-41D8-AA77-D8F8986A5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F7A85429-99F4-47B0-85BD-7DCB68575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pic>
        <p:nvPicPr>
          <p:cNvPr id="22533" name="Picture 7">
            <a:extLst>
              <a:ext uri="{FF2B5EF4-FFF2-40B4-BE49-F238E27FC236}">
                <a16:creationId xmlns:a16="http://schemas.microsoft.com/office/drawing/2014/main" id="{04515ECD-41D8-49B6-B7EB-61EF2F2CB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3" t="8746" r="9074" b="8601"/>
          <a:stretch>
            <a:fillRect/>
          </a:stretch>
        </p:blipFill>
        <p:spPr bwMode="auto">
          <a:xfrm>
            <a:off x="5219700" y="2708275"/>
            <a:ext cx="36004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8">
            <a:extLst>
              <a:ext uri="{FF2B5EF4-FFF2-40B4-BE49-F238E27FC236}">
                <a16:creationId xmlns:a16="http://schemas.microsoft.com/office/drawing/2014/main" id="{6F0CD108-1769-4DAE-B461-C12734B22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908050"/>
            <a:ext cx="180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Kwantowanie</a:t>
            </a:r>
          </a:p>
        </p:txBody>
      </p:sp>
      <p:sp>
        <p:nvSpPr>
          <p:cNvPr id="22535" name="Text Box 9">
            <a:extLst>
              <a:ext uri="{FF2B5EF4-FFF2-40B4-BE49-F238E27FC236}">
                <a16:creationId xmlns:a16="http://schemas.microsoft.com/office/drawing/2014/main" id="{F2C09A72-44AF-488A-92B0-5056FA1F7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716338"/>
            <a:ext cx="962025" cy="5175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>
                <a:solidFill>
                  <a:srgbClr val="003300"/>
                </a:solidFill>
                <a:latin typeface="Arial" panose="020B0604020202020204" pitchFamily="34" charset="0"/>
              </a:rPr>
              <a:t>wartości</a:t>
            </a:r>
            <a:br>
              <a:rPr lang="pl-PL" altLang="pl-PL" sz="1400">
                <a:solidFill>
                  <a:srgbClr val="003300"/>
                </a:solidFill>
                <a:latin typeface="Arial" panose="020B0604020202020204" pitchFamily="34" charset="0"/>
              </a:rPr>
            </a:br>
            <a:r>
              <a:rPr lang="pl-PL" altLang="pl-PL" sz="1400">
                <a:solidFill>
                  <a:srgbClr val="003300"/>
                </a:solidFill>
                <a:latin typeface="Arial" panose="020B0604020202020204" pitchFamily="34" charset="0"/>
              </a:rPr>
              <a:t>znaczące</a:t>
            </a:r>
          </a:p>
        </p:txBody>
      </p:sp>
      <p:sp>
        <p:nvSpPr>
          <p:cNvPr id="22536" name="Text Box 10">
            <a:extLst>
              <a:ext uri="{FF2B5EF4-FFF2-40B4-BE49-F238E27FC236}">
                <a16:creationId xmlns:a16="http://schemas.microsoft.com/office/drawing/2014/main" id="{10281F8A-24CC-4D68-AC41-4E8B8788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644900"/>
            <a:ext cx="1217612" cy="517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>
                <a:solidFill>
                  <a:srgbClr val="003300"/>
                </a:solidFill>
                <a:latin typeface="Arial" panose="020B0604020202020204" pitchFamily="34" charset="0"/>
              </a:rPr>
              <a:t>wartości</a:t>
            </a:r>
            <a:br>
              <a:rPr lang="pl-PL" altLang="pl-PL" sz="1400">
                <a:solidFill>
                  <a:srgbClr val="003300"/>
                </a:solidFill>
                <a:latin typeface="Arial" panose="020B0604020202020204" pitchFamily="34" charset="0"/>
              </a:rPr>
            </a:br>
            <a:r>
              <a:rPr lang="pl-PL" altLang="pl-PL" sz="1400">
                <a:solidFill>
                  <a:srgbClr val="003300"/>
                </a:solidFill>
                <a:latin typeface="Arial" panose="020B0604020202020204" pitchFamily="34" charset="0"/>
              </a:rPr>
              <a:t>nieznaczące</a:t>
            </a:r>
          </a:p>
        </p:txBody>
      </p:sp>
      <p:pic>
        <p:nvPicPr>
          <p:cNvPr id="22537" name="Picture 11" descr="quanti1">
            <a:extLst>
              <a:ext uri="{FF2B5EF4-FFF2-40B4-BE49-F238E27FC236}">
                <a16:creationId xmlns:a16="http://schemas.microsoft.com/office/drawing/2014/main" id="{3B53956D-1336-4086-B784-503F219F1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94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4321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12" descr="quanti2">
            <a:extLst>
              <a:ext uri="{FF2B5EF4-FFF2-40B4-BE49-F238E27FC236}">
                <a16:creationId xmlns:a16="http://schemas.microsoft.com/office/drawing/2014/main" id="{6E27AF34-F321-44D3-A7E4-4A579CEF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9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581525"/>
            <a:ext cx="3816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9" name="Text Box 13">
            <a:extLst>
              <a:ext uri="{FF2B5EF4-FFF2-40B4-BE49-F238E27FC236}">
                <a16:creationId xmlns:a16="http://schemas.microsoft.com/office/drawing/2014/main" id="{119D9141-CE69-4AEF-8C59-A20FCFD9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622425"/>
            <a:ext cx="4244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Zaokrąglanie do najbliższej liczby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całkowitej z użyciem macierzy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współczynników kwantyzacji</a:t>
            </a:r>
          </a:p>
        </p:txBody>
      </p:sp>
      <p:sp>
        <p:nvSpPr>
          <p:cNvPr id="22540" name="Text Box 14">
            <a:extLst>
              <a:ext uri="{FF2B5EF4-FFF2-40B4-BE49-F238E27FC236}">
                <a16:creationId xmlns:a16="http://schemas.microsoft.com/office/drawing/2014/main" id="{CA6FDE1A-5D5E-4E18-95EA-D521F5030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6338"/>
            <a:ext cx="345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Ponowne mnożenie przez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współczynnik Q z macierzy</a:t>
            </a:r>
          </a:p>
        </p:txBody>
      </p:sp>
      <p:sp>
        <p:nvSpPr>
          <p:cNvPr id="22541" name="Text Box 15">
            <a:extLst>
              <a:ext uri="{FF2B5EF4-FFF2-40B4-BE49-F238E27FC236}">
                <a16:creationId xmlns:a16="http://schemas.microsoft.com/office/drawing/2014/main" id="{94815550-3DE6-401B-919E-2DA997A62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5295900"/>
            <a:ext cx="41163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W efekcie wiele współczynników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uzyska wartość zerową.</a:t>
            </a:r>
          </a:p>
        </p:txBody>
      </p:sp>
      <p:sp>
        <p:nvSpPr>
          <p:cNvPr id="22542" name="Text Box 16">
            <a:extLst>
              <a:ext uri="{FF2B5EF4-FFF2-40B4-BE49-F238E27FC236}">
                <a16:creationId xmlns:a16="http://schemas.microsoft.com/office/drawing/2014/main" id="{79AAF4E8-ED5D-40D7-8127-E60CF458A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484313"/>
            <a:ext cx="343535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Podczas tego procesu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następuje utrata informacji</a:t>
            </a:r>
          </a:p>
        </p:txBody>
      </p:sp>
      <p:sp>
        <p:nvSpPr>
          <p:cNvPr id="22543" name="Text Box 18">
            <a:extLst>
              <a:ext uri="{FF2B5EF4-FFF2-40B4-BE49-F238E27FC236}">
                <a16:creationId xmlns:a16="http://schemas.microsoft.com/office/drawing/2014/main" id="{ECE70BBE-0C5D-41C5-A1BA-BC2FE5489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22544" name="Text Box 28">
            <a:extLst>
              <a:ext uri="{FF2B5EF4-FFF2-40B4-BE49-F238E27FC236}">
                <a16:creationId xmlns:a16="http://schemas.microsoft.com/office/drawing/2014/main" id="{2A014288-4E0D-407C-B037-91FA1C1E1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>
            <a:extLst>
              <a:ext uri="{FF2B5EF4-FFF2-40B4-BE49-F238E27FC236}">
                <a16:creationId xmlns:a16="http://schemas.microsoft.com/office/drawing/2014/main" id="{C9643B46-1710-483C-A0D9-62652BCE7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79" name="Line 3">
            <a:extLst>
              <a:ext uri="{FF2B5EF4-FFF2-40B4-BE49-F238E27FC236}">
                <a16:creationId xmlns:a16="http://schemas.microsoft.com/office/drawing/2014/main" id="{AEEC1A79-33E2-41F0-8CA1-A40D00852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A65724F8-2606-4559-AC65-C8B9F3B8D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pic>
        <p:nvPicPr>
          <p:cNvPr id="24581" name="Picture 7">
            <a:extLst>
              <a:ext uri="{FF2B5EF4-FFF2-40B4-BE49-F238E27FC236}">
                <a16:creationId xmlns:a16="http://schemas.microsoft.com/office/drawing/2014/main" id="{0177C786-5BD7-4303-AE1C-AC4DD05C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620713"/>
            <a:ext cx="4972050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8">
            <a:extLst>
              <a:ext uri="{FF2B5EF4-FFF2-40B4-BE49-F238E27FC236}">
                <a16:creationId xmlns:a16="http://schemas.microsoft.com/office/drawing/2014/main" id="{464EF58D-46C8-4D64-A2B4-5267C7DFB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584575"/>
            <a:ext cx="4983162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9">
            <a:extLst>
              <a:ext uri="{FF2B5EF4-FFF2-40B4-BE49-F238E27FC236}">
                <a16:creationId xmlns:a16="http://schemas.microsoft.com/office/drawing/2014/main" id="{40C63D18-5B28-4258-8074-4084C3D51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557338"/>
            <a:ext cx="25384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Tablica kwantyzacji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 dla luminancji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YQ</a:t>
            </a:r>
            <a:r>
              <a:rPr lang="pl-PL" altLang="pl-PL" sz="2000" baseline="-2500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24584" name="Text Box 10">
            <a:extLst>
              <a:ext uri="{FF2B5EF4-FFF2-40B4-BE49-F238E27FC236}">
                <a16:creationId xmlns:a16="http://schemas.microsoft.com/office/drawing/2014/main" id="{6781F69A-8164-43A7-B159-8D0F27A44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365625"/>
            <a:ext cx="25384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Tablica kwantyzacji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 dla chrominancji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CrCb</a:t>
            </a:r>
            <a:r>
              <a:rPr lang="pl-PL" altLang="pl-PL" sz="2000" baseline="-2500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24585" name="Text Box 12">
            <a:extLst>
              <a:ext uri="{FF2B5EF4-FFF2-40B4-BE49-F238E27FC236}">
                <a16:creationId xmlns:a16="http://schemas.microsoft.com/office/drawing/2014/main" id="{B8A5D4F2-E3F3-4925-9858-676B00EA9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24586" name="Text Box 28">
            <a:extLst>
              <a:ext uri="{FF2B5EF4-FFF2-40B4-BE49-F238E27FC236}">
                <a16:creationId xmlns:a16="http://schemas.microsoft.com/office/drawing/2014/main" id="{8EBFA692-54C7-4608-8114-8D5EA4E54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>
            <a:extLst>
              <a:ext uri="{FF2B5EF4-FFF2-40B4-BE49-F238E27FC236}">
                <a16:creationId xmlns:a16="http://schemas.microsoft.com/office/drawing/2014/main" id="{E1749376-3A3B-4796-9E5B-7ADB3A8FD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6627" name="Line 3">
            <a:extLst>
              <a:ext uri="{FF2B5EF4-FFF2-40B4-BE49-F238E27FC236}">
                <a16:creationId xmlns:a16="http://schemas.microsoft.com/office/drawing/2014/main" id="{4B0D16C7-5E2C-4F4F-A63D-DC86C5160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F3811E5E-47FB-4D51-9479-6CC816790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pic>
        <p:nvPicPr>
          <p:cNvPr id="26629" name="Picture 7">
            <a:extLst>
              <a:ext uri="{FF2B5EF4-FFF2-40B4-BE49-F238E27FC236}">
                <a16:creationId xmlns:a16="http://schemas.microsoft.com/office/drawing/2014/main" id="{DCED592E-AB5F-4E2D-BAC0-2D313986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544888"/>
            <a:ext cx="4957762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8">
            <a:extLst>
              <a:ext uri="{FF2B5EF4-FFF2-40B4-BE49-F238E27FC236}">
                <a16:creationId xmlns:a16="http://schemas.microsoft.com/office/drawing/2014/main" id="{6735AA97-3BDD-4C3D-A378-DEAC1EDA4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692150"/>
            <a:ext cx="4972050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9">
            <a:extLst>
              <a:ext uri="{FF2B5EF4-FFF2-40B4-BE49-F238E27FC236}">
                <a16:creationId xmlns:a16="http://schemas.microsoft.com/office/drawing/2014/main" id="{F43779D7-707C-4BEF-B55B-A65322CAF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12875"/>
            <a:ext cx="25384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Tablica kwantyzacji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 dla luminancji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YQ</a:t>
            </a:r>
            <a:r>
              <a:rPr lang="pl-PL" altLang="pl-PL" sz="2000" baseline="-2500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26632" name="Text Box 10">
            <a:extLst>
              <a:ext uri="{FF2B5EF4-FFF2-40B4-BE49-F238E27FC236}">
                <a16:creationId xmlns:a16="http://schemas.microsoft.com/office/drawing/2014/main" id="{C3C085FB-3853-4553-BC02-B79D3B4B9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365625"/>
            <a:ext cx="25384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Tablica kwantyzacji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 dla luminancji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YQ</a:t>
            </a:r>
            <a:r>
              <a:rPr lang="pl-PL" altLang="pl-PL" sz="2000" baseline="-250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6633" name="Line 11">
            <a:extLst>
              <a:ext uri="{FF2B5EF4-FFF2-40B4-BE49-F238E27FC236}">
                <a16:creationId xmlns:a16="http://schemas.microsoft.com/office/drawing/2014/main" id="{48C9411D-434F-435A-87A8-BD75B466B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27813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6634" name="Text Box 12">
            <a:extLst>
              <a:ext uri="{FF2B5EF4-FFF2-40B4-BE49-F238E27FC236}">
                <a16:creationId xmlns:a16="http://schemas.microsoft.com/office/drawing/2014/main" id="{FDA84ED7-398D-457B-8333-80C18C9B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852738"/>
            <a:ext cx="13827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i="1">
                <a:latin typeface="Arial" panose="020B0604020202020204" pitchFamily="34" charset="0"/>
              </a:rPr>
              <a:t>wyższy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i="1">
                <a:latin typeface="Arial" panose="020B0604020202020204" pitchFamily="34" charset="0"/>
              </a:rPr>
              <a:t>stopień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i="1">
                <a:latin typeface="Arial" panose="020B0604020202020204" pitchFamily="34" charset="0"/>
              </a:rPr>
              <a:t>kompresji</a:t>
            </a:r>
          </a:p>
        </p:txBody>
      </p:sp>
      <p:sp>
        <p:nvSpPr>
          <p:cNvPr id="26635" name="Text Box 14">
            <a:extLst>
              <a:ext uri="{FF2B5EF4-FFF2-40B4-BE49-F238E27FC236}">
                <a16:creationId xmlns:a16="http://schemas.microsoft.com/office/drawing/2014/main" id="{AF70FAC5-BDBB-4882-A110-9B79C66CD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26636" name="Text Box 28">
            <a:extLst>
              <a:ext uri="{FF2B5EF4-FFF2-40B4-BE49-F238E27FC236}">
                <a16:creationId xmlns:a16="http://schemas.microsoft.com/office/drawing/2014/main" id="{8F6A7EEF-103B-466C-9163-3D247EFDC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>
            <a:extLst>
              <a:ext uri="{FF2B5EF4-FFF2-40B4-BE49-F238E27FC236}">
                <a16:creationId xmlns:a16="http://schemas.microsoft.com/office/drawing/2014/main" id="{32EC7374-3036-4545-9074-121665D47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8675" name="Line 3">
            <a:extLst>
              <a:ext uri="{FF2B5EF4-FFF2-40B4-BE49-F238E27FC236}">
                <a16:creationId xmlns:a16="http://schemas.microsoft.com/office/drawing/2014/main" id="{F48DD14B-C41C-4165-82CD-6562F327E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AC177479-9330-4A7F-A068-FA53E5F90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28677" name="Text Box 7">
            <a:extLst>
              <a:ext uri="{FF2B5EF4-FFF2-40B4-BE49-F238E27FC236}">
                <a16:creationId xmlns:a16="http://schemas.microsoft.com/office/drawing/2014/main" id="{6FA372FA-E9FA-4F95-AEBB-410C2055B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92150"/>
            <a:ext cx="1312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Przykład:</a:t>
            </a:r>
          </a:p>
        </p:txBody>
      </p:sp>
      <p:pic>
        <p:nvPicPr>
          <p:cNvPr id="321544" name="Picture 8" descr="quanti3">
            <a:extLst>
              <a:ext uri="{FF2B5EF4-FFF2-40B4-BE49-F238E27FC236}">
                <a16:creationId xmlns:a16="http://schemas.microsoft.com/office/drawing/2014/main" id="{BDA1963B-01F4-4668-923C-EC37F65D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96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36576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1545" name="Picture 9" descr="nach quanti">
            <a:extLst>
              <a:ext uri="{FF2B5EF4-FFF2-40B4-BE49-F238E27FC236}">
                <a16:creationId xmlns:a16="http://schemas.microsoft.com/office/drawing/2014/main" id="{E71F3C49-9B81-4A9B-9DBC-480029CB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96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962400"/>
            <a:ext cx="3429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0" descr="vor quanti">
            <a:extLst>
              <a:ext uri="{FF2B5EF4-FFF2-40B4-BE49-F238E27FC236}">
                <a16:creationId xmlns:a16="http://schemas.microsoft.com/office/drawing/2014/main" id="{5EFC0D28-7655-4F94-A338-E76E4863F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96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125538"/>
            <a:ext cx="49530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1547" name="Text Box 11">
            <a:extLst>
              <a:ext uri="{FF2B5EF4-FFF2-40B4-BE49-F238E27FC236}">
                <a16:creationId xmlns:a16="http://schemas.microsoft.com/office/drawing/2014/main" id="{D3A4835D-3269-445B-83B0-40858AB2A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73463"/>
            <a:ext cx="321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Macierz kwantyzacji YQ</a:t>
            </a:r>
            <a:r>
              <a:rPr lang="pl-PL" altLang="pl-PL" sz="2000" baseline="-2500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28682" name="Text Box 12">
            <a:extLst>
              <a:ext uri="{FF2B5EF4-FFF2-40B4-BE49-F238E27FC236}">
                <a16:creationId xmlns:a16="http://schemas.microsoft.com/office/drawing/2014/main" id="{8BE04B60-F87C-450C-9891-CD53E8E07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692150"/>
            <a:ext cx="462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Współczynniki DCT dla bloku obrazu</a:t>
            </a:r>
          </a:p>
        </p:txBody>
      </p:sp>
      <p:sp>
        <p:nvSpPr>
          <p:cNvPr id="321549" name="Text Box 13">
            <a:extLst>
              <a:ext uri="{FF2B5EF4-FFF2-40B4-BE49-F238E27FC236}">
                <a16:creationId xmlns:a16="http://schemas.microsoft.com/office/drawing/2014/main" id="{6407A0B7-44EC-4167-8073-CD9382234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863" y="3500438"/>
            <a:ext cx="4402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Współczynniki DCT po kwantyzacji</a:t>
            </a:r>
          </a:p>
        </p:txBody>
      </p:sp>
      <p:sp>
        <p:nvSpPr>
          <p:cNvPr id="28684" name="Text Box 15">
            <a:extLst>
              <a:ext uri="{FF2B5EF4-FFF2-40B4-BE49-F238E27FC236}">
                <a16:creationId xmlns:a16="http://schemas.microsoft.com/office/drawing/2014/main" id="{FE9CF9B2-FAF5-4239-BF30-8EECF4AD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28685" name="Text Box 28">
            <a:extLst>
              <a:ext uri="{FF2B5EF4-FFF2-40B4-BE49-F238E27FC236}">
                <a16:creationId xmlns:a16="http://schemas.microsoft.com/office/drawing/2014/main" id="{546AA871-DBC2-4DFE-A4BC-956D26090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7" grpId="0"/>
      <p:bldP spid="321547" grpId="1"/>
      <p:bldP spid="3215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>
            <a:extLst>
              <a:ext uri="{FF2B5EF4-FFF2-40B4-BE49-F238E27FC236}">
                <a16:creationId xmlns:a16="http://schemas.microsoft.com/office/drawing/2014/main" id="{6D20646E-EEDE-4669-B979-594C89940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0723" name="Line 3">
            <a:extLst>
              <a:ext uri="{FF2B5EF4-FFF2-40B4-BE49-F238E27FC236}">
                <a16:creationId xmlns:a16="http://schemas.microsoft.com/office/drawing/2014/main" id="{A6316D03-4278-455D-A94C-E74B4BB5B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5BE09F2B-8D83-48EC-91A0-2FAFA82B5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graphicFrame>
        <p:nvGraphicFramePr>
          <p:cNvPr id="30725" name="Object 7">
            <a:extLst>
              <a:ext uri="{FF2B5EF4-FFF2-40B4-BE49-F238E27FC236}">
                <a16:creationId xmlns:a16="http://schemas.microsoft.com/office/drawing/2014/main" id="{8174A294-CF87-4690-867A-ADC3AAFF9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692150"/>
          <a:ext cx="4140200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2261913" imgH="2274621" progId="Photoshop.Image.5">
                  <p:embed/>
                </p:oleObj>
              </mc:Choice>
              <mc:Fallback>
                <p:oleObj name="Image" r:id="rId4" imgW="2261913" imgH="2274621" progId="Photoshop.Image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92150"/>
                        <a:ext cx="4140200" cy="416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8">
            <a:extLst>
              <a:ext uri="{FF2B5EF4-FFF2-40B4-BE49-F238E27FC236}">
                <a16:creationId xmlns:a16="http://schemas.microsoft.com/office/drawing/2014/main" id="{3E0E8A3B-0276-49A4-84CD-3727F31C3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868863"/>
            <a:ext cx="7272338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7" name="Text Box 9">
            <a:extLst>
              <a:ext uri="{FF2B5EF4-FFF2-40B4-BE49-F238E27FC236}">
                <a16:creationId xmlns:a16="http://schemas.microsoft.com/office/drawing/2014/main" id="{7DC42449-B0C6-468F-A9AC-851CCF7E8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3638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Po przeglądaniu metodą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„zygzaka” skwantowane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współczynniki DCT są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zapisywane do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jednowymiarowego wektora,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a następnie kodowane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(w najprostszym przypadku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kodowanie serii)</a:t>
            </a:r>
          </a:p>
        </p:txBody>
      </p:sp>
      <p:sp>
        <p:nvSpPr>
          <p:cNvPr id="30728" name="Text Box 11">
            <a:extLst>
              <a:ext uri="{FF2B5EF4-FFF2-40B4-BE49-F238E27FC236}">
                <a16:creationId xmlns:a16="http://schemas.microsoft.com/office/drawing/2014/main" id="{FEA397AD-18E7-43CF-A550-B0CB0B78D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30729" name="Text Box 28">
            <a:extLst>
              <a:ext uri="{FF2B5EF4-FFF2-40B4-BE49-F238E27FC236}">
                <a16:creationId xmlns:a16="http://schemas.microsoft.com/office/drawing/2014/main" id="{088454FC-A161-45AE-81B8-FB432717E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>
            <a:extLst>
              <a:ext uri="{FF2B5EF4-FFF2-40B4-BE49-F238E27FC236}">
                <a16:creationId xmlns:a16="http://schemas.microsoft.com/office/drawing/2014/main" id="{282747DC-5BB2-404F-BA98-299FC5C57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2771" name="Line 3">
            <a:extLst>
              <a:ext uri="{FF2B5EF4-FFF2-40B4-BE49-F238E27FC236}">
                <a16:creationId xmlns:a16="http://schemas.microsoft.com/office/drawing/2014/main" id="{8657EBDB-B043-4B14-901F-2C26DF8EE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4F854C97-324A-4E69-99E2-B74BEC8A1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32773" name="Text Box 7">
            <a:extLst>
              <a:ext uri="{FF2B5EF4-FFF2-40B4-BE49-F238E27FC236}">
                <a16:creationId xmlns:a16="http://schemas.microsoft.com/office/drawing/2014/main" id="{8A34870C-FC14-4EB7-8992-971BFF16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765175"/>
            <a:ext cx="153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Kodowanie</a:t>
            </a:r>
          </a:p>
        </p:txBody>
      </p:sp>
      <p:sp>
        <p:nvSpPr>
          <p:cNvPr id="32774" name="Text Box 8">
            <a:extLst>
              <a:ext uri="{FF2B5EF4-FFF2-40B4-BE49-F238E27FC236}">
                <a16:creationId xmlns:a16="http://schemas.microsoft.com/office/drawing/2014/main" id="{0F9A967E-A036-4A4D-B353-ECFC164EA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12875"/>
            <a:ext cx="855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Standard JPEG przewiduje zastosowanie kodowania Huffmana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lub arytmetycznego. Format JFIF używa kodowania Huffmana,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które jest mniej złożone obliczeniowo, choć pozwala osiągnąć ok.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5 – 10% gorszy współczynnik kompresji niż kodowanie arytmetyczne.</a:t>
            </a:r>
          </a:p>
        </p:txBody>
      </p:sp>
      <p:sp>
        <p:nvSpPr>
          <p:cNvPr id="32775" name="Text Box 9">
            <a:extLst>
              <a:ext uri="{FF2B5EF4-FFF2-40B4-BE49-F238E27FC236}">
                <a16:creationId xmlns:a16="http://schemas.microsoft.com/office/drawing/2014/main" id="{5A373AAE-5ABA-4DFF-A813-5264BB31C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213100"/>
            <a:ext cx="8580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Proces dekodowania obrazu przebiega w sposób dokładnie odwrotny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(z wykorzystaniem IDCT).</a:t>
            </a:r>
          </a:p>
        </p:txBody>
      </p:sp>
      <p:sp>
        <p:nvSpPr>
          <p:cNvPr id="32776" name="Text Box 10">
            <a:extLst>
              <a:ext uri="{FF2B5EF4-FFF2-40B4-BE49-F238E27FC236}">
                <a16:creationId xmlns:a16="http://schemas.microsoft.com/office/drawing/2014/main" id="{BAB77404-02D5-4441-A01C-9F9E23791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214813"/>
            <a:ext cx="7586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Współczynnik kompresji w standardzie JPEG wynosi ok. 30:1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(zależnie od stosowanej macierzy kwantyzacji).</a:t>
            </a:r>
          </a:p>
        </p:txBody>
      </p:sp>
      <p:sp>
        <p:nvSpPr>
          <p:cNvPr id="32777" name="Text Box 12">
            <a:extLst>
              <a:ext uri="{FF2B5EF4-FFF2-40B4-BE49-F238E27FC236}">
                <a16:creationId xmlns:a16="http://schemas.microsoft.com/office/drawing/2014/main" id="{07BBA5E6-2EA4-46C2-8959-E9224429D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32778" name="Text Box 28">
            <a:extLst>
              <a:ext uri="{FF2B5EF4-FFF2-40B4-BE49-F238E27FC236}">
                <a16:creationId xmlns:a16="http://schemas.microsoft.com/office/drawing/2014/main" id="{EFF5C105-F5AF-4EF2-9760-75300BA16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>
            <a:extLst>
              <a:ext uri="{FF2B5EF4-FFF2-40B4-BE49-F238E27FC236}">
                <a16:creationId xmlns:a16="http://schemas.microsoft.com/office/drawing/2014/main" id="{CD24699D-2787-46BF-9D3F-2C5878AD7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4819" name="Line 3">
            <a:extLst>
              <a:ext uri="{FF2B5EF4-FFF2-40B4-BE49-F238E27FC236}">
                <a16:creationId xmlns:a16="http://schemas.microsoft.com/office/drawing/2014/main" id="{83E63187-F4DE-4AA2-A060-29671EDA5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2FB65170-A90B-4264-911E-F488C5E85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34821" name="Text Box 7">
            <a:extLst>
              <a:ext uri="{FF2B5EF4-FFF2-40B4-BE49-F238E27FC236}">
                <a16:creationId xmlns:a16="http://schemas.microsoft.com/office/drawing/2014/main" id="{1C9B98F6-B113-4EBE-94EF-C50A028ED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692150"/>
            <a:ext cx="349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Porównanie i ocena jakości</a:t>
            </a:r>
          </a:p>
        </p:txBody>
      </p:sp>
      <p:pic>
        <p:nvPicPr>
          <p:cNvPr id="34822" name="Picture 8">
            <a:extLst>
              <a:ext uri="{FF2B5EF4-FFF2-40B4-BE49-F238E27FC236}">
                <a16:creationId xmlns:a16="http://schemas.microsoft.com/office/drawing/2014/main" id="{5ECB39C9-5774-4372-84DF-07CADD090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12875"/>
            <a:ext cx="13128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9">
            <a:extLst>
              <a:ext uri="{FF2B5EF4-FFF2-40B4-BE49-F238E27FC236}">
                <a16:creationId xmlns:a16="http://schemas.microsoft.com/office/drawing/2014/main" id="{0C4C410A-E7D3-430A-8C0D-03E582FE3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38" y="1412875"/>
            <a:ext cx="131286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Text Box 10">
            <a:extLst>
              <a:ext uri="{FF2B5EF4-FFF2-40B4-BE49-F238E27FC236}">
                <a16:creationId xmlns:a16="http://schemas.microsoft.com/office/drawing/2014/main" id="{BCD9847D-50B1-4D94-B6FB-FB184E83D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451475"/>
            <a:ext cx="1524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JPEG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14 KB</a:t>
            </a:r>
          </a:p>
        </p:txBody>
      </p:sp>
      <p:sp>
        <p:nvSpPr>
          <p:cNvPr id="34825" name="Text Box 11">
            <a:extLst>
              <a:ext uri="{FF2B5EF4-FFF2-40B4-BE49-F238E27FC236}">
                <a16:creationId xmlns:a16="http://schemas.microsoft.com/office/drawing/2014/main" id="{A3DA45A1-6C52-4DD7-A4A9-BAAA21B98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51475"/>
            <a:ext cx="1676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GIF (53 </a:t>
            </a:r>
            <a:r>
              <a:rPr lang="pl-PL" altLang="pl-PL" sz="1600" b="0">
                <a:solidFill>
                  <a:schemeClr val="tx2"/>
                </a:solidFill>
              </a:rPr>
              <a:t>kolory</a:t>
            </a:r>
            <a:r>
              <a:rPr lang="de-DE" altLang="pl-PL" sz="1600" b="0">
                <a:solidFill>
                  <a:schemeClr val="tx2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11 KB</a:t>
            </a:r>
          </a:p>
        </p:txBody>
      </p:sp>
      <p:sp>
        <p:nvSpPr>
          <p:cNvPr id="34826" name="Text Box 13">
            <a:extLst>
              <a:ext uri="{FF2B5EF4-FFF2-40B4-BE49-F238E27FC236}">
                <a16:creationId xmlns:a16="http://schemas.microsoft.com/office/drawing/2014/main" id="{96EC7248-3F2F-42DC-9864-33AC9230A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34827" name="Text Box 28">
            <a:extLst>
              <a:ext uri="{FF2B5EF4-FFF2-40B4-BE49-F238E27FC236}">
                <a16:creationId xmlns:a16="http://schemas.microsoft.com/office/drawing/2014/main" id="{742AF305-D124-4FD3-BECA-ED485DC85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8C7BE522-7968-479F-8124-E90047ACB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147" name="Line 3">
            <a:extLst>
              <a:ext uri="{FF2B5EF4-FFF2-40B4-BE49-F238E27FC236}">
                <a16:creationId xmlns:a16="http://schemas.microsoft.com/office/drawing/2014/main" id="{72001E4D-A089-47D4-AD29-E43C50A1A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2F968AFA-FD32-4495-9130-3D0D2CBAE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6149" name="Text Box 7">
            <a:extLst>
              <a:ext uri="{FF2B5EF4-FFF2-40B4-BE49-F238E27FC236}">
                <a16:creationId xmlns:a16="http://schemas.microsoft.com/office/drawing/2014/main" id="{97BE6DED-91AA-4555-A372-75F14B89C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08050"/>
            <a:ext cx="8193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Joint Photographic Experts Group</a:t>
            </a:r>
            <a:r>
              <a:rPr lang="pl-PL" altLang="pl-PL" sz="2000">
                <a:latin typeface="Arial" panose="020B0604020202020204" pitchFamily="34" charset="0"/>
              </a:rPr>
              <a:t> – wspólna grupa specjalistów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z organizacji standaryzujących: ISO oraz CCITT założona w 1986 r.</a:t>
            </a:r>
          </a:p>
        </p:txBody>
      </p:sp>
      <p:sp>
        <p:nvSpPr>
          <p:cNvPr id="6150" name="Text Box 8">
            <a:extLst>
              <a:ext uri="{FF2B5EF4-FFF2-40B4-BE49-F238E27FC236}">
                <a16:creationId xmlns:a16="http://schemas.microsoft.com/office/drawing/2014/main" id="{63C78AB0-AC89-4203-B6A3-ACFB96A37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89138"/>
            <a:ext cx="8621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W 1992 r. opracowano standard kompresji stratnej obrazów JPEG,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który w toku dalszych prac unowocześniono do standardu JPEG2000.</a:t>
            </a:r>
          </a:p>
        </p:txBody>
      </p:sp>
      <p:sp>
        <p:nvSpPr>
          <p:cNvPr id="6151" name="Text Box 9">
            <a:extLst>
              <a:ext uri="{FF2B5EF4-FFF2-40B4-BE49-F238E27FC236}">
                <a16:creationId xmlns:a16="http://schemas.microsoft.com/office/drawing/2014/main" id="{0DF70C69-5082-4473-9420-69BCD49A4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068638"/>
            <a:ext cx="89503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Standard JPEG nie określa formatu pliku graficznego, lecz wyłącznie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algorytm kompresji. Format pliku to 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JFIF</a:t>
            </a:r>
            <a:r>
              <a:rPr lang="pl-PL" altLang="pl-PL" sz="2000">
                <a:latin typeface="Arial" panose="020B0604020202020204" pitchFamily="34" charset="0"/>
              </a:rPr>
              <a:t> (JPEG File Interchange Format)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wprowadzony przez Erica Hamiltona (istnieje również mało popularny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format SPIF – Still Picture Interchange Format).</a:t>
            </a:r>
          </a:p>
        </p:txBody>
      </p:sp>
      <p:sp>
        <p:nvSpPr>
          <p:cNvPr id="6152" name="Text Box 10">
            <a:extLst>
              <a:ext uri="{FF2B5EF4-FFF2-40B4-BE49-F238E27FC236}">
                <a16:creationId xmlns:a16="http://schemas.microsoft.com/office/drawing/2014/main" id="{405653C0-84AD-4310-AB30-78B239F96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97425"/>
            <a:ext cx="8132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Algorytm JPEG, pomimo, iż służy zazwyczaj do stratnej kompresji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obrazów fotograficznych, może również być wykorzystany do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kompresji bezstratnej, choć istnieją lepsze algorytmy. </a:t>
            </a:r>
          </a:p>
        </p:txBody>
      </p:sp>
      <p:sp>
        <p:nvSpPr>
          <p:cNvPr id="6153" name="Text Box 12">
            <a:extLst>
              <a:ext uri="{FF2B5EF4-FFF2-40B4-BE49-F238E27FC236}">
                <a16:creationId xmlns:a16="http://schemas.microsoft.com/office/drawing/2014/main" id="{61D9568C-1CD6-449A-B5BA-C94AFFF3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6154" name="Text Box 28">
            <a:extLst>
              <a:ext uri="{FF2B5EF4-FFF2-40B4-BE49-F238E27FC236}">
                <a16:creationId xmlns:a16="http://schemas.microsoft.com/office/drawing/2014/main" id="{A75377C3-7909-4AE5-8E09-4F614294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>
            <a:extLst>
              <a:ext uri="{FF2B5EF4-FFF2-40B4-BE49-F238E27FC236}">
                <a16:creationId xmlns:a16="http://schemas.microsoft.com/office/drawing/2014/main" id="{0675195C-B23B-4AB0-B8AC-5E74A7045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6867" name="Line 3">
            <a:extLst>
              <a:ext uri="{FF2B5EF4-FFF2-40B4-BE49-F238E27FC236}">
                <a16:creationId xmlns:a16="http://schemas.microsoft.com/office/drawing/2014/main" id="{62E8F306-21A4-4296-A2EA-67DB525B3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63C2F37C-92F1-459C-B1E0-D1A8F6BD8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pic>
        <p:nvPicPr>
          <p:cNvPr id="36869" name="Picture 7">
            <a:extLst>
              <a:ext uri="{FF2B5EF4-FFF2-40B4-BE49-F238E27FC236}">
                <a16:creationId xmlns:a16="http://schemas.microsoft.com/office/drawing/2014/main" id="{FC9D7307-7F97-4D1B-B7CA-67758692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18161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8">
            <a:extLst>
              <a:ext uri="{FF2B5EF4-FFF2-40B4-BE49-F238E27FC236}">
                <a16:creationId xmlns:a16="http://schemas.microsoft.com/office/drawing/2014/main" id="{621B87CE-0FEA-4A61-9B9A-D34AD000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57400"/>
            <a:ext cx="18161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9">
            <a:extLst>
              <a:ext uri="{FF2B5EF4-FFF2-40B4-BE49-F238E27FC236}">
                <a16:creationId xmlns:a16="http://schemas.microsoft.com/office/drawing/2014/main" id="{5991F6BC-9935-496B-91AA-1026BD514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57400"/>
            <a:ext cx="18161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0">
            <a:extLst>
              <a:ext uri="{FF2B5EF4-FFF2-40B4-BE49-F238E27FC236}">
                <a16:creationId xmlns:a16="http://schemas.microsoft.com/office/drawing/2014/main" id="{655861C2-7C3B-42BB-8123-C406FAF9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57400"/>
            <a:ext cx="18161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Text Box 11">
            <a:extLst>
              <a:ext uri="{FF2B5EF4-FFF2-40B4-BE49-F238E27FC236}">
                <a16:creationId xmlns:a16="http://schemas.microsoft.com/office/drawing/2014/main" id="{6C450C2D-2F26-4E58-A221-DCE297B93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00600"/>
            <a:ext cx="19812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JPEG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17 KB</a:t>
            </a:r>
          </a:p>
        </p:txBody>
      </p:sp>
      <p:sp>
        <p:nvSpPr>
          <p:cNvPr id="36874" name="Text Box 12">
            <a:extLst>
              <a:ext uri="{FF2B5EF4-FFF2-40B4-BE49-F238E27FC236}">
                <a16:creationId xmlns:a16="http://schemas.microsoft.com/office/drawing/2014/main" id="{1ECCE188-8FB4-44E0-9A56-0528F9D4F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797425"/>
            <a:ext cx="2133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JPEG </a:t>
            </a:r>
            <a:endParaRPr lang="pl-PL" altLang="pl-PL" sz="1600" b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14 KB</a:t>
            </a:r>
          </a:p>
        </p:txBody>
      </p:sp>
      <p:sp>
        <p:nvSpPr>
          <p:cNvPr id="36875" name="Text Box 13">
            <a:extLst>
              <a:ext uri="{FF2B5EF4-FFF2-40B4-BE49-F238E27FC236}">
                <a16:creationId xmlns:a16="http://schemas.microsoft.com/office/drawing/2014/main" id="{6E4BA6DD-47CF-445D-B5F1-0CB103C33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97425"/>
            <a:ext cx="2133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GIF (64</a:t>
            </a:r>
            <a:r>
              <a:rPr lang="pl-PL" altLang="pl-PL" sz="1600" b="0">
                <a:solidFill>
                  <a:schemeClr val="tx2"/>
                </a:solidFill>
              </a:rPr>
              <a:t> kolory</a:t>
            </a:r>
            <a:r>
              <a:rPr lang="de-DE" altLang="pl-PL" sz="1600" b="0">
                <a:solidFill>
                  <a:schemeClr val="tx2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13 KB</a:t>
            </a:r>
          </a:p>
        </p:txBody>
      </p:sp>
      <p:sp>
        <p:nvSpPr>
          <p:cNvPr id="36876" name="Text Box 14">
            <a:extLst>
              <a:ext uri="{FF2B5EF4-FFF2-40B4-BE49-F238E27FC236}">
                <a16:creationId xmlns:a16="http://schemas.microsoft.com/office/drawing/2014/main" id="{6C3B57B0-9068-4DCF-8F59-3B01DD967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800600"/>
            <a:ext cx="2286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GIF (16</a:t>
            </a:r>
            <a:r>
              <a:rPr lang="pl-PL" altLang="pl-PL" sz="1600" b="0">
                <a:solidFill>
                  <a:schemeClr val="tx2"/>
                </a:solidFill>
              </a:rPr>
              <a:t> kolorów</a:t>
            </a:r>
            <a:r>
              <a:rPr lang="de-DE" altLang="pl-PL" sz="1600" b="0">
                <a:solidFill>
                  <a:schemeClr val="tx2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9 KB</a:t>
            </a:r>
          </a:p>
        </p:txBody>
      </p:sp>
      <p:sp>
        <p:nvSpPr>
          <p:cNvPr id="36877" name="Text Box 16">
            <a:extLst>
              <a:ext uri="{FF2B5EF4-FFF2-40B4-BE49-F238E27FC236}">
                <a16:creationId xmlns:a16="http://schemas.microsoft.com/office/drawing/2014/main" id="{CC4633E5-9ED9-4D11-B43F-136908781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36878" name="Text Box 28">
            <a:extLst>
              <a:ext uri="{FF2B5EF4-FFF2-40B4-BE49-F238E27FC236}">
                <a16:creationId xmlns:a16="http://schemas.microsoft.com/office/drawing/2014/main" id="{CB97A9FB-BB01-4A41-9D4D-72275B526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>
            <a:extLst>
              <a:ext uri="{FF2B5EF4-FFF2-40B4-BE49-F238E27FC236}">
                <a16:creationId xmlns:a16="http://schemas.microsoft.com/office/drawing/2014/main" id="{29F293AB-96B3-4F32-84D2-5BE4EBAFE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8915" name="Line 3">
            <a:extLst>
              <a:ext uri="{FF2B5EF4-FFF2-40B4-BE49-F238E27FC236}">
                <a16:creationId xmlns:a16="http://schemas.microsoft.com/office/drawing/2014/main" id="{5A18CF0F-BFB9-4D98-A42A-1E92579DF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23FB19E2-06BE-4C05-B8EB-2337E8E66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38917" name="Text Box 7">
            <a:extLst>
              <a:ext uri="{FF2B5EF4-FFF2-40B4-BE49-F238E27FC236}">
                <a16:creationId xmlns:a16="http://schemas.microsoft.com/office/drawing/2014/main" id="{FDA843AA-02D6-4236-91D2-81158C22D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3" y="5148263"/>
            <a:ext cx="19812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GIF (256</a:t>
            </a:r>
            <a:r>
              <a:rPr lang="pl-PL" altLang="pl-PL" sz="1600" b="0">
                <a:solidFill>
                  <a:schemeClr val="tx2"/>
                </a:solidFill>
              </a:rPr>
              <a:t> kolorów</a:t>
            </a:r>
            <a:r>
              <a:rPr lang="de-DE" altLang="pl-PL" sz="1600" b="0">
                <a:solidFill>
                  <a:schemeClr val="tx2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6 KB</a:t>
            </a:r>
          </a:p>
        </p:txBody>
      </p:sp>
      <p:sp>
        <p:nvSpPr>
          <p:cNvPr id="38918" name="Text Box 8">
            <a:extLst>
              <a:ext uri="{FF2B5EF4-FFF2-40B4-BE49-F238E27FC236}">
                <a16:creationId xmlns:a16="http://schemas.microsoft.com/office/drawing/2014/main" id="{7A854474-5F45-437F-B30A-45EA5FCC6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5229225"/>
            <a:ext cx="2133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JPEG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26 KB</a:t>
            </a:r>
          </a:p>
        </p:txBody>
      </p:sp>
      <p:pic>
        <p:nvPicPr>
          <p:cNvPr id="38919" name="Picture 9">
            <a:extLst>
              <a:ext uri="{FF2B5EF4-FFF2-40B4-BE49-F238E27FC236}">
                <a16:creationId xmlns:a16="http://schemas.microsoft.com/office/drawing/2014/main" id="{B113B8E4-B699-47CC-B153-01C44009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4191000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0">
            <a:extLst>
              <a:ext uri="{FF2B5EF4-FFF2-40B4-BE49-F238E27FC236}">
                <a16:creationId xmlns:a16="http://schemas.microsoft.com/office/drawing/2014/main" id="{A6A57E73-009A-483D-A3F9-0A8A6DE2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1196975"/>
            <a:ext cx="4191000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Text Box 12">
            <a:extLst>
              <a:ext uri="{FF2B5EF4-FFF2-40B4-BE49-F238E27FC236}">
                <a16:creationId xmlns:a16="http://schemas.microsoft.com/office/drawing/2014/main" id="{84F3F832-A6C7-450E-ABA9-91D8ED377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38922" name="Text Box 28">
            <a:extLst>
              <a:ext uri="{FF2B5EF4-FFF2-40B4-BE49-F238E27FC236}">
                <a16:creationId xmlns:a16="http://schemas.microsoft.com/office/drawing/2014/main" id="{E5D49636-745A-499A-9EED-2DD3815D3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>
            <a:extLst>
              <a:ext uri="{FF2B5EF4-FFF2-40B4-BE49-F238E27FC236}">
                <a16:creationId xmlns:a16="http://schemas.microsoft.com/office/drawing/2014/main" id="{AD2C58EA-A1A3-4C2D-A6AF-84FC81D6B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0963" name="Line 3">
            <a:extLst>
              <a:ext uri="{FF2B5EF4-FFF2-40B4-BE49-F238E27FC236}">
                <a16:creationId xmlns:a16="http://schemas.microsoft.com/office/drawing/2014/main" id="{782F0D3C-CEE3-4CBA-8B72-D08B70A08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4FA548F9-0636-47F9-BE00-7F67F35F1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40965" name="Text Box 7">
            <a:extLst>
              <a:ext uri="{FF2B5EF4-FFF2-40B4-BE49-F238E27FC236}">
                <a16:creationId xmlns:a16="http://schemas.microsoft.com/office/drawing/2014/main" id="{21377D81-3E37-4D92-AFDD-358DFAD64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3" y="5159375"/>
            <a:ext cx="19812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JPEG </a:t>
            </a:r>
            <a:endParaRPr lang="pl-PL" altLang="pl-PL" sz="1600" b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9 KB</a:t>
            </a:r>
          </a:p>
        </p:txBody>
      </p:sp>
      <p:sp>
        <p:nvSpPr>
          <p:cNvPr id="40966" name="Text Box 8">
            <a:extLst>
              <a:ext uri="{FF2B5EF4-FFF2-40B4-BE49-F238E27FC236}">
                <a16:creationId xmlns:a16="http://schemas.microsoft.com/office/drawing/2014/main" id="{6D93366E-149B-406E-AAFA-12DCD7726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3" y="5083175"/>
            <a:ext cx="2133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JPEG </a:t>
            </a:r>
            <a:endParaRPr lang="pl-PL" altLang="pl-PL" sz="1600" b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7 KB</a:t>
            </a:r>
          </a:p>
        </p:txBody>
      </p:sp>
      <p:pic>
        <p:nvPicPr>
          <p:cNvPr id="40967" name="Picture 9">
            <a:extLst>
              <a:ext uri="{FF2B5EF4-FFF2-40B4-BE49-F238E27FC236}">
                <a16:creationId xmlns:a16="http://schemas.microsoft.com/office/drawing/2014/main" id="{AAACE2C7-7411-47CA-8EE9-F1D1C0971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4191000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0">
            <a:extLst>
              <a:ext uri="{FF2B5EF4-FFF2-40B4-BE49-F238E27FC236}">
                <a16:creationId xmlns:a16="http://schemas.microsoft.com/office/drawing/2014/main" id="{C1AA890B-BBEC-4D07-9D51-5EF69F3CF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1196975"/>
            <a:ext cx="4191000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9" name="Text Box 12">
            <a:extLst>
              <a:ext uri="{FF2B5EF4-FFF2-40B4-BE49-F238E27FC236}">
                <a16:creationId xmlns:a16="http://schemas.microsoft.com/office/drawing/2014/main" id="{689B1741-8737-4A7C-98B7-025218F00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40970" name="Text Box 28">
            <a:extLst>
              <a:ext uri="{FF2B5EF4-FFF2-40B4-BE49-F238E27FC236}">
                <a16:creationId xmlns:a16="http://schemas.microsoft.com/office/drawing/2014/main" id="{EA353631-EF27-4A1A-B945-F15E7CD8E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>
            <a:extLst>
              <a:ext uri="{FF2B5EF4-FFF2-40B4-BE49-F238E27FC236}">
                <a16:creationId xmlns:a16="http://schemas.microsoft.com/office/drawing/2014/main" id="{72A23EA0-F855-4FF2-B420-AC8A13345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011" name="Line 3">
            <a:extLst>
              <a:ext uri="{FF2B5EF4-FFF2-40B4-BE49-F238E27FC236}">
                <a16:creationId xmlns:a16="http://schemas.microsoft.com/office/drawing/2014/main" id="{B19C96ED-6785-4D13-8415-9B7B7EA48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2B70EB5D-8824-4673-A3D0-6D1AACC16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43013" name="Text Box 7">
            <a:extLst>
              <a:ext uri="{FF2B5EF4-FFF2-40B4-BE49-F238E27FC236}">
                <a16:creationId xmlns:a16="http://schemas.microsoft.com/office/drawing/2014/main" id="{EF559EAF-9648-4A44-B85B-9B3E93C45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5173663"/>
            <a:ext cx="19812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JPEG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9 KB</a:t>
            </a:r>
          </a:p>
        </p:txBody>
      </p:sp>
      <p:sp>
        <p:nvSpPr>
          <p:cNvPr id="43014" name="Text Box 8">
            <a:extLst>
              <a:ext uri="{FF2B5EF4-FFF2-40B4-BE49-F238E27FC236}">
                <a16:creationId xmlns:a16="http://schemas.microsoft.com/office/drawing/2014/main" id="{2763846F-D46F-45B7-9F45-B9E2B5A0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229225"/>
            <a:ext cx="2133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JPEG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 b="0">
                <a:solidFill>
                  <a:schemeClr val="tx2"/>
                </a:solidFill>
              </a:rPr>
              <a:t>7 KB</a:t>
            </a:r>
          </a:p>
        </p:txBody>
      </p:sp>
      <p:pic>
        <p:nvPicPr>
          <p:cNvPr id="43015" name="Picture 9">
            <a:extLst>
              <a:ext uri="{FF2B5EF4-FFF2-40B4-BE49-F238E27FC236}">
                <a16:creationId xmlns:a16="http://schemas.microsoft.com/office/drawing/2014/main" id="{5E231E65-D863-4272-9C98-3070F930C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211263"/>
            <a:ext cx="4191000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0">
            <a:extLst>
              <a:ext uri="{FF2B5EF4-FFF2-40B4-BE49-F238E27FC236}">
                <a16:creationId xmlns:a16="http://schemas.microsoft.com/office/drawing/2014/main" id="{DE128EEE-3E60-4A80-843F-0B82BFF37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1211263"/>
            <a:ext cx="4191000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11">
            <a:extLst>
              <a:ext uri="{FF2B5EF4-FFF2-40B4-BE49-F238E27FC236}">
                <a16:creationId xmlns:a16="http://schemas.microsoft.com/office/drawing/2014/main" id="{7526D7CD-0ABD-43FE-93CA-060422EE7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4"/>
          <a:stretch>
            <a:fillRect/>
          </a:stretch>
        </p:blipFill>
        <p:spPr bwMode="auto">
          <a:xfrm>
            <a:off x="827584" y="2133600"/>
            <a:ext cx="3394075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8" name="Picture 12">
            <a:extLst>
              <a:ext uri="{FF2B5EF4-FFF2-40B4-BE49-F238E27FC236}">
                <a16:creationId xmlns:a16="http://schemas.microsoft.com/office/drawing/2014/main" id="{F362641E-5E61-47E0-B38D-858A8D20F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"/>
          <a:stretch>
            <a:fillRect/>
          </a:stretch>
        </p:blipFill>
        <p:spPr bwMode="auto">
          <a:xfrm>
            <a:off x="5435600" y="2133600"/>
            <a:ext cx="306387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9" name="Text Box 14">
            <a:extLst>
              <a:ext uri="{FF2B5EF4-FFF2-40B4-BE49-F238E27FC236}">
                <a16:creationId xmlns:a16="http://schemas.microsoft.com/office/drawing/2014/main" id="{86EA41BF-209E-4301-BA07-AA9B5456A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43020" name="Text Box 28">
            <a:extLst>
              <a:ext uri="{FF2B5EF4-FFF2-40B4-BE49-F238E27FC236}">
                <a16:creationId xmlns:a16="http://schemas.microsoft.com/office/drawing/2014/main" id="{F125051D-32FE-4691-B728-538A3A373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2">
            <a:extLst>
              <a:ext uri="{FF2B5EF4-FFF2-40B4-BE49-F238E27FC236}">
                <a16:creationId xmlns:a16="http://schemas.microsoft.com/office/drawing/2014/main" id="{0F8889CA-FD1A-41F0-B58D-96003E81E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5059" name="Line 3">
            <a:extLst>
              <a:ext uri="{FF2B5EF4-FFF2-40B4-BE49-F238E27FC236}">
                <a16:creationId xmlns:a16="http://schemas.microsoft.com/office/drawing/2014/main" id="{1C8A784B-21D8-4B41-B232-D964FEE78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A9284F40-4A93-471B-9427-D6D3A64EF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pic>
        <p:nvPicPr>
          <p:cNvPr id="45061" name="Picture 7">
            <a:extLst>
              <a:ext uri="{FF2B5EF4-FFF2-40B4-BE49-F238E27FC236}">
                <a16:creationId xmlns:a16="http://schemas.microsoft.com/office/drawing/2014/main" id="{F956AE5A-23DA-452B-A8C7-E1CE27346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36613"/>
            <a:ext cx="432593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8">
            <a:extLst>
              <a:ext uri="{FF2B5EF4-FFF2-40B4-BE49-F238E27FC236}">
                <a16:creationId xmlns:a16="http://schemas.microsoft.com/office/drawing/2014/main" id="{2501D0A3-E212-44B2-B785-AAC070766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836613"/>
            <a:ext cx="4294187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9">
            <a:extLst>
              <a:ext uri="{FF2B5EF4-FFF2-40B4-BE49-F238E27FC236}">
                <a16:creationId xmlns:a16="http://schemas.microsoft.com/office/drawing/2014/main" id="{DDBBA4A0-B17F-4C2A-AB8A-91FA5ED35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292600"/>
            <a:ext cx="19812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3600" b="0">
                <a:solidFill>
                  <a:schemeClr val="tx2"/>
                </a:solidFill>
              </a:rPr>
              <a:t>JPEG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3600" b="0">
                <a:solidFill>
                  <a:schemeClr val="tx2"/>
                </a:solidFill>
              </a:rPr>
              <a:t>15 KB</a:t>
            </a:r>
          </a:p>
        </p:txBody>
      </p:sp>
      <p:sp>
        <p:nvSpPr>
          <p:cNvPr id="45064" name="Text Box 10">
            <a:extLst>
              <a:ext uri="{FF2B5EF4-FFF2-40B4-BE49-F238E27FC236}">
                <a16:creationId xmlns:a16="http://schemas.microsoft.com/office/drawing/2014/main" id="{095E70BC-BB77-4813-B0FA-C33591CB8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292600"/>
            <a:ext cx="19812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3600" b="0">
                <a:solidFill>
                  <a:schemeClr val="tx2"/>
                </a:solidFill>
              </a:rPr>
              <a:t>GIF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3600" b="0">
                <a:solidFill>
                  <a:schemeClr val="tx2"/>
                </a:solidFill>
              </a:rPr>
              <a:t>23 KB</a:t>
            </a:r>
          </a:p>
        </p:txBody>
      </p:sp>
      <p:sp>
        <p:nvSpPr>
          <p:cNvPr id="45065" name="Text Box 12">
            <a:extLst>
              <a:ext uri="{FF2B5EF4-FFF2-40B4-BE49-F238E27FC236}">
                <a16:creationId xmlns:a16="http://schemas.microsoft.com/office/drawing/2014/main" id="{7F6320A2-21A3-4006-A905-573DBCFE0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45066" name="Text Box 28">
            <a:extLst>
              <a:ext uri="{FF2B5EF4-FFF2-40B4-BE49-F238E27FC236}">
                <a16:creationId xmlns:a16="http://schemas.microsoft.com/office/drawing/2014/main" id="{07B69FB2-BA8E-4F3A-A04A-92A727D60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>
            <a:extLst>
              <a:ext uri="{FF2B5EF4-FFF2-40B4-BE49-F238E27FC236}">
                <a16:creationId xmlns:a16="http://schemas.microsoft.com/office/drawing/2014/main" id="{800499E2-92AB-41EE-8322-7C9D92801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7107" name="Line 3">
            <a:extLst>
              <a:ext uri="{FF2B5EF4-FFF2-40B4-BE49-F238E27FC236}">
                <a16:creationId xmlns:a16="http://schemas.microsoft.com/office/drawing/2014/main" id="{2A99385D-A43B-411B-AAC6-4D437EF9E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7598DB0C-6544-4D32-B739-E5CE60459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47109" name="Text Box 7">
            <a:extLst>
              <a:ext uri="{FF2B5EF4-FFF2-40B4-BE49-F238E27FC236}">
                <a16:creationId xmlns:a16="http://schemas.microsoft.com/office/drawing/2014/main" id="{A3DFA159-AC49-464E-A146-F233850E5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08500"/>
            <a:ext cx="217805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>
                <a:solidFill>
                  <a:schemeClr val="tx2"/>
                </a:solidFill>
              </a:rPr>
              <a:t>JPEG 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>
                <a:solidFill>
                  <a:schemeClr val="tx2"/>
                </a:solidFill>
              </a:rPr>
              <a:t>26 KB</a:t>
            </a:r>
          </a:p>
        </p:txBody>
      </p:sp>
      <p:sp>
        <p:nvSpPr>
          <p:cNvPr id="47110" name="Text Box 8">
            <a:extLst>
              <a:ext uri="{FF2B5EF4-FFF2-40B4-BE49-F238E27FC236}">
                <a16:creationId xmlns:a16="http://schemas.microsoft.com/office/drawing/2014/main" id="{1D972F09-C0AB-453E-B59A-26D6B7915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8" y="4511675"/>
            <a:ext cx="2344737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>
                <a:solidFill>
                  <a:schemeClr val="tx2"/>
                </a:solidFill>
              </a:rPr>
              <a:t>GIF (256</a:t>
            </a:r>
            <a:r>
              <a:rPr lang="pl-PL" altLang="pl-PL" sz="1600">
                <a:solidFill>
                  <a:schemeClr val="tx2"/>
                </a:solidFill>
              </a:rPr>
              <a:t> kolorów</a:t>
            </a:r>
            <a:r>
              <a:rPr lang="de-DE" altLang="pl-PL" sz="1600">
                <a:solidFill>
                  <a:schemeClr val="tx2"/>
                </a:solidFill>
              </a:rPr>
              <a:t>)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>
                <a:solidFill>
                  <a:schemeClr val="tx2"/>
                </a:solidFill>
              </a:rPr>
              <a:t>10 KB</a:t>
            </a:r>
          </a:p>
        </p:txBody>
      </p:sp>
      <p:sp>
        <p:nvSpPr>
          <p:cNvPr id="47111" name="Text Box 9">
            <a:extLst>
              <a:ext uri="{FF2B5EF4-FFF2-40B4-BE49-F238E27FC236}">
                <a16:creationId xmlns:a16="http://schemas.microsoft.com/office/drawing/2014/main" id="{510E1084-21E4-4403-9178-AFCB5E846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508500"/>
            <a:ext cx="2513012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>
                <a:solidFill>
                  <a:schemeClr val="tx2"/>
                </a:solidFill>
              </a:rPr>
              <a:t>PNG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600">
                <a:solidFill>
                  <a:schemeClr val="tx2"/>
                </a:solidFill>
              </a:rPr>
              <a:t>8 KB</a:t>
            </a:r>
          </a:p>
        </p:txBody>
      </p:sp>
      <p:pic>
        <p:nvPicPr>
          <p:cNvPr id="47112" name="Picture 10">
            <a:extLst>
              <a:ext uri="{FF2B5EF4-FFF2-40B4-BE49-F238E27FC236}">
                <a16:creationId xmlns:a16="http://schemas.microsoft.com/office/drawing/2014/main" id="{14B231AE-2455-4A96-9835-58F81C323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3024188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11">
            <a:extLst>
              <a:ext uri="{FF2B5EF4-FFF2-40B4-BE49-F238E27FC236}">
                <a16:creationId xmlns:a16="http://schemas.microsoft.com/office/drawing/2014/main" id="{3C46ED7C-9FF1-46AA-9495-5C24B4C7A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125538"/>
            <a:ext cx="3035300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12">
            <a:extLst>
              <a:ext uri="{FF2B5EF4-FFF2-40B4-BE49-F238E27FC236}">
                <a16:creationId xmlns:a16="http://schemas.microsoft.com/office/drawing/2014/main" id="{B6318F08-6042-420B-A5D5-F53453CB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125538"/>
            <a:ext cx="3035300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5" name="Text Box 14">
            <a:extLst>
              <a:ext uri="{FF2B5EF4-FFF2-40B4-BE49-F238E27FC236}">
                <a16:creationId xmlns:a16="http://schemas.microsoft.com/office/drawing/2014/main" id="{A65FF40C-6B92-43A2-B43A-548247FBC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47116" name="Text Box 28">
            <a:extLst>
              <a:ext uri="{FF2B5EF4-FFF2-40B4-BE49-F238E27FC236}">
                <a16:creationId xmlns:a16="http://schemas.microsoft.com/office/drawing/2014/main" id="{236E3B52-3171-45D8-B22F-B9906C89C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2">
            <a:extLst>
              <a:ext uri="{FF2B5EF4-FFF2-40B4-BE49-F238E27FC236}">
                <a16:creationId xmlns:a16="http://schemas.microsoft.com/office/drawing/2014/main" id="{66BCC51A-A810-458D-B492-6A112602A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9155" name="Line 3">
            <a:extLst>
              <a:ext uri="{FF2B5EF4-FFF2-40B4-BE49-F238E27FC236}">
                <a16:creationId xmlns:a16="http://schemas.microsoft.com/office/drawing/2014/main" id="{A8EC2A63-F7A3-4C63-B135-F17EA7678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2C7D0C00-86F8-4655-A3DF-B5FE67C7D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pic>
        <p:nvPicPr>
          <p:cNvPr id="49157" name="Picture 7">
            <a:extLst>
              <a:ext uri="{FF2B5EF4-FFF2-40B4-BE49-F238E27FC236}">
                <a16:creationId xmlns:a16="http://schemas.microsoft.com/office/drawing/2014/main" id="{250DB31A-CFCD-4EC7-AAA9-513114A64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20713"/>
            <a:ext cx="8459788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Text Box 8">
            <a:extLst>
              <a:ext uri="{FF2B5EF4-FFF2-40B4-BE49-F238E27FC236}">
                <a16:creationId xmlns:a16="http://schemas.microsoft.com/office/drawing/2014/main" id="{D9BD36DD-2841-464D-BF1D-B54E9CD28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8424863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800">
                <a:solidFill>
                  <a:srgbClr val="003300"/>
                </a:solidFill>
                <a:latin typeface="Arial" panose="020B0604020202020204" pitchFamily="34" charset="0"/>
              </a:rPr>
              <a:t>       GIF, 128 kolorów        GIF, 32 kolory + dithering      PNG, 16 mln kolorów</a:t>
            </a:r>
          </a:p>
        </p:txBody>
      </p:sp>
      <p:sp>
        <p:nvSpPr>
          <p:cNvPr id="49159" name="Rectangle 9">
            <a:extLst>
              <a:ext uri="{FF2B5EF4-FFF2-40B4-BE49-F238E27FC236}">
                <a16:creationId xmlns:a16="http://schemas.microsoft.com/office/drawing/2014/main" id="{DA5BFAEF-AABD-409F-BF00-786ACB41A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429000"/>
            <a:ext cx="8424863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800">
                <a:solidFill>
                  <a:srgbClr val="003300"/>
                </a:solidFill>
                <a:latin typeface="Arial" panose="020B0604020202020204" pitchFamily="34" charset="0"/>
              </a:rPr>
              <a:t>JPEG, kompresja 80%</a:t>
            </a:r>
            <a:r>
              <a:rPr lang="pl-PL" altLang="pl-PL" sz="1000">
                <a:solidFill>
                  <a:srgbClr val="003300"/>
                </a:solidFill>
                <a:latin typeface="Arial" panose="020B0604020202020204" pitchFamily="34" charset="0"/>
              </a:rPr>
              <a:t>	      </a:t>
            </a:r>
            <a:r>
              <a:rPr lang="pl-PL" altLang="pl-PL" sz="1800">
                <a:solidFill>
                  <a:srgbClr val="003300"/>
                </a:solidFill>
                <a:latin typeface="Arial" panose="020B0604020202020204" pitchFamily="34" charset="0"/>
              </a:rPr>
              <a:t>JPEG, kompresja 40%	PNG, 32 kolory+dithering</a:t>
            </a:r>
          </a:p>
        </p:txBody>
      </p:sp>
      <p:sp>
        <p:nvSpPr>
          <p:cNvPr id="49160" name="Text Box 11">
            <a:extLst>
              <a:ext uri="{FF2B5EF4-FFF2-40B4-BE49-F238E27FC236}">
                <a16:creationId xmlns:a16="http://schemas.microsoft.com/office/drawing/2014/main" id="{716FC5E8-694D-4F00-9479-1051EA542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49161" name="Text Box 28">
            <a:extLst>
              <a:ext uri="{FF2B5EF4-FFF2-40B4-BE49-F238E27FC236}">
                <a16:creationId xmlns:a16="http://schemas.microsoft.com/office/drawing/2014/main" id="{C715BAE3-E951-40CD-875B-AC1B706BC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>
            <a:extLst>
              <a:ext uri="{FF2B5EF4-FFF2-40B4-BE49-F238E27FC236}">
                <a16:creationId xmlns:a16="http://schemas.microsoft.com/office/drawing/2014/main" id="{B39CE740-BBCB-4275-A563-06DC3D473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1203" name="Line 3">
            <a:extLst>
              <a:ext uri="{FF2B5EF4-FFF2-40B4-BE49-F238E27FC236}">
                <a16:creationId xmlns:a16="http://schemas.microsoft.com/office/drawing/2014/main" id="{5042CDF9-068E-4F78-92B7-8EA89B5E0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206A2F42-0011-4574-82C2-3962F91B1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344071" name="Text Box 7">
            <a:extLst>
              <a:ext uri="{FF2B5EF4-FFF2-40B4-BE49-F238E27FC236}">
                <a16:creationId xmlns:a16="http://schemas.microsoft.com/office/drawing/2014/main" id="{B38E0899-6949-4B10-8A91-D91E1FCD1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981075"/>
            <a:ext cx="19256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JPEG2000</a:t>
            </a:r>
          </a:p>
        </p:txBody>
      </p:sp>
      <p:sp>
        <p:nvSpPr>
          <p:cNvPr id="51206" name="Text Box 8">
            <a:extLst>
              <a:ext uri="{FF2B5EF4-FFF2-40B4-BE49-F238E27FC236}">
                <a16:creationId xmlns:a16="http://schemas.microsoft.com/office/drawing/2014/main" id="{F9D65932-5933-4402-B622-646989B08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16113"/>
            <a:ext cx="7007225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l-PL" altLang="pl-PL" sz="2000">
                <a:latin typeface="Arial" panose="020B0604020202020204" pitchFamily="34" charset="0"/>
              </a:rPr>
              <a:t> wykorzystanie dyskretnej transformacji falkowej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  (DWT – </a:t>
            </a:r>
            <a:r>
              <a:rPr lang="pl-PL" altLang="pl-PL" sz="2000" i="1">
                <a:latin typeface="Arial" panose="020B0604020202020204" pitchFamily="34" charset="0"/>
              </a:rPr>
              <a:t>Discrete Wavelet Transform</a:t>
            </a:r>
            <a:r>
              <a:rPr lang="pl-PL" altLang="pl-PL" sz="2000">
                <a:latin typeface="Arial" panose="020B0604020202020204" pitchFamily="34" charset="0"/>
              </a:rPr>
              <a:t>)</a:t>
            </a:r>
            <a:br>
              <a:rPr lang="pl-PL" altLang="pl-PL" sz="2000">
                <a:latin typeface="Arial" panose="020B0604020202020204" pitchFamily="34" charset="0"/>
              </a:rPr>
            </a:br>
            <a:endParaRPr lang="pl-PL" altLang="pl-PL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l-PL" altLang="pl-PL" sz="2000">
                <a:latin typeface="Arial" panose="020B0604020202020204" pitchFamily="34" charset="0"/>
              </a:rPr>
              <a:t> 4 różne tryby progresywne</a:t>
            </a:r>
            <a:br>
              <a:rPr lang="pl-PL" altLang="pl-PL" sz="2000">
                <a:latin typeface="Arial" panose="020B0604020202020204" pitchFamily="34" charset="0"/>
              </a:rPr>
            </a:br>
            <a:endParaRPr lang="pl-PL" altLang="pl-PL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l-PL" altLang="pl-PL" sz="2000">
                <a:latin typeface="Arial" panose="020B0604020202020204" pitchFamily="34" charset="0"/>
              </a:rPr>
              <a:t> skalowane kwantowanie</a:t>
            </a:r>
            <a:br>
              <a:rPr lang="pl-PL" altLang="pl-PL" sz="2000">
                <a:latin typeface="Arial" panose="020B0604020202020204" pitchFamily="34" charset="0"/>
              </a:rPr>
            </a:br>
            <a:endParaRPr lang="pl-PL" altLang="pl-PL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l-PL" altLang="pl-PL" sz="2000">
                <a:latin typeface="Arial" panose="020B0604020202020204" pitchFamily="34" charset="0"/>
              </a:rPr>
              <a:t> kodowanie arytmetyczne</a:t>
            </a:r>
            <a:br>
              <a:rPr lang="pl-PL" altLang="pl-PL" sz="2000">
                <a:latin typeface="Arial" panose="020B0604020202020204" pitchFamily="34" charset="0"/>
              </a:rPr>
            </a:br>
            <a:endParaRPr lang="pl-PL" altLang="pl-PL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l-PL" altLang="pl-PL" sz="2000">
                <a:latin typeface="Arial" panose="020B0604020202020204" pitchFamily="34" charset="0"/>
              </a:rPr>
              <a:t> mniej widoczne efekty blokowe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endParaRPr lang="pl-PL" altLang="pl-PL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l-PL" altLang="pl-PL" sz="2000">
                <a:latin typeface="Arial" panose="020B0604020202020204" pitchFamily="34" charset="0"/>
              </a:rPr>
              <a:t> możliwy do uzyskania wyższy współczynnik kompresji</a:t>
            </a:r>
          </a:p>
        </p:txBody>
      </p:sp>
      <p:pic>
        <p:nvPicPr>
          <p:cNvPr id="51207" name="Picture 9">
            <a:extLst>
              <a:ext uri="{FF2B5EF4-FFF2-40B4-BE49-F238E27FC236}">
                <a16:creationId xmlns:a16="http://schemas.microsoft.com/office/drawing/2014/main" id="{6CCBAC30-8164-45BA-A4E4-A60A7D80D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9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852738"/>
            <a:ext cx="25606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8" name="Text Box 11">
            <a:extLst>
              <a:ext uri="{FF2B5EF4-FFF2-40B4-BE49-F238E27FC236}">
                <a16:creationId xmlns:a16="http://schemas.microsoft.com/office/drawing/2014/main" id="{481120AD-1487-42DF-AF05-13A1C8F3E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51209" name="Text Box 28">
            <a:extLst>
              <a:ext uri="{FF2B5EF4-FFF2-40B4-BE49-F238E27FC236}">
                <a16:creationId xmlns:a16="http://schemas.microsoft.com/office/drawing/2014/main" id="{B24D4FD3-415E-418D-AAC8-76E880CC2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2">
            <a:extLst>
              <a:ext uri="{FF2B5EF4-FFF2-40B4-BE49-F238E27FC236}">
                <a16:creationId xmlns:a16="http://schemas.microsoft.com/office/drawing/2014/main" id="{1EE8BD00-31EB-44F4-9ABF-44F90960E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3251" name="Line 3">
            <a:extLst>
              <a:ext uri="{FF2B5EF4-FFF2-40B4-BE49-F238E27FC236}">
                <a16:creationId xmlns:a16="http://schemas.microsoft.com/office/drawing/2014/main" id="{2C6DFB2B-5D68-4B25-A610-5512FC73D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A9A9E993-692A-4AFA-8034-66028C378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pic>
        <p:nvPicPr>
          <p:cNvPr id="53253" name="Picture 7">
            <a:extLst>
              <a:ext uri="{FF2B5EF4-FFF2-40B4-BE49-F238E27FC236}">
                <a16:creationId xmlns:a16="http://schemas.microsoft.com/office/drawing/2014/main" id="{118BF846-B00C-4D57-AF90-BC20221C6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2176463"/>
            <a:ext cx="4560887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8">
            <a:extLst>
              <a:ext uri="{FF2B5EF4-FFF2-40B4-BE49-F238E27FC236}">
                <a16:creationId xmlns:a16="http://schemas.microsoft.com/office/drawing/2014/main" id="{386C90C4-A2E2-43E7-A2B1-4F50333E8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2205038"/>
            <a:ext cx="4476750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 Box 9">
            <a:extLst>
              <a:ext uri="{FF2B5EF4-FFF2-40B4-BE49-F238E27FC236}">
                <a16:creationId xmlns:a16="http://schemas.microsoft.com/office/drawing/2014/main" id="{B61DAA76-19DD-4584-A066-C75354DA2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9068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 b="0">
                <a:latin typeface="Verdana" panose="020B0604030504040204" pitchFamily="34" charset="0"/>
              </a:rPr>
              <a:t>JPEG – 16 KB</a:t>
            </a:r>
          </a:p>
        </p:txBody>
      </p:sp>
      <p:sp>
        <p:nvSpPr>
          <p:cNvPr id="346122" name="Text Box 10">
            <a:extLst>
              <a:ext uri="{FF2B5EF4-FFF2-40B4-BE49-F238E27FC236}">
                <a16:creationId xmlns:a16="http://schemas.microsoft.com/office/drawing/2014/main" id="{C189A57C-6527-4A31-B266-850A9DE76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676400"/>
            <a:ext cx="25908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de-DE" altLang="pl-PL" sz="1800" b="0">
                <a:latin typeface="Verdana" pitchFamily="34" charset="0"/>
              </a:rPr>
              <a:t>JPEG2000 – 16 KB</a:t>
            </a:r>
          </a:p>
        </p:txBody>
      </p:sp>
      <p:sp>
        <p:nvSpPr>
          <p:cNvPr id="53257" name="Text Box 11">
            <a:extLst>
              <a:ext uri="{FF2B5EF4-FFF2-40B4-BE49-F238E27FC236}">
                <a16:creationId xmlns:a16="http://schemas.microsoft.com/office/drawing/2014/main" id="{F38F0F36-51C0-4BAB-BA5C-758AD02B2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836613"/>
            <a:ext cx="474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Porównanie jakości i wielkości plików</a:t>
            </a:r>
          </a:p>
        </p:txBody>
      </p:sp>
      <p:sp>
        <p:nvSpPr>
          <p:cNvPr id="53258" name="Text Box 13">
            <a:extLst>
              <a:ext uri="{FF2B5EF4-FFF2-40B4-BE49-F238E27FC236}">
                <a16:creationId xmlns:a16="http://schemas.microsoft.com/office/drawing/2014/main" id="{318A8FD4-792F-402C-B678-8701291FF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53259" name="Text Box 28">
            <a:extLst>
              <a:ext uri="{FF2B5EF4-FFF2-40B4-BE49-F238E27FC236}">
                <a16:creationId xmlns:a16="http://schemas.microsoft.com/office/drawing/2014/main" id="{9775E57A-4CD7-40FE-9254-7C2372183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2">
            <a:extLst>
              <a:ext uri="{FF2B5EF4-FFF2-40B4-BE49-F238E27FC236}">
                <a16:creationId xmlns:a16="http://schemas.microsoft.com/office/drawing/2014/main" id="{6C822CF8-A974-4114-AB4C-4108B15D7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5299" name="Line 3">
            <a:extLst>
              <a:ext uri="{FF2B5EF4-FFF2-40B4-BE49-F238E27FC236}">
                <a16:creationId xmlns:a16="http://schemas.microsoft.com/office/drawing/2014/main" id="{668F5AD4-D781-4598-8885-1CD9BB74B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19D08706-D926-472D-BD89-150342119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55301" name="Text Box 7">
            <a:extLst>
              <a:ext uri="{FF2B5EF4-FFF2-40B4-BE49-F238E27FC236}">
                <a16:creationId xmlns:a16="http://schemas.microsoft.com/office/drawing/2014/main" id="{276B8F5A-6207-4077-8207-9AC0190C8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9068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 b="0">
                <a:latin typeface="Verdana" panose="020B0604030504040204" pitchFamily="34" charset="0"/>
              </a:rPr>
              <a:t>JPEG – 16 KB</a:t>
            </a:r>
          </a:p>
        </p:txBody>
      </p:sp>
      <p:sp>
        <p:nvSpPr>
          <p:cNvPr id="348168" name="Text Box 8">
            <a:extLst>
              <a:ext uri="{FF2B5EF4-FFF2-40B4-BE49-F238E27FC236}">
                <a16:creationId xmlns:a16="http://schemas.microsoft.com/office/drawing/2014/main" id="{6C23B07B-9CE2-4D9B-A250-6EFC025BF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676400"/>
            <a:ext cx="25908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de-DE" altLang="pl-PL" sz="1800" b="0">
                <a:latin typeface="Verdana" pitchFamily="34" charset="0"/>
              </a:rPr>
              <a:t>JPEG2000 – 16 KB</a:t>
            </a:r>
          </a:p>
        </p:txBody>
      </p:sp>
      <p:pic>
        <p:nvPicPr>
          <p:cNvPr id="55303" name="Picture 9">
            <a:extLst>
              <a:ext uri="{FF2B5EF4-FFF2-40B4-BE49-F238E27FC236}">
                <a16:creationId xmlns:a16="http://schemas.microsoft.com/office/drawing/2014/main" id="{0E20A509-3CB2-4558-BFF6-4A52CEADB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2209800"/>
            <a:ext cx="4541838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0">
            <a:extLst>
              <a:ext uri="{FF2B5EF4-FFF2-40B4-BE49-F238E27FC236}">
                <a16:creationId xmlns:a16="http://schemas.microsoft.com/office/drawing/2014/main" id="{B8F15CDD-3A49-4B94-AA6E-966AFE48A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2209800"/>
            <a:ext cx="4549775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5" name="Text Box 12">
            <a:extLst>
              <a:ext uri="{FF2B5EF4-FFF2-40B4-BE49-F238E27FC236}">
                <a16:creationId xmlns:a16="http://schemas.microsoft.com/office/drawing/2014/main" id="{874C8A97-3A42-411D-B4D5-3759E5A4D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55306" name="Text Box 28">
            <a:extLst>
              <a:ext uri="{FF2B5EF4-FFF2-40B4-BE49-F238E27FC236}">
                <a16:creationId xmlns:a16="http://schemas.microsoft.com/office/drawing/2014/main" id="{E08600E3-C86D-4CFA-9E70-D85A47CDA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ECD75632-7F4E-4459-99A0-E37356621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195" name="Line 3">
            <a:extLst>
              <a:ext uri="{FF2B5EF4-FFF2-40B4-BE49-F238E27FC236}">
                <a16:creationId xmlns:a16="http://schemas.microsoft.com/office/drawing/2014/main" id="{78833825-9749-4C3D-A374-44321B5F3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4CE16C87-8915-432B-B17C-107270EA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8197" name="Text Box 7">
            <a:extLst>
              <a:ext uri="{FF2B5EF4-FFF2-40B4-BE49-F238E27FC236}">
                <a16:creationId xmlns:a16="http://schemas.microsoft.com/office/drawing/2014/main" id="{CF6D8973-377D-46C9-B612-5B31B5502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831850"/>
            <a:ext cx="430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Ogólny algorytm kompresji JPEG:</a:t>
            </a:r>
          </a:p>
        </p:txBody>
      </p:sp>
      <p:sp>
        <p:nvSpPr>
          <p:cNvPr id="8198" name="Text Box 8">
            <a:extLst>
              <a:ext uri="{FF2B5EF4-FFF2-40B4-BE49-F238E27FC236}">
                <a16:creationId xmlns:a16="http://schemas.microsoft.com/office/drawing/2014/main" id="{F3D80E8E-7D5E-4585-8623-DC1170EA6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2875"/>
            <a:ext cx="8802687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573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714500" indent="-3429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717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pl-PL" altLang="pl-PL" sz="2000">
                <a:latin typeface="Arial" panose="020B0604020202020204" pitchFamily="34" charset="0"/>
              </a:rPr>
              <a:t>konwersja z modelu RGB do przestrzeni barw YUV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pl-PL" altLang="pl-PL" sz="2000">
                <a:latin typeface="Arial" panose="020B0604020202020204" pitchFamily="34" charset="0"/>
              </a:rPr>
              <a:t>podział obrazu na bloki o rozmiarze 8×8 pikseli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oraz subsampling składowych chrominancyjnych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pl-PL" altLang="pl-PL" sz="2000">
                <a:latin typeface="Arial" panose="020B0604020202020204" pitchFamily="34" charset="0"/>
              </a:rPr>
              <a:t>obliczenie współczynników dyskretnej dwuwymiarowej transformaty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cosinusowej (2-D DCT) dla każdego bloku i dla każdej składowej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pl-PL" altLang="pl-PL" sz="2000">
                <a:latin typeface="Arial" panose="020B0604020202020204" pitchFamily="34" charset="0"/>
              </a:rPr>
              <a:t>kwantyzacja współczynników DCT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pl-PL" altLang="pl-PL" sz="2000">
                <a:latin typeface="Arial" panose="020B0604020202020204" pitchFamily="34" charset="0"/>
              </a:rPr>
              <a:t>przeglądanie bloku metodą zygzaka w celu zapisu współczynników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DCT w jednowymiarowym wektorze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pl-PL" altLang="pl-PL" sz="2000">
                <a:latin typeface="Arial" panose="020B0604020202020204" pitchFamily="34" charset="0"/>
              </a:rPr>
              <a:t>kodowanie współczynników (metodą Huffmana lub arytmetycznie)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pl-PL" altLang="pl-PL" sz="2000">
                <a:latin typeface="Arial" panose="020B0604020202020204" pitchFamily="34" charset="0"/>
              </a:rPr>
              <a:t>zapis danych do pliku w formacie JFIF</a:t>
            </a:r>
          </a:p>
        </p:txBody>
      </p:sp>
      <p:sp>
        <p:nvSpPr>
          <p:cNvPr id="301065" name="Text Box 9">
            <a:extLst>
              <a:ext uri="{FF2B5EF4-FFF2-40B4-BE49-F238E27FC236}">
                <a16:creationId xmlns:a16="http://schemas.microsoft.com/office/drawing/2014/main" id="{58A83F46-CF18-4425-B378-AC6632D44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4719638"/>
            <a:ext cx="796448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Tryby kompresji: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l-PL" altLang="pl-PL" sz="2000">
                <a:latin typeface="Arial" panose="020B0604020202020204" pitchFamily="34" charset="0"/>
              </a:rPr>
              <a:t> 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sekwencyjny</a:t>
            </a:r>
            <a:r>
              <a:rPr lang="pl-PL" altLang="pl-PL" sz="2000">
                <a:latin typeface="Arial" panose="020B0604020202020204" pitchFamily="34" charset="0"/>
              </a:rPr>
              <a:t> (pojedynczy przebieg)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l-PL" altLang="pl-PL" sz="2000">
                <a:latin typeface="Arial" panose="020B0604020202020204" pitchFamily="34" charset="0"/>
              </a:rPr>
              <a:t> 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progresywny</a:t>
            </a:r>
            <a:r>
              <a:rPr lang="pl-PL" altLang="pl-PL" sz="2000">
                <a:latin typeface="Arial" panose="020B0604020202020204" pitchFamily="34" charset="0"/>
              </a:rPr>
              <a:t> (kilka przebiegów, zastosowanie w sieciach)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l-PL" altLang="pl-PL" sz="2000">
                <a:latin typeface="Arial" panose="020B0604020202020204" pitchFamily="34" charset="0"/>
              </a:rPr>
              <a:t> 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hierarchiczny</a:t>
            </a:r>
            <a:r>
              <a:rPr lang="pl-PL" altLang="pl-PL" sz="2000">
                <a:latin typeface="Arial" panose="020B0604020202020204" pitchFamily="34" charset="0"/>
              </a:rPr>
              <a:t> (umożliwia stopniowe ściąganie pliku o rosnącej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  rozdzielczości)</a:t>
            </a:r>
          </a:p>
        </p:txBody>
      </p:sp>
      <p:sp>
        <p:nvSpPr>
          <p:cNvPr id="8200" name="Text Box 11">
            <a:extLst>
              <a:ext uri="{FF2B5EF4-FFF2-40B4-BE49-F238E27FC236}">
                <a16:creationId xmlns:a16="http://schemas.microsoft.com/office/drawing/2014/main" id="{835BDAAC-EB94-4420-9E48-EDB44A989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8201" name="Text Box 28">
            <a:extLst>
              <a:ext uri="{FF2B5EF4-FFF2-40B4-BE49-F238E27FC236}">
                <a16:creationId xmlns:a16="http://schemas.microsoft.com/office/drawing/2014/main" id="{451BB64A-FC0A-457A-BCF1-319B373F9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2">
            <a:extLst>
              <a:ext uri="{FF2B5EF4-FFF2-40B4-BE49-F238E27FC236}">
                <a16:creationId xmlns:a16="http://schemas.microsoft.com/office/drawing/2014/main" id="{C5D444F4-2F68-4079-A586-FC53683A5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7347" name="Line 3">
            <a:extLst>
              <a:ext uri="{FF2B5EF4-FFF2-40B4-BE49-F238E27FC236}">
                <a16:creationId xmlns:a16="http://schemas.microsoft.com/office/drawing/2014/main" id="{BBF0A547-D695-4363-A615-6FD800D9B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10AE5B32-2DA2-4DDC-9C94-187AF09CA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57349" name="Text Box 7">
            <a:extLst>
              <a:ext uri="{FF2B5EF4-FFF2-40B4-BE49-F238E27FC236}">
                <a16:creationId xmlns:a16="http://schemas.microsoft.com/office/drawing/2014/main" id="{C7F2E124-8930-4936-B86E-FC8D2897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 b="0">
                <a:latin typeface="Verdana" panose="020B0604030504040204" pitchFamily="34" charset="0"/>
              </a:rPr>
              <a:t>Or</a:t>
            </a:r>
            <a:r>
              <a:rPr lang="pl-PL" altLang="pl-PL" sz="1800" b="0">
                <a:latin typeface="Verdana" panose="020B0604030504040204" pitchFamily="34" charset="0"/>
              </a:rPr>
              <a:t>y</a:t>
            </a:r>
            <a:r>
              <a:rPr lang="de-DE" altLang="pl-PL" sz="1800" b="0">
                <a:latin typeface="Verdana" panose="020B0604030504040204" pitchFamily="34" charset="0"/>
              </a:rPr>
              <a:t>gina</a:t>
            </a:r>
            <a:r>
              <a:rPr lang="pl-PL" altLang="pl-PL" sz="1800" b="0">
                <a:latin typeface="Verdana" panose="020B0604030504040204" pitchFamily="34" charset="0"/>
              </a:rPr>
              <a:t>ł</a:t>
            </a:r>
            <a:endParaRPr lang="de-DE" altLang="pl-PL" sz="1800" b="0">
              <a:latin typeface="Verdana" panose="020B0604030504040204" pitchFamily="34" charset="0"/>
            </a:endParaRPr>
          </a:p>
        </p:txBody>
      </p:sp>
      <p:sp>
        <p:nvSpPr>
          <p:cNvPr id="350216" name="Text Box 8">
            <a:extLst>
              <a:ext uri="{FF2B5EF4-FFF2-40B4-BE49-F238E27FC236}">
                <a16:creationId xmlns:a16="http://schemas.microsoft.com/office/drawing/2014/main" id="{7B9AB88F-B654-4E89-81CD-F453A4B0F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730250"/>
            <a:ext cx="25908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de-DE" altLang="pl-PL" sz="1800" b="0">
                <a:latin typeface="Verdana" pitchFamily="34" charset="0"/>
              </a:rPr>
              <a:t>JPEG – 1:10</a:t>
            </a:r>
          </a:p>
        </p:txBody>
      </p:sp>
      <p:pic>
        <p:nvPicPr>
          <p:cNvPr id="57351" name="Picture 9">
            <a:extLst>
              <a:ext uri="{FF2B5EF4-FFF2-40B4-BE49-F238E27FC236}">
                <a16:creationId xmlns:a16="http://schemas.microsoft.com/office/drawing/2014/main" id="{324037D1-A81C-4A33-95AE-C7FFEE012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420938"/>
            <a:ext cx="2720975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10">
            <a:extLst>
              <a:ext uri="{FF2B5EF4-FFF2-40B4-BE49-F238E27FC236}">
                <a16:creationId xmlns:a16="http://schemas.microsoft.com/office/drawing/2014/main" id="{3D874ACE-7C16-4C25-A808-041EC2059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268413"/>
            <a:ext cx="272097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1">
            <a:extLst>
              <a:ext uri="{FF2B5EF4-FFF2-40B4-BE49-F238E27FC236}">
                <a16:creationId xmlns:a16="http://schemas.microsoft.com/office/drawing/2014/main" id="{77685EC3-A8AC-4AD8-98A8-0CA0B8965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3544888"/>
            <a:ext cx="2720975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12">
            <a:extLst>
              <a:ext uri="{FF2B5EF4-FFF2-40B4-BE49-F238E27FC236}">
                <a16:creationId xmlns:a16="http://schemas.microsoft.com/office/drawing/2014/main" id="{D5EB5547-BB59-46A5-A772-952B72698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3579813"/>
            <a:ext cx="2720975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5" name="Picture 13">
            <a:extLst>
              <a:ext uri="{FF2B5EF4-FFF2-40B4-BE49-F238E27FC236}">
                <a16:creationId xmlns:a16="http://schemas.microsoft.com/office/drawing/2014/main" id="{C0C7AEDE-7E5C-4945-AC16-FB3AC6308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1268413"/>
            <a:ext cx="2720975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6" name="Text Box 14">
            <a:extLst>
              <a:ext uri="{FF2B5EF4-FFF2-40B4-BE49-F238E27FC236}">
                <a16:creationId xmlns:a16="http://schemas.microsoft.com/office/drawing/2014/main" id="{CCAF2F8A-8D0E-4B61-95A3-B6FD5B75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730250"/>
            <a:ext cx="259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 b="0">
                <a:latin typeface="Verdana" panose="020B0604030504040204" pitchFamily="34" charset="0"/>
              </a:rPr>
              <a:t>JPEG – 1:20</a:t>
            </a:r>
          </a:p>
        </p:txBody>
      </p:sp>
      <p:sp>
        <p:nvSpPr>
          <p:cNvPr id="57357" name="Text Box 15">
            <a:extLst>
              <a:ext uri="{FF2B5EF4-FFF2-40B4-BE49-F238E27FC236}">
                <a16:creationId xmlns:a16="http://schemas.microsoft.com/office/drawing/2014/main" id="{29E8B09D-7553-456E-9376-B24522A46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680075"/>
            <a:ext cx="259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 b="0">
                <a:latin typeface="Verdana" panose="020B0604030504040204" pitchFamily="34" charset="0"/>
              </a:rPr>
              <a:t>JPEG2000 – 1:20</a:t>
            </a:r>
          </a:p>
        </p:txBody>
      </p:sp>
      <p:sp>
        <p:nvSpPr>
          <p:cNvPr id="57358" name="Text Box 16">
            <a:extLst>
              <a:ext uri="{FF2B5EF4-FFF2-40B4-BE49-F238E27FC236}">
                <a16:creationId xmlns:a16="http://schemas.microsoft.com/office/drawing/2014/main" id="{9AF0B538-0D57-46F6-8572-05433D84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680075"/>
            <a:ext cx="259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 b="0">
                <a:latin typeface="Verdana" panose="020B0604030504040204" pitchFamily="34" charset="0"/>
              </a:rPr>
              <a:t>JPEG2000 – 1:10</a:t>
            </a:r>
          </a:p>
        </p:txBody>
      </p:sp>
      <p:sp>
        <p:nvSpPr>
          <p:cNvPr id="57359" name="Text Box 18">
            <a:extLst>
              <a:ext uri="{FF2B5EF4-FFF2-40B4-BE49-F238E27FC236}">
                <a16:creationId xmlns:a16="http://schemas.microsoft.com/office/drawing/2014/main" id="{C76736AD-551C-4584-9F26-6246A7096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57360" name="Text Box 28">
            <a:extLst>
              <a:ext uri="{FF2B5EF4-FFF2-40B4-BE49-F238E27FC236}">
                <a16:creationId xmlns:a16="http://schemas.microsoft.com/office/drawing/2014/main" id="{7D8DE314-6C7C-4CF2-8E5F-5789B558A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2">
            <a:extLst>
              <a:ext uri="{FF2B5EF4-FFF2-40B4-BE49-F238E27FC236}">
                <a16:creationId xmlns:a16="http://schemas.microsoft.com/office/drawing/2014/main" id="{B344701A-A8EB-41D6-AA67-E4F9A980F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9395" name="Line 3">
            <a:extLst>
              <a:ext uri="{FF2B5EF4-FFF2-40B4-BE49-F238E27FC236}">
                <a16:creationId xmlns:a16="http://schemas.microsoft.com/office/drawing/2014/main" id="{62BEC281-A196-4019-8CA6-13A7279FC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D3F0D149-1C23-4245-B71E-F2398115B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59397" name="Text Box 7">
            <a:extLst>
              <a:ext uri="{FF2B5EF4-FFF2-40B4-BE49-F238E27FC236}">
                <a16:creationId xmlns:a16="http://schemas.microsoft.com/office/drawing/2014/main" id="{893F5832-850F-499D-AAD1-4D934CB5B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836613"/>
            <a:ext cx="259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 b="0">
                <a:latin typeface="Verdana" panose="020B0604030504040204" pitchFamily="34" charset="0"/>
              </a:rPr>
              <a:t>JPEG – 1:50</a:t>
            </a:r>
          </a:p>
        </p:txBody>
      </p:sp>
      <p:sp>
        <p:nvSpPr>
          <p:cNvPr id="59398" name="Text Box 8">
            <a:extLst>
              <a:ext uri="{FF2B5EF4-FFF2-40B4-BE49-F238E27FC236}">
                <a16:creationId xmlns:a16="http://schemas.microsoft.com/office/drawing/2014/main" id="{5E8EE00B-5827-4C6A-A9FE-23BE6CD6D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15000"/>
            <a:ext cx="259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 b="0">
                <a:latin typeface="Verdana" panose="020B0604030504040204" pitchFamily="34" charset="0"/>
              </a:rPr>
              <a:t>JPEG2000 – 1:100</a:t>
            </a:r>
          </a:p>
        </p:txBody>
      </p:sp>
      <p:sp>
        <p:nvSpPr>
          <p:cNvPr id="59399" name="Text Box 9">
            <a:extLst>
              <a:ext uri="{FF2B5EF4-FFF2-40B4-BE49-F238E27FC236}">
                <a16:creationId xmlns:a16="http://schemas.microsoft.com/office/drawing/2014/main" id="{07D124A9-654E-4E1D-A22C-2556B589D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15000"/>
            <a:ext cx="259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 b="0">
                <a:latin typeface="Verdana" panose="020B0604030504040204" pitchFamily="34" charset="0"/>
              </a:rPr>
              <a:t>JPEG2000 – 1:50</a:t>
            </a:r>
          </a:p>
        </p:txBody>
      </p:sp>
      <p:pic>
        <p:nvPicPr>
          <p:cNvPr id="59400" name="Picture 10">
            <a:extLst>
              <a:ext uri="{FF2B5EF4-FFF2-40B4-BE49-F238E27FC236}">
                <a16:creationId xmlns:a16="http://schemas.microsoft.com/office/drawing/2014/main" id="{FA7BCF3C-8D93-4C6C-993B-E9C6EE172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2727325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Picture 11">
            <a:extLst>
              <a:ext uri="{FF2B5EF4-FFF2-40B4-BE49-F238E27FC236}">
                <a16:creationId xmlns:a16="http://schemas.microsoft.com/office/drawing/2014/main" id="{E70E84A9-9ACF-461F-A916-298D48632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500438"/>
            <a:ext cx="2727325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2" name="Picture 12">
            <a:extLst>
              <a:ext uri="{FF2B5EF4-FFF2-40B4-BE49-F238E27FC236}">
                <a16:creationId xmlns:a16="http://schemas.microsoft.com/office/drawing/2014/main" id="{85D1095C-1955-4708-A279-DCFB97141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500438"/>
            <a:ext cx="2727325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3" name="Text Box 14">
            <a:extLst>
              <a:ext uri="{FF2B5EF4-FFF2-40B4-BE49-F238E27FC236}">
                <a16:creationId xmlns:a16="http://schemas.microsoft.com/office/drawing/2014/main" id="{4F09D690-F238-4CCA-855B-F3727C8EE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59404" name="Text Box 28">
            <a:extLst>
              <a:ext uri="{FF2B5EF4-FFF2-40B4-BE49-F238E27FC236}">
                <a16:creationId xmlns:a16="http://schemas.microsoft.com/office/drawing/2014/main" id="{FDD127E8-AF67-4D94-B3B3-B968FC133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2">
            <a:extLst>
              <a:ext uri="{FF2B5EF4-FFF2-40B4-BE49-F238E27FC236}">
                <a16:creationId xmlns:a16="http://schemas.microsoft.com/office/drawing/2014/main" id="{B1DD5105-C6B0-4406-9238-CE0822C39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1443" name="Line 3">
            <a:extLst>
              <a:ext uri="{FF2B5EF4-FFF2-40B4-BE49-F238E27FC236}">
                <a16:creationId xmlns:a16="http://schemas.microsoft.com/office/drawing/2014/main" id="{6113A4E1-1FA6-48AC-9FA4-85AB377CA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99D21551-8E81-4D7C-B8D2-A13087AC6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pic>
        <p:nvPicPr>
          <p:cNvPr id="61445" name="Picture 7">
            <a:extLst>
              <a:ext uri="{FF2B5EF4-FFF2-40B4-BE49-F238E27FC236}">
                <a16:creationId xmlns:a16="http://schemas.microsoft.com/office/drawing/2014/main" id="{357691D4-2C50-4FFA-81F6-D6EAF303A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1" t="8473" r="20230" b="27943"/>
          <a:stretch>
            <a:fillRect/>
          </a:stretch>
        </p:blipFill>
        <p:spPr bwMode="auto">
          <a:xfrm>
            <a:off x="0" y="1916113"/>
            <a:ext cx="91440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 Box 8">
            <a:extLst>
              <a:ext uri="{FF2B5EF4-FFF2-40B4-BE49-F238E27FC236}">
                <a16:creationId xmlns:a16="http://schemas.microsoft.com/office/drawing/2014/main" id="{CA1099BF-8998-4136-93FF-CF8E8634B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20713"/>
            <a:ext cx="3865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Współczynnik kompresji 100:1</a:t>
            </a:r>
          </a:p>
        </p:txBody>
      </p:sp>
      <p:sp>
        <p:nvSpPr>
          <p:cNvPr id="61447" name="Text Box 9">
            <a:extLst>
              <a:ext uri="{FF2B5EF4-FFF2-40B4-BE49-F238E27FC236}">
                <a16:creationId xmlns:a16="http://schemas.microsoft.com/office/drawing/2014/main" id="{82A99856-EB66-441C-82CF-9EE7FF2D6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196975"/>
            <a:ext cx="208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JPEG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PSNR = 24,9 dB</a:t>
            </a:r>
          </a:p>
        </p:txBody>
      </p:sp>
      <p:sp>
        <p:nvSpPr>
          <p:cNvPr id="61448" name="Text Box 10">
            <a:extLst>
              <a:ext uri="{FF2B5EF4-FFF2-40B4-BE49-F238E27FC236}">
                <a16:creationId xmlns:a16="http://schemas.microsoft.com/office/drawing/2014/main" id="{A8C00561-9393-42DC-BA57-4AC7BE5AB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125538"/>
            <a:ext cx="208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JPEG2000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PSNR = 28.7 dB</a:t>
            </a:r>
          </a:p>
        </p:txBody>
      </p:sp>
      <p:sp>
        <p:nvSpPr>
          <p:cNvPr id="61449" name="Text Box 12">
            <a:extLst>
              <a:ext uri="{FF2B5EF4-FFF2-40B4-BE49-F238E27FC236}">
                <a16:creationId xmlns:a16="http://schemas.microsoft.com/office/drawing/2014/main" id="{7BCEC782-B437-4C99-B3CB-5E2ACBF32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61450" name="Text Box 28">
            <a:extLst>
              <a:ext uri="{FF2B5EF4-FFF2-40B4-BE49-F238E27FC236}">
                <a16:creationId xmlns:a16="http://schemas.microsoft.com/office/drawing/2014/main" id="{C6AC73EA-89D3-4F73-B5E2-AEC6C9459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>
            <a:extLst>
              <a:ext uri="{FF2B5EF4-FFF2-40B4-BE49-F238E27FC236}">
                <a16:creationId xmlns:a16="http://schemas.microsoft.com/office/drawing/2014/main" id="{46D1BC88-82CF-4A4E-9581-204A38665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3491" name="Line 3">
            <a:extLst>
              <a:ext uri="{FF2B5EF4-FFF2-40B4-BE49-F238E27FC236}">
                <a16:creationId xmlns:a16="http://schemas.microsoft.com/office/drawing/2014/main" id="{4C5771C9-027F-4DCE-AC07-46F167D6C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C2024431-6288-4567-8426-867CCA1EA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63493" name="Text Box 7">
            <a:extLst>
              <a:ext uri="{FF2B5EF4-FFF2-40B4-BE49-F238E27FC236}">
                <a16:creationId xmlns:a16="http://schemas.microsoft.com/office/drawing/2014/main" id="{3116B3D2-0455-4786-BE34-C5A4DCF5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620713"/>
            <a:ext cx="370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400">
                <a:solidFill>
                  <a:schemeClr val="folHlink"/>
                </a:solidFill>
                <a:latin typeface="Times New Roman" panose="02020603050405020304" pitchFamily="18" charset="0"/>
              </a:rPr>
              <a:t>Faza kodowania binarnego</a:t>
            </a:r>
          </a:p>
        </p:txBody>
      </p:sp>
      <p:sp>
        <p:nvSpPr>
          <p:cNvPr id="360456" name="Text Box 8">
            <a:extLst>
              <a:ext uri="{FF2B5EF4-FFF2-40B4-BE49-F238E27FC236}">
                <a16:creationId xmlns:a16="http://schemas.microsoft.com/office/drawing/2014/main" id="{74D9D067-2C28-4F3D-A760-A8C370B00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52513"/>
            <a:ext cx="8361362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W typowych zastosowaniach stosowane są trzy warianty: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l-PL" altLang="pl-PL" sz="2000">
                <a:latin typeface="Times New Roman" panose="02020603050405020304" pitchFamily="18" charset="0"/>
              </a:rPr>
              <a:t> </a:t>
            </a: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przypisanie słów kodowych poszczególnym symbolom alfabetu źródła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	metody Huffmana, Shannona-Fano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</a:t>
            </a: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stałej liczbie symboli wejściowych odpowiada kod o zmiennej długości</a:t>
            </a:r>
            <a:b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				</a:t>
            </a:r>
          </a:p>
          <a:p>
            <a:pPr eaLnBrk="1" hangingPunct="1">
              <a:spcBef>
                <a:spcPct val="0"/>
              </a:spcBef>
            </a:pPr>
            <a:r>
              <a:rPr lang="pl-PL" altLang="pl-PL" sz="2000">
                <a:latin typeface="Times New Roman" panose="02020603050405020304" pitchFamily="18" charset="0"/>
              </a:rPr>
              <a:t> </a:t>
            </a: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przypisanie określonej reprezentacji fragmentom strumienia wejściowego</a:t>
            </a:r>
            <a:b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   o zmiennej długości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	kodery słownikowe, RLE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</a:t>
            </a: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zmiennej liczbie symboli wejściowych odpowiadają słowa kodowe </a:t>
            </a:r>
            <a:b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   o stałej długości</a:t>
            </a:r>
            <a:b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</a:b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l-PL" altLang="pl-PL" sz="2000">
                <a:latin typeface="Times New Roman" panose="02020603050405020304" pitchFamily="18" charset="0"/>
              </a:rPr>
              <a:t> </a:t>
            </a: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kod wyjściowy jako jedno słowo binarne tworzone sukcesywnie dla całego</a:t>
            </a:r>
            <a:b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   strumienia wejściowego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	kodowanie arytmetyczne</a:t>
            </a:r>
          </a:p>
        </p:txBody>
      </p:sp>
      <p:sp>
        <p:nvSpPr>
          <p:cNvPr id="360457" name="Text Box 9">
            <a:extLst>
              <a:ext uri="{FF2B5EF4-FFF2-40B4-BE49-F238E27FC236}">
                <a16:creationId xmlns:a16="http://schemas.microsoft.com/office/drawing/2014/main" id="{B78D0495-5AE6-48F9-93AF-39C790783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805488"/>
            <a:ext cx="8250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Arial" panose="020B0604020202020204" pitchFamily="34" charset="0"/>
              </a:rPr>
              <a:t>W standardzie JPEG wykorzystuje się zwykle kodowanie Huffmana</a:t>
            </a:r>
          </a:p>
        </p:txBody>
      </p:sp>
      <p:sp>
        <p:nvSpPr>
          <p:cNvPr id="63496" name="Text Box 11">
            <a:extLst>
              <a:ext uri="{FF2B5EF4-FFF2-40B4-BE49-F238E27FC236}">
                <a16:creationId xmlns:a16="http://schemas.microsoft.com/office/drawing/2014/main" id="{45593D55-5750-4977-8D92-97D904656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63497" name="Text Box 28">
            <a:extLst>
              <a:ext uri="{FF2B5EF4-FFF2-40B4-BE49-F238E27FC236}">
                <a16:creationId xmlns:a16="http://schemas.microsoft.com/office/drawing/2014/main" id="{4D8FE2CB-2AA6-48DC-AD0F-9C52C45C6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6" grpId="0" build="p"/>
      <p:bldP spid="36045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>
            <a:extLst>
              <a:ext uri="{FF2B5EF4-FFF2-40B4-BE49-F238E27FC236}">
                <a16:creationId xmlns:a16="http://schemas.microsoft.com/office/drawing/2014/main" id="{48303F4A-A63D-4DBF-B03F-B1EF68628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5539" name="Line 3">
            <a:extLst>
              <a:ext uri="{FF2B5EF4-FFF2-40B4-BE49-F238E27FC236}">
                <a16:creationId xmlns:a16="http://schemas.microsoft.com/office/drawing/2014/main" id="{8DB30625-889F-48BB-A4B2-64EF72597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E13F3F15-BBCB-4185-B1C4-FE3054EA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65541" name="Text Box 7">
            <a:extLst>
              <a:ext uri="{FF2B5EF4-FFF2-40B4-BE49-F238E27FC236}">
                <a16:creationId xmlns:a16="http://schemas.microsoft.com/office/drawing/2014/main" id="{7563ABAF-E353-4CD7-9769-1FD176997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762000"/>
            <a:ext cx="347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400">
                <a:solidFill>
                  <a:schemeClr val="folHlink"/>
                </a:solidFill>
                <a:latin typeface="Times New Roman" panose="02020603050405020304" pitchFamily="18" charset="0"/>
              </a:rPr>
              <a:t>Metoda Shannona - Fano</a:t>
            </a:r>
          </a:p>
        </p:txBody>
      </p:sp>
      <p:sp>
        <p:nvSpPr>
          <p:cNvPr id="65542" name="Text Box 8">
            <a:extLst>
              <a:ext uri="{FF2B5EF4-FFF2-40B4-BE49-F238E27FC236}">
                <a16:creationId xmlns:a16="http://schemas.microsoft.com/office/drawing/2014/main" id="{C0F0613E-40EC-4450-AE48-294C9FD99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295400"/>
            <a:ext cx="328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minimalizacja długości kodu</a:t>
            </a:r>
          </a:p>
        </p:txBody>
      </p:sp>
      <p:sp>
        <p:nvSpPr>
          <p:cNvPr id="65543" name="Text Box 9">
            <a:extLst>
              <a:ext uri="{FF2B5EF4-FFF2-40B4-BE49-F238E27FC236}">
                <a16:creationId xmlns:a16="http://schemas.microsoft.com/office/drawing/2014/main" id="{419A61E2-EF54-4C01-B0D8-3C360A25F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52600"/>
            <a:ext cx="6337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Kody są przyporządkowywane pojedynczym symbolom </a:t>
            </a:r>
            <a:b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i mają różną liczbę bitów</a:t>
            </a:r>
          </a:p>
        </p:txBody>
      </p:sp>
      <p:sp>
        <p:nvSpPr>
          <p:cNvPr id="65544" name="Text Box 10">
            <a:extLst>
              <a:ext uri="{FF2B5EF4-FFF2-40B4-BE49-F238E27FC236}">
                <a16:creationId xmlns:a16="http://schemas.microsoft.com/office/drawing/2014/main" id="{2E4734C0-606C-40A5-B2E4-F1C485256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438400"/>
            <a:ext cx="68532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Kody symboli o większym prawdopodobieństwie wystąpienia </a:t>
            </a:r>
            <a:b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w kodowanej sekwencji mają mniejszą liczbę bitów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5" name="Text Box 11">
            <a:extLst>
              <a:ext uri="{FF2B5EF4-FFF2-40B4-BE49-F238E27FC236}">
                <a16:creationId xmlns:a16="http://schemas.microsoft.com/office/drawing/2014/main" id="{EEE361EC-2271-4947-B07F-071BB0100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00400"/>
            <a:ext cx="4195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Kod jest jednoznacznie dekodowalny</a:t>
            </a:r>
          </a:p>
        </p:txBody>
      </p:sp>
      <p:sp>
        <p:nvSpPr>
          <p:cNvPr id="370700" name="Text Box 12">
            <a:extLst>
              <a:ext uri="{FF2B5EF4-FFF2-40B4-BE49-F238E27FC236}">
                <a16:creationId xmlns:a16="http://schemas.microsoft.com/office/drawing/2014/main" id="{8FB56909-1D7F-4BD9-BAE3-054ED7A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733800"/>
            <a:ext cx="86106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Metoda wykorzystuje strukturę drzewa binarnego, przy czym symbole częściej występujące umieszczone są bliżej korzenia (na wyższym poziomie).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Drzewo składa się z korzenia, węzłów wewnętrznych i zewnętrznych (liści)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na kolejnych poziomach oraz gałęzi łączących węzły.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Z liśćmi związane są symbole alfabetu danych wejściowych, natomiast wszystkie węzły pomiędzy korzeniem a liśćmi są węzłami wewnętrznymi.</a:t>
            </a:r>
          </a:p>
        </p:txBody>
      </p:sp>
      <p:sp>
        <p:nvSpPr>
          <p:cNvPr id="65547" name="Text Box 13">
            <a:extLst>
              <a:ext uri="{FF2B5EF4-FFF2-40B4-BE49-F238E27FC236}">
                <a16:creationId xmlns:a16="http://schemas.microsoft.com/office/drawing/2014/main" id="{DF5FAA7D-6653-45D5-93C7-F9F8C0F2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286000"/>
            <a:ext cx="1241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Założenia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metody</a:t>
            </a:r>
          </a:p>
        </p:txBody>
      </p:sp>
      <p:sp>
        <p:nvSpPr>
          <p:cNvPr id="65548" name="Line 14">
            <a:extLst>
              <a:ext uri="{FF2B5EF4-FFF2-40B4-BE49-F238E27FC236}">
                <a16:creationId xmlns:a16="http://schemas.microsoft.com/office/drawing/2014/main" id="{D2A8B276-9BD6-47F5-B669-47828C415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828800"/>
            <a:ext cx="0" cy="1676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5549" name="Text Box 16">
            <a:extLst>
              <a:ext uri="{FF2B5EF4-FFF2-40B4-BE49-F238E27FC236}">
                <a16:creationId xmlns:a16="http://schemas.microsoft.com/office/drawing/2014/main" id="{FCDB4FFA-EA02-41B8-9025-911546409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65550" name="Text Box 28">
            <a:extLst>
              <a:ext uri="{FF2B5EF4-FFF2-40B4-BE49-F238E27FC236}">
                <a16:creationId xmlns:a16="http://schemas.microsoft.com/office/drawing/2014/main" id="{8342F2FD-1A1F-4737-98BD-232979A3E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0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2">
            <a:extLst>
              <a:ext uri="{FF2B5EF4-FFF2-40B4-BE49-F238E27FC236}">
                <a16:creationId xmlns:a16="http://schemas.microsoft.com/office/drawing/2014/main" id="{009A39FD-72B7-4255-857F-1F5BC08DF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587" name="Line 3">
            <a:extLst>
              <a:ext uri="{FF2B5EF4-FFF2-40B4-BE49-F238E27FC236}">
                <a16:creationId xmlns:a16="http://schemas.microsoft.com/office/drawing/2014/main" id="{8FDD016A-23A6-49E4-AAD5-C0C4A0D1E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573228AC-8BF8-4DE1-9A22-056EB89E6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67589" name="Text Box 7">
            <a:extLst>
              <a:ext uri="{FF2B5EF4-FFF2-40B4-BE49-F238E27FC236}">
                <a16:creationId xmlns:a16="http://schemas.microsoft.com/office/drawing/2014/main" id="{FEB42739-2E19-42C7-B9BC-FCA06170E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762000"/>
            <a:ext cx="450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Algorytm kodowania (budowa drzewa):</a:t>
            </a:r>
          </a:p>
        </p:txBody>
      </p:sp>
      <p:sp>
        <p:nvSpPr>
          <p:cNvPr id="372744" name="Text Box 8">
            <a:extLst>
              <a:ext uri="{FF2B5EF4-FFF2-40B4-BE49-F238E27FC236}">
                <a16:creationId xmlns:a16="http://schemas.microsoft.com/office/drawing/2014/main" id="{2A614B7D-2E3B-4CA4-809B-A3CA597CB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309688"/>
            <a:ext cx="81962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"/>
            </a:pPr>
            <a:r>
              <a:rPr lang="pl-PL" altLang="pl-PL" sz="2000">
                <a:latin typeface="Times New Roman" panose="02020603050405020304" pitchFamily="18" charset="0"/>
              </a:rPr>
              <a:t> określenie prawdopodobieństwa wystąpienia w kodowanym strumieniu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 wszystkich symboli alfabetu (na podstawie częstości ich wystąpień -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 przeglądanie wstępne)</a:t>
            </a:r>
            <a:br>
              <a:rPr lang="pl-PL" altLang="pl-PL" sz="2000">
                <a:latin typeface="Times New Roman" panose="02020603050405020304" pitchFamily="18" charset="0"/>
              </a:rPr>
            </a:b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"/>
            </a:pPr>
            <a:r>
              <a:rPr lang="pl-PL" altLang="pl-PL" sz="2000">
                <a:latin typeface="Times New Roman" panose="02020603050405020304" pitchFamily="18" charset="0"/>
              </a:rPr>
              <a:t> posortowanie listy symboli wg prawdopodobieństwa (liczby wystąpień)</a:t>
            </a:r>
            <a:br>
              <a:rPr lang="pl-PL" altLang="pl-PL" sz="2000">
                <a:latin typeface="Times New Roman" panose="02020603050405020304" pitchFamily="18" charset="0"/>
              </a:rPr>
            </a:b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"/>
            </a:pPr>
            <a:r>
              <a:rPr lang="pl-PL" altLang="pl-PL" sz="2000">
                <a:latin typeface="Times New Roman" panose="02020603050405020304" pitchFamily="18" charset="0"/>
              </a:rPr>
              <a:t> podział posortowanej listy symboli na dwie grupy o możliwie bliskiej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 całkowitej liczbie wystąpień symboli w obu grupach (po około 50%)</a:t>
            </a:r>
            <a:br>
              <a:rPr lang="pl-PL" altLang="pl-PL" sz="2000">
                <a:latin typeface="Times New Roman" panose="02020603050405020304" pitchFamily="18" charset="0"/>
              </a:rPr>
            </a:b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"/>
            </a:pPr>
            <a:r>
              <a:rPr lang="pl-PL" altLang="pl-PL" sz="2000">
                <a:latin typeface="Times New Roman" panose="02020603050405020304" pitchFamily="18" charset="0"/>
              </a:rPr>
              <a:t> przyporządkowanie górnej (o wyższych prawdopodobieństwach)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 grupie symboli cyfry „0” a dolnej - cyfry „1”</a:t>
            </a:r>
            <a:br>
              <a:rPr lang="pl-PL" altLang="pl-PL" sz="2000">
                <a:latin typeface="Times New Roman" panose="02020603050405020304" pitchFamily="18" charset="0"/>
              </a:rPr>
            </a:b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"/>
            </a:pPr>
            <a:r>
              <a:rPr lang="pl-PL" altLang="pl-PL" sz="2000">
                <a:latin typeface="Times New Roman" panose="02020603050405020304" pitchFamily="18" charset="0"/>
              </a:rPr>
              <a:t> rekursywne powtarzanie kroków </a:t>
            </a:r>
            <a:r>
              <a:rPr lang="pl-PL" altLang="pl-PL" sz="2000">
                <a:latin typeface="Times New Roman" panose="02020603050405020304" pitchFamily="18" charset="0"/>
                <a:sym typeface="Wingdings" panose="05000000000000000000" pitchFamily="2" charset="2"/>
              </a:rPr>
              <a:t> i  dla utworzonych przez ostatni </a:t>
            </a:r>
            <a:br>
              <a:rPr lang="pl-PL" altLang="pl-PL" sz="200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pl-PL" altLang="pl-PL" sz="2000">
                <a:latin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pl-PL" altLang="pl-PL" sz="2000">
                <a:latin typeface="Times New Roman" panose="02020603050405020304" pitchFamily="18" charset="0"/>
              </a:rPr>
              <a:t>podział dwóch list symboli (górnej i dolnej) oraz dodawanie kolejnych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 cyfr binarnych do kodów poszczególnych symboli aż do momentu, gdy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 wszystkie uzyskane listy będą jednoelementowe</a:t>
            </a:r>
          </a:p>
        </p:txBody>
      </p:sp>
      <p:sp>
        <p:nvSpPr>
          <p:cNvPr id="67591" name="Text Box 10">
            <a:extLst>
              <a:ext uri="{FF2B5EF4-FFF2-40B4-BE49-F238E27FC236}">
                <a16:creationId xmlns:a16="http://schemas.microsoft.com/office/drawing/2014/main" id="{BF863E2C-2CA3-4F27-9ADB-2890ECAD6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67592" name="Text Box 28">
            <a:extLst>
              <a:ext uri="{FF2B5EF4-FFF2-40B4-BE49-F238E27FC236}">
                <a16:creationId xmlns:a16="http://schemas.microsoft.com/office/drawing/2014/main" id="{851D8D51-EE4D-45F9-A072-312D59A1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4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">
            <a:extLst>
              <a:ext uri="{FF2B5EF4-FFF2-40B4-BE49-F238E27FC236}">
                <a16:creationId xmlns:a16="http://schemas.microsoft.com/office/drawing/2014/main" id="{A59658B2-2156-44D5-BAFE-9762454C7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9635" name="Line 3">
            <a:extLst>
              <a:ext uri="{FF2B5EF4-FFF2-40B4-BE49-F238E27FC236}">
                <a16:creationId xmlns:a16="http://schemas.microsoft.com/office/drawing/2014/main" id="{2D28FEF4-A1D0-42D0-A34D-9B90299B0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8EDD3135-1205-4362-9C2D-5E274DF8A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69637" name="Text Box 7">
            <a:extLst>
              <a:ext uri="{FF2B5EF4-FFF2-40B4-BE49-F238E27FC236}">
                <a16:creationId xmlns:a16="http://schemas.microsoft.com/office/drawing/2014/main" id="{6C8C7E77-E034-47E2-ABE6-2149BE6FD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762000"/>
            <a:ext cx="2814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Algorytm dekodowania:</a:t>
            </a:r>
          </a:p>
        </p:txBody>
      </p:sp>
      <p:sp>
        <p:nvSpPr>
          <p:cNvPr id="374792" name="Text Box 8">
            <a:extLst>
              <a:ext uri="{FF2B5EF4-FFF2-40B4-BE49-F238E27FC236}">
                <a16:creationId xmlns:a16="http://schemas.microsoft.com/office/drawing/2014/main" id="{CD9CCE3D-2835-4586-A6D6-F65E97B80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309688"/>
            <a:ext cx="809307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"/>
            </a:pPr>
            <a:r>
              <a:rPr lang="pl-PL" altLang="pl-PL" sz="2000">
                <a:latin typeface="Times New Roman" panose="02020603050405020304" pitchFamily="18" charset="0"/>
              </a:rPr>
              <a:t> pobranie ze zbioru danych zakodowanych informacji dotyczących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 prawdopodobieństwa wystąpienia w zbiorze poszczególnych symboli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 alfabetu</a:t>
            </a:r>
            <a:br>
              <a:rPr lang="pl-PL" altLang="pl-PL" sz="2000">
                <a:latin typeface="Times New Roman" panose="02020603050405020304" pitchFamily="18" charset="0"/>
              </a:rPr>
            </a:b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"/>
            </a:pPr>
            <a:r>
              <a:rPr lang="pl-PL" altLang="pl-PL" sz="2000">
                <a:latin typeface="Times New Roman" panose="02020603050405020304" pitchFamily="18" charset="0"/>
              </a:rPr>
              <a:t> zbudowanie binarnego drzewa kodowego w analogiczny sposób jak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 podczas kodowania</a:t>
            </a:r>
            <a:br>
              <a:rPr lang="pl-PL" altLang="pl-PL" sz="2000">
                <a:latin typeface="Times New Roman" panose="02020603050405020304" pitchFamily="18" charset="0"/>
              </a:rPr>
            </a:b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"/>
            </a:pPr>
            <a:r>
              <a:rPr lang="pl-PL" altLang="pl-PL" sz="2000">
                <a:latin typeface="Times New Roman" panose="02020603050405020304" pitchFamily="18" charset="0"/>
              </a:rPr>
              <a:t> pobieranie kolejnych bitów i przeszukiwanie drzewa celem znalezienia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 kolejnych liści, którym odpowiadają kolejne dekodowane symbole 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 alfabetu</a:t>
            </a:r>
            <a:br>
              <a:rPr lang="pl-PL" altLang="pl-PL" sz="2000">
                <a:latin typeface="Times New Roman" panose="02020603050405020304" pitchFamily="18" charset="0"/>
              </a:rPr>
            </a:b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374793" name="Text Box 9">
            <a:extLst>
              <a:ext uri="{FF2B5EF4-FFF2-40B4-BE49-F238E27FC236}">
                <a16:creationId xmlns:a16="http://schemas.microsoft.com/office/drawing/2014/main" id="{F637A5C9-EEB6-4564-918C-86682CB46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4891088"/>
            <a:ext cx="79390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W algorytmie Shannona-Fano niemożliwe jest dokładnie odwzorowanie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ilości informacji związanej z występowaniem poszczególnych symboli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w słowa kodowe o odpowiedniej długości, co wynika z całkowitej liczby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bitów w kodach przyporządkowywanych poszczególnym symbolom</a:t>
            </a:r>
          </a:p>
        </p:txBody>
      </p:sp>
      <p:sp>
        <p:nvSpPr>
          <p:cNvPr id="69640" name="Text Box 11">
            <a:extLst>
              <a:ext uri="{FF2B5EF4-FFF2-40B4-BE49-F238E27FC236}">
                <a16:creationId xmlns:a16="http://schemas.microsoft.com/office/drawing/2014/main" id="{E325CBFF-2D63-4179-BF21-B0B73B99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69641" name="Text Box 28">
            <a:extLst>
              <a:ext uri="{FF2B5EF4-FFF2-40B4-BE49-F238E27FC236}">
                <a16:creationId xmlns:a16="http://schemas.microsoft.com/office/drawing/2014/main" id="{3EDCD968-F445-4AAE-A950-3DB4D80BB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2" grpId="0" build="p" autoUpdateAnimBg="0"/>
      <p:bldP spid="37479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2">
            <a:extLst>
              <a:ext uri="{FF2B5EF4-FFF2-40B4-BE49-F238E27FC236}">
                <a16:creationId xmlns:a16="http://schemas.microsoft.com/office/drawing/2014/main" id="{AB44D61E-2DAD-41E3-AF88-BDD7DC870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683" name="Line 3">
            <a:extLst>
              <a:ext uri="{FF2B5EF4-FFF2-40B4-BE49-F238E27FC236}">
                <a16:creationId xmlns:a16="http://schemas.microsoft.com/office/drawing/2014/main" id="{87716201-5261-43CA-AC27-4E7AEE516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45D2A665-18C4-426A-8204-5E4C873A7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71685" name="Text Box 7">
            <a:extLst>
              <a:ext uri="{FF2B5EF4-FFF2-40B4-BE49-F238E27FC236}">
                <a16:creationId xmlns:a16="http://schemas.microsoft.com/office/drawing/2014/main" id="{03B7AE07-B152-4B63-90C7-2D343587C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69925"/>
            <a:ext cx="1255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Przykład:</a:t>
            </a:r>
          </a:p>
        </p:txBody>
      </p:sp>
      <p:sp>
        <p:nvSpPr>
          <p:cNvPr id="71686" name="Text Box 8">
            <a:extLst>
              <a:ext uri="{FF2B5EF4-FFF2-40B4-BE49-F238E27FC236}">
                <a16:creationId xmlns:a16="http://schemas.microsoft.com/office/drawing/2014/main" id="{DE1B1E70-9194-4C18-B356-17B315025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081088"/>
            <a:ext cx="7051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Mamy zbiór danych o pięcioliterowym alfabecie: A, B, C, D, E.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Częstość wystąpień każdego z symboli wynosi odpowiednio: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A - 7, B - 15, C - 6, D - 6, E - 5.</a:t>
            </a:r>
          </a:p>
        </p:txBody>
      </p:sp>
      <p:sp>
        <p:nvSpPr>
          <p:cNvPr id="376841" name="Text Box 9">
            <a:extLst>
              <a:ext uri="{FF2B5EF4-FFF2-40B4-BE49-F238E27FC236}">
                <a16:creationId xmlns:a16="http://schemas.microsoft.com/office/drawing/2014/main" id="{65025B7B-B45E-4871-AF9D-DEE825289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348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Schemat kolejnych podziałów:</a:t>
            </a:r>
          </a:p>
        </p:txBody>
      </p:sp>
      <p:sp>
        <p:nvSpPr>
          <p:cNvPr id="376842" name="Text Box 10">
            <a:extLst>
              <a:ext uri="{FF2B5EF4-FFF2-40B4-BE49-F238E27FC236}">
                <a16:creationId xmlns:a16="http://schemas.microsoft.com/office/drawing/2014/main" id="{C80099F7-7350-48F4-9F04-356505790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54288"/>
            <a:ext cx="13525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B	15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A	 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D	 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C	 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E	 5</a:t>
            </a:r>
          </a:p>
        </p:txBody>
      </p:sp>
      <p:sp>
        <p:nvSpPr>
          <p:cNvPr id="376843" name="Line 11">
            <a:extLst>
              <a:ext uri="{FF2B5EF4-FFF2-40B4-BE49-F238E27FC236}">
                <a16:creationId xmlns:a16="http://schemas.microsoft.com/office/drawing/2014/main" id="{7663CF4F-9088-4A3D-9A99-154B0DB36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4675" y="3225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44" name="Text Box 12">
            <a:extLst>
              <a:ext uri="{FF2B5EF4-FFF2-40B4-BE49-F238E27FC236}">
                <a16:creationId xmlns:a16="http://schemas.microsoft.com/office/drawing/2014/main" id="{83EFC156-AF0E-472E-8626-00C688C9E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146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76845" name="Text Box 13">
            <a:extLst>
              <a:ext uri="{FF2B5EF4-FFF2-40B4-BE49-F238E27FC236}">
                <a16:creationId xmlns:a16="http://schemas.microsoft.com/office/drawing/2014/main" id="{B82ECA5B-48CA-49A1-BD46-3740405E3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4813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6846" name="Line 14">
            <a:extLst>
              <a:ext uri="{FF2B5EF4-FFF2-40B4-BE49-F238E27FC236}">
                <a16:creationId xmlns:a16="http://schemas.microsoft.com/office/drawing/2014/main" id="{4A418F2F-5B2B-41DC-9B8A-5C03FA3C2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29210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47" name="Text Box 15">
            <a:extLst>
              <a:ext uri="{FF2B5EF4-FFF2-40B4-BE49-F238E27FC236}">
                <a16:creationId xmlns:a16="http://schemas.microsoft.com/office/drawing/2014/main" id="{2EF5FF71-50A9-410D-AB21-D7D1042D6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438400"/>
            <a:ext cx="3111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6848" name="Line 16">
            <a:extLst>
              <a:ext uri="{FF2B5EF4-FFF2-40B4-BE49-F238E27FC236}">
                <a16:creationId xmlns:a16="http://schemas.microsoft.com/office/drawing/2014/main" id="{89AC0354-8BB4-4339-87FC-69329B8A7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35306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49" name="Text Box 17">
            <a:extLst>
              <a:ext uri="{FF2B5EF4-FFF2-40B4-BE49-F238E27FC236}">
                <a16:creationId xmlns:a16="http://schemas.microsoft.com/office/drawing/2014/main" id="{523A2D1C-1C41-48B0-9F9D-43688655B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3087688"/>
            <a:ext cx="311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6850" name="Line 18">
            <a:extLst>
              <a:ext uri="{FF2B5EF4-FFF2-40B4-BE49-F238E27FC236}">
                <a16:creationId xmlns:a16="http://schemas.microsoft.com/office/drawing/2014/main" id="{364813AD-A15C-4CA6-B02B-376AF871D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6875" y="3835400"/>
            <a:ext cx="1219200" cy="0"/>
          </a:xfrm>
          <a:prstGeom prst="line">
            <a:avLst/>
          </a:prstGeom>
          <a:noFill/>
          <a:ln w="317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51" name="Text Box 19">
            <a:extLst>
              <a:ext uri="{FF2B5EF4-FFF2-40B4-BE49-F238E27FC236}">
                <a16:creationId xmlns:a16="http://schemas.microsoft.com/office/drawing/2014/main" id="{1C4F5349-9507-4156-9DE5-C102F77CE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5" y="3392488"/>
            <a:ext cx="3111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6852" name="Line 20">
            <a:extLst>
              <a:ext uri="{FF2B5EF4-FFF2-40B4-BE49-F238E27FC236}">
                <a16:creationId xmlns:a16="http://schemas.microsoft.com/office/drawing/2014/main" id="{D9649A53-AEE5-4D46-87D6-75FBC5344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53" name="Line 21">
            <a:extLst>
              <a:ext uri="{FF2B5EF4-FFF2-40B4-BE49-F238E27FC236}">
                <a16:creationId xmlns:a16="http://schemas.microsoft.com/office/drawing/2014/main" id="{B03F3BA7-CB50-4A6E-9966-68257AB58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54" name="Line 22">
            <a:extLst>
              <a:ext uri="{FF2B5EF4-FFF2-40B4-BE49-F238E27FC236}">
                <a16:creationId xmlns:a16="http://schemas.microsoft.com/office/drawing/2014/main" id="{6F97A092-4B27-42D0-84BD-1ACAC0B3B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43200"/>
            <a:ext cx="762000" cy="0"/>
          </a:xfrm>
          <a:prstGeom prst="line">
            <a:avLst/>
          </a:prstGeom>
          <a:noFill/>
          <a:ln w="317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55" name="Text Box 23">
            <a:extLst>
              <a:ext uri="{FF2B5EF4-FFF2-40B4-BE49-F238E27FC236}">
                <a16:creationId xmlns:a16="http://schemas.microsoft.com/office/drawing/2014/main" id="{8A1C87A4-7936-4EE9-A699-402CBCC0C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5" y="1919288"/>
            <a:ext cx="13319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 I podział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II</a:t>
            </a:r>
            <a:r>
              <a:rPr lang="pl-PL" altLang="pl-PL" sz="1400">
                <a:latin typeface="Times New Roman" panose="02020603050405020304" pitchFamily="18" charset="0"/>
              </a:rPr>
              <a:t>  </a:t>
            </a:r>
            <a:r>
              <a:rPr lang="pl-PL" altLang="pl-PL" sz="2000">
                <a:latin typeface="Times New Roman" panose="02020603050405020304" pitchFamily="18" charset="0"/>
              </a:rPr>
              <a:t>podział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III podział</a:t>
            </a:r>
          </a:p>
        </p:txBody>
      </p:sp>
      <p:sp>
        <p:nvSpPr>
          <p:cNvPr id="376856" name="Rectangle 24">
            <a:extLst>
              <a:ext uri="{FF2B5EF4-FFF2-40B4-BE49-F238E27FC236}">
                <a16:creationId xmlns:a16="http://schemas.microsoft.com/office/drawing/2014/main" id="{EAE7F652-CDD8-4E4B-A065-AD0ED0C31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828800"/>
            <a:ext cx="2590800" cy="1219200"/>
          </a:xfrm>
          <a:prstGeom prst="rect">
            <a:avLst/>
          </a:prstGeom>
          <a:noFill/>
          <a:ln w="9525" cap="rnd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76857" name="Text Box 25">
            <a:extLst>
              <a:ext uri="{FF2B5EF4-FFF2-40B4-BE49-F238E27FC236}">
                <a16:creationId xmlns:a16="http://schemas.microsoft.com/office/drawing/2014/main" id="{75AF3BDE-E015-4A08-A350-78D2F3F61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460216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Poszczególnym symbolom przypisujemy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następujące słowa kodowe: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A - 01,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B - 00,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C - 110,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D - 10,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E - 111.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6858" name="Text Box 26">
            <a:extLst>
              <a:ext uri="{FF2B5EF4-FFF2-40B4-BE49-F238E27FC236}">
                <a16:creationId xmlns:a16="http://schemas.microsoft.com/office/drawing/2014/main" id="{CEFF54CD-431E-4A41-AE3C-9D14704EA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00400"/>
            <a:ext cx="2052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Schemat drzewa: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376859" name="Text Box 27">
            <a:extLst>
              <a:ext uri="{FF2B5EF4-FFF2-40B4-BE49-F238E27FC236}">
                <a16:creationId xmlns:a16="http://schemas.microsoft.com/office/drawing/2014/main" id="{08705C04-BA96-4AFF-8F7E-3C4284495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657600"/>
            <a:ext cx="37528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          KORZEŃ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	0	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	1	0	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			  0       1</a:t>
            </a:r>
          </a:p>
        </p:txBody>
      </p:sp>
      <p:sp>
        <p:nvSpPr>
          <p:cNvPr id="376860" name="Line 28">
            <a:extLst>
              <a:ext uri="{FF2B5EF4-FFF2-40B4-BE49-F238E27FC236}">
                <a16:creationId xmlns:a16="http://schemas.microsoft.com/office/drawing/2014/main" id="{B506E6E0-FB3B-457B-88AE-6BEA074E7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275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61" name="Line 29">
            <a:extLst>
              <a:ext uri="{FF2B5EF4-FFF2-40B4-BE49-F238E27FC236}">
                <a16:creationId xmlns:a16="http://schemas.microsoft.com/office/drawing/2014/main" id="{62D5D83D-2415-4160-BC0A-713769051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875" y="4648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62" name="Line 30">
            <a:extLst>
              <a:ext uri="{FF2B5EF4-FFF2-40B4-BE49-F238E27FC236}">
                <a16:creationId xmlns:a16="http://schemas.microsoft.com/office/drawing/2014/main" id="{2031A3F8-291B-4C75-8309-94A45F638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875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63" name="Line 31">
            <a:extLst>
              <a:ext uri="{FF2B5EF4-FFF2-40B4-BE49-F238E27FC236}">
                <a16:creationId xmlns:a16="http://schemas.microsoft.com/office/drawing/2014/main" id="{E999F6E2-6F50-41A1-BD05-39F6AF170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8675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64" name="Line 32">
            <a:extLst>
              <a:ext uri="{FF2B5EF4-FFF2-40B4-BE49-F238E27FC236}">
                <a16:creationId xmlns:a16="http://schemas.microsoft.com/office/drawing/2014/main" id="{77AC886D-FAB2-494A-A2DC-5AD16DB99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475" y="5257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65" name="Line 33">
            <a:extLst>
              <a:ext uri="{FF2B5EF4-FFF2-40B4-BE49-F238E27FC236}">
                <a16:creationId xmlns:a16="http://schemas.microsoft.com/office/drawing/2014/main" id="{526D9564-6D69-4C27-9C55-7EC9B72AE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5257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66" name="Line 34">
            <a:extLst>
              <a:ext uri="{FF2B5EF4-FFF2-40B4-BE49-F238E27FC236}">
                <a16:creationId xmlns:a16="http://schemas.microsoft.com/office/drawing/2014/main" id="{8434CC2A-D619-41DF-B270-CEA493F57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3475" y="5867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67" name="Line 35">
            <a:extLst>
              <a:ext uri="{FF2B5EF4-FFF2-40B4-BE49-F238E27FC236}">
                <a16:creationId xmlns:a16="http://schemas.microsoft.com/office/drawing/2014/main" id="{CC95E211-4315-43D9-9C16-7DF939802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3075" y="525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68" name="Line 36">
            <a:extLst>
              <a:ext uri="{FF2B5EF4-FFF2-40B4-BE49-F238E27FC236}">
                <a16:creationId xmlns:a16="http://schemas.microsoft.com/office/drawing/2014/main" id="{8BDD554A-02A7-4776-ABBA-B737061BE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475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69" name="Line 37">
            <a:extLst>
              <a:ext uri="{FF2B5EF4-FFF2-40B4-BE49-F238E27FC236}">
                <a16:creationId xmlns:a16="http://schemas.microsoft.com/office/drawing/2014/main" id="{64266FCB-FADD-4BCB-8CB0-056DA5BE3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70" name="Line 38">
            <a:extLst>
              <a:ext uri="{FF2B5EF4-FFF2-40B4-BE49-F238E27FC236}">
                <a16:creationId xmlns:a16="http://schemas.microsoft.com/office/drawing/2014/main" id="{6EBE14D3-6D34-4D97-8CCB-F6879240E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71" name="Line 39">
            <a:extLst>
              <a:ext uri="{FF2B5EF4-FFF2-40B4-BE49-F238E27FC236}">
                <a16:creationId xmlns:a16="http://schemas.microsoft.com/office/drawing/2014/main" id="{C4583094-F764-4ED0-90F0-112940FBA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3475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72" name="Line 40">
            <a:extLst>
              <a:ext uri="{FF2B5EF4-FFF2-40B4-BE49-F238E27FC236}">
                <a16:creationId xmlns:a16="http://schemas.microsoft.com/office/drawing/2014/main" id="{549D78FA-C6F1-4AAD-ADCD-20BEA014F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2675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76873" name="Text Box 41">
            <a:extLst>
              <a:ext uri="{FF2B5EF4-FFF2-40B4-BE49-F238E27FC236}">
                <a16:creationId xmlns:a16="http://schemas.microsoft.com/office/drawing/2014/main" id="{3847FC54-5735-44C1-9AE8-83B3563B6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424488"/>
            <a:ext cx="2508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B		A  D</a:t>
            </a:r>
          </a:p>
        </p:txBody>
      </p:sp>
      <p:sp>
        <p:nvSpPr>
          <p:cNvPr id="376874" name="Text Box 42">
            <a:extLst>
              <a:ext uri="{FF2B5EF4-FFF2-40B4-BE49-F238E27FC236}">
                <a16:creationId xmlns:a16="http://schemas.microsoft.com/office/drawing/2014/main" id="{72885D97-A79E-4F4D-AE80-5880ED63F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42025"/>
            <a:ext cx="171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C	       E</a:t>
            </a:r>
          </a:p>
        </p:txBody>
      </p:sp>
      <p:sp>
        <p:nvSpPr>
          <p:cNvPr id="71721" name="Text Box 43">
            <a:extLst>
              <a:ext uri="{FF2B5EF4-FFF2-40B4-BE49-F238E27FC236}">
                <a16:creationId xmlns:a16="http://schemas.microsoft.com/office/drawing/2014/main" id="{22151926-EEEF-4B31-9AAE-A51498ABE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85800"/>
            <a:ext cx="5372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200">
                <a:solidFill>
                  <a:schemeClr val="hlink"/>
                </a:solidFill>
                <a:latin typeface="Courier New" panose="02070309020205020404" pitchFamily="49" charset="0"/>
              </a:rPr>
              <a:t>Mark Nelson: „The Data Compression Book”, M&amp;T Books 1991</a:t>
            </a:r>
            <a:r>
              <a:rPr lang="pl-PL" altLang="pl-PL" sz="100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1722" name="Text Box 45">
            <a:extLst>
              <a:ext uri="{FF2B5EF4-FFF2-40B4-BE49-F238E27FC236}">
                <a16:creationId xmlns:a16="http://schemas.microsoft.com/office/drawing/2014/main" id="{BD94171D-A6AE-4DCA-83BF-B051453EF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71723" name="Text Box 28">
            <a:extLst>
              <a:ext uri="{FF2B5EF4-FFF2-40B4-BE49-F238E27FC236}">
                <a16:creationId xmlns:a16="http://schemas.microsoft.com/office/drawing/2014/main" id="{D8AD7351-0298-475E-A8B2-E679F639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41" grpId="0" autoUpdateAnimBg="0"/>
      <p:bldP spid="376842" grpId="0" autoUpdateAnimBg="0"/>
      <p:bldP spid="376844" grpId="0" autoUpdateAnimBg="0"/>
      <p:bldP spid="376845" grpId="0" autoUpdateAnimBg="0"/>
      <p:bldP spid="376847" grpId="0" autoUpdateAnimBg="0"/>
      <p:bldP spid="376849" grpId="0" autoUpdateAnimBg="0"/>
      <p:bldP spid="376851" grpId="0" autoUpdateAnimBg="0"/>
      <p:bldP spid="376855" grpId="0" autoUpdateAnimBg="0"/>
      <p:bldP spid="376856" grpId="0" animBg="1"/>
      <p:bldP spid="376857" grpId="0" autoUpdateAnimBg="0"/>
      <p:bldP spid="376858" grpId="0" autoUpdateAnimBg="0"/>
      <p:bldP spid="376859" grpId="0" autoUpdateAnimBg="0"/>
      <p:bldP spid="376873" grpId="0" autoUpdateAnimBg="0"/>
      <p:bldP spid="37687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Line 2">
            <a:extLst>
              <a:ext uri="{FF2B5EF4-FFF2-40B4-BE49-F238E27FC236}">
                <a16:creationId xmlns:a16="http://schemas.microsoft.com/office/drawing/2014/main" id="{F77FCC86-D156-4921-A5B9-64CB50238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3731" name="Line 3">
            <a:extLst>
              <a:ext uri="{FF2B5EF4-FFF2-40B4-BE49-F238E27FC236}">
                <a16:creationId xmlns:a16="http://schemas.microsoft.com/office/drawing/2014/main" id="{22114ED5-08E1-4C7C-A247-5428B3F3A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6DA94A0D-44AD-41BF-A8EF-B3273EA14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73733" name="Text Box 7">
            <a:extLst>
              <a:ext uri="{FF2B5EF4-FFF2-40B4-BE49-F238E27FC236}">
                <a16:creationId xmlns:a16="http://schemas.microsoft.com/office/drawing/2014/main" id="{93A7A19B-D9BF-4CE5-B2F6-9B29C81E8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85800"/>
            <a:ext cx="6691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Analiza efektywności kompresji dla rozważanego przykładu</a:t>
            </a:r>
            <a:endParaRPr lang="pl-PL" altLang="pl-PL" sz="2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4" name="Text Box 8">
            <a:extLst>
              <a:ext uri="{FF2B5EF4-FFF2-40B4-BE49-F238E27FC236}">
                <a16:creationId xmlns:a16="http://schemas.microsoft.com/office/drawing/2014/main" id="{84AE2D11-8350-4183-A14F-CB434AFEC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5445125"/>
            <a:ext cx="1670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Razem:	</a:t>
            </a: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85,25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5" name="Text Box 9">
            <a:extLst>
              <a:ext uri="{FF2B5EF4-FFF2-40B4-BE49-F238E27FC236}">
                <a16:creationId xmlns:a16="http://schemas.microsoft.com/office/drawing/2014/main" id="{C69E5D23-5C0F-48A5-87DD-A81679343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25" y="548005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Razem:    </a:t>
            </a: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89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73736" name="Text Box 10">
            <a:extLst>
              <a:ext uri="{FF2B5EF4-FFF2-40B4-BE49-F238E27FC236}">
                <a16:creationId xmlns:a16="http://schemas.microsoft.com/office/drawing/2014/main" id="{59DA0D4A-FAA9-4BA7-BD48-4EE0B1E92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943600"/>
            <a:ext cx="516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u="sng">
                <a:solidFill>
                  <a:schemeClr val="hlink"/>
                </a:solidFill>
                <a:latin typeface="Times New Roman" panose="02020603050405020304" pitchFamily="18" charset="0"/>
              </a:rPr>
              <a:t>Wniosek:</a:t>
            </a:r>
            <a:r>
              <a:rPr lang="pl-PL" altLang="pl-PL" sz="2000">
                <a:latin typeface="Times New Roman" panose="02020603050405020304" pitchFamily="18" charset="0"/>
              </a:rPr>
              <a:t> uzyskany kod jest </a:t>
            </a: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NADMIAROWY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graphicFrame>
        <p:nvGraphicFramePr>
          <p:cNvPr id="378891" name="Group 11">
            <a:extLst>
              <a:ext uri="{FF2B5EF4-FFF2-40B4-BE49-F238E27FC236}">
                <a16:creationId xmlns:a16="http://schemas.microsoft.com/office/drawing/2014/main" id="{270E8F1C-D35C-4692-A45E-24C48EAF54A1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1341438"/>
          <a:ext cx="8443912" cy="4024313"/>
        </p:xfrm>
        <a:graphic>
          <a:graphicData uri="http://schemas.openxmlformats.org/drawingml/2006/table">
            <a:tbl>
              <a:tblPr/>
              <a:tblGrid>
                <a:gridCol w="100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108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Prawdopo-dobieństwo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Ilość informacji </a:t>
                      </a:r>
                      <a:b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</a:b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w bitach na symbol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Suma informacji w bitach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Długość słowa kodowego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Suma bitów kodu Shannona-Fano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7/39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2,48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17,35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15/39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1,38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20,68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4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6/39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2,70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16,20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6/39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2,70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16,20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5/39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2,96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14,82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3788" name="Text Box 63">
            <a:extLst>
              <a:ext uri="{FF2B5EF4-FFF2-40B4-BE49-F238E27FC236}">
                <a16:creationId xmlns:a16="http://schemas.microsoft.com/office/drawing/2014/main" id="{7C0F7A2D-A739-4F5C-8A1A-0FAF95EDE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73789" name="Text Box 28">
            <a:extLst>
              <a:ext uri="{FF2B5EF4-FFF2-40B4-BE49-F238E27FC236}">
                <a16:creationId xmlns:a16="http://schemas.microsoft.com/office/drawing/2014/main" id="{71D34765-2909-4772-931B-5AFB2FF7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Line 2">
            <a:extLst>
              <a:ext uri="{FF2B5EF4-FFF2-40B4-BE49-F238E27FC236}">
                <a16:creationId xmlns:a16="http://schemas.microsoft.com/office/drawing/2014/main" id="{67CD12B6-B1BC-4A08-A259-A62817FB2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5779" name="Line 3">
            <a:extLst>
              <a:ext uri="{FF2B5EF4-FFF2-40B4-BE49-F238E27FC236}">
                <a16:creationId xmlns:a16="http://schemas.microsoft.com/office/drawing/2014/main" id="{0E0DF0CB-CED7-4A08-96E3-F73BF57E2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1F93672E-9BE4-4439-9B27-3254453F6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75781" name="Text Box 7">
            <a:extLst>
              <a:ext uri="{FF2B5EF4-FFF2-40B4-BE49-F238E27FC236}">
                <a16:creationId xmlns:a16="http://schemas.microsoft.com/office/drawing/2014/main" id="{C55389EA-CF2F-4A2F-A7D0-CAD9A2AC3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700088"/>
            <a:ext cx="8535988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Nadmiarowość kodu Shannona-Fano</a:t>
            </a:r>
            <a:r>
              <a:rPr lang="pl-PL" altLang="pl-PL" sz="2000">
                <a:latin typeface="Times New Roman" panose="02020603050405020304" pitchFamily="18" charset="0"/>
              </a:rPr>
              <a:t> wynika z faktu, iż nie w pełni realizuje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on zadanie minimalizacji długości kodu, co jest związane z całkowitą liczbą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bitów reprezentujących poszczególne symbole.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Kodując każdy symbol za pomocą trzech bitów (jest pięć symboli) w dowolny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sposób uzyskujemy 117 bitów, tak więc osiągnięty stopień kompresji wynosi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117/89, co daje procent kompresji równy ok. </a:t>
            </a: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23,9%</a:t>
            </a:r>
            <a:r>
              <a:rPr lang="pl-PL" altLang="pl-PL" sz="200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Jest to typowy przykład kodu o zmiennej długości (</a:t>
            </a: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VLC - Variable Length</a:t>
            </a:r>
            <a:b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Coding</a:t>
            </a:r>
            <a:r>
              <a:rPr lang="pl-PL" altLang="pl-PL" sz="2000">
                <a:latin typeface="Times New Roman" panose="02020603050405020304" pitchFamily="18" charset="0"/>
              </a:rPr>
              <a:t>), podobnie jak kod Huffmana. Dodatkowym kosztem obu metod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jest konieczność przesłania do dekodera </a:t>
            </a: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tablicy prawdopodobieństw</a:t>
            </a:r>
            <a:r>
              <a:rPr lang="pl-PL" altLang="pl-PL" sz="2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80936" name="Text Box 8">
            <a:extLst>
              <a:ext uri="{FF2B5EF4-FFF2-40B4-BE49-F238E27FC236}">
                <a16:creationId xmlns:a16="http://schemas.microsoft.com/office/drawing/2014/main" id="{070303EC-647E-4005-8157-3E9D15A07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259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400">
                <a:solidFill>
                  <a:schemeClr val="folHlink"/>
                </a:solidFill>
                <a:latin typeface="Times New Roman" panose="02020603050405020304" pitchFamily="18" charset="0"/>
              </a:rPr>
              <a:t>Metoda Huffmana</a:t>
            </a:r>
          </a:p>
        </p:txBody>
      </p:sp>
      <p:sp>
        <p:nvSpPr>
          <p:cNvPr id="380937" name="Text Box 9">
            <a:extLst>
              <a:ext uri="{FF2B5EF4-FFF2-40B4-BE49-F238E27FC236}">
                <a16:creationId xmlns:a16="http://schemas.microsoft.com/office/drawing/2014/main" id="{FCD7D73A-F88E-4D76-B60C-72B666321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419600"/>
            <a:ext cx="5957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skuteczniejsza realizacja minimalizacji długości kodu</a:t>
            </a:r>
            <a:b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przy zbliżonej złożoności obliczeniowej</a:t>
            </a:r>
          </a:p>
        </p:txBody>
      </p:sp>
      <p:sp>
        <p:nvSpPr>
          <p:cNvPr id="380938" name="Text Box 10">
            <a:extLst>
              <a:ext uri="{FF2B5EF4-FFF2-40B4-BE49-F238E27FC236}">
                <a16:creationId xmlns:a16="http://schemas.microsoft.com/office/drawing/2014/main" id="{6095C5BD-F2BF-4664-A0A2-0AAB5675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80168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Założenia metody są takie same, jak w metodzie Shannona-Fano, zasadnicza różnica polega na </a:t>
            </a: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odwrotnym sposobie budowania drzewa </a:t>
            </a:r>
            <a:b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- od liści w kierunku korzenia łącząc ze sobą poszczególne węzły</a:t>
            </a:r>
            <a:r>
              <a:rPr lang="pl-PL" altLang="pl-PL" sz="2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5785" name="Text Box 12">
            <a:extLst>
              <a:ext uri="{FF2B5EF4-FFF2-40B4-BE49-F238E27FC236}">
                <a16:creationId xmlns:a16="http://schemas.microsoft.com/office/drawing/2014/main" id="{C2D00C80-D1CD-418D-9714-12B5056E1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75786" name="Text Box 28">
            <a:extLst>
              <a:ext uri="{FF2B5EF4-FFF2-40B4-BE49-F238E27FC236}">
                <a16:creationId xmlns:a16="http://schemas.microsoft.com/office/drawing/2014/main" id="{DBE4E4F9-4C9D-4CBC-9C63-4110299A4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6" grpId="0" autoUpdateAnimBg="0"/>
      <p:bldP spid="380937" grpId="0" autoUpdateAnimBg="0"/>
      <p:bldP spid="3809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>
            <a:extLst>
              <a:ext uri="{FF2B5EF4-FFF2-40B4-BE49-F238E27FC236}">
                <a16:creationId xmlns:a16="http://schemas.microsoft.com/office/drawing/2014/main" id="{910B5F44-7F05-446A-9615-79F3971CD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0243" name="Line 3">
            <a:extLst>
              <a:ext uri="{FF2B5EF4-FFF2-40B4-BE49-F238E27FC236}">
                <a16:creationId xmlns:a16="http://schemas.microsoft.com/office/drawing/2014/main" id="{0B545B90-D4C9-473D-A817-50B8C6908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4E2B4E69-416B-4B74-9C75-784FD1BFC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pic>
        <p:nvPicPr>
          <p:cNvPr id="10245" name="Picture 7">
            <a:extLst>
              <a:ext uri="{FF2B5EF4-FFF2-40B4-BE49-F238E27FC236}">
                <a16:creationId xmlns:a16="http://schemas.microsoft.com/office/drawing/2014/main" id="{8542CB45-0B63-4806-9045-19AE82B9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" t="29527" r="6084" b="8757"/>
          <a:stretch>
            <a:fillRect/>
          </a:stretch>
        </p:blipFill>
        <p:spPr bwMode="auto">
          <a:xfrm>
            <a:off x="0" y="2133600"/>
            <a:ext cx="3960813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8">
            <a:extLst>
              <a:ext uri="{FF2B5EF4-FFF2-40B4-BE49-F238E27FC236}">
                <a16:creationId xmlns:a16="http://schemas.microsoft.com/office/drawing/2014/main" id="{F6ECCFCA-C106-4C21-AA30-476CA0CDC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765175"/>
            <a:ext cx="301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Konwersja RGB 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YUV</a:t>
            </a:r>
            <a:endParaRPr lang="pl-PL" altLang="pl-PL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0247" name="Text Box 9">
            <a:extLst>
              <a:ext uri="{FF2B5EF4-FFF2-40B4-BE49-F238E27FC236}">
                <a16:creationId xmlns:a16="http://schemas.microsoft.com/office/drawing/2014/main" id="{76C60EBF-D99C-41D7-BD1C-E4202B3D3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1335088"/>
            <a:ext cx="6799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Standard JPEG nie określa konkretnego modelu barw,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wybór YUV wynika bardziej z formatu pliku JFIF. </a:t>
            </a:r>
          </a:p>
        </p:txBody>
      </p:sp>
      <p:pic>
        <p:nvPicPr>
          <p:cNvPr id="10248" name="Picture 10" descr="YUV">
            <a:extLst>
              <a:ext uri="{FF2B5EF4-FFF2-40B4-BE49-F238E27FC236}">
                <a16:creationId xmlns:a16="http://schemas.microsoft.com/office/drawing/2014/main" id="{A6E74F49-91B0-49B9-B85F-F0C588B13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9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013325"/>
            <a:ext cx="43211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1" descr="RGB">
            <a:extLst>
              <a:ext uri="{FF2B5EF4-FFF2-40B4-BE49-F238E27FC236}">
                <a16:creationId xmlns:a16="http://schemas.microsoft.com/office/drawing/2014/main" id="{EDB21074-4ECC-48E8-90EF-CBAF9F103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9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013325"/>
            <a:ext cx="40354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Text Box 12">
            <a:extLst>
              <a:ext uri="{FF2B5EF4-FFF2-40B4-BE49-F238E27FC236}">
                <a16:creationId xmlns:a16="http://schemas.microsoft.com/office/drawing/2014/main" id="{F0134354-7B20-43BB-80D0-2C865DE21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4365625"/>
            <a:ext cx="551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Sposób przejścia pomiędzy modelami barw:</a:t>
            </a:r>
          </a:p>
        </p:txBody>
      </p:sp>
      <p:sp>
        <p:nvSpPr>
          <p:cNvPr id="10251" name="Text Box 13">
            <a:extLst>
              <a:ext uri="{FF2B5EF4-FFF2-40B4-BE49-F238E27FC236}">
                <a16:creationId xmlns:a16="http://schemas.microsoft.com/office/drawing/2014/main" id="{4184CD6F-4D1E-403C-8EDC-26811AEAE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349500"/>
            <a:ext cx="44672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Y – luminancja (jasność)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U – chrominancja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       w kierunku	 czerwieni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V – chrominancja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       w kierunku	 koloru niebieskiego</a:t>
            </a:r>
          </a:p>
        </p:txBody>
      </p:sp>
      <p:sp>
        <p:nvSpPr>
          <p:cNvPr id="10252" name="Text Box 15">
            <a:extLst>
              <a:ext uri="{FF2B5EF4-FFF2-40B4-BE49-F238E27FC236}">
                <a16:creationId xmlns:a16="http://schemas.microsoft.com/office/drawing/2014/main" id="{C9BB4CFC-76EA-4402-A6D5-2380B75C0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0253" name="Text Box 28">
            <a:extLst>
              <a:ext uri="{FF2B5EF4-FFF2-40B4-BE49-F238E27FC236}">
                <a16:creationId xmlns:a16="http://schemas.microsoft.com/office/drawing/2014/main" id="{9875B7E6-FD0A-4724-8776-F4DF20CC7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Line 2">
            <a:extLst>
              <a:ext uri="{FF2B5EF4-FFF2-40B4-BE49-F238E27FC236}">
                <a16:creationId xmlns:a16="http://schemas.microsoft.com/office/drawing/2014/main" id="{5E25D6C9-9D05-4198-B011-4FAE9148A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7827" name="Line 3">
            <a:extLst>
              <a:ext uri="{FF2B5EF4-FFF2-40B4-BE49-F238E27FC236}">
                <a16:creationId xmlns:a16="http://schemas.microsoft.com/office/drawing/2014/main" id="{B6C420EE-236F-4624-AE39-AD7554A43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AD27CE88-6A9C-4041-8DEC-227D9EA45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77829" name="Text Box 7">
            <a:extLst>
              <a:ext uri="{FF2B5EF4-FFF2-40B4-BE49-F238E27FC236}">
                <a16:creationId xmlns:a16="http://schemas.microsoft.com/office/drawing/2014/main" id="{5BCED01E-595F-4DA9-BC21-265900324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9600"/>
            <a:ext cx="450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Algorytm kodowania (budowa drzewa):</a:t>
            </a:r>
          </a:p>
        </p:txBody>
      </p:sp>
      <p:sp>
        <p:nvSpPr>
          <p:cNvPr id="382984" name="Text Box 8">
            <a:extLst>
              <a:ext uri="{FF2B5EF4-FFF2-40B4-BE49-F238E27FC236}">
                <a16:creationId xmlns:a16="http://schemas.microsoft.com/office/drawing/2014/main" id="{CB5350D1-8F73-4514-9516-A131721D3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32775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"/>
            </a:pPr>
            <a:r>
              <a:rPr lang="pl-PL" altLang="pl-PL" sz="2000">
                <a:latin typeface="Times New Roman" panose="02020603050405020304" pitchFamily="18" charset="0"/>
              </a:rPr>
              <a:t> określenie wag wszystkich symboli alfabetu na podstawie częstości ich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 wystąpień w strumieniu danych - przeglądanie wstępne</a:t>
            </a:r>
            <a:br>
              <a:rPr lang="pl-PL" altLang="pl-PL" sz="2000">
                <a:latin typeface="Times New Roman" panose="02020603050405020304" pitchFamily="18" charset="0"/>
              </a:rPr>
            </a:br>
            <a:endParaRPr lang="pl-PL" altLang="pl-PL" sz="1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"/>
            </a:pPr>
            <a:r>
              <a:rPr lang="pl-PL" altLang="pl-PL" sz="2000">
                <a:latin typeface="Times New Roman" panose="02020603050405020304" pitchFamily="18" charset="0"/>
              </a:rPr>
              <a:t> posortowanie listy symboli wg wag</a:t>
            </a:r>
            <a:br>
              <a:rPr lang="pl-PL" altLang="pl-PL" sz="2000">
                <a:latin typeface="Times New Roman" panose="02020603050405020304" pitchFamily="18" charset="0"/>
              </a:rPr>
            </a:br>
            <a:endParaRPr lang="pl-PL" altLang="pl-PL" sz="1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"/>
            </a:pPr>
            <a:r>
              <a:rPr lang="pl-PL" altLang="pl-PL" sz="2000">
                <a:latin typeface="Times New Roman" panose="02020603050405020304" pitchFamily="18" charset="0"/>
              </a:rPr>
              <a:t> odszukanie dwóch wolnych (końcowych) węzłów z najniższymi wagami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  i utworzenie z nich nowego węzła z wagą równą sumie wag łączonych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  węzłów  </a:t>
            </a:r>
            <a:br>
              <a:rPr lang="pl-PL" altLang="pl-PL" sz="2000">
                <a:latin typeface="Times New Roman" panose="02020603050405020304" pitchFamily="18" charset="0"/>
              </a:rPr>
            </a:br>
            <a:endParaRPr lang="pl-PL" altLang="pl-PL" sz="1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"/>
            </a:pPr>
            <a:r>
              <a:rPr lang="pl-PL" altLang="pl-PL" sz="2000">
                <a:latin typeface="Times New Roman" panose="02020603050405020304" pitchFamily="18" charset="0"/>
              </a:rPr>
              <a:t> dodanie nowo powstałego węzła (rodzica) do listy węzłów wolnych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 oraz usunięcie z niej dwóch węzłów połączonych (dzieci)</a:t>
            </a:r>
            <a:br>
              <a:rPr lang="pl-PL" altLang="pl-PL" sz="2000">
                <a:latin typeface="Times New Roman" panose="02020603050405020304" pitchFamily="18" charset="0"/>
              </a:rPr>
            </a:br>
            <a:endParaRPr lang="pl-PL" altLang="pl-PL" sz="1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"/>
            </a:pPr>
            <a:r>
              <a:rPr lang="pl-PL" altLang="pl-PL" sz="2000">
                <a:latin typeface="Times New Roman" panose="02020603050405020304" pitchFamily="18" charset="0"/>
              </a:rPr>
              <a:t> przyporządkowanie gałęziom prowadzącym od rodzica do węzłów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 potomnych (dzieci) odpowiednich cyfr binarnych „0” oraz „1” </a:t>
            </a:r>
            <a:br>
              <a:rPr lang="pl-PL" altLang="pl-PL" sz="2000">
                <a:latin typeface="Times New Roman" panose="02020603050405020304" pitchFamily="18" charset="0"/>
              </a:rPr>
            </a:br>
            <a:endParaRPr lang="pl-PL" altLang="pl-PL" sz="1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"/>
            </a:pPr>
            <a:r>
              <a:rPr lang="pl-PL" altLang="pl-PL" sz="2000">
                <a:latin typeface="Times New Roman" panose="02020603050405020304" pitchFamily="18" charset="0"/>
              </a:rPr>
              <a:t> rekursywne powtarzanie kroków </a:t>
            </a:r>
            <a:r>
              <a:rPr lang="pl-PL" altLang="pl-PL" sz="2000">
                <a:latin typeface="Times New Roman" panose="02020603050405020304" pitchFamily="18" charset="0"/>
                <a:sym typeface="Wingdings" panose="05000000000000000000" pitchFamily="2" charset="2"/>
              </a:rPr>
              <a:t> -  </a:t>
            </a:r>
            <a:r>
              <a:rPr lang="pl-PL" altLang="pl-PL" sz="2000">
                <a:latin typeface="Times New Roman" panose="02020603050405020304" pitchFamily="18" charset="0"/>
              </a:rPr>
              <a:t>aż do momentu, gdy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 pozostanie tylko jeden wolny węzeł - jest to korzeń drzewa</a:t>
            </a:r>
          </a:p>
        </p:txBody>
      </p:sp>
      <p:sp>
        <p:nvSpPr>
          <p:cNvPr id="382985" name="Text Box 9">
            <a:extLst>
              <a:ext uri="{FF2B5EF4-FFF2-40B4-BE49-F238E27FC236}">
                <a16:creationId xmlns:a16="http://schemas.microsoft.com/office/drawing/2014/main" id="{D68D0D4B-55AF-4043-A91E-6F84D6E17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25" y="5576888"/>
            <a:ext cx="6276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Algorytm dekodowania przebiega dokładnie odwrotnie, </a:t>
            </a:r>
            <a:b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analogicznie jak w metodzie Shannona-Fano.</a:t>
            </a:r>
          </a:p>
        </p:txBody>
      </p:sp>
      <p:sp>
        <p:nvSpPr>
          <p:cNvPr id="77832" name="Text Box 11">
            <a:extLst>
              <a:ext uri="{FF2B5EF4-FFF2-40B4-BE49-F238E27FC236}">
                <a16:creationId xmlns:a16="http://schemas.microsoft.com/office/drawing/2014/main" id="{04C4670D-FE03-4EA5-B0F4-3B6676C29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77833" name="Text Box 28">
            <a:extLst>
              <a:ext uri="{FF2B5EF4-FFF2-40B4-BE49-F238E27FC236}">
                <a16:creationId xmlns:a16="http://schemas.microsoft.com/office/drawing/2014/main" id="{1EE0693C-82D1-41ED-B1A1-D906C706B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4" grpId="0" build="p" autoUpdateAnimBg="0"/>
      <p:bldP spid="38298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>
            <a:extLst>
              <a:ext uri="{FF2B5EF4-FFF2-40B4-BE49-F238E27FC236}">
                <a16:creationId xmlns:a16="http://schemas.microsoft.com/office/drawing/2014/main" id="{F6185AC9-90F2-4662-B4F3-B5F1370FA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9875" name="Line 3">
            <a:extLst>
              <a:ext uri="{FF2B5EF4-FFF2-40B4-BE49-F238E27FC236}">
                <a16:creationId xmlns:a16="http://schemas.microsoft.com/office/drawing/2014/main" id="{23A179C1-9BA0-4B17-A3F0-BEAEB9AE1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9876" name="Text Box 4">
            <a:extLst>
              <a:ext uri="{FF2B5EF4-FFF2-40B4-BE49-F238E27FC236}">
                <a16:creationId xmlns:a16="http://schemas.microsoft.com/office/drawing/2014/main" id="{1CCA0F8D-0BA8-489B-B2E7-CE3C21678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79877" name="Text Box 7">
            <a:extLst>
              <a:ext uri="{FF2B5EF4-FFF2-40B4-BE49-F238E27FC236}">
                <a16:creationId xmlns:a16="http://schemas.microsoft.com/office/drawing/2014/main" id="{4C5BE214-8776-4356-A5AA-FA10D2A92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69925"/>
            <a:ext cx="1255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Przykład:</a:t>
            </a:r>
          </a:p>
        </p:txBody>
      </p:sp>
      <p:sp>
        <p:nvSpPr>
          <p:cNvPr id="79878" name="Text Box 8">
            <a:extLst>
              <a:ext uri="{FF2B5EF4-FFF2-40B4-BE49-F238E27FC236}">
                <a16:creationId xmlns:a16="http://schemas.microsoft.com/office/drawing/2014/main" id="{3B17B6F5-59B7-456D-B24D-1D05860ED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081088"/>
            <a:ext cx="7051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Mamy zbiór danych o pięcioliterowym alfabecie: A, B, C, D, E.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Częstość wystąpień każdego z symboli wynosi odpowiednio: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A - 7, B - 15, C - 6, D - 6, E - 5.</a:t>
            </a:r>
          </a:p>
        </p:txBody>
      </p:sp>
      <p:sp>
        <p:nvSpPr>
          <p:cNvPr id="385033" name="Text Box 9">
            <a:extLst>
              <a:ext uri="{FF2B5EF4-FFF2-40B4-BE49-F238E27FC236}">
                <a16:creationId xmlns:a16="http://schemas.microsoft.com/office/drawing/2014/main" id="{9693AD2D-A2BC-4B38-95E3-EB3110A6A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209800"/>
            <a:ext cx="312896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Słowa kodowe przypisane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poszczególnym symbolom 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A - 100,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B - 0,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C - 110,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D - 101,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E - 111</a:t>
            </a:r>
            <a:r>
              <a:rPr lang="pl-PL" altLang="pl-PL" sz="2000">
                <a:latin typeface="Times New Roman" panose="02020603050405020304" pitchFamily="18" charset="0"/>
              </a:rPr>
              <a:t>.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034" name="Text Box 10">
            <a:extLst>
              <a:ext uri="{FF2B5EF4-FFF2-40B4-BE49-F238E27FC236}">
                <a16:creationId xmlns:a16="http://schemas.microsoft.com/office/drawing/2014/main" id="{1E2F178E-BC33-4D0E-8B3C-24195CB7B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86000"/>
            <a:ext cx="2052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Schemat drzewa: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385035" name="Text Box 11">
            <a:extLst>
              <a:ext uri="{FF2B5EF4-FFF2-40B4-BE49-F238E27FC236}">
                <a16:creationId xmlns:a16="http://schemas.microsoft.com/office/drawing/2014/main" id="{3BE297B9-79FC-434B-8495-3766E9890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2895600"/>
            <a:ext cx="40068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          KORZEŃ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	0	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	      	0	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	       		      0       1</a:t>
            </a:r>
          </a:p>
        </p:txBody>
      </p:sp>
      <p:sp>
        <p:nvSpPr>
          <p:cNvPr id="385036" name="Line 12">
            <a:extLst>
              <a:ext uri="{FF2B5EF4-FFF2-40B4-BE49-F238E27FC236}">
                <a16:creationId xmlns:a16="http://schemas.microsoft.com/office/drawing/2014/main" id="{0FB038E6-B82C-47A3-BA46-A333E823A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75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85037" name="Line 13">
            <a:extLst>
              <a:ext uri="{FF2B5EF4-FFF2-40B4-BE49-F238E27FC236}">
                <a16:creationId xmlns:a16="http://schemas.microsoft.com/office/drawing/2014/main" id="{7596216B-3C8C-4A71-940B-DBA7052E4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275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85038" name="Line 14">
            <a:extLst>
              <a:ext uri="{FF2B5EF4-FFF2-40B4-BE49-F238E27FC236}">
                <a16:creationId xmlns:a16="http://schemas.microsoft.com/office/drawing/2014/main" id="{83C4AD1B-137E-4F26-AFF1-0BF74C006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8275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85039" name="Line 15">
            <a:extLst>
              <a:ext uri="{FF2B5EF4-FFF2-40B4-BE49-F238E27FC236}">
                <a16:creationId xmlns:a16="http://schemas.microsoft.com/office/drawing/2014/main" id="{6E5539E7-C151-421D-9F43-7218A2435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495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85040" name="Line 16">
            <a:extLst>
              <a:ext uri="{FF2B5EF4-FFF2-40B4-BE49-F238E27FC236}">
                <a16:creationId xmlns:a16="http://schemas.microsoft.com/office/drawing/2014/main" id="{70323EE0-DC82-4599-8D57-AEBF2CA73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054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85041" name="Line 17">
            <a:extLst>
              <a:ext uri="{FF2B5EF4-FFF2-40B4-BE49-F238E27FC236}">
                <a16:creationId xmlns:a16="http://schemas.microsoft.com/office/drawing/2014/main" id="{467107C0-3E75-4313-AAD0-03A4D7A9E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495800"/>
            <a:ext cx="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85042" name="Line 18">
            <a:extLst>
              <a:ext uri="{FF2B5EF4-FFF2-40B4-BE49-F238E27FC236}">
                <a16:creationId xmlns:a16="http://schemas.microsoft.com/office/drawing/2014/main" id="{DD75A083-D66A-41C1-A14E-1D1950CA7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05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85043" name="Text Box 19">
            <a:extLst>
              <a:ext uri="{FF2B5EF4-FFF2-40B4-BE49-F238E27FC236}">
                <a16:creationId xmlns:a16="http://schemas.microsoft.com/office/drawing/2014/main" id="{FDD62DC7-4412-4FD7-B5E8-5700F66FB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522922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85044" name="Text Box 20">
            <a:extLst>
              <a:ext uri="{FF2B5EF4-FFF2-40B4-BE49-F238E27FC236}">
                <a16:creationId xmlns:a16="http://schemas.microsoft.com/office/drawing/2014/main" id="{A11EACFE-6636-4E73-A833-1D5C5FF06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229225"/>
            <a:ext cx="171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C	       E</a:t>
            </a:r>
          </a:p>
        </p:txBody>
      </p:sp>
      <p:sp>
        <p:nvSpPr>
          <p:cNvPr id="385045" name="Line 21">
            <a:extLst>
              <a:ext uri="{FF2B5EF4-FFF2-40B4-BE49-F238E27FC236}">
                <a16:creationId xmlns:a16="http://schemas.microsoft.com/office/drawing/2014/main" id="{E1BB8944-2C2E-4F10-85EA-9333CADD4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05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85046" name="Text Box 22">
            <a:extLst>
              <a:ext uri="{FF2B5EF4-FFF2-40B4-BE49-F238E27FC236}">
                <a16:creationId xmlns:a16="http://schemas.microsoft.com/office/drawing/2014/main" id="{20403603-C856-43C0-9FB0-48C3640E8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9847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15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047" name="Text Box 23">
            <a:extLst>
              <a:ext uri="{FF2B5EF4-FFF2-40B4-BE49-F238E27FC236}">
                <a16:creationId xmlns:a16="http://schemas.microsoft.com/office/drawing/2014/main" id="{7CA3D295-4708-4647-96B8-3412D399F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78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6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048" name="Text Box 24">
            <a:extLst>
              <a:ext uri="{FF2B5EF4-FFF2-40B4-BE49-F238E27FC236}">
                <a16:creationId xmlns:a16="http://schemas.microsoft.com/office/drawing/2014/main" id="{37740B1D-4B53-486A-998D-DFCD4EB86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4978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5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049" name="Text Box 25">
            <a:extLst>
              <a:ext uri="{FF2B5EF4-FFF2-40B4-BE49-F238E27FC236}">
                <a16:creationId xmlns:a16="http://schemas.microsoft.com/office/drawing/2014/main" id="{747EE4C2-CF61-42B4-B045-4ABBEA515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640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11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050" name="Text Box 26">
            <a:extLst>
              <a:ext uri="{FF2B5EF4-FFF2-40B4-BE49-F238E27FC236}">
                <a16:creationId xmlns:a16="http://schemas.microsoft.com/office/drawing/2014/main" id="{FA94EF42-71AD-49CC-AFEF-03258801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1083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39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051" name="Line 27">
            <a:extLst>
              <a:ext uri="{FF2B5EF4-FFF2-40B4-BE49-F238E27FC236}">
                <a16:creationId xmlns:a16="http://schemas.microsoft.com/office/drawing/2014/main" id="{6CA5CF81-CE3B-4027-B47C-D028BA99F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029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85052" name="Line 28">
            <a:extLst>
              <a:ext uri="{FF2B5EF4-FFF2-40B4-BE49-F238E27FC236}">
                <a16:creationId xmlns:a16="http://schemas.microsoft.com/office/drawing/2014/main" id="{85D9D7EE-1AB2-4EA1-882A-82B3AD062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85053" name="Line 29">
            <a:extLst>
              <a:ext uri="{FF2B5EF4-FFF2-40B4-BE49-F238E27FC236}">
                <a16:creationId xmlns:a16="http://schemas.microsoft.com/office/drawing/2014/main" id="{F45FA41F-19DB-4B20-A7B6-04798AE80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85054" name="Line 30">
            <a:extLst>
              <a:ext uri="{FF2B5EF4-FFF2-40B4-BE49-F238E27FC236}">
                <a16:creationId xmlns:a16="http://schemas.microsoft.com/office/drawing/2014/main" id="{AFBD7611-542C-4441-8A9E-EED02A9CA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85055" name="Text Box 31">
            <a:extLst>
              <a:ext uri="{FF2B5EF4-FFF2-40B4-BE49-F238E27FC236}">
                <a16:creationId xmlns:a16="http://schemas.microsoft.com/office/drawing/2014/main" id="{0EDDF89F-B527-4173-808A-5DC395766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241925"/>
            <a:ext cx="172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A	       D</a:t>
            </a:r>
          </a:p>
        </p:txBody>
      </p:sp>
      <p:sp>
        <p:nvSpPr>
          <p:cNvPr id="385056" name="Text Box 32">
            <a:extLst>
              <a:ext uri="{FF2B5EF4-FFF2-40B4-BE49-F238E27FC236}">
                <a16:creationId xmlns:a16="http://schemas.microsoft.com/office/drawing/2014/main" id="{713C7245-1028-48B1-ACB0-FAA4CBB78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953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7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057" name="Text Box 33">
            <a:extLst>
              <a:ext uri="{FF2B5EF4-FFF2-40B4-BE49-F238E27FC236}">
                <a16:creationId xmlns:a16="http://schemas.microsoft.com/office/drawing/2014/main" id="{68BFC6CE-6A8E-46A4-A135-011BCACB8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4953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6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058" name="Text Box 34">
            <a:extLst>
              <a:ext uri="{FF2B5EF4-FFF2-40B4-BE49-F238E27FC236}">
                <a16:creationId xmlns:a16="http://schemas.microsoft.com/office/drawing/2014/main" id="{913E0BC6-5C8A-476B-8970-50FB73592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148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13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059" name="Text Box 35">
            <a:extLst>
              <a:ext uri="{FF2B5EF4-FFF2-40B4-BE49-F238E27FC236}">
                <a16:creationId xmlns:a16="http://schemas.microsoft.com/office/drawing/2014/main" id="{91EF972C-980B-44F6-9AFD-4C515D2BE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458628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0        1</a:t>
            </a:r>
          </a:p>
        </p:txBody>
      </p:sp>
      <p:sp>
        <p:nvSpPr>
          <p:cNvPr id="385060" name="Text Box 36">
            <a:extLst>
              <a:ext uri="{FF2B5EF4-FFF2-40B4-BE49-F238E27FC236}">
                <a16:creationId xmlns:a16="http://schemas.microsoft.com/office/drawing/2014/main" id="{4FD55B9D-FEFF-4E71-92B3-B9FB532DC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35655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24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5061" name="Line 37">
            <a:extLst>
              <a:ext uri="{FF2B5EF4-FFF2-40B4-BE49-F238E27FC236}">
                <a16:creationId xmlns:a16="http://schemas.microsoft.com/office/drawing/2014/main" id="{2D541A89-D290-4F16-97B4-3F48C4CDB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85062" name="Text Box 38">
            <a:extLst>
              <a:ext uri="{FF2B5EF4-FFF2-40B4-BE49-F238E27FC236}">
                <a16:creationId xmlns:a16="http://schemas.microsoft.com/office/drawing/2014/main" id="{99F2A2E8-4843-409E-B278-1E242F967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622925"/>
            <a:ext cx="8753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Kodowanie metodą Huffmana pozwala osiągnąć zawsze długość kodu</a:t>
            </a:r>
            <a:b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mniejszą lub co najwyżej równą długości odpowiedniego kodu Shannona-Fano.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79909" name="Text Box 40">
            <a:extLst>
              <a:ext uri="{FF2B5EF4-FFF2-40B4-BE49-F238E27FC236}">
                <a16:creationId xmlns:a16="http://schemas.microsoft.com/office/drawing/2014/main" id="{A42E7605-07DA-4BA4-B120-DAB29ACD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79910" name="Text Box 28">
            <a:extLst>
              <a:ext uri="{FF2B5EF4-FFF2-40B4-BE49-F238E27FC236}">
                <a16:creationId xmlns:a16="http://schemas.microsoft.com/office/drawing/2014/main" id="{2587278D-6C17-4373-B524-753C87F95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3" grpId="0" autoUpdateAnimBg="0"/>
      <p:bldP spid="385034" grpId="0" autoUpdateAnimBg="0"/>
      <p:bldP spid="385035" grpId="0" autoUpdateAnimBg="0"/>
      <p:bldP spid="385043" grpId="0" autoUpdateAnimBg="0"/>
      <p:bldP spid="385044" grpId="0" autoUpdateAnimBg="0"/>
      <p:bldP spid="385046" grpId="0" autoUpdateAnimBg="0"/>
      <p:bldP spid="385047" grpId="0" autoUpdateAnimBg="0"/>
      <p:bldP spid="385048" grpId="0" autoUpdateAnimBg="0"/>
      <p:bldP spid="385049" grpId="0" autoUpdateAnimBg="0"/>
      <p:bldP spid="385050" grpId="0" autoUpdateAnimBg="0"/>
      <p:bldP spid="385055" grpId="0" autoUpdateAnimBg="0"/>
      <p:bldP spid="385056" grpId="0" autoUpdateAnimBg="0"/>
      <p:bldP spid="385057" grpId="0" autoUpdateAnimBg="0"/>
      <p:bldP spid="385058" grpId="0" autoUpdateAnimBg="0"/>
      <p:bldP spid="385059" grpId="0" autoUpdateAnimBg="0"/>
      <p:bldP spid="385060" grpId="0" autoUpdateAnimBg="0"/>
      <p:bldP spid="38506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Line 2">
            <a:extLst>
              <a:ext uri="{FF2B5EF4-FFF2-40B4-BE49-F238E27FC236}">
                <a16:creationId xmlns:a16="http://schemas.microsoft.com/office/drawing/2014/main" id="{D830B875-881A-4E9F-B4B8-AC811F7E5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1923" name="Line 3">
            <a:extLst>
              <a:ext uri="{FF2B5EF4-FFF2-40B4-BE49-F238E27FC236}">
                <a16:creationId xmlns:a16="http://schemas.microsoft.com/office/drawing/2014/main" id="{4A2BBDB8-2D58-4480-BD67-93A4A8B6A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D3A3D076-65FC-4990-B047-D810043C6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81925" name="Text Box 7">
            <a:extLst>
              <a:ext uri="{FF2B5EF4-FFF2-40B4-BE49-F238E27FC236}">
                <a16:creationId xmlns:a16="http://schemas.microsoft.com/office/drawing/2014/main" id="{08CFF91E-C328-4599-8DE0-BE8F8895F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85800"/>
            <a:ext cx="6691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Analiza efektywności kompresji dla rozważanego przykładu</a:t>
            </a:r>
            <a:endParaRPr lang="pl-PL" altLang="pl-PL" sz="2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6" name="Text Box 8">
            <a:extLst>
              <a:ext uri="{FF2B5EF4-FFF2-40B4-BE49-F238E27FC236}">
                <a16:creationId xmlns:a16="http://schemas.microsoft.com/office/drawing/2014/main" id="{68187A08-0FDF-4BD6-8578-550A0B9DC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5186363"/>
            <a:ext cx="1733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Razem:	 </a:t>
            </a: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85,25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7" name="Text Box 9">
            <a:extLst>
              <a:ext uri="{FF2B5EF4-FFF2-40B4-BE49-F238E27FC236}">
                <a16:creationId xmlns:a16="http://schemas.microsoft.com/office/drawing/2014/main" id="{6B3A75DF-8F30-4BF2-BD9F-B83D755D7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313" y="5164138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Razem:    </a:t>
            </a: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87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81928" name="Text Box 10">
            <a:extLst>
              <a:ext uri="{FF2B5EF4-FFF2-40B4-BE49-F238E27FC236}">
                <a16:creationId xmlns:a16="http://schemas.microsoft.com/office/drawing/2014/main" id="{807D898F-95CC-4B58-88F6-380AD8333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62600"/>
            <a:ext cx="805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u="sng">
                <a:solidFill>
                  <a:schemeClr val="hlink"/>
                </a:solidFill>
                <a:latin typeface="Times New Roman" panose="02020603050405020304" pitchFamily="18" charset="0"/>
              </a:rPr>
              <a:t>Wniosek:</a:t>
            </a:r>
            <a:r>
              <a:rPr lang="pl-PL" altLang="pl-PL" sz="2000">
                <a:latin typeface="Times New Roman" panose="02020603050405020304" pitchFamily="18" charset="0"/>
              </a:rPr>
              <a:t> uzyskany kod jest </a:t>
            </a: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mniej nadmiarowy od kodu Shannona-Fano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9" name="Text Box 11">
            <a:extLst>
              <a:ext uri="{FF2B5EF4-FFF2-40B4-BE49-F238E27FC236}">
                <a16:creationId xmlns:a16="http://schemas.microsoft.com/office/drawing/2014/main" id="{1483669F-9A93-4067-B2F0-67A0B10FA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943600"/>
            <a:ext cx="424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Osiągnięty procent kompresji: </a:t>
            </a: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25,6%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graphicFrame>
        <p:nvGraphicFramePr>
          <p:cNvPr id="387084" name="Group 12">
            <a:extLst>
              <a:ext uri="{FF2B5EF4-FFF2-40B4-BE49-F238E27FC236}">
                <a16:creationId xmlns:a16="http://schemas.microsoft.com/office/drawing/2014/main" id="{935624F9-0A1D-4F53-867D-8C1F98A67967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125538"/>
          <a:ext cx="8443913" cy="4024313"/>
        </p:xfrm>
        <a:graphic>
          <a:graphicData uri="http://schemas.openxmlformats.org/drawingml/2006/table">
            <a:tbl>
              <a:tblPr/>
              <a:tblGrid>
                <a:gridCol w="1001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108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Prawdopo-dobieństwo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Ilość informacji </a:t>
                      </a:r>
                      <a:b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</a:b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w bitach na symbol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Suma informacji w bitach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Długość słowa kodowego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Suma bitów kodu Huffmana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7/39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2,48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17,35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15/39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1,38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20,68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4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6/39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2,70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16,20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6/39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2,70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16,20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5/39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2,96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14,82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1981" name="Text Box 64">
            <a:extLst>
              <a:ext uri="{FF2B5EF4-FFF2-40B4-BE49-F238E27FC236}">
                <a16:creationId xmlns:a16="http://schemas.microsoft.com/office/drawing/2014/main" id="{56F1E338-6478-4D63-A3F7-1FB7FE6A4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81982" name="Text Box 28">
            <a:extLst>
              <a:ext uri="{FF2B5EF4-FFF2-40B4-BE49-F238E27FC236}">
                <a16:creationId xmlns:a16="http://schemas.microsoft.com/office/drawing/2014/main" id="{527E31DC-3A08-475A-8B72-1B466C31C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Line 2">
            <a:extLst>
              <a:ext uri="{FF2B5EF4-FFF2-40B4-BE49-F238E27FC236}">
                <a16:creationId xmlns:a16="http://schemas.microsoft.com/office/drawing/2014/main" id="{FAF25177-5BD1-44A3-9A78-7631F71B7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3971" name="Line 3">
            <a:extLst>
              <a:ext uri="{FF2B5EF4-FFF2-40B4-BE49-F238E27FC236}">
                <a16:creationId xmlns:a16="http://schemas.microsoft.com/office/drawing/2014/main" id="{6A28A278-721F-4F5B-8B99-76489B703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824AE779-2D71-400A-B4C2-43527A2D2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83973" name="Text Box 7">
            <a:extLst>
              <a:ext uri="{FF2B5EF4-FFF2-40B4-BE49-F238E27FC236}">
                <a16:creationId xmlns:a16="http://schemas.microsoft.com/office/drawing/2014/main" id="{F2FA415B-6624-47E9-9BFB-ABD5C147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762000"/>
            <a:ext cx="495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400">
                <a:solidFill>
                  <a:schemeClr val="folHlink"/>
                </a:solidFill>
                <a:latin typeface="Times New Roman" panose="02020603050405020304" pitchFamily="18" charset="0"/>
              </a:rPr>
              <a:t>Wady statycznego kodera Huffmana</a:t>
            </a:r>
          </a:p>
        </p:txBody>
      </p:sp>
      <p:sp>
        <p:nvSpPr>
          <p:cNvPr id="83974" name="Text Box 8">
            <a:extLst>
              <a:ext uri="{FF2B5EF4-FFF2-40B4-BE49-F238E27FC236}">
                <a16:creationId xmlns:a16="http://schemas.microsoft.com/office/drawing/2014/main" id="{D13A2910-A9C6-46AC-B44F-04811F1B0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84947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Statyczny algorytm Huffmana nie radzi sobie w przypadku, gdy istnieje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potrzeba zakodowania strumienia danych o jednakowo prawdopodobnych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symbolach alfabetu źródła (przydziela słowa kodowe o jednakowej długości).</a:t>
            </a:r>
          </a:p>
        </p:txBody>
      </p:sp>
      <p:sp>
        <p:nvSpPr>
          <p:cNvPr id="83975" name="Text Box 9">
            <a:extLst>
              <a:ext uri="{FF2B5EF4-FFF2-40B4-BE49-F238E27FC236}">
                <a16:creationId xmlns:a16="http://schemas.microsoft.com/office/drawing/2014/main" id="{A4BB5410-765A-46E7-B619-A3BB8ED43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67000"/>
            <a:ext cx="8116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W przypadku, gdy oryginalna reprezentacja danych nie jest nadmiarowa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(np. 4 bity dla 16 symboli) - </a:t>
            </a: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brak kompresji</a:t>
            </a:r>
            <a:r>
              <a:rPr lang="pl-PL" altLang="pl-PL" sz="2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3976" name="Text Box 10">
            <a:extLst>
              <a:ext uri="{FF2B5EF4-FFF2-40B4-BE49-F238E27FC236}">
                <a16:creationId xmlns:a16="http://schemas.microsoft.com/office/drawing/2014/main" id="{2D9F633B-6726-450E-8D22-D7D6BDC1C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81400"/>
            <a:ext cx="7216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W celu uzyskania kompresji należy wykorzystać fakt, iż lokalnie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statystyka kodowanego zbioru nie musi być równomierna.</a:t>
            </a:r>
          </a:p>
        </p:txBody>
      </p:sp>
      <p:sp>
        <p:nvSpPr>
          <p:cNvPr id="83977" name="Text Box 11">
            <a:extLst>
              <a:ext uri="{FF2B5EF4-FFF2-40B4-BE49-F238E27FC236}">
                <a16:creationId xmlns:a16="http://schemas.microsoft.com/office/drawing/2014/main" id="{39D78938-DFFA-4334-B60F-A60579B13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95800"/>
            <a:ext cx="74501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Istnieje możliwość użycia modelu źródła CSM, ale wówczas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wzrasta koszt związany z przesłaniem </a:t>
            </a: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tablic prawdopodobieństw</a:t>
            </a:r>
            <a:r>
              <a:rPr lang="pl-PL" altLang="pl-PL" sz="2000">
                <a:latin typeface="Times New Roman" panose="02020603050405020304" pitchFamily="18" charset="0"/>
              </a:rPr>
              <a:t>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dla każdego poprzedzającego symbolu zamiast pojedynczej tablicy.</a:t>
            </a:r>
          </a:p>
        </p:txBody>
      </p:sp>
      <p:sp>
        <p:nvSpPr>
          <p:cNvPr id="83978" name="Text Box 12">
            <a:extLst>
              <a:ext uri="{FF2B5EF4-FFF2-40B4-BE49-F238E27FC236}">
                <a16:creationId xmlns:a16="http://schemas.microsoft.com/office/drawing/2014/main" id="{E12EDE59-59BD-4329-BF50-407F9549D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15000"/>
            <a:ext cx="4859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Rozwiązanie problemu: </a:t>
            </a: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koder adaptacyjny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83979" name="Text Box 14">
            <a:extLst>
              <a:ext uri="{FF2B5EF4-FFF2-40B4-BE49-F238E27FC236}">
                <a16:creationId xmlns:a16="http://schemas.microsoft.com/office/drawing/2014/main" id="{2D9D637E-D4D7-4355-9641-F1CED4F4A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83980" name="Text Box 28">
            <a:extLst>
              <a:ext uri="{FF2B5EF4-FFF2-40B4-BE49-F238E27FC236}">
                <a16:creationId xmlns:a16="http://schemas.microsoft.com/office/drawing/2014/main" id="{41550EE5-B333-4DD6-A226-59847601B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2">
            <a:extLst>
              <a:ext uri="{FF2B5EF4-FFF2-40B4-BE49-F238E27FC236}">
                <a16:creationId xmlns:a16="http://schemas.microsoft.com/office/drawing/2014/main" id="{4E9C386F-F552-4772-8C99-7B7193AD0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6019" name="Line 3">
            <a:extLst>
              <a:ext uri="{FF2B5EF4-FFF2-40B4-BE49-F238E27FC236}">
                <a16:creationId xmlns:a16="http://schemas.microsoft.com/office/drawing/2014/main" id="{A9F2E345-339A-49DD-8FAA-CD5D2ACD2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185A3FC3-6FC1-4E02-99C3-404D7B367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86021" name="Text Box 7">
            <a:extLst>
              <a:ext uri="{FF2B5EF4-FFF2-40B4-BE49-F238E27FC236}">
                <a16:creationId xmlns:a16="http://schemas.microsoft.com/office/drawing/2014/main" id="{425A8FD2-31E3-461F-A188-960F4789F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50875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400">
                <a:solidFill>
                  <a:schemeClr val="folHlink"/>
                </a:solidFill>
                <a:latin typeface="Times New Roman" panose="02020603050405020304" pitchFamily="18" charset="0"/>
              </a:rPr>
              <a:t>Adaptacyjny koder Huffmana</a:t>
            </a:r>
          </a:p>
        </p:txBody>
      </p:sp>
      <p:sp>
        <p:nvSpPr>
          <p:cNvPr id="86022" name="Text Box 8">
            <a:extLst>
              <a:ext uri="{FF2B5EF4-FFF2-40B4-BE49-F238E27FC236}">
                <a16:creationId xmlns:a16="http://schemas.microsoft.com/office/drawing/2014/main" id="{174552DC-86F9-47C3-B580-ECA3935CD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6400"/>
            <a:ext cx="861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Początkowa statystyka wystąpień poszczególnych symboli uzyskana na podstawie fragmentu strumienia danych jest modyfikowana po zakodowaniu każdego kolejnego symbolu przez zwiększenie liczby jego wystąpień o 1.</a:t>
            </a:r>
          </a:p>
        </p:txBody>
      </p:sp>
      <p:sp>
        <p:nvSpPr>
          <p:cNvPr id="86023" name="Text Box 9">
            <a:extLst>
              <a:ext uri="{FF2B5EF4-FFF2-40B4-BE49-F238E27FC236}">
                <a16:creationId xmlns:a16="http://schemas.microsoft.com/office/drawing/2014/main" id="{003F73CD-3BE1-44D3-83BB-A662626ED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219200"/>
            <a:ext cx="2432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Najprostsza metoda:</a:t>
            </a:r>
          </a:p>
        </p:txBody>
      </p:sp>
      <p:sp>
        <p:nvSpPr>
          <p:cNvPr id="86024" name="Text Box 10">
            <a:extLst>
              <a:ext uri="{FF2B5EF4-FFF2-40B4-BE49-F238E27FC236}">
                <a16:creationId xmlns:a16="http://schemas.microsoft.com/office/drawing/2014/main" id="{C489A01D-CBF2-4458-B57D-1C8B783E6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757488"/>
            <a:ext cx="75866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Istnieje jednak niebezpieczeństwo, iż większa waga węzła spowoduje</a:t>
            </a:r>
            <a:b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utratę przez drzewo binarne charakteru drzewa Huffmana,</a:t>
            </a:r>
            <a:b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co spowodowałoby konieczność konstrukcji nowego drzewa</a:t>
            </a:r>
            <a:b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(duży koszt obliczeniowy, również w dekoderze).</a:t>
            </a: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391179" name="Text Box 11">
            <a:extLst>
              <a:ext uri="{FF2B5EF4-FFF2-40B4-BE49-F238E27FC236}">
                <a16:creationId xmlns:a16="http://schemas.microsoft.com/office/drawing/2014/main" id="{232624A7-5FF1-4B6F-9C7D-74FFDCCC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43400"/>
            <a:ext cx="7621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u="sng">
                <a:solidFill>
                  <a:schemeClr val="hlink"/>
                </a:solidFill>
                <a:latin typeface="Times New Roman" panose="02020603050405020304" pitchFamily="18" charset="0"/>
              </a:rPr>
              <a:t>Rozwiązanie:</a:t>
            </a: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b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modyfikacja jedynie części drzewa przy zachowaniu jego charakteru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391180" name="Text Box 12">
            <a:extLst>
              <a:ext uri="{FF2B5EF4-FFF2-40B4-BE49-F238E27FC236}">
                <a16:creationId xmlns:a16="http://schemas.microsoft.com/office/drawing/2014/main" id="{584453CA-C47A-4CE7-BAF4-A917D8080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257800"/>
            <a:ext cx="6296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Istnieje konieczność opracowania jednoznacznych reguł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konstrukcji oraz adaptacyjnej modyfikacji drzewa</a:t>
            </a:r>
          </a:p>
        </p:txBody>
      </p:sp>
      <p:sp>
        <p:nvSpPr>
          <p:cNvPr id="86027" name="Text Box 14">
            <a:extLst>
              <a:ext uri="{FF2B5EF4-FFF2-40B4-BE49-F238E27FC236}">
                <a16:creationId xmlns:a16="http://schemas.microsoft.com/office/drawing/2014/main" id="{98569BA2-9D8F-4463-B6D0-4E2498FFF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86028" name="Text Box 28">
            <a:extLst>
              <a:ext uri="{FF2B5EF4-FFF2-40B4-BE49-F238E27FC236}">
                <a16:creationId xmlns:a16="http://schemas.microsoft.com/office/drawing/2014/main" id="{EC6580F6-C289-47BD-B543-69C7498A4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9" grpId="0" autoUpdateAnimBg="0"/>
      <p:bldP spid="39118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Line 2">
            <a:extLst>
              <a:ext uri="{FF2B5EF4-FFF2-40B4-BE49-F238E27FC236}">
                <a16:creationId xmlns:a16="http://schemas.microsoft.com/office/drawing/2014/main" id="{ADBFC004-1381-474C-A7EC-312E51F73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8067" name="Line 3">
            <a:extLst>
              <a:ext uri="{FF2B5EF4-FFF2-40B4-BE49-F238E27FC236}">
                <a16:creationId xmlns:a16="http://schemas.microsoft.com/office/drawing/2014/main" id="{70263072-C66A-4B4C-8363-F105A8D44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61A345A7-A368-477E-AB72-CAF5B00E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88069" name="Text Box 7">
            <a:extLst>
              <a:ext uri="{FF2B5EF4-FFF2-40B4-BE49-F238E27FC236}">
                <a16:creationId xmlns:a16="http://schemas.microsoft.com/office/drawing/2014/main" id="{698708CE-3142-49C9-9A63-CA7138F99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1295400"/>
            <a:ext cx="88185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Węzły drzewa Huffmana ułożone na kolejnych poziomach według ich odległości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od korzenia (poziom 1 to najbardziej odległe liście odpowiadające najrzadziej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występującym symbolom, a zatem najdłuższym słowom kodowym)</a:t>
            </a:r>
          </a:p>
        </p:txBody>
      </p:sp>
      <p:sp>
        <p:nvSpPr>
          <p:cNvPr id="88070" name="Text Box 8">
            <a:extLst>
              <a:ext uri="{FF2B5EF4-FFF2-40B4-BE49-F238E27FC236}">
                <a16:creationId xmlns:a16="http://schemas.microsoft.com/office/drawing/2014/main" id="{172246C8-B84E-44AF-88B3-BCF041EDA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762000"/>
            <a:ext cx="4618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Założenia dotyczące konstrukcji drzewa: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88071" name="Text Box 9">
            <a:extLst>
              <a:ext uri="{FF2B5EF4-FFF2-40B4-BE49-F238E27FC236}">
                <a16:creationId xmlns:a16="http://schemas.microsoft.com/office/drawing/2014/main" id="{AA5A72C7-7B8A-4B94-9D6F-ECC89821F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14600"/>
            <a:ext cx="742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Na każdym poziomie węzły uporządkowane według rosnących wag</a:t>
            </a:r>
          </a:p>
        </p:txBody>
      </p:sp>
      <p:sp>
        <p:nvSpPr>
          <p:cNvPr id="393226" name="Text Box 10">
            <a:extLst>
              <a:ext uri="{FF2B5EF4-FFF2-40B4-BE49-F238E27FC236}">
                <a16:creationId xmlns:a16="http://schemas.microsoft.com/office/drawing/2014/main" id="{1AB3A78B-621C-4ADF-87C0-79C3F3D21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2503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Modyfikacja drzewa: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393227" name="Text Box 11">
            <a:extLst>
              <a:ext uri="{FF2B5EF4-FFF2-40B4-BE49-F238E27FC236}">
                <a16:creationId xmlns:a16="http://schemas.microsoft.com/office/drawing/2014/main" id="{DC6376E8-993E-4FEF-B8D7-A1C34F91D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87518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l-PL" altLang="pl-PL" sz="2000">
                <a:latin typeface="Times New Roman" panose="02020603050405020304" pitchFamily="18" charset="0"/>
              </a:rPr>
              <a:t> </a:t>
            </a: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inkrementacja wagi</a:t>
            </a:r>
            <a:r>
              <a:rPr lang="pl-PL" altLang="pl-PL" sz="2000">
                <a:latin typeface="Times New Roman" panose="02020603050405020304" pitchFamily="18" charset="0"/>
              </a:rPr>
              <a:t> węzła symbolu (zwiększenie liczby wystąpień o 1)</a:t>
            </a:r>
            <a:br>
              <a:rPr lang="pl-PL" altLang="pl-PL" sz="2000">
                <a:latin typeface="Times New Roman" panose="02020603050405020304" pitchFamily="18" charset="0"/>
              </a:rPr>
            </a:b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l-PL" altLang="pl-PL" sz="2000">
                <a:latin typeface="Times New Roman" panose="02020603050405020304" pitchFamily="18" charset="0"/>
              </a:rPr>
              <a:t> </a:t>
            </a: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zamiana węzłów</a:t>
            </a:r>
            <a:r>
              <a:rPr lang="pl-PL" altLang="pl-PL" sz="2000">
                <a:latin typeface="Times New Roman" panose="02020603050405020304" pitchFamily="18" charset="0"/>
              </a:rPr>
              <a:t> (jeżeli na liście węzłów za węzłem o zwiększonej wadze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występują węzły z wagą mniejszą o 1, czyli taką samą jak rozważany węzeł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miał przed inkrementacją, to zamieniamy rozważany węzeł z ostatnim z nich)</a:t>
            </a:r>
            <a:br>
              <a:rPr lang="pl-PL" altLang="pl-PL" sz="2000">
                <a:latin typeface="Times New Roman" panose="02020603050405020304" pitchFamily="18" charset="0"/>
              </a:rPr>
            </a:b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l-PL" altLang="pl-PL" sz="2000">
                <a:latin typeface="Times New Roman" panose="02020603050405020304" pitchFamily="18" charset="0"/>
              </a:rPr>
              <a:t> </a:t>
            </a: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kontynuacja modyfikacji w górę drzewa</a:t>
            </a:r>
            <a:r>
              <a:rPr lang="pl-PL" altLang="pl-PL" sz="2000">
                <a:latin typeface="Times New Roman" panose="02020603050405020304" pitchFamily="18" charset="0"/>
              </a:rPr>
              <a:t> (inkrementacja wagi rodzica,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   ewentualne zamiany) aż do poziomu korzenia</a:t>
            </a:r>
          </a:p>
        </p:txBody>
      </p:sp>
      <p:sp>
        <p:nvSpPr>
          <p:cNvPr id="88074" name="Text Box 13">
            <a:extLst>
              <a:ext uri="{FF2B5EF4-FFF2-40B4-BE49-F238E27FC236}">
                <a16:creationId xmlns:a16="http://schemas.microsoft.com/office/drawing/2014/main" id="{25073315-A115-4968-9827-8D89166EE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88075" name="Text Box 28">
            <a:extLst>
              <a:ext uri="{FF2B5EF4-FFF2-40B4-BE49-F238E27FC236}">
                <a16:creationId xmlns:a16="http://schemas.microsoft.com/office/drawing/2014/main" id="{A030A7EE-943C-483B-AB66-5B6C82CE5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6" grpId="0" autoUpdateAnimBg="0"/>
      <p:bldP spid="39322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Line 2">
            <a:extLst>
              <a:ext uri="{FF2B5EF4-FFF2-40B4-BE49-F238E27FC236}">
                <a16:creationId xmlns:a16="http://schemas.microsoft.com/office/drawing/2014/main" id="{21CC14C8-7126-49F8-81BA-0FD829D71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90115" name="Line 3">
            <a:extLst>
              <a:ext uri="{FF2B5EF4-FFF2-40B4-BE49-F238E27FC236}">
                <a16:creationId xmlns:a16="http://schemas.microsoft.com/office/drawing/2014/main" id="{1F88A697-C339-4C03-A916-F623DEF2C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98F26B81-7555-4E4D-956B-4920A45D9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90117" name="Text Box 7">
            <a:extLst>
              <a:ext uri="{FF2B5EF4-FFF2-40B4-BE49-F238E27FC236}">
                <a16:creationId xmlns:a16="http://schemas.microsoft.com/office/drawing/2014/main" id="{89904F5D-AEED-404E-BF7C-111E7F231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69925"/>
            <a:ext cx="1255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Przykład:</a:t>
            </a:r>
          </a:p>
        </p:txBody>
      </p:sp>
      <p:sp>
        <p:nvSpPr>
          <p:cNvPr id="90118" name="Text Box 8">
            <a:extLst>
              <a:ext uri="{FF2B5EF4-FFF2-40B4-BE49-F238E27FC236}">
                <a16:creationId xmlns:a16="http://schemas.microsoft.com/office/drawing/2014/main" id="{155584FA-B5F2-40BA-8207-82EBB619C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1508125"/>
            <a:ext cx="47942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          			   KORZEŃ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		       0		        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	    0		  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	       		  0  	     1</a:t>
            </a:r>
          </a:p>
        </p:txBody>
      </p:sp>
      <p:sp>
        <p:nvSpPr>
          <p:cNvPr id="90119" name="Line 9">
            <a:extLst>
              <a:ext uri="{FF2B5EF4-FFF2-40B4-BE49-F238E27FC236}">
                <a16:creationId xmlns:a16="http://schemas.microsoft.com/office/drawing/2014/main" id="{F9C17EBE-C868-414E-B596-D973E2603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8891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0120" name="Line 10">
            <a:extLst>
              <a:ext uri="{FF2B5EF4-FFF2-40B4-BE49-F238E27FC236}">
                <a16:creationId xmlns:a16="http://schemas.microsoft.com/office/drawing/2014/main" id="{6E889E99-0F78-4406-97BA-6345CBD2C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4075" y="24987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0121" name="Line 11">
            <a:extLst>
              <a:ext uri="{FF2B5EF4-FFF2-40B4-BE49-F238E27FC236}">
                <a16:creationId xmlns:a16="http://schemas.microsoft.com/office/drawing/2014/main" id="{6E42FF37-0AE7-473A-962D-576C1130D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000" y="3108325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0122" name="Line 12">
            <a:extLst>
              <a:ext uri="{FF2B5EF4-FFF2-40B4-BE49-F238E27FC236}">
                <a16:creationId xmlns:a16="http://schemas.microsoft.com/office/drawing/2014/main" id="{7D9B1F51-291D-49F0-8E04-948F3A850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366712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0123" name="Line 13">
            <a:extLst>
              <a:ext uri="{FF2B5EF4-FFF2-40B4-BE49-F238E27FC236}">
                <a16:creationId xmlns:a16="http://schemas.microsoft.com/office/drawing/2014/main" id="{FD3D3395-ED1E-4923-9600-2BBAAF713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7400" y="3108325"/>
            <a:ext cx="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0124" name="Line 14">
            <a:extLst>
              <a:ext uri="{FF2B5EF4-FFF2-40B4-BE49-F238E27FC236}">
                <a16:creationId xmlns:a16="http://schemas.microsoft.com/office/drawing/2014/main" id="{EAF45304-902B-4AF3-86F4-0F3E231BA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0" y="36671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0125" name="Text Box 15">
            <a:extLst>
              <a:ext uri="{FF2B5EF4-FFF2-40B4-BE49-F238E27FC236}">
                <a16:creationId xmlns:a16="http://schemas.microsoft.com/office/drawing/2014/main" id="{669225C7-FECB-469D-8AB2-106ACE87A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300" y="29845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0126" name="Text Box 16">
            <a:extLst>
              <a:ext uri="{FF2B5EF4-FFF2-40B4-BE49-F238E27FC236}">
                <a16:creationId xmlns:a16="http://schemas.microsoft.com/office/drawing/2014/main" id="{70988C1C-D461-40E9-B762-5A11D22D9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3930650"/>
            <a:ext cx="171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C	       E</a:t>
            </a:r>
          </a:p>
        </p:txBody>
      </p:sp>
      <p:sp>
        <p:nvSpPr>
          <p:cNvPr id="90127" name="Line 17">
            <a:extLst>
              <a:ext uri="{FF2B5EF4-FFF2-40B4-BE49-F238E27FC236}">
                <a16:creationId xmlns:a16="http://schemas.microsoft.com/office/drawing/2014/main" id="{A94C6A77-76C6-4A63-A937-E0AA604FF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36671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0128" name="Text Box 18">
            <a:extLst>
              <a:ext uri="{FF2B5EF4-FFF2-40B4-BE49-F238E27FC236}">
                <a16:creationId xmlns:a16="http://schemas.microsoft.com/office/drawing/2014/main" id="{88008450-61A4-4A96-93F9-0D3CC7913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0" y="27273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90129" name="Text Box 19">
            <a:extLst>
              <a:ext uri="{FF2B5EF4-FFF2-40B4-BE49-F238E27FC236}">
                <a16:creationId xmlns:a16="http://schemas.microsoft.com/office/drawing/2014/main" id="{37F19971-940B-49A4-BF1F-5012C63D3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717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0130" name="Text Box 20">
            <a:extLst>
              <a:ext uri="{FF2B5EF4-FFF2-40B4-BE49-F238E27FC236}">
                <a16:creationId xmlns:a16="http://schemas.microsoft.com/office/drawing/2014/main" id="{F1D43F5F-3FB7-4FBC-9CC3-2DB9CF4AF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050" y="3717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0131" name="Text Box 21">
            <a:extLst>
              <a:ext uri="{FF2B5EF4-FFF2-40B4-BE49-F238E27FC236}">
                <a16:creationId xmlns:a16="http://schemas.microsoft.com/office/drawing/2014/main" id="{1B0AD320-E238-41C9-A4F3-890831403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33210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90132" name="Text Box 22">
            <a:extLst>
              <a:ext uri="{FF2B5EF4-FFF2-40B4-BE49-F238E27FC236}">
                <a16:creationId xmlns:a16="http://schemas.microsoft.com/office/drawing/2014/main" id="{8DDE31F2-3665-4ACE-B149-A8CDD348C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0" y="21177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39</a:t>
            </a:r>
          </a:p>
        </p:txBody>
      </p:sp>
      <p:sp>
        <p:nvSpPr>
          <p:cNvPr id="90133" name="Line 23">
            <a:extLst>
              <a:ext uri="{FF2B5EF4-FFF2-40B4-BE49-F238E27FC236}">
                <a16:creationId xmlns:a16="http://schemas.microsoft.com/office/drawing/2014/main" id="{2B60E6A3-62F1-4BDD-82DF-1EC65A854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400" y="364172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0134" name="Line 24">
            <a:extLst>
              <a:ext uri="{FF2B5EF4-FFF2-40B4-BE49-F238E27FC236}">
                <a16:creationId xmlns:a16="http://schemas.microsoft.com/office/drawing/2014/main" id="{BE88DC7D-AD10-494E-883C-173294939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400" y="3641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0135" name="Line 25">
            <a:extLst>
              <a:ext uri="{FF2B5EF4-FFF2-40B4-BE49-F238E27FC236}">
                <a16:creationId xmlns:a16="http://schemas.microsoft.com/office/drawing/2014/main" id="{9F2B29F4-122B-4963-B334-3A6FA6F1B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0" y="3641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0136" name="Text Box 26">
            <a:extLst>
              <a:ext uri="{FF2B5EF4-FFF2-40B4-BE49-F238E27FC236}">
                <a16:creationId xmlns:a16="http://schemas.microsoft.com/office/drawing/2014/main" id="{123174D6-2C53-4B7A-A419-D6E1875C9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3930650"/>
            <a:ext cx="179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 A	        D</a:t>
            </a:r>
          </a:p>
        </p:txBody>
      </p:sp>
      <p:sp>
        <p:nvSpPr>
          <p:cNvPr id="90137" name="Text Box 27">
            <a:extLst>
              <a:ext uri="{FF2B5EF4-FFF2-40B4-BE49-F238E27FC236}">
                <a16:creationId xmlns:a16="http://schemas.microsoft.com/office/drawing/2014/main" id="{2D4130A2-C0EF-4B72-AC51-3D7011022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3702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0138" name="Text Box 28">
            <a:extLst>
              <a:ext uri="{FF2B5EF4-FFF2-40B4-BE49-F238E27FC236}">
                <a16:creationId xmlns:a16="http://schemas.microsoft.com/office/drawing/2014/main" id="{A8DDFB42-449D-4B90-BFD5-6840235AC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3702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0139" name="Text Box 29">
            <a:extLst>
              <a:ext uri="{FF2B5EF4-FFF2-40B4-BE49-F238E27FC236}">
                <a16:creationId xmlns:a16="http://schemas.microsoft.com/office/drawing/2014/main" id="{0DD5AEDC-52C6-4797-951C-4EEFA331C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32607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90140" name="Text Box 30">
            <a:extLst>
              <a:ext uri="{FF2B5EF4-FFF2-40B4-BE49-F238E27FC236}">
                <a16:creationId xmlns:a16="http://schemas.microsoft.com/office/drawing/2014/main" id="{D86E60DE-F05B-46C7-A25F-5F9CBD1DB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60725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0                 1</a:t>
            </a:r>
          </a:p>
        </p:txBody>
      </p:sp>
      <p:sp>
        <p:nvSpPr>
          <p:cNvPr id="90141" name="Text Box 31">
            <a:extLst>
              <a:ext uri="{FF2B5EF4-FFF2-40B4-BE49-F238E27FC236}">
                <a16:creationId xmlns:a16="http://schemas.microsoft.com/office/drawing/2014/main" id="{5F354195-85CC-4FBF-98E1-7CB637B1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27273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90142" name="Line 32">
            <a:extLst>
              <a:ext uri="{FF2B5EF4-FFF2-40B4-BE49-F238E27FC236}">
                <a16:creationId xmlns:a16="http://schemas.microsoft.com/office/drawing/2014/main" id="{106E4669-C73D-4A1B-8075-740110DD3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000" y="3108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0143" name="Line 33">
            <a:extLst>
              <a:ext uri="{FF2B5EF4-FFF2-40B4-BE49-F238E27FC236}">
                <a16:creationId xmlns:a16="http://schemas.microsoft.com/office/drawing/2014/main" id="{FA7E17CA-E6DC-49C9-92D9-4D68AA648D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708525"/>
            <a:ext cx="472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0144" name="Text Box 34">
            <a:extLst>
              <a:ext uri="{FF2B5EF4-FFF2-40B4-BE49-F238E27FC236}">
                <a16:creationId xmlns:a16="http://schemas.microsoft.com/office/drawing/2014/main" id="{BFA2CADD-0AC4-4C99-B067-D83E8A7BA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60925"/>
            <a:ext cx="2763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kolejność na poziomach</a:t>
            </a:r>
          </a:p>
        </p:txBody>
      </p:sp>
      <p:sp>
        <p:nvSpPr>
          <p:cNvPr id="90145" name="Line 35">
            <a:extLst>
              <a:ext uri="{FF2B5EF4-FFF2-40B4-BE49-F238E27FC236}">
                <a16:creationId xmlns:a16="http://schemas.microsoft.com/office/drawing/2014/main" id="{ACE85F9A-6236-4BB7-800C-70A08DFE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3100" y="24987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0146" name="Oval 36">
            <a:extLst>
              <a:ext uri="{FF2B5EF4-FFF2-40B4-BE49-F238E27FC236}">
                <a16:creationId xmlns:a16="http://schemas.microsoft.com/office/drawing/2014/main" id="{50DDC3F9-82F9-4B3D-BFC1-2AB77D489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0" y="35782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0147" name="Oval 37">
            <a:extLst>
              <a:ext uri="{FF2B5EF4-FFF2-40B4-BE49-F238E27FC236}">
                <a16:creationId xmlns:a16="http://schemas.microsoft.com/office/drawing/2014/main" id="{FC4F5328-76D7-4A37-BC5A-D337B94CB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941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0148" name="Oval 38">
            <a:extLst>
              <a:ext uri="{FF2B5EF4-FFF2-40B4-BE49-F238E27FC236}">
                <a16:creationId xmlns:a16="http://schemas.microsoft.com/office/drawing/2014/main" id="{A71D89E6-8031-4689-A509-9D5031352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941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0149" name="Oval 39">
            <a:extLst>
              <a:ext uri="{FF2B5EF4-FFF2-40B4-BE49-F238E27FC236}">
                <a16:creationId xmlns:a16="http://schemas.microsoft.com/office/drawing/2014/main" id="{2E86CDD8-5859-4CA8-971C-72569712D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900" y="28543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0150" name="Oval 40">
            <a:extLst>
              <a:ext uri="{FF2B5EF4-FFF2-40B4-BE49-F238E27FC236}">
                <a16:creationId xmlns:a16="http://schemas.microsoft.com/office/drawing/2014/main" id="{5B19339D-E9ED-42E6-83F7-F9D2BCA16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321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0151" name="Oval 41">
            <a:extLst>
              <a:ext uri="{FF2B5EF4-FFF2-40B4-BE49-F238E27FC236}">
                <a16:creationId xmlns:a16="http://schemas.microsoft.com/office/drawing/2014/main" id="{316151A4-9779-4900-88B8-1131A268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422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0152" name="Oval 42">
            <a:extLst>
              <a:ext uri="{FF2B5EF4-FFF2-40B4-BE49-F238E27FC236}">
                <a16:creationId xmlns:a16="http://schemas.microsoft.com/office/drawing/2014/main" id="{AF39F1F7-404F-4799-A553-59FC8271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552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0153" name="Oval 43">
            <a:extLst>
              <a:ext uri="{FF2B5EF4-FFF2-40B4-BE49-F238E27FC236}">
                <a16:creationId xmlns:a16="http://schemas.microsoft.com/office/drawing/2014/main" id="{89D667BB-054A-4A14-A248-64B034E34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3806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0154" name="Oval 44">
            <a:extLst>
              <a:ext uri="{FF2B5EF4-FFF2-40B4-BE49-F238E27FC236}">
                <a16:creationId xmlns:a16="http://schemas.microsoft.com/office/drawing/2014/main" id="{1126577B-F286-44A7-BF54-91F65E6E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3806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0155" name="Text Box 45">
            <a:extLst>
              <a:ext uri="{FF2B5EF4-FFF2-40B4-BE49-F238E27FC236}">
                <a16:creationId xmlns:a16="http://schemas.microsoft.com/office/drawing/2014/main" id="{C31F7A37-5919-416D-A65F-BBC8659E4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009775"/>
            <a:ext cx="12954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4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3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2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1</a:t>
            </a:r>
          </a:p>
        </p:txBody>
      </p:sp>
      <p:sp>
        <p:nvSpPr>
          <p:cNvPr id="395310" name="Text Box 46">
            <a:extLst>
              <a:ext uri="{FF2B5EF4-FFF2-40B4-BE49-F238E27FC236}">
                <a16:creationId xmlns:a16="http://schemas.microsoft.com/office/drawing/2014/main" id="{2BEFBA7F-65A9-479C-80E8-C3659311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15000"/>
            <a:ext cx="877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Załóżmy, iż w ciągu kodowanych danych pojawia się kilka kolejnych symboli C</a:t>
            </a:r>
          </a:p>
        </p:txBody>
      </p:sp>
      <p:sp>
        <p:nvSpPr>
          <p:cNvPr id="90157" name="Line 47">
            <a:extLst>
              <a:ext uri="{FF2B5EF4-FFF2-40B4-BE49-F238E27FC236}">
                <a16:creationId xmlns:a16="http://schemas.microsoft.com/office/drawing/2014/main" id="{7A3CA003-188A-465F-B637-395436281A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900" y="2489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0158" name="Text Box 49">
            <a:extLst>
              <a:ext uri="{FF2B5EF4-FFF2-40B4-BE49-F238E27FC236}">
                <a16:creationId xmlns:a16="http://schemas.microsoft.com/office/drawing/2014/main" id="{58F7C427-FB0D-4B71-AEA7-9A01A21CB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90159" name="Text Box 28">
            <a:extLst>
              <a:ext uri="{FF2B5EF4-FFF2-40B4-BE49-F238E27FC236}">
                <a16:creationId xmlns:a16="http://schemas.microsoft.com/office/drawing/2014/main" id="{C0C531F5-14B8-439D-A749-A83F8C2CC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1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Text Box 2">
            <a:extLst>
              <a:ext uri="{FF2B5EF4-FFF2-40B4-BE49-F238E27FC236}">
                <a16:creationId xmlns:a16="http://schemas.microsoft.com/office/drawing/2014/main" id="{A9B9714A-A64F-4E80-B60A-30985DA32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60725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0                 1</a:t>
            </a:r>
          </a:p>
        </p:txBody>
      </p:sp>
      <p:sp>
        <p:nvSpPr>
          <p:cNvPr id="92163" name="Line 3">
            <a:extLst>
              <a:ext uri="{FF2B5EF4-FFF2-40B4-BE49-F238E27FC236}">
                <a16:creationId xmlns:a16="http://schemas.microsoft.com/office/drawing/2014/main" id="{40E0B9AE-7133-471C-AD7C-CB4DA2CA2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92164" name="Line 4">
            <a:extLst>
              <a:ext uri="{FF2B5EF4-FFF2-40B4-BE49-F238E27FC236}">
                <a16:creationId xmlns:a16="http://schemas.microsoft.com/office/drawing/2014/main" id="{F60A000C-E4CC-45E8-B180-C654D1857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92165" name="Text Box 5">
            <a:extLst>
              <a:ext uri="{FF2B5EF4-FFF2-40B4-BE49-F238E27FC236}">
                <a16:creationId xmlns:a16="http://schemas.microsoft.com/office/drawing/2014/main" id="{1CD51293-0265-4283-ABF9-ED9ABCA25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92166" name="Text Box 8">
            <a:extLst>
              <a:ext uri="{FF2B5EF4-FFF2-40B4-BE49-F238E27FC236}">
                <a16:creationId xmlns:a16="http://schemas.microsoft.com/office/drawing/2014/main" id="{BA4004F2-25F0-48F8-A3F9-B0FA654AC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0"/>
            <a:ext cx="544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Drzewo po pojawieniu się pierwszego symbolu C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397321" name="Text Box 9">
            <a:extLst>
              <a:ext uri="{FF2B5EF4-FFF2-40B4-BE49-F238E27FC236}">
                <a16:creationId xmlns:a16="http://schemas.microsoft.com/office/drawing/2014/main" id="{0531362A-0103-4910-8B63-4F45C7FAD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1508125"/>
            <a:ext cx="47942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          			   KORZEŃ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		       0		        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	    0		  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	       		  0  	     1</a:t>
            </a:r>
          </a:p>
        </p:txBody>
      </p:sp>
      <p:sp>
        <p:nvSpPr>
          <p:cNvPr id="397322" name="Line 10">
            <a:extLst>
              <a:ext uri="{FF2B5EF4-FFF2-40B4-BE49-F238E27FC236}">
                <a16:creationId xmlns:a16="http://schemas.microsoft.com/office/drawing/2014/main" id="{F0861D2D-EF1E-45FC-8A81-E0E66BB68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8891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97323" name="Line 11">
            <a:extLst>
              <a:ext uri="{FF2B5EF4-FFF2-40B4-BE49-F238E27FC236}">
                <a16:creationId xmlns:a16="http://schemas.microsoft.com/office/drawing/2014/main" id="{76F0EEEE-6ABF-4398-97BB-983190D0A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4075" y="24987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97324" name="Line 12">
            <a:extLst>
              <a:ext uri="{FF2B5EF4-FFF2-40B4-BE49-F238E27FC236}">
                <a16:creationId xmlns:a16="http://schemas.microsoft.com/office/drawing/2014/main" id="{317E7DB4-5729-4F58-B30F-4DD4BC26C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000" y="3108325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97325" name="Line 13">
            <a:extLst>
              <a:ext uri="{FF2B5EF4-FFF2-40B4-BE49-F238E27FC236}">
                <a16:creationId xmlns:a16="http://schemas.microsoft.com/office/drawing/2014/main" id="{C0AA9B9A-D54A-47FA-A96D-4ABB52EEB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366712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97326" name="Line 14">
            <a:extLst>
              <a:ext uri="{FF2B5EF4-FFF2-40B4-BE49-F238E27FC236}">
                <a16:creationId xmlns:a16="http://schemas.microsoft.com/office/drawing/2014/main" id="{87D66DA4-893A-47FD-A4D7-BE3A3DC7C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7400" y="3108325"/>
            <a:ext cx="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97327" name="Line 15">
            <a:extLst>
              <a:ext uri="{FF2B5EF4-FFF2-40B4-BE49-F238E27FC236}">
                <a16:creationId xmlns:a16="http://schemas.microsoft.com/office/drawing/2014/main" id="{F78FA364-8367-45E0-8AAE-AC8663143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0" y="36671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97328" name="Text Box 16">
            <a:extLst>
              <a:ext uri="{FF2B5EF4-FFF2-40B4-BE49-F238E27FC236}">
                <a16:creationId xmlns:a16="http://schemas.microsoft.com/office/drawing/2014/main" id="{59EBABEF-D88A-4394-80D9-AB036A7DC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300" y="29845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97329" name="Text Box 17">
            <a:extLst>
              <a:ext uri="{FF2B5EF4-FFF2-40B4-BE49-F238E27FC236}">
                <a16:creationId xmlns:a16="http://schemas.microsoft.com/office/drawing/2014/main" id="{C52776F6-3E54-4E81-B5DA-07AD05ABC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3930650"/>
            <a:ext cx="171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D	       E</a:t>
            </a:r>
          </a:p>
        </p:txBody>
      </p:sp>
      <p:sp>
        <p:nvSpPr>
          <p:cNvPr id="397330" name="Line 18">
            <a:extLst>
              <a:ext uri="{FF2B5EF4-FFF2-40B4-BE49-F238E27FC236}">
                <a16:creationId xmlns:a16="http://schemas.microsoft.com/office/drawing/2014/main" id="{01552192-3B66-4859-9B20-B85EDA640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36671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97331" name="Text Box 19">
            <a:extLst>
              <a:ext uri="{FF2B5EF4-FFF2-40B4-BE49-F238E27FC236}">
                <a16:creationId xmlns:a16="http://schemas.microsoft.com/office/drawing/2014/main" id="{FFBDDEFA-F144-47BA-8B48-58BA487A4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0" y="27273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397332" name="Text Box 20">
            <a:extLst>
              <a:ext uri="{FF2B5EF4-FFF2-40B4-BE49-F238E27FC236}">
                <a16:creationId xmlns:a16="http://schemas.microsoft.com/office/drawing/2014/main" id="{B711F898-C385-410A-A6C5-07D046EFB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717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97333" name="Text Box 21">
            <a:extLst>
              <a:ext uri="{FF2B5EF4-FFF2-40B4-BE49-F238E27FC236}">
                <a16:creationId xmlns:a16="http://schemas.microsoft.com/office/drawing/2014/main" id="{DB2CD36E-82AF-4B25-9C98-C2866106D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050" y="3717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97334" name="Text Box 22">
            <a:extLst>
              <a:ext uri="{FF2B5EF4-FFF2-40B4-BE49-F238E27FC236}">
                <a16:creationId xmlns:a16="http://schemas.microsoft.com/office/drawing/2014/main" id="{D265C3D1-EF9C-45E1-A01F-DE24E3448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33210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397335" name="Text Box 23">
            <a:extLst>
              <a:ext uri="{FF2B5EF4-FFF2-40B4-BE49-F238E27FC236}">
                <a16:creationId xmlns:a16="http://schemas.microsoft.com/office/drawing/2014/main" id="{CC573E47-46C2-4B7E-9938-F09F0D132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0" y="21177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40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7336" name="Line 24">
            <a:extLst>
              <a:ext uri="{FF2B5EF4-FFF2-40B4-BE49-F238E27FC236}">
                <a16:creationId xmlns:a16="http://schemas.microsoft.com/office/drawing/2014/main" id="{43985F96-8A45-434E-A2E6-EBDB06700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400" y="364172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97337" name="Line 25">
            <a:extLst>
              <a:ext uri="{FF2B5EF4-FFF2-40B4-BE49-F238E27FC236}">
                <a16:creationId xmlns:a16="http://schemas.microsoft.com/office/drawing/2014/main" id="{AA133E2D-FD70-4E2C-B975-9CB826969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400" y="3641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97338" name="Line 26">
            <a:extLst>
              <a:ext uri="{FF2B5EF4-FFF2-40B4-BE49-F238E27FC236}">
                <a16:creationId xmlns:a16="http://schemas.microsoft.com/office/drawing/2014/main" id="{904E023D-00EC-4FB5-8650-3F898E5A5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0" y="3641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97339" name="Text Box 27">
            <a:extLst>
              <a:ext uri="{FF2B5EF4-FFF2-40B4-BE49-F238E27FC236}">
                <a16:creationId xmlns:a16="http://schemas.microsoft.com/office/drawing/2014/main" id="{6C4FECF1-0D5B-48DB-B679-5AA151236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3930650"/>
            <a:ext cx="179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 A	        C</a:t>
            </a:r>
          </a:p>
        </p:txBody>
      </p:sp>
      <p:sp>
        <p:nvSpPr>
          <p:cNvPr id="397340" name="Text Box 28">
            <a:extLst>
              <a:ext uri="{FF2B5EF4-FFF2-40B4-BE49-F238E27FC236}">
                <a16:creationId xmlns:a16="http://schemas.microsoft.com/office/drawing/2014/main" id="{92DEF11A-911D-4665-A7EB-3B6E1420B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3702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97341" name="Text Box 29">
            <a:extLst>
              <a:ext uri="{FF2B5EF4-FFF2-40B4-BE49-F238E27FC236}">
                <a16:creationId xmlns:a16="http://schemas.microsoft.com/office/drawing/2014/main" id="{49C7FE5E-193F-44DE-B4E5-831790DF3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3702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97342" name="Text Box 30">
            <a:extLst>
              <a:ext uri="{FF2B5EF4-FFF2-40B4-BE49-F238E27FC236}">
                <a16:creationId xmlns:a16="http://schemas.microsoft.com/office/drawing/2014/main" id="{41DF6955-1E25-498E-9A88-B4FC4A84E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32607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14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7343" name="Text Box 31">
            <a:extLst>
              <a:ext uri="{FF2B5EF4-FFF2-40B4-BE49-F238E27FC236}">
                <a16:creationId xmlns:a16="http://schemas.microsoft.com/office/drawing/2014/main" id="{BB6D2465-AB78-4550-AEBD-71F62C2EF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27273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25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7344" name="Line 32">
            <a:extLst>
              <a:ext uri="{FF2B5EF4-FFF2-40B4-BE49-F238E27FC236}">
                <a16:creationId xmlns:a16="http://schemas.microsoft.com/office/drawing/2014/main" id="{5889A814-37CB-410B-9980-D4A554832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000" y="3108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191" name="Line 33">
            <a:extLst>
              <a:ext uri="{FF2B5EF4-FFF2-40B4-BE49-F238E27FC236}">
                <a16:creationId xmlns:a16="http://schemas.microsoft.com/office/drawing/2014/main" id="{0D10DA7B-0B99-4848-8363-95C5FBC7E1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708525"/>
            <a:ext cx="472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192" name="Text Box 34">
            <a:extLst>
              <a:ext uri="{FF2B5EF4-FFF2-40B4-BE49-F238E27FC236}">
                <a16:creationId xmlns:a16="http://schemas.microsoft.com/office/drawing/2014/main" id="{C9997795-8CDF-4653-A888-115D21926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60925"/>
            <a:ext cx="2763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kolejność na poziomach</a:t>
            </a:r>
          </a:p>
        </p:txBody>
      </p:sp>
      <p:sp>
        <p:nvSpPr>
          <p:cNvPr id="92193" name="Line 35">
            <a:extLst>
              <a:ext uri="{FF2B5EF4-FFF2-40B4-BE49-F238E27FC236}">
                <a16:creationId xmlns:a16="http://schemas.microsoft.com/office/drawing/2014/main" id="{8EEC6FC3-45F9-4BCD-8062-462D7A02A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3100" y="24987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194" name="Oval 36">
            <a:extLst>
              <a:ext uri="{FF2B5EF4-FFF2-40B4-BE49-F238E27FC236}">
                <a16:creationId xmlns:a16="http://schemas.microsoft.com/office/drawing/2014/main" id="{482C78A2-C1C5-4D15-AEF0-907AAFAB1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0" y="35782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2195" name="Oval 37">
            <a:extLst>
              <a:ext uri="{FF2B5EF4-FFF2-40B4-BE49-F238E27FC236}">
                <a16:creationId xmlns:a16="http://schemas.microsoft.com/office/drawing/2014/main" id="{5392F5B7-B1B8-4BA0-B824-260B6999F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941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2196" name="Oval 38">
            <a:extLst>
              <a:ext uri="{FF2B5EF4-FFF2-40B4-BE49-F238E27FC236}">
                <a16:creationId xmlns:a16="http://schemas.microsoft.com/office/drawing/2014/main" id="{7D23C869-A48C-4FE0-8AB4-C53DE794B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941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2197" name="Oval 39">
            <a:extLst>
              <a:ext uri="{FF2B5EF4-FFF2-40B4-BE49-F238E27FC236}">
                <a16:creationId xmlns:a16="http://schemas.microsoft.com/office/drawing/2014/main" id="{BF6D25FB-BA98-4DC0-8F6E-FD446E630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900" y="28543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2198" name="Oval 40">
            <a:extLst>
              <a:ext uri="{FF2B5EF4-FFF2-40B4-BE49-F238E27FC236}">
                <a16:creationId xmlns:a16="http://schemas.microsoft.com/office/drawing/2014/main" id="{D8E81129-E9C5-45ED-ABCE-28645A57C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321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2199" name="Oval 41">
            <a:extLst>
              <a:ext uri="{FF2B5EF4-FFF2-40B4-BE49-F238E27FC236}">
                <a16:creationId xmlns:a16="http://schemas.microsoft.com/office/drawing/2014/main" id="{99BDD395-6175-4F09-A10D-0FF6774A2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422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2200" name="Oval 42">
            <a:extLst>
              <a:ext uri="{FF2B5EF4-FFF2-40B4-BE49-F238E27FC236}">
                <a16:creationId xmlns:a16="http://schemas.microsoft.com/office/drawing/2014/main" id="{CD8494BD-C67A-4C5F-937A-6EB0CB357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552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2201" name="Oval 43">
            <a:extLst>
              <a:ext uri="{FF2B5EF4-FFF2-40B4-BE49-F238E27FC236}">
                <a16:creationId xmlns:a16="http://schemas.microsoft.com/office/drawing/2014/main" id="{99B5E54B-1AD7-439A-B012-5424F3635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3806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2202" name="Oval 44">
            <a:extLst>
              <a:ext uri="{FF2B5EF4-FFF2-40B4-BE49-F238E27FC236}">
                <a16:creationId xmlns:a16="http://schemas.microsoft.com/office/drawing/2014/main" id="{9815A526-119E-4CC7-A8BB-EA9E37161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3806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2203" name="Text Box 45">
            <a:extLst>
              <a:ext uri="{FF2B5EF4-FFF2-40B4-BE49-F238E27FC236}">
                <a16:creationId xmlns:a16="http://schemas.microsoft.com/office/drawing/2014/main" id="{BE7B3CCC-E19D-415C-BCE7-453FBCA7E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009775"/>
            <a:ext cx="12954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4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3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2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1</a:t>
            </a:r>
          </a:p>
        </p:txBody>
      </p:sp>
      <p:sp>
        <p:nvSpPr>
          <p:cNvPr id="92204" name="Line 46">
            <a:extLst>
              <a:ext uri="{FF2B5EF4-FFF2-40B4-BE49-F238E27FC236}">
                <a16:creationId xmlns:a16="http://schemas.microsoft.com/office/drawing/2014/main" id="{824E2D92-5ABB-4879-A76E-F8860830D5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900" y="2489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205" name="Text Box 48">
            <a:extLst>
              <a:ext uri="{FF2B5EF4-FFF2-40B4-BE49-F238E27FC236}">
                <a16:creationId xmlns:a16="http://schemas.microsoft.com/office/drawing/2014/main" id="{9A4B4F81-B69E-4B9D-AC4A-057AF130E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92206" name="Text Box 28">
            <a:extLst>
              <a:ext uri="{FF2B5EF4-FFF2-40B4-BE49-F238E27FC236}">
                <a16:creationId xmlns:a16="http://schemas.microsoft.com/office/drawing/2014/main" id="{FCB015B4-7369-4FAB-8E7C-F8A021E48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>
            <a:extLst>
              <a:ext uri="{FF2B5EF4-FFF2-40B4-BE49-F238E27FC236}">
                <a16:creationId xmlns:a16="http://schemas.microsoft.com/office/drawing/2014/main" id="{1C3F545C-A7C8-4D9A-90E8-D60A47244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94211" name="Line 3">
            <a:extLst>
              <a:ext uri="{FF2B5EF4-FFF2-40B4-BE49-F238E27FC236}">
                <a16:creationId xmlns:a16="http://schemas.microsoft.com/office/drawing/2014/main" id="{74D9B58C-3BF6-4850-AC52-85291A14B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ED906964-6EFB-46B9-BCA8-AFBCC3E2D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94213" name="Text Box 7">
            <a:extLst>
              <a:ext uri="{FF2B5EF4-FFF2-40B4-BE49-F238E27FC236}">
                <a16:creationId xmlns:a16="http://schemas.microsoft.com/office/drawing/2014/main" id="{A442B2DA-2A14-483E-847F-3199D472B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0"/>
            <a:ext cx="5205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Drzewo po pojawieniu się drugiego symbolu C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94214" name="Text Box 8">
            <a:extLst>
              <a:ext uri="{FF2B5EF4-FFF2-40B4-BE49-F238E27FC236}">
                <a16:creationId xmlns:a16="http://schemas.microsoft.com/office/drawing/2014/main" id="{7419B8E7-4D9C-464B-9D99-80AF8482B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60725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0                 1</a:t>
            </a:r>
          </a:p>
        </p:txBody>
      </p:sp>
      <p:sp>
        <p:nvSpPr>
          <p:cNvPr id="94215" name="Text Box 9">
            <a:extLst>
              <a:ext uri="{FF2B5EF4-FFF2-40B4-BE49-F238E27FC236}">
                <a16:creationId xmlns:a16="http://schemas.microsoft.com/office/drawing/2014/main" id="{76B21E28-329A-4EB3-9566-7BAC63316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1508125"/>
            <a:ext cx="47942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          			   KORZEŃ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		       0		        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	    0		  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	       		  0  	     1</a:t>
            </a:r>
          </a:p>
        </p:txBody>
      </p:sp>
      <p:sp>
        <p:nvSpPr>
          <p:cNvPr id="94216" name="Line 10">
            <a:extLst>
              <a:ext uri="{FF2B5EF4-FFF2-40B4-BE49-F238E27FC236}">
                <a16:creationId xmlns:a16="http://schemas.microsoft.com/office/drawing/2014/main" id="{A3E97670-43D0-4D00-BF45-ACA7EBC8D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8891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4217" name="Line 11">
            <a:extLst>
              <a:ext uri="{FF2B5EF4-FFF2-40B4-BE49-F238E27FC236}">
                <a16:creationId xmlns:a16="http://schemas.microsoft.com/office/drawing/2014/main" id="{3D9CE629-74A0-454F-90AE-86A38F57A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4075" y="24987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4218" name="Line 12">
            <a:extLst>
              <a:ext uri="{FF2B5EF4-FFF2-40B4-BE49-F238E27FC236}">
                <a16:creationId xmlns:a16="http://schemas.microsoft.com/office/drawing/2014/main" id="{96EC11B4-C838-4EA2-BF9C-42CDFD869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000" y="3108325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4219" name="Line 13">
            <a:extLst>
              <a:ext uri="{FF2B5EF4-FFF2-40B4-BE49-F238E27FC236}">
                <a16:creationId xmlns:a16="http://schemas.microsoft.com/office/drawing/2014/main" id="{6184A4CA-E01D-4C43-9F36-4CC3DF047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366712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4220" name="Line 14">
            <a:extLst>
              <a:ext uri="{FF2B5EF4-FFF2-40B4-BE49-F238E27FC236}">
                <a16:creationId xmlns:a16="http://schemas.microsoft.com/office/drawing/2014/main" id="{D9EED822-BA98-41B9-A267-E84EED527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7400" y="3108325"/>
            <a:ext cx="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4221" name="Line 15">
            <a:extLst>
              <a:ext uri="{FF2B5EF4-FFF2-40B4-BE49-F238E27FC236}">
                <a16:creationId xmlns:a16="http://schemas.microsoft.com/office/drawing/2014/main" id="{9568C52E-19B0-4E58-A2A4-059499619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0" y="36671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4222" name="Text Box 16">
            <a:extLst>
              <a:ext uri="{FF2B5EF4-FFF2-40B4-BE49-F238E27FC236}">
                <a16:creationId xmlns:a16="http://schemas.microsoft.com/office/drawing/2014/main" id="{06A65E5F-137E-4623-B459-06BCF7CBD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300" y="29845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4223" name="Text Box 17">
            <a:extLst>
              <a:ext uri="{FF2B5EF4-FFF2-40B4-BE49-F238E27FC236}">
                <a16:creationId xmlns:a16="http://schemas.microsoft.com/office/drawing/2014/main" id="{ABC86B67-5E3F-40E5-8622-43B8D170B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3930650"/>
            <a:ext cx="171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D	       E</a:t>
            </a:r>
          </a:p>
        </p:txBody>
      </p:sp>
      <p:sp>
        <p:nvSpPr>
          <p:cNvPr id="94224" name="Line 18">
            <a:extLst>
              <a:ext uri="{FF2B5EF4-FFF2-40B4-BE49-F238E27FC236}">
                <a16:creationId xmlns:a16="http://schemas.microsoft.com/office/drawing/2014/main" id="{80F2E144-1EF8-4908-9BF5-9B09DC36C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36671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4225" name="Text Box 19">
            <a:extLst>
              <a:ext uri="{FF2B5EF4-FFF2-40B4-BE49-F238E27FC236}">
                <a16:creationId xmlns:a16="http://schemas.microsoft.com/office/drawing/2014/main" id="{77EB8518-87F9-4107-98B7-D9A3BD833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0" y="27273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94226" name="Text Box 20">
            <a:extLst>
              <a:ext uri="{FF2B5EF4-FFF2-40B4-BE49-F238E27FC236}">
                <a16:creationId xmlns:a16="http://schemas.microsoft.com/office/drawing/2014/main" id="{F9C02AC6-8928-4F31-9558-398F33B4A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717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4227" name="Text Box 21">
            <a:extLst>
              <a:ext uri="{FF2B5EF4-FFF2-40B4-BE49-F238E27FC236}">
                <a16:creationId xmlns:a16="http://schemas.microsoft.com/office/drawing/2014/main" id="{C2A936AD-364F-4FA7-A2E9-CF64A964A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050" y="3717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4228" name="Text Box 22">
            <a:extLst>
              <a:ext uri="{FF2B5EF4-FFF2-40B4-BE49-F238E27FC236}">
                <a16:creationId xmlns:a16="http://schemas.microsoft.com/office/drawing/2014/main" id="{890E0DC6-9750-499C-9A2F-DD73694DE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33210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94229" name="Text Box 23">
            <a:extLst>
              <a:ext uri="{FF2B5EF4-FFF2-40B4-BE49-F238E27FC236}">
                <a16:creationId xmlns:a16="http://schemas.microsoft.com/office/drawing/2014/main" id="{B77B4CF4-D05D-4011-97AB-6A2552496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0" y="21177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41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30" name="Line 24">
            <a:extLst>
              <a:ext uri="{FF2B5EF4-FFF2-40B4-BE49-F238E27FC236}">
                <a16:creationId xmlns:a16="http://schemas.microsoft.com/office/drawing/2014/main" id="{5AF98CE6-B8F2-4E62-9991-C832BFBD6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400" y="364172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4231" name="Line 25">
            <a:extLst>
              <a:ext uri="{FF2B5EF4-FFF2-40B4-BE49-F238E27FC236}">
                <a16:creationId xmlns:a16="http://schemas.microsoft.com/office/drawing/2014/main" id="{CF2CCF4A-E473-442C-8C29-FA5CC13F1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400" y="3641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4232" name="Line 26">
            <a:extLst>
              <a:ext uri="{FF2B5EF4-FFF2-40B4-BE49-F238E27FC236}">
                <a16:creationId xmlns:a16="http://schemas.microsoft.com/office/drawing/2014/main" id="{423DCEA6-87BD-4B5A-BE7F-0BE99095E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0" y="3641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4233" name="Text Box 27">
            <a:extLst>
              <a:ext uri="{FF2B5EF4-FFF2-40B4-BE49-F238E27FC236}">
                <a16:creationId xmlns:a16="http://schemas.microsoft.com/office/drawing/2014/main" id="{24A6E96F-253E-432C-BA74-F4C70870F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3930650"/>
            <a:ext cx="179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 C	        A</a:t>
            </a:r>
          </a:p>
        </p:txBody>
      </p:sp>
      <p:sp>
        <p:nvSpPr>
          <p:cNvPr id="94234" name="Text Box 28">
            <a:extLst>
              <a:ext uri="{FF2B5EF4-FFF2-40B4-BE49-F238E27FC236}">
                <a16:creationId xmlns:a16="http://schemas.microsoft.com/office/drawing/2014/main" id="{0D0B5D8B-A5C8-4F18-BB79-3DBACE832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3702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8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35" name="Text Box 29">
            <a:extLst>
              <a:ext uri="{FF2B5EF4-FFF2-40B4-BE49-F238E27FC236}">
                <a16:creationId xmlns:a16="http://schemas.microsoft.com/office/drawing/2014/main" id="{3E9893C6-2ED2-42DD-A386-D1F6E1275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3702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7</a:t>
            </a:r>
            <a:endParaRPr lang="pl-PL" altLang="pl-PL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36" name="Text Box 30">
            <a:extLst>
              <a:ext uri="{FF2B5EF4-FFF2-40B4-BE49-F238E27FC236}">
                <a16:creationId xmlns:a16="http://schemas.microsoft.com/office/drawing/2014/main" id="{E6888698-CF33-4A77-8174-67B315043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32607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15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37" name="Text Box 31">
            <a:extLst>
              <a:ext uri="{FF2B5EF4-FFF2-40B4-BE49-F238E27FC236}">
                <a16:creationId xmlns:a16="http://schemas.microsoft.com/office/drawing/2014/main" id="{33211445-7610-4FB3-A11F-133F06AC0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27273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26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38" name="Line 32">
            <a:extLst>
              <a:ext uri="{FF2B5EF4-FFF2-40B4-BE49-F238E27FC236}">
                <a16:creationId xmlns:a16="http://schemas.microsoft.com/office/drawing/2014/main" id="{67294DB1-0D00-4325-A15B-5354A06C6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000" y="3108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4239" name="Line 33">
            <a:extLst>
              <a:ext uri="{FF2B5EF4-FFF2-40B4-BE49-F238E27FC236}">
                <a16:creationId xmlns:a16="http://schemas.microsoft.com/office/drawing/2014/main" id="{5D5DDD5F-9962-4A54-89B1-16F489B0BE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708525"/>
            <a:ext cx="472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4240" name="Text Box 34">
            <a:extLst>
              <a:ext uri="{FF2B5EF4-FFF2-40B4-BE49-F238E27FC236}">
                <a16:creationId xmlns:a16="http://schemas.microsoft.com/office/drawing/2014/main" id="{BE910FDF-90B3-4E3B-B58A-78E055167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60925"/>
            <a:ext cx="2763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kolejność na poziomach</a:t>
            </a:r>
          </a:p>
        </p:txBody>
      </p:sp>
      <p:sp>
        <p:nvSpPr>
          <p:cNvPr id="94241" name="Line 35">
            <a:extLst>
              <a:ext uri="{FF2B5EF4-FFF2-40B4-BE49-F238E27FC236}">
                <a16:creationId xmlns:a16="http://schemas.microsoft.com/office/drawing/2014/main" id="{D347DB85-D4F2-46CD-9632-7A8D032C4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3100" y="24987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4242" name="Oval 36">
            <a:extLst>
              <a:ext uri="{FF2B5EF4-FFF2-40B4-BE49-F238E27FC236}">
                <a16:creationId xmlns:a16="http://schemas.microsoft.com/office/drawing/2014/main" id="{D7972A27-113A-4F98-B9D2-3C9D25E3C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0" y="35782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4243" name="Oval 37">
            <a:extLst>
              <a:ext uri="{FF2B5EF4-FFF2-40B4-BE49-F238E27FC236}">
                <a16:creationId xmlns:a16="http://schemas.microsoft.com/office/drawing/2014/main" id="{A2E044BF-3C0E-4E5F-A950-7ADBB16EA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941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4244" name="Oval 38">
            <a:extLst>
              <a:ext uri="{FF2B5EF4-FFF2-40B4-BE49-F238E27FC236}">
                <a16:creationId xmlns:a16="http://schemas.microsoft.com/office/drawing/2014/main" id="{DD16A4C0-AFDC-4642-8BF6-99299D0F6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941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4245" name="Oval 39">
            <a:extLst>
              <a:ext uri="{FF2B5EF4-FFF2-40B4-BE49-F238E27FC236}">
                <a16:creationId xmlns:a16="http://schemas.microsoft.com/office/drawing/2014/main" id="{EDC8F18F-E65D-40E8-8DD1-398044AEE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900" y="28543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4246" name="Oval 40">
            <a:extLst>
              <a:ext uri="{FF2B5EF4-FFF2-40B4-BE49-F238E27FC236}">
                <a16:creationId xmlns:a16="http://schemas.microsoft.com/office/drawing/2014/main" id="{B8E1E1CC-598D-4110-B507-2DA9B32EC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321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4247" name="Oval 41">
            <a:extLst>
              <a:ext uri="{FF2B5EF4-FFF2-40B4-BE49-F238E27FC236}">
                <a16:creationId xmlns:a16="http://schemas.microsoft.com/office/drawing/2014/main" id="{69BA4897-58EF-4AF4-B8FE-C94EE69CE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422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4248" name="Oval 42">
            <a:extLst>
              <a:ext uri="{FF2B5EF4-FFF2-40B4-BE49-F238E27FC236}">
                <a16:creationId xmlns:a16="http://schemas.microsoft.com/office/drawing/2014/main" id="{769AB750-7658-4F5F-B5C0-D269E68A3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552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4249" name="Oval 43">
            <a:extLst>
              <a:ext uri="{FF2B5EF4-FFF2-40B4-BE49-F238E27FC236}">
                <a16:creationId xmlns:a16="http://schemas.microsoft.com/office/drawing/2014/main" id="{23DB2CF1-3482-415D-8F11-617727C4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3806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4250" name="Oval 44">
            <a:extLst>
              <a:ext uri="{FF2B5EF4-FFF2-40B4-BE49-F238E27FC236}">
                <a16:creationId xmlns:a16="http://schemas.microsoft.com/office/drawing/2014/main" id="{317E99A2-6628-4488-8399-C1DCD70CE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3806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4251" name="Text Box 45">
            <a:extLst>
              <a:ext uri="{FF2B5EF4-FFF2-40B4-BE49-F238E27FC236}">
                <a16:creationId xmlns:a16="http://schemas.microsoft.com/office/drawing/2014/main" id="{6E1BA42D-3555-47E9-B0D3-A351D8EA3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009775"/>
            <a:ext cx="12954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4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3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2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1</a:t>
            </a:r>
          </a:p>
        </p:txBody>
      </p:sp>
      <p:sp>
        <p:nvSpPr>
          <p:cNvPr id="94252" name="Line 46">
            <a:extLst>
              <a:ext uri="{FF2B5EF4-FFF2-40B4-BE49-F238E27FC236}">
                <a16:creationId xmlns:a16="http://schemas.microsoft.com/office/drawing/2014/main" id="{CE1B90B6-255B-4FE6-AE80-0930A3601C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900" y="2489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4253" name="Text Box 48">
            <a:extLst>
              <a:ext uri="{FF2B5EF4-FFF2-40B4-BE49-F238E27FC236}">
                <a16:creationId xmlns:a16="http://schemas.microsoft.com/office/drawing/2014/main" id="{2FC90FBC-A03C-4B94-BFA9-E4265C5D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94254" name="Text Box 28">
            <a:extLst>
              <a:ext uri="{FF2B5EF4-FFF2-40B4-BE49-F238E27FC236}">
                <a16:creationId xmlns:a16="http://schemas.microsoft.com/office/drawing/2014/main" id="{DCDB4A43-2C75-4D4A-8E7C-33F4E313A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Line 2">
            <a:extLst>
              <a:ext uri="{FF2B5EF4-FFF2-40B4-BE49-F238E27FC236}">
                <a16:creationId xmlns:a16="http://schemas.microsoft.com/office/drawing/2014/main" id="{9E47A258-4B36-4808-9B8A-40E2AA199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96259" name="Line 3">
            <a:extLst>
              <a:ext uri="{FF2B5EF4-FFF2-40B4-BE49-F238E27FC236}">
                <a16:creationId xmlns:a16="http://schemas.microsoft.com/office/drawing/2014/main" id="{D3BF5A34-E925-4F24-A7A6-104A150E3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A475A6AA-F2BF-4FE7-96E5-A717B2252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96261" name="Text Box 7">
            <a:extLst>
              <a:ext uri="{FF2B5EF4-FFF2-40B4-BE49-F238E27FC236}">
                <a16:creationId xmlns:a16="http://schemas.microsoft.com/office/drawing/2014/main" id="{477925C7-506D-422F-B43E-93EE70DE3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705100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0                 1</a:t>
            </a:r>
          </a:p>
        </p:txBody>
      </p:sp>
      <p:sp>
        <p:nvSpPr>
          <p:cNvPr id="96262" name="Text Box 8">
            <a:extLst>
              <a:ext uri="{FF2B5EF4-FFF2-40B4-BE49-F238E27FC236}">
                <a16:creationId xmlns:a16="http://schemas.microsoft.com/office/drawing/2014/main" id="{FD355FB3-832E-4B2B-864A-09C8DCD33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5240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KORZEŃ</a:t>
            </a:r>
          </a:p>
        </p:txBody>
      </p:sp>
      <p:sp>
        <p:nvSpPr>
          <p:cNvPr id="96263" name="Line 9">
            <a:extLst>
              <a:ext uri="{FF2B5EF4-FFF2-40B4-BE49-F238E27FC236}">
                <a16:creationId xmlns:a16="http://schemas.microsoft.com/office/drawing/2014/main" id="{3DB1BBB7-944C-4900-9711-2AEEAD5BE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0" y="18891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6264" name="Line 10">
            <a:extLst>
              <a:ext uri="{FF2B5EF4-FFF2-40B4-BE49-F238E27FC236}">
                <a16:creationId xmlns:a16="http://schemas.microsoft.com/office/drawing/2014/main" id="{83A527AA-844A-4E48-84AA-3AD7B83BD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4775" y="24987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6265" name="Line 11">
            <a:extLst>
              <a:ext uri="{FF2B5EF4-FFF2-40B4-BE49-F238E27FC236}">
                <a16:creationId xmlns:a16="http://schemas.microsoft.com/office/drawing/2014/main" id="{46CBCD28-CC7F-4E8A-9019-9F9172707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900" y="3098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6266" name="Line 12">
            <a:extLst>
              <a:ext uri="{FF2B5EF4-FFF2-40B4-BE49-F238E27FC236}">
                <a16:creationId xmlns:a16="http://schemas.microsoft.com/office/drawing/2014/main" id="{8701EA2B-AD8C-4EF1-A86B-72F4AA4AA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5179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6267" name="Line 13">
            <a:extLst>
              <a:ext uri="{FF2B5EF4-FFF2-40B4-BE49-F238E27FC236}">
                <a16:creationId xmlns:a16="http://schemas.microsoft.com/office/drawing/2014/main" id="{829C4C1F-D6FB-474C-B9B2-B5F3C7B63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108325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6268" name="Line 14">
            <a:extLst>
              <a:ext uri="{FF2B5EF4-FFF2-40B4-BE49-F238E27FC236}">
                <a16:creationId xmlns:a16="http://schemas.microsoft.com/office/drawing/2014/main" id="{24751CAC-7B69-42D5-9583-6222F6873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517900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6269" name="Text Box 15">
            <a:extLst>
              <a:ext uri="{FF2B5EF4-FFF2-40B4-BE49-F238E27FC236}">
                <a16:creationId xmlns:a16="http://schemas.microsoft.com/office/drawing/2014/main" id="{13F9BEEA-A343-4607-B73C-71A1CCAFD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5814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6270" name="Text Box 16">
            <a:extLst>
              <a:ext uri="{FF2B5EF4-FFF2-40B4-BE49-F238E27FC236}">
                <a16:creationId xmlns:a16="http://schemas.microsoft.com/office/drawing/2014/main" id="{A8DEA7B5-CC1D-46DA-9BC3-66F03A1EC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930650"/>
            <a:ext cx="171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D	       E</a:t>
            </a:r>
          </a:p>
        </p:txBody>
      </p:sp>
      <p:sp>
        <p:nvSpPr>
          <p:cNvPr id="96271" name="Line 17">
            <a:extLst>
              <a:ext uri="{FF2B5EF4-FFF2-40B4-BE49-F238E27FC236}">
                <a16:creationId xmlns:a16="http://schemas.microsoft.com/office/drawing/2014/main" id="{1CD28ABE-3FCF-4D16-BCCB-43D5AA4EB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517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6272" name="Text Box 18">
            <a:extLst>
              <a:ext uri="{FF2B5EF4-FFF2-40B4-BE49-F238E27FC236}">
                <a16:creationId xmlns:a16="http://schemas.microsoft.com/office/drawing/2014/main" id="{B7F34BE6-0DA8-4421-89D7-F9B2C39E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1242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96273" name="Text Box 19">
            <a:extLst>
              <a:ext uri="{FF2B5EF4-FFF2-40B4-BE49-F238E27FC236}">
                <a16:creationId xmlns:a16="http://schemas.microsoft.com/office/drawing/2014/main" id="{D0EAC88A-5035-4EEA-9F2E-593CDB284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3717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6274" name="Text Box 20">
            <a:extLst>
              <a:ext uri="{FF2B5EF4-FFF2-40B4-BE49-F238E27FC236}">
                <a16:creationId xmlns:a16="http://schemas.microsoft.com/office/drawing/2014/main" id="{6B01640D-EFC3-4B3C-9ABE-FA1FABA1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717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6275" name="Text Box 21">
            <a:extLst>
              <a:ext uri="{FF2B5EF4-FFF2-40B4-BE49-F238E27FC236}">
                <a16:creationId xmlns:a16="http://schemas.microsoft.com/office/drawing/2014/main" id="{D79991AF-2581-4293-8D76-CE11D73F7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242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96276" name="Text Box 22">
            <a:extLst>
              <a:ext uri="{FF2B5EF4-FFF2-40B4-BE49-F238E27FC236}">
                <a16:creationId xmlns:a16="http://schemas.microsoft.com/office/drawing/2014/main" id="{D93FACB3-5F86-4C4E-AE94-F15F569EA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21177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42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77" name="Line 23">
            <a:extLst>
              <a:ext uri="{FF2B5EF4-FFF2-40B4-BE49-F238E27FC236}">
                <a16:creationId xmlns:a16="http://schemas.microsoft.com/office/drawing/2014/main" id="{DC0F9403-86DA-442A-88ED-C193F5F6D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5000" y="30861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6278" name="Line 24">
            <a:extLst>
              <a:ext uri="{FF2B5EF4-FFF2-40B4-BE49-F238E27FC236}">
                <a16:creationId xmlns:a16="http://schemas.microsoft.com/office/drawing/2014/main" id="{FDACE027-C9B1-425E-9CC2-E7673F7AA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50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6279" name="Line 25">
            <a:extLst>
              <a:ext uri="{FF2B5EF4-FFF2-40B4-BE49-F238E27FC236}">
                <a16:creationId xmlns:a16="http://schemas.microsoft.com/office/drawing/2014/main" id="{6FC0BC2C-C6DF-4321-B423-8FB09EA88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42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6280" name="Text Box 26">
            <a:extLst>
              <a:ext uri="{FF2B5EF4-FFF2-40B4-BE49-F238E27FC236}">
                <a16:creationId xmlns:a16="http://schemas.microsoft.com/office/drawing/2014/main" id="{384B9B34-7917-4669-A3F1-671593970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100" y="3375025"/>
            <a:ext cx="179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 C	        A</a:t>
            </a:r>
          </a:p>
        </p:txBody>
      </p:sp>
      <p:sp>
        <p:nvSpPr>
          <p:cNvPr id="96281" name="Text Box 27">
            <a:extLst>
              <a:ext uri="{FF2B5EF4-FFF2-40B4-BE49-F238E27FC236}">
                <a16:creationId xmlns:a16="http://schemas.microsoft.com/office/drawing/2014/main" id="{744E396E-28E9-4519-8935-4713B841C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31464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9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82" name="Text Box 28">
            <a:extLst>
              <a:ext uri="{FF2B5EF4-FFF2-40B4-BE49-F238E27FC236}">
                <a16:creationId xmlns:a16="http://schemas.microsoft.com/office/drawing/2014/main" id="{D8130C64-CE9A-456C-8480-713EF5B2F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9450" y="31464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7</a:t>
            </a:r>
            <a:endParaRPr lang="pl-PL" altLang="pl-PL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83" name="Text Box 29">
            <a:extLst>
              <a:ext uri="{FF2B5EF4-FFF2-40B4-BE49-F238E27FC236}">
                <a16:creationId xmlns:a16="http://schemas.microsoft.com/office/drawing/2014/main" id="{7E9D5F11-644C-4AA7-86AA-B71CE2639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7051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16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84" name="Text Box 30">
            <a:extLst>
              <a:ext uri="{FF2B5EF4-FFF2-40B4-BE49-F238E27FC236}">
                <a16:creationId xmlns:a16="http://schemas.microsoft.com/office/drawing/2014/main" id="{E30E96DF-553A-4F60-8925-85AE0E2D8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27273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26</a:t>
            </a:r>
          </a:p>
        </p:txBody>
      </p:sp>
      <p:sp>
        <p:nvSpPr>
          <p:cNvPr id="96285" name="Line 31">
            <a:extLst>
              <a:ext uri="{FF2B5EF4-FFF2-40B4-BE49-F238E27FC236}">
                <a16:creationId xmlns:a16="http://schemas.microsoft.com/office/drawing/2014/main" id="{9A539601-D022-4920-869F-3C9563D87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5019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6286" name="Line 32">
            <a:extLst>
              <a:ext uri="{FF2B5EF4-FFF2-40B4-BE49-F238E27FC236}">
                <a16:creationId xmlns:a16="http://schemas.microsoft.com/office/drawing/2014/main" id="{9362ACFF-1DDD-41DF-8C1F-7F291DEC52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708525"/>
            <a:ext cx="472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6287" name="Text Box 33">
            <a:extLst>
              <a:ext uri="{FF2B5EF4-FFF2-40B4-BE49-F238E27FC236}">
                <a16:creationId xmlns:a16="http://schemas.microsoft.com/office/drawing/2014/main" id="{1A2E8AD2-8720-4B24-93F5-7F215694D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60925"/>
            <a:ext cx="2763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kolejność na poziomach</a:t>
            </a:r>
          </a:p>
        </p:txBody>
      </p:sp>
      <p:sp>
        <p:nvSpPr>
          <p:cNvPr id="96288" name="Line 34">
            <a:extLst>
              <a:ext uri="{FF2B5EF4-FFF2-40B4-BE49-F238E27FC236}">
                <a16:creationId xmlns:a16="http://schemas.microsoft.com/office/drawing/2014/main" id="{0B0B4049-633A-4D6E-9C6E-B1C35C823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900" y="3095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6289" name="Oval 35">
            <a:extLst>
              <a:ext uri="{FF2B5EF4-FFF2-40B4-BE49-F238E27FC236}">
                <a16:creationId xmlns:a16="http://schemas.microsoft.com/office/drawing/2014/main" id="{37605907-3B52-405D-A477-D038E518B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38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6290" name="Oval 36">
            <a:extLst>
              <a:ext uri="{FF2B5EF4-FFF2-40B4-BE49-F238E27FC236}">
                <a16:creationId xmlns:a16="http://schemas.microsoft.com/office/drawing/2014/main" id="{EB82FAB7-E305-493F-BEA3-465828EE8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385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6291" name="Oval 37">
            <a:extLst>
              <a:ext uri="{FF2B5EF4-FFF2-40B4-BE49-F238E27FC236}">
                <a16:creationId xmlns:a16="http://schemas.microsoft.com/office/drawing/2014/main" id="{7252493B-7BF3-4CB3-BACB-68092BE3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385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6292" name="Oval 38">
            <a:extLst>
              <a:ext uri="{FF2B5EF4-FFF2-40B4-BE49-F238E27FC236}">
                <a16:creationId xmlns:a16="http://schemas.microsoft.com/office/drawing/2014/main" id="{91DDB5E6-A165-42F2-BC02-4F79F7AE8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34512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6293" name="Oval 39">
            <a:extLst>
              <a:ext uri="{FF2B5EF4-FFF2-40B4-BE49-F238E27FC236}">
                <a16:creationId xmlns:a16="http://schemas.microsoft.com/office/drawing/2014/main" id="{912489C0-6891-44A3-8BEE-63E2F8FD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30321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6294" name="Oval 40">
            <a:extLst>
              <a:ext uri="{FF2B5EF4-FFF2-40B4-BE49-F238E27FC236}">
                <a16:creationId xmlns:a16="http://schemas.microsoft.com/office/drawing/2014/main" id="{9330D7AB-E821-4ADC-A81B-219826CB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2422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6295" name="Oval 41">
            <a:extLst>
              <a:ext uri="{FF2B5EF4-FFF2-40B4-BE49-F238E27FC236}">
                <a16:creationId xmlns:a16="http://schemas.microsoft.com/office/drawing/2014/main" id="{9D979A97-1B21-4000-B569-20AEBEBD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997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6296" name="Oval 42">
            <a:extLst>
              <a:ext uri="{FF2B5EF4-FFF2-40B4-BE49-F238E27FC236}">
                <a16:creationId xmlns:a16="http://schemas.microsoft.com/office/drawing/2014/main" id="{0FD61222-A7A1-4E4D-B683-954C2A09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806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6297" name="Oval 43">
            <a:extLst>
              <a:ext uri="{FF2B5EF4-FFF2-40B4-BE49-F238E27FC236}">
                <a16:creationId xmlns:a16="http://schemas.microsoft.com/office/drawing/2014/main" id="{0A132802-C20C-49A6-A01F-8FB6A3094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06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6298" name="Text Box 44">
            <a:extLst>
              <a:ext uri="{FF2B5EF4-FFF2-40B4-BE49-F238E27FC236}">
                <a16:creationId xmlns:a16="http://schemas.microsoft.com/office/drawing/2014/main" id="{8DF5B92F-F907-47F5-8E2D-C2CC899FC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009775"/>
            <a:ext cx="12954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4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3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2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1</a:t>
            </a:r>
          </a:p>
        </p:txBody>
      </p:sp>
      <p:sp>
        <p:nvSpPr>
          <p:cNvPr id="96299" name="Line 45">
            <a:extLst>
              <a:ext uri="{FF2B5EF4-FFF2-40B4-BE49-F238E27FC236}">
                <a16:creationId xmlns:a16="http://schemas.microsoft.com/office/drawing/2014/main" id="{92AD5A9F-79D0-4C9E-A45C-4BE70520A4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25019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6300" name="Text Box 46">
            <a:extLst>
              <a:ext uri="{FF2B5EF4-FFF2-40B4-BE49-F238E27FC236}">
                <a16:creationId xmlns:a16="http://schemas.microsoft.com/office/drawing/2014/main" id="{5AC5D496-D3B8-4EE4-96D5-654880CE0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0"/>
            <a:ext cx="5218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Drzewo po pojawieniu się trzeciego symbolu C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96301" name="Text Box 47">
            <a:extLst>
              <a:ext uri="{FF2B5EF4-FFF2-40B4-BE49-F238E27FC236}">
                <a16:creationId xmlns:a16="http://schemas.microsoft.com/office/drawing/2014/main" id="{397A9AD0-793F-4D73-BB36-0F1F9593B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8083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Kształt drzewa uległ dużej zmianie. Symbol C jest teraz reprezentowany </a:t>
            </a:r>
            <a:b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przed kod dwubitowy (podobnie jak A) kosztem symbolu B, którego </a:t>
            </a:r>
            <a:b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reprezentacja uległa wydłużeniu z 1 bitu do dwóch.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96302" name="Text Box 48">
            <a:extLst>
              <a:ext uri="{FF2B5EF4-FFF2-40B4-BE49-F238E27FC236}">
                <a16:creationId xmlns:a16="http://schemas.microsoft.com/office/drawing/2014/main" id="{2A73DD49-470D-4EA5-84D8-E347673D7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5" y="2117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6303" name="Text Box 49">
            <a:extLst>
              <a:ext uri="{FF2B5EF4-FFF2-40B4-BE49-F238E27FC236}">
                <a16:creationId xmlns:a16="http://schemas.microsoft.com/office/drawing/2014/main" id="{6264C759-1573-439D-B42C-BFB3254EE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825" y="27146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6304" name="Text Box 50">
            <a:extLst>
              <a:ext uri="{FF2B5EF4-FFF2-40B4-BE49-F238E27FC236}">
                <a16:creationId xmlns:a16="http://schemas.microsoft.com/office/drawing/2014/main" id="{033B6D49-D5EC-44EB-89BE-8CE65686C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6305" name="Text Box 51">
            <a:extLst>
              <a:ext uri="{FF2B5EF4-FFF2-40B4-BE49-F238E27FC236}">
                <a16:creationId xmlns:a16="http://schemas.microsoft.com/office/drawing/2014/main" id="{BBC0E845-A103-444E-B822-3A2A6241B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6306" name="Text Box 52">
            <a:extLst>
              <a:ext uri="{FF2B5EF4-FFF2-40B4-BE49-F238E27FC236}">
                <a16:creationId xmlns:a16="http://schemas.microsoft.com/office/drawing/2014/main" id="{6A6E6DA8-8C9F-48BB-909D-DE19CE6FB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3124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6307" name="Text Box 53">
            <a:extLst>
              <a:ext uri="{FF2B5EF4-FFF2-40B4-BE49-F238E27FC236}">
                <a16:creationId xmlns:a16="http://schemas.microsoft.com/office/drawing/2014/main" id="{184C8DB4-81FE-4C7C-BB90-7F1C2CA1E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3124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6308" name="Text Box 55">
            <a:extLst>
              <a:ext uri="{FF2B5EF4-FFF2-40B4-BE49-F238E27FC236}">
                <a16:creationId xmlns:a16="http://schemas.microsoft.com/office/drawing/2014/main" id="{302EDA6A-5B90-4DE0-B4B0-7BB54C8CC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96309" name="Text Box 28">
            <a:extLst>
              <a:ext uri="{FF2B5EF4-FFF2-40B4-BE49-F238E27FC236}">
                <a16:creationId xmlns:a16="http://schemas.microsoft.com/office/drawing/2014/main" id="{36E805FE-6354-42EC-AFD8-C63232B9B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>
            <a:extLst>
              <a:ext uri="{FF2B5EF4-FFF2-40B4-BE49-F238E27FC236}">
                <a16:creationId xmlns:a16="http://schemas.microsoft.com/office/drawing/2014/main" id="{E99CFE8B-FBFE-4999-B9E8-ACB68F710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2291" name="Line 3">
            <a:extLst>
              <a:ext uri="{FF2B5EF4-FFF2-40B4-BE49-F238E27FC236}">
                <a16:creationId xmlns:a16="http://schemas.microsoft.com/office/drawing/2014/main" id="{1B71AF32-0826-4218-850D-75481EEF3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2C6A866C-1C86-42E9-A1F3-AF9B76B77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305158" name="Rectangle 6">
            <a:extLst>
              <a:ext uri="{FF2B5EF4-FFF2-40B4-BE49-F238E27FC236}">
                <a16:creationId xmlns:a16="http://schemas.microsoft.com/office/drawing/2014/main" id="{A90BD0C3-44EA-45F2-9330-D6D77342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eaLnBrk="1" hangingPunct="1">
              <a:defRPr/>
            </a:pPr>
            <a:endParaRPr lang="pl-PL" altLang="pl-PL" sz="2400" b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12294" name="Text Box 8">
            <a:extLst>
              <a:ext uri="{FF2B5EF4-FFF2-40B4-BE49-F238E27FC236}">
                <a16:creationId xmlns:a16="http://schemas.microsoft.com/office/drawing/2014/main" id="{58E5DAE2-351D-4E99-90D4-49E1E5B66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836613"/>
            <a:ext cx="79454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Subsampling (podpróbkowanie) składowych chrominancyjnych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jest mało zauważalne dla oka ludzkiego (stosuje się 4-krotne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zmniejszenie liczby próbek obu chrominancji)</a:t>
            </a:r>
          </a:p>
        </p:txBody>
      </p:sp>
      <p:sp>
        <p:nvSpPr>
          <p:cNvPr id="12295" name="Text Box 9">
            <a:extLst>
              <a:ext uri="{FF2B5EF4-FFF2-40B4-BE49-F238E27FC236}">
                <a16:creationId xmlns:a16="http://schemas.microsoft.com/office/drawing/2014/main" id="{8BEE71D2-652A-4082-A704-E3295809C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2133600"/>
            <a:ext cx="7678738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Następnie obraz jest dzielony na bloki o rozmiarze 8×8 pikseli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(osobno dla każdej składowej), dla których wykonywana jest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dyskretna transformacja cosinusowa (2-D DCT).</a:t>
            </a:r>
          </a:p>
        </p:txBody>
      </p:sp>
      <p:pic>
        <p:nvPicPr>
          <p:cNvPr id="12296" name="Picture 10" descr="FDCT">
            <a:extLst>
              <a:ext uri="{FF2B5EF4-FFF2-40B4-BE49-F238E27FC236}">
                <a16:creationId xmlns:a16="http://schemas.microsoft.com/office/drawing/2014/main" id="{0DDEE3BA-2846-4617-8438-B07677296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9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284538"/>
            <a:ext cx="72929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1" descr="IDCT">
            <a:extLst>
              <a:ext uri="{FF2B5EF4-FFF2-40B4-BE49-F238E27FC236}">
                <a16:creationId xmlns:a16="http://schemas.microsoft.com/office/drawing/2014/main" id="{25935D6F-848C-47FB-AAC7-5E49D322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9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724400"/>
            <a:ext cx="737235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2" descr="C">
            <a:extLst>
              <a:ext uri="{FF2B5EF4-FFF2-40B4-BE49-F238E27FC236}">
                <a16:creationId xmlns:a16="http://schemas.microsoft.com/office/drawing/2014/main" id="{043643B4-21DD-47BF-97B2-082E00DE9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9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46" b="5324"/>
          <a:stretch>
            <a:fillRect/>
          </a:stretch>
        </p:blipFill>
        <p:spPr bwMode="auto">
          <a:xfrm>
            <a:off x="755650" y="5516563"/>
            <a:ext cx="11525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9" name="Text Box 13">
            <a:extLst>
              <a:ext uri="{FF2B5EF4-FFF2-40B4-BE49-F238E27FC236}">
                <a16:creationId xmlns:a16="http://schemas.microsoft.com/office/drawing/2014/main" id="{289FA955-54E2-4C95-9781-CECA440B6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149725"/>
            <a:ext cx="4062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Transformacja odwrotna (IDCT):</a:t>
            </a:r>
          </a:p>
        </p:txBody>
      </p:sp>
      <p:sp>
        <p:nvSpPr>
          <p:cNvPr id="12300" name="Text Box 14">
            <a:extLst>
              <a:ext uri="{FF2B5EF4-FFF2-40B4-BE49-F238E27FC236}">
                <a16:creationId xmlns:a16="http://schemas.microsoft.com/office/drawing/2014/main" id="{36D720A7-72A2-4D77-8E47-49C024910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695950"/>
            <a:ext cx="5329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tx2"/>
                </a:solidFill>
                <a:latin typeface="Arial" panose="020B0604020202020204" pitchFamily="34" charset="0"/>
              </a:rPr>
              <a:t>dla t = 0, w przeciwnym przypadku C(t) = 1</a:t>
            </a:r>
            <a:r>
              <a:rPr lang="pl-PL" altLang="pl-PL" sz="20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301" name="Text Box 16">
            <a:extLst>
              <a:ext uri="{FF2B5EF4-FFF2-40B4-BE49-F238E27FC236}">
                <a16:creationId xmlns:a16="http://schemas.microsoft.com/office/drawing/2014/main" id="{AC7A9328-5907-41BB-B457-2DED3A6D3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2302" name="Text Box 28">
            <a:extLst>
              <a:ext uri="{FF2B5EF4-FFF2-40B4-BE49-F238E27FC236}">
                <a16:creationId xmlns:a16="http://schemas.microsoft.com/office/drawing/2014/main" id="{F6A70F6B-F678-4BB6-9D2D-5E7869FC3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Line 2">
            <a:extLst>
              <a:ext uri="{FF2B5EF4-FFF2-40B4-BE49-F238E27FC236}">
                <a16:creationId xmlns:a16="http://schemas.microsoft.com/office/drawing/2014/main" id="{173FD5F4-AE4F-487D-BBB0-4ED82FB3C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98307" name="Line 3">
            <a:extLst>
              <a:ext uri="{FF2B5EF4-FFF2-40B4-BE49-F238E27FC236}">
                <a16:creationId xmlns:a16="http://schemas.microsoft.com/office/drawing/2014/main" id="{B17B5145-4D92-4392-AC71-A2F38B118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5741C4AB-6B85-41F6-8561-5051ECA74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98309" name="Text Box 7">
            <a:extLst>
              <a:ext uri="{FF2B5EF4-FFF2-40B4-BE49-F238E27FC236}">
                <a16:creationId xmlns:a16="http://schemas.microsoft.com/office/drawing/2014/main" id="{134EB754-8537-4559-BFE8-433FACCD3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705100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0                 1</a:t>
            </a:r>
          </a:p>
        </p:txBody>
      </p:sp>
      <p:sp>
        <p:nvSpPr>
          <p:cNvPr id="98310" name="Text Box 8">
            <a:extLst>
              <a:ext uri="{FF2B5EF4-FFF2-40B4-BE49-F238E27FC236}">
                <a16:creationId xmlns:a16="http://schemas.microsoft.com/office/drawing/2014/main" id="{7948DD7A-5E64-4A7B-97F0-56FCB90BC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5240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KORZEŃ</a:t>
            </a:r>
          </a:p>
        </p:txBody>
      </p:sp>
      <p:sp>
        <p:nvSpPr>
          <p:cNvPr id="98311" name="Line 9">
            <a:extLst>
              <a:ext uri="{FF2B5EF4-FFF2-40B4-BE49-F238E27FC236}">
                <a16:creationId xmlns:a16="http://schemas.microsoft.com/office/drawing/2014/main" id="{7AD54DD3-87D8-4846-B6D6-291AC8F86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0" y="18891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8312" name="Line 10">
            <a:extLst>
              <a:ext uri="{FF2B5EF4-FFF2-40B4-BE49-F238E27FC236}">
                <a16:creationId xmlns:a16="http://schemas.microsoft.com/office/drawing/2014/main" id="{A5BCE60A-1B64-46C8-9A05-B359085D6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4775" y="24987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8313" name="Line 11">
            <a:extLst>
              <a:ext uri="{FF2B5EF4-FFF2-40B4-BE49-F238E27FC236}">
                <a16:creationId xmlns:a16="http://schemas.microsoft.com/office/drawing/2014/main" id="{77B04AD9-B506-4454-817C-E2619C502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900" y="3098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8314" name="Line 12">
            <a:extLst>
              <a:ext uri="{FF2B5EF4-FFF2-40B4-BE49-F238E27FC236}">
                <a16:creationId xmlns:a16="http://schemas.microsoft.com/office/drawing/2014/main" id="{790D351B-94E7-45BF-ACC2-D0DBFE4E4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35337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8315" name="Line 13">
            <a:extLst>
              <a:ext uri="{FF2B5EF4-FFF2-40B4-BE49-F238E27FC236}">
                <a16:creationId xmlns:a16="http://schemas.microsoft.com/office/drawing/2014/main" id="{C9C30AFC-EB75-4508-BB05-23E64C7B6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5000" y="3086100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8316" name="Line 14">
            <a:extLst>
              <a:ext uri="{FF2B5EF4-FFF2-40B4-BE49-F238E27FC236}">
                <a16:creationId xmlns:a16="http://schemas.microsoft.com/office/drawing/2014/main" id="{6A5063C1-F906-4052-8247-AAC7CD349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4600" y="3533775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8317" name="Text Box 15">
            <a:extLst>
              <a:ext uri="{FF2B5EF4-FFF2-40B4-BE49-F238E27FC236}">
                <a16:creationId xmlns:a16="http://schemas.microsoft.com/office/drawing/2014/main" id="{B6A9E26A-A729-496F-98AF-B0D98835D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5814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8318" name="Text Box 16">
            <a:extLst>
              <a:ext uri="{FF2B5EF4-FFF2-40B4-BE49-F238E27FC236}">
                <a16:creationId xmlns:a16="http://schemas.microsoft.com/office/drawing/2014/main" id="{EF1C18B9-79A4-41C5-9084-57E858FB3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3946525"/>
            <a:ext cx="171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D	       E</a:t>
            </a:r>
          </a:p>
        </p:txBody>
      </p:sp>
      <p:sp>
        <p:nvSpPr>
          <p:cNvPr id="98319" name="Line 17">
            <a:extLst>
              <a:ext uri="{FF2B5EF4-FFF2-40B4-BE49-F238E27FC236}">
                <a16:creationId xmlns:a16="http://schemas.microsoft.com/office/drawing/2014/main" id="{62A5F172-567D-45D0-9D58-33C3839DD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3533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8320" name="Text Box 18">
            <a:extLst>
              <a:ext uri="{FF2B5EF4-FFF2-40B4-BE49-F238E27FC236}">
                <a16:creationId xmlns:a16="http://schemas.microsoft.com/office/drawing/2014/main" id="{8202FB79-9D36-4A45-A131-9BEBECAAE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1242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98321" name="Text Box 19">
            <a:extLst>
              <a:ext uri="{FF2B5EF4-FFF2-40B4-BE49-F238E27FC236}">
                <a16:creationId xmlns:a16="http://schemas.microsoft.com/office/drawing/2014/main" id="{53038E32-BEC6-424C-9D63-F076F2871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3733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8322" name="Text Box 20">
            <a:extLst>
              <a:ext uri="{FF2B5EF4-FFF2-40B4-BE49-F238E27FC236}">
                <a16:creationId xmlns:a16="http://schemas.microsoft.com/office/drawing/2014/main" id="{6A28F7DC-6BA3-4ECC-BEE1-998546ED5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650" y="3733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8323" name="Text Box 21">
            <a:extLst>
              <a:ext uri="{FF2B5EF4-FFF2-40B4-BE49-F238E27FC236}">
                <a16:creationId xmlns:a16="http://schemas.microsoft.com/office/drawing/2014/main" id="{EF870DAF-0D49-490F-A725-86499129D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31400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98324" name="Text Box 22">
            <a:extLst>
              <a:ext uri="{FF2B5EF4-FFF2-40B4-BE49-F238E27FC236}">
                <a16:creationId xmlns:a16="http://schemas.microsoft.com/office/drawing/2014/main" id="{7C15E6CD-045F-4C6C-A86B-41E8ADDF4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21177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45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25" name="Line 23">
            <a:extLst>
              <a:ext uri="{FF2B5EF4-FFF2-40B4-BE49-F238E27FC236}">
                <a16:creationId xmlns:a16="http://schemas.microsoft.com/office/drawing/2014/main" id="{1856DDA5-A8BE-4D8B-A1C0-1C6A8DB6E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5000" y="30861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8326" name="Line 24">
            <a:extLst>
              <a:ext uri="{FF2B5EF4-FFF2-40B4-BE49-F238E27FC236}">
                <a16:creationId xmlns:a16="http://schemas.microsoft.com/office/drawing/2014/main" id="{9DF297EB-5A6D-4748-ABA4-45173E858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09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8327" name="Line 25">
            <a:extLst>
              <a:ext uri="{FF2B5EF4-FFF2-40B4-BE49-F238E27FC236}">
                <a16:creationId xmlns:a16="http://schemas.microsoft.com/office/drawing/2014/main" id="{FC0DED33-BFEE-4E4C-80E6-92D0733ED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4200" y="3086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8328" name="Text Box 26">
            <a:extLst>
              <a:ext uri="{FF2B5EF4-FFF2-40B4-BE49-F238E27FC236}">
                <a16:creationId xmlns:a16="http://schemas.microsoft.com/office/drawing/2014/main" id="{55A80FF5-247C-4B79-BB15-C3F284EF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1800" y="36068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8329" name="Text Box 27">
            <a:extLst>
              <a:ext uri="{FF2B5EF4-FFF2-40B4-BE49-F238E27FC236}">
                <a16:creationId xmlns:a16="http://schemas.microsoft.com/office/drawing/2014/main" id="{D9F32BB6-3955-4171-81AC-C70C5084D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850" y="31242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12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30" name="Text Box 28">
            <a:extLst>
              <a:ext uri="{FF2B5EF4-FFF2-40B4-BE49-F238E27FC236}">
                <a16:creationId xmlns:a16="http://schemas.microsoft.com/office/drawing/2014/main" id="{C93A2662-83D1-40D5-923E-3BDADFD59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4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7</a:t>
            </a:r>
            <a:endParaRPr lang="pl-PL" altLang="pl-PL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31" name="Text Box 29">
            <a:extLst>
              <a:ext uri="{FF2B5EF4-FFF2-40B4-BE49-F238E27FC236}">
                <a16:creationId xmlns:a16="http://schemas.microsoft.com/office/drawing/2014/main" id="{F41E72F7-3B98-4479-8483-AEB73F3DB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705100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98332" name="Text Box 30">
            <a:extLst>
              <a:ext uri="{FF2B5EF4-FFF2-40B4-BE49-F238E27FC236}">
                <a16:creationId xmlns:a16="http://schemas.microsoft.com/office/drawing/2014/main" id="{81CEB347-F665-4F49-8D3D-283E4610D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27273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27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33" name="Line 31">
            <a:extLst>
              <a:ext uri="{FF2B5EF4-FFF2-40B4-BE49-F238E27FC236}">
                <a16:creationId xmlns:a16="http://schemas.microsoft.com/office/drawing/2014/main" id="{9CB52B92-E4AB-4F54-B725-96B60F803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5019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8334" name="Line 32">
            <a:extLst>
              <a:ext uri="{FF2B5EF4-FFF2-40B4-BE49-F238E27FC236}">
                <a16:creationId xmlns:a16="http://schemas.microsoft.com/office/drawing/2014/main" id="{907ECF20-B1EB-423C-80E1-22D835634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900" y="3095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8335" name="Oval 33">
            <a:extLst>
              <a:ext uri="{FF2B5EF4-FFF2-40B4-BE49-F238E27FC236}">
                <a16:creationId xmlns:a16="http://schemas.microsoft.com/office/drawing/2014/main" id="{419B5B20-4618-4E49-9CA9-D2C9944A3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0" y="345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8336" name="Oval 34">
            <a:extLst>
              <a:ext uri="{FF2B5EF4-FFF2-40B4-BE49-F238E27FC236}">
                <a16:creationId xmlns:a16="http://schemas.microsoft.com/office/drawing/2014/main" id="{A37433AD-7A61-42E5-8D10-70421AAE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700" y="345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8337" name="Oval 35">
            <a:extLst>
              <a:ext uri="{FF2B5EF4-FFF2-40B4-BE49-F238E27FC236}">
                <a16:creationId xmlns:a16="http://schemas.microsoft.com/office/drawing/2014/main" id="{8A406A6B-891B-48CC-89BF-9247551F2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34512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8338" name="Oval 36">
            <a:extLst>
              <a:ext uri="{FF2B5EF4-FFF2-40B4-BE49-F238E27FC236}">
                <a16:creationId xmlns:a16="http://schemas.microsoft.com/office/drawing/2014/main" id="{3D82528E-208C-451E-87F3-AF46A5233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345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8339" name="Oval 37">
            <a:extLst>
              <a:ext uri="{FF2B5EF4-FFF2-40B4-BE49-F238E27FC236}">
                <a16:creationId xmlns:a16="http://schemas.microsoft.com/office/drawing/2014/main" id="{A12CF7F0-FC89-4FF6-9CF4-25C255CE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2422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8340" name="Oval 38">
            <a:extLst>
              <a:ext uri="{FF2B5EF4-FFF2-40B4-BE49-F238E27FC236}">
                <a16:creationId xmlns:a16="http://schemas.microsoft.com/office/drawing/2014/main" id="{8B8EBEA9-6560-4AD2-9171-B3B51660E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997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8341" name="Oval 39">
            <a:extLst>
              <a:ext uri="{FF2B5EF4-FFF2-40B4-BE49-F238E27FC236}">
                <a16:creationId xmlns:a16="http://schemas.microsoft.com/office/drawing/2014/main" id="{A1B384D1-9D2E-4A63-86A8-59E4987CE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0" y="38227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8342" name="Oval 40">
            <a:extLst>
              <a:ext uri="{FF2B5EF4-FFF2-40B4-BE49-F238E27FC236}">
                <a16:creationId xmlns:a16="http://schemas.microsoft.com/office/drawing/2014/main" id="{FBF1A112-15F8-49EA-BE8C-E18FE4F1F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38227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98343" name="Text Box 41">
            <a:extLst>
              <a:ext uri="{FF2B5EF4-FFF2-40B4-BE49-F238E27FC236}">
                <a16:creationId xmlns:a16="http://schemas.microsoft.com/office/drawing/2014/main" id="{56928A64-4014-4173-AC7D-894993488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009775"/>
            <a:ext cx="12954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4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3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2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1</a:t>
            </a:r>
          </a:p>
        </p:txBody>
      </p:sp>
      <p:sp>
        <p:nvSpPr>
          <p:cNvPr id="98344" name="Line 42">
            <a:extLst>
              <a:ext uri="{FF2B5EF4-FFF2-40B4-BE49-F238E27FC236}">
                <a16:creationId xmlns:a16="http://schemas.microsoft.com/office/drawing/2014/main" id="{C1ABA312-0613-40B0-91FB-908DEEE3D2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25019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8345" name="Text Box 43">
            <a:extLst>
              <a:ext uri="{FF2B5EF4-FFF2-40B4-BE49-F238E27FC236}">
                <a16:creationId xmlns:a16="http://schemas.microsoft.com/office/drawing/2014/main" id="{A3A90C13-9389-4935-8522-8704B9F42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5" y="2117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8346" name="Text Box 44">
            <a:extLst>
              <a:ext uri="{FF2B5EF4-FFF2-40B4-BE49-F238E27FC236}">
                <a16:creationId xmlns:a16="http://schemas.microsoft.com/office/drawing/2014/main" id="{172A96F5-B3E8-43EB-99E6-608A7A82B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825" y="27146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8347" name="Text Box 45">
            <a:extLst>
              <a:ext uri="{FF2B5EF4-FFF2-40B4-BE49-F238E27FC236}">
                <a16:creationId xmlns:a16="http://schemas.microsoft.com/office/drawing/2014/main" id="{ED118E2A-32B5-4FBF-B680-75A30C1B4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8348" name="Text Box 46">
            <a:extLst>
              <a:ext uri="{FF2B5EF4-FFF2-40B4-BE49-F238E27FC236}">
                <a16:creationId xmlns:a16="http://schemas.microsoft.com/office/drawing/2014/main" id="{F727AD46-8005-42B2-A32F-C70CCA319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8349" name="Text Box 47">
            <a:extLst>
              <a:ext uri="{FF2B5EF4-FFF2-40B4-BE49-F238E27FC236}">
                <a16:creationId xmlns:a16="http://schemas.microsoft.com/office/drawing/2014/main" id="{0597907A-9CD8-40AD-AF15-96CFA379E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0" y="31400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8350" name="Text Box 48">
            <a:extLst>
              <a:ext uri="{FF2B5EF4-FFF2-40B4-BE49-F238E27FC236}">
                <a16:creationId xmlns:a16="http://schemas.microsoft.com/office/drawing/2014/main" id="{2490D0C8-1A86-4868-A7EC-60454EBE2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050" y="31400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8351" name="Text Box 49">
            <a:extLst>
              <a:ext uri="{FF2B5EF4-FFF2-40B4-BE49-F238E27FC236}">
                <a16:creationId xmlns:a16="http://schemas.microsoft.com/office/drawing/2014/main" id="{726B494A-AB9E-4D22-84E7-9BEE03A29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5800"/>
            <a:ext cx="8535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Pojawienie się dwóch kolejnych symboli C nie zmienia kształtu drzewa, które</a:t>
            </a:r>
            <a:b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ulega modyfikacji dopiero po pojawieniu się szóstego z kolei symbolu C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98352" name="Text Box 50">
            <a:extLst>
              <a:ext uri="{FF2B5EF4-FFF2-40B4-BE49-F238E27FC236}">
                <a16:creationId xmlns:a16="http://schemas.microsoft.com/office/drawing/2014/main" id="{F96C62E2-6C49-4AE0-85E4-117A729E5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351948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98353" name="Text Box 51">
            <a:extLst>
              <a:ext uri="{FF2B5EF4-FFF2-40B4-BE49-F238E27FC236}">
                <a16:creationId xmlns:a16="http://schemas.microsoft.com/office/drawing/2014/main" id="{DC2F7B99-F6BE-4C4F-A0CE-05B5F8341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5410200"/>
            <a:ext cx="50609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Nie zmienia to jednak liczby bitów w kodach</a:t>
            </a:r>
            <a:b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 przypisanych poszczególnym symbolom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98354" name="Line 52">
            <a:extLst>
              <a:ext uri="{FF2B5EF4-FFF2-40B4-BE49-F238E27FC236}">
                <a16:creationId xmlns:a16="http://schemas.microsoft.com/office/drawing/2014/main" id="{A4E2EB61-ECA8-4A47-B1E0-1B6B1F972B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708525"/>
            <a:ext cx="472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8355" name="Text Box 53">
            <a:extLst>
              <a:ext uri="{FF2B5EF4-FFF2-40B4-BE49-F238E27FC236}">
                <a16:creationId xmlns:a16="http://schemas.microsoft.com/office/drawing/2014/main" id="{5D15DF00-C84C-455F-89B1-7409A8CCE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60925"/>
            <a:ext cx="2763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kolejność na poziomach</a:t>
            </a:r>
          </a:p>
        </p:txBody>
      </p:sp>
      <p:sp>
        <p:nvSpPr>
          <p:cNvPr id="98356" name="Text Box 55">
            <a:extLst>
              <a:ext uri="{FF2B5EF4-FFF2-40B4-BE49-F238E27FC236}">
                <a16:creationId xmlns:a16="http://schemas.microsoft.com/office/drawing/2014/main" id="{A2D27E63-6A24-4DDF-B186-FCA71A1C5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98357" name="Text Box 28">
            <a:extLst>
              <a:ext uri="{FF2B5EF4-FFF2-40B4-BE49-F238E27FC236}">
                <a16:creationId xmlns:a16="http://schemas.microsoft.com/office/drawing/2014/main" id="{CD9E9B6B-6BA9-45C1-A3D5-9D4387959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Line 2">
            <a:extLst>
              <a:ext uri="{FF2B5EF4-FFF2-40B4-BE49-F238E27FC236}">
                <a16:creationId xmlns:a16="http://schemas.microsoft.com/office/drawing/2014/main" id="{8CB28465-9226-43A8-88BF-796EA3B19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00355" name="Line 3">
            <a:extLst>
              <a:ext uri="{FF2B5EF4-FFF2-40B4-BE49-F238E27FC236}">
                <a16:creationId xmlns:a16="http://schemas.microsoft.com/office/drawing/2014/main" id="{60AA353A-E993-461F-AFE5-AFEA248DF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7EE377C2-8FB5-4AA2-B877-B7791B80E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100357" name="Text Box 7">
            <a:extLst>
              <a:ext uri="{FF2B5EF4-FFF2-40B4-BE49-F238E27FC236}">
                <a16:creationId xmlns:a16="http://schemas.microsoft.com/office/drawing/2014/main" id="{3BAD02E5-D3B0-4285-A06B-B2E1AEEB7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300" y="2705100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0                 1</a:t>
            </a:r>
          </a:p>
        </p:txBody>
      </p:sp>
      <p:sp>
        <p:nvSpPr>
          <p:cNvPr id="100358" name="Text Box 8">
            <a:extLst>
              <a:ext uri="{FF2B5EF4-FFF2-40B4-BE49-F238E27FC236}">
                <a16:creationId xmlns:a16="http://schemas.microsoft.com/office/drawing/2014/main" id="{0B0306AF-AD6A-4DBC-BADC-E1045E399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5240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KORZEŃ</a:t>
            </a:r>
          </a:p>
        </p:txBody>
      </p:sp>
      <p:sp>
        <p:nvSpPr>
          <p:cNvPr id="100359" name="Line 9">
            <a:extLst>
              <a:ext uri="{FF2B5EF4-FFF2-40B4-BE49-F238E27FC236}">
                <a16:creationId xmlns:a16="http://schemas.microsoft.com/office/drawing/2014/main" id="{5B75D883-943D-4516-B0F2-48F8BB622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8891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0360" name="Line 10">
            <a:extLst>
              <a:ext uri="{FF2B5EF4-FFF2-40B4-BE49-F238E27FC236}">
                <a16:creationId xmlns:a16="http://schemas.microsoft.com/office/drawing/2014/main" id="{487CEE10-2648-4D40-AA39-F904628C8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075" y="24987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0361" name="Line 11">
            <a:extLst>
              <a:ext uri="{FF2B5EF4-FFF2-40B4-BE49-F238E27FC236}">
                <a16:creationId xmlns:a16="http://schemas.microsoft.com/office/drawing/2014/main" id="{A3B51B32-6D4C-4642-9D52-B92B70585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098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0362" name="Line 12">
            <a:extLst>
              <a:ext uri="{FF2B5EF4-FFF2-40B4-BE49-F238E27FC236}">
                <a16:creationId xmlns:a16="http://schemas.microsoft.com/office/drawing/2014/main" id="{D008EE8E-639D-45AC-B210-D01ABC27B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700" y="35337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0363" name="Line 13">
            <a:extLst>
              <a:ext uri="{FF2B5EF4-FFF2-40B4-BE49-F238E27FC236}">
                <a16:creationId xmlns:a16="http://schemas.microsoft.com/office/drawing/2014/main" id="{33F4712F-2F0F-40A5-8CEE-B153961AE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300" y="3086100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0364" name="Line 14">
            <a:extLst>
              <a:ext uri="{FF2B5EF4-FFF2-40B4-BE49-F238E27FC236}">
                <a16:creationId xmlns:a16="http://schemas.microsoft.com/office/drawing/2014/main" id="{764B53CB-D228-4260-8AD4-D01F6CC37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900" y="3533775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0365" name="Text Box 15">
            <a:extLst>
              <a:ext uri="{FF2B5EF4-FFF2-40B4-BE49-F238E27FC236}">
                <a16:creationId xmlns:a16="http://schemas.microsoft.com/office/drawing/2014/main" id="{A8B09EDA-DA95-495F-9D33-642A10AC2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35814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0366" name="Text Box 16">
            <a:extLst>
              <a:ext uri="{FF2B5EF4-FFF2-40B4-BE49-F238E27FC236}">
                <a16:creationId xmlns:a16="http://schemas.microsoft.com/office/drawing/2014/main" id="{C59FE8AA-F975-40FB-A5BE-5F4BA24A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946525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 D</a:t>
            </a:r>
          </a:p>
        </p:txBody>
      </p:sp>
      <p:sp>
        <p:nvSpPr>
          <p:cNvPr id="100367" name="Line 17">
            <a:extLst>
              <a:ext uri="{FF2B5EF4-FFF2-40B4-BE49-F238E27FC236}">
                <a16:creationId xmlns:a16="http://schemas.microsoft.com/office/drawing/2014/main" id="{BB0B240E-46BA-4B7B-8F1E-78AA0D734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700" y="3533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0368" name="Text Box 18">
            <a:extLst>
              <a:ext uri="{FF2B5EF4-FFF2-40B4-BE49-F238E27FC236}">
                <a16:creationId xmlns:a16="http://schemas.microsoft.com/office/drawing/2014/main" id="{35A8FB58-3A03-4FAA-9784-548EA585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700" y="31242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00369" name="Text Box 19">
            <a:extLst>
              <a:ext uri="{FF2B5EF4-FFF2-40B4-BE49-F238E27FC236}">
                <a16:creationId xmlns:a16="http://schemas.microsoft.com/office/drawing/2014/main" id="{48E9CD4A-1096-434E-8068-5EDF0E69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355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0370" name="Text Box 20">
            <a:extLst>
              <a:ext uri="{FF2B5EF4-FFF2-40B4-BE49-F238E27FC236}">
                <a16:creationId xmlns:a16="http://schemas.microsoft.com/office/drawing/2014/main" id="{DB5D4FFB-EBD3-41DE-9FA2-36413B351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35433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0371" name="Text Box 21">
            <a:extLst>
              <a:ext uri="{FF2B5EF4-FFF2-40B4-BE49-F238E27FC236}">
                <a16:creationId xmlns:a16="http://schemas.microsoft.com/office/drawing/2014/main" id="{4DB36454-24B1-412D-A157-3DF50C162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31400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00372" name="Text Box 22">
            <a:extLst>
              <a:ext uri="{FF2B5EF4-FFF2-40B4-BE49-F238E27FC236}">
                <a16:creationId xmlns:a16="http://schemas.microsoft.com/office/drawing/2014/main" id="{2E4BAA3F-248F-44A8-B066-485C7506B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21177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100373" name="Line 23">
            <a:extLst>
              <a:ext uri="{FF2B5EF4-FFF2-40B4-BE49-F238E27FC236}">
                <a16:creationId xmlns:a16="http://schemas.microsoft.com/office/drawing/2014/main" id="{0DDBD562-6485-4E98-A221-D35045C21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300" y="30861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0374" name="Line 24">
            <a:extLst>
              <a:ext uri="{FF2B5EF4-FFF2-40B4-BE49-F238E27FC236}">
                <a16:creationId xmlns:a16="http://schemas.microsoft.com/office/drawing/2014/main" id="{34857628-E66C-4DAA-B683-9325F9B12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900" y="309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0375" name="Line 25">
            <a:extLst>
              <a:ext uri="{FF2B5EF4-FFF2-40B4-BE49-F238E27FC236}">
                <a16:creationId xmlns:a16="http://schemas.microsoft.com/office/drawing/2014/main" id="{C72EFCDC-FFE6-468C-B0BC-6F6035242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500" y="3086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0376" name="Text Box 26">
            <a:extLst>
              <a:ext uri="{FF2B5EF4-FFF2-40B4-BE49-F238E27FC236}">
                <a16:creationId xmlns:a16="http://schemas.microsoft.com/office/drawing/2014/main" id="{A8DFDE15-9984-4D69-8100-A63BD2C85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36068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0377" name="Text Box 27">
            <a:extLst>
              <a:ext uri="{FF2B5EF4-FFF2-40B4-BE49-F238E27FC236}">
                <a16:creationId xmlns:a16="http://schemas.microsoft.com/office/drawing/2014/main" id="{DDBD4807-AC40-428B-93D1-BB3DF857A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150" y="31242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00378" name="Text Box 28">
            <a:extLst>
              <a:ext uri="{FF2B5EF4-FFF2-40B4-BE49-F238E27FC236}">
                <a16:creationId xmlns:a16="http://schemas.microsoft.com/office/drawing/2014/main" id="{3A5B28D1-B7D3-473D-9C83-34AA638E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314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7</a:t>
            </a:r>
            <a:endParaRPr lang="pl-PL" altLang="pl-PL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79" name="Text Box 29">
            <a:extLst>
              <a:ext uri="{FF2B5EF4-FFF2-40B4-BE49-F238E27FC236}">
                <a16:creationId xmlns:a16="http://schemas.microsoft.com/office/drawing/2014/main" id="{96DD4A8B-4BB0-4574-9A27-9D34CCAFF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2705100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00380" name="Text Box 30">
            <a:extLst>
              <a:ext uri="{FF2B5EF4-FFF2-40B4-BE49-F238E27FC236}">
                <a16:creationId xmlns:a16="http://schemas.microsoft.com/office/drawing/2014/main" id="{F081A58C-D4D9-475C-863B-47C77E999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27273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27</a:t>
            </a:r>
          </a:p>
        </p:txBody>
      </p:sp>
      <p:sp>
        <p:nvSpPr>
          <p:cNvPr id="100381" name="Line 31">
            <a:extLst>
              <a:ext uri="{FF2B5EF4-FFF2-40B4-BE49-F238E27FC236}">
                <a16:creationId xmlns:a16="http://schemas.microsoft.com/office/drawing/2014/main" id="{6E8817A2-B001-44CB-B5A5-867E2FF54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0" y="25019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0382" name="Line 32">
            <a:extLst>
              <a:ext uri="{FF2B5EF4-FFF2-40B4-BE49-F238E27FC236}">
                <a16:creationId xmlns:a16="http://schemas.microsoft.com/office/drawing/2014/main" id="{59ED02A7-BFBD-4CBC-9174-83C356727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095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0383" name="Oval 33">
            <a:extLst>
              <a:ext uri="{FF2B5EF4-FFF2-40B4-BE49-F238E27FC236}">
                <a16:creationId xmlns:a16="http://schemas.microsoft.com/office/drawing/2014/main" id="{1409B2D3-43BC-4DCD-93DA-9C07D1DBA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345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0384" name="Oval 34">
            <a:extLst>
              <a:ext uri="{FF2B5EF4-FFF2-40B4-BE49-F238E27FC236}">
                <a16:creationId xmlns:a16="http://schemas.microsoft.com/office/drawing/2014/main" id="{3ED9A3DD-EDA7-489D-85FC-17E59CCBF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0" y="345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0385" name="Oval 35">
            <a:extLst>
              <a:ext uri="{FF2B5EF4-FFF2-40B4-BE49-F238E27FC236}">
                <a16:creationId xmlns:a16="http://schemas.microsoft.com/office/drawing/2014/main" id="{A0E88EC7-3E82-4428-8D0C-531B21945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512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0386" name="Oval 36">
            <a:extLst>
              <a:ext uri="{FF2B5EF4-FFF2-40B4-BE49-F238E27FC236}">
                <a16:creationId xmlns:a16="http://schemas.microsoft.com/office/drawing/2014/main" id="{12AB96FD-0A6F-410B-B831-7F6554601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345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0387" name="Oval 37">
            <a:extLst>
              <a:ext uri="{FF2B5EF4-FFF2-40B4-BE49-F238E27FC236}">
                <a16:creationId xmlns:a16="http://schemas.microsoft.com/office/drawing/2014/main" id="{DD8FE54F-21DE-4ABC-9355-51A6F6DD9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422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0388" name="Oval 38">
            <a:extLst>
              <a:ext uri="{FF2B5EF4-FFF2-40B4-BE49-F238E27FC236}">
                <a16:creationId xmlns:a16="http://schemas.microsoft.com/office/drawing/2014/main" id="{F4FA11BD-6193-4376-86E4-4CDF83F37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100" y="2997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0389" name="Oval 39">
            <a:extLst>
              <a:ext uri="{FF2B5EF4-FFF2-40B4-BE49-F238E27FC236}">
                <a16:creationId xmlns:a16="http://schemas.microsoft.com/office/drawing/2014/main" id="{B1031F09-A8FE-41FD-9022-DFAB24628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38227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0390" name="Oval 40">
            <a:extLst>
              <a:ext uri="{FF2B5EF4-FFF2-40B4-BE49-F238E27FC236}">
                <a16:creationId xmlns:a16="http://schemas.microsoft.com/office/drawing/2014/main" id="{FFB4CEC7-8B20-463E-AB20-ABFD79F75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38227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0391" name="Text Box 41">
            <a:extLst>
              <a:ext uri="{FF2B5EF4-FFF2-40B4-BE49-F238E27FC236}">
                <a16:creationId xmlns:a16="http://schemas.microsoft.com/office/drawing/2014/main" id="{78ACA173-3541-4218-AB16-BC3DD7215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009775"/>
            <a:ext cx="1295400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5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4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3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2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poziom 1</a:t>
            </a:r>
          </a:p>
        </p:txBody>
      </p:sp>
      <p:sp>
        <p:nvSpPr>
          <p:cNvPr id="100392" name="Line 42">
            <a:extLst>
              <a:ext uri="{FF2B5EF4-FFF2-40B4-BE49-F238E27FC236}">
                <a16:creationId xmlns:a16="http://schemas.microsoft.com/office/drawing/2014/main" id="{172EA68C-30B8-4AAC-95E4-2D3F5F9278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68900" y="25019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0393" name="Text Box 43">
            <a:extLst>
              <a:ext uri="{FF2B5EF4-FFF2-40B4-BE49-F238E27FC236}">
                <a16:creationId xmlns:a16="http://schemas.microsoft.com/office/drawing/2014/main" id="{CB4012CB-DF5D-47F9-BE7C-F34C3E6A0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2117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0394" name="Text Box 44">
            <a:extLst>
              <a:ext uri="{FF2B5EF4-FFF2-40B4-BE49-F238E27FC236}">
                <a16:creationId xmlns:a16="http://schemas.microsoft.com/office/drawing/2014/main" id="{C5BD592D-8873-4C01-88C8-094C9EDCC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27146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0395" name="Text Box 45">
            <a:extLst>
              <a:ext uri="{FF2B5EF4-FFF2-40B4-BE49-F238E27FC236}">
                <a16:creationId xmlns:a16="http://schemas.microsoft.com/office/drawing/2014/main" id="{4E131FA7-FED2-4D23-A92B-5CFF00B9C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0396" name="Text Box 46">
            <a:extLst>
              <a:ext uri="{FF2B5EF4-FFF2-40B4-BE49-F238E27FC236}">
                <a16:creationId xmlns:a16="http://schemas.microsoft.com/office/drawing/2014/main" id="{17218666-FD08-48FC-883B-1F2080C0F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0397" name="Text Box 47">
            <a:extLst>
              <a:ext uri="{FF2B5EF4-FFF2-40B4-BE49-F238E27FC236}">
                <a16:creationId xmlns:a16="http://schemas.microsoft.com/office/drawing/2014/main" id="{D5B53564-AE90-4AE0-B498-F38C079CC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550" y="31400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0398" name="Text Box 48">
            <a:extLst>
              <a:ext uri="{FF2B5EF4-FFF2-40B4-BE49-F238E27FC236}">
                <a16:creationId xmlns:a16="http://schemas.microsoft.com/office/drawing/2014/main" id="{61888849-71EF-45D6-99EC-7497C59A3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31400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0399" name="Text Box 49">
            <a:extLst>
              <a:ext uri="{FF2B5EF4-FFF2-40B4-BE49-F238E27FC236}">
                <a16:creationId xmlns:a16="http://schemas.microsoft.com/office/drawing/2014/main" id="{FCF8B156-CB11-4D4F-9B05-A6790AFD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685800"/>
            <a:ext cx="792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Drzewo po pojawieniu się nowego symbolu F w kodowanym strumieniu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100400" name="Text Box 50">
            <a:extLst>
              <a:ext uri="{FF2B5EF4-FFF2-40B4-BE49-F238E27FC236}">
                <a16:creationId xmlns:a16="http://schemas.microsoft.com/office/drawing/2014/main" id="{01ECCDBB-786C-465B-820D-CCDC3D6C8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351948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0401" name="Line 51">
            <a:extLst>
              <a:ext uri="{FF2B5EF4-FFF2-40B4-BE49-F238E27FC236}">
                <a16:creationId xmlns:a16="http://schemas.microsoft.com/office/drawing/2014/main" id="{416345F4-EE75-40A4-B4F1-314176D1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0402" name="Rectangle 52">
            <a:extLst>
              <a:ext uri="{FF2B5EF4-FFF2-40B4-BE49-F238E27FC236}">
                <a16:creationId xmlns:a16="http://schemas.microsoft.com/office/drawing/2014/main" id="{FB85AAE2-1E6F-4DA0-8022-74AB1B41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343400"/>
            <a:ext cx="417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E</a:t>
            </a:r>
          </a:p>
        </p:txBody>
      </p:sp>
      <p:sp>
        <p:nvSpPr>
          <p:cNvPr id="100403" name="Rectangle 53">
            <a:extLst>
              <a:ext uri="{FF2B5EF4-FFF2-40B4-BE49-F238E27FC236}">
                <a16:creationId xmlns:a16="http://schemas.microsoft.com/office/drawing/2014/main" id="{61B0D803-739A-464D-85B0-8E182CB6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343400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 </a:t>
            </a:r>
            <a:r>
              <a:rPr lang="pl-PL" altLang="pl-PL" sz="2000">
                <a:solidFill>
                  <a:srgbClr val="66FF66"/>
                </a:solidFill>
                <a:latin typeface="Times New Roman" panose="02020603050405020304" pitchFamily="18" charset="0"/>
              </a:rPr>
              <a:t>F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100404" name="Line 54">
            <a:extLst>
              <a:ext uri="{FF2B5EF4-FFF2-40B4-BE49-F238E27FC236}">
                <a16:creationId xmlns:a16="http://schemas.microsoft.com/office/drawing/2014/main" id="{D3308558-D939-4A6C-AE8A-D74AF8BFA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0405" name="Line 55">
            <a:extLst>
              <a:ext uri="{FF2B5EF4-FFF2-40B4-BE49-F238E27FC236}">
                <a16:creationId xmlns:a16="http://schemas.microsoft.com/office/drawing/2014/main" id="{4FD42325-3417-4FD8-874E-7C9B82CAD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0406" name="Oval 56">
            <a:extLst>
              <a:ext uri="{FF2B5EF4-FFF2-40B4-BE49-F238E27FC236}">
                <a16:creationId xmlns:a16="http://schemas.microsoft.com/office/drawing/2014/main" id="{7A608D37-4F3A-41B8-B634-D22BF171E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191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0407" name="Oval 57">
            <a:extLst>
              <a:ext uri="{FF2B5EF4-FFF2-40B4-BE49-F238E27FC236}">
                <a16:creationId xmlns:a16="http://schemas.microsoft.com/office/drawing/2014/main" id="{9465B49C-85F5-4BD8-B769-5A0CB88CD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0408" name="Text Box 58">
            <a:extLst>
              <a:ext uri="{FF2B5EF4-FFF2-40B4-BE49-F238E27FC236}">
                <a16:creationId xmlns:a16="http://schemas.microsoft.com/office/drawing/2014/main" id="{899F3F62-3276-4F14-A190-34A1AA379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946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0409" name="Text Box 59">
            <a:extLst>
              <a:ext uri="{FF2B5EF4-FFF2-40B4-BE49-F238E27FC236}">
                <a16:creationId xmlns:a16="http://schemas.microsoft.com/office/drawing/2014/main" id="{D210B962-1977-4456-9F37-19958012F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946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pl-PL" altLang="pl-PL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410" name="Text Box 60">
            <a:extLst>
              <a:ext uri="{FF2B5EF4-FFF2-40B4-BE49-F238E27FC236}">
                <a16:creationId xmlns:a16="http://schemas.microsoft.com/office/drawing/2014/main" id="{63222365-FF8D-4E18-99CE-E95A16FBD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8458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Liść o najmniejszej wadze staje się węzłem wewnętrznym. Waga równa 1 dla nowego liścia jest ustalana w następnym kroku, który może mieć wpływ na zmianę kształtu drzewa w sposób analogiczny do poprzednich.</a:t>
            </a:r>
          </a:p>
        </p:txBody>
      </p:sp>
      <p:sp>
        <p:nvSpPr>
          <p:cNvPr id="100411" name="Line 61">
            <a:extLst>
              <a:ext uri="{FF2B5EF4-FFF2-40B4-BE49-F238E27FC236}">
                <a16:creationId xmlns:a16="http://schemas.microsoft.com/office/drawing/2014/main" id="{0D8DC44A-7736-4314-9671-66A6923233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708525"/>
            <a:ext cx="472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0412" name="Text Box 62">
            <a:extLst>
              <a:ext uri="{FF2B5EF4-FFF2-40B4-BE49-F238E27FC236}">
                <a16:creationId xmlns:a16="http://schemas.microsoft.com/office/drawing/2014/main" id="{0626030F-CD90-4A1D-B0B1-27FCCCB20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60925"/>
            <a:ext cx="2763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kolejność na poziomach</a:t>
            </a:r>
          </a:p>
        </p:txBody>
      </p:sp>
      <p:sp>
        <p:nvSpPr>
          <p:cNvPr id="100413" name="Rectangle 63">
            <a:extLst>
              <a:ext uri="{FF2B5EF4-FFF2-40B4-BE49-F238E27FC236}">
                <a16:creationId xmlns:a16="http://schemas.microsoft.com/office/drawing/2014/main" id="{FDB8AB80-C39B-41F5-AA99-6CE39385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13325"/>
            <a:ext cx="345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u="sng">
                <a:solidFill>
                  <a:srgbClr val="66FF66"/>
                </a:solidFill>
                <a:latin typeface="Times New Roman" panose="02020603050405020304" pitchFamily="18" charset="0"/>
              </a:rPr>
              <a:t>Mechanizm dodania symbolu:</a:t>
            </a:r>
            <a:endParaRPr lang="pl-PL" altLang="pl-PL" sz="2000" u="sng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414" name="Text Box 64">
            <a:extLst>
              <a:ext uri="{FF2B5EF4-FFF2-40B4-BE49-F238E27FC236}">
                <a16:creationId xmlns:a16="http://schemas.microsoft.com/office/drawing/2014/main" id="{570B5C4C-7872-4E7E-A701-914258DBB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3565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0415" name="Text Box 65">
            <a:extLst>
              <a:ext uri="{FF2B5EF4-FFF2-40B4-BE49-F238E27FC236}">
                <a16:creationId xmlns:a16="http://schemas.microsoft.com/office/drawing/2014/main" id="{E137B08D-0BE4-4C1F-A985-0D2ABC2D0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55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0416" name="Text Box 67">
            <a:extLst>
              <a:ext uri="{FF2B5EF4-FFF2-40B4-BE49-F238E27FC236}">
                <a16:creationId xmlns:a16="http://schemas.microsoft.com/office/drawing/2014/main" id="{039FBAC1-0744-4714-A69D-7541CF0E6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00417" name="Text Box 28">
            <a:extLst>
              <a:ext uri="{FF2B5EF4-FFF2-40B4-BE49-F238E27FC236}">
                <a16:creationId xmlns:a16="http://schemas.microsoft.com/office/drawing/2014/main" id="{7624487A-7DC3-499F-94DB-610142CCA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Line 2">
            <a:extLst>
              <a:ext uri="{FF2B5EF4-FFF2-40B4-BE49-F238E27FC236}">
                <a16:creationId xmlns:a16="http://schemas.microsoft.com/office/drawing/2014/main" id="{487875CB-62AC-422F-B50A-8A0D2B4F6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02403" name="Line 3">
            <a:extLst>
              <a:ext uri="{FF2B5EF4-FFF2-40B4-BE49-F238E27FC236}">
                <a16:creationId xmlns:a16="http://schemas.microsoft.com/office/drawing/2014/main" id="{92EB7743-44B7-4C26-BA68-40EF7C1DF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id="{2ABDB505-AF9D-431A-8D69-D786F9CE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102405" name="Text Box 7">
            <a:extLst>
              <a:ext uri="{FF2B5EF4-FFF2-40B4-BE49-F238E27FC236}">
                <a16:creationId xmlns:a16="http://schemas.microsoft.com/office/drawing/2014/main" id="{2687EA26-75FE-4A57-9B46-7C4128A7E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85800"/>
            <a:ext cx="331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Realizacja kodera Huffmana</a:t>
            </a:r>
            <a:endParaRPr lang="pl-PL" altLang="pl-PL" sz="2000">
              <a:latin typeface="Times New Roman" panose="02020603050405020304" pitchFamily="18" charset="0"/>
            </a:endParaRPr>
          </a:p>
        </p:txBody>
      </p:sp>
      <p:sp>
        <p:nvSpPr>
          <p:cNvPr id="102406" name="Text Box 8">
            <a:extLst>
              <a:ext uri="{FF2B5EF4-FFF2-40B4-BE49-F238E27FC236}">
                <a16:creationId xmlns:a16="http://schemas.microsoft.com/office/drawing/2014/main" id="{6C717118-83DA-4AF8-A01A-523CDF437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066800"/>
            <a:ext cx="60960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Na co należy zwrócić uwagę w praktyce?</a:t>
            </a:r>
            <a:b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</a:br>
            <a:endParaRPr lang="pl-PL" altLang="pl-PL" sz="1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l-PL" altLang="pl-PL" sz="2000">
                <a:latin typeface="Times New Roman" panose="02020603050405020304" pitchFamily="18" charset="0"/>
              </a:rPr>
              <a:t> ograniczenia rozmiaru stosowanych struktur danych</a:t>
            </a:r>
          </a:p>
          <a:p>
            <a:pPr eaLnBrk="1" hangingPunct="1">
              <a:spcBef>
                <a:spcPct val="0"/>
              </a:spcBef>
            </a:pPr>
            <a:r>
              <a:rPr lang="pl-PL" altLang="pl-PL" sz="2000">
                <a:latin typeface="Times New Roman" panose="02020603050405020304" pitchFamily="18" charset="0"/>
              </a:rPr>
              <a:t> przepełnienie drzewa</a:t>
            </a:r>
          </a:p>
          <a:p>
            <a:pPr eaLnBrk="1" hangingPunct="1">
              <a:spcBef>
                <a:spcPct val="0"/>
              </a:spcBef>
            </a:pPr>
            <a:r>
              <a:rPr lang="pl-PL" altLang="pl-PL" sz="2000">
                <a:latin typeface="Times New Roman" panose="02020603050405020304" pitchFamily="18" charset="0"/>
              </a:rPr>
              <a:t> konieczność przeskalowania drzewa</a:t>
            </a:r>
          </a:p>
          <a:p>
            <a:pPr eaLnBrk="1" hangingPunct="1">
              <a:spcBef>
                <a:spcPct val="0"/>
              </a:spcBef>
            </a:pPr>
            <a:r>
              <a:rPr lang="pl-PL" altLang="pl-PL" sz="2000">
                <a:latin typeface="Times New Roman" panose="02020603050405020304" pitchFamily="18" charset="0"/>
              </a:rPr>
              <a:t> oszczędność w formie adaptacji drzewa</a:t>
            </a:r>
          </a:p>
        </p:txBody>
      </p:sp>
      <p:sp>
        <p:nvSpPr>
          <p:cNvPr id="102407" name="Text Box 9">
            <a:extLst>
              <a:ext uri="{FF2B5EF4-FFF2-40B4-BE49-F238E27FC236}">
                <a16:creationId xmlns:a16="http://schemas.microsoft.com/office/drawing/2014/main" id="{063852BC-7C9F-44CF-A4A6-3DA78D595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895600"/>
            <a:ext cx="83566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Maksymalna liczba węzłów w drzewie: 	</a:t>
            </a: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2 N - 1</a:t>
            </a:r>
            <a:r>
              <a:rPr lang="pl-PL" altLang="pl-PL" sz="2000">
                <a:latin typeface="Times New Roman" panose="02020603050405020304" pitchFamily="18" charset="0"/>
              </a:rPr>
              <a:t>, 	gdzie N – liczba symboli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Waga jest liczbą całkowitą, ale jej maksymalna wielkość zależy tylko od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rozmiaru kodowanego zbioru.</a:t>
            </a:r>
          </a:p>
        </p:txBody>
      </p:sp>
      <p:sp>
        <p:nvSpPr>
          <p:cNvPr id="102408" name="Text Box 10">
            <a:extLst>
              <a:ext uri="{FF2B5EF4-FFF2-40B4-BE49-F238E27FC236}">
                <a16:creationId xmlns:a16="http://schemas.microsoft.com/office/drawing/2014/main" id="{2E4E3AEB-B6F4-4B95-8B58-367D685C6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4114800"/>
            <a:ext cx="845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Dodatkową modyfikacją może być nałożenie warunku, iż w przypadku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łączenia węzłów o równych wagach, w pierwszej kolejności łączymy te, 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które są bliżej korzenia. Pozwala to uzyskać bardziej równomierne długości</a:t>
            </a:r>
            <a:br>
              <a:rPr lang="pl-PL" altLang="pl-PL" sz="2000">
                <a:latin typeface="Times New Roman" panose="02020603050405020304" pitchFamily="18" charset="0"/>
              </a:rPr>
            </a:br>
            <a:r>
              <a:rPr lang="pl-PL" altLang="pl-PL" sz="2000">
                <a:latin typeface="Times New Roman" panose="02020603050405020304" pitchFamily="18" charset="0"/>
              </a:rPr>
              <a:t>słów w ramach modelu - jest to kod o lepszych </a:t>
            </a: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własnościach transmisyjnych</a:t>
            </a:r>
            <a:r>
              <a:rPr lang="pl-PL" altLang="pl-PL" sz="2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2409" name="Text Box 11">
            <a:extLst>
              <a:ext uri="{FF2B5EF4-FFF2-40B4-BE49-F238E27FC236}">
                <a16:creationId xmlns:a16="http://schemas.microsoft.com/office/drawing/2014/main" id="{07472DB8-2DC1-48BB-89B6-6FB1F235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62600"/>
            <a:ext cx="8532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Przykładowe zastosowanie praktyczne dynamicznego kodowania Huffmana: </a:t>
            </a:r>
            <a:b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standard MNP-5</a:t>
            </a: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 realizowany sprzętowo w modemach firmy Microcom</a:t>
            </a:r>
          </a:p>
        </p:txBody>
      </p:sp>
      <p:sp>
        <p:nvSpPr>
          <p:cNvPr id="102410" name="Text Box 13">
            <a:extLst>
              <a:ext uri="{FF2B5EF4-FFF2-40B4-BE49-F238E27FC236}">
                <a16:creationId xmlns:a16="http://schemas.microsoft.com/office/drawing/2014/main" id="{F3411032-D137-4813-8939-6C2CF7C06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02411" name="Text Box 28">
            <a:extLst>
              <a:ext uri="{FF2B5EF4-FFF2-40B4-BE49-F238E27FC236}">
                <a16:creationId xmlns:a16="http://schemas.microsoft.com/office/drawing/2014/main" id="{1F0E374E-C909-4559-9888-825FCF67F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Line 2">
            <a:extLst>
              <a:ext uri="{FF2B5EF4-FFF2-40B4-BE49-F238E27FC236}">
                <a16:creationId xmlns:a16="http://schemas.microsoft.com/office/drawing/2014/main" id="{9136FC5D-04F6-4E24-A0FA-E8AD8A1AA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04451" name="Line 3">
            <a:extLst>
              <a:ext uri="{FF2B5EF4-FFF2-40B4-BE49-F238E27FC236}">
                <a16:creationId xmlns:a16="http://schemas.microsoft.com/office/drawing/2014/main" id="{8D65056D-DCF5-4782-ABA5-869E1DEE2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C51341EB-355C-45AA-987B-F3A69DD7C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104453" name="Line 7">
            <a:extLst>
              <a:ext uri="{FF2B5EF4-FFF2-40B4-BE49-F238E27FC236}">
                <a16:creationId xmlns:a16="http://schemas.microsoft.com/office/drawing/2014/main" id="{8C18B00E-D7DD-4F9A-9B3E-FBB299EFF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04454" name="Text Box 8">
            <a:extLst>
              <a:ext uri="{FF2B5EF4-FFF2-40B4-BE49-F238E27FC236}">
                <a16:creationId xmlns:a16="http://schemas.microsoft.com/office/drawing/2014/main" id="{F0F6A191-644D-4A48-8557-DB961BB85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69925"/>
            <a:ext cx="376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Times New Roman" panose="02020603050405020304" pitchFamily="18" charset="0"/>
              </a:rPr>
              <a:t>Przykład (drzewo Fibonacciego):</a:t>
            </a:r>
          </a:p>
        </p:txBody>
      </p:sp>
      <p:sp>
        <p:nvSpPr>
          <p:cNvPr id="104455" name="Text Box 9">
            <a:extLst>
              <a:ext uri="{FF2B5EF4-FFF2-40B4-BE49-F238E27FC236}">
                <a16:creationId xmlns:a16="http://schemas.microsoft.com/office/drawing/2014/main" id="{68D1CCE0-93E4-4ABD-BEB8-2E32685A1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KORZEŃ</a:t>
            </a:r>
          </a:p>
        </p:txBody>
      </p:sp>
      <p:sp>
        <p:nvSpPr>
          <p:cNvPr id="104456" name="Line 10">
            <a:extLst>
              <a:ext uri="{FF2B5EF4-FFF2-40B4-BE49-F238E27FC236}">
                <a16:creationId xmlns:a16="http://schemas.microsoft.com/office/drawing/2014/main" id="{9D42FD7A-25B5-4C8C-BD35-D5E4DB1C2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8891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57" name="Line 11">
            <a:extLst>
              <a:ext uri="{FF2B5EF4-FFF2-40B4-BE49-F238E27FC236}">
                <a16:creationId xmlns:a16="http://schemas.microsoft.com/office/drawing/2014/main" id="{7157C750-CD2E-434A-9350-7A5EC7800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0875" y="24987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58" name="Text Box 12">
            <a:extLst>
              <a:ext uri="{FF2B5EF4-FFF2-40B4-BE49-F238E27FC236}">
                <a16:creationId xmlns:a16="http://schemas.microsoft.com/office/drawing/2014/main" id="{26C62454-6072-4427-BFA3-BF0CC3606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21177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104459" name="Text Box 13">
            <a:extLst>
              <a:ext uri="{FF2B5EF4-FFF2-40B4-BE49-F238E27FC236}">
                <a16:creationId xmlns:a16="http://schemas.microsoft.com/office/drawing/2014/main" id="{C1DEA46F-D7F0-4CF5-AFCB-2DC5178B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667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4460" name="Text Box 14">
            <a:extLst>
              <a:ext uri="{FF2B5EF4-FFF2-40B4-BE49-F238E27FC236}">
                <a16:creationId xmlns:a16="http://schemas.microsoft.com/office/drawing/2014/main" id="{7D696FDB-9ABD-47BC-8F3E-D8A718086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27273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04461" name="Line 15">
            <a:extLst>
              <a:ext uri="{FF2B5EF4-FFF2-40B4-BE49-F238E27FC236}">
                <a16:creationId xmlns:a16="http://schemas.microsoft.com/office/drawing/2014/main" id="{4B3E3BED-DB6B-4858-ADB2-1B8440731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0" y="25019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62" name="Oval 16">
            <a:extLst>
              <a:ext uri="{FF2B5EF4-FFF2-40B4-BE49-F238E27FC236}">
                <a16:creationId xmlns:a16="http://schemas.microsoft.com/office/drawing/2014/main" id="{6C441116-35F8-4D37-8DB5-9978A4810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22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4463" name="Line 17">
            <a:extLst>
              <a:ext uri="{FF2B5EF4-FFF2-40B4-BE49-F238E27FC236}">
                <a16:creationId xmlns:a16="http://schemas.microsoft.com/office/drawing/2014/main" id="{19FE9F9B-8F09-4CDE-8288-313ADA0F04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5000" y="248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64" name="Text Box 18">
            <a:extLst>
              <a:ext uri="{FF2B5EF4-FFF2-40B4-BE49-F238E27FC236}">
                <a16:creationId xmlns:a16="http://schemas.microsoft.com/office/drawing/2014/main" id="{45786088-E5F2-49FA-B973-061D5B7E2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2117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4465" name="Text Box 19">
            <a:extLst>
              <a:ext uri="{FF2B5EF4-FFF2-40B4-BE49-F238E27FC236}">
                <a16:creationId xmlns:a16="http://schemas.microsoft.com/office/drawing/2014/main" id="{680D99C6-5237-4DB9-87BC-5D2FF85E3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4466" name="Text Box 20">
            <a:extLst>
              <a:ext uri="{FF2B5EF4-FFF2-40B4-BE49-F238E27FC236}">
                <a16:creationId xmlns:a16="http://schemas.microsoft.com/office/drawing/2014/main" id="{2377EDD4-3168-455B-81E1-32F526D0A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2692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4467" name="Text Box 21">
            <a:extLst>
              <a:ext uri="{FF2B5EF4-FFF2-40B4-BE49-F238E27FC236}">
                <a16:creationId xmlns:a16="http://schemas.microsoft.com/office/drawing/2014/main" id="{B5FF609F-1A5C-49A7-8225-9228FF052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2701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4468" name="Oval 22">
            <a:extLst>
              <a:ext uri="{FF2B5EF4-FFF2-40B4-BE49-F238E27FC236}">
                <a16:creationId xmlns:a16="http://schemas.microsoft.com/office/drawing/2014/main" id="{32FB0A56-0DE4-4D5B-BC37-C66D4F511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4469" name="Oval 23">
            <a:extLst>
              <a:ext uri="{FF2B5EF4-FFF2-40B4-BE49-F238E27FC236}">
                <a16:creationId xmlns:a16="http://schemas.microsoft.com/office/drawing/2014/main" id="{A6BD87F8-4BC5-46B1-903C-A6EE90505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4470" name="Line 24">
            <a:extLst>
              <a:ext uri="{FF2B5EF4-FFF2-40B4-BE49-F238E27FC236}">
                <a16:creationId xmlns:a16="http://schemas.microsoft.com/office/drawing/2014/main" id="{1384B94F-06A9-46AF-8DFD-06937CB54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048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71" name="Line 25">
            <a:extLst>
              <a:ext uri="{FF2B5EF4-FFF2-40B4-BE49-F238E27FC236}">
                <a16:creationId xmlns:a16="http://schemas.microsoft.com/office/drawing/2014/main" id="{3DEB1A55-E7DE-474B-9AB6-F1C27EBF5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72" name="Line 26">
            <a:extLst>
              <a:ext uri="{FF2B5EF4-FFF2-40B4-BE49-F238E27FC236}">
                <a16:creationId xmlns:a16="http://schemas.microsoft.com/office/drawing/2014/main" id="{0842E497-D281-4DB4-8D46-712F13219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73" name="Oval 27">
            <a:extLst>
              <a:ext uri="{FF2B5EF4-FFF2-40B4-BE49-F238E27FC236}">
                <a16:creationId xmlns:a16="http://schemas.microsoft.com/office/drawing/2014/main" id="{E7F65EF0-6183-4051-B1CD-0E989FDD7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417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4474" name="Text Box 28">
            <a:extLst>
              <a:ext uri="{FF2B5EF4-FFF2-40B4-BE49-F238E27FC236}">
                <a16:creationId xmlns:a16="http://schemas.microsoft.com/office/drawing/2014/main" id="{0826C10C-E4D1-46AB-8250-732088E54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0" y="31718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4475" name="Text Box 29">
            <a:extLst>
              <a:ext uri="{FF2B5EF4-FFF2-40B4-BE49-F238E27FC236}">
                <a16:creationId xmlns:a16="http://schemas.microsoft.com/office/drawing/2014/main" id="{E83C584E-8B13-42CF-9FB2-41128A9FA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0" y="31369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4476" name="Text Box 30">
            <a:extLst>
              <a:ext uri="{FF2B5EF4-FFF2-40B4-BE49-F238E27FC236}">
                <a16:creationId xmlns:a16="http://schemas.microsoft.com/office/drawing/2014/main" id="{0052A1A7-8675-41B8-8871-1DF9443E0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31464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4477" name="Oval 31">
            <a:extLst>
              <a:ext uri="{FF2B5EF4-FFF2-40B4-BE49-F238E27FC236}">
                <a16:creationId xmlns:a16="http://schemas.microsoft.com/office/drawing/2014/main" id="{52271B67-FEF6-4EE2-9EF5-753DFA09E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4478" name="Line 32">
            <a:extLst>
              <a:ext uri="{FF2B5EF4-FFF2-40B4-BE49-F238E27FC236}">
                <a16:creationId xmlns:a16="http://schemas.microsoft.com/office/drawing/2014/main" id="{9448DF9C-02A7-4B4E-8A78-0029908CF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4200" y="34925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79" name="Line 33">
            <a:extLst>
              <a:ext uri="{FF2B5EF4-FFF2-40B4-BE49-F238E27FC236}">
                <a16:creationId xmlns:a16="http://schemas.microsoft.com/office/drawing/2014/main" id="{D0CEB702-325D-441F-BA75-F05949EE6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4200" y="3492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80" name="Oval 34">
            <a:extLst>
              <a:ext uri="{FF2B5EF4-FFF2-40B4-BE49-F238E27FC236}">
                <a16:creationId xmlns:a16="http://schemas.microsoft.com/office/drawing/2014/main" id="{4AB7D5B5-8CCC-4963-B31B-E55F323C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4481" name="Line 35">
            <a:extLst>
              <a:ext uri="{FF2B5EF4-FFF2-40B4-BE49-F238E27FC236}">
                <a16:creationId xmlns:a16="http://schemas.microsoft.com/office/drawing/2014/main" id="{F4D08A0E-8CC1-44BA-97E6-6C352AB19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5800" y="3492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82" name="Oval 36">
            <a:extLst>
              <a:ext uri="{FF2B5EF4-FFF2-40B4-BE49-F238E27FC236}">
                <a16:creationId xmlns:a16="http://schemas.microsoft.com/office/drawing/2014/main" id="{2D8ED02B-2B96-4B18-AFD9-95626622D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4483" name="Text Box 37">
            <a:extLst>
              <a:ext uri="{FF2B5EF4-FFF2-40B4-BE49-F238E27FC236}">
                <a16:creationId xmlns:a16="http://schemas.microsoft.com/office/drawing/2014/main" id="{877F2B98-AEA4-42F1-8A7D-7F25DC1F2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3641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4484" name="Text Box 38">
            <a:extLst>
              <a:ext uri="{FF2B5EF4-FFF2-40B4-BE49-F238E27FC236}">
                <a16:creationId xmlns:a16="http://schemas.microsoft.com/office/drawing/2014/main" id="{07E9955D-B11F-42C9-9E3D-33AB5A96B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0" y="3606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4485" name="Text Box 39">
            <a:extLst>
              <a:ext uri="{FF2B5EF4-FFF2-40B4-BE49-F238E27FC236}">
                <a16:creationId xmlns:a16="http://schemas.microsoft.com/office/drawing/2014/main" id="{EC70FF9C-9E8E-4FDF-89D7-5AA9E8811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36163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4486" name="Oval 40">
            <a:extLst>
              <a:ext uri="{FF2B5EF4-FFF2-40B4-BE49-F238E27FC236}">
                <a16:creationId xmlns:a16="http://schemas.microsoft.com/office/drawing/2014/main" id="{70916037-BC64-40B4-971A-B3F85888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4487" name="Line 41">
            <a:extLst>
              <a:ext uri="{FF2B5EF4-FFF2-40B4-BE49-F238E27FC236}">
                <a16:creationId xmlns:a16="http://schemas.microsoft.com/office/drawing/2014/main" id="{6913CCD3-047D-41A2-91F1-DE56E317B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3800" y="3962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88" name="Line 42">
            <a:extLst>
              <a:ext uri="{FF2B5EF4-FFF2-40B4-BE49-F238E27FC236}">
                <a16:creationId xmlns:a16="http://schemas.microsoft.com/office/drawing/2014/main" id="{E8C5CEE2-F7F9-410B-8F07-861B6AA0D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38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89" name="Oval 43">
            <a:extLst>
              <a:ext uri="{FF2B5EF4-FFF2-40B4-BE49-F238E27FC236}">
                <a16:creationId xmlns:a16="http://schemas.microsoft.com/office/drawing/2014/main" id="{70FDA0BD-7C92-4D74-9E74-8860CC0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43561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4490" name="Line 44">
            <a:extLst>
              <a:ext uri="{FF2B5EF4-FFF2-40B4-BE49-F238E27FC236}">
                <a16:creationId xmlns:a16="http://schemas.microsoft.com/office/drawing/2014/main" id="{C866AE62-4239-4EE6-A15F-05B653C0E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54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91" name="Oval 45">
            <a:extLst>
              <a:ext uri="{FF2B5EF4-FFF2-40B4-BE49-F238E27FC236}">
                <a16:creationId xmlns:a16="http://schemas.microsoft.com/office/drawing/2014/main" id="{A469E337-35E3-4AEE-965E-5DAB4A45E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0" y="43561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4492" name="Text Box 46">
            <a:extLst>
              <a:ext uri="{FF2B5EF4-FFF2-40B4-BE49-F238E27FC236}">
                <a16:creationId xmlns:a16="http://schemas.microsoft.com/office/drawing/2014/main" id="{A511BFA9-2437-472E-AF07-6F58A96C1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41116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4493" name="Text Box 47">
            <a:extLst>
              <a:ext uri="{FF2B5EF4-FFF2-40B4-BE49-F238E27FC236}">
                <a16:creationId xmlns:a16="http://schemas.microsoft.com/office/drawing/2014/main" id="{C296066F-C5A7-484C-AEE3-7EA19D993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40767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4494" name="Text Box 48">
            <a:extLst>
              <a:ext uri="{FF2B5EF4-FFF2-40B4-BE49-F238E27FC236}">
                <a16:creationId xmlns:a16="http://schemas.microsoft.com/office/drawing/2014/main" id="{0E777AAD-4290-44F6-992E-C522E1920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40862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4495" name="Line 49">
            <a:extLst>
              <a:ext uri="{FF2B5EF4-FFF2-40B4-BE49-F238E27FC236}">
                <a16:creationId xmlns:a16="http://schemas.microsoft.com/office/drawing/2014/main" id="{F9A6605F-7242-4DA7-8477-E300D3FE6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" y="44323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96" name="Line 50">
            <a:extLst>
              <a:ext uri="{FF2B5EF4-FFF2-40B4-BE49-F238E27FC236}">
                <a16:creationId xmlns:a16="http://schemas.microsoft.com/office/drawing/2014/main" id="{EF5E0ACB-9971-4D40-806A-E0FD11352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" y="44323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97" name="Oval 51">
            <a:extLst>
              <a:ext uri="{FF2B5EF4-FFF2-40B4-BE49-F238E27FC236}">
                <a16:creationId xmlns:a16="http://schemas.microsoft.com/office/drawing/2014/main" id="{1AA1395B-7C9E-4F56-9749-8AE9F4E19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482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4498" name="Line 52">
            <a:extLst>
              <a:ext uri="{FF2B5EF4-FFF2-40B4-BE49-F238E27FC236}">
                <a16:creationId xmlns:a16="http://schemas.microsoft.com/office/drawing/2014/main" id="{98C34D8B-6EA5-4E76-822A-F1F3556BD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0" y="44323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99" name="Oval 53">
            <a:extLst>
              <a:ext uri="{FF2B5EF4-FFF2-40B4-BE49-F238E27FC236}">
                <a16:creationId xmlns:a16="http://schemas.microsoft.com/office/drawing/2014/main" id="{123C9D0E-A03B-43C2-A440-EFDBD4C9E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482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4500" name="Text Box 54">
            <a:extLst>
              <a:ext uri="{FF2B5EF4-FFF2-40B4-BE49-F238E27FC236}">
                <a16:creationId xmlns:a16="http://schemas.microsoft.com/office/drawing/2014/main" id="{78CDCA7E-5373-4443-B904-2551E163D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3260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4501" name="Text Box 55">
            <a:extLst>
              <a:ext uri="{FF2B5EF4-FFF2-40B4-BE49-F238E27FC236}">
                <a16:creationId xmlns:a16="http://schemas.microsoft.com/office/drawing/2014/main" id="{EA7C0874-C255-4696-8B80-234ED7087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46323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4502" name="Text Box 56">
            <a:extLst>
              <a:ext uri="{FF2B5EF4-FFF2-40B4-BE49-F238E27FC236}">
                <a16:creationId xmlns:a16="http://schemas.microsoft.com/office/drawing/2014/main" id="{4CB5CDE8-DE20-4D12-A0EF-5F20CED17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4648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4503" name="Text Box 57">
            <a:extLst>
              <a:ext uri="{FF2B5EF4-FFF2-40B4-BE49-F238E27FC236}">
                <a16:creationId xmlns:a16="http://schemas.microsoft.com/office/drawing/2014/main" id="{E529A96B-FE01-4D1D-A479-CE8B72A0F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4504" name="Text Box 58">
            <a:extLst>
              <a:ext uri="{FF2B5EF4-FFF2-40B4-BE49-F238E27FC236}">
                <a16:creationId xmlns:a16="http://schemas.microsoft.com/office/drawing/2014/main" id="{B4945116-C1A9-47DF-862E-71940D0B4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3657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9659" name="Text Box 59">
            <a:extLst>
              <a:ext uri="{FF2B5EF4-FFF2-40B4-BE49-F238E27FC236}">
                <a16:creationId xmlns:a16="http://schemas.microsoft.com/office/drawing/2014/main" id="{DF68AD3B-2426-4327-8634-4DEEF38EB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752600"/>
            <a:ext cx="21923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Po modyfikacji</a:t>
            </a:r>
            <a:b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</a:b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celem uzyskania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lepszych własności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Times New Roman" panose="02020603050405020304" pitchFamily="18" charset="0"/>
              </a:rPr>
              <a:t>transmisyjnych:</a:t>
            </a:r>
          </a:p>
        </p:txBody>
      </p:sp>
      <p:sp>
        <p:nvSpPr>
          <p:cNvPr id="409660" name="Text Box 60">
            <a:extLst>
              <a:ext uri="{FF2B5EF4-FFF2-40B4-BE49-F238E27FC236}">
                <a16:creationId xmlns:a16="http://schemas.microsoft.com/office/drawing/2014/main" id="{17D6D58C-9EDE-459A-9632-CCDB870E1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607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KORZEŃ</a:t>
            </a:r>
          </a:p>
        </p:txBody>
      </p:sp>
      <p:sp>
        <p:nvSpPr>
          <p:cNvPr id="409661" name="Line 61">
            <a:extLst>
              <a:ext uri="{FF2B5EF4-FFF2-40B4-BE49-F238E27FC236}">
                <a16:creationId xmlns:a16="http://schemas.microsoft.com/office/drawing/2014/main" id="{814E83C5-8F85-4049-9237-FAC58ED42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641725"/>
            <a:ext cx="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09662" name="Line 62">
            <a:extLst>
              <a:ext uri="{FF2B5EF4-FFF2-40B4-BE49-F238E27FC236}">
                <a16:creationId xmlns:a16="http://schemas.microsoft.com/office/drawing/2014/main" id="{0A37BC66-4854-436E-B7A1-CF5041563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3425" y="42481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09663" name="Text Box 63">
            <a:extLst>
              <a:ext uri="{FF2B5EF4-FFF2-40B4-BE49-F238E27FC236}">
                <a16:creationId xmlns:a16="http://schemas.microsoft.com/office/drawing/2014/main" id="{549EB4EE-1E37-4B76-A119-F7728107B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8703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409664" name="Text Box 64">
            <a:extLst>
              <a:ext uri="{FF2B5EF4-FFF2-40B4-BE49-F238E27FC236}">
                <a16:creationId xmlns:a16="http://schemas.microsoft.com/office/drawing/2014/main" id="{5A1D9B4E-891E-4ADC-934F-C30B1C4C3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4403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09665" name="Text Box 65">
            <a:extLst>
              <a:ext uri="{FF2B5EF4-FFF2-40B4-BE49-F238E27FC236}">
                <a16:creationId xmlns:a16="http://schemas.microsoft.com/office/drawing/2014/main" id="{7FB2F5DB-8466-43E6-A673-0D04C41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4464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09666" name="Line 66">
            <a:extLst>
              <a:ext uri="{FF2B5EF4-FFF2-40B4-BE49-F238E27FC236}">
                <a16:creationId xmlns:a16="http://schemas.microsoft.com/office/drawing/2014/main" id="{5B582A22-DD44-4F33-A9A4-C52457246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251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09667" name="Oval 67">
            <a:extLst>
              <a:ext uri="{FF2B5EF4-FFF2-40B4-BE49-F238E27FC236}">
                <a16:creationId xmlns:a16="http://schemas.microsoft.com/office/drawing/2014/main" id="{37D7C846-8BD3-437B-9831-E5D290964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592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668" name="Line 68">
            <a:extLst>
              <a:ext uri="{FF2B5EF4-FFF2-40B4-BE49-F238E27FC236}">
                <a16:creationId xmlns:a16="http://schemas.microsoft.com/office/drawing/2014/main" id="{4FE347D7-6D12-4A1A-A39D-9B3ADCC83A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03900" y="4238625"/>
            <a:ext cx="20383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09669" name="Text Box 69">
            <a:extLst>
              <a:ext uri="{FF2B5EF4-FFF2-40B4-BE49-F238E27FC236}">
                <a16:creationId xmlns:a16="http://schemas.microsoft.com/office/drawing/2014/main" id="{A75BB1D9-AE9A-41F6-8861-DFBBEF3D9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5" y="38544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670" name="Text Box 70">
            <a:extLst>
              <a:ext uri="{FF2B5EF4-FFF2-40B4-BE49-F238E27FC236}">
                <a16:creationId xmlns:a16="http://schemas.microsoft.com/office/drawing/2014/main" id="{FFB20AC2-789C-4401-994C-EA4464E57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38703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671" name="Oval 71">
            <a:extLst>
              <a:ext uri="{FF2B5EF4-FFF2-40B4-BE49-F238E27FC236}">
                <a16:creationId xmlns:a16="http://schemas.microsoft.com/office/drawing/2014/main" id="{8B959ED0-80EA-4E6A-B907-3D458DF85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08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672" name="Oval 72">
            <a:extLst>
              <a:ext uri="{FF2B5EF4-FFF2-40B4-BE49-F238E27FC236}">
                <a16:creationId xmlns:a16="http://schemas.microsoft.com/office/drawing/2014/main" id="{30A93501-FEDB-4A3D-B07C-09264B2C8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47212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673" name="Line 73">
            <a:extLst>
              <a:ext uri="{FF2B5EF4-FFF2-40B4-BE49-F238E27FC236}">
                <a16:creationId xmlns:a16="http://schemas.microsoft.com/office/drawing/2014/main" id="{41614F1B-FA56-4981-82E7-C9B81272B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7974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09674" name="Line 74">
            <a:extLst>
              <a:ext uri="{FF2B5EF4-FFF2-40B4-BE49-F238E27FC236}">
                <a16:creationId xmlns:a16="http://schemas.microsoft.com/office/drawing/2014/main" id="{2F86572D-49A0-47FE-94E3-138BC7D18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7974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09675" name="Oval 75">
            <a:extLst>
              <a:ext uri="{FF2B5EF4-FFF2-40B4-BE49-F238E27FC236}">
                <a16:creationId xmlns:a16="http://schemas.microsoft.com/office/drawing/2014/main" id="{2E14A941-367D-4386-B60E-1B00D0CD2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1911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676" name="Line 76">
            <a:extLst>
              <a:ext uri="{FF2B5EF4-FFF2-40B4-BE49-F238E27FC236}">
                <a16:creationId xmlns:a16="http://schemas.microsoft.com/office/drawing/2014/main" id="{220F332C-BFB8-4E62-AFFD-EF2D8FAAD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7974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09677" name="Oval 77">
            <a:extLst>
              <a:ext uri="{FF2B5EF4-FFF2-40B4-BE49-F238E27FC236}">
                <a16:creationId xmlns:a16="http://schemas.microsoft.com/office/drawing/2014/main" id="{BA896E1F-18FB-40F5-BC3A-157670E6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911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678" name="Text Box 78">
            <a:extLst>
              <a:ext uri="{FF2B5EF4-FFF2-40B4-BE49-F238E27FC236}">
                <a16:creationId xmlns:a16="http://schemas.microsoft.com/office/drawing/2014/main" id="{0C7698B7-9EF1-4CD3-B6B4-8F681113B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9371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9679" name="Text Box 79">
            <a:extLst>
              <a:ext uri="{FF2B5EF4-FFF2-40B4-BE49-F238E27FC236}">
                <a16:creationId xmlns:a16="http://schemas.microsoft.com/office/drawing/2014/main" id="{1A80C868-7044-4BAD-A255-78ABF6F9A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9371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09680" name="Line 80">
            <a:extLst>
              <a:ext uri="{FF2B5EF4-FFF2-40B4-BE49-F238E27FC236}">
                <a16:creationId xmlns:a16="http://schemas.microsoft.com/office/drawing/2014/main" id="{1527908E-9A4F-45AF-B87D-402CE44F9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0" y="4784725"/>
            <a:ext cx="97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09681" name="Line 81">
            <a:extLst>
              <a:ext uri="{FF2B5EF4-FFF2-40B4-BE49-F238E27FC236}">
                <a16:creationId xmlns:a16="http://schemas.microsoft.com/office/drawing/2014/main" id="{99B4C1EB-2579-48A6-8C87-E71826741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0" y="47847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09682" name="Oval 82">
            <a:extLst>
              <a:ext uri="{FF2B5EF4-FFF2-40B4-BE49-F238E27FC236}">
                <a16:creationId xmlns:a16="http://schemas.microsoft.com/office/drawing/2014/main" id="{1C86D55F-8C7B-489E-8900-2FE45ABF0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51784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683" name="Line 83">
            <a:extLst>
              <a:ext uri="{FF2B5EF4-FFF2-40B4-BE49-F238E27FC236}">
                <a16:creationId xmlns:a16="http://schemas.microsoft.com/office/drawing/2014/main" id="{F04340B4-6775-4A12-9ABE-ECA1E840A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900" y="47847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09684" name="Oval 84">
            <a:extLst>
              <a:ext uri="{FF2B5EF4-FFF2-40B4-BE49-F238E27FC236}">
                <a16:creationId xmlns:a16="http://schemas.microsoft.com/office/drawing/2014/main" id="{D2AFC50C-24DE-4959-9DD5-C64E8C2C3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51784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685" name="Text Box 85">
            <a:extLst>
              <a:ext uri="{FF2B5EF4-FFF2-40B4-BE49-F238E27FC236}">
                <a16:creationId xmlns:a16="http://schemas.microsoft.com/office/drawing/2014/main" id="{ECF9EB5E-B8A0-417D-B4DD-128CC0A5E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9371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09686" name="Text Box 86">
            <a:extLst>
              <a:ext uri="{FF2B5EF4-FFF2-40B4-BE49-F238E27FC236}">
                <a16:creationId xmlns:a16="http://schemas.microsoft.com/office/drawing/2014/main" id="{2B0A5A84-1EF6-4B65-84A6-67C0370D0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371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09687" name="Oval 87">
            <a:extLst>
              <a:ext uri="{FF2B5EF4-FFF2-40B4-BE49-F238E27FC236}">
                <a16:creationId xmlns:a16="http://schemas.microsoft.com/office/drawing/2014/main" id="{F4FD6868-EC6A-486E-9989-DFAEE74E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1911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688" name="Line 88">
            <a:extLst>
              <a:ext uri="{FF2B5EF4-FFF2-40B4-BE49-F238E27FC236}">
                <a16:creationId xmlns:a16="http://schemas.microsoft.com/office/drawing/2014/main" id="{0E9E5F88-E8DC-4A19-812B-70458B91F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52673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09689" name="Line 89">
            <a:extLst>
              <a:ext uri="{FF2B5EF4-FFF2-40B4-BE49-F238E27FC236}">
                <a16:creationId xmlns:a16="http://schemas.microsoft.com/office/drawing/2014/main" id="{A15F3AAA-58F2-49EF-A811-B2971C8EC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5267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09690" name="Oval 90">
            <a:extLst>
              <a:ext uri="{FF2B5EF4-FFF2-40B4-BE49-F238E27FC236}">
                <a16:creationId xmlns:a16="http://schemas.microsoft.com/office/drawing/2014/main" id="{33671ED2-0500-4922-9664-8D8823C7C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56610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691" name="Line 91">
            <a:extLst>
              <a:ext uri="{FF2B5EF4-FFF2-40B4-BE49-F238E27FC236}">
                <a16:creationId xmlns:a16="http://schemas.microsoft.com/office/drawing/2014/main" id="{08BF6B0C-E3B4-4D2C-B2DA-CCF85F080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5267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09692" name="Oval 92">
            <a:extLst>
              <a:ext uri="{FF2B5EF4-FFF2-40B4-BE49-F238E27FC236}">
                <a16:creationId xmlns:a16="http://schemas.microsoft.com/office/drawing/2014/main" id="{51E71D43-0B33-494B-B0FA-7C280CDB3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56610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693" name="Text Box 93">
            <a:extLst>
              <a:ext uri="{FF2B5EF4-FFF2-40B4-BE49-F238E27FC236}">
                <a16:creationId xmlns:a16="http://schemas.microsoft.com/office/drawing/2014/main" id="{DF376441-B475-43BA-9F83-D1BA2DE68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54673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694" name="Text Box 94">
            <a:extLst>
              <a:ext uri="{FF2B5EF4-FFF2-40B4-BE49-F238E27FC236}">
                <a16:creationId xmlns:a16="http://schemas.microsoft.com/office/drawing/2014/main" id="{57FB6B20-4C13-4081-8D55-2C3B2E25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54578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695" name="Line 95">
            <a:extLst>
              <a:ext uri="{FF2B5EF4-FFF2-40B4-BE49-F238E27FC236}">
                <a16:creationId xmlns:a16="http://schemas.microsoft.com/office/drawing/2014/main" id="{5E9D96F4-4621-444A-9A75-5DA8FE3EC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3400" y="52673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09696" name="Line 96">
            <a:extLst>
              <a:ext uri="{FF2B5EF4-FFF2-40B4-BE49-F238E27FC236}">
                <a16:creationId xmlns:a16="http://schemas.microsoft.com/office/drawing/2014/main" id="{F10076F7-C061-4B74-AAE7-0968C58EA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3400" y="5267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09697" name="Oval 97">
            <a:extLst>
              <a:ext uri="{FF2B5EF4-FFF2-40B4-BE49-F238E27FC236}">
                <a16:creationId xmlns:a16="http://schemas.microsoft.com/office/drawing/2014/main" id="{2AA0020B-8E01-464C-8EB6-2BD19F11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0" y="56610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698" name="Line 98">
            <a:extLst>
              <a:ext uri="{FF2B5EF4-FFF2-40B4-BE49-F238E27FC236}">
                <a16:creationId xmlns:a16="http://schemas.microsoft.com/office/drawing/2014/main" id="{E43400DF-007A-4651-897E-4489F0075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0" y="5267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409699" name="Oval 99">
            <a:extLst>
              <a:ext uri="{FF2B5EF4-FFF2-40B4-BE49-F238E27FC236}">
                <a16:creationId xmlns:a16="http://schemas.microsoft.com/office/drawing/2014/main" id="{C50BCC17-7031-4515-BF97-3C004E8D7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56610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700" name="Text Box 100">
            <a:extLst>
              <a:ext uri="{FF2B5EF4-FFF2-40B4-BE49-F238E27FC236}">
                <a16:creationId xmlns:a16="http://schemas.microsoft.com/office/drawing/2014/main" id="{61D0A20E-3834-44E6-B195-2A15B7536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550" y="54673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701" name="Text Box 101">
            <a:extLst>
              <a:ext uri="{FF2B5EF4-FFF2-40B4-BE49-F238E27FC236}">
                <a16:creationId xmlns:a16="http://schemas.microsoft.com/office/drawing/2014/main" id="{4E4A051E-05D2-47B8-A0D7-D1A1D8597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5470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9702" name="Text Box 102">
            <a:extLst>
              <a:ext uri="{FF2B5EF4-FFF2-40B4-BE49-F238E27FC236}">
                <a16:creationId xmlns:a16="http://schemas.microsoft.com/office/drawing/2014/main" id="{7A0D8E97-A466-471E-81E3-13C25FB79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5272088"/>
            <a:ext cx="3570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W obu przypadkach całkowita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Times New Roman" panose="02020603050405020304" pitchFamily="18" charset="0"/>
              </a:rPr>
              <a:t>długość kodu wynosi 31 bitów</a:t>
            </a:r>
          </a:p>
        </p:txBody>
      </p:sp>
      <p:sp>
        <p:nvSpPr>
          <p:cNvPr id="104549" name="Text Box 104">
            <a:extLst>
              <a:ext uri="{FF2B5EF4-FFF2-40B4-BE49-F238E27FC236}">
                <a16:creationId xmlns:a16="http://schemas.microsoft.com/office/drawing/2014/main" id="{1909128F-1803-4BFF-9833-509E02127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04550" name="Text Box 28">
            <a:extLst>
              <a:ext uri="{FF2B5EF4-FFF2-40B4-BE49-F238E27FC236}">
                <a16:creationId xmlns:a16="http://schemas.microsoft.com/office/drawing/2014/main" id="{B582FDE0-391B-4324-879A-18B3EA0B6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9" grpId="0" autoUpdateAnimBg="0"/>
      <p:bldP spid="409660" grpId="0" autoUpdateAnimBg="0"/>
      <p:bldP spid="409663" grpId="0" autoUpdateAnimBg="0"/>
      <p:bldP spid="409664" grpId="0" autoUpdateAnimBg="0"/>
      <p:bldP spid="409665" grpId="0" autoUpdateAnimBg="0"/>
      <p:bldP spid="409667" grpId="0" animBg="1"/>
      <p:bldP spid="409669" grpId="0" autoUpdateAnimBg="0"/>
      <p:bldP spid="409670" grpId="0" autoUpdateAnimBg="0"/>
      <p:bldP spid="409671" grpId="0" animBg="1"/>
      <p:bldP spid="409672" grpId="0" animBg="1"/>
      <p:bldP spid="409675" grpId="0" animBg="1"/>
      <p:bldP spid="409677" grpId="0" animBg="1"/>
      <p:bldP spid="409678" grpId="0" autoUpdateAnimBg="0"/>
      <p:bldP spid="409679" grpId="0" autoUpdateAnimBg="0"/>
      <p:bldP spid="409682" grpId="0" animBg="1"/>
      <p:bldP spid="409684" grpId="0" animBg="1"/>
      <p:bldP spid="409685" grpId="0" autoUpdateAnimBg="0"/>
      <p:bldP spid="409686" grpId="0" autoUpdateAnimBg="0"/>
      <p:bldP spid="409687" grpId="0" animBg="1"/>
      <p:bldP spid="409690" grpId="0" animBg="1"/>
      <p:bldP spid="409692" grpId="0" animBg="1"/>
      <p:bldP spid="409693" grpId="0" autoUpdateAnimBg="0"/>
      <p:bldP spid="409694" grpId="0" autoUpdateAnimBg="0"/>
      <p:bldP spid="409697" grpId="0" animBg="1"/>
      <p:bldP spid="409699" grpId="0" animBg="1"/>
      <p:bldP spid="409700" grpId="0" autoUpdateAnimBg="0"/>
      <p:bldP spid="409701" grpId="0" autoUpdateAnimBg="0"/>
      <p:bldP spid="40970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>
            <a:extLst>
              <a:ext uri="{FF2B5EF4-FFF2-40B4-BE49-F238E27FC236}">
                <a16:creationId xmlns:a16="http://schemas.microsoft.com/office/drawing/2014/main" id="{A9809475-1EC1-44FF-BEBE-DB7DB5ED4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4339" name="Line 3">
            <a:extLst>
              <a:ext uri="{FF2B5EF4-FFF2-40B4-BE49-F238E27FC236}">
                <a16:creationId xmlns:a16="http://schemas.microsoft.com/office/drawing/2014/main" id="{54032CC9-D8D8-4D5B-81B9-8A62C963B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77712F8E-23B6-460D-B37C-141DB7D78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pic>
        <p:nvPicPr>
          <p:cNvPr id="14341" name="Picture 7">
            <a:extLst>
              <a:ext uri="{FF2B5EF4-FFF2-40B4-BE49-F238E27FC236}">
                <a16:creationId xmlns:a16="http://schemas.microsoft.com/office/drawing/2014/main" id="{57E75CC4-C8F8-4784-8EBA-FF143A897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68413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8" descr="pixel zu DCT3">
            <a:extLst>
              <a:ext uri="{FF2B5EF4-FFF2-40B4-BE49-F238E27FC236}">
                <a16:creationId xmlns:a16="http://schemas.microsoft.com/office/drawing/2014/main" id="{DC05EA7F-6851-4C68-8CAB-57BF5BC87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92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573463"/>
            <a:ext cx="2160588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9">
            <a:extLst>
              <a:ext uri="{FF2B5EF4-FFF2-40B4-BE49-F238E27FC236}">
                <a16:creationId xmlns:a16="http://schemas.microsoft.com/office/drawing/2014/main" id="{B633C7E4-FFF4-4287-A085-5245C39B6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268413"/>
            <a:ext cx="287972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0" descr="pixel zu DCT4">
            <a:extLst>
              <a:ext uri="{FF2B5EF4-FFF2-40B4-BE49-F238E27FC236}">
                <a16:creationId xmlns:a16="http://schemas.microsoft.com/office/drawing/2014/main" id="{78AE6ED2-2142-46ED-83D5-F173FEE6D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92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644900"/>
            <a:ext cx="2217737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Text Box 11">
            <a:extLst>
              <a:ext uri="{FF2B5EF4-FFF2-40B4-BE49-F238E27FC236}">
                <a16:creationId xmlns:a16="http://schemas.microsoft.com/office/drawing/2014/main" id="{E3BC5EF2-3B14-43BA-8784-5BFDF6CE7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876925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>
                <a:solidFill>
                  <a:schemeClr val="tx2"/>
                </a:solidFill>
                <a:latin typeface="Arial" panose="020B0604020202020204" pitchFamily="34" charset="0"/>
              </a:rPr>
              <a:t>Pi</a:t>
            </a:r>
            <a:r>
              <a:rPr lang="pl-PL" altLang="pl-PL" sz="1800">
                <a:solidFill>
                  <a:schemeClr val="tx2"/>
                </a:solidFill>
                <a:latin typeface="Arial" panose="020B0604020202020204" pitchFamily="34" charset="0"/>
              </a:rPr>
              <a:t>ks</a:t>
            </a:r>
            <a:r>
              <a:rPr lang="de-DE" altLang="pl-PL" sz="1800">
                <a:solidFill>
                  <a:schemeClr val="tx2"/>
                </a:solidFill>
                <a:latin typeface="Arial" panose="020B0604020202020204" pitchFamily="34" charset="0"/>
              </a:rPr>
              <a:t>el</a:t>
            </a:r>
            <a:r>
              <a:rPr lang="pl-PL" altLang="pl-PL" sz="18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de-DE" altLang="pl-PL" sz="1800">
                <a:solidFill>
                  <a:schemeClr val="tx2"/>
                </a:solidFill>
                <a:latin typeface="Arial" panose="020B0604020202020204" pitchFamily="34" charset="0"/>
              </a:rPr>
              <a:t>(IDCT)</a:t>
            </a:r>
          </a:p>
        </p:txBody>
      </p:sp>
      <p:sp>
        <p:nvSpPr>
          <p:cNvPr id="14346" name="Text Box 12">
            <a:extLst>
              <a:ext uri="{FF2B5EF4-FFF2-40B4-BE49-F238E27FC236}">
                <a16:creationId xmlns:a16="http://schemas.microsoft.com/office/drawing/2014/main" id="{7BF5C9B2-8453-4483-B841-C11BA9694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94201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>
                <a:solidFill>
                  <a:schemeClr val="tx2"/>
                </a:solidFill>
                <a:latin typeface="Arial" panose="020B0604020202020204" pitchFamily="34" charset="0"/>
              </a:rPr>
              <a:t>DCT</a:t>
            </a:r>
          </a:p>
        </p:txBody>
      </p:sp>
      <p:sp>
        <p:nvSpPr>
          <p:cNvPr id="14347" name="Text Box 13">
            <a:extLst>
              <a:ext uri="{FF2B5EF4-FFF2-40B4-BE49-F238E27FC236}">
                <a16:creationId xmlns:a16="http://schemas.microsoft.com/office/drawing/2014/main" id="{58A199E6-1F2A-4AD8-B107-306E84AC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765175"/>
            <a:ext cx="3806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Przykład dla bloku 8×8 pikseli</a:t>
            </a:r>
          </a:p>
        </p:txBody>
      </p:sp>
      <p:sp>
        <p:nvSpPr>
          <p:cNvPr id="14348" name="Oval 14">
            <a:extLst>
              <a:ext uri="{FF2B5EF4-FFF2-40B4-BE49-F238E27FC236}">
                <a16:creationId xmlns:a16="http://schemas.microsoft.com/office/drawing/2014/main" id="{31FEED8D-16D0-45CA-BF33-8DE550649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3573463"/>
            <a:ext cx="457200" cy="304800"/>
          </a:xfrm>
          <a:prstGeom prst="ellipse">
            <a:avLst/>
          </a:prstGeom>
          <a:solidFill>
            <a:schemeClr val="tx1">
              <a:alpha val="50195"/>
            </a:schemeClr>
          </a:solidFill>
          <a:ln w="38100">
            <a:solidFill>
              <a:schemeClr val="tx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49" name="Line 15">
            <a:extLst>
              <a:ext uri="{FF2B5EF4-FFF2-40B4-BE49-F238E27FC236}">
                <a16:creationId xmlns:a16="http://schemas.microsoft.com/office/drawing/2014/main" id="{FC868F4E-15B3-4B24-B635-440096307C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700" y="3789363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4350" name="Text Box 16">
            <a:extLst>
              <a:ext uri="{FF2B5EF4-FFF2-40B4-BE49-F238E27FC236}">
                <a16:creationId xmlns:a16="http://schemas.microsoft.com/office/drawing/2014/main" id="{39B199AA-38B3-4A62-ACA1-8D6AC4748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4287838"/>
            <a:ext cx="1327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składowa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stała</a:t>
            </a:r>
          </a:p>
        </p:txBody>
      </p:sp>
      <p:sp>
        <p:nvSpPr>
          <p:cNvPr id="14351" name="Text Box 18">
            <a:extLst>
              <a:ext uri="{FF2B5EF4-FFF2-40B4-BE49-F238E27FC236}">
                <a16:creationId xmlns:a16="http://schemas.microsoft.com/office/drawing/2014/main" id="{0563C00A-7A50-4271-B13C-3BB46D6D9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4352" name="Text Box 28">
            <a:extLst>
              <a:ext uri="{FF2B5EF4-FFF2-40B4-BE49-F238E27FC236}">
                <a16:creationId xmlns:a16="http://schemas.microsoft.com/office/drawing/2014/main" id="{93677F74-3C0A-4879-B09D-89D73A036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ECBF015-7F3C-4902-B802-F06786486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484313"/>
            <a:ext cx="3600450" cy="20891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C7F1B15-FF2F-43C2-B466-77C7B8FD3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313"/>
            <a:ext cx="3313113" cy="21605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7D25B894-173C-4CB6-AB61-44009DD57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2038" y="1530350"/>
          <a:ext cx="31496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3" imgW="2301240" imgH="1616964" progId="Word.Document.8">
                  <p:embed/>
                </p:oleObj>
              </mc:Choice>
              <mc:Fallback>
                <p:oleObj name="Dokument" r:id="rId3" imgW="2301240" imgH="161696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1530350"/>
                        <a:ext cx="31496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DCF44198-AB52-4A2D-8AC0-238AE4AD30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4525" y="1539875"/>
          <a:ext cx="3286125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5" imgW="2278380" imgH="1616964" progId="Word.Document.8">
                  <p:embed/>
                </p:oleObj>
              </mc:Choice>
              <mc:Fallback>
                <p:oleObj name="Dokument" r:id="rId5" imgW="2278380" imgH="161696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1539875"/>
                        <a:ext cx="3286125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0" name="Picture 6">
            <a:extLst>
              <a:ext uri="{FF2B5EF4-FFF2-40B4-BE49-F238E27FC236}">
                <a16:creationId xmlns:a16="http://schemas.microsoft.com/office/drawing/2014/main" id="{341BD4F2-BD55-4B08-A400-42F16396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7">
            <a:extLst>
              <a:ext uri="{FF2B5EF4-FFF2-40B4-BE49-F238E27FC236}">
                <a16:creationId xmlns:a16="http://schemas.microsoft.com/office/drawing/2014/main" id="{90F75B4A-D880-4A54-B0EC-59545EC5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2590800" cy="2286000"/>
          </a:xfrm>
          <a:prstGeom prst="rect">
            <a:avLst/>
          </a:prstGeom>
          <a:solidFill>
            <a:srgbClr val="57575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573700DD-C2DB-4D5E-80EB-10E67754D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A568D35A-367B-4F9B-AF11-76396F529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6394" name="Text Box 12">
            <a:extLst>
              <a:ext uri="{FF2B5EF4-FFF2-40B4-BE49-F238E27FC236}">
                <a16:creationId xmlns:a16="http://schemas.microsoft.com/office/drawing/2014/main" id="{E1E3F97A-8DB7-4509-9C44-BCBEBB920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05251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>
                <a:solidFill>
                  <a:schemeClr val="tx2"/>
                </a:solidFill>
                <a:latin typeface="Arial" panose="020B0604020202020204" pitchFamily="34" charset="0"/>
              </a:rPr>
              <a:t>DCT</a:t>
            </a:r>
          </a:p>
        </p:txBody>
      </p:sp>
      <p:sp>
        <p:nvSpPr>
          <p:cNvPr id="16395" name="Text Box 13">
            <a:extLst>
              <a:ext uri="{FF2B5EF4-FFF2-40B4-BE49-F238E27FC236}">
                <a16:creationId xmlns:a16="http://schemas.microsoft.com/office/drawing/2014/main" id="{E2F65FF3-23AA-4AF4-8290-4B7AA7CC5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05251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>
                <a:solidFill>
                  <a:schemeClr val="tx2"/>
                </a:solidFill>
                <a:latin typeface="Arial" panose="020B0604020202020204" pitchFamily="34" charset="0"/>
              </a:rPr>
              <a:t>IDCT</a:t>
            </a:r>
          </a:p>
        </p:txBody>
      </p:sp>
      <p:sp>
        <p:nvSpPr>
          <p:cNvPr id="16396" name="Text Box 15">
            <a:extLst>
              <a:ext uri="{FF2B5EF4-FFF2-40B4-BE49-F238E27FC236}">
                <a16:creationId xmlns:a16="http://schemas.microsoft.com/office/drawing/2014/main" id="{42FF23FF-9B2A-4330-BD90-F523C3BA4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6397" name="Text Box 28">
            <a:extLst>
              <a:ext uri="{FF2B5EF4-FFF2-40B4-BE49-F238E27FC236}">
                <a16:creationId xmlns:a16="http://schemas.microsoft.com/office/drawing/2014/main" id="{7A9B929A-F5E9-4465-A8B9-F90AC0D8B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9FD166E-3D5A-496D-A936-12D334D8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484313"/>
            <a:ext cx="3600450" cy="20891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DEC378F-73FE-4427-8555-C3A628B03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313"/>
            <a:ext cx="3313113" cy="21605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4753E363-CBA4-4A7D-8C87-737D83E90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43050"/>
          <a:ext cx="3221038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3" imgW="2281428" imgH="1616964" progId="Word.Document.8">
                  <p:embed/>
                </p:oleObj>
              </mc:Choice>
              <mc:Fallback>
                <p:oleObj name="Dokument" r:id="rId3" imgW="2281428" imgH="161696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43050"/>
                        <a:ext cx="3221038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5CFF40A7-A23B-4FA7-8742-40065CC00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519238"/>
          <a:ext cx="3541713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5" imgW="2459736" imgH="1616964" progId="Word.Document.8">
                  <p:embed/>
                </p:oleObj>
              </mc:Choice>
              <mc:Fallback>
                <p:oleObj name="Dokument" r:id="rId5" imgW="2459736" imgH="161696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19238"/>
                        <a:ext cx="3541713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6">
            <a:extLst>
              <a:ext uri="{FF2B5EF4-FFF2-40B4-BE49-F238E27FC236}">
                <a16:creationId xmlns:a16="http://schemas.microsoft.com/office/drawing/2014/main" id="{1E809E46-B604-487A-A3D4-29BC9EAD8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7">
            <a:extLst>
              <a:ext uri="{FF2B5EF4-FFF2-40B4-BE49-F238E27FC236}">
                <a16:creationId xmlns:a16="http://schemas.microsoft.com/office/drawing/2014/main" id="{49275B6F-8B53-4DD1-B166-289724C1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2590800" cy="2286000"/>
          </a:xfrm>
          <a:prstGeom prst="rect">
            <a:avLst/>
          </a:prstGeom>
          <a:gradFill rotWithShape="0">
            <a:gsLst>
              <a:gs pos="0">
                <a:srgbClr val="696969"/>
              </a:gs>
              <a:gs pos="100000">
                <a:srgbClr val="26262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3C39479F-2F09-49B0-8A5A-D510810D2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A510D57F-DAEA-488A-A318-AC8D7FA77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418" name="Text Box 12">
            <a:extLst>
              <a:ext uri="{FF2B5EF4-FFF2-40B4-BE49-F238E27FC236}">
                <a16:creationId xmlns:a16="http://schemas.microsoft.com/office/drawing/2014/main" id="{EF6535C1-63F4-41CA-B4A6-2D57ED402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05251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>
                <a:solidFill>
                  <a:schemeClr val="tx2"/>
                </a:solidFill>
                <a:latin typeface="Arial" panose="020B0604020202020204" pitchFamily="34" charset="0"/>
              </a:rPr>
              <a:t>DCT</a:t>
            </a:r>
          </a:p>
        </p:txBody>
      </p:sp>
      <p:sp>
        <p:nvSpPr>
          <p:cNvPr id="17419" name="Text Box 13">
            <a:extLst>
              <a:ext uri="{FF2B5EF4-FFF2-40B4-BE49-F238E27FC236}">
                <a16:creationId xmlns:a16="http://schemas.microsoft.com/office/drawing/2014/main" id="{8E967629-D3F3-4E5C-AAC1-0B845FF51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05251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>
                <a:solidFill>
                  <a:schemeClr val="tx2"/>
                </a:solidFill>
                <a:latin typeface="Arial" panose="020B0604020202020204" pitchFamily="34" charset="0"/>
              </a:rPr>
              <a:t>IDCT</a:t>
            </a:r>
          </a:p>
        </p:txBody>
      </p:sp>
      <p:sp>
        <p:nvSpPr>
          <p:cNvPr id="17420" name="Text Box 15">
            <a:extLst>
              <a:ext uri="{FF2B5EF4-FFF2-40B4-BE49-F238E27FC236}">
                <a16:creationId xmlns:a16="http://schemas.microsoft.com/office/drawing/2014/main" id="{4E8E562B-9F6C-4832-9C00-C1F866C0D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7421" name="Text Box 28">
            <a:extLst>
              <a:ext uri="{FF2B5EF4-FFF2-40B4-BE49-F238E27FC236}">
                <a16:creationId xmlns:a16="http://schemas.microsoft.com/office/drawing/2014/main" id="{564D55D4-2A55-4B18-8F0B-9568DAE5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2">
            <a:extLst>
              <a:ext uri="{FF2B5EF4-FFF2-40B4-BE49-F238E27FC236}">
                <a16:creationId xmlns:a16="http://schemas.microsoft.com/office/drawing/2014/main" id="{756CC5B3-D1F6-4403-B0CE-F6E41AFD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>
            <a:extLst>
              <a:ext uri="{FF2B5EF4-FFF2-40B4-BE49-F238E27FC236}">
                <a16:creationId xmlns:a16="http://schemas.microsoft.com/office/drawing/2014/main" id="{CBCF4575-0CD2-49E6-A7B0-FD4AF3734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2590800" cy="2286000"/>
          </a:xfrm>
          <a:prstGeom prst="rect">
            <a:avLst/>
          </a:prstGeom>
          <a:gradFill rotWithShape="0">
            <a:gsLst>
              <a:gs pos="0">
                <a:srgbClr val="696969"/>
              </a:gs>
              <a:gs pos="100000">
                <a:srgbClr val="26262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EF5D6C57-7AD4-4675-9BB2-F69F9F78D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2590800" cy="2286000"/>
          </a:xfrm>
          <a:prstGeom prst="rect">
            <a:avLst/>
          </a:prstGeom>
          <a:gradFill rotWithShape="0">
            <a:gsLst>
              <a:gs pos="0">
                <a:srgbClr val="797979"/>
              </a:gs>
              <a:gs pos="50000">
                <a:srgbClr val="383838"/>
              </a:gs>
              <a:gs pos="100000">
                <a:srgbClr val="79797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pic>
        <p:nvPicPr>
          <p:cNvPr id="18437" name="Picture 5">
            <a:extLst>
              <a:ext uri="{FF2B5EF4-FFF2-40B4-BE49-F238E27FC236}">
                <a16:creationId xmlns:a16="http://schemas.microsoft.com/office/drawing/2014/main" id="{43180294-565C-45C3-B7E8-6E692D6D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95425"/>
            <a:ext cx="3684588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58D4FFF9-310C-4DA0-84DD-EA0661C5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>
            <a:extLst>
              <a:ext uri="{FF2B5EF4-FFF2-40B4-BE49-F238E27FC236}">
                <a16:creationId xmlns:a16="http://schemas.microsoft.com/office/drawing/2014/main" id="{AA551448-B456-4145-A42D-519A74DD2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92250"/>
            <a:ext cx="3294063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0" name="Line 8">
            <a:extLst>
              <a:ext uri="{FF2B5EF4-FFF2-40B4-BE49-F238E27FC236}">
                <a16:creationId xmlns:a16="http://schemas.microsoft.com/office/drawing/2014/main" id="{6B3BA93F-D235-4047-8360-A68C54FAD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06929EDE-ADAB-49C9-8DC3-FD93AE7DB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8442" name="Text Box 12">
            <a:extLst>
              <a:ext uri="{FF2B5EF4-FFF2-40B4-BE49-F238E27FC236}">
                <a16:creationId xmlns:a16="http://schemas.microsoft.com/office/drawing/2014/main" id="{A66A9088-7018-49A4-B985-1EB32A63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05251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>
                <a:solidFill>
                  <a:schemeClr val="tx2"/>
                </a:solidFill>
                <a:latin typeface="Arial" panose="020B0604020202020204" pitchFamily="34" charset="0"/>
              </a:rPr>
              <a:t>DCT</a:t>
            </a:r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1A0B50DC-672B-4341-9D4A-755B8DAE2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05251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pl-PL" sz="1800">
                <a:solidFill>
                  <a:schemeClr val="tx2"/>
                </a:solidFill>
                <a:latin typeface="Arial" panose="020B0604020202020204" pitchFamily="34" charset="0"/>
              </a:rPr>
              <a:t>IDCT</a:t>
            </a:r>
          </a:p>
        </p:txBody>
      </p:sp>
      <p:sp>
        <p:nvSpPr>
          <p:cNvPr id="18444" name="Text Box 15">
            <a:extLst>
              <a:ext uri="{FF2B5EF4-FFF2-40B4-BE49-F238E27FC236}">
                <a16:creationId xmlns:a16="http://schemas.microsoft.com/office/drawing/2014/main" id="{CC4C3C3C-559A-4A3E-B8C2-B9B8A714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8445" name="Text Box 28">
            <a:extLst>
              <a:ext uri="{FF2B5EF4-FFF2-40B4-BE49-F238E27FC236}">
                <a16:creationId xmlns:a16="http://schemas.microsoft.com/office/drawing/2014/main" id="{DDDDDF1A-9627-4E38-A974-285E6B58B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ksturowany">
  <a:themeElements>
    <a:clrScheme name="Teksturowany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ksturowany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ksturowany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ksturowany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ksturowany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ksturowany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ksturowany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ksturowany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ksturowany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ksturowany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FE14CF78D11414F82098033E4422E07" ma:contentTypeVersion="2" ma:contentTypeDescription="Utwórz nowy dokument." ma:contentTypeScope="" ma:versionID="ed13d5eb410bb40c30474103e7044c52">
  <xsd:schema xmlns:xsd="http://www.w3.org/2001/XMLSchema" xmlns:xs="http://www.w3.org/2001/XMLSchema" xmlns:p="http://schemas.microsoft.com/office/2006/metadata/properties" xmlns:ns2="a7fe5596-f114-497a-9b38-cd99d9e68212" targetNamespace="http://schemas.microsoft.com/office/2006/metadata/properties" ma:root="true" ma:fieldsID="f1e1dd4f6249b1874bf479d520e2fabb" ns2:_="">
    <xsd:import namespace="a7fe5596-f114-497a-9b38-cd99d9e68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e5596-f114-497a-9b38-cd99d9e68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C118FF-6B37-4F80-B654-6956B4ED9F92}"/>
</file>

<file path=customXml/itemProps2.xml><?xml version="1.0" encoding="utf-8"?>
<ds:datastoreItem xmlns:ds="http://schemas.openxmlformats.org/officeDocument/2006/customXml" ds:itemID="{76ED3D1B-861E-4A70-B9CA-0C02C4123141}"/>
</file>

<file path=customXml/itemProps3.xml><?xml version="1.0" encoding="utf-8"?>
<ds:datastoreItem xmlns:ds="http://schemas.openxmlformats.org/officeDocument/2006/customXml" ds:itemID="{5670A2C8-1D93-4D2D-BA13-458761D93D05}"/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1110</TotalTime>
  <Words>4368</Words>
  <Application>Microsoft Office PowerPoint</Application>
  <PresentationFormat>Pokaz na ekranie (4:3)</PresentationFormat>
  <Paragraphs>743</Paragraphs>
  <Slides>53</Slides>
  <Notes>47</Notes>
  <HiddenSlides>0</HiddenSlides>
  <MMClips>0</MMClips>
  <ScaleCrop>false</ScaleCrop>
  <HeadingPairs>
    <vt:vector size="8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53</vt:i4>
      </vt:variant>
    </vt:vector>
  </HeadingPairs>
  <TitlesOfParts>
    <vt:vector size="62" baseType="lpstr">
      <vt:lpstr>Tahoma</vt:lpstr>
      <vt:lpstr>Verdana</vt:lpstr>
      <vt:lpstr>Arial</vt:lpstr>
      <vt:lpstr>Courier New</vt:lpstr>
      <vt:lpstr>Times New Roman</vt:lpstr>
      <vt:lpstr>Wingdings</vt:lpstr>
      <vt:lpstr>Teksturowany</vt:lpstr>
      <vt:lpstr>Dokument</vt:lpstr>
      <vt:lpstr>Image</vt:lpstr>
      <vt:lpstr>Przetwarzanie  obrazów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KPSiIM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Przetwarzanie obrazów</dc:title>
  <dc:subject>Kompresja stratna - JPEG i kompresja Huffmana</dc:subject>
  <dc:creator>Krzysztof Okarma</dc:creator>
  <cp:lastModifiedBy>Krzysztof Okarma</cp:lastModifiedBy>
  <cp:revision>100</cp:revision>
  <dcterms:created xsi:type="dcterms:W3CDTF">2003-10-07T16:34:07Z</dcterms:created>
  <dcterms:modified xsi:type="dcterms:W3CDTF">2021-06-09T13:33:27Z</dcterms:modified>
  <cp:contentStatus>Wersja ostateczna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  <property fmtid="{D5CDD505-2E9C-101B-9397-08002B2CF9AE}" pid="3" name="ContentTypeId">
    <vt:lpwstr>0x010100EFE14CF78D11414F82098033E4422E07</vt:lpwstr>
  </property>
</Properties>
</file>