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</p:sldMasterIdLst>
  <p:notesMasterIdLst>
    <p:notesMasterId r:id="rId18"/>
  </p:notesMasterIdLst>
  <p:sldIdLst>
    <p:sldId id="289" r:id="rId3"/>
    <p:sldId id="637" r:id="rId4"/>
    <p:sldId id="638" r:id="rId5"/>
    <p:sldId id="625" r:id="rId6"/>
    <p:sldId id="626" r:id="rId7"/>
    <p:sldId id="628" r:id="rId8"/>
    <p:sldId id="641" r:id="rId9"/>
    <p:sldId id="631" r:id="rId10"/>
    <p:sldId id="630" r:id="rId11"/>
    <p:sldId id="633" r:id="rId12"/>
    <p:sldId id="634" r:id="rId13"/>
    <p:sldId id="639" r:id="rId14"/>
    <p:sldId id="640" r:id="rId15"/>
    <p:sldId id="635" r:id="rId16"/>
    <p:sldId id="312" r:id="rId17"/>
  </p:sldIdLst>
  <p:sldSz cx="9144000" cy="5143500" type="screen16x9"/>
  <p:notesSz cx="6858000" cy="9144000"/>
  <p:defaultTextStyle>
    <a:defPPr>
      <a:defRPr lang="en-US"/>
    </a:defPPr>
    <a:lvl1pPr marL="0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5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4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pos="1968" userDrawn="1">
          <p15:clr>
            <a:srgbClr val="A4A3A4"/>
          </p15:clr>
        </p15:guide>
        <p15:guide id="3" orient="horz" pos="756">
          <p15:clr>
            <a:srgbClr val="A4A3A4"/>
          </p15:clr>
        </p15:guide>
        <p15:guide id="4" pos="1728">
          <p15:clr>
            <a:srgbClr val="A4A3A4"/>
          </p15:clr>
        </p15:guide>
        <p15:guide id="5" pos="2016">
          <p15:clr>
            <a:srgbClr val="A4A3A4"/>
          </p15:clr>
        </p15:guide>
        <p15:guide id="6" orient="horz" pos="2244">
          <p15:clr>
            <a:srgbClr val="A4A3A4"/>
          </p15:clr>
        </p15:guide>
        <p15:guide id="7" orient="horz" pos="948">
          <p15:clr>
            <a:srgbClr val="A4A3A4"/>
          </p15:clr>
        </p15:guide>
        <p15:guide id="8" pos="1872">
          <p15:clr>
            <a:srgbClr val="A4A3A4"/>
          </p15:clr>
        </p15:guide>
        <p15:guide id="9" pos="2544">
          <p15:clr>
            <a:srgbClr val="A4A3A4"/>
          </p15:clr>
        </p15:guide>
        <p15:guide id="10" orient="horz" pos="2100">
          <p15:clr>
            <a:srgbClr val="A4A3A4"/>
          </p15:clr>
        </p15:guide>
        <p15:guide id="11" orient="horz" pos="228">
          <p15:clr>
            <a:srgbClr val="A4A3A4"/>
          </p15:clr>
        </p15:guide>
        <p15:guide id="12" orient="horz" pos="2288">
          <p15:clr>
            <a:srgbClr val="A4A3A4"/>
          </p15:clr>
        </p15:guide>
        <p15:guide id="13" pos="1632">
          <p15:clr>
            <a:srgbClr val="A4A3A4"/>
          </p15:clr>
        </p15:guide>
        <p15:guide id="14" pos="1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7CB"/>
    <a:srgbClr val="E7EDF2"/>
    <a:srgbClr val="E3EE3A"/>
    <a:srgbClr val="2FFCFA"/>
    <a:srgbClr val="EB0A16"/>
    <a:srgbClr val="E9EFF0"/>
    <a:srgbClr val="EC8E54"/>
    <a:srgbClr val="3900E3"/>
    <a:srgbClr val="53DA9D"/>
    <a:srgbClr val="FEB2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86" autoAdjust="0"/>
    <p:restoredTop sz="74862" autoAdjust="0"/>
  </p:normalViewPr>
  <p:slideViewPr>
    <p:cSldViewPr>
      <p:cViewPr varScale="1">
        <p:scale>
          <a:sx n="123" d="100"/>
          <a:sy n="123" d="100"/>
        </p:scale>
        <p:origin x="1528" y="192"/>
      </p:cViewPr>
      <p:guideLst>
        <p:guide orient="horz" pos="1008"/>
        <p:guide pos="1968"/>
        <p:guide orient="horz" pos="756"/>
        <p:guide pos="1728"/>
        <p:guide pos="2016"/>
        <p:guide orient="horz" pos="2244"/>
        <p:guide orient="horz" pos="948"/>
        <p:guide pos="1872"/>
        <p:guide pos="2544"/>
        <p:guide orient="horz" pos="2100"/>
        <p:guide orient="horz" pos="228"/>
        <p:guide orient="horz" pos="2288"/>
        <p:guide pos="1632"/>
        <p:guide pos="1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2544" y="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Users\antho_000\Dropbox%20(Kaggle%20Core%20Team)\Kaggle%20Dropbox\Oil%20&amp;%20Gas\O&amp;G%20Presentations\Operator%20Decks\demo%20data\Partial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Users\antho_000\Dropbox%20(Kaggle%20Core%20Team)\Kaggle%20Dropbox\Oil%20&amp;%20Gas\O&amp;G%20Presentations\Operator%20Decks\demo%20data\Partial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20BEFF"/>
            </a:solidFill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20BEFF">
                  <a:alpha val="3300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1382-3047-987C-CB0FD51F50D5}"/>
              </c:ext>
            </c:extLst>
          </c:dPt>
          <c:dPt>
            <c:idx val="1"/>
            <c:invertIfNegative val="0"/>
            <c:bubble3D val="0"/>
            <c:spPr>
              <a:solidFill>
                <a:srgbClr val="20BEFF">
                  <a:alpha val="3500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1382-3047-987C-CB0FD51F50D5}"/>
              </c:ext>
            </c:extLst>
          </c:dPt>
          <c:dPt>
            <c:idx val="2"/>
            <c:invertIfNegative val="0"/>
            <c:bubble3D val="0"/>
            <c:spPr>
              <a:solidFill>
                <a:srgbClr val="20BEFF">
                  <a:alpha val="3800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5-1382-3047-987C-CB0FD51F50D5}"/>
              </c:ext>
            </c:extLst>
          </c:dPt>
          <c:dPt>
            <c:idx val="3"/>
            <c:invertIfNegative val="0"/>
            <c:bubble3D val="0"/>
            <c:spPr>
              <a:solidFill>
                <a:srgbClr val="20BEFF">
                  <a:alpha val="4000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7-1382-3047-987C-CB0FD51F50D5}"/>
              </c:ext>
            </c:extLst>
          </c:dPt>
          <c:dPt>
            <c:idx val="4"/>
            <c:invertIfNegative val="0"/>
            <c:bubble3D val="0"/>
            <c:spPr>
              <a:solidFill>
                <a:srgbClr val="20BEFF">
                  <a:alpha val="4300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9-1382-3047-987C-CB0FD51F50D5}"/>
              </c:ext>
            </c:extLst>
          </c:dPt>
          <c:dPt>
            <c:idx val="5"/>
            <c:invertIfNegative val="0"/>
            <c:bubble3D val="0"/>
            <c:spPr>
              <a:solidFill>
                <a:srgbClr val="20BEFF">
                  <a:alpha val="4500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B-1382-3047-987C-CB0FD51F50D5}"/>
              </c:ext>
            </c:extLst>
          </c:dPt>
          <c:dPt>
            <c:idx val="6"/>
            <c:invertIfNegative val="0"/>
            <c:bubble3D val="0"/>
            <c:spPr>
              <a:solidFill>
                <a:srgbClr val="20BEFF">
                  <a:alpha val="4800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D-1382-3047-987C-CB0FD51F50D5}"/>
              </c:ext>
            </c:extLst>
          </c:dPt>
          <c:dPt>
            <c:idx val="7"/>
            <c:invertIfNegative val="0"/>
            <c:bubble3D val="0"/>
            <c:spPr>
              <a:solidFill>
                <a:srgbClr val="20BEFF">
                  <a:alpha val="5000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F-1382-3047-987C-CB0FD51F50D5}"/>
              </c:ext>
            </c:extLst>
          </c:dPt>
          <c:dPt>
            <c:idx val="8"/>
            <c:invertIfNegative val="0"/>
            <c:bubble3D val="0"/>
            <c:spPr>
              <a:solidFill>
                <a:srgbClr val="20BEFF">
                  <a:alpha val="5300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1-1382-3047-987C-CB0FD51F50D5}"/>
              </c:ext>
            </c:extLst>
          </c:dPt>
          <c:dPt>
            <c:idx val="9"/>
            <c:invertIfNegative val="0"/>
            <c:bubble3D val="0"/>
            <c:spPr>
              <a:solidFill>
                <a:srgbClr val="20BEFF">
                  <a:alpha val="5500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3-1382-3047-987C-CB0FD51F50D5}"/>
              </c:ext>
            </c:extLst>
          </c:dPt>
          <c:dPt>
            <c:idx val="10"/>
            <c:invertIfNegative val="0"/>
            <c:bubble3D val="0"/>
            <c:spPr>
              <a:solidFill>
                <a:srgbClr val="20BEFF">
                  <a:alpha val="5800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5-1382-3047-987C-CB0FD51F50D5}"/>
              </c:ext>
            </c:extLst>
          </c:dPt>
          <c:dPt>
            <c:idx val="11"/>
            <c:invertIfNegative val="0"/>
            <c:bubble3D val="0"/>
            <c:spPr>
              <a:solidFill>
                <a:srgbClr val="20BEFF">
                  <a:alpha val="6000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7-1382-3047-987C-CB0FD51F50D5}"/>
              </c:ext>
            </c:extLst>
          </c:dPt>
          <c:dPt>
            <c:idx val="12"/>
            <c:invertIfNegative val="0"/>
            <c:bubble3D val="0"/>
            <c:spPr>
              <a:solidFill>
                <a:srgbClr val="20BEFF">
                  <a:alpha val="6300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9-1382-3047-987C-CB0FD51F50D5}"/>
              </c:ext>
            </c:extLst>
          </c:dPt>
          <c:dPt>
            <c:idx val="13"/>
            <c:invertIfNegative val="0"/>
            <c:bubble3D val="0"/>
            <c:spPr>
              <a:solidFill>
                <a:srgbClr val="20BEFF">
                  <a:alpha val="6500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B-1382-3047-987C-CB0FD51F50D5}"/>
              </c:ext>
            </c:extLst>
          </c:dPt>
          <c:dPt>
            <c:idx val="14"/>
            <c:invertIfNegative val="0"/>
            <c:bubble3D val="0"/>
            <c:spPr>
              <a:solidFill>
                <a:srgbClr val="20BEFF">
                  <a:alpha val="6800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D-1382-3047-987C-CB0FD51F50D5}"/>
              </c:ext>
            </c:extLst>
          </c:dPt>
          <c:dPt>
            <c:idx val="15"/>
            <c:invertIfNegative val="0"/>
            <c:bubble3D val="0"/>
            <c:spPr>
              <a:solidFill>
                <a:srgbClr val="20BEFF">
                  <a:alpha val="7000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F-1382-3047-987C-CB0FD51F50D5}"/>
              </c:ext>
            </c:extLst>
          </c:dPt>
          <c:dPt>
            <c:idx val="16"/>
            <c:invertIfNegative val="0"/>
            <c:bubble3D val="0"/>
            <c:spPr>
              <a:solidFill>
                <a:srgbClr val="20BEFF">
                  <a:alpha val="7300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21-1382-3047-987C-CB0FD51F50D5}"/>
              </c:ext>
            </c:extLst>
          </c:dPt>
          <c:dPt>
            <c:idx val="17"/>
            <c:invertIfNegative val="0"/>
            <c:bubble3D val="0"/>
            <c:spPr>
              <a:solidFill>
                <a:srgbClr val="20BEFF">
                  <a:alpha val="7500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23-1382-3047-987C-CB0FD51F50D5}"/>
              </c:ext>
            </c:extLst>
          </c:dPt>
          <c:dPt>
            <c:idx val="18"/>
            <c:invertIfNegative val="0"/>
            <c:bubble3D val="0"/>
            <c:spPr>
              <a:solidFill>
                <a:srgbClr val="20BEFF">
                  <a:alpha val="7800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25-1382-3047-987C-CB0FD51F50D5}"/>
              </c:ext>
            </c:extLst>
          </c:dPt>
          <c:dPt>
            <c:idx val="19"/>
            <c:invertIfNegative val="0"/>
            <c:bubble3D val="0"/>
            <c:spPr>
              <a:solidFill>
                <a:srgbClr val="20BEFF">
                  <a:alpha val="8000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27-1382-3047-987C-CB0FD51F50D5}"/>
              </c:ext>
            </c:extLst>
          </c:dPt>
          <c:dPt>
            <c:idx val="20"/>
            <c:invertIfNegative val="0"/>
            <c:bubble3D val="0"/>
            <c:spPr>
              <a:solidFill>
                <a:srgbClr val="20BEFF">
                  <a:alpha val="8300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29-1382-3047-987C-CB0FD51F50D5}"/>
              </c:ext>
            </c:extLst>
          </c:dPt>
          <c:dPt>
            <c:idx val="21"/>
            <c:invertIfNegative val="0"/>
            <c:bubble3D val="0"/>
            <c:spPr>
              <a:solidFill>
                <a:srgbClr val="20BEFF">
                  <a:alpha val="8500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2B-1382-3047-987C-CB0FD51F50D5}"/>
              </c:ext>
            </c:extLst>
          </c:dPt>
          <c:dPt>
            <c:idx val="22"/>
            <c:invertIfNegative val="0"/>
            <c:bubble3D val="0"/>
            <c:spPr>
              <a:solidFill>
                <a:srgbClr val="20BEFF">
                  <a:alpha val="8800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2D-1382-3047-987C-CB0FD51F50D5}"/>
              </c:ext>
            </c:extLst>
          </c:dPt>
          <c:dPt>
            <c:idx val="23"/>
            <c:invertIfNegative val="0"/>
            <c:bubble3D val="0"/>
            <c:spPr>
              <a:solidFill>
                <a:srgbClr val="20BEFF">
                  <a:alpha val="9000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2F-1382-3047-987C-CB0FD51F50D5}"/>
              </c:ext>
            </c:extLst>
          </c:dPt>
          <c:dPt>
            <c:idx val="24"/>
            <c:invertIfNegative val="0"/>
            <c:bubble3D val="0"/>
            <c:spPr>
              <a:solidFill>
                <a:srgbClr val="20BEFF">
                  <a:alpha val="9500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31-1382-3047-987C-CB0FD51F50D5}"/>
              </c:ext>
            </c:extLst>
          </c:dPt>
          <c:dPt>
            <c:idx val="25"/>
            <c:invertIfNegative val="0"/>
            <c:bubble3D val="0"/>
            <c:spPr>
              <a:solidFill>
                <a:srgbClr val="20BE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3-1382-3047-987C-CB0FD51F50D5}"/>
              </c:ext>
            </c:extLst>
          </c:dPt>
          <c:dPt>
            <c:idx val="26"/>
            <c:invertIfNegative val="0"/>
            <c:bubble3D val="0"/>
            <c:spPr>
              <a:solidFill>
                <a:srgbClr val="20BEFF">
                  <a:alpha val="9800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35-1382-3047-987C-CB0FD51F50D5}"/>
              </c:ext>
            </c:extLst>
          </c:dPt>
          <c:dPt>
            <c:idx val="27"/>
            <c:invertIfNegative val="0"/>
            <c:bubble3D val="0"/>
            <c:spPr>
              <a:solidFill>
                <a:srgbClr val="20BEFF">
                  <a:lumMod val="5000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37-1382-3047-987C-CB0FD51F50D5}"/>
              </c:ext>
            </c:extLst>
          </c:dPt>
          <c:cat>
            <c:strRef>
              <c:f>Sheet1!$A$2:$A$29</c:f>
              <c:strCache>
                <c:ptCount val="28"/>
                <c:pt idx="0">
                  <c:v>Important Feature #1</c:v>
                </c:pt>
                <c:pt idx="1">
                  <c:v>Important Feature #2</c:v>
                </c:pt>
                <c:pt idx="2">
                  <c:v>Important Feature #3</c:v>
                </c:pt>
                <c:pt idx="3">
                  <c:v>Important Feature #4</c:v>
                </c:pt>
                <c:pt idx="4">
                  <c:v>Important Feature #5</c:v>
                </c:pt>
                <c:pt idx="5">
                  <c:v>Important Feature #6</c:v>
                </c:pt>
                <c:pt idx="6">
                  <c:v>Important Feature #7</c:v>
                </c:pt>
                <c:pt idx="7">
                  <c:v>Important Feature #8</c:v>
                </c:pt>
                <c:pt idx="8">
                  <c:v>Important Feature #9</c:v>
                </c:pt>
                <c:pt idx="9">
                  <c:v>Important Feature #10</c:v>
                </c:pt>
                <c:pt idx="10">
                  <c:v>Important Feature #11</c:v>
                </c:pt>
                <c:pt idx="11">
                  <c:v>Important Feature #12</c:v>
                </c:pt>
                <c:pt idx="12">
                  <c:v>Important Feature #13</c:v>
                </c:pt>
                <c:pt idx="13">
                  <c:v>Important Feature #14</c:v>
                </c:pt>
                <c:pt idx="14">
                  <c:v>Important Feature #15</c:v>
                </c:pt>
                <c:pt idx="15">
                  <c:v>Important Feature #16</c:v>
                </c:pt>
                <c:pt idx="16">
                  <c:v>Important Feature #17</c:v>
                </c:pt>
                <c:pt idx="17">
                  <c:v>Important Feature #18</c:v>
                </c:pt>
                <c:pt idx="18">
                  <c:v>Important Feature #19</c:v>
                </c:pt>
                <c:pt idx="19">
                  <c:v>Important Feature #20</c:v>
                </c:pt>
                <c:pt idx="20">
                  <c:v>Important Feature #21</c:v>
                </c:pt>
                <c:pt idx="21">
                  <c:v>Important Feature #22</c:v>
                </c:pt>
                <c:pt idx="22">
                  <c:v>Important Feature #23</c:v>
                </c:pt>
                <c:pt idx="23">
                  <c:v>Important Feature #24</c:v>
                </c:pt>
                <c:pt idx="24">
                  <c:v>Important Feature #25</c:v>
                </c:pt>
                <c:pt idx="25">
                  <c:v>Important Feature #26</c:v>
                </c:pt>
                <c:pt idx="26">
                  <c:v>Important Feature #27</c:v>
                </c:pt>
                <c:pt idx="27">
                  <c:v>Important Feature #28</c:v>
                </c:pt>
              </c:strCache>
            </c:strRef>
          </c:cat>
          <c:val>
            <c:numRef>
              <c:f>Sheet1!$B$2:$B$29</c:f>
              <c:numCache>
                <c:formatCode>0.00</c:formatCode>
                <c:ptCount val="28"/>
                <c:pt idx="0" formatCode="General">
                  <c:v>0.76499231413116997</c:v>
                </c:pt>
                <c:pt idx="1">
                  <c:v>0.77533314503002404</c:v>
                </c:pt>
                <c:pt idx="2">
                  <c:v>0.792790542361274</c:v>
                </c:pt>
                <c:pt idx="3">
                  <c:v>0.79622163490432896</c:v>
                </c:pt>
                <c:pt idx="4">
                  <c:v>0.81074467083492996</c:v>
                </c:pt>
                <c:pt idx="5">
                  <c:v>0.82980398313062098</c:v>
                </c:pt>
                <c:pt idx="6">
                  <c:v>0.840455533586836</c:v>
                </c:pt>
                <c:pt idx="7">
                  <c:v>0.84411006920432996</c:v>
                </c:pt>
                <c:pt idx="8">
                  <c:v>0.85406130705031702</c:v>
                </c:pt>
                <c:pt idx="9">
                  <c:v>0.88245423761700503</c:v>
                </c:pt>
                <c:pt idx="10">
                  <c:v>0.88288278997516001</c:v>
                </c:pt>
                <c:pt idx="11">
                  <c:v>0.89750074146815095</c:v>
                </c:pt>
                <c:pt idx="12">
                  <c:v>0.89982053892559799</c:v>
                </c:pt>
                <c:pt idx="13">
                  <c:v>0.90453881635901201</c:v>
                </c:pt>
                <c:pt idx="14">
                  <c:v>0.93111536480519497</c:v>
                </c:pt>
                <c:pt idx="15">
                  <c:v>0.94178200244335997</c:v>
                </c:pt>
                <c:pt idx="16">
                  <c:v>0.94952497339213104</c:v>
                </c:pt>
                <c:pt idx="17">
                  <c:v>0.95924933057791695</c:v>
                </c:pt>
                <c:pt idx="18">
                  <c:v>0.96089402438737903</c:v>
                </c:pt>
                <c:pt idx="19">
                  <c:v>0.96492745834648697</c:v>
                </c:pt>
                <c:pt idx="20">
                  <c:v>0.96544672477332405</c:v>
                </c:pt>
                <c:pt idx="21">
                  <c:v>0.97615633223349696</c:v>
                </c:pt>
                <c:pt idx="22">
                  <c:v>0.97684747794836502</c:v>
                </c:pt>
                <c:pt idx="23">
                  <c:v>0.98077320088697295</c:v>
                </c:pt>
                <c:pt idx="24">
                  <c:v>0.98422663773747299</c:v>
                </c:pt>
                <c:pt idx="25">
                  <c:v>0.98993493986994097</c:v>
                </c:pt>
                <c:pt idx="26">
                  <c:v>0.99308854285131998</c:v>
                </c:pt>
                <c:pt idx="2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8-1382-3047-987C-CB0FD51F50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-2141369824"/>
        <c:axId val="-2141383504"/>
      </c:barChart>
      <c:catAx>
        <c:axId val="-2141369824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 w="19050" cmpd="sng">
            <a:solidFill>
              <a:srgbClr val="262626"/>
            </a:solidFill>
          </a:ln>
        </c:spPr>
        <c:txPr>
          <a:bodyPr/>
          <a:lstStyle/>
          <a:p>
            <a:pPr>
              <a:defRPr sz="800">
                <a:latin typeface="Verdana"/>
                <a:cs typeface="Verdana"/>
              </a:defRPr>
            </a:pPr>
            <a:endParaRPr lang="en-US"/>
          </a:p>
        </c:txPr>
        <c:crossAx val="-2141383504"/>
        <c:crosses val="autoZero"/>
        <c:auto val="1"/>
        <c:lblAlgn val="ctr"/>
        <c:lblOffset val="100"/>
        <c:noMultiLvlLbl val="0"/>
      </c:catAx>
      <c:valAx>
        <c:axId val="-2141383504"/>
        <c:scaling>
          <c:orientation val="minMax"/>
          <c:max val="1"/>
          <c:min val="0.7"/>
        </c:scaling>
        <c:delete val="0"/>
        <c:axPos val="b"/>
        <c:majorGridlines>
          <c:spPr>
            <a:ln>
              <a:solidFill>
                <a:schemeClr val="tx2">
                  <a:lumMod val="20000"/>
                  <a:lumOff val="8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 w="19050" cmpd="sng">
            <a:solidFill>
              <a:srgbClr val="262626"/>
            </a:solidFill>
          </a:ln>
        </c:spPr>
        <c:txPr>
          <a:bodyPr/>
          <a:lstStyle/>
          <a:p>
            <a:pPr>
              <a:defRPr sz="1000">
                <a:solidFill>
                  <a:schemeClr val="tx2">
                    <a:lumMod val="60000"/>
                    <a:lumOff val="40000"/>
                  </a:schemeClr>
                </a:solidFill>
              </a:defRPr>
            </a:pPr>
            <a:endParaRPr lang="en-US"/>
          </a:p>
        </c:txPr>
        <c:crossAx val="-2141369824"/>
        <c:crosses val="autoZero"/>
        <c:crossBetween val="between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316232378169199"/>
          <c:y val="3.2953105196451199E-2"/>
          <c:w val="0.78310063046242895"/>
          <c:h val="0.84528966198616795"/>
        </c:manualLayout>
      </c:layout>
      <c:scatterChart>
        <c:scatterStyle val="lineMarker"/>
        <c:varyColors val="0"/>
        <c:ser>
          <c:idx val="0"/>
          <c:order val="0"/>
          <c:tx>
            <c:strRef>
              <c:f>Partials!$A$36</c:f>
              <c:strCache>
                <c:ptCount val="1"/>
                <c:pt idx="0">
                  <c:v>Average</c:v>
                </c:pt>
              </c:strCache>
            </c:strRef>
          </c:tx>
          <c:spPr>
            <a:ln w="47625">
              <a:solidFill>
                <a:schemeClr val="accent1">
                  <a:lumMod val="75000"/>
                </a:schemeClr>
              </a:solidFill>
            </a:ln>
          </c:spPr>
          <c:marker>
            <c:symbol val="none"/>
          </c:marker>
          <c:xVal>
            <c:numRef>
              <c:f>Partials!$B$32:$AY$32</c:f>
              <c:numCache>
                <c:formatCode>General</c:formatCode>
                <c:ptCount val="50"/>
                <c:pt idx="0">
                  <c:v>447.68446885691202</c:v>
                </c:pt>
                <c:pt idx="1">
                  <c:v>714.653966071735</c:v>
                </c:pt>
                <c:pt idx="2">
                  <c:v>833.79373676222895</c:v>
                </c:pt>
                <c:pt idx="3">
                  <c:v>926.51989123835199</c:v>
                </c:pt>
                <c:pt idx="4">
                  <c:v>938.24283656717398</c:v>
                </c:pt>
                <c:pt idx="5">
                  <c:v>975.89503910068402</c:v>
                </c:pt>
                <c:pt idx="6">
                  <c:v>1005.72156308234</c:v>
                </c:pt>
                <c:pt idx="7">
                  <c:v>1030.70652173913</c:v>
                </c:pt>
                <c:pt idx="8">
                  <c:v>1035.0937851153899</c:v>
                </c:pt>
                <c:pt idx="9">
                  <c:v>1045.5124860477299</c:v>
                </c:pt>
                <c:pt idx="10">
                  <c:v>1054.5647103890401</c:v>
                </c:pt>
                <c:pt idx="11">
                  <c:v>1065.0286622848701</c:v>
                </c:pt>
                <c:pt idx="12">
                  <c:v>1082.98856169384</c:v>
                </c:pt>
                <c:pt idx="13">
                  <c:v>1105.60348624823</c:v>
                </c:pt>
                <c:pt idx="14">
                  <c:v>1122.70137134985</c:v>
                </c:pt>
                <c:pt idx="15">
                  <c:v>1136.9245129037099</c:v>
                </c:pt>
                <c:pt idx="16">
                  <c:v>1146.34692962797</c:v>
                </c:pt>
                <c:pt idx="17">
                  <c:v>1153.93910101498</c:v>
                </c:pt>
                <c:pt idx="18">
                  <c:v>1159.8869578240699</c:v>
                </c:pt>
                <c:pt idx="19">
                  <c:v>1164.50069175115</c:v>
                </c:pt>
                <c:pt idx="20">
                  <c:v>1178.6073544204801</c:v>
                </c:pt>
                <c:pt idx="21">
                  <c:v>1188.8486510810601</c:v>
                </c:pt>
                <c:pt idx="22">
                  <c:v>1197.3182804641201</c:v>
                </c:pt>
                <c:pt idx="23">
                  <c:v>1198.66784067659</c:v>
                </c:pt>
                <c:pt idx="24">
                  <c:v>1208.5937290454101</c:v>
                </c:pt>
                <c:pt idx="25">
                  <c:v>1220.95181706166</c:v>
                </c:pt>
                <c:pt idx="26">
                  <c:v>1227.0121272377601</c:v>
                </c:pt>
                <c:pt idx="27">
                  <c:v>1234.3948895818</c:v>
                </c:pt>
                <c:pt idx="28">
                  <c:v>1239.8273458927199</c:v>
                </c:pt>
                <c:pt idx="29">
                  <c:v>1250.13129004346</c:v>
                </c:pt>
                <c:pt idx="30">
                  <c:v>1259.86452813806</c:v>
                </c:pt>
                <c:pt idx="31">
                  <c:v>1276.14162978391</c:v>
                </c:pt>
                <c:pt idx="32">
                  <c:v>1293.69332568658</c:v>
                </c:pt>
                <c:pt idx="33">
                  <c:v>1306.7886207583199</c:v>
                </c:pt>
                <c:pt idx="34">
                  <c:v>1337.21798894367</c:v>
                </c:pt>
                <c:pt idx="35">
                  <c:v>1351.9022396298799</c:v>
                </c:pt>
                <c:pt idx="36">
                  <c:v>1369.2254412924201</c:v>
                </c:pt>
                <c:pt idx="37">
                  <c:v>1404.25654941124</c:v>
                </c:pt>
                <c:pt idx="38">
                  <c:v>1426.2863790274</c:v>
                </c:pt>
                <c:pt idx="39">
                  <c:v>1474.63730349809</c:v>
                </c:pt>
                <c:pt idx="40">
                  <c:v>1519.0074757436</c:v>
                </c:pt>
                <c:pt idx="41">
                  <c:v>1554.99408247166</c:v>
                </c:pt>
                <c:pt idx="42">
                  <c:v>1612.1244090973601</c:v>
                </c:pt>
                <c:pt idx="43">
                  <c:v>1677.56707307538</c:v>
                </c:pt>
                <c:pt idx="44">
                  <c:v>1715.24698104657</c:v>
                </c:pt>
                <c:pt idx="45">
                  <c:v>1742.40304880945</c:v>
                </c:pt>
                <c:pt idx="46">
                  <c:v>1854.24960773162</c:v>
                </c:pt>
                <c:pt idx="47">
                  <c:v>1982.29152900753</c:v>
                </c:pt>
                <c:pt idx="48">
                  <c:v>2062.5620995648801</c:v>
                </c:pt>
                <c:pt idx="49">
                  <c:v>2142.83267012223</c:v>
                </c:pt>
              </c:numCache>
            </c:numRef>
          </c:xVal>
          <c:yVal>
            <c:numRef>
              <c:f>Partials!$B$36:$AY$36</c:f>
              <c:numCache>
                <c:formatCode>General</c:formatCode>
                <c:ptCount val="50"/>
                <c:pt idx="0">
                  <c:v>3.2067951500291372</c:v>
                </c:pt>
                <c:pt idx="1">
                  <c:v>3.2104639614795172</c:v>
                </c:pt>
                <c:pt idx="2">
                  <c:v>3.2162426142668341</c:v>
                </c:pt>
                <c:pt idx="3">
                  <c:v>3.221584464378858</c:v>
                </c:pt>
                <c:pt idx="4">
                  <c:v>3.2302939378215658</c:v>
                </c:pt>
                <c:pt idx="5">
                  <c:v>3.2403776942512978</c:v>
                </c:pt>
                <c:pt idx="6">
                  <c:v>3.2504119898945212</c:v>
                </c:pt>
                <c:pt idx="7">
                  <c:v>3.2690758226851502</c:v>
                </c:pt>
                <c:pt idx="8">
                  <c:v>3.2910436990808578</c:v>
                </c:pt>
                <c:pt idx="9">
                  <c:v>3.3098017205780308</c:v>
                </c:pt>
                <c:pt idx="10">
                  <c:v>3.32598276385459</c:v>
                </c:pt>
                <c:pt idx="11">
                  <c:v>3.343530056732321</c:v>
                </c:pt>
                <c:pt idx="12">
                  <c:v>3.35061839105754</c:v>
                </c:pt>
                <c:pt idx="13">
                  <c:v>3.3532932484955338</c:v>
                </c:pt>
                <c:pt idx="14">
                  <c:v>3.3575320211246069</c:v>
                </c:pt>
                <c:pt idx="15">
                  <c:v>3.3638792497622938</c:v>
                </c:pt>
                <c:pt idx="16">
                  <c:v>3.3680657642738221</c:v>
                </c:pt>
                <c:pt idx="17">
                  <c:v>3.3713828517950271</c:v>
                </c:pt>
                <c:pt idx="18">
                  <c:v>3.3743151232145561</c:v>
                </c:pt>
                <c:pt idx="19">
                  <c:v>3.3749665419691128</c:v>
                </c:pt>
                <c:pt idx="20">
                  <c:v>3.375121820208538</c:v>
                </c:pt>
                <c:pt idx="21">
                  <c:v>3.3831387560692572</c:v>
                </c:pt>
                <c:pt idx="22">
                  <c:v>3.391689550357921</c:v>
                </c:pt>
                <c:pt idx="23">
                  <c:v>3.399727377456597</c:v>
                </c:pt>
                <c:pt idx="24">
                  <c:v>3.40647901067672</c:v>
                </c:pt>
                <c:pt idx="25">
                  <c:v>3.410675866142864</c:v>
                </c:pt>
                <c:pt idx="26">
                  <c:v>3.4076174566443651</c:v>
                </c:pt>
                <c:pt idx="27">
                  <c:v>3.405023155249582</c:v>
                </c:pt>
                <c:pt idx="28">
                  <c:v>3.4035151350345441</c:v>
                </c:pt>
                <c:pt idx="29">
                  <c:v>3.402740581480181</c:v>
                </c:pt>
                <c:pt idx="30">
                  <c:v>3.4038755417351658</c:v>
                </c:pt>
                <c:pt idx="31">
                  <c:v>3.4052384671219889</c:v>
                </c:pt>
                <c:pt idx="32">
                  <c:v>3.399008148505374</c:v>
                </c:pt>
                <c:pt idx="33">
                  <c:v>3.4020677969109832</c:v>
                </c:pt>
                <c:pt idx="34">
                  <c:v>3.4051722197472709</c:v>
                </c:pt>
                <c:pt idx="35">
                  <c:v>3.407747110479157</c:v>
                </c:pt>
                <c:pt idx="36">
                  <c:v>3.409756931650469</c:v>
                </c:pt>
                <c:pt idx="37">
                  <c:v>3.412357948437144</c:v>
                </c:pt>
                <c:pt idx="38">
                  <c:v>3.41542470813161</c:v>
                </c:pt>
                <c:pt idx="39">
                  <c:v>3.417672977476637</c:v>
                </c:pt>
                <c:pt idx="40">
                  <c:v>3.4208621171421272</c:v>
                </c:pt>
                <c:pt idx="41">
                  <c:v>3.421777731448902</c:v>
                </c:pt>
                <c:pt idx="42">
                  <c:v>3.4237869539899681</c:v>
                </c:pt>
                <c:pt idx="43">
                  <c:v>3.4252482387928991</c:v>
                </c:pt>
                <c:pt idx="44">
                  <c:v>3.4284698046584321</c:v>
                </c:pt>
                <c:pt idx="45">
                  <c:v>3.4319164978367982</c:v>
                </c:pt>
                <c:pt idx="46">
                  <c:v>3.4603113489637538</c:v>
                </c:pt>
                <c:pt idx="47">
                  <c:v>3.4604118562109201</c:v>
                </c:pt>
                <c:pt idx="48">
                  <c:v>3.4677970764584019</c:v>
                </c:pt>
                <c:pt idx="49">
                  <c:v>3.4822944112188421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1BB-064D-89E6-FC7E22FB59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41631872"/>
        <c:axId val="2121939440"/>
      </c:scatterChart>
      <c:valAx>
        <c:axId val="-2141631872"/>
        <c:scaling>
          <c:orientation val="minMax"/>
          <c:min val="500"/>
        </c:scaling>
        <c:delete val="0"/>
        <c:axPos val="b"/>
        <c:title>
          <c:tx>
            <c:rich>
              <a:bodyPr/>
              <a:lstStyle/>
              <a:p>
                <a:pPr>
                  <a:defRPr b="0"/>
                </a:pPr>
                <a:r>
                  <a:rPr lang="en-US" b="0" dirty="0">
                    <a:latin typeface="Open Sans"/>
                  </a:rPr>
                  <a:t>Important</a:t>
                </a:r>
                <a:r>
                  <a:rPr lang="en-US" b="0" baseline="0" dirty="0">
                    <a:latin typeface="Open Sans"/>
                  </a:rPr>
                  <a:t> Feature #1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DBDBD"/>
            </a:solidFill>
          </a:ln>
        </c:spPr>
        <c:txPr>
          <a:bodyPr/>
          <a:lstStyle/>
          <a:p>
            <a:pPr>
              <a:defRPr>
                <a:solidFill>
                  <a:srgbClr val="9B9B9B"/>
                </a:solidFill>
              </a:defRPr>
            </a:pPr>
            <a:endParaRPr lang="en-US"/>
          </a:p>
        </c:txPr>
        <c:crossAx val="2121939440"/>
        <c:crosses val="autoZero"/>
        <c:crossBetween val="midCat"/>
      </c:valAx>
      <c:valAx>
        <c:axId val="2121939440"/>
        <c:scaling>
          <c:orientation val="minMax"/>
          <c:max val="3.6"/>
          <c:min val="3.1"/>
        </c:scaling>
        <c:delete val="0"/>
        <c:axPos val="l"/>
        <c:title>
          <c:tx>
            <c:rich>
              <a:bodyPr/>
              <a:lstStyle/>
              <a:p>
                <a:pPr>
                  <a:defRPr b="0"/>
                </a:pPr>
                <a:r>
                  <a:rPr lang="en-US" b="0" dirty="0">
                    <a:latin typeface="Open Sans"/>
                  </a:rPr>
                  <a:t>Target Variable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DBDBD"/>
            </a:solidFill>
          </a:ln>
        </c:spPr>
        <c:txPr>
          <a:bodyPr/>
          <a:lstStyle/>
          <a:p>
            <a: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pPr>
            <a:endParaRPr lang="en-US"/>
          </a:p>
        </c:txPr>
        <c:crossAx val="-2141631872"/>
        <c:crosses val="autoZero"/>
        <c:crossBetween val="midCat"/>
        <c:majorUnit val="0.1"/>
      </c:valAx>
      <c:spPr>
        <a:noFill/>
        <a:ln w="25400">
          <a:noFill/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316232378169199"/>
          <c:y val="3.2953105196451199E-2"/>
          <c:w val="0.78310063046242895"/>
          <c:h val="0.84528966198616795"/>
        </c:manualLayout>
      </c:layout>
      <c:scatterChart>
        <c:scatterStyle val="lineMarker"/>
        <c:varyColors val="0"/>
        <c:ser>
          <c:idx val="0"/>
          <c:order val="0"/>
          <c:tx>
            <c:strRef>
              <c:f>Partials!$A$33</c:f>
              <c:strCache>
                <c:ptCount val="1"/>
                <c:pt idx="0">
                  <c:v>Average</c:v>
                </c:pt>
              </c:strCache>
            </c:strRef>
          </c:tx>
          <c:spPr>
            <a:ln w="47625">
              <a:solidFill>
                <a:schemeClr val="accent1">
                  <a:lumMod val="75000"/>
                </a:schemeClr>
              </a:solidFill>
            </a:ln>
          </c:spPr>
          <c:marker>
            <c:symbol val="none"/>
          </c:marker>
          <c:xVal>
            <c:numRef>
              <c:f>Partials!$B$32:$AY$32</c:f>
              <c:numCache>
                <c:formatCode>General</c:formatCode>
                <c:ptCount val="50"/>
                <c:pt idx="0">
                  <c:v>447.68446885691202</c:v>
                </c:pt>
                <c:pt idx="1">
                  <c:v>714.653966071735</c:v>
                </c:pt>
                <c:pt idx="2">
                  <c:v>833.79373676222895</c:v>
                </c:pt>
                <c:pt idx="3">
                  <c:v>926.51989123835199</c:v>
                </c:pt>
                <c:pt idx="4">
                  <c:v>938.24283656717341</c:v>
                </c:pt>
                <c:pt idx="5">
                  <c:v>975.89503910068402</c:v>
                </c:pt>
                <c:pt idx="6">
                  <c:v>1005.72156308234</c:v>
                </c:pt>
                <c:pt idx="7">
                  <c:v>1030.70652173913</c:v>
                </c:pt>
                <c:pt idx="8">
                  <c:v>1035.0937851153899</c:v>
                </c:pt>
                <c:pt idx="9">
                  <c:v>1045.5124860477299</c:v>
                </c:pt>
                <c:pt idx="10">
                  <c:v>1054.5647103890401</c:v>
                </c:pt>
                <c:pt idx="11">
                  <c:v>1065.0286622848701</c:v>
                </c:pt>
                <c:pt idx="12">
                  <c:v>1082.98856169384</c:v>
                </c:pt>
                <c:pt idx="13">
                  <c:v>1105.60348624823</c:v>
                </c:pt>
                <c:pt idx="14">
                  <c:v>1122.70137134985</c:v>
                </c:pt>
                <c:pt idx="15">
                  <c:v>1136.9245129037099</c:v>
                </c:pt>
                <c:pt idx="16">
                  <c:v>1146.34692962797</c:v>
                </c:pt>
                <c:pt idx="17">
                  <c:v>1153.93910101498</c:v>
                </c:pt>
                <c:pt idx="18">
                  <c:v>1159.8869578240699</c:v>
                </c:pt>
                <c:pt idx="19">
                  <c:v>1164.50069175115</c:v>
                </c:pt>
                <c:pt idx="20">
                  <c:v>1178.6073544204801</c:v>
                </c:pt>
                <c:pt idx="21">
                  <c:v>1188.8486510810601</c:v>
                </c:pt>
                <c:pt idx="22">
                  <c:v>1197.3182804641201</c:v>
                </c:pt>
                <c:pt idx="23">
                  <c:v>1198.66784067659</c:v>
                </c:pt>
                <c:pt idx="24">
                  <c:v>1208.5937290454101</c:v>
                </c:pt>
                <c:pt idx="25">
                  <c:v>1220.95181706166</c:v>
                </c:pt>
                <c:pt idx="26">
                  <c:v>1227.0121272377601</c:v>
                </c:pt>
                <c:pt idx="27">
                  <c:v>1234.3948895818</c:v>
                </c:pt>
                <c:pt idx="28">
                  <c:v>1239.8273458927199</c:v>
                </c:pt>
                <c:pt idx="29">
                  <c:v>1250.13129004346</c:v>
                </c:pt>
                <c:pt idx="30">
                  <c:v>1259.86452813806</c:v>
                </c:pt>
                <c:pt idx="31">
                  <c:v>1276.14162978391</c:v>
                </c:pt>
                <c:pt idx="32">
                  <c:v>1293.69332568658</c:v>
                </c:pt>
                <c:pt idx="33">
                  <c:v>1306.7886207583199</c:v>
                </c:pt>
                <c:pt idx="34">
                  <c:v>1337.21798894367</c:v>
                </c:pt>
                <c:pt idx="35">
                  <c:v>1351.9022396298799</c:v>
                </c:pt>
                <c:pt idx="36">
                  <c:v>1369.2254412924201</c:v>
                </c:pt>
                <c:pt idx="37">
                  <c:v>1404.25654941124</c:v>
                </c:pt>
                <c:pt idx="38">
                  <c:v>1426.2863790274</c:v>
                </c:pt>
                <c:pt idx="39">
                  <c:v>1474.63730349809</c:v>
                </c:pt>
                <c:pt idx="40">
                  <c:v>1519.0074757436</c:v>
                </c:pt>
                <c:pt idx="41">
                  <c:v>1554.99408247166</c:v>
                </c:pt>
                <c:pt idx="42">
                  <c:v>1612.1244090973601</c:v>
                </c:pt>
                <c:pt idx="43">
                  <c:v>1677.56707307538</c:v>
                </c:pt>
                <c:pt idx="44">
                  <c:v>1715.24698104657</c:v>
                </c:pt>
                <c:pt idx="45">
                  <c:v>1742.40304880945</c:v>
                </c:pt>
                <c:pt idx="46">
                  <c:v>1854.24960773162</c:v>
                </c:pt>
                <c:pt idx="47">
                  <c:v>1982.29152900753</c:v>
                </c:pt>
                <c:pt idx="48">
                  <c:v>2062.5620995648801</c:v>
                </c:pt>
                <c:pt idx="49">
                  <c:v>2142.83267012223</c:v>
                </c:pt>
              </c:numCache>
            </c:numRef>
          </c:xVal>
          <c:yVal>
            <c:numRef>
              <c:f>Partials!$B$33:$AY$33</c:f>
              <c:numCache>
                <c:formatCode>General</c:formatCode>
                <c:ptCount val="50"/>
                <c:pt idx="0">
                  <c:v>3.482294411218843</c:v>
                </c:pt>
                <c:pt idx="1">
                  <c:v>3.4677970764584019</c:v>
                </c:pt>
                <c:pt idx="2">
                  <c:v>3.4604118562109201</c:v>
                </c:pt>
                <c:pt idx="3">
                  <c:v>3.4603113489637538</c:v>
                </c:pt>
                <c:pt idx="4">
                  <c:v>3.4319164978367982</c:v>
                </c:pt>
                <c:pt idx="5">
                  <c:v>3.4284698046584321</c:v>
                </c:pt>
                <c:pt idx="6">
                  <c:v>3.4252482387928991</c:v>
                </c:pt>
                <c:pt idx="7">
                  <c:v>3.4237869539899681</c:v>
                </c:pt>
                <c:pt idx="8">
                  <c:v>3.421777731448902</c:v>
                </c:pt>
                <c:pt idx="9">
                  <c:v>3.4208621171421272</c:v>
                </c:pt>
                <c:pt idx="10">
                  <c:v>3.417672977476637</c:v>
                </c:pt>
                <c:pt idx="11">
                  <c:v>3.41542470813161</c:v>
                </c:pt>
                <c:pt idx="12">
                  <c:v>3.412357948437144</c:v>
                </c:pt>
                <c:pt idx="13">
                  <c:v>3.409756931650469</c:v>
                </c:pt>
                <c:pt idx="14">
                  <c:v>3.407747110479157</c:v>
                </c:pt>
                <c:pt idx="15">
                  <c:v>3.4051722197472709</c:v>
                </c:pt>
                <c:pt idx="16">
                  <c:v>3.4020677969109832</c:v>
                </c:pt>
                <c:pt idx="17">
                  <c:v>3.399008148505374</c:v>
                </c:pt>
                <c:pt idx="18">
                  <c:v>3.4052384671219889</c:v>
                </c:pt>
                <c:pt idx="19">
                  <c:v>3.4038755417351658</c:v>
                </c:pt>
                <c:pt idx="20">
                  <c:v>3.402740581480181</c:v>
                </c:pt>
                <c:pt idx="21">
                  <c:v>3.4035151350345441</c:v>
                </c:pt>
                <c:pt idx="22">
                  <c:v>3.405023155249582</c:v>
                </c:pt>
                <c:pt idx="23">
                  <c:v>3.4076174566443651</c:v>
                </c:pt>
                <c:pt idx="24">
                  <c:v>3.410675866142864</c:v>
                </c:pt>
                <c:pt idx="25">
                  <c:v>3.40647901067672</c:v>
                </c:pt>
                <c:pt idx="26">
                  <c:v>3.399727377456597</c:v>
                </c:pt>
                <c:pt idx="27">
                  <c:v>3.391689550357921</c:v>
                </c:pt>
                <c:pt idx="28">
                  <c:v>3.3831387560692572</c:v>
                </c:pt>
                <c:pt idx="29">
                  <c:v>3.375121820208538</c:v>
                </c:pt>
                <c:pt idx="30">
                  <c:v>3.3749665419691128</c:v>
                </c:pt>
                <c:pt idx="31">
                  <c:v>3.3743151232145592</c:v>
                </c:pt>
                <c:pt idx="32">
                  <c:v>3.3713828517950271</c:v>
                </c:pt>
                <c:pt idx="33">
                  <c:v>3.3680657642738221</c:v>
                </c:pt>
                <c:pt idx="34">
                  <c:v>3.3638792497622938</c:v>
                </c:pt>
                <c:pt idx="35">
                  <c:v>3.3575320211246069</c:v>
                </c:pt>
                <c:pt idx="36">
                  <c:v>3.3532932484955338</c:v>
                </c:pt>
                <c:pt idx="37">
                  <c:v>3.35061839105754</c:v>
                </c:pt>
                <c:pt idx="38">
                  <c:v>3.343530056732321</c:v>
                </c:pt>
                <c:pt idx="39">
                  <c:v>3.32598276385459</c:v>
                </c:pt>
                <c:pt idx="40">
                  <c:v>3.3098017205780308</c:v>
                </c:pt>
                <c:pt idx="41">
                  <c:v>3.291043699080868</c:v>
                </c:pt>
                <c:pt idx="42">
                  <c:v>3.2690758226851502</c:v>
                </c:pt>
                <c:pt idx="43">
                  <c:v>3.2504119898945212</c:v>
                </c:pt>
                <c:pt idx="44">
                  <c:v>3.2403776942512978</c:v>
                </c:pt>
                <c:pt idx="45">
                  <c:v>3.2302939378215658</c:v>
                </c:pt>
                <c:pt idx="46">
                  <c:v>3.221584464378858</c:v>
                </c:pt>
                <c:pt idx="47">
                  <c:v>3.2162426142668439</c:v>
                </c:pt>
                <c:pt idx="48">
                  <c:v>3.2104639614795172</c:v>
                </c:pt>
                <c:pt idx="49">
                  <c:v>3.2067951500291372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4D0-2D40-9EAD-4E9BB67B63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4564112"/>
        <c:axId val="-2104804784"/>
      </c:scatterChart>
      <c:valAx>
        <c:axId val="-2104564112"/>
        <c:scaling>
          <c:orientation val="minMax"/>
          <c:min val="500"/>
        </c:scaling>
        <c:delete val="0"/>
        <c:axPos val="b"/>
        <c:title>
          <c:tx>
            <c:rich>
              <a:bodyPr/>
              <a:lstStyle/>
              <a:p>
                <a:pPr>
                  <a:defRPr b="0"/>
                </a:pPr>
                <a:r>
                  <a:rPr lang="en-US" b="0" dirty="0">
                    <a:latin typeface="Open Sans"/>
                  </a:rPr>
                  <a:t>Important Feature #2</a:t>
                </a:r>
                <a:endParaRPr lang="en-US" b="0" baseline="0" dirty="0">
                  <a:solidFill>
                    <a:srgbClr val="9B9B9B"/>
                  </a:solidFill>
                  <a:latin typeface="Open Sans"/>
                </a:endParaRP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DBDBD"/>
            </a:solidFill>
          </a:ln>
        </c:spPr>
        <c:txPr>
          <a:bodyPr/>
          <a:lstStyle/>
          <a:p>
            <a:pPr>
              <a:defRPr>
                <a:solidFill>
                  <a:srgbClr val="9B9B9B"/>
                </a:solidFill>
              </a:defRPr>
            </a:pPr>
            <a:endParaRPr lang="en-US"/>
          </a:p>
        </c:txPr>
        <c:crossAx val="-2104804784"/>
        <c:crosses val="autoZero"/>
        <c:crossBetween val="midCat"/>
      </c:valAx>
      <c:valAx>
        <c:axId val="-2104804784"/>
        <c:scaling>
          <c:orientation val="minMax"/>
          <c:max val="3.6"/>
          <c:min val="3.1"/>
        </c:scaling>
        <c:delete val="0"/>
        <c:axPos val="l"/>
        <c:title>
          <c:tx>
            <c:rich>
              <a:bodyPr/>
              <a:lstStyle/>
              <a:p>
                <a:pPr>
                  <a:defRPr b="0"/>
                </a:pPr>
                <a:r>
                  <a:rPr lang="en-US" b="0" dirty="0">
                    <a:latin typeface="Open Sans"/>
                  </a:rPr>
                  <a:t>Target Variable</a:t>
                </a:r>
                <a:endParaRPr lang="en-US" b="0" baseline="0" dirty="0">
                  <a:solidFill>
                    <a:srgbClr val="9B9B9B"/>
                  </a:solidFill>
                  <a:latin typeface="Open Sans"/>
                </a:endParaRP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DBDBD"/>
            </a:solidFill>
          </a:ln>
        </c:spPr>
        <c:txPr>
          <a:bodyPr/>
          <a:lstStyle/>
          <a:p>
            <a: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pPr>
            <a:endParaRPr lang="en-US"/>
          </a:p>
        </c:txPr>
        <c:crossAx val="-2104564112"/>
        <c:crosses val="autoZero"/>
        <c:crossBetween val="midCat"/>
        <c:majorUnit val="0.1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21DBB-493F-45FC-B516-95691ED05B89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24DA6-3CD8-4762-9CE8-B1DCA4D27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5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4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Recommending picking out he most interesting</a:t>
            </a:r>
            <a:r>
              <a:rPr lang="en-US" baseline="0" dirty="0"/>
              <a:t> and important parts from </a:t>
            </a:r>
            <a:r>
              <a:rPr lang="en-US" baseline="0"/>
              <a:t>your documentation.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19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43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6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80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168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60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52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82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046086"/>
                </a:solidFill>
                <a:latin typeface="Open Sans"/>
                <a:cs typeface="Open Sans"/>
              </a:rPr>
              <a:t>Example dot points</a:t>
            </a:r>
          </a:p>
          <a:p>
            <a:pPr marL="285750" indent="-28575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46086"/>
                </a:solidFill>
                <a:latin typeface="Open Sans"/>
                <a:cs typeface="Open Sans"/>
              </a:rPr>
              <a:t>Most important classifier was </a:t>
            </a:r>
            <a:r>
              <a:rPr lang="en-US" sz="1200" dirty="0" err="1">
                <a:solidFill>
                  <a:srgbClr val="046086"/>
                </a:solidFill>
                <a:latin typeface="Open Sans"/>
                <a:cs typeface="Open Sans"/>
              </a:rPr>
              <a:t>XGBoost</a:t>
            </a:r>
            <a:endParaRPr lang="en-US" sz="1200" dirty="0">
              <a:solidFill>
                <a:srgbClr val="046086"/>
              </a:solidFill>
              <a:latin typeface="Open Sans"/>
              <a:cs typeface="Open Sans"/>
            </a:endParaRPr>
          </a:p>
          <a:p>
            <a:pPr marL="285750" indent="-28575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46086"/>
                </a:solidFill>
                <a:latin typeface="Open Sans"/>
                <a:cs typeface="Open Sans"/>
              </a:rPr>
              <a:t>The three most important features were car color, make of the car, number of miles</a:t>
            </a:r>
          </a:p>
          <a:p>
            <a:pPr marL="285750" indent="-28575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46086"/>
                </a:solidFill>
                <a:latin typeface="Open Sans"/>
                <a:cs typeface="Open Sans"/>
              </a:rPr>
              <a:t>One of my biggest insights was that building a separate classifier for each brand of car gave me a big performance improvement</a:t>
            </a:r>
          </a:p>
          <a:p>
            <a:pPr marL="285750" indent="-28575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46086"/>
                </a:solidFill>
                <a:latin typeface="Open Sans"/>
                <a:cs typeface="Open Sans"/>
              </a:rPr>
              <a:t>Used Python (Pandas and </a:t>
            </a:r>
            <a:r>
              <a:rPr lang="en-US" sz="1200" dirty="0" err="1">
                <a:solidFill>
                  <a:srgbClr val="046086"/>
                </a:solidFill>
                <a:latin typeface="Open Sans"/>
                <a:cs typeface="Open Sans"/>
              </a:rPr>
              <a:t>XGBoost</a:t>
            </a:r>
            <a:r>
              <a:rPr lang="en-US" sz="1200" dirty="0">
                <a:solidFill>
                  <a:srgbClr val="046086"/>
                </a:solidFill>
                <a:latin typeface="Open Sans"/>
                <a:cs typeface="Open Sans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50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21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35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0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19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52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0375" y="3146981"/>
            <a:ext cx="8237540" cy="1151229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2"/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60380" y="361510"/>
            <a:ext cx="8237539" cy="2716364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>
              <a:defRPr sz="3200" spc="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2035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0375" y="3146981"/>
            <a:ext cx="8237540" cy="11512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2"/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0380" y="361510"/>
            <a:ext cx="8237539" cy="2716364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>
              <a:defRPr sz="4400" spc="-15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191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5981"/>
            <a:ext cx="8229600" cy="42495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1015"/>
            <a:ext cx="8229600" cy="37936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039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9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-15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838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uge Chapter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85750" y="2648619"/>
            <a:ext cx="7639050" cy="1502236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algn="r">
              <a:lnSpc>
                <a:spcPts val="7600"/>
              </a:lnSpc>
              <a:defRPr sz="3600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pic>
        <p:nvPicPr>
          <p:cNvPr id="3" name="Picture 2" descr="bb_arr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088630" y="3718467"/>
            <a:ext cx="201168" cy="18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17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pic>
        <p:nvPicPr>
          <p:cNvPr id="4" name="Picture 3" descr="bb_arr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3880" y="610649"/>
            <a:ext cx="201168" cy="18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38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9"/>
            <a:ext cx="7772400" cy="1021556"/>
          </a:xfrm>
        </p:spPr>
        <p:txBody>
          <a:bodyPr anchor="t"/>
          <a:lstStyle>
            <a:lvl1pPr algn="l">
              <a:defRPr sz="3600" b="1" cap="none" spc="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3" descr="bb_arr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3296" y="3461007"/>
            <a:ext cx="201168" cy="18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4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4"/>
            <a:ext cx="4038600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4"/>
            <a:ext cx="4038600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pic>
        <p:nvPicPr>
          <p:cNvPr id="5" name="Picture 4" descr="bb_arr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3880" y="610649"/>
            <a:ext cx="201168" cy="18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37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5599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45419"/>
            <a:ext cx="4040188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96559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1445419"/>
            <a:ext cx="4041775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pic>
        <p:nvPicPr>
          <p:cNvPr id="7" name="Picture 6" descr="bb_arr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3880" y="610649"/>
            <a:ext cx="201168" cy="18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91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3554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792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4851" y="470395"/>
            <a:ext cx="2703516" cy="783236"/>
          </a:xfrm>
        </p:spPr>
        <p:txBody>
          <a:bodyPr anchor="ctr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8756" y="470039"/>
            <a:ext cx="4593838" cy="394506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4851" y="1254561"/>
            <a:ext cx="2703516" cy="3161831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4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bb_arr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5196" y="786102"/>
            <a:ext cx="201168" cy="18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00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NUL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857250" y="427832"/>
            <a:ext cx="7429500" cy="52943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07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57250" y="957262"/>
            <a:ext cx="7429500" cy="3583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Arial Narrow" pitchFamily="34" charset="0"/>
          <a:ea typeface="ＭＳ Ｐゴシック" charset="-128"/>
          <a:cs typeface="Arial Narrow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ＭＳ Ｐゴシック" charset="-128"/>
          <a:cs typeface="MS PGothic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ＭＳ Ｐゴシック" charset="-128"/>
          <a:cs typeface="MS PGothic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ＭＳ Ｐゴシック" charset="-128"/>
          <a:cs typeface="MS PGothic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ＭＳ Ｐゴシック" charset="-128"/>
          <a:cs typeface="MS PGothic" pitchFamily="34" charset="-128"/>
        </a:defRPr>
      </a:lvl5pPr>
      <a:lvl6pPr marL="457178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6pPr>
      <a:lvl7pPr marL="914355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7pPr>
      <a:lvl8pPr marL="1371532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8pPr>
      <a:lvl9pPr marL="1828709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9pPr>
    </p:titleStyle>
    <p:bodyStyle>
      <a:lvl1pPr marL="342884" indent="-3428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Verdana"/>
          <a:ea typeface="ＭＳ Ｐゴシック" charset="-128"/>
          <a:cs typeface="MS PGothic" pitchFamily="34" charset="-128"/>
        </a:defRPr>
      </a:lvl1pPr>
      <a:lvl2pPr marL="742913" indent="-28573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Verdana"/>
          <a:ea typeface="ＭＳ Ｐゴシック" charset="-128"/>
          <a:cs typeface="+mn-cs"/>
        </a:defRPr>
      </a:lvl2pPr>
      <a:lvl3pPr marL="1142944" indent="-2285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Verdana"/>
          <a:ea typeface="ＭＳ Ｐゴシック" charset="-128"/>
          <a:cs typeface="+mn-cs"/>
        </a:defRPr>
      </a:lvl3pPr>
      <a:lvl4pPr marL="1600120" indent="-2285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Verdana"/>
          <a:ea typeface="ＭＳ Ｐゴシック" charset="-128"/>
          <a:cs typeface="+mn-cs"/>
        </a:defRPr>
      </a:lvl4pPr>
      <a:lvl5pPr marL="2057297" indent="-2285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chemeClr val="tx1"/>
          </a:solidFill>
          <a:latin typeface="Verdana"/>
          <a:ea typeface="ＭＳ Ｐゴシック" charset="-128"/>
          <a:cs typeface="+mn-cs"/>
        </a:defRPr>
      </a:lvl5pPr>
      <a:lvl6pPr marL="2514474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7"/>
            <a:ext cx="82296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801689"/>
            <a:ext cx="8229600" cy="379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pic>
        <p:nvPicPr>
          <p:cNvPr id="5124" name="Picture 3" descr="C:\Users\rowan\Desktop\Kaggle\ppt\kaggle-logo-final-rgb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363" y="4813301"/>
            <a:ext cx="919162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</p:sldLayoutIdLst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Verdana"/>
          <a:ea typeface="ＭＳ Ｐゴシック" charset="-128"/>
          <a:cs typeface="MS PGothic" pitchFamily="34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ＭＳ Ｐゴシック" charset="-128"/>
          <a:cs typeface="MS PGothic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ＭＳ Ｐゴシック" charset="-128"/>
          <a:cs typeface="MS PGothic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ＭＳ Ｐゴシック" charset="-128"/>
          <a:cs typeface="MS PGothic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ＭＳ Ｐゴシック" charset="-128"/>
          <a:cs typeface="MS PGothic" pitchFamily="34" charset="-128"/>
        </a:defRPr>
      </a:lvl5pPr>
      <a:lvl6pPr marL="457178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6pPr>
      <a:lvl7pPr marL="914355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7pPr>
      <a:lvl8pPr marL="1371532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8pPr>
      <a:lvl9pPr marL="1828709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9pPr>
    </p:titleStyle>
    <p:bodyStyle>
      <a:lvl1pPr marL="342884" indent="-3428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Verdana"/>
          <a:ea typeface="ＭＳ Ｐゴシック" charset="-128"/>
          <a:cs typeface="MS PGothic" pitchFamily="34" charset="-128"/>
        </a:defRPr>
      </a:lvl1pPr>
      <a:lvl2pPr marL="742913" indent="-28573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Verdana"/>
          <a:ea typeface="ＭＳ Ｐゴシック" charset="-128"/>
          <a:cs typeface="+mn-cs"/>
        </a:defRPr>
      </a:lvl2pPr>
      <a:lvl3pPr marL="1142944" indent="-2285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Verdana"/>
          <a:ea typeface="ＭＳ Ｐゴシック" charset="-128"/>
          <a:cs typeface="+mn-cs"/>
        </a:defRPr>
      </a:lvl3pPr>
      <a:lvl4pPr marL="1600120" indent="-2285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Verdana"/>
          <a:ea typeface="ＭＳ Ｐゴシック" charset="-128"/>
          <a:cs typeface="+mn-cs"/>
        </a:defRPr>
      </a:lvl4pPr>
      <a:lvl5pPr marL="2057297" indent="-2285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Verdana"/>
          <a:ea typeface="ＭＳ Ｐゴシック" charset="-128"/>
          <a:cs typeface="+mn-cs"/>
        </a:defRPr>
      </a:lvl5pPr>
      <a:lvl6pPr marL="2514474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2743200" cy="5143500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Verdana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2362200" cy="3028950"/>
          </a:xfrm>
          <a:noFill/>
        </p:spPr>
        <p:txBody>
          <a:bodyPr lIns="360000" tIns="360000" bIns="360000" anchor="ctr"/>
          <a:lstStyle/>
          <a:p>
            <a:pPr>
              <a:spcBef>
                <a:spcPts val="10"/>
              </a:spcBef>
              <a:spcAft>
                <a:spcPts val="10"/>
              </a:spcAft>
              <a:defRPr/>
            </a:pPr>
            <a:r>
              <a:rPr lang="en-AU" sz="2000" dirty="0">
                <a:solidFill>
                  <a:schemeClr val="accent5">
                    <a:lumMod val="75000"/>
                  </a:schemeClr>
                </a:solidFill>
                <a:latin typeface="Verdana"/>
                <a:cs typeface="Verdana"/>
              </a:rPr>
              <a:t>Kaggle</a:t>
            </a:r>
            <a:br>
              <a:rPr lang="en-AU" sz="2000" dirty="0">
                <a:solidFill>
                  <a:schemeClr val="accent5">
                    <a:lumMod val="75000"/>
                  </a:schemeClr>
                </a:solidFill>
                <a:latin typeface="Verdana"/>
                <a:cs typeface="Verdana"/>
              </a:rPr>
            </a:br>
            <a:br>
              <a:rPr lang="en-AU" sz="2000" dirty="0">
                <a:solidFill>
                  <a:schemeClr val="accent5">
                    <a:lumMod val="75000"/>
                  </a:schemeClr>
                </a:solidFill>
                <a:latin typeface="Verdana"/>
                <a:cs typeface="Verdana"/>
              </a:rPr>
            </a:br>
            <a:r>
              <a:rPr lang="en-AU" sz="1400" dirty="0">
                <a:solidFill>
                  <a:schemeClr val="accent5">
                    <a:lumMod val="75000"/>
                  </a:schemeClr>
                </a:solidFill>
                <a:latin typeface="Verdana"/>
                <a:cs typeface="Verdana"/>
              </a:rPr>
              <a:t>Winner Presentation Template</a:t>
            </a:r>
            <a:endParaRPr lang="en-GB" sz="2000" dirty="0">
              <a:solidFill>
                <a:schemeClr val="accent5">
                  <a:lumMod val="75000"/>
                </a:schemeClr>
              </a:solidFill>
              <a:latin typeface="Verdana"/>
              <a:cs typeface="Verdan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38" y="4476750"/>
            <a:ext cx="790962" cy="301848"/>
          </a:xfrm>
          <a:prstGeom prst="rect">
            <a:avLst/>
          </a:prstGeom>
        </p:spPr>
      </p:pic>
      <p:pic>
        <p:nvPicPr>
          <p:cNvPr id="3" name="Picture 2" descr="Screen Shot 2015-02-19 at 11.27.28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-180059"/>
            <a:ext cx="6400800" cy="541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flipH="1">
            <a:off x="0" y="-19050"/>
            <a:ext cx="1981200" cy="5143500"/>
          </a:xfrm>
          <a:prstGeom prst="rect">
            <a:avLst/>
          </a:prstGeom>
          <a:solidFill>
            <a:srgbClr val="E7EDF2"/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95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05508" y="308842"/>
            <a:ext cx="1571335" cy="73866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46086"/>
                </a:solidFill>
                <a:latin typeface="Open Sans"/>
                <a:cs typeface="Open Sans"/>
              </a:rPr>
              <a:t>Features Selection / Engineering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/>
          </p:nvPr>
        </p:nvGraphicFramePr>
        <p:xfrm>
          <a:off x="1905000" y="85725"/>
          <a:ext cx="7391400" cy="5010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4049626" y="154953"/>
            <a:ext cx="3178347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46086"/>
                </a:solidFill>
                <a:latin typeface="Open Sans"/>
                <a:cs typeface="Open Sans"/>
              </a:rPr>
              <a:t>Partial Plot of Important Feature #2</a:t>
            </a:r>
          </a:p>
        </p:txBody>
      </p:sp>
    </p:spTree>
    <p:extLst>
      <p:ext uri="{BB962C8B-B14F-4D97-AF65-F5344CB8AC3E}">
        <p14:creationId xmlns:p14="http://schemas.microsoft.com/office/powerpoint/2010/main" val="352342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flipH="1">
            <a:off x="0" y="-19050"/>
            <a:ext cx="1981200" cy="5143500"/>
          </a:xfrm>
          <a:prstGeom prst="rect">
            <a:avLst/>
          </a:prstGeom>
          <a:solidFill>
            <a:srgbClr val="E7EDF2"/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95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05508" y="308842"/>
            <a:ext cx="1571335" cy="52322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46086"/>
                </a:solidFill>
                <a:latin typeface="Open Sans"/>
                <a:cs typeface="Open Sans"/>
              </a:rPr>
              <a:t>Training Methods</a:t>
            </a:r>
          </a:p>
          <a:p>
            <a:pPr eaLnBrk="1" hangingPunct="1"/>
            <a:endParaRPr lang="en-US" sz="1400" dirty="0">
              <a:solidFill>
                <a:srgbClr val="046086"/>
              </a:solidFill>
              <a:latin typeface="Open Sans"/>
              <a:cs typeface="Open Sans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819400" y="308841"/>
            <a:ext cx="5715000" cy="150810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eaLnBrk="1" hangingPunct="1"/>
            <a:endParaRPr lang="en-US" sz="2000" dirty="0">
              <a:solidFill>
                <a:srgbClr val="046086"/>
              </a:solidFill>
              <a:latin typeface="Open Sans"/>
              <a:cs typeface="Open Sans"/>
            </a:endParaRPr>
          </a:p>
          <a:p>
            <a:pPr marL="285750" indent="-28575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46086"/>
                </a:solidFill>
                <a:latin typeface="Open Sans"/>
                <a:cs typeface="Open Sans"/>
              </a:rPr>
              <a:t>[ Training methods you used ]</a:t>
            </a:r>
          </a:p>
          <a:p>
            <a:pPr marL="285750" indent="-28575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46086"/>
                </a:solidFill>
                <a:latin typeface="Open Sans"/>
                <a:cs typeface="Open Sans"/>
              </a:rPr>
              <a:t>[ Did you ensemble? How did you weight different models? ]</a:t>
            </a:r>
          </a:p>
        </p:txBody>
      </p:sp>
    </p:spTree>
    <p:extLst>
      <p:ext uri="{BB962C8B-B14F-4D97-AF65-F5344CB8AC3E}">
        <p14:creationId xmlns:p14="http://schemas.microsoft.com/office/powerpoint/2010/main" val="228628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flipH="1">
            <a:off x="0" y="-19050"/>
            <a:ext cx="1981200" cy="5143500"/>
          </a:xfrm>
          <a:prstGeom prst="rect">
            <a:avLst/>
          </a:prstGeom>
          <a:solidFill>
            <a:srgbClr val="E7EDF2"/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95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05508" y="308842"/>
            <a:ext cx="1571335" cy="95410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46086"/>
                </a:solidFill>
                <a:latin typeface="Open Sans"/>
                <a:cs typeface="Open Sans"/>
              </a:rPr>
              <a:t>Important and Interesting Findings</a:t>
            </a:r>
          </a:p>
          <a:p>
            <a:pPr eaLnBrk="1" hangingPunct="1"/>
            <a:endParaRPr lang="en-US" sz="1400" dirty="0">
              <a:solidFill>
                <a:srgbClr val="046086"/>
              </a:solidFill>
              <a:latin typeface="Open Sans"/>
              <a:cs typeface="Open Sans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819400" y="308841"/>
            <a:ext cx="5715000" cy="224676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eaLnBrk="1" hangingPunct="1"/>
            <a:endParaRPr lang="en-US" sz="2000" dirty="0">
              <a:solidFill>
                <a:srgbClr val="046086"/>
              </a:solidFill>
              <a:latin typeface="Open Sans"/>
              <a:cs typeface="Open Sans"/>
            </a:endParaRPr>
          </a:p>
          <a:p>
            <a:pPr marL="285750" indent="-28575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46086"/>
                </a:solidFill>
                <a:latin typeface="Open Sans"/>
                <a:cs typeface="Open Sans"/>
              </a:rPr>
              <a:t>[ What set you apart from others in the competition? ]</a:t>
            </a:r>
          </a:p>
          <a:p>
            <a:pPr marL="285750" indent="-28575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46086"/>
                </a:solidFill>
                <a:latin typeface="Open Sans"/>
                <a:cs typeface="Open Sans"/>
              </a:rPr>
              <a:t>[ Interesting relationships in the data that don't fit in the sections above. Recommend showing interesting visualizations – see next slide. ]</a:t>
            </a:r>
          </a:p>
        </p:txBody>
      </p:sp>
    </p:spTree>
    <p:extLst>
      <p:ext uri="{BB962C8B-B14F-4D97-AF65-F5344CB8AC3E}">
        <p14:creationId xmlns:p14="http://schemas.microsoft.com/office/powerpoint/2010/main" val="196719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flipH="1">
            <a:off x="0" y="-19050"/>
            <a:ext cx="1981200" cy="5143500"/>
          </a:xfrm>
          <a:prstGeom prst="rect">
            <a:avLst/>
          </a:prstGeom>
          <a:solidFill>
            <a:srgbClr val="E7EDF2"/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95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05508" y="308842"/>
            <a:ext cx="1571335" cy="95410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46086"/>
                </a:solidFill>
                <a:latin typeface="Open Sans"/>
                <a:cs typeface="Open Sans"/>
              </a:rPr>
              <a:t>Important and Interesting Findings</a:t>
            </a:r>
          </a:p>
          <a:p>
            <a:pPr eaLnBrk="1" hangingPunct="1"/>
            <a:endParaRPr lang="en-US" sz="1400" dirty="0">
              <a:solidFill>
                <a:srgbClr val="046086"/>
              </a:solidFill>
              <a:latin typeface="Open Sans"/>
              <a:cs typeface="Open San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590550"/>
            <a:ext cx="5410197" cy="4401420"/>
          </a:xfrm>
          <a:prstGeom prst="rect">
            <a:avLst/>
          </a:prstGeom>
        </p:spPr>
      </p:pic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3135227" y="154953"/>
            <a:ext cx="4560973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46086"/>
                </a:solidFill>
                <a:latin typeface="Open Sans"/>
                <a:cs typeface="Open Sans"/>
              </a:rPr>
              <a:t>Interesting visualization found when exploring the data</a:t>
            </a:r>
          </a:p>
        </p:txBody>
      </p:sp>
    </p:spTree>
    <p:extLst>
      <p:ext uri="{BB962C8B-B14F-4D97-AF65-F5344CB8AC3E}">
        <p14:creationId xmlns:p14="http://schemas.microsoft.com/office/powerpoint/2010/main" val="383622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flipH="1">
            <a:off x="0" y="-19050"/>
            <a:ext cx="1981200" cy="5143500"/>
          </a:xfrm>
          <a:prstGeom prst="rect">
            <a:avLst/>
          </a:prstGeom>
          <a:solidFill>
            <a:srgbClr val="E7EDF2"/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95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05508" y="308842"/>
            <a:ext cx="1571335" cy="52322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46086"/>
                </a:solidFill>
                <a:latin typeface="Open Sans"/>
                <a:cs typeface="Open Sans"/>
              </a:rPr>
              <a:t>Simple Model</a:t>
            </a:r>
          </a:p>
          <a:p>
            <a:pPr eaLnBrk="1" hangingPunct="1"/>
            <a:endParaRPr lang="en-US" sz="1400" dirty="0">
              <a:solidFill>
                <a:srgbClr val="046086"/>
              </a:solidFill>
              <a:latin typeface="Open Sans"/>
              <a:cs typeface="Open Sans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819400" y="308841"/>
            <a:ext cx="5943600" cy="261610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eaLnBrk="1" hangingPunct="1"/>
            <a:endParaRPr lang="en-US" sz="2000" dirty="0">
              <a:solidFill>
                <a:srgbClr val="046086"/>
              </a:solidFill>
              <a:latin typeface="Open Sans"/>
              <a:cs typeface="Open Sans"/>
            </a:endParaRPr>
          </a:p>
          <a:p>
            <a:pPr marL="285750" indent="-28575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46086"/>
                </a:solidFill>
                <a:latin typeface="Open Sans"/>
                <a:cs typeface="Open Sans"/>
              </a:rPr>
              <a:t>[ Outline a subset of features that would get 90-95% of your final performance ]</a:t>
            </a:r>
          </a:p>
          <a:p>
            <a:pPr marL="285750" indent="-28575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46086"/>
                </a:solidFill>
                <a:latin typeface="Open Sans"/>
                <a:cs typeface="Open Sans"/>
              </a:rPr>
              <a:t>[ If you used an ensemble, was there a single classifier that did most of the work? Which one? ] </a:t>
            </a:r>
          </a:p>
          <a:p>
            <a:pPr marL="285750" indent="-28575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46086"/>
                </a:solidFill>
                <a:latin typeface="Open Sans"/>
                <a:cs typeface="Open Sans"/>
              </a:rPr>
              <a:t>[ What would the simplified model score be? ]</a:t>
            </a:r>
          </a:p>
        </p:txBody>
      </p:sp>
    </p:spTree>
    <p:extLst>
      <p:ext uri="{BB962C8B-B14F-4D97-AF65-F5344CB8AC3E}">
        <p14:creationId xmlns:p14="http://schemas.microsoft.com/office/powerpoint/2010/main" val="298697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aggle-logo-transparent-300-whit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207" y="2060935"/>
            <a:ext cx="2247586" cy="102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00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flipH="1">
            <a:off x="0" y="-19050"/>
            <a:ext cx="1981200" cy="5143500"/>
          </a:xfrm>
          <a:prstGeom prst="rect">
            <a:avLst/>
          </a:prstGeom>
          <a:solidFill>
            <a:srgbClr val="E7EDF2"/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95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05508" y="308842"/>
            <a:ext cx="1571335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46086"/>
                </a:solidFill>
                <a:latin typeface="Open Sans"/>
                <a:cs typeface="Open Sans"/>
              </a:rPr>
              <a:t>Agenda</a:t>
            </a: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819400" y="308841"/>
            <a:ext cx="5715000" cy="286232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046086"/>
                </a:solidFill>
                <a:latin typeface="Open Sans"/>
                <a:cs typeface="Open Sans"/>
              </a:rPr>
              <a:t>Background</a:t>
            </a: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046086"/>
                </a:solidFill>
                <a:latin typeface="Open Sans"/>
                <a:cs typeface="Open Sans"/>
              </a:rPr>
              <a:t>Summary</a:t>
            </a: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046086"/>
                </a:solidFill>
                <a:latin typeface="Open Sans"/>
                <a:cs typeface="Open Sans"/>
              </a:rPr>
              <a:t>Feature selection &amp; engineering</a:t>
            </a: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046086"/>
                </a:solidFill>
                <a:latin typeface="Open Sans"/>
                <a:cs typeface="Open Sans"/>
              </a:rPr>
              <a:t>Training methods</a:t>
            </a: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046086"/>
                </a:solidFill>
                <a:latin typeface="Open Sans"/>
                <a:cs typeface="Open Sans"/>
              </a:rPr>
              <a:t>Important findings</a:t>
            </a: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046086"/>
                </a:solidFill>
                <a:latin typeface="Open Sans"/>
                <a:cs typeface="Open Sans"/>
              </a:rPr>
              <a:t>Simple model</a:t>
            </a:r>
          </a:p>
        </p:txBody>
      </p:sp>
    </p:spTree>
    <p:extLst>
      <p:ext uri="{BB962C8B-B14F-4D97-AF65-F5344CB8AC3E}">
        <p14:creationId xmlns:p14="http://schemas.microsoft.com/office/powerpoint/2010/main" val="243908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flipH="1">
            <a:off x="0" y="-19050"/>
            <a:ext cx="1981200" cy="5143500"/>
          </a:xfrm>
          <a:prstGeom prst="rect">
            <a:avLst/>
          </a:prstGeom>
          <a:solidFill>
            <a:srgbClr val="E7EDF2"/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95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05508" y="308842"/>
            <a:ext cx="1571335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46086"/>
                </a:solidFill>
                <a:latin typeface="Open Sans"/>
                <a:cs typeface="Open Sans"/>
              </a:rPr>
              <a:t>Background</a:t>
            </a: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819400" y="209550"/>
            <a:ext cx="5715000" cy="150810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eaLnBrk="1" hangingPunct="1"/>
            <a:endParaRPr lang="en-US" sz="2000" dirty="0">
              <a:solidFill>
                <a:srgbClr val="046086"/>
              </a:solidFill>
              <a:latin typeface="Open Sans"/>
              <a:cs typeface="Open Sans"/>
            </a:endParaRPr>
          </a:p>
          <a:p>
            <a:pPr marL="285750" indent="-28575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46086"/>
                </a:solidFill>
                <a:latin typeface="Open Sans"/>
                <a:cs typeface="Open Sans"/>
              </a:rPr>
              <a:t>[ Your professional/academic background ]</a:t>
            </a:r>
          </a:p>
          <a:p>
            <a:pPr marL="285750" indent="-28575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46086"/>
                </a:solidFill>
                <a:latin typeface="Open Sans"/>
                <a:cs typeface="Open Sans"/>
              </a:rPr>
              <a:t>[ Prior experience (if any) that helped you succeed in this competition ]</a:t>
            </a:r>
          </a:p>
        </p:txBody>
      </p:sp>
    </p:spTree>
    <p:extLst>
      <p:ext uri="{BB962C8B-B14F-4D97-AF65-F5344CB8AC3E}">
        <p14:creationId xmlns:p14="http://schemas.microsoft.com/office/powerpoint/2010/main" val="113356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flipH="1">
            <a:off x="0" y="-19050"/>
            <a:ext cx="1981200" cy="5143500"/>
          </a:xfrm>
          <a:prstGeom prst="rect">
            <a:avLst/>
          </a:prstGeom>
          <a:solidFill>
            <a:srgbClr val="E7EDF2"/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95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05508" y="308842"/>
            <a:ext cx="1571335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46086"/>
                </a:solidFill>
                <a:latin typeface="Open Sans"/>
                <a:cs typeface="Open Sans"/>
              </a:rPr>
              <a:t>Summary</a:t>
            </a: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819400" y="308841"/>
            <a:ext cx="5867400" cy="224676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eaLnBrk="1" hangingPunct="1"/>
            <a:endParaRPr lang="en-US" sz="2000" dirty="0">
              <a:solidFill>
                <a:srgbClr val="046086"/>
              </a:solidFill>
              <a:latin typeface="Open Sans"/>
              <a:cs typeface="Open Sans"/>
            </a:endParaRPr>
          </a:p>
          <a:p>
            <a:pPr marL="285750" indent="-28575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46086"/>
                </a:solidFill>
                <a:latin typeface="Open Sans"/>
                <a:cs typeface="Open Sans"/>
              </a:rPr>
              <a:t>[ Training methods you used </a:t>
            </a:r>
            <a:r>
              <a:rPr lang="en-US" sz="2000" dirty="0" err="1">
                <a:solidFill>
                  <a:srgbClr val="046086"/>
                </a:solidFill>
                <a:latin typeface="Open Sans"/>
                <a:cs typeface="Open Sans"/>
              </a:rPr>
              <a:t>eg</a:t>
            </a:r>
            <a:r>
              <a:rPr lang="en-US" sz="2000" dirty="0">
                <a:solidFill>
                  <a:srgbClr val="046086"/>
                </a:solidFill>
                <a:latin typeface="Open Sans"/>
                <a:cs typeface="Open Sans"/>
              </a:rPr>
              <a:t>. Convolutional Neural Network, </a:t>
            </a:r>
            <a:r>
              <a:rPr lang="en-US" sz="2000" dirty="0" err="1">
                <a:solidFill>
                  <a:srgbClr val="046086"/>
                </a:solidFill>
                <a:latin typeface="Open Sans"/>
                <a:cs typeface="Open Sans"/>
              </a:rPr>
              <a:t>XGBoost</a:t>
            </a:r>
            <a:r>
              <a:rPr lang="en-US" sz="2000" dirty="0">
                <a:solidFill>
                  <a:srgbClr val="046086"/>
                </a:solidFill>
                <a:latin typeface="Open Sans"/>
                <a:cs typeface="Open Sans"/>
              </a:rPr>
              <a:t> ]</a:t>
            </a:r>
          </a:p>
          <a:p>
            <a:pPr marL="285750" indent="-28575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46086"/>
                </a:solidFill>
                <a:latin typeface="Open Sans"/>
                <a:cs typeface="Open Sans"/>
              </a:rPr>
              <a:t>[ Most important features ]</a:t>
            </a:r>
          </a:p>
          <a:p>
            <a:pPr marL="285750" indent="-28575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46086"/>
                </a:solidFill>
                <a:latin typeface="Open Sans"/>
                <a:cs typeface="Open Sans"/>
              </a:rPr>
              <a:t>[ The tools you used ]</a:t>
            </a:r>
          </a:p>
          <a:p>
            <a:pPr marL="285750" indent="-28575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46086"/>
                </a:solidFill>
                <a:latin typeface="Open Sans"/>
                <a:cs typeface="Open Sans"/>
              </a:rPr>
              <a:t>[ How long does it take to train your model? ]</a:t>
            </a:r>
          </a:p>
        </p:txBody>
      </p:sp>
    </p:spTree>
    <p:extLst>
      <p:ext uri="{BB962C8B-B14F-4D97-AF65-F5344CB8AC3E}">
        <p14:creationId xmlns:p14="http://schemas.microsoft.com/office/powerpoint/2010/main" val="40510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flipH="1">
            <a:off x="0" y="-19050"/>
            <a:ext cx="1981200" cy="5143500"/>
          </a:xfrm>
          <a:prstGeom prst="rect">
            <a:avLst/>
          </a:prstGeom>
          <a:solidFill>
            <a:srgbClr val="E7EDF2"/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95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05508" y="308842"/>
            <a:ext cx="1571335" cy="95410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46086"/>
                </a:solidFill>
                <a:latin typeface="Open Sans"/>
                <a:cs typeface="Open Sans"/>
              </a:rPr>
              <a:t>Features Selection / Engineering</a:t>
            </a:r>
          </a:p>
          <a:p>
            <a:pPr eaLnBrk="1" hangingPunct="1"/>
            <a:endParaRPr lang="en-US" sz="1400" dirty="0">
              <a:solidFill>
                <a:srgbClr val="046086"/>
              </a:solidFill>
              <a:latin typeface="Open Sans"/>
              <a:cs typeface="Open Sans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667000" y="308841"/>
            <a:ext cx="5867400" cy="2985433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eaLnBrk="1" hangingPunct="1"/>
            <a:endParaRPr lang="en-US" sz="2000" dirty="0">
              <a:solidFill>
                <a:srgbClr val="046086"/>
              </a:solidFill>
              <a:latin typeface="Open Sans"/>
              <a:cs typeface="Open Sans"/>
            </a:endParaRPr>
          </a:p>
          <a:p>
            <a:pPr marL="285750" indent="-28575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46086"/>
                </a:solidFill>
                <a:latin typeface="Open Sans"/>
                <a:cs typeface="Open Sans"/>
              </a:rPr>
              <a:t>[ Most important features. Recommend variable importance plot – see next slide ]</a:t>
            </a:r>
          </a:p>
          <a:p>
            <a:pPr marL="285750" indent="-28575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46086"/>
                </a:solidFill>
                <a:latin typeface="Open Sans"/>
                <a:cs typeface="Open Sans"/>
              </a:rPr>
              <a:t>[ Attributing progression on Leaderboard to techniques. Recommend LB Performance Chart – see slide after next ]</a:t>
            </a:r>
          </a:p>
          <a:p>
            <a:pPr marL="285750" indent="-28575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46086"/>
                </a:solidFill>
                <a:latin typeface="Open Sans"/>
                <a:cs typeface="Open Sans"/>
              </a:rPr>
              <a:t>[ Outline any important feature transformations ]</a:t>
            </a:r>
          </a:p>
        </p:txBody>
      </p:sp>
    </p:spTree>
    <p:extLst>
      <p:ext uri="{BB962C8B-B14F-4D97-AF65-F5344CB8AC3E}">
        <p14:creationId xmlns:p14="http://schemas.microsoft.com/office/powerpoint/2010/main" val="414097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flipH="1">
            <a:off x="0" y="-19050"/>
            <a:ext cx="1981200" cy="5143500"/>
          </a:xfrm>
          <a:prstGeom prst="rect">
            <a:avLst/>
          </a:prstGeom>
          <a:solidFill>
            <a:srgbClr val="E7EDF2"/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95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05508" y="308842"/>
            <a:ext cx="1571335" cy="73866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46086"/>
                </a:solidFill>
                <a:latin typeface="Open Sans"/>
                <a:cs typeface="Open Sans"/>
              </a:rPr>
              <a:t>Features Selection / Engineering</a:t>
            </a: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047753171"/>
              </p:ext>
            </p:extLst>
          </p:nvPr>
        </p:nvGraphicFramePr>
        <p:xfrm>
          <a:off x="2286000" y="462730"/>
          <a:ext cx="6248400" cy="4528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4049626" y="154953"/>
            <a:ext cx="3178347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algn="ctr" eaLnBrk="1" hangingPunct="1"/>
            <a:r>
              <a:rPr lang="en-US" sz="1400" dirty="0">
                <a:solidFill>
                  <a:srgbClr val="046086"/>
                </a:solidFill>
                <a:latin typeface="Open Sans"/>
                <a:cs typeface="Open Sans"/>
              </a:rPr>
              <a:t>Variable Importance Plot</a:t>
            </a:r>
          </a:p>
        </p:txBody>
      </p:sp>
    </p:spTree>
    <p:extLst>
      <p:ext uri="{BB962C8B-B14F-4D97-AF65-F5344CB8AC3E}">
        <p14:creationId xmlns:p14="http://schemas.microsoft.com/office/powerpoint/2010/main" val="411411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flipH="1">
            <a:off x="0" y="-19050"/>
            <a:ext cx="1981200" cy="5143500"/>
          </a:xfrm>
          <a:prstGeom prst="rect">
            <a:avLst/>
          </a:prstGeom>
          <a:solidFill>
            <a:srgbClr val="E7EDF2"/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95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05508" y="308842"/>
            <a:ext cx="1571335" cy="73866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46086"/>
                </a:solidFill>
                <a:latin typeface="Open Sans"/>
                <a:cs typeface="Open Sans"/>
              </a:rPr>
              <a:t>Features Selection / Engineering</a:t>
            </a: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4049626" y="154953"/>
            <a:ext cx="3178347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algn="ctr" eaLnBrk="1" hangingPunct="1"/>
            <a:r>
              <a:rPr lang="en-US" sz="1400" dirty="0">
                <a:solidFill>
                  <a:srgbClr val="046086"/>
                </a:solidFill>
                <a:latin typeface="Open Sans"/>
                <a:cs typeface="Open Sans"/>
              </a:rPr>
              <a:t>Leaderboard Performance Chart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5" t="32222" r="9193" b="29260"/>
          <a:stretch/>
        </p:blipFill>
        <p:spPr>
          <a:xfrm>
            <a:off x="2286000" y="895350"/>
            <a:ext cx="6366308" cy="388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7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flipH="1">
            <a:off x="0" y="-19050"/>
            <a:ext cx="1981200" cy="5143500"/>
          </a:xfrm>
          <a:prstGeom prst="rect">
            <a:avLst/>
          </a:prstGeom>
          <a:solidFill>
            <a:srgbClr val="E7EDF2"/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95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05508" y="308842"/>
            <a:ext cx="1571335" cy="95410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46086"/>
                </a:solidFill>
                <a:latin typeface="Open Sans"/>
                <a:cs typeface="Open Sans"/>
              </a:rPr>
              <a:t>Features Selection / Engineering</a:t>
            </a:r>
          </a:p>
          <a:p>
            <a:pPr eaLnBrk="1" hangingPunct="1"/>
            <a:endParaRPr lang="en-US" sz="1400" dirty="0">
              <a:solidFill>
                <a:srgbClr val="046086"/>
              </a:solidFill>
              <a:latin typeface="Open Sans"/>
              <a:cs typeface="Open Sans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819400" y="387356"/>
            <a:ext cx="5715000" cy="120032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marL="285750" indent="-28575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46086"/>
                </a:solidFill>
                <a:latin typeface="Open Sans"/>
                <a:cs typeface="Open Sans"/>
              </a:rPr>
              <a:t>[  Relationship between the most important features and the target variable. Recommend using partial plots – see next slide ]</a:t>
            </a:r>
          </a:p>
        </p:txBody>
      </p:sp>
    </p:spTree>
    <p:extLst>
      <p:ext uri="{BB962C8B-B14F-4D97-AF65-F5344CB8AC3E}">
        <p14:creationId xmlns:p14="http://schemas.microsoft.com/office/powerpoint/2010/main" val="353906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flipH="1">
            <a:off x="0" y="-19050"/>
            <a:ext cx="1981200" cy="5143500"/>
          </a:xfrm>
          <a:prstGeom prst="rect">
            <a:avLst/>
          </a:prstGeom>
          <a:solidFill>
            <a:srgbClr val="E7EDF2"/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95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05508" y="308842"/>
            <a:ext cx="1571335" cy="73866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46086"/>
                </a:solidFill>
                <a:latin typeface="Open Sans"/>
                <a:cs typeface="Open Sans"/>
              </a:rPr>
              <a:t>Features Selection / Engineering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2748637"/>
              </p:ext>
            </p:extLst>
          </p:nvPr>
        </p:nvGraphicFramePr>
        <p:xfrm>
          <a:off x="1905000" y="133350"/>
          <a:ext cx="7391400" cy="5010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4049626" y="154953"/>
            <a:ext cx="3178347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46086"/>
                </a:solidFill>
                <a:latin typeface="Open Sans"/>
                <a:cs typeface="Open Sans"/>
              </a:rPr>
              <a:t>Partial Plot of Important Feature #1</a:t>
            </a:r>
          </a:p>
        </p:txBody>
      </p:sp>
    </p:spTree>
    <p:extLst>
      <p:ext uri="{BB962C8B-B14F-4D97-AF65-F5344CB8AC3E}">
        <p14:creationId xmlns:p14="http://schemas.microsoft.com/office/powerpoint/2010/main" val="205450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Kaggle">
  <a:themeElements>
    <a:clrScheme name="Custom 1">
      <a:dk1>
        <a:srgbClr val="262626"/>
      </a:dk1>
      <a:lt1>
        <a:srgbClr val="FFFFFF"/>
      </a:lt1>
      <a:dk2>
        <a:srgbClr val="595959"/>
      </a:dk2>
      <a:lt2>
        <a:srgbClr val="FFFFFF"/>
      </a:lt2>
      <a:accent1>
        <a:srgbClr val="20BEFF"/>
      </a:accent1>
      <a:accent2>
        <a:srgbClr val="FF9953"/>
      </a:accent2>
      <a:accent3>
        <a:srgbClr val="FF1379"/>
      </a:accent3>
      <a:accent4>
        <a:srgbClr val="FFE113"/>
      </a:accent4>
      <a:accent5>
        <a:srgbClr val="0580B2"/>
      </a:accent5>
      <a:accent6>
        <a:srgbClr val="05DE89"/>
      </a:accent6>
      <a:hlink>
        <a:srgbClr val="20BEFF"/>
      </a:hlink>
      <a:folHlink>
        <a:srgbClr val="0580B2"/>
      </a:folHlink>
    </a:clrScheme>
    <a:fontScheme name="Kagg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 cmpd="sng"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Kaggle (All Grey)">
  <a:themeElements>
    <a:clrScheme name="Custom 1">
      <a:dk1>
        <a:srgbClr val="262626"/>
      </a:dk1>
      <a:lt1>
        <a:srgbClr val="FFFFFF"/>
      </a:lt1>
      <a:dk2>
        <a:srgbClr val="595959"/>
      </a:dk2>
      <a:lt2>
        <a:srgbClr val="FFFFFF"/>
      </a:lt2>
      <a:accent1>
        <a:srgbClr val="20BEFF"/>
      </a:accent1>
      <a:accent2>
        <a:srgbClr val="FF9953"/>
      </a:accent2>
      <a:accent3>
        <a:srgbClr val="FF1379"/>
      </a:accent3>
      <a:accent4>
        <a:srgbClr val="FFE113"/>
      </a:accent4>
      <a:accent5>
        <a:srgbClr val="0580B2"/>
      </a:accent5>
      <a:accent6>
        <a:srgbClr val="05DE89"/>
      </a:accent6>
      <a:hlink>
        <a:srgbClr val="20BEFF"/>
      </a:hlink>
      <a:folHlink>
        <a:srgbClr val="0580B2"/>
      </a:folHlink>
    </a:clrScheme>
    <a:fontScheme name="Kagg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">
    <a:dk1>
      <a:srgbClr val="262626"/>
    </a:dk1>
    <a:lt1>
      <a:srgbClr val="FFFFFF"/>
    </a:lt1>
    <a:dk2>
      <a:srgbClr val="595959"/>
    </a:dk2>
    <a:lt2>
      <a:srgbClr val="FFFFFF"/>
    </a:lt2>
    <a:accent1>
      <a:srgbClr val="20BEFF"/>
    </a:accent1>
    <a:accent2>
      <a:srgbClr val="FF9953"/>
    </a:accent2>
    <a:accent3>
      <a:srgbClr val="FF1379"/>
    </a:accent3>
    <a:accent4>
      <a:srgbClr val="FFE113"/>
    </a:accent4>
    <a:accent5>
      <a:srgbClr val="0580B2"/>
    </a:accent5>
    <a:accent6>
      <a:srgbClr val="05DE89"/>
    </a:accent6>
    <a:hlink>
      <a:srgbClr val="20BEFF"/>
    </a:hlink>
    <a:folHlink>
      <a:srgbClr val="0580B2"/>
    </a:folHlink>
  </a:clrScheme>
  <a:fontScheme name="Kaggle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Kaggle - Template</Template>
  <TotalTime>59048</TotalTime>
  <Words>394</Words>
  <Application>Microsoft Macintosh PowerPoint</Application>
  <PresentationFormat>On-screen Show (16:9)</PresentationFormat>
  <Paragraphs>72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ＭＳ Ｐゴシック</vt:lpstr>
      <vt:lpstr>ＭＳ Ｐゴシック</vt:lpstr>
      <vt:lpstr>ヒラギノ角ゴ Pro W3</vt:lpstr>
      <vt:lpstr>Arial</vt:lpstr>
      <vt:lpstr>Arial Narrow</vt:lpstr>
      <vt:lpstr>Calibri</vt:lpstr>
      <vt:lpstr>Open Sans</vt:lpstr>
      <vt:lpstr>Verdana</vt:lpstr>
      <vt:lpstr>Kaggle</vt:lpstr>
      <vt:lpstr>Kaggle (All Grey)</vt:lpstr>
      <vt:lpstr>Kaggle  Winner Presentation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</dc:creator>
  <cp:lastModifiedBy>Kaggle Competitions</cp:lastModifiedBy>
  <cp:revision>895</cp:revision>
  <dcterms:created xsi:type="dcterms:W3CDTF">2012-07-01T20:21:58Z</dcterms:created>
  <dcterms:modified xsi:type="dcterms:W3CDTF">2018-11-26T19:20:10Z</dcterms:modified>
</cp:coreProperties>
</file>