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14" d="100"/>
          <a:sy n="114" d="100"/>
        </p:scale>
        <p:origin x="91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en-US" sz="1000" b="0" i="0" u="none" baseline="0">
                <a:solidFill>
                  <a:srgbClr val="2F2F2F">
                    <a:lumMod val="50000"/>
                    <a:lumOff val="50000"/>
                  </a:srgbClr>
                </a:solidFill>
                <a:latin typeface="Arial"/>
                <a:ea typeface="Arial"/>
              </a:rPr>
              <a:t>8/13/24</a:t>
            </a:r>
          </a:p>
        </p:txBody>
      </p:sp>
      <p:sp>
        <p:nvSpPr>
          <p:cNvPr id="3" name="AutoShape 3"/>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4" name="AutoShape 4"/>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zh-CN" altLang="en-US" sz="1000" b="0" i="0" u="none" baseline="0">
                <a:solidFill>
                  <a:srgbClr val="2F2F2F">
                    <a:lumMod val="50000"/>
                    <a:lumOff val="50000"/>
                  </a:srgbClr>
                </a:solidFill>
                <a:latin typeface="Arial"/>
                <a:ea typeface="Arial"/>
              </a:rPr>
              <a:t>‹#›</a:t>
            </a:fld>
            <a:endParaRPr lang="zh-CN" altLang="en-US" sz="1000" b="0" i="0" u="none" baseline="0">
              <a:solidFill>
                <a:srgbClr val="2F2F2F">
                  <a:lumMod val="50000"/>
                  <a:lumOff val="50000"/>
                </a:srgbClr>
              </a:solidFill>
              <a:latin typeface="Arial"/>
              <a:ea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rcRect t="5764" r="9548" b="3784"/>
          <a:stretch>
            <a:fillRect/>
          </a:stretch>
        </p:blipFill>
        <p:spPr>
          <a:xfrm flipH="1">
            <a:off x="0" y="0"/>
            <a:ext cx="12192000" cy="6858000"/>
          </a:xfrm>
          <a:prstGeom prst="rect">
            <a:avLst/>
          </a:prstGeom>
        </p:spPr>
      </p:pic>
      <p:sp>
        <p:nvSpPr>
          <p:cNvPr id="3" name="AutoShape 3"/>
          <p:cNvSpPr>
            <a:spLocks noGrp="1"/>
          </p:cNvSpPr>
          <p:nvPr>
            <p:ph type="ctrTitle"/>
          </p:nvPr>
        </p:nvSpPr>
        <p:spPr>
          <a:xfrm>
            <a:off x="1130300" y="3745368"/>
            <a:ext cx="4038600" cy="535531"/>
          </a:xfrm>
        </p:spPr>
        <p:txBody>
          <a:bodyPr vert="horz" wrap="square" lIns="91440" tIns="45720" rIns="91440" bIns="45720" anchor="b">
            <a:spAutoFit/>
          </a:bodyPr>
          <a:lstStyle/>
          <a:p>
            <a:pPr algn="l">
              <a:lnSpc>
                <a:spcPct val="90000"/>
              </a:lnSpc>
              <a:spcBef>
                <a:spcPct val="0"/>
              </a:spcBef>
            </a:pPr>
            <a:r>
              <a:rPr lang="en-US" sz="3200" b="1" i="0" u="none" baseline="0">
                <a:solidFill>
                  <a:srgbClr val="FFFFFF"/>
                </a:solidFill>
                <a:latin typeface="Arial"/>
                <a:ea typeface="Arial"/>
              </a:rPr>
              <a:t>Master title style</a:t>
            </a:r>
          </a:p>
        </p:txBody>
      </p:sp>
      <p:sp>
        <p:nvSpPr>
          <p:cNvPr id="4" name="AutoShape 4"/>
          <p:cNvSpPr>
            <a:spLocks noGrp="1"/>
          </p:cNvSpPr>
          <p:nvPr>
            <p:ph type="subTitle" idx="1"/>
          </p:nvPr>
        </p:nvSpPr>
        <p:spPr>
          <a:xfrm>
            <a:off x="1130300" y="4344399"/>
            <a:ext cx="2702560" cy="294632"/>
          </a:xfrm>
        </p:spPr>
        <p:txBody>
          <a:bodyPr vert="horz" wrap="square" lIns="91440" tIns="45720" rIns="91440" bIns="45720" anchor="t">
            <a:spAutoFit/>
          </a:bodyPr>
          <a:lstStyle/>
          <a:p>
            <a:pPr marL="228600" indent="-228600" algn="l">
              <a:lnSpc>
                <a:spcPct val="150000"/>
              </a:lnSpc>
              <a:spcBef>
                <a:spcPct val="0"/>
              </a:spcBef>
            </a:pPr>
            <a:r>
              <a:rPr lang="en-US" sz="1000" b="0" i="0" u="none" baseline="0">
                <a:solidFill>
                  <a:srgbClr val="FFFFFF">
                    <a:alpha val="40000"/>
                  </a:srgbClr>
                </a:solidFill>
                <a:latin typeface="Arial"/>
                <a:ea typeface="Arial"/>
              </a:rPr>
              <a:t>Click to edit Master subtitle style</a:t>
            </a:r>
          </a:p>
        </p:txBody>
      </p:sp>
      <p:sp>
        <p:nvSpPr>
          <p:cNvPr id="5" name="AutoShape 5"/>
          <p:cNvSpPr>
            <a:spLocks noGrp="1"/>
          </p:cNvSpPr>
          <p:nvPr>
            <p:ph type="body" sz="quarter" idx="15"/>
          </p:nvPr>
        </p:nvSpPr>
        <p:spPr>
          <a:xfrm>
            <a:off x="660400" y="742769"/>
            <a:ext cx="1099981" cy="258532"/>
          </a:xfrm>
        </p:spPr>
        <p:txBody>
          <a:bodyPr vert="horz" wrap="none" lIns="91440" tIns="45720" rIns="91440" bIns="45720" anchor="ctr">
            <a:spAutoFit/>
          </a:bodyPr>
          <a:lstStyle/>
          <a:p>
            <a:pPr marL="0" indent="0" algn="l">
              <a:lnSpc>
                <a:spcPct val="90000"/>
              </a:lnSpc>
              <a:spcBef>
                <a:spcPts val="1000"/>
              </a:spcBef>
            </a:pPr>
            <a:r>
              <a:rPr lang="en-US" sz="1200" b="0" i="0" u="none" baseline="0">
                <a:solidFill>
                  <a:srgbClr val="FFFFFF"/>
                </a:solidFill>
                <a:latin typeface="Arial"/>
                <a:ea typeface="Arial"/>
              </a:rPr>
              <a:t>LGOO HERE</a:t>
            </a:r>
          </a:p>
        </p:txBody>
      </p:sp>
      <p:sp>
        <p:nvSpPr>
          <p:cNvPr id="6" name="AutoShape 6"/>
          <p:cNvSpPr>
            <a:spLocks noGrp="1"/>
          </p:cNvSpPr>
          <p:nvPr>
            <p:ph type="body" sz="quarter" idx="10"/>
          </p:nvPr>
        </p:nvSpPr>
        <p:spPr>
          <a:xfrm>
            <a:off x="10024581" y="6084773"/>
            <a:ext cx="1494319" cy="230832"/>
          </a:xfrm>
        </p:spPr>
        <p:txBody>
          <a:bodyPr vert="horz" wrap="none" lIns="91440" tIns="45720" rIns="91440" bIns="45720" anchor="ctr">
            <a:spAutoFit/>
          </a:bodyPr>
          <a:lstStyle/>
          <a:p>
            <a:pPr marL="228578" indent="-228578" algn="r">
              <a:lnSpc>
                <a:spcPct val="90000"/>
              </a:lnSpc>
              <a:spcBef>
                <a:spcPct val="0"/>
              </a:spcBef>
            </a:pPr>
            <a:r>
              <a:rPr lang="en-US" sz="1000" b="0" i="0" u="none" baseline="0">
                <a:solidFill>
                  <a:srgbClr val="FFFFFF"/>
                </a:solidFill>
                <a:latin typeface="Arial"/>
                <a:ea typeface="Arial"/>
              </a:rPr>
              <a:t>Speaker name and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F2F2F"/>
        </a:solidFill>
        <a:effectLst/>
      </p:bgPr>
    </p:bg>
    <p:spTree>
      <p:nvGrpSpPr>
        <p:cNvPr id="1" name=""/>
        <p:cNvGrpSpPr/>
        <p:nvPr/>
      </p:nvGrpSpPr>
      <p:grpSpPr>
        <a:xfrm>
          <a:off x="0" y="0"/>
          <a:ext cx="0" cy="0"/>
          <a:chOff x="0" y="0"/>
          <a:chExt cx="0" cy="0"/>
        </a:xfrm>
      </p:grpSpPr>
      <p:sp>
        <p:nvSpPr>
          <p:cNvPr id="2" name="AutoShape 2"/>
          <p:cNvSpPr/>
          <p:nvPr/>
        </p:nvSpPr>
        <p:spPr>
          <a:xfrm>
            <a:off x="0" y="0"/>
            <a:ext cx="12192000" cy="6858000"/>
          </a:xfrm>
          <a:prstGeom prst="rect">
            <a:avLst/>
          </a:prstGeom>
          <a:solidFill>
            <a:srgbClr val="000000"/>
          </a:solid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sz="2800" b="1" i="0" u="none" baseline="0">
                <a:solidFill>
                  <a:srgbClr val="FFFFFF"/>
                </a:solidFill>
                <a:latin typeface="Arial"/>
                <a:ea typeface="Arial"/>
              </a:rPr>
              <a:t>Click to edit Master title style</a:t>
            </a:r>
          </a:p>
        </p:txBody>
      </p:sp>
      <p:sp>
        <p:nvSpPr>
          <p:cNvPr id="4" name="AutoShape 4"/>
          <p:cNvSpPr>
            <a:spLocks noGrp="1"/>
          </p:cNvSpPr>
          <p:nvPr>
            <p:ph idx="1"/>
          </p:nvPr>
        </p:nvSpPr>
        <p:spPr>
          <a:xfrm>
            <a:off x="660400" y="1130300"/>
            <a:ext cx="10858500" cy="5003800"/>
          </a:xfrm>
        </p:spPr>
        <p:txBody>
          <a:bodyPr vert="horz" lIns="91440" tIns="45720" rIns="91440" bIns="45720" anchor="t">
            <a:normAutofit/>
          </a:bodyPr>
          <a:lstStyle/>
          <a:p>
            <a:pPr marL="228600" indent="-228600" algn="l">
              <a:lnSpc>
                <a:spcPct val="90000"/>
              </a:lnSpc>
              <a:spcBef>
                <a:spcPts val="1000"/>
              </a:spcBef>
            </a:pPr>
            <a:r>
              <a:rPr lang="en-US" sz="1800" b="0" i="0" u="none" baseline="0">
                <a:solidFill>
                  <a:srgbClr val="FFFFFF"/>
                </a:solidFill>
                <a:latin typeface="Arial"/>
                <a:ea typeface="Arial"/>
              </a:rPr>
              <a:t>Click to edit Master text styles</a:t>
            </a:r>
          </a:p>
          <a:p>
            <a:pPr marL="685800" lvl="1" indent="-228600" algn="l">
              <a:lnSpc>
                <a:spcPct val="90000"/>
              </a:lnSpc>
              <a:spcBef>
                <a:spcPts val="500"/>
              </a:spcBef>
            </a:pPr>
            <a:r>
              <a:rPr lang="en-US" sz="1600" b="0" i="0" u="none" baseline="0">
                <a:solidFill>
                  <a:srgbClr val="FFFFFF"/>
                </a:solidFill>
                <a:latin typeface="Arial"/>
                <a:ea typeface="Arial"/>
              </a:rPr>
              <a:t>Second level</a:t>
            </a:r>
          </a:p>
          <a:p>
            <a:pPr marL="1143000" lvl="2" indent="-228600" algn="l">
              <a:lnSpc>
                <a:spcPct val="90000"/>
              </a:lnSpc>
              <a:spcBef>
                <a:spcPts val="500"/>
              </a:spcBef>
            </a:pPr>
            <a:r>
              <a:rPr lang="en-US" sz="1400" b="0" i="0" u="none" baseline="0">
                <a:solidFill>
                  <a:srgbClr val="FFFFFF"/>
                </a:solidFill>
                <a:latin typeface="Arial"/>
                <a:ea typeface="Arial"/>
              </a:rPr>
              <a:t>Third level</a:t>
            </a:r>
          </a:p>
          <a:p>
            <a:pPr marL="1600200" lvl="3" indent="-228600" algn="l">
              <a:lnSpc>
                <a:spcPct val="90000"/>
              </a:lnSpc>
              <a:spcBef>
                <a:spcPts val="500"/>
              </a:spcBef>
            </a:pPr>
            <a:r>
              <a:rPr lang="en-US" sz="1200" b="0" i="0" u="none" baseline="0">
                <a:solidFill>
                  <a:srgbClr val="FFFFFF"/>
                </a:solidFill>
                <a:latin typeface="Arial"/>
                <a:ea typeface="Arial"/>
              </a:rPr>
              <a:t>Fourth level</a:t>
            </a:r>
          </a:p>
          <a:p>
            <a:pPr marL="2057400" lvl="4" indent="-228600" algn="l">
              <a:lnSpc>
                <a:spcPct val="90000"/>
              </a:lnSpc>
              <a:spcBef>
                <a:spcPts val="500"/>
              </a:spcBef>
            </a:pPr>
            <a:r>
              <a:rPr lang="en-US" sz="1200" b="0" i="0" u="none" baseline="0">
                <a:solidFill>
                  <a:srgbClr val="FFFFFF"/>
                </a:solidFill>
                <a:latin typeface="Arial"/>
                <a:ea typeface="Arial"/>
              </a:rPr>
              <a:t>Fifth level</a:t>
            </a:r>
          </a:p>
        </p:txBody>
      </p:sp>
      <p:sp>
        <p:nvSpPr>
          <p:cNvPr id="5" name="AutoShape 5"/>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en-US" sz="1000" b="0" i="0" u="none" baseline="0">
                <a:solidFill>
                  <a:srgbClr val="FFFFFF">
                    <a:lumMod val="50000"/>
                    <a:lumOff val="50000"/>
                  </a:srgbClr>
                </a:solidFill>
                <a:latin typeface="Arial"/>
                <a:ea typeface="Arial"/>
              </a:rPr>
              <a:t>8/13/24</a:t>
            </a:r>
          </a:p>
        </p:txBody>
      </p:sp>
      <p:sp>
        <p:nvSpPr>
          <p:cNvPr id="6" name="AutoShape 6"/>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7" name="AutoShape 7"/>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zh-CN" altLang="en-US" sz="1000" b="0" i="0" u="none" baseline="0">
                <a:solidFill>
                  <a:srgbClr val="FFFFFF">
                    <a:lumMod val="50000"/>
                    <a:lumOff val="50000"/>
                  </a:srgbClr>
                </a:solidFill>
                <a:latin typeface="Arial"/>
                <a:ea typeface="Arial"/>
              </a:rPr>
              <a:t>‹#›</a:t>
            </a:fld>
            <a:endParaRPr lang="zh-CN" altLang="en-US" sz="1000" b="0" i="0" u="none" baseline="0">
              <a:solidFill>
                <a:srgbClr val="FFFFFF">
                  <a:lumMod val="50000"/>
                  <a:lumOff val="50000"/>
                </a:srgbClr>
              </a:solidFill>
              <a:latin typeface="Arial"/>
              <a:ea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Layout">
    <p:bg>
      <p:bgPr>
        <a:solidFill>
          <a:srgbClr val="2F2F2F"/>
        </a:solidFill>
        <a:effectLst/>
      </p:bgPr>
    </p:bg>
    <p:spTree>
      <p:nvGrpSpPr>
        <p:cNvPr id="1" name=""/>
        <p:cNvGrpSpPr/>
        <p:nvPr/>
      </p:nvGrpSpPr>
      <p:grpSpPr>
        <a:xfrm>
          <a:off x="0" y="0"/>
          <a:ext cx="0" cy="0"/>
          <a:chOff x="0" y="0"/>
          <a:chExt cx="0" cy="0"/>
        </a:xfrm>
      </p:grpSpPr>
      <p:sp>
        <p:nvSpPr>
          <p:cNvPr id="2" name="AutoShape 2"/>
          <p:cNvSpPr/>
          <p:nvPr/>
        </p:nvSpPr>
        <p:spPr>
          <a:xfrm>
            <a:off x="0" y="0"/>
            <a:ext cx="12192000" cy="6858000"/>
          </a:xfrm>
          <a:prstGeom prst="rect">
            <a:avLst/>
          </a:prstGeom>
          <a:solidFill>
            <a:srgbClr val="000000"/>
          </a:solid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body" sz="quarter" idx="14"/>
          </p:nvPr>
        </p:nvSpPr>
        <p:spPr>
          <a:xfrm>
            <a:off x="660400" y="1500188"/>
            <a:ext cx="2836562" cy="594626"/>
          </a:xfrm>
        </p:spPr>
        <p:txBody>
          <a:bodyPr vert="horz" lIns="91440" tIns="45720" rIns="91440" bIns="45720" anchor="t">
            <a:normAutofit/>
          </a:bodyPr>
          <a:lstStyle/>
          <a:p>
            <a:pPr marL="0" indent="0" algn="r">
              <a:lnSpc>
                <a:spcPct val="90000"/>
              </a:lnSpc>
              <a:spcBef>
                <a:spcPts val="1000"/>
              </a:spcBef>
            </a:pPr>
            <a:r>
              <a:rPr lang="en-US" sz="2400" b="1" i="0" u="none" baseline="0">
                <a:solidFill>
                  <a:srgbClr val="FFFFFF"/>
                </a:solidFill>
                <a:latin typeface="Arial"/>
                <a:ea typeface="Arial"/>
              </a:rPr>
              <a:t>CONTENTS</a:t>
            </a:r>
          </a:p>
        </p:txBody>
      </p:sp>
      <p:sp>
        <p:nvSpPr>
          <p:cNvPr id="4" name="AutoShape 4"/>
          <p:cNvSpPr>
            <a:spLocks noGrp="1"/>
          </p:cNvSpPr>
          <p:nvPr>
            <p:ph type="body" sz="quarter" idx="13"/>
          </p:nvPr>
        </p:nvSpPr>
        <p:spPr>
          <a:xfrm>
            <a:off x="3647836" y="1500187"/>
            <a:ext cx="7871045" cy="4633913"/>
          </a:xfrm>
        </p:spPr>
        <p:txBody>
          <a:bodyPr vert="horz" lIns="91440" tIns="45720" rIns="91440" bIns="45720" anchor="t">
            <a:normAutofit/>
          </a:bodyPr>
          <a:lstStyle/>
          <a:p>
            <a:pPr marL="342900" indent="-342900" algn="l">
              <a:lnSpc>
                <a:spcPct val="90000"/>
              </a:lnSpc>
              <a:spcBef>
                <a:spcPts val="1000"/>
              </a:spcBef>
            </a:pPr>
            <a:r>
              <a:rPr lang="en-US" sz="1800" b="0" i="0" u="none" baseline="0">
                <a:solidFill>
                  <a:srgbClr val="FFFFFF"/>
                </a:solidFill>
                <a:latin typeface="Arial"/>
                <a:ea typeface="Arial"/>
              </a:rPr>
              <a:t>Click to edit Master text styles</a:t>
            </a:r>
          </a:p>
          <a:p>
            <a:pPr marL="800100" lvl="1" indent="-342900" algn="l">
              <a:lnSpc>
                <a:spcPct val="90000"/>
              </a:lnSpc>
              <a:spcBef>
                <a:spcPts val="500"/>
              </a:spcBef>
            </a:pPr>
            <a:r>
              <a:rPr lang="en-US" sz="1600" b="0" i="0" u="none" baseline="0">
                <a:solidFill>
                  <a:srgbClr val="FFFFFF"/>
                </a:solidFill>
                <a:latin typeface="Arial"/>
                <a:ea typeface="Arial"/>
              </a:rPr>
              <a:t>Second level</a:t>
            </a:r>
          </a:p>
          <a:p>
            <a:pPr marL="1257300" lvl="2" indent="-342900" algn="l">
              <a:lnSpc>
                <a:spcPct val="90000"/>
              </a:lnSpc>
              <a:spcBef>
                <a:spcPts val="500"/>
              </a:spcBef>
            </a:pPr>
            <a:r>
              <a:rPr lang="en-US" sz="1400" b="0" i="0" u="none" baseline="0">
                <a:solidFill>
                  <a:srgbClr val="FFFFFF"/>
                </a:solidFill>
                <a:latin typeface="Arial"/>
                <a:ea typeface="Arial"/>
              </a:rPr>
              <a:t>Third level</a:t>
            </a:r>
          </a:p>
          <a:p>
            <a:pPr marL="1600200" lvl="3" indent="-228600" algn="l">
              <a:lnSpc>
                <a:spcPct val="90000"/>
              </a:lnSpc>
              <a:spcBef>
                <a:spcPts val="500"/>
              </a:spcBef>
            </a:pPr>
            <a:r>
              <a:rPr lang="en-US" sz="1200" b="0" i="0" u="none" baseline="0">
                <a:solidFill>
                  <a:srgbClr val="FFFFFF"/>
                </a:solidFill>
                <a:latin typeface="Arial"/>
                <a:ea typeface="Arial"/>
              </a:rPr>
              <a:t>Fourth level</a:t>
            </a:r>
          </a:p>
          <a:p>
            <a:pPr marL="2057400" lvl="4" indent="-228600" algn="l">
              <a:lnSpc>
                <a:spcPct val="90000"/>
              </a:lnSpc>
              <a:spcBef>
                <a:spcPts val="500"/>
              </a:spcBef>
            </a:pPr>
            <a:r>
              <a:rPr lang="en-US" sz="1200" b="0" i="0" u="none" baseline="0">
                <a:solidFill>
                  <a:srgbClr val="FFFFFF"/>
                </a:solidFill>
                <a:latin typeface="Arial"/>
                <a:ea typeface="Arial"/>
              </a:rPr>
              <a:t>Fifth level</a:t>
            </a:r>
          </a:p>
        </p:txBody>
      </p:sp>
      <p:sp>
        <p:nvSpPr>
          <p:cNvPr id="5" name="AutoShape 5"/>
          <p:cNvSpPr>
            <a:spLocks noGrp="1"/>
          </p:cNvSpPr>
          <p:nvPr>
            <p:ph type="ftr" sz="quarter" idx="10"/>
          </p:nvPr>
        </p:nvSpPr>
        <p:spPr>
          <a:xfrm>
            <a:off x="660401" y="6438900"/>
            <a:ext cx="3992171" cy="215900"/>
          </a:xfrm>
        </p:spPr>
        <p:txBody>
          <a:bodyPr vert="horz" lIns="91440" tIns="45720" rIns="91440" bIns="45720" anchor="ctr">
            <a:normAutofit/>
          </a:bodyPr>
          <a:lstStyle/>
          <a:p>
            <a:pPr marL="0" algn="l"/>
            <a:endParaRPr/>
          </a:p>
        </p:txBody>
      </p:sp>
      <p:sp>
        <p:nvSpPr>
          <p:cNvPr id="6" name="AutoShape 6"/>
          <p:cNvSpPr>
            <a:spLocks noGrp="1"/>
          </p:cNvSpPr>
          <p:nvPr>
            <p:ph type="dt" sz="half" idx="11"/>
          </p:nvPr>
        </p:nvSpPr>
        <p:spPr>
          <a:xfrm>
            <a:off x="5504656" y="6438900"/>
            <a:ext cx="1802924" cy="215900"/>
          </a:xfrm>
        </p:spPr>
        <p:txBody>
          <a:bodyPr vert="horz" lIns="91440" tIns="45720" rIns="91440" bIns="45720" anchor="ctr">
            <a:normAutofit/>
          </a:bodyPr>
          <a:lstStyle/>
          <a:p>
            <a:pPr marL="0" algn="ctr"/>
            <a:r>
              <a:rPr lang="en-US" sz="1000" b="0" i="0" u="none" baseline="0">
                <a:solidFill>
                  <a:srgbClr val="FFFFFF">
                    <a:lumMod val="50000"/>
                    <a:lumOff val="50000"/>
                  </a:srgbClr>
                </a:solidFill>
                <a:latin typeface="Arial"/>
                <a:ea typeface="Arial"/>
              </a:rPr>
              <a:t>8/13/24</a:t>
            </a:r>
          </a:p>
        </p:txBody>
      </p:sp>
      <p:cxnSp>
        <p:nvCxnSpPr>
          <p:cNvPr id="7" name="Connector 7"/>
          <p:cNvCxnSpPr/>
          <p:nvPr/>
        </p:nvCxnSpPr>
        <p:spPr>
          <a:xfrm>
            <a:off x="3621019" y="1500188"/>
            <a:ext cx="0" cy="4633913"/>
          </a:xfrm>
          <a:prstGeom prst="line">
            <a:avLst/>
          </a:prstGeom>
          <a:solidFill>
            <a:srgbClr val="FFCC00"/>
          </a:solidFill>
          <a:ln w="3175" cap="flat">
            <a:solidFill>
              <a:srgbClr val="FFFFFF"/>
            </a:solidFill>
            <a:prstDash val="solid"/>
          </a:ln>
        </p:spPr>
      </p:cxnSp>
      <p:sp>
        <p:nvSpPr>
          <p:cNvPr id="8" name="Freeform 8"/>
          <p:cNvSpPr/>
          <p:nvPr/>
        </p:nvSpPr>
        <p:spPr>
          <a:xfrm>
            <a:off x="2626456" y="5219207"/>
            <a:ext cx="870506" cy="915667"/>
          </a:xfrm>
          <a:custGeom>
            <a:avLst/>
            <a:gdLst/>
            <a:ahLst/>
            <a:cxnLst/>
            <a:rect l="l" t="t"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FFFFFF"/>
          </a:solidFill>
        </p:spPr>
        <p:txBody>
          <a:bodyPr vert="horz" lIns="91440" tIns="45720" rIns="91440" bIns="45720" anchor="t">
            <a:normAutofit/>
          </a:bodyPr>
          <a:lstStyle/>
          <a:p>
            <a:pPr marL="0" algn="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rcRect l="7336" t="19037" r="36025" b="24325"/>
          <a:stretch>
            <a:fillRect/>
          </a:stretch>
        </p:blipFill>
        <p:spPr>
          <a:xfrm flipH="1">
            <a:off x="0" y="0"/>
            <a:ext cx="12192000" cy="6858000"/>
          </a:xfrm>
          <a:prstGeom prst="rect">
            <a:avLst/>
          </a:prstGeom>
        </p:spPr>
      </p:pic>
      <p:sp>
        <p:nvSpPr>
          <p:cNvPr id="3" name="AutoShape 3"/>
          <p:cNvSpPr>
            <a:spLocks noGrp="1"/>
          </p:cNvSpPr>
          <p:nvPr>
            <p:ph type="title"/>
          </p:nvPr>
        </p:nvSpPr>
        <p:spPr>
          <a:xfrm>
            <a:off x="1346200" y="4090407"/>
            <a:ext cx="5731164" cy="424732"/>
          </a:xfrm>
        </p:spPr>
        <p:txBody>
          <a:bodyPr vert="horz" lIns="91440" tIns="45720" rIns="91440" bIns="45720" anchor="b">
            <a:spAutoFit/>
          </a:bodyPr>
          <a:lstStyle/>
          <a:p>
            <a:pPr algn="l">
              <a:lnSpc>
                <a:spcPct val="90000"/>
              </a:lnSpc>
              <a:spcBef>
                <a:spcPct val="0"/>
              </a:spcBef>
            </a:pPr>
            <a:r>
              <a:rPr lang="en-US" sz="2400" b="1" i="0" u="none" baseline="0">
                <a:solidFill>
                  <a:srgbClr val="FFFFFF"/>
                </a:solidFill>
                <a:latin typeface="Arial"/>
                <a:ea typeface="Arial"/>
              </a:rPr>
              <a:t>Click to edit Master title style</a:t>
            </a:r>
          </a:p>
        </p:txBody>
      </p:sp>
      <p:sp>
        <p:nvSpPr>
          <p:cNvPr id="4" name="AutoShape 4"/>
          <p:cNvSpPr>
            <a:spLocks noGrp="1"/>
          </p:cNvSpPr>
          <p:nvPr>
            <p:ph type="body" idx="1"/>
          </p:nvPr>
        </p:nvSpPr>
        <p:spPr>
          <a:xfrm>
            <a:off x="1346200" y="4515139"/>
            <a:ext cx="5731164" cy="230832"/>
          </a:xfrm>
        </p:spPr>
        <p:txBody>
          <a:bodyPr vert="horz" lIns="91440" tIns="45720" rIns="91440" bIns="45720" anchor="t">
            <a:spAutoFit/>
          </a:bodyPr>
          <a:lstStyle/>
          <a:p>
            <a:pPr marL="0" indent="0" algn="l">
              <a:lnSpc>
                <a:spcPct val="90000"/>
              </a:lnSpc>
              <a:spcBef>
                <a:spcPts val="1000"/>
              </a:spcBef>
            </a:pPr>
            <a:r>
              <a:rPr lang="en-US" sz="1000" b="0" i="0" u="none" baseline="0">
                <a:solidFill>
                  <a:srgbClr val="FFFFFF">
                    <a:alpha val="40000"/>
                  </a:srgbClr>
                </a:solidFill>
                <a:latin typeface="Arial"/>
                <a:ea typeface="Arial"/>
              </a:rPr>
              <a:t>Click to edit Master text styles</a:t>
            </a:r>
          </a:p>
        </p:txBody>
      </p:sp>
      <p:sp>
        <p:nvSpPr>
          <p:cNvPr id="5" name="AutoShape 5"/>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en-US" sz="1000" b="0" i="0" u="none" baseline="0">
                <a:solidFill>
                  <a:srgbClr val="FFFFFF"/>
                </a:solidFill>
                <a:latin typeface="Arial"/>
                <a:ea typeface="Arial"/>
              </a:rPr>
              <a:t>8/13/24</a:t>
            </a:r>
          </a:p>
        </p:txBody>
      </p:sp>
      <p:sp>
        <p:nvSpPr>
          <p:cNvPr id="6" name="AutoShape 6"/>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7" name="AutoShape 7"/>
          <p:cNvSpPr>
            <a:spLocks noGrp="1"/>
          </p:cNvSpPr>
          <p:nvPr>
            <p:ph type="body" sz="quarter" idx="15"/>
          </p:nvPr>
        </p:nvSpPr>
        <p:spPr>
          <a:xfrm>
            <a:off x="660400" y="742769"/>
            <a:ext cx="1099981" cy="258532"/>
          </a:xfrm>
        </p:spPr>
        <p:txBody>
          <a:bodyPr vert="horz" wrap="none" lIns="91440" tIns="45720" rIns="91440" bIns="45720" anchor="ctr">
            <a:spAutoFit/>
          </a:bodyPr>
          <a:lstStyle/>
          <a:p>
            <a:pPr marL="0" indent="0" algn="l">
              <a:lnSpc>
                <a:spcPct val="90000"/>
              </a:lnSpc>
              <a:spcBef>
                <a:spcPts val="1000"/>
              </a:spcBef>
            </a:pPr>
            <a:r>
              <a:rPr lang="en-US" sz="1200" b="0" i="0" u="none" baseline="0">
                <a:solidFill>
                  <a:srgbClr val="FFFFFF"/>
                </a:solidFill>
                <a:latin typeface="Arial"/>
                <a:ea typeface="Arial"/>
              </a:rPr>
              <a:t>LGOO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F2F2F"/>
        </a:solidFill>
        <a:effectLst/>
      </p:bgPr>
    </p:bg>
    <p:spTree>
      <p:nvGrpSpPr>
        <p:cNvPr id="1" name=""/>
        <p:cNvGrpSpPr/>
        <p:nvPr/>
      </p:nvGrpSpPr>
      <p:grpSpPr>
        <a:xfrm>
          <a:off x="0" y="0"/>
          <a:ext cx="0" cy="0"/>
          <a:chOff x="0" y="0"/>
          <a:chExt cx="0" cy="0"/>
        </a:xfrm>
      </p:grpSpPr>
      <p:sp>
        <p:nvSpPr>
          <p:cNvPr id="2" name="AutoShape 2"/>
          <p:cNvSpPr/>
          <p:nvPr/>
        </p:nvSpPr>
        <p:spPr>
          <a:xfrm>
            <a:off x="0" y="0"/>
            <a:ext cx="12192000" cy="6858000"/>
          </a:xfrm>
          <a:prstGeom prst="rect">
            <a:avLst/>
          </a:prstGeom>
          <a:solidFill>
            <a:srgbClr val="000000"/>
          </a:solid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sz="2800" b="1" i="0" u="none" baseline="0">
                <a:solidFill>
                  <a:srgbClr val="FFFFFF"/>
                </a:solidFill>
                <a:latin typeface="Arial"/>
                <a:ea typeface="Arial"/>
              </a:rPr>
              <a:t>Click to edit Master title style</a:t>
            </a:r>
          </a:p>
        </p:txBody>
      </p:sp>
      <p:sp>
        <p:nvSpPr>
          <p:cNvPr id="4" name="AutoShape 4"/>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en-US" sz="1000" b="0" i="0" u="none" baseline="0">
                <a:solidFill>
                  <a:srgbClr val="FFFFFF">
                    <a:lumMod val="50000"/>
                    <a:lumOff val="50000"/>
                  </a:srgbClr>
                </a:solidFill>
                <a:latin typeface="Arial"/>
                <a:ea typeface="Arial"/>
              </a:rPr>
              <a:t>8/13/24</a:t>
            </a:r>
          </a:p>
        </p:txBody>
      </p:sp>
      <p:sp>
        <p:nvSpPr>
          <p:cNvPr id="5" name="AutoShape 5"/>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6" name="AutoShape 6"/>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zh-CN" altLang="en-US" sz="1000" b="0" i="0" u="none" baseline="0">
                <a:solidFill>
                  <a:srgbClr val="FFFFFF">
                    <a:lumMod val="50000"/>
                    <a:lumOff val="50000"/>
                  </a:srgbClr>
                </a:solidFill>
                <a:latin typeface="Arial"/>
                <a:ea typeface="Arial"/>
              </a:rPr>
              <a:t>‹#›</a:t>
            </a:fld>
            <a:endParaRPr lang="zh-CN" altLang="en-US" sz="1000" b="0" i="0" u="none" baseline="0">
              <a:solidFill>
                <a:srgbClr val="FFFFFF">
                  <a:lumMod val="50000"/>
                  <a:lumOff val="50000"/>
                </a:srgbClr>
              </a:solidFill>
              <a:latin typeface="Arial"/>
              <a:ea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rcRect t="5764" r="9548" b="3784"/>
          <a:stretch>
            <a:fillRect/>
          </a:stretch>
        </p:blipFill>
        <p:spPr>
          <a:xfrm flipH="1">
            <a:off x="0" y="0"/>
            <a:ext cx="12192000" cy="6858000"/>
          </a:xfrm>
          <a:prstGeom prst="rect">
            <a:avLst/>
          </a:prstGeom>
        </p:spPr>
      </p:pic>
      <p:sp>
        <p:nvSpPr>
          <p:cNvPr id="3" name="AutoShape 3"/>
          <p:cNvSpPr>
            <a:spLocks noGrp="1"/>
          </p:cNvSpPr>
          <p:nvPr>
            <p:ph type="body" sz="quarter" idx="13"/>
          </p:nvPr>
        </p:nvSpPr>
        <p:spPr>
          <a:xfrm>
            <a:off x="1463676" y="2413543"/>
            <a:ext cx="5422900" cy="2585323"/>
          </a:xfrm>
        </p:spPr>
        <p:txBody>
          <a:bodyPr vert="horz" wrap="square" lIns="91440" tIns="45720" rIns="91440" bIns="45720" anchor="b">
            <a:spAutoFit/>
          </a:bodyPr>
          <a:lstStyle/>
          <a:p>
            <a:pPr marL="228600" indent="-228600" algn="l">
              <a:lnSpc>
                <a:spcPct val="90000"/>
              </a:lnSpc>
              <a:spcBef>
                <a:spcPct val="0"/>
              </a:spcBef>
            </a:pPr>
            <a:r>
              <a:rPr lang="en-US" sz="6000" b="1" i="0" u="none" baseline="0">
                <a:solidFill>
                  <a:srgbClr val="FFFFFF"/>
                </a:solidFill>
                <a:latin typeface="Arial"/>
                <a:ea typeface="Arial"/>
              </a:rPr>
              <a:t>Click to edit Master text styles</a:t>
            </a:r>
          </a:p>
        </p:txBody>
      </p:sp>
      <p:sp>
        <p:nvSpPr>
          <p:cNvPr id="4" name="AutoShape 4"/>
          <p:cNvSpPr>
            <a:spLocks noGrp="1"/>
          </p:cNvSpPr>
          <p:nvPr>
            <p:ph type="body" sz="quarter" idx="16"/>
          </p:nvPr>
        </p:nvSpPr>
        <p:spPr>
          <a:xfrm>
            <a:off x="660400" y="742769"/>
            <a:ext cx="1099981" cy="258532"/>
          </a:xfrm>
        </p:spPr>
        <p:txBody>
          <a:bodyPr vert="horz" wrap="none" lIns="91440" tIns="45720" rIns="91440" bIns="45720" anchor="ctr">
            <a:spAutoFit/>
          </a:bodyPr>
          <a:lstStyle/>
          <a:p>
            <a:pPr marL="0" indent="0" algn="l">
              <a:lnSpc>
                <a:spcPct val="90000"/>
              </a:lnSpc>
              <a:spcBef>
                <a:spcPts val="1000"/>
              </a:spcBef>
            </a:pPr>
            <a:r>
              <a:rPr lang="en-US" sz="1200" b="0" i="0" u="none" baseline="0">
                <a:solidFill>
                  <a:srgbClr val="FFFFFF"/>
                </a:solidFill>
                <a:latin typeface="Arial"/>
                <a:ea typeface="Arial"/>
              </a:rPr>
              <a:t>LGOO HERE</a:t>
            </a:r>
          </a:p>
        </p:txBody>
      </p:sp>
      <p:sp>
        <p:nvSpPr>
          <p:cNvPr id="5" name="AutoShape 5"/>
          <p:cNvSpPr>
            <a:spLocks noGrp="1"/>
          </p:cNvSpPr>
          <p:nvPr>
            <p:ph type="body" sz="quarter" idx="10"/>
          </p:nvPr>
        </p:nvSpPr>
        <p:spPr>
          <a:xfrm>
            <a:off x="10024581" y="6084773"/>
            <a:ext cx="1494319" cy="230832"/>
          </a:xfrm>
        </p:spPr>
        <p:txBody>
          <a:bodyPr vert="horz" wrap="none" lIns="91440" tIns="45720" rIns="91440" bIns="45720" anchor="ctr">
            <a:spAutoFit/>
          </a:bodyPr>
          <a:lstStyle/>
          <a:p>
            <a:pPr marL="228578" indent="-228578" algn="r">
              <a:lnSpc>
                <a:spcPct val="90000"/>
              </a:lnSpc>
              <a:spcBef>
                <a:spcPct val="0"/>
              </a:spcBef>
            </a:pPr>
            <a:r>
              <a:rPr lang="en-US" sz="1000" b="0" i="0" u="none" baseline="0">
                <a:solidFill>
                  <a:srgbClr val="FFFFFF"/>
                </a:solidFill>
                <a:latin typeface="Arial"/>
                <a:ea typeface="Arial"/>
              </a:rPr>
              <a:t>Speaker name and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2F2F2F"/>
                </a:solidFill>
                <a:latin typeface="Arial"/>
                <a:ea typeface="Arial"/>
              </a:rPr>
              <a:t>Click to edit Master title style</a:t>
            </a:r>
          </a:p>
        </p:txBody>
      </p:sp>
      <p:sp>
        <p:nvSpPr>
          <p:cNvPr id="3" name="AutoShape 3"/>
          <p:cNvSpPr>
            <a:spLocks noGrp="1"/>
          </p:cNvSpPr>
          <p:nvPr>
            <p:ph type="body" idx="1"/>
          </p:nvPr>
        </p:nvSpPr>
        <p:spPr>
          <a:xfrm>
            <a:off x="660400" y="1130300"/>
            <a:ext cx="10858500" cy="5003800"/>
          </a:xfrm>
          <a:prstGeom prst="rect">
            <a:avLst/>
          </a:prstGeom>
        </p:spPr>
        <p:txBody>
          <a:bodyPr vert="horz" lIns="91440" tIns="45720" rIns="91440" bIns="45720" anchor="t">
            <a:normAutofit/>
          </a:bodyPr>
          <a:lstStyle/>
          <a:p>
            <a:pPr marL="228600" indent="-228600" algn="l">
              <a:lnSpc>
                <a:spcPct val="90000"/>
              </a:lnSpc>
              <a:spcBef>
                <a:spcPts val="1000"/>
              </a:spcBef>
            </a:pPr>
            <a:r>
              <a:rPr lang="en-US" sz="1800" b="0" i="0" u="none" baseline="0">
                <a:solidFill>
                  <a:srgbClr val="2F2F2F"/>
                </a:solidFill>
                <a:latin typeface="Arial"/>
                <a:ea typeface="Arial"/>
              </a:rPr>
              <a:t>Click to edit Master text styles</a:t>
            </a:r>
          </a:p>
          <a:p>
            <a:pPr marL="685800" lvl="1" indent="-228600" algn="l">
              <a:lnSpc>
                <a:spcPct val="90000"/>
              </a:lnSpc>
              <a:spcBef>
                <a:spcPts val="500"/>
              </a:spcBef>
            </a:pPr>
            <a:r>
              <a:rPr lang="en-US" sz="1600" b="0" i="0" u="none" baseline="0">
                <a:solidFill>
                  <a:srgbClr val="2F2F2F"/>
                </a:solidFill>
                <a:latin typeface="Arial"/>
                <a:ea typeface="Arial"/>
              </a:rPr>
              <a:t>Second level</a:t>
            </a:r>
          </a:p>
          <a:p>
            <a:pPr marL="1143000" lvl="2" indent="-228600" algn="l">
              <a:lnSpc>
                <a:spcPct val="90000"/>
              </a:lnSpc>
              <a:spcBef>
                <a:spcPts val="500"/>
              </a:spcBef>
            </a:pPr>
            <a:r>
              <a:rPr lang="en-US" sz="1400" b="0" i="0" u="none" baseline="0">
                <a:solidFill>
                  <a:srgbClr val="2F2F2F"/>
                </a:solidFill>
                <a:latin typeface="Arial"/>
                <a:ea typeface="Arial"/>
              </a:rPr>
              <a:t>Third level</a:t>
            </a:r>
          </a:p>
          <a:p>
            <a:pPr marL="1600200" lvl="3" indent="-228600" algn="l">
              <a:lnSpc>
                <a:spcPct val="90000"/>
              </a:lnSpc>
              <a:spcBef>
                <a:spcPts val="500"/>
              </a:spcBef>
            </a:pPr>
            <a:r>
              <a:rPr lang="en-US" sz="1200" b="0" i="0" u="none" baseline="0">
                <a:solidFill>
                  <a:srgbClr val="2F2F2F"/>
                </a:solidFill>
                <a:latin typeface="Arial"/>
                <a:ea typeface="Arial"/>
              </a:rPr>
              <a:t>Fourth level</a:t>
            </a:r>
          </a:p>
          <a:p>
            <a:pPr marL="2057400" lvl="4" indent="-228600" algn="l">
              <a:lnSpc>
                <a:spcPct val="90000"/>
              </a:lnSpc>
              <a:spcBef>
                <a:spcPts val="500"/>
              </a:spcBef>
            </a:pPr>
            <a:r>
              <a:rPr lang="en-US" sz="1200" b="0" i="0" u="none" baseline="0">
                <a:solidFill>
                  <a:srgbClr val="2F2F2F"/>
                </a:solidFill>
                <a:latin typeface="Arial"/>
                <a:ea typeface="Arial"/>
              </a:rPr>
              <a:t>Fifth level</a:t>
            </a:r>
          </a:p>
        </p:txBody>
      </p:sp>
      <p:sp>
        <p:nvSpPr>
          <p:cNvPr id="4" name="AutoShape 4"/>
          <p:cNvSpPr>
            <a:spLocks noGrp="1"/>
          </p:cNvSpPr>
          <p:nvPr>
            <p:ph type="ftr" sz="quarter" idx="3"/>
          </p:nvPr>
        </p:nvSpPr>
        <p:spPr>
          <a:xfrm>
            <a:off x="660401" y="6438900"/>
            <a:ext cx="3992171" cy="215900"/>
          </a:xfrm>
          <a:prstGeom prst="rect">
            <a:avLst/>
          </a:prstGeom>
        </p:spPr>
        <p:txBody>
          <a:bodyPr vert="horz" lIns="91440" tIns="45720" rIns="91440" bIns="45720" anchor="ctr">
            <a:normAutofit/>
          </a:bodyPr>
          <a:lstStyle/>
          <a:p>
            <a:pPr marL="0" algn="l"/>
            <a:endParaRPr/>
          </a:p>
        </p:txBody>
      </p:sp>
      <p:sp>
        <p:nvSpPr>
          <p:cNvPr id="5" name="AutoShape 5"/>
          <p:cNvSpPr>
            <a:spLocks noGrp="1"/>
          </p:cNvSpPr>
          <p:nvPr>
            <p:ph type="dt" sz="half" idx="2"/>
          </p:nvPr>
        </p:nvSpPr>
        <p:spPr>
          <a:xfrm>
            <a:off x="5504656" y="6438900"/>
            <a:ext cx="1802924" cy="215900"/>
          </a:xfrm>
          <a:prstGeom prst="rect">
            <a:avLst/>
          </a:prstGeom>
        </p:spPr>
        <p:txBody>
          <a:bodyPr vert="horz" lIns="91440" tIns="45720" rIns="91440" bIns="45720" anchor="ctr">
            <a:normAutofit/>
          </a:bodyPr>
          <a:lstStyle/>
          <a:p>
            <a:pPr marL="0" algn="l"/>
            <a:r>
              <a:rPr lang="en-US" sz="1800" b="0" i="0" u="none" baseline="0">
                <a:solidFill>
                  <a:srgbClr val="2F2F2F"/>
                </a:solidFill>
                <a:latin typeface="Arial"/>
                <a:ea typeface="Arial"/>
              </a:rPr>
              <a:t>8/13/24</a:t>
            </a:r>
          </a:p>
        </p:txBody>
      </p:sp>
      <p:sp>
        <p:nvSpPr>
          <p:cNvPr id="6" name="AutoShape 6"/>
          <p:cNvSpPr>
            <a:spLocks noGrp="1"/>
          </p:cNvSpPr>
          <p:nvPr>
            <p:ph type="sldNum" sz="quarter" idx="4"/>
          </p:nvPr>
        </p:nvSpPr>
        <p:spPr>
          <a:xfrm>
            <a:off x="8857452" y="6438900"/>
            <a:ext cx="2661448" cy="215900"/>
          </a:xfrm>
          <a:prstGeom prst="rect">
            <a:avLst/>
          </a:prstGeom>
        </p:spPr>
        <p:txBody>
          <a:bodyPr vert="horz" lIns="91440" tIns="45720" rIns="91440" bIns="45720" anchor="ctr">
            <a:normAutofit/>
          </a:bodyPr>
          <a:lstStyle/>
          <a:p>
            <a:pPr marL="0" algn="l"/>
            <a:fld id="{3386411A-70EE-422D-B97C-F56BEE3FF077}" type="slidenum">
              <a:rPr lang="en-US" sz="1800" b="0" i="0" u="none" baseline="0">
                <a:solidFill>
                  <a:srgbClr val="2F2F2F"/>
                </a:solidFill>
                <a:latin typeface="Arial"/>
                <a:ea typeface="Arial"/>
              </a:rPr>
              <a:t>‹#›</a:t>
            </a:fld>
            <a:endParaRPr lang="en-US" sz="1800" b="0" i="0" u="none" baseline="0">
              <a:solidFill>
                <a:srgbClr val="2F2F2F"/>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0"/>
          </p:nvPr>
        </p:nvSpPr>
        <p:spPr>
          <a:xfrm>
            <a:off x="1203592" y="3156618"/>
            <a:ext cx="800219" cy="313932"/>
          </a:xfrm>
        </p:spPr>
        <p:txBody>
          <a:bodyPr vert="horz" lIns="91440" tIns="45720" rIns="91440" bIns="45720" anchor="ctr">
            <a:spAutoFit/>
          </a:bodyPr>
          <a:lstStyle/>
          <a:p>
            <a:pPr marL="0" indent="0" algn="l">
              <a:lnSpc>
                <a:spcPct val="90000"/>
              </a:lnSpc>
              <a:spcBef>
                <a:spcPts val="1000"/>
              </a:spcBef>
            </a:pPr>
            <a:r>
              <a:rPr lang="zh-CN" altLang="en-US" sz="1600" b="0" i="0" u="none" baseline="0">
                <a:solidFill>
                  <a:srgbClr val="FFFFFF"/>
                </a:solidFill>
                <a:latin typeface="微软雅黑"/>
                <a:ea typeface="微软雅黑"/>
              </a:rPr>
              <a:t>Reporter</a:t>
            </a:r>
          </a:p>
        </p:txBody>
      </p:sp>
      <p:sp>
        <p:nvSpPr>
          <p:cNvPr id="3" name="TextBox 3"/>
          <p:cNvSpPr txBox="1"/>
          <p:nvPr/>
        </p:nvSpPr>
        <p:spPr>
          <a:xfrm>
            <a:off x="1150153" y="2376958"/>
            <a:ext cx="5837501" cy="535531"/>
          </a:xfrm>
          <a:prstGeom prst="rect">
            <a:avLst/>
          </a:prstGeom>
        </p:spPr>
        <p:txBody>
          <a:bodyPr vert="horz" wrap="square" lIns="91440" tIns="45720" rIns="91440" bIns="45720" rtlCol="0" anchor="b">
            <a:spAutoFit/>
          </a:bodyPr>
          <a:lstStyle/>
          <a:p>
            <a:pPr marL="0" algn="l">
              <a:lnSpc>
                <a:spcPct val="90000"/>
              </a:lnSpc>
              <a:spcBef>
                <a:spcPct val="0"/>
              </a:spcBef>
              <a:defRPr/>
            </a:pPr>
            <a:r>
              <a:rPr lang="zh-CN" altLang="en-US" sz="3200" b="1" i="0" u="none" baseline="0">
                <a:solidFill>
                  <a:schemeClr val="accent1"/>
                </a:solidFill>
                <a:latin typeface="微软雅黑"/>
                <a:ea typeface="微软雅黑"/>
              </a:rPr>
              <a:t>Agile Methodology vs. Waterfall Methodology</a:t>
            </a:r>
            <a:endParaRPr lang="en-US" sz="1100"/>
          </a:p>
        </p:txBody>
      </p:sp>
      <p:cxnSp>
        <p:nvCxnSpPr>
          <p:cNvPr id="4" name="Connector 4"/>
          <p:cNvCxnSpPr/>
          <p:nvPr/>
        </p:nvCxnSpPr>
        <p:spPr>
          <a:xfrm>
            <a:off x="660400" y="2376958"/>
            <a:ext cx="0" cy="2206067"/>
          </a:xfrm>
          <a:prstGeom prst="line">
            <a:avLst/>
          </a:prstGeom>
          <a:ln w="12700" cap="flat" cmpd="sng">
            <a:solidFill>
              <a:srgbClr val="2F2F2F">
                <a:alpha val="50000"/>
              </a:srgbClr>
            </a:solidFill>
            <a:prstDash val="dash"/>
          </a:ln>
        </p:spPr>
      </p:cxnSp>
      <p:grpSp>
        <p:nvGrpSpPr>
          <p:cNvPr id="5" name="Group 5"/>
          <p:cNvGrpSpPr/>
          <p:nvPr/>
        </p:nvGrpSpPr>
        <p:grpSpPr>
          <a:xfrm rot="16200000" flipH="1">
            <a:off x="550399" y="4718888"/>
            <a:ext cx="220006" cy="220008"/>
            <a:chOff x="3011834" y="6000473"/>
            <a:chExt cx="344142" cy="344140"/>
          </a:xfrm>
        </p:grpSpPr>
        <p:sp>
          <p:nvSpPr>
            <p:cNvPr id="6" name="AutoShape 6"/>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7" name="AutoShape 7"/>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Characteristics of Waterfall</a:t>
            </a:r>
          </a:p>
        </p:txBody>
      </p:sp>
      <p:grpSp>
        <p:nvGrpSpPr>
          <p:cNvPr id="3" name="Group 3"/>
          <p:cNvGrpSpPr/>
          <p:nvPr/>
        </p:nvGrpSpPr>
        <p:grpSpPr>
          <a:xfrm>
            <a:off x="0" y="1209043"/>
            <a:ext cx="12192000" cy="5253767"/>
            <a:chOff x="0" y="1574800"/>
            <a:chExt cx="12192000" cy="5253767"/>
          </a:xfrm>
        </p:grpSpPr>
        <p:sp>
          <p:nvSpPr>
            <p:cNvPr id="4" name="AutoShape 4"/>
            <p:cNvSpPr/>
            <p:nvPr/>
          </p:nvSpPr>
          <p:spPr>
            <a:xfrm>
              <a:off x="5029200" y="2095500"/>
              <a:ext cx="2133600" cy="2133600"/>
            </a:xfrm>
            <a:prstGeom prst="ellipse">
              <a:avLst/>
            </a:prstGeom>
            <a:solidFill>
              <a:schemeClr val="accent1">
                <a:alpha val="5000"/>
              </a:schemeClr>
            </a:soli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5391150" y="2457450"/>
              <a:ext cx="1409700" cy="1409700"/>
            </a:xfrm>
            <a:prstGeom prst="ellipse">
              <a:avLst/>
            </a:prstGeom>
            <a:solidFill>
              <a:schemeClr val="accent1"/>
            </a:solidFill>
            <a:ln cap="flat" cmpd="sng">
              <a:prstDash val="solid"/>
            </a:ln>
          </p:spPr>
          <p:txBody>
            <a:bodyPr vert="horz" wrap="none" lIns="91440" tIns="45720" rIns="91440" bIns="45720" anchor="ctr">
              <a:normAutofit/>
            </a:bodyPr>
            <a:lstStyle/>
            <a:p>
              <a:pPr marL="0" algn="ctr"/>
              <a:endParaRPr/>
            </a:p>
          </p:txBody>
        </p:sp>
        <p:cxnSp>
          <p:nvCxnSpPr>
            <p:cNvPr id="6" name="Connector 6"/>
            <p:cNvCxnSpPr/>
            <p:nvPr/>
          </p:nvCxnSpPr>
          <p:spPr>
            <a:xfrm>
              <a:off x="3152775" y="3162300"/>
              <a:ext cx="1355725" cy="0"/>
            </a:xfrm>
            <a:prstGeom prst="line">
              <a:avLst/>
            </a:prstGeom>
            <a:ln w="12700" cap="flat" cmpd="sng">
              <a:solidFill>
                <a:srgbClr val="FFFFFF">
                  <a:alpha val="20000"/>
                  <a:lumMod val="50000"/>
                  <a:lumOff val="50000"/>
                </a:srgbClr>
              </a:solidFill>
              <a:prstDash val="dash"/>
              <a:tailEnd type="triangle"/>
            </a:ln>
          </p:spPr>
        </p:cxnSp>
        <p:cxnSp>
          <p:nvCxnSpPr>
            <p:cNvPr id="7" name="Connector 7"/>
            <p:cNvCxnSpPr/>
            <p:nvPr/>
          </p:nvCxnSpPr>
          <p:spPr>
            <a:xfrm>
              <a:off x="7683500" y="3162300"/>
              <a:ext cx="1355725" cy="0"/>
            </a:xfrm>
            <a:prstGeom prst="line">
              <a:avLst/>
            </a:prstGeom>
            <a:ln w="12700" cap="flat" cmpd="sng">
              <a:solidFill>
                <a:srgbClr val="FFFFFF">
                  <a:alpha val="20000"/>
                  <a:lumMod val="50000"/>
                  <a:lumOff val="50000"/>
                </a:srgbClr>
              </a:solidFill>
              <a:prstDash val="dash"/>
              <a:tailEnd type="triangle"/>
            </a:ln>
          </p:spPr>
        </p:cxnSp>
        <p:sp>
          <p:nvSpPr>
            <p:cNvPr id="8" name="AutoShape 8"/>
            <p:cNvSpPr/>
            <p:nvPr/>
          </p:nvSpPr>
          <p:spPr>
            <a:xfrm>
              <a:off x="4508500" y="1574800"/>
              <a:ext cx="3175000" cy="3175000"/>
            </a:xfrm>
            <a:prstGeom prst="ellipse">
              <a:avLst/>
            </a:prstGeom>
            <a:ln w="12700" cap="flat" cmpd="sng">
              <a:solidFill>
                <a:srgbClr val="FFFFFF">
                  <a:alpha val="20000"/>
                  <a:lumMod val="50000"/>
                  <a:lumOff val="50000"/>
                </a:srgbClr>
              </a:solidFill>
              <a:prstDash val="dash"/>
              <a:tailEnd type="triangle"/>
            </a:ln>
          </p:spPr>
          <p:txBody>
            <a:bodyPr vert="horz" lIns="91440" tIns="45720" rIns="91440" bIns="45720" anchor="ctr">
              <a:normAutofit/>
            </a:bodyPr>
            <a:lstStyle/>
            <a:p>
              <a:pPr marL="0" algn="ctr"/>
              <a:endParaRPr/>
            </a:p>
          </p:txBody>
        </p:sp>
        <p:sp>
          <p:nvSpPr>
            <p:cNvPr id="9" name="AutoShape 9"/>
            <p:cNvSpPr/>
            <p:nvPr/>
          </p:nvSpPr>
          <p:spPr>
            <a:xfrm>
              <a:off x="1349374" y="2263775"/>
              <a:ext cx="1797050" cy="1797050"/>
            </a:xfrm>
            <a:prstGeom prst="ellipse">
              <a:avLst/>
            </a:prstGeom>
            <a:solidFill>
              <a:srgbClr val="FFFFFF">
                <a:alpha val="16000"/>
              </a:srgbClr>
            </a:solidFill>
            <a:ln cap="rnd" cmpd="sng">
              <a:prstDash val="solid"/>
            </a:ln>
          </p:spPr>
          <p:txBody>
            <a:bodyPr rot="0" vert="horz" wrap="square" lIns="91440" tIns="45720" rIns="91440" bIns="45720" anchor="ctr">
              <a:prstTxWarp prst="textNoShape">
                <a:avLst/>
              </a:prstTxWarp>
              <a:noAutofit/>
            </a:bodyPr>
            <a:lstStyle/>
            <a:p>
              <a:pPr marL="0" algn="ctr">
                <a:lnSpc>
                  <a:spcPct val="150000"/>
                </a:lnSpc>
              </a:pPr>
              <a:endParaRPr/>
            </a:p>
          </p:txBody>
        </p:sp>
        <p:sp>
          <p:nvSpPr>
            <p:cNvPr id="10" name="AutoShape 10"/>
            <p:cNvSpPr/>
            <p:nvPr/>
          </p:nvSpPr>
          <p:spPr>
            <a:xfrm>
              <a:off x="9039225" y="2263775"/>
              <a:ext cx="1797050" cy="1797050"/>
            </a:xfrm>
            <a:prstGeom prst="ellipse">
              <a:avLst/>
            </a:prstGeom>
            <a:solidFill>
              <a:srgbClr val="FFFFFF">
                <a:alpha val="16000"/>
              </a:srgbClr>
            </a:solidFill>
            <a:ln cap="rnd" cmpd="sng">
              <a:prstDash val="solid"/>
            </a:ln>
          </p:spPr>
          <p:txBody>
            <a:bodyPr rot="0" vert="horz" wrap="square" lIns="91440" tIns="45720" rIns="91440" bIns="45720" anchor="ctr">
              <a:prstTxWarp prst="textNoShape">
                <a:avLst/>
              </a:prstTxWarp>
              <a:noAutofit/>
            </a:bodyPr>
            <a:lstStyle/>
            <a:p>
              <a:pPr marL="0" algn="ctr">
                <a:lnSpc>
                  <a:spcPct val="150000"/>
                </a:lnSpc>
              </a:pPr>
              <a:endParaRPr/>
            </a:p>
          </p:txBody>
        </p:sp>
        <p:sp>
          <p:nvSpPr>
            <p:cNvPr id="11" name="TextBox 11"/>
            <p:cNvSpPr txBox="1"/>
            <p:nvPr/>
          </p:nvSpPr>
          <p:spPr>
            <a:xfrm>
              <a:off x="4508500" y="4975423"/>
              <a:ext cx="3174999" cy="338554"/>
            </a:xfrm>
            <a:prstGeom prst="rect">
              <a:avLst/>
            </a:prstGeom>
            <a:noFill/>
          </p:spPr>
          <p:txBody>
            <a:bodyPr vert="horz" wrap="square" lIns="91440" tIns="45720" rIns="91440" bIns="45720" rtlCol="0" anchor="t">
              <a:spAutoFit/>
            </a:bodyPr>
            <a:lstStyle/>
            <a:p>
              <a:pPr marL="0" algn="ctr">
                <a:defRPr/>
              </a:pPr>
              <a:r>
                <a:rPr lang="en-US" sz="1600" b="1" i="0" u="none" baseline="0">
                  <a:solidFill>
                    <a:srgbClr val="FFFFFF"/>
                  </a:solidFill>
                  <a:latin typeface="Arial"/>
                  <a:ea typeface="Arial"/>
                </a:rPr>
                <a:t>Documentation Focus</a:t>
              </a:r>
              <a:endParaRPr lang="en-US" sz="1100"/>
            </a:p>
          </p:txBody>
        </p:sp>
        <p:sp>
          <p:nvSpPr>
            <p:cNvPr id="12" name="TextBox 12"/>
            <p:cNvSpPr txBox="1"/>
            <p:nvPr/>
          </p:nvSpPr>
          <p:spPr>
            <a:xfrm>
              <a:off x="4508500" y="5483519"/>
              <a:ext cx="3174999" cy="1345048"/>
            </a:xfrm>
            <a:prstGeom prst="rect">
              <a:avLst/>
            </a:prstGeom>
          </p:spPr>
          <p:txBody>
            <a:bodyPr vert="horz" wrap="square" lIns="91440" tIns="45720" rIns="91440" bIns="45720" rtlCol="0" anchor="t">
              <a:spAutoFit/>
            </a:bodyPr>
            <a:lstStyle/>
            <a:p>
              <a:pPr marL="0" algn="ctr">
                <a:lnSpc>
                  <a:spcPct val="150000"/>
                </a:lnSpc>
                <a:defRPr/>
              </a:pPr>
              <a:r>
                <a:rPr lang="en-GB" sz="1400" b="0" i="0" u="none" baseline="0">
                  <a:solidFill>
                    <a:srgbClr val="FFFFFF">
                      <a:alpha val="40000"/>
                    </a:srgbClr>
                  </a:solidFill>
                  <a:latin typeface="Arial"/>
                  <a:ea typeface="Arial"/>
                </a:rPr>
                <a:t>Comprehensive documentation is a key feature of Waterfall, ensuring clear guidelines and records throughout the project lifecycle, which aids in maintaining consistency and clarity.</a:t>
              </a:r>
              <a:endParaRPr lang="en-US" sz="1100"/>
            </a:p>
          </p:txBody>
        </p:sp>
        <p:cxnSp>
          <p:nvCxnSpPr>
            <p:cNvPr id="13" name="Connector 13"/>
            <p:cNvCxnSpPr/>
            <p:nvPr/>
          </p:nvCxnSpPr>
          <p:spPr>
            <a:xfrm>
              <a:off x="10836275" y="3162300"/>
              <a:ext cx="1355725" cy="0"/>
            </a:xfrm>
            <a:prstGeom prst="line">
              <a:avLst/>
            </a:prstGeom>
            <a:ln w="12700" cap="flat" cmpd="sng">
              <a:solidFill>
                <a:srgbClr val="FFFFFF">
                  <a:alpha val="20000"/>
                  <a:lumMod val="50000"/>
                  <a:lumOff val="50000"/>
                </a:srgbClr>
              </a:solidFill>
              <a:prstDash val="dash"/>
              <a:tailEnd type="triangle"/>
            </a:ln>
          </p:spPr>
        </p:cxnSp>
        <p:cxnSp>
          <p:nvCxnSpPr>
            <p:cNvPr id="14" name="Connector 14"/>
            <p:cNvCxnSpPr/>
            <p:nvPr/>
          </p:nvCxnSpPr>
          <p:spPr>
            <a:xfrm>
              <a:off x="0" y="3162300"/>
              <a:ext cx="1355725" cy="0"/>
            </a:xfrm>
            <a:prstGeom prst="line">
              <a:avLst/>
            </a:prstGeom>
            <a:ln w="12700" cap="flat" cmpd="sng">
              <a:solidFill>
                <a:srgbClr val="FFFFFF">
                  <a:alpha val="20000"/>
                  <a:lumMod val="50000"/>
                  <a:lumOff val="50000"/>
                </a:srgbClr>
              </a:solidFill>
              <a:prstDash val="dash"/>
              <a:tailEnd type="triangle"/>
            </a:ln>
          </p:spPr>
        </p:cxnSp>
        <p:sp>
          <p:nvSpPr>
            <p:cNvPr id="15" name="TextBox 15"/>
            <p:cNvSpPr txBox="1"/>
            <p:nvPr/>
          </p:nvSpPr>
          <p:spPr>
            <a:xfrm>
              <a:off x="660400" y="4975423"/>
              <a:ext cx="3174999" cy="338554"/>
            </a:xfrm>
            <a:prstGeom prst="rect">
              <a:avLst/>
            </a:prstGeom>
            <a:noFill/>
          </p:spPr>
          <p:txBody>
            <a:bodyPr vert="horz" wrap="square" lIns="91440" tIns="45720" rIns="91440" bIns="45720" rtlCol="0" anchor="t">
              <a:spAutoFit/>
            </a:bodyPr>
            <a:lstStyle/>
            <a:p>
              <a:pPr marL="0" algn="ctr">
                <a:defRPr/>
              </a:pPr>
              <a:r>
                <a:rPr lang="en-US" sz="1600" b="1" i="0" u="none" baseline="0">
                  <a:solidFill>
                    <a:srgbClr val="FFFFFF"/>
                  </a:solidFill>
                  <a:latin typeface="Arial"/>
                  <a:ea typeface="Arial"/>
                </a:rPr>
                <a:t>Sequential Approach</a:t>
              </a:r>
              <a:endParaRPr lang="en-US" sz="1100"/>
            </a:p>
          </p:txBody>
        </p:sp>
        <p:sp>
          <p:nvSpPr>
            <p:cNvPr id="16" name="TextBox 16"/>
            <p:cNvSpPr txBox="1"/>
            <p:nvPr/>
          </p:nvSpPr>
          <p:spPr>
            <a:xfrm>
              <a:off x="660400" y="5483519"/>
              <a:ext cx="3174999" cy="1345048"/>
            </a:xfrm>
            <a:prstGeom prst="rect">
              <a:avLst/>
            </a:prstGeom>
          </p:spPr>
          <p:txBody>
            <a:bodyPr vert="horz" wrap="square" lIns="91440" tIns="45720" rIns="91440" bIns="45720" rtlCol="0" anchor="t">
              <a:spAutoFit/>
            </a:bodyPr>
            <a:lstStyle/>
            <a:p>
              <a:pPr marL="0" algn="ctr">
                <a:lnSpc>
                  <a:spcPct val="150000"/>
                </a:lnSpc>
                <a:defRPr/>
              </a:pPr>
              <a:r>
                <a:rPr lang="en-GB" sz="1400" b="0" i="0" u="none" baseline="0">
                  <a:solidFill>
                    <a:srgbClr val="FFFFFF">
                      <a:alpha val="40000"/>
                    </a:srgbClr>
                  </a:solidFill>
                  <a:latin typeface="Arial"/>
                  <a:ea typeface="Arial"/>
                </a:rPr>
                <a:t>Waterfall methodology follows a strict sequential process where each phase must be completed fully before any subsequent phase begins; this structure promotes organization but can limit flexibility.</a:t>
              </a:r>
              <a:endParaRPr lang="en-US" sz="1100"/>
            </a:p>
          </p:txBody>
        </p:sp>
        <p:sp>
          <p:nvSpPr>
            <p:cNvPr id="17" name="TextBox 17"/>
            <p:cNvSpPr txBox="1"/>
            <p:nvPr/>
          </p:nvSpPr>
          <p:spPr>
            <a:xfrm>
              <a:off x="8356601" y="4975423"/>
              <a:ext cx="3174999" cy="338554"/>
            </a:xfrm>
            <a:prstGeom prst="rect">
              <a:avLst/>
            </a:prstGeom>
            <a:noFill/>
          </p:spPr>
          <p:txBody>
            <a:bodyPr vert="horz" wrap="square" lIns="91440" tIns="45720" rIns="91440" bIns="45720" rtlCol="0" anchor="t">
              <a:spAutoFit/>
            </a:bodyPr>
            <a:lstStyle/>
            <a:p>
              <a:pPr marL="0" algn="ctr">
                <a:defRPr/>
              </a:pPr>
              <a:r>
                <a:rPr lang="en-US" sz="1600" b="1" i="0" u="none" baseline="0">
                  <a:solidFill>
                    <a:srgbClr val="FFFFFF"/>
                  </a:solidFill>
                  <a:latin typeface="Arial"/>
                  <a:ea typeface="Arial"/>
                </a:rPr>
                <a:t>Fixed Requirements</a:t>
              </a:r>
              <a:endParaRPr lang="en-US" sz="1100"/>
            </a:p>
          </p:txBody>
        </p:sp>
        <p:sp>
          <p:nvSpPr>
            <p:cNvPr id="18" name="TextBox 18"/>
            <p:cNvSpPr txBox="1"/>
            <p:nvPr/>
          </p:nvSpPr>
          <p:spPr>
            <a:xfrm>
              <a:off x="8356601" y="5483519"/>
              <a:ext cx="3174999" cy="1345048"/>
            </a:xfrm>
            <a:prstGeom prst="rect">
              <a:avLst/>
            </a:prstGeom>
          </p:spPr>
          <p:txBody>
            <a:bodyPr vert="horz" wrap="square" lIns="91440" tIns="45720" rIns="91440" bIns="45720" rtlCol="0" anchor="t">
              <a:spAutoFit/>
            </a:bodyPr>
            <a:lstStyle/>
            <a:p>
              <a:pPr marL="0" algn="ctr">
                <a:lnSpc>
                  <a:spcPct val="150000"/>
                </a:lnSpc>
                <a:defRPr/>
              </a:pPr>
              <a:r>
                <a:rPr lang="en-GB" sz="1400" b="0" i="0" u="none" baseline="0">
                  <a:solidFill>
                    <a:srgbClr val="FFFFFF">
                      <a:alpha val="40000"/>
                    </a:srgbClr>
                  </a:solidFill>
                  <a:latin typeface="Arial"/>
                  <a:ea typeface="Arial"/>
                </a:rPr>
                <a:t>Waterfall assumes that all requirements can be defined at the project's start, which can benefit projects with stable requirements but may pose challenges if changes arise later.</a:t>
              </a:r>
              <a:endParaRPr lang="en-US" sz="1100"/>
            </a:p>
          </p:txBody>
        </p:sp>
      </p:grpSp>
      <p:sp>
        <p:nvSpPr>
          <p:cNvPr id="19" name="TextBox 19"/>
          <p:cNvSpPr txBox="1"/>
          <p:nvPr/>
        </p:nvSpPr>
        <p:spPr>
          <a:xfrm>
            <a:off x="1767766" y="2319210"/>
            <a:ext cx="1260522" cy="830997"/>
          </a:xfrm>
          <a:prstGeom prst="rect">
            <a:avLst/>
          </a:prstGeom>
          <a:noFill/>
        </p:spPr>
        <p:txBody>
          <a:bodyPr vert="horz" wrap="square" lIns="91440" tIns="45720" rIns="91440" bIns="45720" rtlCol="0" anchor="t">
            <a:spAutoFit/>
          </a:bodyPr>
          <a:lstStyle/>
          <a:p>
            <a:pPr marL="0" algn="l">
              <a:defRPr/>
            </a:pPr>
            <a:r>
              <a:rPr lang="en-US" sz="4800" b="1" i="0" u="none" baseline="0">
                <a:solidFill>
                  <a:schemeClr val="accent1"/>
                </a:solidFill>
                <a:latin typeface="Arial"/>
                <a:ea typeface="Arial"/>
              </a:rPr>
              <a:t>01</a:t>
            </a:r>
            <a:endParaRPr lang="en-US" sz="1100"/>
          </a:p>
        </p:txBody>
      </p:sp>
      <p:sp>
        <p:nvSpPr>
          <p:cNvPr id="20" name="TextBox 20"/>
          <p:cNvSpPr txBox="1"/>
          <p:nvPr/>
        </p:nvSpPr>
        <p:spPr>
          <a:xfrm>
            <a:off x="5626813" y="2298493"/>
            <a:ext cx="1260522" cy="830997"/>
          </a:xfrm>
          <a:prstGeom prst="rect">
            <a:avLst/>
          </a:prstGeom>
          <a:noFill/>
        </p:spPr>
        <p:txBody>
          <a:bodyPr vert="horz" wrap="square" lIns="91440" tIns="45720" rIns="91440" bIns="45720" rtlCol="0" anchor="t">
            <a:spAutoFit/>
          </a:bodyPr>
          <a:lstStyle/>
          <a:p>
            <a:pPr marL="0" algn="l">
              <a:defRPr/>
            </a:pPr>
            <a:r>
              <a:rPr lang="en-US" sz="4800" b="1" i="0" u="none" baseline="0">
                <a:solidFill>
                  <a:srgbClr val="FFFFFF"/>
                </a:solidFill>
                <a:latin typeface="Arial"/>
                <a:ea typeface="Arial"/>
              </a:rPr>
              <a:t>02</a:t>
            </a:r>
            <a:endParaRPr lang="en-US" sz="1100"/>
          </a:p>
        </p:txBody>
      </p:sp>
      <p:sp>
        <p:nvSpPr>
          <p:cNvPr id="21" name="TextBox 21"/>
          <p:cNvSpPr txBox="1"/>
          <p:nvPr/>
        </p:nvSpPr>
        <p:spPr>
          <a:xfrm>
            <a:off x="9464441" y="2298492"/>
            <a:ext cx="1260522" cy="830997"/>
          </a:xfrm>
          <a:prstGeom prst="rect">
            <a:avLst/>
          </a:prstGeom>
          <a:noFill/>
        </p:spPr>
        <p:txBody>
          <a:bodyPr vert="horz" wrap="square" lIns="91440" tIns="45720" rIns="91440" bIns="45720" rtlCol="0" anchor="t">
            <a:spAutoFit/>
          </a:bodyPr>
          <a:lstStyle/>
          <a:p>
            <a:pPr marL="0" algn="l">
              <a:defRPr/>
            </a:pPr>
            <a:r>
              <a:rPr lang="en-US" sz="4800" b="1" i="0" u="none" baseline="0">
                <a:solidFill>
                  <a:srgbClr val="9112E7"/>
                </a:solidFill>
                <a:latin typeface="Arial"/>
                <a:ea typeface="Arial"/>
              </a:rPr>
              <a:t>03</a:t>
            </a:r>
            <a:endParaRPr lang="en-US"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Phases of Waterfall Model</a:t>
            </a:r>
          </a:p>
        </p:txBody>
      </p:sp>
      <p:sp>
        <p:nvSpPr>
          <p:cNvPr id="3" name="AutoShape 3"/>
          <p:cNvSpPr/>
          <p:nvPr/>
        </p:nvSpPr>
        <p:spPr>
          <a:xfrm>
            <a:off x="0" y="4925598"/>
            <a:ext cx="12192000" cy="2209799"/>
          </a:xfrm>
          <a:prstGeom prst="rect">
            <a:avLst/>
          </a:prstGeom>
          <a:solidFill>
            <a:schemeClr val="accent1">
              <a:alpha val="50000"/>
            </a:schemeClr>
          </a:solidFill>
          <a:ln cap="flat" cmpd="sng">
            <a:prstDash val="solid"/>
          </a:ln>
        </p:spPr>
        <p:txBody>
          <a:bodyPr vert="horz" wrap="square" lIns="91440" tIns="45720" rIns="91440" bIns="45720" anchor="ctr">
            <a:noAutofit/>
          </a:bodyPr>
          <a:lstStyle/>
          <a:p>
            <a:pPr marL="0" algn="ctr">
              <a:lnSpc>
                <a:spcPct val="130000"/>
              </a:lnSpc>
            </a:pPr>
            <a:endParaRPr/>
          </a:p>
        </p:txBody>
      </p:sp>
      <p:sp>
        <p:nvSpPr>
          <p:cNvPr id="4" name="AutoShape 4"/>
          <p:cNvSpPr/>
          <p:nvPr/>
        </p:nvSpPr>
        <p:spPr>
          <a:xfrm>
            <a:off x="1612825" y="4215486"/>
            <a:ext cx="1789612" cy="1789612"/>
          </a:xfrm>
          <a:prstGeom prst="ellipse">
            <a:avLst/>
          </a:prstGeom>
          <a:pattFill prst="pct5">
            <a:fgClr>
              <a:srgbClr val="E4E6EA"/>
            </a:fgClr>
            <a:bgClr>
              <a:srgbClr val="ADB5BF"/>
            </a:bgClr>
          </a:patt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5" name="AutoShape 5"/>
          <p:cNvSpPr/>
          <p:nvPr/>
        </p:nvSpPr>
        <p:spPr>
          <a:xfrm>
            <a:off x="1190650" y="1580152"/>
            <a:ext cx="2633963" cy="338554"/>
          </a:xfrm>
          <a:prstGeom prst="rect">
            <a:avLst/>
          </a:prstGeom>
          <a:noFill/>
          <a:ln cap="flat" cmpd="sng">
            <a:prstDash val="solid"/>
          </a:ln>
        </p:spPr>
        <p:txBody>
          <a:bodyPr vert="horz" wrap="square" lIns="91440" tIns="45720" rIns="91440" bIns="45720" anchor="t">
            <a:spAutoFit/>
          </a:bodyPr>
          <a:lstStyle/>
          <a:p>
            <a:pPr marL="0" algn="ctr"/>
            <a:r>
              <a:rPr lang="zh-CN" altLang="en-US" sz="1600" b="1" i="0" u="none" baseline="0">
                <a:solidFill>
                  <a:schemeClr val="accent1"/>
                </a:solidFill>
                <a:latin typeface="Arial"/>
                <a:ea typeface="Arial"/>
              </a:rPr>
              <a:t>Requirements Analysis</a:t>
            </a:r>
          </a:p>
        </p:txBody>
      </p:sp>
      <p:sp>
        <p:nvSpPr>
          <p:cNvPr id="6" name="AutoShape 6"/>
          <p:cNvSpPr/>
          <p:nvPr/>
        </p:nvSpPr>
        <p:spPr>
          <a:xfrm>
            <a:off x="1190650" y="2185406"/>
            <a:ext cx="2633963" cy="1397434"/>
          </a:xfrm>
          <a:prstGeom prst="rect">
            <a:avLst/>
          </a:prstGeom>
          <a:noFill/>
          <a:ln cap="flat" cmpd="sng">
            <a:prstDash val="solid"/>
          </a:ln>
        </p:spPr>
        <p:txBody>
          <a:bodyPr vert="horz" wrap="square" lIns="91440" tIns="45720" rIns="91440" bIns="45720" anchor="t">
            <a:spAutoFit/>
          </a:bodyPr>
          <a:lstStyle/>
          <a:p>
            <a:pPr marL="0" algn="ctr">
              <a:lnSpc>
                <a:spcPct val="150000"/>
              </a:lnSpc>
            </a:pPr>
            <a:r>
              <a:rPr lang="zh-CN" altLang="en-US" sz="1400" b="0" i="0" u="none" baseline="0">
                <a:solidFill>
                  <a:srgbClr val="FFFFFF"/>
                </a:solidFill>
                <a:latin typeface="Arial"/>
                <a:ea typeface="Arial"/>
              </a:rPr>
              <a:t>In this initial phase, all project requirements are gathered and documented comprehensively, forming the basis for future project phases and ensuring all stakeholder needs are identified.</a:t>
            </a:r>
          </a:p>
        </p:txBody>
      </p:sp>
      <p:sp>
        <p:nvSpPr>
          <p:cNvPr id="7" name="AutoShape 7"/>
          <p:cNvSpPr/>
          <p:nvPr/>
        </p:nvSpPr>
        <p:spPr>
          <a:xfrm>
            <a:off x="5201193" y="4215486"/>
            <a:ext cx="1789612" cy="1789612"/>
          </a:xfrm>
          <a:prstGeom prst="ellipse">
            <a:avLst/>
          </a:prstGeom>
          <a:pattFill prst="pct5">
            <a:fgClr>
              <a:srgbClr val="E4E6EA"/>
            </a:fgClr>
            <a:bgClr>
              <a:srgbClr val="ADB5BF"/>
            </a:bgClr>
          </a:patt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8" name="AutoShape 8"/>
          <p:cNvSpPr/>
          <p:nvPr/>
        </p:nvSpPr>
        <p:spPr>
          <a:xfrm>
            <a:off x="4779018" y="1580152"/>
            <a:ext cx="2633963" cy="338554"/>
          </a:xfrm>
          <a:prstGeom prst="rect">
            <a:avLst/>
          </a:prstGeom>
          <a:noFill/>
          <a:ln cap="flat" cmpd="sng">
            <a:prstDash val="solid"/>
          </a:ln>
        </p:spPr>
        <p:txBody>
          <a:bodyPr vert="horz" wrap="square" lIns="91440" tIns="45720" rIns="91440" bIns="45720" anchor="t">
            <a:spAutoFit/>
          </a:bodyPr>
          <a:lstStyle/>
          <a:p>
            <a:pPr marL="0" algn="ctr"/>
            <a:r>
              <a:rPr lang="zh-CN" altLang="en-US" sz="1600" b="1" i="0" u="none" baseline="0">
                <a:solidFill>
                  <a:schemeClr val="accent2"/>
                </a:solidFill>
                <a:latin typeface="Arial"/>
                <a:ea typeface="Arial"/>
              </a:rPr>
              <a:t>System Design</a:t>
            </a:r>
          </a:p>
        </p:txBody>
      </p:sp>
      <p:sp>
        <p:nvSpPr>
          <p:cNvPr id="9" name="AutoShape 9"/>
          <p:cNvSpPr/>
          <p:nvPr/>
        </p:nvSpPr>
        <p:spPr>
          <a:xfrm>
            <a:off x="4779018" y="2185406"/>
            <a:ext cx="2633963" cy="1397434"/>
          </a:xfrm>
          <a:prstGeom prst="rect">
            <a:avLst/>
          </a:prstGeom>
          <a:noFill/>
          <a:ln cap="flat" cmpd="sng">
            <a:prstDash val="solid"/>
          </a:ln>
        </p:spPr>
        <p:txBody>
          <a:bodyPr vert="horz" wrap="square" lIns="91440" tIns="45720" rIns="91440" bIns="45720" anchor="t">
            <a:spAutoFit/>
          </a:bodyPr>
          <a:lstStyle/>
          <a:p>
            <a:pPr marL="0" algn="ctr">
              <a:lnSpc>
                <a:spcPct val="150000"/>
              </a:lnSpc>
            </a:pPr>
            <a:r>
              <a:rPr lang="zh-CN" altLang="en-US" sz="1400" b="0" i="0" u="none" baseline="0">
                <a:solidFill>
                  <a:srgbClr val="FFFFFF"/>
                </a:solidFill>
                <a:latin typeface="Arial"/>
                <a:ea typeface="Arial"/>
              </a:rPr>
              <a:t>Following the requirements phase, system design involves creating specifications for hardware and software, focusing on architecture, interfaces, and data structures.</a:t>
            </a:r>
          </a:p>
        </p:txBody>
      </p:sp>
      <p:sp>
        <p:nvSpPr>
          <p:cNvPr id="10" name="AutoShape 10"/>
          <p:cNvSpPr/>
          <p:nvPr/>
        </p:nvSpPr>
        <p:spPr>
          <a:xfrm>
            <a:off x="8789562" y="4215486"/>
            <a:ext cx="1789612" cy="1789612"/>
          </a:xfrm>
          <a:prstGeom prst="ellipse">
            <a:avLst/>
          </a:prstGeom>
          <a:pattFill prst="pct5">
            <a:fgClr>
              <a:srgbClr val="E4E6EA"/>
            </a:fgClr>
            <a:bgClr>
              <a:srgbClr val="ADB5BF"/>
            </a:bgClr>
          </a:patt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11" name="AutoShape 11"/>
          <p:cNvSpPr/>
          <p:nvPr/>
        </p:nvSpPr>
        <p:spPr>
          <a:xfrm>
            <a:off x="8367387" y="1580152"/>
            <a:ext cx="2633963" cy="338554"/>
          </a:xfrm>
          <a:prstGeom prst="rect">
            <a:avLst/>
          </a:prstGeom>
          <a:noFill/>
          <a:ln cap="flat" cmpd="sng">
            <a:prstDash val="solid"/>
          </a:ln>
        </p:spPr>
        <p:txBody>
          <a:bodyPr vert="horz" wrap="square" lIns="91440" tIns="45720" rIns="91440" bIns="45720" anchor="t">
            <a:spAutoFit/>
          </a:bodyPr>
          <a:lstStyle/>
          <a:p>
            <a:pPr marL="0" algn="ctr"/>
            <a:r>
              <a:rPr lang="zh-CN" altLang="en-US" sz="1600" b="1" i="0" u="none" baseline="0">
                <a:solidFill>
                  <a:schemeClr val="accent1"/>
                </a:solidFill>
                <a:latin typeface="Arial"/>
                <a:ea typeface="Arial"/>
              </a:rPr>
              <a:t>Implementation and Testing</a:t>
            </a:r>
          </a:p>
        </p:txBody>
      </p:sp>
      <p:sp>
        <p:nvSpPr>
          <p:cNvPr id="12" name="AutoShape 12"/>
          <p:cNvSpPr/>
          <p:nvPr/>
        </p:nvSpPr>
        <p:spPr>
          <a:xfrm>
            <a:off x="8367387" y="2185406"/>
            <a:ext cx="2633963" cy="1710690"/>
          </a:xfrm>
          <a:prstGeom prst="rect">
            <a:avLst/>
          </a:prstGeom>
          <a:noFill/>
          <a:ln cap="flat" cmpd="sng">
            <a:prstDash val="solid"/>
          </a:ln>
        </p:spPr>
        <p:txBody>
          <a:bodyPr vert="horz" wrap="square" lIns="91440" tIns="45720" rIns="91440" bIns="45720" anchor="t">
            <a:spAutoFit/>
          </a:bodyPr>
          <a:lstStyle/>
          <a:p>
            <a:pPr marL="0" algn="ctr">
              <a:lnSpc>
                <a:spcPct val="150000"/>
              </a:lnSpc>
            </a:pPr>
            <a:r>
              <a:rPr lang="zh-CN" altLang="en-US" sz="1400" b="0" i="0" u="none" baseline="0">
                <a:solidFill>
                  <a:srgbClr val="FFFFFF"/>
                </a:solidFill>
                <a:latin typeface="Arial"/>
                <a:ea typeface="Arial"/>
              </a:rPr>
              <a:t>Implementation consists of coding the software based on earlier specifications, followed by rigorous testing to ensure functionality and compliance with initial requirements prior to deployment.</a:t>
            </a:r>
          </a:p>
        </p:txBody>
      </p:sp>
      <p:sp>
        <p:nvSpPr>
          <p:cNvPr id="13" name="TextBox 13"/>
          <p:cNvSpPr txBox="1"/>
          <p:nvPr/>
        </p:nvSpPr>
        <p:spPr>
          <a:xfrm>
            <a:off x="2056733" y="4665337"/>
            <a:ext cx="785457"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1" i="0" u="none" spc="100" baseline="0">
                <a:solidFill>
                  <a:srgbClr val="2F2F2F"/>
                </a:solidFill>
                <a:latin typeface="Arial"/>
                <a:ea typeface="Arial"/>
              </a:rPr>
              <a:t>01</a:t>
            </a:r>
            <a:endParaRPr lang="en-US" sz="1100"/>
          </a:p>
        </p:txBody>
      </p:sp>
      <p:sp>
        <p:nvSpPr>
          <p:cNvPr id="14" name="TextBox 14"/>
          <p:cNvSpPr txBox="1"/>
          <p:nvPr/>
        </p:nvSpPr>
        <p:spPr>
          <a:xfrm>
            <a:off x="5702476" y="4665337"/>
            <a:ext cx="785457"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1" i="0" u="none" spc="100" baseline="0">
                <a:solidFill>
                  <a:srgbClr val="2F2F2F"/>
                </a:solidFill>
                <a:latin typeface="Arial"/>
                <a:ea typeface="Arial"/>
              </a:rPr>
              <a:t>02</a:t>
            </a:r>
            <a:endParaRPr lang="en-US" sz="1100"/>
          </a:p>
        </p:txBody>
      </p:sp>
      <p:sp>
        <p:nvSpPr>
          <p:cNvPr id="15" name="TextBox 15"/>
          <p:cNvSpPr txBox="1"/>
          <p:nvPr/>
        </p:nvSpPr>
        <p:spPr>
          <a:xfrm>
            <a:off x="9291639" y="4608187"/>
            <a:ext cx="785457"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1" i="0" u="none" spc="100" baseline="0">
                <a:solidFill>
                  <a:srgbClr val="2F2F2F"/>
                </a:solidFill>
                <a:latin typeface="Arial"/>
                <a:ea typeface="Arial"/>
              </a:rPr>
              <a:t>03</a:t>
            </a:r>
            <a:endParaRPr lang="en-US"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346200" y="4090407"/>
            <a:ext cx="5731164" cy="424732"/>
          </a:xfrm>
        </p:spPr>
        <p:txBody>
          <a:bodyPr vert="horz" lIns="91440" tIns="45720" rIns="91440" bIns="45720" anchor="t">
            <a:normAutofit/>
          </a:bodyPr>
          <a:lstStyle/>
          <a:p>
            <a:pPr algn="l">
              <a:lnSpc>
                <a:spcPct val="90000"/>
              </a:lnSpc>
              <a:spcBef>
                <a:spcPct val="0"/>
              </a:spcBef>
            </a:pPr>
            <a:r>
              <a:rPr lang="zh-CN" altLang="en-US" sz="2175" b="1" i="0" u="none" baseline="0">
                <a:solidFill>
                  <a:srgbClr val="FFFFFF"/>
                </a:solidFill>
                <a:latin typeface="微软雅黑"/>
                <a:ea typeface="微软雅黑"/>
              </a:rPr>
              <a:t>Comparison of Agile and Waterfall</a:t>
            </a:r>
          </a:p>
        </p:txBody>
      </p:sp>
      <p:cxnSp>
        <p:nvCxnSpPr>
          <p:cNvPr id="3" name="Connector 3"/>
          <p:cNvCxnSpPr/>
          <p:nvPr/>
        </p:nvCxnSpPr>
        <p:spPr>
          <a:xfrm>
            <a:off x="660400" y="3022979"/>
            <a:ext cx="0" cy="1560046"/>
          </a:xfrm>
          <a:prstGeom prst="line">
            <a:avLst/>
          </a:prstGeom>
          <a:ln w="6350" cap="flat" cmpd="sng">
            <a:solidFill>
              <a:srgbClr val="FFFFFF">
                <a:alpha val="70000"/>
              </a:srgbClr>
            </a:solidFill>
            <a:prstDash val="solid"/>
          </a:ln>
        </p:spPr>
      </p:cxnSp>
      <p:grpSp>
        <p:nvGrpSpPr>
          <p:cNvPr id="4" name="Group 4"/>
          <p:cNvGrpSpPr/>
          <p:nvPr/>
        </p:nvGrpSpPr>
        <p:grpSpPr>
          <a:xfrm rot="16200000" flipH="1">
            <a:off x="550399" y="4718888"/>
            <a:ext cx="220006" cy="220008"/>
            <a:chOff x="3011834" y="6000473"/>
            <a:chExt cx="344142" cy="344140"/>
          </a:xfrm>
        </p:grpSpPr>
        <p:sp>
          <p:nvSpPr>
            <p:cNvPr id="5" name="AutoShape 5"/>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6" name="AutoShape 6"/>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
        <p:nvSpPr>
          <p:cNvPr id="7" name="TextBox 7"/>
          <p:cNvSpPr txBox="1"/>
          <p:nvPr/>
        </p:nvSpPr>
        <p:spPr>
          <a:xfrm>
            <a:off x="1346201" y="2907664"/>
            <a:ext cx="1260522"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04</a:t>
            </a:r>
            <a:endParaRPr lang="en-US" sz="1100"/>
          </a:p>
        </p:txBody>
      </p:sp>
      <p:sp>
        <p:nvSpPr>
          <p:cNvPr id="8" name="TextBox 8"/>
          <p:cNvSpPr txBox="1"/>
          <p:nvPr/>
        </p:nvSpPr>
        <p:spPr>
          <a:xfrm>
            <a:off x="2527763" y="2890078"/>
            <a:ext cx="433801"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a:t>
            </a:r>
            <a:endParaRPr lang="en-US"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Flexibility vs. Structure</a:t>
            </a:r>
          </a:p>
        </p:txBody>
      </p:sp>
      <p:sp>
        <p:nvSpPr>
          <p:cNvPr id="3" name="TextBox 3"/>
          <p:cNvSpPr txBox="1"/>
          <p:nvPr/>
        </p:nvSpPr>
        <p:spPr>
          <a:xfrm>
            <a:off x="1287900" y="2085656"/>
            <a:ext cx="3647097"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微软雅黑"/>
                <a:ea typeface="微软雅黑"/>
              </a:rPr>
              <a:t>Adaptability of Agile</a:t>
            </a:r>
            <a:endParaRPr lang="en-US" sz="1100"/>
          </a:p>
        </p:txBody>
      </p:sp>
      <p:sp>
        <p:nvSpPr>
          <p:cNvPr id="4" name="TextBox 4"/>
          <p:cNvSpPr txBox="1"/>
          <p:nvPr/>
        </p:nvSpPr>
        <p:spPr>
          <a:xfrm>
            <a:off x="1287900" y="2666741"/>
            <a:ext cx="3647097" cy="1539240"/>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微软雅黑"/>
                <a:ea typeface="微软雅黑"/>
              </a:rPr>
              <a:t>Agile's iterative nature allows teams to quickly adapt to feedback and changes, creating a more responsive environment that can outpace traditional methods in dynamic markets.</a:t>
            </a:r>
            <a:endParaRPr lang="en-US" sz="1100"/>
          </a:p>
        </p:txBody>
      </p:sp>
      <p:sp>
        <p:nvSpPr>
          <p:cNvPr id="5" name="AutoShape 5"/>
          <p:cNvSpPr/>
          <p:nvPr/>
        </p:nvSpPr>
        <p:spPr>
          <a:xfrm>
            <a:off x="1287900" y="4453959"/>
            <a:ext cx="3647097" cy="1781741"/>
          </a:xfrm>
          <a:prstGeom prst="rect">
            <a:avLst/>
          </a:prstGeom>
          <a:blipFill>
            <a:blip r:embed="rId2">
              <a:duotone>
                <a:prstClr val="black"/>
                <a:schemeClr val="accent1">
                  <a:satMod val="400000"/>
                  <a:tint val="45000"/>
                </a:schemeClr>
              </a:duotone>
            </a:blip>
            <a:stretch>
              <a:fillRect t="-17128" b="-16886"/>
            </a:stretch>
          </a:blipFill>
          <a:ln cap="flat">
            <a:prstDash val="solid"/>
          </a:ln>
        </p:spPr>
        <p:txBody>
          <a:bodyPr vert="horz" wrap="square" lIns="91440" tIns="45720" rIns="91440" bIns="45720" anchor="ctr">
            <a:noAutofit/>
          </a:bodyPr>
          <a:lstStyle/>
          <a:p>
            <a:pPr marL="0" algn="ctr"/>
            <a:endParaRPr/>
          </a:p>
        </p:txBody>
      </p:sp>
      <p:sp>
        <p:nvSpPr>
          <p:cNvPr id="6" name="TextBox 6"/>
          <p:cNvSpPr txBox="1"/>
          <p:nvPr/>
        </p:nvSpPr>
        <p:spPr>
          <a:xfrm>
            <a:off x="6969148" y="2085656"/>
            <a:ext cx="3647097"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9112E7"/>
                </a:solidFill>
                <a:latin typeface="微软雅黑"/>
                <a:ea typeface="微软雅黑"/>
              </a:rPr>
              <a:t>Predictability of Waterfall</a:t>
            </a:r>
            <a:endParaRPr lang="en-US" sz="1100"/>
          </a:p>
        </p:txBody>
      </p:sp>
      <p:sp>
        <p:nvSpPr>
          <p:cNvPr id="7" name="TextBox 7"/>
          <p:cNvSpPr txBox="1"/>
          <p:nvPr/>
        </p:nvSpPr>
        <p:spPr>
          <a:xfrm>
            <a:off x="6969148" y="2666741"/>
            <a:ext cx="3647097" cy="1539240"/>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微软雅黑"/>
                <a:ea typeface="微软雅黑"/>
              </a:rPr>
              <a:t>Waterfall's linear approach provides clear timelines and deliverables, making it easier to predict project progress and budgets, which can be advantageous in projects with well-defined requirements.</a:t>
            </a:r>
            <a:endParaRPr lang="en-US" sz="1100"/>
          </a:p>
        </p:txBody>
      </p:sp>
      <p:sp>
        <p:nvSpPr>
          <p:cNvPr id="8" name="AutoShape 8"/>
          <p:cNvSpPr/>
          <p:nvPr/>
        </p:nvSpPr>
        <p:spPr>
          <a:xfrm>
            <a:off x="6969148" y="4453959"/>
            <a:ext cx="3647097" cy="1781741"/>
          </a:xfrm>
          <a:prstGeom prst="rect">
            <a:avLst/>
          </a:prstGeom>
          <a:blipFill>
            <a:blip r:embed="rId3">
              <a:duotone>
                <a:prstClr val="black"/>
                <a:schemeClr val="accent1">
                  <a:satMod val="400000"/>
                  <a:tint val="45000"/>
                </a:schemeClr>
              </a:duotone>
            </a:blip>
            <a:stretch>
              <a:fillRect t="-18341" b="-18081"/>
            </a:stretch>
          </a:blipFill>
          <a:ln cap="flat">
            <a:prstDash val="solid"/>
          </a:ln>
        </p:spPr>
        <p:txBody>
          <a:bodyPr vert="horz" wrap="square" lIns="91440" tIns="45720" rIns="91440" bIns="45720" anchor="ctr">
            <a:noAutofit/>
          </a:bodyPr>
          <a:lstStyle/>
          <a:p>
            <a:pPr marL="0" algn="ct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Time and Cost Considerations</a:t>
            </a:r>
          </a:p>
        </p:txBody>
      </p:sp>
      <p:grpSp>
        <p:nvGrpSpPr>
          <p:cNvPr id="3" name="Group 3"/>
          <p:cNvGrpSpPr/>
          <p:nvPr/>
        </p:nvGrpSpPr>
        <p:grpSpPr>
          <a:xfrm>
            <a:off x="4363419" y="1953816"/>
            <a:ext cx="130010" cy="3679324"/>
            <a:chOff x="6024645" y="3178676"/>
            <a:chExt cx="130010" cy="3679324"/>
          </a:xfrm>
        </p:grpSpPr>
        <p:cxnSp>
          <p:nvCxnSpPr>
            <p:cNvPr id="4" name="Connector 4"/>
            <p:cNvCxnSpPr/>
            <p:nvPr/>
          </p:nvCxnSpPr>
          <p:spPr>
            <a:xfrm>
              <a:off x="6089650" y="3248526"/>
              <a:ext cx="0" cy="3609474"/>
            </a:xfrm>
            <a:prstGeom prst="line">
              <a:avLst/>
            </a:prstGeom>
            <a:ln w="12700" cap="flat" cmpd="sng">
              <a:solidFill>
                <a:srgbClr val="FFFFFF">
                  <a:alpha val="20000"/>
                  <a:lumMod val="50000"/>
                  <a:lumOff val="50000"/>
                </a:srgbClr>
              </a:solidFill>
              <a:prstDash val="dash"/>
              <a:tailEnd type="triangle"/>
            </a:ln>
          </p:spPr>
        </p:cxnSp>
        <p:sp>
          <p:nvSpPr>
            <p:cNvPr id="5" name="AutoShape 5"/>
            <p:cNvSpPr/>
            <p:nvPr/>
          </p:nvSpPr>
          <p:spPr>
            <a:xfrm>
              <a:off x="6024645" y="3178676"/>
              <a:ext cx="130010" cy="130010"/>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6024645" y="5053263"/>
              <a:ext cx="130010" cy="130010"/>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grpSp>
      <p:cxnSp>
        <p:nvCxnSpPr>
          <p:cNvPr id="7" name="Connector 7"/>
          <p:cNvCxnSpPr/>
          <p:nvPr/>
        </p:nvCxnSpPr>
        <p:spPr>
          <a:xfrm>
            <a:off x="4669241" y="3893408"/>
            <a:ext cx="591886" cy="0"/>
          </a:xfrm>
          <a:prstGeom prst="line">
            <a:avLst/>
          </a:prstGeom>
          <a:ln w="12700" cap="flat" cmpd="sng">
            <a:solidFill>
              <a:srgbClr val="FFFFFF">
                <a:alpha val="20000"/>
                <a:lumMod val="50000"/>
                <a:lumOff val="50000"/>
              </a:srgbClr>
            </a:solidFill>
            <a:prstDash val="dash"/>
            <a:tailEnd type="triangle"/>
          </a:ln>
        </p:spPr>
      </p:cxnSp>
      <p:sp>
        <p:nvSpPr>
          <p:cNvPr id="8" name="TextBox 8"/>
          <p:cNvSpPr txBox="1"/>
          <p:nvPr/>
        </p:nvSpPr>
        <p:spPr>
          <a:xfrm>
            <a:off x="5436939" y="4030426"/>
            <a:ext cx="4653885" cy="1021883"/>
          </a:xfrm>
          <a:prstGeom prst="rect">
            <a:avLst/>
          </a:prstGeom>
        </p:spPr>
        <p:txBody>
          <a:bodyPr vert="horz" wrap="square" lIns="91440" tIns="45720" rIns="91440" bIns="45720" rtlCol="0" anchor="t">
            <a:spAutoFit/>
          </a:bodyPr>
          <a:lstStyle/>
          <a:p>
            <a:pPr marL="0" algn="l">
              <a:lnSpc>
                <a:spcPct val="150000"/>
              </a:lnSpc>
              <a:defRPr/>
            </a:pPr>
            <a:r>
              <a:rPr lang="en-US" sz="1400" b="0" i="0" u="none" baseline="0">
                <a:ln/>
                <a:solidFill>
                  <a:srgbClr val="FFFFFF">
                    <a:alpha val="40000"/>
                  </a:srgbClr>
                </a:solidFill>
                <a:latin typeface="Arial"/>
                <a:ea typeface="Arial"/>
              </a:rPr>
              <a:t>Waterfall typically allows for more straightforward budget estimation since all costs are calculated upfront, making it suitable for projects with fixed budgets and requirements.</a:t>
            </a:r>
            <a:endParaRPr lang="en-US" sz="1100"/>
          </a:p>
        </p:txBody>
      </p:sp>
      <p:sp>
        <p:nvSpPr>
          <p:cNvPr id="9" name="TextBox 9"/>
          <p:cNvSpPr txBox="1"/>
          <p:nvPr/>
        </p:nvSpPr>
        <p:spPr>
          <a:xfrm>
            <a:off x="5436939" y="3724131"/>
            <a:ext cx="4653885" cy="338554"/>
          </a:xfrm>
          <a:prstGeom prst="rect">
            <a:avLst/>
          </a:prstGeom>
          <a:noFill/>
        </p:spPr>
        <p:txBody>
          <a:bodyPr vert="horz" wrap="square" lIns="91440" tIns="45720" rIns="91440" bIns="45720" rtlCol="0" anchor="ctr">
            <a:spAutoFit/>
          </a:bodyPr>
          <a:lstStyle/>
          <a:p>
            <a:pPr marL="0" algn="l">
              <a:defRPr/>
            </a:pPr>
            <a:r>
              <a:rPr lang="en-US" sz="1600" b="1" i="0" u="none" baseline="0">
                <a:solidFill>
                  <a:srgbClr val="FFFFFF"/>
                </a:solidFill>
                <a:latin typeface="Arial"/>
                <a:ea typeface="Arial"/>
              </a:rPr>
              <a:t>Budgeting in Waterfall Projects</a:t>
            </a:r>
            <a:endParaRPr lang="en-US" sz="1100"/>
          </a:p>
        </p:txBody>
      </p:sp>
      <p:sp>
        <p:nvSpPr>
          <p:cNvPr id="10" name="AutoShape 10"/>
          <p:cNvSpPr/>
          <p:nvPr/>
        </p:nvSpPr>
        <p:spPr>
          <a:xfrm>
            <a:off x="1688375" y="2438892"/>
            <a:ext cx="2162529" cy="2119129"/>
          </a:xfrm>
          <a:prstGeom prst="ellipse">
            <a:avLst/>
          </a:prstGeom>
          <a:blipFill>
            <a:blip r:embed="rId2"/>
            <a:stretch>
              <a:fillRect l="-45482" r="-44950"/>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11" name="TextBox 11"/>
          <p:cNvSpPr txBox="1"/>
          <p:nvPr/>
        </p:nvSpPr>
        <p:spPr>
          <a:xfrm>
            <a:off x="5466153" y="2171881"/>
            <a:ext cx="4653885" cy="1021883"/>
          </a:xfrm>
          <a:prstGeom prst="rect">
            <a:avLst/>
          </a:prstGeom>
        </p:spPr>
        <p:txBody>
          <a:bodyPr vert="horz" wrap="square" lIns="91440" tIns="45720" rIns="91440" bIns="45720" rtlCol="0" anchor="t">
            <a:spAutoFit/>
          </a:bodyPr>
          <a:lstStyle/>
          <a:p>
            <a:pPr marL="0" algn="l">
              <a:lnSpc>
                <a:spcPct val="150000"/>
              </a:lnSpc>
              <a:defRPr/>
            </a:pPr>
            <a:r>
              <a:rPr lang="en-US" sz="1400" b="0" i="0" u="none" baseline="0">
                <a:ln/>
                <a:solidFill>
                  <a:srgbClr val="FFFFFF">
                    <a:alpha val="40000"/>
                  </a:srgbClr>
                </a:solidFill>
                <a:latin typeface="Arial"/>
                <a:ea typeface="Arial"/>
              </a:rPr>
              <a:t>Agile often results in cost savings due to its shorter iterations and user-focused developments that allow for adjustments, reducing the risk of major project overruns.</a:t>
            </a:r>
            <a:endParaRPr lang="en-US" sz="1100"/>
          </a:p>
        </p:txBody>
      </p:sp>
      <p:sp>
        <p:nvSpPr>
          <p:cNvPr id="12" name="TextBox 12"/>
          <p:cNvSpPr txBox="1"/>
          <p:nvPr/>
        </p:nvSpPr>
        <p:spPr>
          <a:xfrm>
            <a:off x="5466153" y="1865586"/>
            <a:ext cx="4653885" cy="338554"/>
          </a:xfrm>
          <a:prstGeom prst="rect">
            <a:avLst/>
          </a:prstGeom>
          <a:noFill/>
        </p:spPr>
        <p:txBody>
          <a:bodyPr vert="horz" wrap="square" lIns="91440" tIns="45720" rIns="91440" bIns="45720" rtlCol="0" anchor="ctr">
            <a:spAutoFit/>
          </a:bodyPr>
          <a:lstStyle/>
          <a:p>
            <a:pPr marL="0" algn="l">
              <a:defRPr/>
            </a:pPr>
            <a:r>
              <a:rPr lang="en-US" sz="1600" b="1" i="0" u="none" baseline="0">
                <a:solidFill>
                  <a:srgbClr val="FFFFFF"/>
                </a:solidFill>
                <a:latin typeface="Arial"/>
                <a:ea typeface="Arial"/>
              </a:rPr>
              <a:t>Cost Effectiveness in Agile</a:t>
            </a:r>
            <a:endParaRPr lang="en-US" sz="1100"/>
          </a:p>
        </p:txBody>
      </p:sp>
      <p:cxnSp>
        <p:nvCxnSpPr>
          <p:cNvPr id="13" name="Connector 13"/>
          <p:cNvCxnSpPr/>
          <p:nvPr/>
        </p:nvCxnSpPr>
        <p:spPr>
          <a:xfrm>
            <a:off x="4669241" y="2023666"/>
            <a:ext cx="591886" cy="0"/>
          </a:xfrm>
          <a:prstGeom prst="line">
            <a:avLst/>
          </a:prstGeom>
          <a:ln w="12700" cap="flat" cmpd="sng">
            <a:solidFill>
              <a:srgbClr val="FFFFFF">
                <a:alpha val="20000"/>
                <a:lumMod val="50000"/>
                <a:lumOff val="50000"/>
              </a:srgbClr>
            </a:solidFill>
            <a:prstDash val="dash"/>
            <a:tailEnd type="triangle"/>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Team Collaboration and Communication</a:t>
            </a:r>
          </a:p>
        </p:txBody>
      </p:sp>
      <p:sp>
        <p:nvSpPr>
          <p:cNvPr id="3" name="AutoShape 3"/>
          <p:cNvSpPr/>
          <p:nvPr/>
        </p:nvSpPr>
        <p:spPr>
          <a:xfrm>
            <a:off x="4673252" y="2215802"/>
            <a:ext cx="2832797" cy="2832797"/>
          </a:xfrm>
          <a:prstGeom prst="ellipse">
            <a:avLst/>
          </a:prstGeom>
          <a:ln w="12700" cap="flat" cmpd="sng">
            <a:solidFill>
              <a:srgbClr val="FFFFFF">
                <a:alpha val="20000"/>
                <a:lumMod val="50000"/>
                <a:lumOff val="50000"/>
              </a:srgbClr>
            </a:solidFill>
            <a:prstDash val="dash"/>
            <a:tailEnd type="triangle"/>
          </a:ln>
        </p:spPr>
        <p:txBody>
          <a:bodyPr vert="horz" lIns="91440" tIns="45720" rIns="91440" bIns="45720" anchor="ctr">
            <a:normAutofit/>
          </a:bodyPr>
          <a:lstStyle/>
          <a:p>
            <a:pPr marL="0" algn="ctr"/>
            <a:endParaRPr/>
          </a:p>
        </p:txBody>
      </p:sp>
      <p:sp>
        <p:nvSpPr>
          <p:cNvPr id="4" name="AutoShape 4"/>
          <p:cNvSpPr/>
          <p:nvPr/>
        </p:nvSpPr>
        <p:spPr>
          <a:xfrm>
            <a:off x="3920138" y="4748738"/>
            <a:ext cx="176633" cy="176633"/>
          </a:xfrm>
          <a:prstGeom prst="ellipse">
            <a:avLst/>
          </a:prstGeom>
          <a:solidFill>
            <a:srgbClr val="FFFFFF">
              <a:alpha val="30000"/>
              <a:lumMod val="50000"/>
              <a:lumOff val="50000"/>
            </a:srgbClr>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5" name="TextBox 5"/>
          <p:cNvSpPr txBox="1"/>
          <p:nvPr/>
        </p:nvSpPr>
        <p:spPr>
          <a:xfrm>
            <a:off x="737111" y="2158383"/>
            <a:ext cx="3152163" cy="2314544"/>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FFFFFF">
                    <a:alpha val="40000"/>
                  </a:srgbClr>
                </a:solidFill>
                <a:latin typeface="Arial"/>
                <a:ea typeface="Arial"/>
              </a:rPr>
              <a:t>Agile encourages a collaborative environment with cross-functional teams engaged in daily stand-ups and sprint reviews, fostering improved communication and faster decision-making.</a:t>
            </a:r>
            <a:endParaRPr lang="en-US" sz="1100"/>
          </a:p>
        </p:txBody>
      </p:sp>
      <p:sp>
        <p:nvSpPr>
          <p:cNvPr id="6" name="TextBox 6"/>
          <p:cNvSpPr txBox="1"/>
          <p:nvPr/>
        </p:nvSpPr>
        <p:spPr>
          <a:xfrm>
            <a:off x="815872" y="4615154"/>
            <a:ext cx="2990759" cy="461665"/>
          </a:xfrm>
          <a:prstGeom prst="rect">
            <a:avLst/>
          </a:prstGeom>
          <a:noFill/>
        </p:spPr>
        <p:txBody>
          <a:bodyPr vert="horz" wrap="square" lIns="91440" tIns="45720" rIns="91440" bIns="45720" rtlCol="0" anchor="ctr">
            <a:spAutoFit/>
          </a:bodyPr>
          <a:lstStyle/>
          <a:p>
            <a:pPr marL="0" algn="r">
              <a:defRPr/>
            </a:pPr>
            <a:r>
              <a:rPr lang="en-US" sz="2400" b="1" i="0" u="none" baseline="0">
                <a:solidFill>
                  <a:srgbClr val="FFFFFF"/>
                </a:solidFill>
                <a:latin typeface="Arial"/>
                <a:ea typeface="Arial"/>
              </a:rPr>
              <a:t>01</a:t>
            </a:r>
            <a:endParaRPr lang="en-US" sz="1100"/>
          </a:p>
        </p:txBody>
      </p:sp>
      <p:grpSp>
        <p:nvGrpSpPr>
          <p:cNvPr id="7" name="Group 7"/>
          <p:cNvGrpSpPr/>
          <p:nvPr/>
        </p:nvGrpSpPr>
        <p:grpSpPr>
          <a:xfrm>
            <a:off x="4463132" y="4043023"/>
            <a:ext cx="638288" cy="638285"/>
            <a:chOff x="4790382" y="2174307"/>
            <a:chExt cx="674314" cy="674311"/>
          </a:xfrm>
        </p:grpSpPr>
        <p:sp>
          <p:nvSpPr>
            <p:cNvPr id="8" name="AutoShape 8"/>
            <p:cNvSpPr/>
            <p:nvPr/>
          </p:nvSpPr>
          <p:spPr>
            <a:xfrm>
              <a:off x="4790382" y="2174307"/>
              <a:ext cx="674314" cy="674311"/>
            </a:xfrm>
            <a:prstGeom prst="ellipse">
              <a:avLst/>
            </a:prstGeom>
            <a:solidFill>
              <a:srgbClr val="2F2F2F"/>
            </a:solidFill>
            <a:ln cap="flat" cmpd="sng">
              <a:prstDash val="solid"/>
            </a:ln>
          </p:spPr>
          <p:txBody>
            <a:bodyPr vert="horz" lIns="91440" tIns="45720" rIns="91440" bIns="45720" anchor="ctr">
              <a:normAutofit/>
            </a:bodyPr>
            <a:lstStyle/>
            <a:p>
              <a:pPr marL="0" algn="ctr"/>
              <a:endParaRPr/>
            </a:p>
          </p:txBody>
        </p:sp>
        <p:grpSp>
          <p:nvGrpSpPr>
            <p:cNvPr id="9" name="Group 9"/>
            <p:cNvGrpSpPr/>
            <p:nvPr/>
          </p:nvGrpSpPr>
          <p:grpSpPr>
            <a:xfrm>
              <a:off x="4790382" y="2174307"/>
              <a:ext cx="674314" cy="674311"/>
              <a:chOff x="4790382" y="2133907"/>
              <a:chExt cx="674314" cy="674311"/>
            </a:xfrm>
          </p:grpSpPr>
          <p:sp>
            <p:nvSpPr>
              <p:cNvPr id="10" name="AutoShape 10"/>
              <p:cNvSpPr/>
              <p:nvPr/>
            </p:nvSpPr>
            <p:spPr>
              <a:xfrm>
                <a:off x="4790382" y="2133907"/>
                <a:ext cx="674314" cy="674311"/>
              </a:xfrm>
              <a:prstGeom prst="ellipse">
                <a:avLst/>
              </a:prstGeom>
              <a:solidFill>
                <a:srgbClr val="FFFFFF">
                  <a:alpha val="0"/>
                </a:srgbClr>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1" name="Freeform 11"/>
              <p:cNvSpPr/>
              <p:nvPr/>
            </p:nvSpPr>
            <p:spPr>
              <a:xfrm>
                <a:off x="4971522" y="2354050"/>
                <a:ext cx="312035" cy="234025"/>
              </a:xfrm>
              <a:custGeom>
                <a:avLst/>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p:spPr>
            <p:txBody>
              <a:bodyPr vert="horz" lIns="91440" tIns="45720" rIns="91440" bIns="45720" anchor="t">
                <a:normAutofit/>
              </a:bodyPr>
              <a:lstStyle/>
              <a:p>
                <a:pPr marL="0" algn="l"/>
                <a:endParaRPr/>
              </a:p>
            </p:txBody>
          </p:sp>
        </p:grpSp>
      </p:grpSp>
      <p:sp>
        <p:nvSpPr>
          <p:cNvPr id="12" name="TextBox 12"/>
          <p:cNvSpPr txBox="1"/>
          <p:nvPr/>
        </p:nvSpPr>
        <p:spPr>
          <a:xfrm>
            <a:off x="742682" y="1483503"/>
            <a:ext cx="3146592"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微软雅黑"/>
                <a:ea typeface="微软雅黑"/>
              </a:rPr>
              <a:t>Agile Team Interaction</a:t>
            </a:r>
            <a:endParaRPr lang="en-US" sz="1100"/>
          </a:p>
        </p:txBody>
      </p:sp>
      <p:sp>
        <p:nvSpPr>
          <p:cNvPr id="13" name="TextBox 13"/>
          <p:cNvSpPr txBox="1"/>
          <p:nvPr/>
        </p:nvSpPr>
        <p:spPr>
          <a:xfrm>
            <a:off x="8310863" y="3462923"/>
            <a:ext cx="3146592"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微软雅黑"/>
                <a:ea typeface="微软雅黑"/>
              </a:rPr>
              <a:t>Waterfall Team Hierarchy</a:t>
            </a:r>
            <a:endParaRPr lang="en-US" sz="1100"/>
          </a:p>
        </p:txBody>
      </p:sp>
      <p:sp>
        <p:nvSpPr>
          <p:cNvPr id="14" name="TextBox 14"/>
          <p:cNvSpPr txBox="1"/>
          <p:nvPr/>
        </p:nvSpPr>
        <p:spPr>
          <a:xfrm>
            <a:off x="8301728" y="3927481"/>
            <a:ext cx="3164862" cy="2314544"/>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FFFFFF">
                    <a:alpha val="40000"/>
                  </a:srgbClr>
                </a:solidFill>
                <a:latin typeface="Arial"/>
                <a:ea typeface="Arial"/>
              </a:rPr>
              <a:t>Waterfall often employs a more hierarchical structure, where communication typically flows from management down to teams, which may lead to delays in information sharing and decision-making.</a:t>
            </a:r>
            <a:endParaRPr lang="en-US" sz="1100"/>
          </a:p>
        </p:txBody>
      </p:sp>
      <p:sp>
        <p:nvSpPr>
          <p:cNvPr id="15" name="AutoShape 15"/>
          <p:cNvSpPr/>
          <p:nvPr/>
        </p:nvSpPr>
        <p:spPr>
          <a:xfrm>
            <a:off x="8062466" y="3142475"/>
            <a:ext cx="176633" cy="176633"/>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16" name="TextBox 16"/>
          <p:cNvSpPr txBox="1"/>
          <p:nvPr/>
        </p:nvSpPr>
        <p:spPr>
          <a:xfrm>
            <a:off x="8290027" y="2967335"/>
            <a:ext cx="3164862" cy="461665"/>
          </a:xfrm>
          <a:prstGeom prst="rect">
            <a:avLst/>
          </a:prstGeom>
          <a:noFill/>
        </p:spPr>
        <p:txBody>
          <a:bodyPr vert="horz" wrap="square" lIns="91440" tIns="45720" rIns="91440" bIns="45720" rtlCol="0" anchor="ctr">
            <a:spAutoFit/>
          </a:bodyPr>
          <a:lstStyle/>
          <a:p>
            <a:pPr marL="0" algn="l">
              <a:defRPr/>
            </a:pPr>
            <a:r>
              <a:rPr lang="en-US" sz="2400" b="1" i="0" u="none" baseline="0">
                <a:solidFill>
                  <a:schemeClr val="accent1"/>
                </a:solidFill>
                <a:latin typeface="Arial"/>
                <a:ea typeface="Arial"/>
              </a:rPr>
              <a:t>02</a:t>
            </a:r>
            <a:endParaRPr lang="en-US" sz="1100"/>
          </a:p>
        </p:txBody>
      </p:sp>
      <p:grpSp>
        <p:nvGrpSpPr>
          <p:cNvPr id="17" name="Group 17"/>
          <p:cNvGrpSpPr/>
          <p:nvPr/>
        </p:nvGrpSpPr>
        <p:grpSpPr>
          <a:xfrm>
            <a:off x="7102282" y="2544863"/>
            <a:ext cx="638288" cy="638285"/>
            <a:chOff x="4669386" y="1968240"/>
            <a:chExt cx="444222" cy="444220"/>
          </a:xfrm>
        </p:grpSpPr>
        <p:sp>
          <p:nvSpPr>
            <p:cNvPr id="18" name="AutoShape 18"/>
            <p:cNvSpPr/>
            <p:nvPr/>
          </p:nvSpPr>
          <p:spPr>
            <a:xfrm>
              <a:off x="4669386" y="1968240"/>
              <a:ext cx="444222" cy="444220"/>
            </a:xfrm>
            <a:prstGeom prst="ellipse">
              <a:avLst/>
            </a:prstGeom>
            <a:solidFill>
              <a:schemeClr val="accent1"/>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9" name="Freeform 19"/>
            <p:cNvSpPr/>
            <p:nvPr/>
          </p:nvSpPr>
          <p:spPr>
            <a:xfrm>
              <a:off x="4788717" y="2104784"/>
              <a:ext cx="205561" cy="171132"/>
            </a:xfrm>
            <a:custGeom>
              <a:avLst/>
              <a:gdLst/>
              <a:ahLst/>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p:spPr>
          <p:txBody>
            <a:bodyPr vert="horz" lIns="91440" tIns="45720" rIns="91440" bIns="45720" anchor="t">
              <a:normAutofit/>
            </a:bodyPr>
            <a:lstStyle/>
            <a:p>
              <a:pPr marL="0" algn="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346200" y="4090407"/>
            <a:ext cx="5731164" cy="424732"/>
          </a:xfrm>
        </p:spPr>
        <p:txBody>
          <a:bodyPr vert="horz" lIns="91440" tIns="45720" rIns="91440" bIns="45720" anchor="t">
            <a:normAutofit/>
          </a:bodyPr>
          <a:lstStyle/>
          <a:p>
            <a:pPr algn="l">
              <a:lnSpc>
                <a:spcPct val="90000"/>
              </a:lnSpc>
              <a:spcBef>
                <a:spcPct val="0"/>
              </a:spcBef>
            </a:pPr>
            <a:r>
              <a:rPr lang="zh-CN" altLang="en-US" sz="3184" b="1" i="0" u="none" baseline="0">
                <a:solidFill>
                  <a:srgbClr val="FFFFFF"/>
                </a:solidFill>
                <a:latin typeface="微软雅黑"/>
                <a:ea typeface="微软雅黑"/>
              </a:rPr>
              <a:t>Case Studies</a:t>
            </a:r>
          </a:p>
        </p:txBody>
      </p:sp>
      <p:cxnSp>
        <p:nvCxnSpPr>
          <p:cNvPr id="3" name="Connector 3"/>
          <p:cNvCxnSpPr/>
          <p:nvPr/>
        </p:nvCxnSpPr>
        <p:spPr>
          <a:xfrm>
            <a:off x="660400" y="3022979"/>
            <a:ext cx="0" cy="1560046"/>
          </a:xfrm>
          <a:prstGeom prst="line">
            <a:avLst/>
          </a:prstGeom>
          <a:ln w="6350" cap="flat" cmpd="sng">
            <a:solidFill>
              <a:srgbClr val="FFFFFF">
                <a:alpha val="70000"/>
              </a:srgbClr>
            </a:solidFill>
            <a:prstDash val="solid"/>
          </a:ln>
        </p:spPr>
      </p:cxnSp>
      <p:grpSp>
        <p:nvGrpSpPr>
          <p:cNvPr id="4" name="Group 4"/>
          <p:cNvGrpSpPr/>
          <p:nvPr/>
        </p:nvGrpSpPr>
        <p:grpSpPr>
          <a:xfrm rot="16200000" flipH="1">
            <a:off x="550399" y="4718888"/>
            <a:ext cx="220006" cy="220008"/>
            <a:chOff x="3011834" y="6000473"/>
            <a:chExt cx="344142" cy="344140"/>
          </a:xfrm>
        </p:grpSpPr>
        <p:sp>
          <p:nvSpPr>
            <p:cNvPr id="5" name="AutoShape 5"/>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6" name="AutoShape 6"/>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
        <p:nvSpPr>
          <p:cNvPr id="7" name="TextBox 7"/>
          <p:cNvSpPr txBox="1"/>
          <p:nvPr/>
        </p:nvSpPr>
        <p:spPr>
          <a:xfrm>
            <a:off x="1346201" y="2907664"/>
            <a:ext cx="1260522"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05</a:t>
            </a:r>
            <a:endParaRPr lang="en-US" sz="1100"/>
          </a:p>
        </p:txBody>
      </p:sp>
      <p:sp>
        <p:nvSpPr>
          <p:cNvPr id="8" name="TextBox 8"/>
          <p:cNvSpPr txBox="1"/>
          <p:nvPr/>
        </p:nvSpPr>
        <p:spPr>
          <a:xfrm>
            <a:off x="2527763" y="2890078"/>
            <a:ext cx="433801"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a:t>
            </a:r>
            <a:endParaRPr lang="en-US"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Successful Agile Implementations</a:t>
            </a:r>
          </a:p>
        </p:txBody>
      </p:sp>
      <p:grpSp>
        <p:nvGrpSpPr>
          <p:cNvPr id="3" name="Group 3"/>
          <p:cNvGrpSpPr/>
          <p:nvPr/>
        </p:nvGrpSpPr>
        <p:grpSpPr>
          <a:xfrm>
            <a:off x="649615" y="1621038"/>
            <a:ext cx="10882640" cy="4459517"/>
            <a:chOff x="649615" y="1621038"/>
            <a:chExt cx="10882640" cy="4459517"/>
          </a:xfrm>
        </p:grpSpPr>
        <p:sp>
          <p:nvSpPr>
            <p:cNvPr id="4" name="TextBox 4"/>
            <p:cNvSpPr txBox="1"/>
            <p:nvPr/>
          </p:nvSpPr>
          <p:spPr>
            <a:xfrm>
              <a:off x="8476160" y="2424145"/>
              <a:ext cx="3042739" cy="338554"/>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l">
                <a:defRPr/>
              </a:pPr>
              <a:r>
                <a:rPr lang="en-US" sz="1600" b="1" i="0" u="none" baseline="0">
                  <a:solidFill>
                    <a:srgbClr val="FFFFFF"/>
                  </a:solidFill>
                  <a:latin typeface="Arial"/>
                  <a:ea typeface="Arial"/>
                </a:rPr>
                <a:t>Lessons Learned from Company B</a:t>
              </a:r>
              <a:endParaRPr lang="en-US" sz="1100"/>
            </a:p>
          </p:txBody>
        </p:sp>
        <p:sp>
          <p:nvSpPr>
            <p:cNvPr id="5" name="AutoShape 5"/>
            <p:cNvSpPr/>
            <p:nvPr/>
          </p:nvSpPr>
          <p:spPr>
            <a:xfrm>
              <a:off x="8489515" y="2834881"/>
              <a:ext cx="3042740" cy="1668214"/>
            </a:xfrm>
            <a:prstGeom prst="rect">
              <a:avLst/>
            </a:prstGeom>
          </p:spPr>
          <p:txBody>
            <a:bodyPr vert="horz" wrap="square" lIns="91440" tIns="45720" rIns="91440" bIns="45720" anchor="t">
              <a:spAutoFit/>
            </a:bodyPr>
            <a:lstStyle/>
            <a:p>
              <a:pPr marL="0" algn="l">
                <a:lnSpc>
                  <a:spcPct val="150000"/>
                </a:lnSpc>
              </a:pPr>
              <a:r>
                <a:rPr lang="en-US" sz="1400" b="0" i="0" u="none" baseline="0">
                  <a:solidFill>
                    <a:srgbClr val="FFFFFF">
                      <a:alpha val="40000"/>
                    </a:srgbClr>
                  </a:solidFill>
                  <a:latin typeface="Arial"/>
                  <a:ea typeface="Arial"/>
                </a:rPr>
                <a:t>Company B’s experience highlights the importance of training and clear communication during Agile adoption, revealing that proper implementation significantly enhances team synergy and customer satisfaction.</a:t>
              </a:r>
            </a:p>
          </p:txBody>
        </p:sp>
        <p:sp>
          <p:nvSpPr>
            <p:cNvPr id="6" name="TextBox 6"/>
            <p:cNvSpPr txBox="1"/>
            <p:nvPr/>
          </p:nvSpPr>
          <p:spPr>
            <a:xfrm flipH="1">
              <a:off x="673100" y="4002866"/>
              <a:ext cx="3030040" cy="338554"/>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1600" b="1" i="0" u="none" baseline="0">
                  <a:solidFill>
                    <a:srgbClr val="FFFFFF"/>
                  </a:solidFill>
                  <a:latin typeface="Arial"/>
                  <a:ea typeface="Arial"/>
                </a:rPr>
                <a:t>Company A's Agile Transformation</a:t>
              </a:r>
              <a:endParaRPr lang="en-US" sz="1100"/>
            </a:p>
          </p:txBody>
        </p:sp>
        <p:sp>
          <p:nvSpPr>
            <p:cNvPr id="7" name="AutoShape 7"/>
            <p:cNvSpPr/>
            <p:nvPr/>
          </p:nvSpPr>
          <p:spPr>
            <a:xfrm flipH="1">
              <a:off x="649615" y="4412341"/>
              <a:ext cx="3042740" cy="1668214"/>
            </a:xfrm>
            <a:prstGeom prst="rect">
              <a:avLst/>
            </a:prstGeom>
          </p:spPr>
          <p:txBody>
            <a:bodyPr vert="horz" wrap="square" lIns="91440" tIns="45720" rIns="91440" bIns="45720" anchor="t">
              <a:spAutoFit/>
            </a:bodyPr>
            <a:lstStyle/>
            <a:p>
              <a:pPr marL="0" algn="r">
                <a:lnSpc>
                  <a:spcPct val="150000"/>
                </a:lnSpc>
              </a:pPr>
              <a:r>
                <a:rPr lang="en-US" sz="1400" b="0" i="0" u="none" baseline="0">
                  <a:solidFill>
                    <a:srgbClr val="FFFFFF">
                      <a:alpha val="40000"/>
                    </a:srgbClr>
                  </a:solidFill>
                  <a:latin typeface="Arial"/>
                  <a:ea typeface="Arial"/>
                </a:rPr>
                <a:t>Company A successfully transitioned to Agile by restructuring teams and adopting Scrum practices, resulting in a 30% increase in product delivery speed and improved team morale.</a:t>
              </a:r>
            </a:p>
          </p:txBody>
        </p:sp>
        <p:sp>
          <p:nvSpPr>
            <p:cNvPr id="8" name="TextBox 8"/>
            <p:cNvSpPr txBox="1"/>
            <p:nvPr/>
          </p:nvSpPr>
          <p:spPr>
            <a:xfrm flipH="1">
              <a:off x="3526336" y="3003473"/>
              <a:ext cx="720000" cy="720000"/>
            </a:xfrm>
            <a:prstGeom prst="ellipse">
              <a:avLst/>
            </a:prstGeom>
            <a:solidFill>
              <a:schemeClr val="accent1"/>
            </a:solidFill>
          </p:spPr>
          <p:txBody>
            <a:bodyPr vert="horz" wrap="none" lIns="91440" tIns="45720" rIns="91440" bIns="45720" rtlCol="0" anchor="ctr">
              <a:spAutoFit/>
            </a:bodyPr>
            <a:lstStyle/>
            <a:p>
              <a:pPr marL="0" algn="l">
                <a:defRPr/>
              </a:pPr>
              <a:r>
                <a:rPr lang="en-US" sz="2400" b="1" i="0" u="none" baseline="0">
                  <a:solidFill>
                    <a:srgbClr val="FFFFFF"/>
                  </a:solidFill>
                  <a:latin typeface="Arial"/>
                  <a:ea typeface="Arial"/>
                </a:rPr>
                <a:t>01</a:t>
              </a:r>
              <a:endParaRPr lang="en-US" sz="1100"/>
            </a:p>
          </p:txBody>
        </p:sp>
        <p:sp>
          <p:nvSpPr>
            <p:cNvPr id="9" name="TextBox 9"/>
            <p:cNvSpPr txBox="1"/>
            <p:nvPr/>
          </p:nvSpPr>
          <p:spPr>
            <a:xfrm flipH="1">
              <a:off x="7890068" y="1621038"/>
              <a:ext cx="720000" cy="720000"/>
            </a:xfrm>
            <a:prstGeom prst="ellipse">
              <a:avLst/>
            </a:prstGeom>
            <a:solidFill>
              <a:srgbClr val="FFFFFF">
                <a:alpha val="16000"/>
              </a:srgbClr>
            </a:solidFill>
            <a:ln cap="rnd" cmpd="sng">
              <a:prstDash val="solid"/>
            </a:ln>
          </p:spPr>
          <p:txBody>
            <a:bodyPr rot="0" vert="horz" wrap="square" lIns="91440" tIns="45720" rIns="91440" bIns="45720" rtlCol="0" anchor="ctr">
              <a:prstTxWarp prst="textNoShape">
                <a:avLst/>
              </a:prstTxWarp>
              <a:noAutofit/>
            </a:bodyPr>
            <a:lstStyle/>
            <a:p>
              <a:pPr marL="0" algn="ctr">
                <a:lnSpc>
                  <a:spcPct val="100000"/>
                </a:lnSpc>
                <a:defRPr/>
              </a:pPr>
              <a:r>
                <a:rPr lang="en-US" sz="2000" b="1" i="0" u="none" baseline="0">
                  <a:solidFill>
                    <a:schemeClr val="lt1"/>
                  </a:solidFill>
                  <a:latin typeface="Arial"/>
                  <a:ea typeface="Arial"/>
                </a:rPr>
                <a:t>02</a:t>
              </a:r>
              <a:endParaRPr lang="en-US" sz="1100"/>
            </a:p>
          </p:txBody>
        </p:sp>
        <p:grpSp>
          <p:nvGrpSpPr>
            <p:cNvPr id="10" name="Group 10"/>
            <p:cNvGrpSpPr/>
            <p:nvPr/>
          </p:nvGrpSpPr>
          <p:grpSpPr>
            <a:xfrm>
              <a:off x="4696278" y="1744064"/>
              <a:ext cx="2786744" cy="3776273"/>
              <a:chOff x="356996" y="1436914"/>
              <a:chExt cx="3648797" cy="4944427"/>
            </a:xfrm>
          </p:grpSpPr>
          <p:grpSp>
            <p:nvGrpSpPr>
              <p:cNvPr id="11" name="Group 11"/>
              <p:cNvGrpSpPr/>
              <p:nvPr/>
            </p:nvGrpSpPr>
            <p:grpSpPr>
              <a:xfrm>
                <a:off x="356996" y="1436914"/>
                <a:ext cx="3648797" cy="4944427"/>
                <a:chOff x="4120979" y="1130299"/>
                <a:chExt cx="3950043" cy="5352641"/>
              </a:xfrm>
            </p:grpSpPr>
            <p:sp>
              <p:nvSpPr>
                <p:cNvPr id="12" name="Freeform 12"/>
                <p:cNvSpPr/>
                <p:nvPr/>
              </p:nvSpPr>
              <p:spPr>
                <a:xfrm>
                  <a:off x="4803793" y="1130299"/>
                  <a:ext cx="2578696" cy="5245938"/>
                </a:xfrm>
                <a:custGeom>
                  <a:avLst/>
                  <a:gdLst/>
                  <a:ahLst/>
                  <a:cxnLst/>
                  <a:rect l="l" t="t" r="r" b="b"/>
                  <a:pathLst>
                    <a:path w="2578696" h="5245938">
                      <a:moveTo>
                        <a:pt x="420624" y="0"/>
                      </a:moveTo>
                      <a:lnTo>
                        <a:pt x="2158325" y="0"/>
                      </a:lnTo>
                      <a:cubicBezTo>
                        <a:pt x="2267900" y="0"/>
                        <a:pt x="2328774" y="11806"/>
                        <a:pt x="2392416" y="45748"/>
                      </a:cubicBezTo>
                      <a:cubicBezTo>
                        <a:pt x="2452738" y="78031"/>
                        <a:pt x="2500884" y="126177"/>
                        <a:pt x="2532982" y="186314"/>
                      </a:cubicBezTo>
                      <a:cubicBezTo>
                        <a:pt x="2566924" y="249956"/>
                        <a:pt x="2578730" y="310831"/>
                        <a:pt x="2578730" y="420406"/>
                      </a:cubicBezTo>
                      <a:lnTo>
                        <a:pt x="2578730" y="4825533"/>
                      </a:lnTo>
                      <a:cubicBezTo>
                        <a:pt x="2578730" y="4935108"/>
                        <a:pt x="2566924" y="4995983"/>
                        <a:pt x="2532982" y="5059625"/>
                      </a:cubicBezTo>
                      <a:cubicBezTo>
                        <a:pt x="2500700" y="5119946"/>
                        <a:pt x="2452553" y="5168093"/>
                        <a:pt x="2392416" y="5200190"/>
                      </a:cubicBezTo>
                      <a:cubicBezTo>
                        <a:pt x="2328774" y="5234132"/>
                        <a:pt x="2267900" y="5245939"/>
                        <a:pt x="2158325" y="5245939"/>
                      </a:cubicBezTo>
                      <a:lnTo>
                        <a:pt x="420624" y="5245939"/>
                      </a:lnTo>
                      <a:cubicBezTo>
                        <a:pt x="311049" y="5245939"/>
                        <a:pt x="250174" y="5234132"/>
                        <a:pt x="186532" y="5200190"/>
                      </a:cubicBezTo>
                      <a:cubicBezTo>
                        <a:pt x="126211" y="5167908"/>
                        <a:pt x="78065" y="5119761"/>
                        <a:pt x="45967" y="5059625"/>
                      </a:cubicBezTo>
                      <a:cubicBezTo>
                        <a:pt x="11840" y="4996351"/>
                        <a:pt x="34" y="4935292"/>
                        <a:pt x="34" y="4825717"/>
                      </a:cubicBezTo>
                      <a:lnTo>
                        <a:pt x="34" y="420590"/>
                      </a:lnTo>
                      <a:cubicBezTo>
                        <a:pt x="34" y="311015"/>
                        <a:pt x="11840" y="250140"/>
                        <a:pt x="45782" y="186498"/>
                      </a:cubicBezTo>
                      <a:cubicBezTo>
                        <a:pt x="78065" y="126177"/>
                        <a:pt x="126211" y="78031"/>
                        <a:pt x="186348" y="45933"/>
                      </a:cubicBezTo>
                      <a:cubicBezTo>
                        <a:pt x="249990" y="11806"/>
                        <a:pt x="311049" y="0"/>
                        <a:pt x="420624" y="0"/>
                      </a:cubicBezTo>
                      <a:close/>
                    </a:path>
                  </a:pathLst>
                </a:custGeom>
                <a:gradFill>
                  <a:gsLst>
                    <a:gs pos="0">
                      <a:srgbClr val="FFFFFF"/>
                    </a:gs>
                    <a:gs pos="6000">
                      <a:srgbClr val="FFFFFF">
                        <a:lumMod val="75000"/>
                        <a:lumOff val="25000"/>
                      </a:srgbClr>
                    </a:gs>
                    <a:gs pos="11000">
                      <a:srgbClr val="2F2F2F">
                        <a:lumMod val="85000"/>
                      </a:srgbClr>
                    </a:gs>
                    <a:gs pos="41000">
                      <a:srgbClr val="FFFFFF"/>
                    </a:gs>
                    <a:gs pos="98000">
                      <a:srgbClr val="FFFFFF">
                        <a:lumMod val="75000"/>
                        <a:lumOff val="25000"/>
                      </a:srgbClr>
                    </a:gs>
                    <a:gs pos="100000">
                      <a:srgbClr val="FFFFFF">
                        <a:lumMod val="75000"/>
                        <a:lumOff val="25000"/>
                      </a:srgbClr>
                    </a:gs>
                    <a:gs pos="100000">
                      <a:srgbClr val="FFFFFF"/>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nvGrpSpPr>
                <p:cNvPr id="13" name="Group 13"/>
                <p:cNvGrpSpPr/>
                <p:nvPr/>
              </p:nvGrpSpPr>
              <p:grpSpPr>
                <a:xfrm>
                  <a:off x="4822240" y="1145056"/>
                  <a:ext cx="2549181" cy="5216423"/>
                  <a:chOff x="4822240" y="1145056"/>
                  <a:chExt cx="2549181" cy="5216423"/>
                </a:xfrm>
              </p:grpSpPr>
              <p:sp>
                <p:nvSpPr>
                  <p:cNvPr id="14" name="Freeform 14"/>
                  <p:cNvSpPr/>
                  <p:nvPr/>
                </p:nvSpPr>
                <p:spPr>
                  <a:xfrm>
                    <a:off x="4822240" y="1145056"/>
                    <a:ext cx="2549181" cy="5216423"/>
                  </a:xfrm>
                  <a:custGeom>
                    <a:avLst/>
                    <a:gdLst/>
                    <a:ahLst/>
                    <a:cxnLst/>
                    <a:rect l="l" t="t" r="r" b="b"/>
                    <a:pathLst>
                      <a:path w="2549181" h="5216423">
                        <a:moveTo>
                          <a:pt x="405866" y="0"/>
                        </a:moveTo>
                        <a:lnTo>
                          <a:pt x="2143567" y="0"/>
                        </a:lnTo>
                        <a:cubicBezTo>
                          <a:pt x="2250744" y="0"/>
                          <a:pt x="2309405" y="11253"/>
                          <a:pt x="2370649" y="44088"/>
                        </a:cubicBezTo>
                        <a:cubicBezTo>
                          <a:pt x="2428388" y="74895"/>
                          <a:pt x="2474321" y="121012"/>
                          <a:pt x="2505127" y="178566"/>
                        </a:cubicBezTo>
                        <a:cubicBezTo>
                          <a:pt x="2537963" y="239810"/>
                          <a:pt x="2549215" y="298471"/>
                          <a:pt x="2549215" y="405648"/>
                        </a:cubicBezTo>
                        <a:lnTo>
                          <a:pt x="2549215" y="4810775"/>
                        </a:lnTo>
                        <a:cubicBezTo>
                          <a:pt x="2549215" y="4917952"/>
                          <a:pt x="2537963" y="4976613"/>
                          <a:pt x="2505127" y="5037857"/>
                        </a:cubicBezTo>
                        <a:cubicBezTo>
                          <a:pt x="2474321" y="5095596"/>
                          <a:pt x="2428203" y="5141529"/>
                          <a:pt x="2370649" y="5172335"/>
                        </a:cubicBezTo>
                        <a:cubicBezTo>
                          <a:pt x="2309405" y="5205171"/>
                          <a:pt x="2250744" y="5216423"/>
                          <a:pt x="2143567" y="5216423"/>
                        </a:cubicBezTo>
                        <a:lnTo>
                          <a:pt x="405866" y="5216423"/>
                        </a:lnTo>
                        <a:cubicBezTo>
                          <a:pt x="298690" y="5216423"/>
                          <a:pt x="240029" y="5205171"/>
                          <a:pt x="178785" y="5172335"/>
                        </a:cubicBezTo>
                        <a:cubicBezTo>
                          <a:pt x="121046" y="5141529"/>
                          <a:pt x="75113" y="5095411"/>
                          <a:pt x="44307" y="5037857"/>
                        </a:cubicBezTo>
                        <a:cubicBezTo>
                          <a:pt x="11287" y="4976982"/>
                          <a:pt x="34" y="4918137"/>
                          <a:pt x="34" y="4810960"/>
                        </a:cubicBezTo>
                        <a:lnTo>
                          <a:pt x="34" y="405832"/>
                        </a:lnTo>
                        <a:cubicBezTo>
                          <a:pt x="34" y="298656"/>
                          <a:pt x="11287" y="239995"/>
                          <a:pt x="44122" y="178751"/>
                        </a:cubicBezTo>
                        <a:cubicBezTo>
                          <a:pt x="74929" y="121012"/>
                          <a:pt x="121046" y="75079"/>
                          <a:pt x="178600" y="44273"/>
                        </a:cubicBezTo>
                        <a:cubicBezTo>
                          <a:pt x="239844" y="11253"/>
                          <a:pt x="298690" y="0"/>
                          <a:pt x="405866" y="0"/>
                        </a:cubicBezTo>
                        <a:close/>
                      </a:path>
                    </a:pathLst>
                  </a:custGeom>
                  <a:solidFill>
                    <a:srgbClr val="C9C6C8"/>
                  </a:solidFill>
                  <a:ln cap="flat">
                    <a:prstDash val="solid"/>
                  </a:ln>
                </p:spPr>
                <p:txBody>
                  <a:bodyPr vert="horz" lIns="91440" tIns="45720" rIns="91440" bIns="45720" anchor="ctr">
                    <a:normAutofit/>
                  </a:bodyPr>
                  <a:lstStyle/>
                  <a:p>
                    <a:pPr marL="0" algn="l"/>
                    <a:endParaRPr/>
                  </a:p>
                </p:txBody>
              </p:sp>
              <p:sp>
                <p:nvSpPr>
                  <p:cNvPr id="15" name="Freeform 15"/>
                  <p:cNvSpPr/>
                  <p:nvPr/>
                </p:nvSpPr>
                <p:spPr>
                  <a:xfrm>
                    <a:off x="4822240" y="1145056"/>
                    <a:ext cx="2549181" cy="5216423"/>
                  </a:xfrm>
                  <a:custGeom>
                    <a:avLst/>
                    <a:gdLst/>
                    <a:ahLst/>
                    <a:cxnLst/>
                    <a:rect l="l" t="t" r="r" b="b"/>
                    <a:pathLst>
                      <a:path w="2549181" h="5216423">
                        <a:moveTo>
                          <a:pt x="405866" y="0"/>
                        </a:moveTo>
                        <a:lnTo>
                          <a:pt x="2143567" y="0"/>
                        </a:lnTo>
                        <a:cubicBezTo>
                          <a:pt x="2250744" y="0"/>
                          <a:pt x="2309405" y="11253"/>
                          <a:pt x="2370649" y="44088"/>
                        </a:cubicBezTo>
                        <a:cubicBezTo>
                          <a:pt x="2428388" y="74895"/>
                          <a:pt x="2474321" y="121012"/>
                          <a:pt x="2505127" y="178566"/>
                        </a:cubicBezTo>
                        <a:cubicBezTo>
                          <a:pt x="2537963" y="239810"/>
                          <a:pt x="2549215" y="298471"/>
                          <a:pt x="2549215" y="405648"/>
                        </a:cubicBezTo>
                        <a:lnTo>
                          <a:pt x="2549215" y="4810775"/>
                        </a:lnTo>
                        <a:cubicBezTo>
                          <a:pt x="2549215" y="4917952"/>
                          <a:pt x="2537963" y="4976613"/>
                          <a:pt x="2505127" y="5037857"/>
                        </a:cubicBezTo>
                        <a:cubicBezTo>
                          <a:pt x="2474321" y="5095596"/>
                          <a:pt x="2428203" y="5141529"/>
                          <a:pt x="2370649" y="5172335"/>
                        </a:cubicBezTo>
                        <a:cubicBezTo>
                          <a:pt x="2309405" y="5205171"/>
                          <a:pt x="2250744" y="5216423"/>
                          <a:pt x="2143567" y="5216423"/>
                        </a:cubicBezTo>
                        <a:lnTo>
                          <a:pt x="405866" y="5216423"/>
                        </a:lnTo>
                        <a:cubicBezTo>
                          <a:pt x="298690" y="5216423"/>
                          <a:pt x="240029" y="5205171"/>
                          <a:pt x="178785" y="5172335"/>
                        </a:cubicBezTo>
                        <a:cubicBezTo>
                          <a:pt x="121046" y="5141529"/>
                          <a:pt x="75113" y="5095411"/>
                          <a:pt x="44307" y="5037857"/>
                        </a:cubicBezTo>
                        <a:cubicBezTo>
                          <a:pt x="11287" y="4976982"/>
                          <a:pt x="34" y="4918137"/>
                          <a:pt x="34" y="4810960"/>
                        </a:cubicBezTo>
                        <a:lnTo>
                          <a:pt x="34" y="405832"/>
                        </a:lnTo>
                        <a:cubicBezTo>
                          <a:pt x="34" y="298656"/>
                          <a:pt x="11287" y="239995"/>
                          <a:pt x="44122" y="178751"/>
                        </a:cubicBezTo>
                        <a:cubicBezTo>
                          <a:pt x="74929" y="121012"/>
                          <a:pt x="121046" y="75079"/>
                          <a:pt x="178600" y="44273"/>
                        </a:cubicBezTo>
                        <a:cubicBezTo>
                          <a:pt x="239844" y="11253"/>
                          <a:pt x="298690" y="0"/>
                          <a:pt x="405866" y="0"/>
                        </a:cubicBezTo>
                        <a:close/>
                      </a:path>
                    </a:pathLst>
                  </a:custGeom>
                  <a:solidFill>
                    <a:srgbClr val="000000"/>
                  </a:solidFill>
                  <a:ln cap="flat">
                    <a:prstDash val="solid"/>
                  </a:ln>
                </p:spPr>
                <p:txBody>
                  <a:bodyPr vert="horz" lIns="91440" tIns="45720" rIns="91440" bIns="45720" anchor="ctr">
                    <a:normAutofit/>
                  </a:bodyPr>
                  <a:lstStyle/>
                  <a:p>
                    <a:pPr marL="0" algn="l"/>
                    <a:endParaRPr/>
                  </a:p>
                </p:txBody>
              </p:sp>
            </p:grpSp>
            <p:sp>
              <p:nvSpPr>
                <p:cNvPr id="16" name="Freeform 16"/>
                <p:cNvSpPr/>
                <p:nvPr/>
              </p:nvSpPr>
              <p:spPr>
                <a:xfrm>
                  <a:off x="4811171" y="1169037"/>
                  <a:ext cx="2571501" cy="5161266"/>
                </a:xfrm>
                <a:custGeom>
                  <a:avLst/>
                  <a:gdLst/>
                  <a:ahLst/>
                  <a:cxnLst/>
                  <a:rect l="l" t="t" r="r" b="b"/>
                  <a:pathLst>
                    <a:path w="2571501" h="5161266">
                      <a:moveTo>
                        <a:pt x="409371" y="0"/>
                      </a:moveTo>
                      <a:lnTo>
                        <a:pt x="2162199" y="0"/>
                      </a:lnTo>
                      <a:cubicBezTo>
                        <a:pt x="2270298" y="0"/>
                        <a:pt x="2329512" y="11253"/>
                        <a:pt x="2391310" y="43535"/>
                      </a:cubicBezTo>
                      <a:cubicBezTo>
                        <a:pt x="2449417" y="73972"/>
                        <a:pt x="2495904" y="119536"/>
                        <a:pt x="2527079" y="176722"/>
                      </a:cubicBezTo>
                      <a:cubicBezTo>
                        <a:pt x="2560099" y="237228"/>
                        <a:pt x="2571536" y="295335"/>
                        <a:pt x="2571536" y="401405"/>
                      </a:cubicBezTo>
                      <a:lnTo>
                        <a:pt x="2571536" y="4759862"/>
                      </a:lnTo>
                      <a:cubicBezTo>
                        <a:pt x="2571536" y="4865932"/>
                        <a:pt x="2560099" y="4924040"/>
                        <a:pt x="2527079" y="4984546"/>
                      </a:cubicBezTo>
                      <a:cubicBezTo>
                        <a:pt x="2495904" y="5041546"/>
                        <a:pt x="2449602" y="5087110"/>
                        <a:pt x="2391310" y="5117732"/>
                      </a:cubicBezTo>
                      <a:cubicBezTo>
                        <a:pt x="2329512" y="5150199"/>
                        <a:pt x="2270298" y="5161267"/>
                        <a:pt x="2162199" y="5161267"/>
                      </a:cubicBezTo>
                      <a:lnTo>
                        <a:pt x="409371" y="5161267"/>
                      </a:lnTo>
                      <a:cubicBezTo>
                        <a:pt x="301272" y="5161267"/>
                        <a:pt x="242058" y="5150014"/>
                        <a:pt x="180260" y="5117732"/>
                      </a:cubicBezTo>
                      <a:cubicBezTo>
                        <a:pt x="122153" y="5087295"/>
                        <a:pt x="75666" y="5041731"/>
                        <a:pt x="44491" y="4984546"/>
                      </a:cubicBezTo>
                      <a:cubicBezTo>
                        <a:pt x="11471" y="4924040"/>
                        <a:pt x="34" y="4865932"/>
                        <a:pt x="34" y="4759862"/>
                      </a:cubicBezTo>
                      <a:lnTo>
                        <a:pt x="34" y="401590"/>
                      </a:lnTo>
                      <a:cubicBezTo>
                        <a:pt x="34" y="295520"/>
                        <a:pt x="11471" y="237412"/>
                        <a:pt x="44491" y="176906"/>
                      </a:cubicBezTo>
                      <a:cubicBezTo>
                        <a:pt x="75666" y="119905"/>
                        <a:pt x="121968" y="74341"/>
                        <a:pt x="180260" y="43719"/>
                      </a:cubicBezTo>
                      <a:cubicBezTo>
                        <a:pt x="242058" y="11253"/>
                        <a:pt x="301272" y="0"/>
                        <a:pt x="409371" y="0"/>
                      </a:cubicBez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17" name="Freeform 17"/>
                <p:cNvSpPr/>
                <p:nvPr/>
              </p:nvSpPr>
              <p:spPr>
                <a:xfrm>
                  <a:off x="4811171" y="1169037"/>
                  <a:ext cx="2571501" cy="5161266"/>
                </a:xfrm>
                <a:custGeom>
                  <a:avLst/>
                  <a:gdLst/>
                  <a:ahLst/>
                  <a:cxnLst/>
                  <a:rect l="l" t="t" r="r" b="b"/>
                  <a:pathLst>
                    <a:path w="2571501" h="5161266">
                      <a:moveTo>
                        <a:pt x="409371" y="0"/>
                      </a:moveTo>
                      <a:lnTo>
                        <a:pt x="2162199" y="0"/>
                      </a:lnTo>
                      <a:cubicBezTo>
                        <a:pt x="2270298" y="0"/>
                        <a:pt x="2329512" y="11253"/>
                        <a:pt x="2391310" y="43535"/>
                      </a:cubicBezTo>
                      <a:cubicBezTo>
                        <a:pt x="2449417" y="73972"/>
                        <a:pt x="2495904" y="119536"/>
                        <a:pt x="2527079" y="176722"/>
                      </a:cubicBezTo>
                      <a:cubicBezTo>
                        <a:pt x="2560099" y="237228"/>
                        <a:pt x="2571536" y="295335"/>
                        <a:pt x="2571536" y="401405"/>
                      </a:cubicBezTo>
                      <a:lnTo>
                        <a:pt x="2571536" y="4759862"/>
                      </a:lnTo>
                      <a:cubicBezTo>
                        <a:pt x="2571536" y="4865932"/>
                        <a:pt x="2560099" y="4924040"/>
                        <a:pt x="2527079" y="4984546"/>
                      </a:cubicBezTo>
                      <a:cubicBezTo>
                        <a:pt x="2495904" y="5041546"/>
                        <a:pt x="2449602" y="5087110"/>
                        <a:pt x="2391310" y="5117732"/>
                      </a:cubicBezTo>
                      <a:cubicBezTo>
                        <a:pt x="2329512" y="5150199"/>
                        <a:pt x="2270298" y="5161267"/>
                        <a:pt x="2162199" y="5161267"/>
                      </a:cubicBezTo>
                      <a:lnTo>
                        <a:pt x="409371" y="5161267"/>
                      </a:lnTo>
                      <a:cubicBezTo>
                        <a:pt x="301272" y="5161267"/>
                        <a:pt x="242058" y="5150014"/>
                        <a:pt x="180260" y="5117732"/>
                      </a:cubicBezTo>
                      <a:cubicBezTo>
                        <a:pt x="122153" y="5087295"/>
                        <a:pt x="75666" y="5041731"/>
                        <a:pt x="44491" y="4984546"/>
                      </a:cubicBezTo>
                      <a:cubicBezTo>
                        <a:pt x="11471" y="4924040"/>
                        <a:pt x="34" y="4865932"/>
                        <a:pt x="34" y="4759862"/>
                      </a:cubicBezTo>
                      <a:lnTo>
                        <a:pt x="34" y="401590"/>
                      </a:lnTo>
                      <a:cubicBezTo>
                        <a:pt x="34" y="295520"/>
                        <a:pt x="11471" y="237412"/>
                        <a:pt x="44491" y="176906"/>
                      </a:cubicBezTo>
                      <a:cubicBezTo>
                        <a:pt x="75666" y="119905"/>
                        <a:pt x="121968" y="74341"/>
                        <a:pt x="180260" y="43719"/>
                      </a:cubicBezTo>
                      <a:cubicBezTo>
                        <a:pt x="242058" y="11253"/>
                        <a:pt x="301272" y="0"/>
                        <a:pt x="409371" y="0"/>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nvGrpSpPr>
                <p:cNvPr id="18" name="Group 18"/>
                <p:cNvGrpSpPr/>
                <p:nvPr/>
              </p:nvGrpSpPr>
              <p:grpSpPr>
                <a:xfrm>
                  <a:off x="4853599" y="1159814"/>
                  <a:ext cx="2479082" cy="5187092"/>
                  <a:chOff x="4853599" y="1159814"/>
                  <a:chExt cx="2479082" cy="5187092"/>
                </a:xfrm>
                <a:solidFill>
                  <a:srgbClr val="FFFFFF"/>
                </a:solidFill>
              </p:grpSpPr>
              <p:sp>
                <p:nvSpPr>
                  <p:cNvPr id="19" name="Freeform 19"/>
                  <p:cNvSpPr/>
                  <p:nvPr/>
                </p:nvSpPr>
                <p:spPr>
                  <a:xfrm>
                    <a:off x="4853599" y="1159814"/>
                    <a:ext cx="2479082" cy="5187092"/>
                  </a:xfrm>
                  <a:custGeom>
                    <a:avLst/>
                    <a:gdLst/>
                    <a:ahLst/>
                    <a:cxnLst/>
                    <a:rect l="l" t="t" r="r" b="b"/>
                    <a:pathLst>
                      <a:path w="2479082" h="5187092">
                        <a:moveTo>
                          <a:pt x="394614" y="0"/>
                        </a:moveTo>
                        <a:lnTo>
                          <a:pt x="2084537" y="0"/>
                        </a:lnTo>
                        <a:cubicBezTo>
                          <a:pt x="2188762" y="0"/>
                          <a:pt x="2245948" y="11253"/>
                          <a:pt x="2305531" y="43904"/>
                        </a:cubicBezTo>
                        <a:cubicBezTo>
                          <a:pt x="2361610" y="74526"/>
                          <a:pt x="2406436" y="120274"/>
                          <a:pt x="2436320" y="177644"/>
                        </a:cubicBezTo>
                        <a:cubicBezTo>
                          <a:pt x="2468233" y="238519"/>
                          <a:pt x="2479117" y="296996"/>
                          <a:pt x="2479117" y="403434"/>
                        </a:cubicBezTo>
                        <a:lnTo>
                          <a:pt x="2479117" y="4783658"/>
                        </a:lnTo>
                        <a:cubicBezTo>
                          <a:pt x="2479117" y="4890282"/>
                          <a:pt x="2468049" y="4948574"/>
                          <a:pt x="2436320" y="5009449"/>
                        </a:cubicBezTo>
                        <a:cubicBezTo>
                          <a:pt x="2406252" y="5066819"/>
                          <a:pt x="2361610" y="5112567"/>
                          <a:pt x="2305531" y="5143189"/>
                        </a:cubicBezTo>
                        <a:cubicBezTo>
                          <a:pt x="2245948" y="5175840"/>
                          <a:pt x="2188947" y="5187093"/>
                          <a:pt x="2084537" y="5187093"/>
                        </a:cubicBezTo>
                        <a:lnTo>
                          <a:pt x="394614" y="5187093"/>
                        </a:lnTo>
                        <a:cubicBezTo>
                          <a:pt x="290389" y="5187093"/>
                          <a:pt x="233203" y="5175840"/>
                          <a:pt x="173620" y="5143189"/>
                        </a:cubicBezTo>
                        <a:cubicBezTo>
                          <a:pt x="117541" y="5112567"/>
                          <a:pt x="72715" y="5066819"/>
                          <a:pt x="42831" y="5009449"/>
                        </a:cubicBezTo>
                        <a:cubicBezTo>
                          <a:pt x="11102" y="4948758"/>
                          <a:pt x="34" y="4890282"/>
                          <a:pt x="34" y="4783843"/>
                        </a:cubicBezTo>
                        <a:lnTo>
                          <a:pt x="34" y="403434"/>
                        </a:lnTo>
                        <a:cubicBezTo>
                          <a:pt x="34" y="296811"/>
                          <a:pt x="11102" y="238519"/>
                          <a:pt x="42831" y="177644"/>
                        </a:cubicBezTo>
                        <a:cubicBezTo>
                          <a:pt x="72899" y="120274"/>
                          <a:pt x="117541" y="74526"/>
                          <a:pt x="173620" y="43904"/>
                        </a:cubicBezTo>
                        <a:cubicBezTo>
                          <a:pt x="233388" y="11253"/>
                          <a:pt x="290389" y="0"/>
                          <a:pt x="394614" y="0"/>
                        </a:cubicBez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20" name="Freeform 20"/>
                  <p:cNvSpPr/>
                  <p:nvPr/>
                </p:nvSpPr>
                <p:spPr>
                  <a:xfrm>
                    <a:off x="4853599" y="1159814"/>
                    <a:ext cx="2479082" cy="5187092"/>
                  </a:xfrm>
                  <a:custGeom>
                    <a:avLst/>
                    <a:gdLst/>
                    <a:ahLst/>
                    <a:cxnLst/>
                    <a:rect l="l" t="t" r="r" b="b"/>
                    <a:pathLst>
                      <a:path w="2479082" h="5187092">
                        <a:moveTo>
                          <a:pt x="394614" y="0"/>
                        </a:moveTo>
                        <a:lnTo>
                          <a:pt x="2084537" y="0"/>
                        </a:lnTo>
                        <a:cubicBezTo>
                          <a:pt x="2188762" y="0"/>
                          <a:pt x="2245948" y="11253"/>
                          <a:pt x="2305531" y="43904"/>
                        </a:cubicBezTo>
                        <a:cubicBezTo>
                          <a:pt x="2361610" y="74526"/>
                          <a:pt x="2406436" y="120274"/>
                          <a:pt x="2436320" y="177644"/>
                        </a:cubicBezTo>
                        <a:cubicBezTo>
                          <a:pt x="2468233" y="238519"/>
                          <a:pt x="2479117" y="296996"/>
                          <a:pt x="2479117" y="403434"/>
                        </a:cubicBezTo>
                        <a:lnTo>
                          <a:pt x="2479117" y="4783658"/>
                        </a:lnTo>
                        <a:cubicBezTo>
                          <a:pt x="2479117" y="4890282"/>
                          <a:pt x="2468049" y="4948574"/>
                          <a:pt x="2436320" y="5009449"/>
                        </a:cubicBezTo>
                        <a:cubicBezTo>
                          <a:pt x="2406252" y="5066819"/>
                          <a:pt x="2361610" y="5112567"/>
                          <a:pt x="2305531" y="5143189"/>
                        </a:cubicBezTo>
                        <a:cubicBezTo>
                          <a:pt x="2245948" y="5175840"/>
                          <a:pt x="2188947" y="5187093"/>
                          <a:pt x="2084537" y="5187093"/>
                        </a:cubicBezTo>
                        <a:lnTo>
                          <a:pt x="394614" y="5187093"/>
                        </a:lnTo>
                        <a:cubicBezTo>
                          <a:pt x="290389" y="5187093"/>
                          <a:pt x="233203" y="5175840"/>
                          <a:pt x="173620" y="5143189"/>
                        </a:cubicBezTo>
                        <a:cubicBezTo>
                          <a:pt x="117541" y="5112567"/>
                          <a:pt x="72715" y="5066819"/>
                          <a:pt x="42831" y="5009449"/>
                        </a:cubicBezTo>
                        <a:cubicBezTo>
                          <a:pt x="11102" y="4948758"/>
                          <a:pt x="34" y="4890282"/>
                          <a:pt x="34" y="4783843"/>
                        </a:cubicBezTo>
                        <a:lnTo>
                          <a:pt x="34" y="403434"/>
                        </a:lnTo>
                        <a:cubicBezTo>
                          <a:pt x="34" y="296811"/>
                          <a:pt x="11102" y="238519"/>
                          <a:pt x="42831" y="177644"/>
                        </a:cubicBezTo>
                        <a:cubicBezTo>
                          <a:pt x="72899" y="120274"/>
                          <a:pt x="117541" y="74526"/>
                          <a:pt x="173620" y="43904"/>
                        </a:cubicBezTo>
                        <a:cubicBezTo>
                          <a:pt x="233388" y="11253"/>
                          <a:pt x="290389" y="0"/>
                          <a:pt x="394614" y="0"/>
                        </a:cubicBezTo>
                        <a:close/>
                      </a:path>
                    </a:pathLst>
                  </a:custGeom>
                  <a:solidFill>
                    <a:srgbClr val="FFFFFF"/>
                  </a:solidFill>
                  <a:ln cap="flat">
                    <a:prstDash val="solid"/>
                  </a:ln>
                </p:spPr>
                <p:txBody>
                  <a:bodyPr vert="horz" lIns="91440" tIns="45720" rIns="91440" bIns="45720" anchor="ctr">
                    <a:normAutofit/>
                  </a:bodyPr>
                  <a:lstStyle/>
                  <a:p>
                    <a:pPr marL="0" algn="l"/>
                    <a:endParaRPr/>
                  </a:p>
                </p:txBody>
              </p:sp>
            </p:grpSp>
            <p:sp>
              <p:nvSpPr>
                <p:cNvPr id="21" name="Freeform 21"/>
                <p:cNvSpPr/>
                <p:nvPr/>
              </p:nvSpPr>
              <p:spPr>
                <a:xfrm>
                  <a:off x="4843454" y="1171804"/>
                  <a:ext cx="2506937" cy="5163295"/>
                </a:xfrm>
                <a:custGeom>
                  <a:avLst/>
                  <a:gdLst/>
                  <a:ahLst/>
                  <a:cxnLst/>
                  <a:rect l="l" t="t" r="r" b="b"/>
                  <a:pathLst>
                    <a:path w="2506937" h="5163295">
                      <a:moveTo>
                        <a:pt x="2127887" y="0"/>
                      </a:moveTo>
                      <a:cubicBezTo>
                        <a:pt x="2230821" y="0"/>
                        <a:pt x="2285424" y="10515"/>
                        <a:pt x="2342425" y="40952"/>
                      </a:cubicBezTo>
                      <a:cubicBezTo>
                        <a:pt x="2395368" y="69360"/>
                        <a:pt x="2437611" y="111604"/>
                        <a:pt x="2466020" y="164547"/>
                      </a:cubicBezTo>
                      <a:cubicBezTo>
                        <a:pt x="2496457" y="221548"/>
                        <a:pt x="2506972" y="276151"/>
                        <a:pt x="2506972" y="379084"/>
                      </a:cubicBezTo>
                      <a:lnTo>
                        <a:pt x="2506972" y="379084"/>
                      </a:lnTo>
                      <a:lnTo>
                        <a:pt x="2506972" y="4784212"/>
                      </a:lnTo>
                      <a:cubicBezTo>
                        <a:pt x="2506972" y="4887146"/>
                        <a:pt x="2496457" y="4941748"/>
                        <a:pt x="2466020" y="4998750"/>
                      </a:cubicBezTo>
                      <a:cubicBezTo>
                        <a:pt x="2437611" y="5051692"/>
                        <a:pt x="2395368" y="5093936"/>
                        <a:pt x="2342425" y="5122344"/>
                      </a:cubicBezTo>
                      <a:cubicBezTo>
                        <a:pt x="2285424" y="5152782"/>
                        <a:pt x="2230821" y="5163296"/>
                        <a:pt x="2127887" y="5163296"/>
                      </a:cubicBezTo>
                      <a:lnTo>
                        <a:pt x="2127887" y="5163296"/>
                      </a:lnTo>
                      <a:lnTo>
                        <a:pt x="379118" y="5163296"/>
                      </a:lnTo>
                      <a:cubicBezTo>
                        <a:pt x="276185" y="5163296"/>
                        <a:pt x="221582" y="5152782"/>
                        <a:pt x="164581" y="5122344"/>
                      </a:cubicBezTo>
                      <a:cubicBezTo>
                        <a:pt x="111638" y="5093936"/>
                        <a:pt x="69394" y="5051692"/>
                        <a:pt x="40986" y="4998750"/>
                      </a:cubicBezTo>
                      <a:cubicBezTo>
                        <a:pt x="10549" y="4941748"/>
                        <a:pt x="34" y="4887146"/>
                        <a:pt x="34" y="4784212"/>
                      </a:cubicBezTo>
                      <a:lnTo>
                        <a:pt x="34" y="4784212"/>
                      </a:lnTo>
                      <a:lnTo>
                        <a:pt x="34" y="379084"/>
                      </a:lnTo>
                      <a:cubicBezTo>
                        <a:pt x="34" y="276151"/>
                        <a:pt x="10549" y="221548"/>
                        <a:pt x="40986" y="164547"/>
                      </a:cubicBezTo>
                      <a:cubicBezTo>
                        <a:pt x="69394" y="111604"/>
                        <a:pt x="111638" y="69360"/>
                        <a:pt x="164581" y="40952"/>
                      </a:cubicBezTo>
                      <a:cubicBezTo>
                        <a:pt x="221582" y="10515"/>
                        <a:pt x="276185" y="0"/>
                        <a:pt x="379118" y="0"/>
                      </a:cubicBezTo>
                      <a:lnTo>
                        <a:pt x="379118" y="0"/>
                      </a:lnTo>
                      <a:lnTo>
                        <a:pt x="2127887" y="0"/>
                      </a:lnTo>
                      <a:close/>
                    </a:path>
                  </a:pathLst>
                </a:custGeom>
                <a:solidFill>
                  <a:srgbClr val="5F5F5F"/>
                </a:solidFill>
                <a:ln w="5521" cap="flat">
                  <a:solidFill>
                    <a:srgbClr val="000000"/>
                  </a:solidFill>
                  <a:prstDash val="solid"/>
                </a:ln>
              </p:spPr>
              <p:txBody>
                <a:bodyPr vert="horz" lIns="91440" tIns="45720" rIns="91440" bIns="45720" anchor="ctr">
                  <a:normAutofit/>
                </a:bodyPr>
                <a:lstStyle/>
                <a:p>
                  <a:pPr marL="0" algn="l"/>
                  <a:endParaRPr/>
                </a:p>
              </p:txBody>
            </p:sp>
            <p:grpSp>
              <p:nvGrpSpPr>
                <p:cNvPr id="22" name="Group 22"/>
                <p:cNvGrpSpPr/>
                <p:nvPr/>
              </p:nvGrpSpPr>
              <p:grpSpPr>
                <a:xfrm>
                  <a:off x="4868357" y="1196707"/>
                  <a:ext cx="2457130" cy="5113489"/>
                  <a:chOff x="4868357" y="1196707"/>
                  <a:chExt cx="2457130" cy="5113489"/>
                </a:xfrm>
              </p:grpSpPr>
              <p:sp>
                <p:nvSpPr>
                  <p:cNvPr id="23" name="Freeform 23"/>
                  <p:cNvSpPr/>
                  <p:nvPr/>
                </p:nvSpPr>
                <p:spPr>
                  <a:xfrm>
                    <a:off x="4868357" y="1196707"/>
                    <a:ext cx="2457130" cy="5113489"/>
                  </a:xfrm>
                  <a:custGeom>
                    <a:avLst/>
                    <a:gdLst/>
                    <a:ahLst/>
                    <a:cxnLst/>
                    <a:rect l="l" t="t" r="r" b="b"/>
                    <a:pathLst>
                      <a:path w="2457130" h="5113489">
                        <a:moveTo>
                          <a:pt x="355875" y="0"/>
                        </a:moveTo>
                        <a:lnTo>
                          <a:pt x="2101508" y="0"/>
                        </a:lnTo>
                        <a:cubicBezTo>
                          <a:pt x="2200199" y="0"/>
                          <a:pt x="2251482" y="9408"/>
                          <a:pt x="2305162" y="38001"/>
                        </a:cubicBezTo>
                        <a:cubicBezTo>
                          <a:pt x="2354047" y="64011"/>
                          <a:pt x="2392970" y="102749"/>
                          <a:pt x="2418980" y="151449"/>
                        </a:cubicBezTo>
                        <a:cubicBezTo>
                          <a:pt x="2447757" y="204945"/>
                          <a:pt x="2457165" y="256043"/>
                          <a:pt x="2457165" y="354181"/>
                        </a:cubicBezTo>
                        <a:lnTo>
                          <a:pt x="2457165" y="4759308"/>
                        </a:lnTo>
                        <a:cubicBezTo>
                          <a:pt x="2457165" y="4857631"/>
                          <a:pt x="2447757" y="4908729"/>
                          <a:pt x="2418980" y="4962040"/>
                        </a:cubicBezTo>
                        <a:cubicBezTo>
                          <a:pt x="2392785" y="5010740"/>
                          <a:pt x="2354047" y="5049294"/>
                          <a:pt x="2305162" y="5075489"/>
                        </a:cubicBezTo>
                        <a:cubicBezTo>
                          <a:pt x="2251482" y="5104081"/>
                          <a:pt x="2200199" y="5113489"/>
                          <a:pt x="2101508" y="5113489"/>
                        </a:cubicBezTo>
                        <a:lnTo>
                          <a:pt x="355875" y="5113489"/>
                        </a:lnTo>
                        <a:cubicBezTo>
                          <a:pt x="257184" y="5113489"/>
                          <a:pt x="205902" y="5104081"/>
                          <a:pt x="152221" y="5075489"/>
                        </a:cubicBezTo>
                        <a:cubicBezTo>
                          <a:pt x="103337" y="5049479"/>
                          <a:pt x="64414" y="5010740"/>
                          <a:pt x="38404" y="4962040"/>
                        </a:cubicBezTo>
                        <a:cubicBezTo>
                          <a:pt x="9442" y="4908729"/>
                          <a:pt x="34" y="4857631"/>
                          <a:pt x="34" y="4759308"/>
                        </a:cubicBezTo>
                        <a:lnTo>
                          <a:pt x="34" y="354181"/>
                        </a:lnTo>
                        <a:cubicBezTo>
                          <a:pt x="34" y="255859"/>
                          <a:pt x="9442" y="204761"/>
                          <a:pt x="38219" y="151449"/>
                        </a:cubicBezTo>
                        <a:cubicBezTo>
                          <a:pt x="64414" y="102749"/>
                          <a:pt x="103152" y="64195"/>
                          <a:pt x="152037" y="38001"/>
                        </a:cubicBezTo>
                        <a:cubicBezTo>
                          <a:pt x="205717" y="9408"/>
                          <a:pt x="257000" y="0"/>
                          <a:pt x="355875" y="0"/>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24" name="Freeform 24"/>
                  <p:cNvSpPr/>
                  <p:nvPr/>
                </p:nvSpPr>
                <p:spPr>
                  <a:xfrm>
                    <a:off x="4868357" y="1196707"/>
                    <a:ext cx="2457130" cy="5113489"/>
                  </a:xfrm>
                  <a:custGeom>
                    <a:avLst/>
                    <a:gdLst/>
                    <a:ahLst/>
                    <a:cxnLst/>
                    <a:rect l="l" t="t" r="r" b="b"/>
                    <a:pathLst>
                      <a:path w="2457130" h="5113489">
                        <a:moveTo>
                          <a:pt x="355875" y="0"/>
                        </a:moveTo>
                        <a:lnTo>
                          <a:pt x="2101508" y="0"/>
                        </a:lnTo>
                        <a:cubicBezTo>
                          <a:pt x="2200199" y="0"/>
                          <a:pt x="2251482" y="9408"/>
                          <a:pt x="2305162" y="38001"/>
                        </a:cubicBezTo>
                        <a:cubicBezTo>
                          <a:pt x="2354047" y="64011"/>
                          <a:pt x="2392970" y="102749"/>
                          <a:pt x="2418980" y="151449"/>
                        </a:cubicBezTo>
                        <a:cubicBezTo>
                          <a:pt x="2447757" y="204945"/>
                          <a:pt x="2457165" y="256043"/>
                          <a:pt x="2457165" y="354181"/>
                        </a:cubicBezTo>
                        <a:lnTo>
                          <a:pt x="2457165" y="4759308"/>
                        </a:lnTo>
                        <a:cubicBezTo>
                          <a:pt x="2457165" y="4857631"/>
                          <a:pt x="2447757" y="4908729"/>
                          <a:pt x="2418980" y="4962040"/>
                        </a:cubicBezTo>
                        <a:cubicBezTo>
                          <a:pt x="2392785" y="5010740"/>
                          <a:pt x="2354047" y="5049294"/>
                          <a:pt x="2305162" y="5075489"/>
                        </a:cubicBezTo>
                        <a:cubicBezTo>
                          <a:pt x="2251482" y="5104081"/>
                          <a:pt x="2200199" y="5113489"/>
                          <a:pt x="2101508" y="5113489"/>
                        </a:cubicBezTo>
                        <a:lnTo>
                          <a:pt x="355875" y="5113489"/>
                        </a:lnTo>
                        <a:cubicBezTo>
                          <a:pt x="257184" y="5113489"/>
                          <a:pt x="205902" y="5104081"/>
                          <a:pt x="152221" y="5075489"/>
                        </a:cubicBezTo>
                        <a:cubicBezTo>
                          <a:pt x="103337" y="5049479"/>
                          <a:pt x="64414" y="5010740"/>
                          <a:pt x="38404" y="4962040"/>
                        </a:cubicBezTo>
                        <a:cubicBezTo>
                          <a:pt x="9442" y="4908729"/>
                          <a:pt x="34" y="4857631"/>
                          <a:pt x="34" y="4759308"/>
                        </a:cubicBezTo>
                        <a:lnTo>
                          <a:pt x="34" y="354181"/>
                        </a:lnTo>
                        <a:cubicBezTo>
                          <a:pt x="34" y="255859"/>
                          <a:pt x="9442" y="204761"/>
                          <a:pt x="38219" y="151449"/>
                        </a:cubicBezTo>
                        <a:cubicBezTo>
                          <a:pt x="64414" y="102749"/>
                          <a:pt x="103152" y="64195"/>
                          <a:pt x="152037" y="38001"/>
                        </a:cubicBezTo>
                        <a:cubicBezTo>
                          <a:pt x="205717" y="9408"/>
                          <a:pt x="257000" y="0"/>
                          <a:pt x="355875" y="0"/>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sp>
              <p:nvSpPr>
                <p:cNvPr id="25" name="Freeform 25"/>
                <p:cNvSpPr/>
                <p:nvPr/>
              </p:nvSpPr>
              <p:spPr>
                <a:xfrm>
                  <a:off x="4907095" y="1229912"/>
                  <a:ext cx="2379838" cy="5047449"/>
                </a:xfrm>
                <a:custGeom>
                  <a:avLst/>
                  <a:gdLst/>
                  <a:ahLst/>
                  <a:cxnLst/>
                  <a:rect l="l" t="t" r="r" b="b"/>
                  <a:pathLst>
                    <a:path w="2379838" h="5047449">
                      <a:moveTo>
                        <a:pt x="321011" y="0"/>
                      </a:moveTo>
                      <a:lnTo>
                        <a:pt x="2058711" y="0"/>
                      </a:lnTo>
                      <a:cubicBezTo>
                        <a:pt x="2153160" y="0"/>
                        <a:pt x="2198539" y="8855"/>
                        <a:pt x="2245948" y="34127"/>
                      </a:cubicBezTo>
                      <a:cubicBezTo>
                        <a:pt x="2288744" y="57001"/>
                        <a:pt x="2322687" y="90943"/>
                        <a:pt x="2345746" y="133925"/>
                      </a:cubicBezTo>
                      <a:cubicBezTo>
                        <a:pt x="2371018" y="181149"/>
                        <a:pt x="2379872" y="226713"/>
                        <a:pt x="2379872" y="321161"/>
                      </a:cubicBezTo>
                      <a:lnTo>
                        <a:pt x="2379872" y="4726289"/>
                      </a:lnTo>
                      <a:cubicBezTo>
                        <a:pt x="2379872" y="4820737"/>
                        <a:pt x="2371018" y="4866116"/>
                        <a:pt x="2345746" y="4913525"/>
                      </a:cubicBezTo>
                      <a:cubicBezTo>
                        <a:pt x="2322871" y="4956322"/>
                        <a:pt x="2288929" y="4990264"/>
                        <a:pt x="2245948" y="5013323"/>
                      </a:cubicBezTo>
                      <a:cubicBezTo>
                        <a:pt x="2198724" y="5038595"/>
                        <a:pt x="2153160" y="5047449"/>
                        <a:pt x="2058711" y="5047449"/>
                      </a:cubicBezTo>
                      <a:lnTo>
                        <a:pt x="321011" y="5047449"/>
                      </a:lnTo>
                      <a:cubicBezTo>
                        <a:pt x="226562" y="5047449"/>
                        <a:pt x="181183" y="5038595"/>
                        <a:pt x="133774" y="5013323"/>
                      </a:cubicBezTo>
                      <a:cubicBezTo>
                        <a:pt x="90977" y="4990449"/>
                        <a:pt x="57035" y="4956506"/>
                        <a:pt x="33976" y="4913525"/>
                      </a:cubicBezTo>
                      <a:cubicBezTo>
                        <a:pt x="8889" y="4865932"/>
                        <a:pt x="34" y="4820552"/>
                        <a:pt x="34" y="4726104"/>
                      </a:cubicBezTo>
                      <a:lnTo>
                        <a:pt x="34" y="320977"/>
                      </a:lnTo>
                      <a:cubicBezTo>
                        <a:pt x="34" y="226528"/>
                        <a:pt x="8889" y="181149"/>
                        <a:pt x="34161" y="133740"/>
                      </a:cubicBezTo>
                      <a:cubicBezTo>
                        <a:pt x="57035" y="90943"/>
                        <a:pt x="90977" y="57001"/>
                        <a:pt x="133959" y="33942"/>
                      </a:cubicBezTo>
                      <a:cubicBezTo>
                        <a:pt x="181183" y="8855"/>
                        <a:pt x="226562" y="0"/>
                        <a:pt x="321011" y="0"/>
                      </a:cubicBezTo>
                      <a:close/>
                    </a:path>
                  </a:pathLst>
                </a:custGeom>
                <a:solidFill>
                  <a:srgbClr val="000000"/>
                </a:solidFill>
                <a:ln cap="flat">
                  <a:prstDash val="solid"/>
                </a:ln>
              </p:spPr>
              <p:txBody>
                <a:bodyPr vert="horz" lIns="91440" tIns="45720" rIns="91440" bIns="45720" anchor="ctr">
                  <a:normAutofit/>
                </a:bodyPr>
                <a:lstStyle/>
                <a:p>
                  <a:pPr marL="0" algn="l"/>
                  <a:endParaRPr/>
                </a:p>
              </p:txBody>
            </p:sp>
            <p:grpSp>
              <p:nvGrpSpPr>
                <p:cNvPr id="26" name="Group 26"/>
                <p:cNvGrpSpPr/>
                <p:nvPr/>
              </p:nvGrpSpPr>
              <p:grpSpPr>
                <a:xfrm>
                  <a:off x="4868357" y="1235423"/>
                  <a:ext cx="2457112" cy="5037740"/>
                  <a:chOff x="4868357" y="1235423"/>
                  <a:chExt cx="2457112" cy="5037740"/>
                </a:xfrm>
              </p:grpSpPr>
              <p:grpSp>
                <p:nvGrpSpPr>
                  <p:cNvPr id="27" name="Group 27"/>
                  <p:cNvGrpSpPr/>
                  <p:nvPr/>
                </p:nvGrpSpPr>
                <p:grpSpPr>
                  <a:xfrm>
                    <a:off x="4868357" y="1235423"/>
                    <a:ext cx="152368" cy="5037740"/>
                    <a:chOff x="4868357" y="1235423"/>
                    <a:chExt cx="152368" cy="5037740"/>
                  </a:xfrm>
                </p:grpSpPr>
                <p:sp>
                  <p:nvSpPr>
                    <p:cNvPr id="28" name="Freeform 28"/>
                    <p:cNvSpPr/>
                    <p:nvPr/>
                  </p:nvSpPr>
                  <p:spPr>
                    <a:xfrm>
                      <a:off x="4868357" y="1235423"/>
                      <a:ext cx="152368" cy="5037740"/>
                    </a:xfrm>
                    <a:custGeom>
                      <a:avLst/>
                      <a:gdLst/>
                      <a:ahLst/>
                      <a:cxnLst/>
                      <a:rect l="l" t="t" r="r" b="b"/>
                      <a:pathLst>
                        <a:path w="152368" h="5037740">
                          <a:moveTo>
                            <a:pt x="152072" y="5037753"/>
                          </a:moveTo>
                          <a:cubicBezTo>
                            <a:pt x="103187" y="5011743"/>
                            <a:pt x="64264" y="4973004"/>
                            <a:pt x="38254" y="4924304"/>
                          </a:cubicBezTo>
                          <a:cubicBezTo>
                            <a:pt x="9477" y="4870808"/>
                            <a:pt x="69" y="4819710"/>
                            <a:pt x="69" y="4721573"/>
                          </a:cubicBezTo>
                          <a:lnTo>
                            <a:pt x="69" y="316445"/>
                          </a:lnTo>
                          <a:cubicBezTo>
                            <a:pt x="69" y="218123"/>
                            <a:pt x="9477" y="167025"/>
                            <a:pt x="38254" y="113714"/>
                          </a:cubicBezTo>
                          <a:cubicBezTo>
                            <a:pt x="64449" y="65014"/>
                            <a:pt x="103187" y="26275"/>
                            <a:pt x="152072" y="265"/>
                          </a:cubicBezTo>
                          <a:cubicBezTo>
                            <a:pt x="160004" y="-3978"/>
                            <a:pt x="36409" y="55421"/>
                            <a:pt x="36409" y="297998"/>
                          </a:cubicBezTo>
                          <a:cubicBezTo>
                            <a:pt x="36409" y="1076274"/>
                            <a:pt x="36409" y="3508871"/>
                            <a:pt x="36409" y="4740020"/>
                          </a:cubicBezTo>
                          <a:cubicBezTo>
                            <a:pt x="36409" y="4973373"/>
                            <a:pt x="155761" y="5039782"/>
                            <a:pt x="152072"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29" name="Freeform 29"/>
                    <p:cNvSpPr/>
                    <p:nvPr/>
                  </p:nvSpPr>
                  <p:spPr>
                    <a:xfrm>
                      <a:off x="4868357" y="1235423"/>
                      <a:ext cx="152368" cy="5037740"/>
                    </a:xfrm>
                    <a:custGeom>
                      <a:avLst/>
                      <a:gdLst/>
                      <a:ahLst/>
                      <a:cxnLst/>
                      <a:rect l="l" t="t" r="r" b="b"/>
                      <a:pathLst>
                        <a:path w="152368" h="5037740">
                          <a:moveTo>
                            <a:pt x="152072" y="5037753"/>
                          </a:moveTo>
                          <a:cubicBezTo>
                            <a:pt x="103187" y="5011743"/>
                            <a:pt x="64264" y="4973004"/>
                            <a:pt x="38254" y="4924304"/>
                          </a:cubicBezTo>
                          <a:cubicBezTo>
                            <a:pt x="9477" y="4870808"/>
                            <a:pt x="69" y="4819710"/>
                            <a:pt x="69" y="4721573"/>
                          </a:cubicBezTo>
                          <a:lnTo>
                            <a:pt x="69" y="316445"/>
                          </a:lnTo>
                          <a:cubicBezTo>
                            <a:pt x="69" y="218123"/>
                            <a:pt x="9477" y="167025"/>
                            <a:pt x="38254" y="113714"/>
                          </a:cubicBezTo>
                          <a:cubicBezTo>
                            <a:pt x="64449" y="65014"/>
                            <a:pt x="103187" y="26275"/>
                            <a:pt x="152072" y="265"/>
                          </a:cubicBezTo>
                          <a:cubicBezTo>
                            <a:pt x="160004" y="-3978"/>
                            <a:pt x="36409" y="55421"/>
                            <a:pt x="36409" y="297998"/>
                          </a:cubicBezTo>
                          <a:cubicBezTo>
                            <a:pt x="36409" y="1076274"/>
                            <a:pt x="36409" y="3508871"/>
                            <a:pt x="36409" y="4740020"/>
                          </a:cubicBezTo>
                          <a:cubicBezTo>
                            <a:pt x="36409" y="4973373"/>
                            <a:pt x="155761" y="5039782"/>
                            <a:pt x="152072"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nvGrpSpPr>
                  <p:cNvPr id="30" name="Group 30"/>
                  <p:cNvGrpSpPr/>
                  <p:nvPr/>
                </p:nvGrpSpPr>
                <p:grpSpPr>
                  <a:xfrm>
                    <a:off x="7173100" y="1235423"/>
                    <a:ext cx="152368" cy="5037740"/>
                    <a:chOff x="7173100" y="1235423"/>
                    <a:chExt cx="152368" cy="5037740"/>
                  </a:xfrm>
                </p:grpSpPr>
                <p:sp>
                  <p:nvSpPr>
                    <p:cNvPr id="31" name="Freeform 31"/>
                    <p:cNvSpPr/>
                    <p:nvPr/>
                  </p:nvSpPr>
                  <p:spPr>
                    <a:xfrm rot="10800000" flipV="1">
                      <a:off x="7173100" y="1235423"/>
                      <a:ext cx="152368" cy="5037740"/>
                    </a:xfrm>
                    <a:custGeom>
                      <a:avLst/>
                      <a:gdLst/>
                      <a:ahLst/>
                      <a:cxnLst/>
                      <a:rect l="l" t="t" r="r" b="b"/>
                      <a:pathLst>
                        <a:path w="152368" h="5037740">
                          <a:moveTo>
                            <a:pt x="152016" y="5037753"/>
                          </a:moveTo>
                          <a:cubicBezTo>
                            <a:pt x="103131" y="5011743"/>
                            <a:pt x="64208" y="4973004"/>
                            <a:pt x="38198" y="4924304"/>
                          </a:cubicBezTo>
                          <a:cubicBezTo>
                            <a:pt x="9421" y="4870808"/>
                            <a:pt x="13" y="4819710"/>
                            <a:pt x="13" y="4721573"/>
                          </a:cubicBezTo>
                          <a:lnTo>
                            <a:pt x="13" y="316445"/>
                          </a:lnTo>
                          <a:cubicBezTo>
                            <a:pt x="13" y="218123"/>
                            <a:pt x="9421" y="167025"/>
                            <a:pt x="38198" y="113714"/>
                          </a:cubicBezTo>
                          <a:cubicBezTo>
                            <a:pt x="64393" y="65014"/>
                            <a:pt x="103131" y="26460"/>
                            <a:pt x="152016" y="265"/>
                          </a:cubicBezTo>
                          <a:cubicBezTo>
                            <a:pt x="159948" y="-3978"/>
                            <a:pt x="36353" y="55421"/>
                            <a:pt x="36353" y="297998"/>
                          </a:cubicBezTo>
                          <a:cubicBezTo>
                            <a:pt x="36353" y="1076274"/>
                            <a:pt x="36353" y="3508871"/>
                            <a:pt x="36353" y="4740020"/>
                          </a:cubicBezTo>
                          <a:cubicBezTo>
                            <a:pt x="36353" y="4973373"/>
                            <a:pt x="155705" y="5039782"/>
                            <a:pt x="152016"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32" name="Freeform 32"/>
                    <p:cNvSpPr/>
                    <p:nvPr/>
                  </p:nvSpPr>
                  <p:spPr>
                    <a:xfrm rot="10800000" flipV="1">
                      <a:off x="7173100" y="1235423"/>
                      <a:ext cx="152368" cy="5037740"/>
                    </a:xfrm>
                    <a:custGeom>
                      <a:avLst/>
                      <a:gdLst/>
                      <a:ahLst/>
                      <a:cxnLst/>
                      <a:rect l="l" t="t" r="r" b="b"/>
                      <a:pathLst>
                        <a:path w="152368" h="5037740">
                          <a:moveTo>
                            <a:pt x="152016" y="5037753"/>
                          </a:moveTo>
                          <a:cubicBezTo>
                            <a:pt x="103131" y="5011743"/>
                            <a:pt x="64208" y="4973004"/>
                            <a:pt x="38198" y="4924304"/>
                          </a:cubicBezTo>
                          <a:cubicBezTo>
                            <a:pt x="9421" y="4870808"/>
                            <a:pt x="13" y="4819710"/>
                            <a:pt x="13" y="4721573"/>
                          </a:cubicBezTo>
                          <a:lnTo>
                            <a:pt x="13" y="316445"/>
                          </a:lnTo>
                          <a:cubicBezTo>
                            <a:pt x="13" y="218123"/>
                            <a:pt x="9421" y="167025"/>
                            <a:pt x="38198" y="113714"/>
                          </a:cubicBezTo>
                          <a:cubicBezTo>
                            <a:pt x="64393" y="65014"/>
                            <a:pt x="103131" y="26460"/>
                            <a:pt x="152016" y="265"/>
                          </a:cubicBezTo>
                          <a:cubicBezTo>
                            <a:pt x="159948" y="-3978"/>
                            <a:pt x="36353" y="55421"/>
                            <a:pt x="36353" y="297998"/>
                          </a:cubicBezTo>
                          <a:cubicBezTo>
                            <a:pt x="36353" y="1076274"/>
                            <a:pt x="36353" y="3508871"/>
                            <a:pt x="36353" y="4740020"/>
                          </a:cubicBezTo>
                          <a:cubicBezTo>
                            <a:pt x="36353" y="4973373"/>
                            <a:pt x="155705" y="5039782"/>
                            <a:pt x="152016"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grpSp>
              <p:nvGrpSpPr>
                <p:cNvPr id="33" name="Group 33"/>
                <p:cNvGrpSpPr/>
                <p:nvPr/>
              </p:nvGrpSpPr>
              <p:grpSpPr>
                <a:xfrm>
                  <a:off x="4803793" y="1130299"/>
                  <a:ext cx="2578880" cy="5246307"/>
                  <a:chOff x="4803793" y="1130299"/>
                  <a:chExt cx="2578880" cy="5246307"/>
                </a:xfrm>
                <a:solidFill>
                  <a:srgbClr val="000000"/>
                </a:solidFill>
              </p:grpSpPr>
              <p:sp>
                <p:nvSpPr>
                  <p:cNvPr id="34" name="Freeform 34"/>
                  <p:cNvSpPr/>
                  <p:nvPr/>
                </p:nvSpPr>
                <p:spPr>
                  <a:xfrm>
                    <a:off x="4803793" y="1593316"/>
                    <a:ext cx="42427" cy="31359"/>
                  </a:xfrm>
                  <a:custGeom>
                    <a:avLst/>
                    <a:gdLst/>
                    <a:ahLst/>
                    <a:cxnLst/>
                    <a:rect l="l" t="t" r="r" b="b"/>
                    <a:pathLst>
                      <a:path w="42427" h="31359">
                        <a:moveTo>
                          <a:pt x="34" y="0"/>
                        </a:moveTo>
                        <a:lnTo>
                          <a:pt x="42462" y="0"/>
                        </a:lnTo>
                        <a:lnTo>
                          <a:pt x="42462"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5" name="Freeform 35"/>
                  <p:cNvSpPr/>
                  <p:nvPr/>
                </p:nvSpPr>
                <p:spPr>
                  <a:xfrm>
                    <a:off x="7347624" y="1593316"/>
                    <a:ext cx="35049" cy="31359"/>
                  </a:xfrm>
                  <a:custGeom>
                    <a:avLst/>
                    <a:gdLst/>
                    <a:ahLst/>
                    <a:cxnLst/>
                    <a:rect l="l" t="t" r="r" b="b"/>
                    <a:pathLst>
                      <a:path w="35049" h="31359">
                        <a:moveTo>
                          <a:pt x="34" y="0"/>
                        </a:moveTo>
                        <a:lnTo>
                          <a:pt x="35083" y="0"/>
                        </a:lnTo>
                        <a:lnTo>
                          <a:pt x="35083"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6" name="Freeform 36"/>
                  <p:cNvSpPr/>
                  <p:nvPr/>
                </p:nvSpPr>
                <p:spPr>
                  <a:xfrm>
                    <a:off x="4803793" y="5882228"/>
                    <a:ext cx="42427" cy="31359"/>
                  </a:xfrm>
                  <a:custGeom>
                    <a:avLst/>
                    <a:gdLst/>
                    <a:ahLst/>
                    <a:cxnLst/>
                    <a:rect l="l" t="t" r="r" b="b"/>
                    <a:pathLst>
                      <a:path w="42427" h="31359">
                        <a:moveTo>
                          <a:pt x="34" y="0"/>
                        </a:moveTo>
                        <a:lnTo>
                          <a:pt x="42462" y="0"/>
                        </a:lnTo>
                        <a:lnTo>
                          <a:pt x="42462"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7" name="Freeform 37"/>
                  <p:cNvSpPr/>
                  <p:nvPr/>
                </p:nvSpPr>
                <p:spPr>
                  <a:xfrm>
                    <a:off x="7347624" y="5882228"/>
                    <a:ext cx="35049" cy="31359"/>
                  </a:xfrm>
                  <a:custGeom>
                    <a:avLst/>
                    <a:gdLst/>
                    <a:ahLst/>
                    <a:cxnLst/>
                    <a:rect l="l" t="t" r="r" b="b"/>
                    <a:pathLst>
                      <a:path w="35049" h="31359">
                        <a:moveTo>
                          <a:pt x="34" y="0"/>
                        </a:moveTo>
                        <a:lnTo>
                          <a:pt x="35083" y="0"/>
                        </a:lnTo>
                        <a:lnTo>
                          <a:pt x="35083"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8" name="Freeform 38"/>
                  <p:cNvSpPr/>
                  <p:nvPr/>
                </p:nvSpPr>
                <p:spPr>
                  <a:xfrm>
                    <a:off x="6895674" y="1130299"/>
                    <a:ext cx="31359" cy="42427"/>
                  </a:xfrm>
                  <a:custGeom>
                    <a:avLst/>
                    <a:gdLst/>
                    <a:ahLst/>
                    <a:cxnLst/>
                    <a:rect l="l" t="t" r="r" b="b"/>
                    <a:pathLst>
                      <a:path w="31359" h="42427">
                        <a:moveTo>
                          <a:pt x="34" y="0"/>
                        </a:moveTo>
                        <a:lnTo>
                          <a:pt x="31394" y="0"/>
                        </a:lnTo>
                        <a:lnTo>
                          <a:pt x="31394" y="42428"/>
                        </a:lnTo>
                        <a:lnTo>
                          <a:pt x="34" y="42428"/>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9" name="Freeform 39"/>
                  <p:cNvSpPr/>
                  <p:nvPr/>
                </p:nvSpPr>
                <p:spPr>
                  <a:xfrm>
                    <a:off x="5266811" y="6334178"/>
                    <a:ext cx="31359" cy="42427"/>
                  </a:xfrm>
                  <a:custGeom>
                    <a:avLst/>
                    <a:gdLst/>
                    <a:ahLst/>
                    <a:cxnLst/>
                    <a:rect l="l" t="t" r="r" b="b"/>
                    <a:pathLst>
                      <a:path w="31359" h="42427">
                        <a:moveTo>
                          <a:pt x="34" y="0"/>
                        </a:moveTo>
                        <a:lnTo>
                          <a:pt x="31394" y="0"/>
                        </a:lnTo>
                        <a:lnTo>
                          <a:pt x="31394" y="42428"/>
                        </a:lnTo>
                        <a:lnTo>
                          <a:pt x="34" y="42428"/>
                        </a:lnTo>
                        <a:close/>
                      </a:path>
                    </a:pathLst>
                  </a:custGeom>
                  <a:solidFill>
                    <a:srgbClr val="000000"/>
                  </a:solidFill>
                  <a:ln cap="flat">
                    <a:prstDash val="solid"/>
                  </a:ln>
                </p:spPr>
                <p:txBody>
                  <a:bodyPr vert="horz" lIns="91440" tIns="45720" rIns="91440" bIns="45720" anchor="ctr">
                    <a:normAutofit/>
                  </a:bodyPr>
                  <a:lstStyle/>
                  <a:p>
                    <a:pPr marL="0" algn="l"/>
                    <a:endParaRPr/>
                  </a:p>
                </p:txBody>
              </p:sp>
            </p:grpSp>
            <p:grpSp>
              <p:nvGrpSpPr>
                <p:cNvPr id="40" name="Group 40"/>
                <p:cNvGrpSpPr/>
                <p:nvPr/>
              </p:nvGrpSpPr>
              <p:grpSpPr>
                <a:xfrm>
                  <a:off x="4792725" y="1779630"/>
                  <a:ext cx="20373" cy="184469"/>
                  <a:chOff x="4792725" y="1779630"/>
                  <a:chExt cx="20373" cy="184469"/>
                </a:xfrm>
              </p:grpSpPr>
              <p:sp>
                <p:nvSpPr>
                  <p:cNvPr id="41" name="Freeform 41"/>
                  <p:cNvSpPr/>
                  <p:nvPr/>
                </p:nvSpPr>
                <p:spPr>
                  <a:xfrm>
                    <a:off x="4792725" y="1779630"/>
                    <a:ext cx="20373" cy="184469"/>
                  </a:xfrm>
                  <a:custGeom>
                    <a:avLst/>
                    <a:gdLst/>
                    <a:ahLst/>
                    <a:cxnLst/>
                    <a:rect l="l" t="t" r="r" b="b"/>
                    <a:pathLst>
                      <a:path w="20373" h="184469">
                        <a:moveTo>
                          <a:pt x="12941" y="352"/>
                        </a:moveTo>
                        <a:cubicBezTo>
                          <a:pt x="5747" y="352"/>
                          <a:pt x="28" y="6071"/>
                          <a:pt x="28" y="13265"/>
                        </a:cubicBezTo>
                        <a:lnTo>
                          <a:pt x="28" y="171908"/>
                        </a:lnTo>
                        <a:cubicBezTo>
                          <a:pt x="28" y="179103"/>
                          <a:pt x="5747" y="184821"/>
                          <a:pt x="12941" y="184821"/>
                        </a:cubicBezTo>
                        <a:lnTo>
                          <a:pt x="20320" y="184821"/>
                        </a:lnTo>
                        <a:cubicBezTo>
                          <a:pt x="20320" y="175044"/>
                          <a:pt x="20504" y="9760"/>
                          <a:pt x="20320" y="352"/>
                        </a:cubicBezTo>
                        <a:lnTo>
                          <a:pt x="12941" y="352"/>
                        </a:lnTo>
                        <a:close/>
                      </a:path>
                    </a:pathLst>
                  </a:custGeom>
                  <a:solidFill>
                    <a:srgbClr val="A5A5A5"/>
                  </a:solidFill>
                  <a:ln cap="flat">
                    <a:prstDash val="solid"/>
                  </a:ln>
                </p:spPr>
                <p:txBody>
                  <a:bodyPr vert="horz" lIns="91440" tIns="45720" rIns="91440" bIns="45720" anchor="ctr">
                    <a:normAutofit/>
                  </a:bodyPr>
                  <a:lstStyle/>
                  <a:p>
                    <a:pPr marL="0" algn="l"/>
                    <a:endParaRPr/>
                  </a:p>
                </p:txBody>
              </p:sp>
              <p:sp>
                <p:nvSpPr>
                  <p:cNvPr id="42" name="Freeform 42"/>
                  <p:cNvSpPr/>
                  <p:nvPr/>
                </p:nvSpPr>
                <p:spPr>
                  <a:xfrm>
                    <a:off x="4792725" y="1779630"/>
                    <a:ext cx="20373" cy="184469"/>
                  </a:xfrm>
                  <a:custGeom>
                    <a:avLst/>
                    <a:gdLst/>
                    <a:ahLst/>
                    <a:cxnLst/>
                    <a:rect l="l" t="t" r="r" b="b"/>
                    <a:pathLst>
                      <a:path w="20373" h="184469">
                        <a:moveTo>
                          <a:pt x="12941" y="352"/>
                        </a:moveTo>
                        <a:cubicBezTo>
                          <a:pt x="5747" y="352"/>
                          <a:pt x="28" y="6071"/>
                          <a:pt x="28" y="13265"/>
                        </a:cubicBezTo>
                        <a:lnTo>
                          <a:pt x="28" y="171908"/>
                        </a:lnTo>
                        <a:cubicBezTo>
                          <a:pt x="28" y="179103"/>
                          <a:pt x="5747" y="184821"/>
                          <a:pt x="12941" y="184821"/>
                        </a:cubicBezTo>
                        <a:lnTo>
                          <a:pt x="20320" y="184821"/>
                        </a:lnTo>
                        <a:cubicBezTo>
                          <a:pt x="20320" y="175044"/>
                          <a:pt x="20504" y="9760"/>
                          <a:pt x="20320" y="352"/>
                        </a:cubicBezTo>
                        <a:lnTo>
                          <a:pt x="12941"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nvGrpSpPr>
                <p:cNvPr id="43" name="Group 43"/>
                <p:cNvGrpSpPr/>
                <p:nvPr/>
              </p:nvGrpSpPr>
              <p:grpSpPr>
                <a:xfrm>
                  <a:off x="4792909" y="2117209"/>
                  <a:ext cx="20189" cy="350491"/>
                  <a:chOff x="4792909" y="2117209"/>
                  <a:chExt cx="20189" cy="350491"/>
                </a:xfrm>
              </p:grpSpPr>
              <p:sp>
                <p:nvSpPr>
                  <p:cNvPr id="44" name="Freeform 44"/>
                  <p:cNvSpPr/>
                  <p:nvPr/>
                </p:nvSpPr>
                <p:spPr>
                  <a:xfrm>
                    <a:off x="4792909" y="2117209"/>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solidFill>
                    <a:srgbClr val="A5A5A5"/>
                  </a:solidFill>
                  <a:ln cap="flat">
                    <a:prstDash val="solid"/>
                  </a:ln>
                </p:spPr>
                <p:txBody>
                  <a:bodyPr vert="horz" lIns="91440" tIns="45720" rIns="91440" bIns="45720" anchor="ctr">
                    <a:normAutofit/>
                  </a:bodyPr>
                  <a:lstStyle/>
                  <a:p>
                    <a:pPr marL="0" algn="l"/>
                    <a:endParaRPr/>
                  </a:p>
                </p:txBody>
              </p:sp>
              <p:sp>
                <p:nvSpPr>
                  <p:cNvPr id="45" name="Freeform 45"/>
                  <p:cNvSpPr/>
                  <p:nvPr/>
                </p:nvSpPr>
                <p:spPr>
                  <a:xfrm>
                    <a:off x="4792909" y="2117209"/>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nvGrpSpPr>
                <p:cNvPr id="46" name="Group 46"/>
                <p:cNvGrpSpPr/>
                <p:nvPr/>
              </p:nvGrpSpPr>
              <p:grpSpPr>
                <a:xfrm>
                  <a:off x="4792909" y="2554402"/>
                  <a:ext cx="20189" cy="350491"/>
                  <a:chOff x="4792909" y="2554402"/>
                  <a:chExt cx="20189" cy="350491"/>
                </a:xfrm>
              </p:grpSpPr>
              <p:sp>
                <p:nvSpPr>
                  <p:cNvPr id="47" name="Freeform 47"/>
                  <p:cNvSpPr/>
                  <p:nvPr/>
                </p:nvSpPr>
                <p:spPr>
                  <a:xfrm>
                    <a:off x="4792909" y="2554402"/>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solidFill>
                    <a:srgbClr val="A5A5A5"/>
                  </a:solidFill>
                  <a:ln cap="flat">
                    <a:prstDash val="solid"/>
                  </a:ln>
                </p:spPr>
                <p:txBody>
                  <a:bodyPr vert="horz" lIns="91440" tIns="45720" rIns="91440" bIns="45720" anchor="ctr">
                    <a:normAutofit/>
                  </a:bodyPr>
                  <a:lstStyle/>
                  <a:p>
                    <a:pPr marL="0" algn="l"/>
                    <a:endParaRPr/>
                  </a:p>
                </p:txBody>
              </p:sp>
              <p:sp>
                <p:nvSpPr>
                  <p:cNvPr id="48" name="Freeform 48"/>
                  <p:cNvSpPr/>
                  <p:nvPr/>
                </p:nvSpPr>
                <p:spPr>
                  <a:xfrm>
                    <a:off x="4792909" y="2554402"/>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grpSp>
            <p:sp>
              <p:nvSpPr>
                <p:cNvPr id="49" name="Freeform 49"/>
                <p:cNvSpPr/>
                <p:nvPr/>
              </p:nvSpPr>
              <p:spPr>
                <a:xfrm rot="10800000" flipV="1">
                  <a:off x="7378902" y="2231580"/>
                  <a:ext cx="20189" cy="557097"/>
                </a:xfrm>
                <a:custGeom>
                  <a:avLst/>
                  <a:gdLst/>
                  <a:ahLst/>
                  <a:cxnLst/>
                  <a:rect l="l" t="t" r="r" b="b"/>
                  <a:pathLst>
                    <a:path w="20189" h="557097">
                      <a:moveTo>
                        <a:pt x="12700" y="352"/>
                      </a:moveTo>
                      <a:cubicBezTo>
                        <a:pt x="8457" y="1459"/>
                        <a:pt x="3477" y="4041"/>
                        <a:pt x="894" y="7731"/>
                      </a:cubicBezTo>
                      <a:cubicBezTo>
                        <a:pt x="341" y="8469"/>
                        <a:pt x="-28" y="10867"/>
                        <a:pt x="-28" y="11605"/>
                      </a:cubicBezTo>
                      <a:cubicBezTo>
                        <a:pt x="-28" y="47023"/>
                        <a:pt x="-28" y="361727"/>
                        <a:pt x="-28" y="542138"/>
                      </a:cubicBezTo>
                      <a:cubicBezTo>
                        <a:pt x="-28" y="542876"/>
                        <a:pt x="525" y="546750"/>
                        <a:pt x="894" y="547672"/>
                      </a:cubicBezTo>
                      <a:cubicBezTo>
                        <a:pt x="3108" y="553022"/>
                        <a:pt x="6797" y="554313"/>
                        <a:pt x="12700" y="557449"/>
                      </a:cubicBezTo>
                      <a:lnTo>
                        <a:pt x="20079" y="557449"/>
                      </a:lnTo>
                      <a:cubicBezTo>
                        <a:pt x="20079" y="547672"/>
                        <a:pt x="20263" y="9760"/>
                        <a:pt x="20079" y="352"/>
                      </a:cubicBezTo>
                      <a:lnTo>
                        <a:pt x="12700"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50" name="Freeform 50"/>
                <p:cNvSpPr/>
                <p:nvPr/>
              </p:nvSpPr>
              <p:spPr>
                <a:xfrm>
                  <a:off x="5953036" y="1311078"/>
                  <a:ext cx="287772" cy="44272"/>
                </a:xfrm>
                <a:custGeom>
                  <a:avLst/>
                  <a:gdLst/>
                  <a:ahLst/>
                  <a:cxnLst/>
                  <a:rect l="l" t="t" r="r" b="b"/>
                  <a:pathLst>
                    <a:path w="287772" h="44272">
                      <a:moveTo>
                        <a:pt x="22793" y="98"/>
                      </a:moveTo>
                      <a:lnTo>
                        <a:pt x="266293" y="98"/>
                      </a:lnTo>
                      <a:cubicBezTo>
                        <a:pt x="278468" y="98"/>
                        <a:pt x="288429" y="10059"/>
                        <a:pt x="288429" y="22234"/>
                      </a:cubicBezTo>
                      <a:lnTo>
                        <a:pt x="288429" y="22234"/>
                      </a:lnTo>
                      <a:cubicBezTo>
                        <a:pt x="288429" y="34409"/>
                        <a:pt x="278468" y="44371"/>
                        <a:pt x="266293" y="44371"/>
                      </a:cubicBezTo>
                      <a:lnTo>
                        <a:pt x="22793" y="44371"/>
                      </a:lnTo>
                      <a:cubicBezTo>
                        <a:pt x="10618" y="44371"/>
                        <a:pt x="657" y="34409"/>
                        <a:pt x="657" y="22234"/>
                      </a:cubicBezTo>
                      <a:lnTo>
                        <a:pt x="657" y="22234"/>
                      </a:lnTo>
                      <a:cubicBezTo>
                        <a:pt x="657" y="10059"/>
                        <a:pt x="10618" y="98"/>
                        <a:pt x="22793" y="98"/>
                      </a:cubicBezTo>
                      <a:close/>
                    </a:path>
                  </a:pathLst>
                </a:custGeom>
                <a:solidFill>
                  <a:srgbClr val="1D1C1C">
                    <a:alpha val="10000"/>
                  </a:srgbClr>
                </a:solidFill>
                <a:ln cap="flat">
                  <a:prstDash val="solid"/>
                </a:ln>
              </p:spPr>
              <p:txBody>
                <a:bodyPr vert="horz" lIns="91440" tIns="45720" rIns="91440" bIns="45720" anchor="ctr">
                  <a:normAutofit/>
                </a:bodyPr>
                <a:lstStyle/>
                <a:p>
                  <a:pPr marL="0" algn="l"/>
                  <a:endParaRPr/>
                </a:p>
              </p:txBody>
            </p:sp>
            <p:sp>
              <p:nvSpPr>
                <p:cNvPr id="51" name="Freeform 51"/>
                <p:cNvSpPr/>
                <p:nvPr/>
              </p:nvSpPr>
              <p:spPr>
                <a:xfrm>
                  <a:off x="5953036" y="1311078"/>
                  <a:ext cx="287772" cy="38738"/>
                </a:xfrm>
                <a:custGeom>
                  <a:avLst/>
                  <a:gdLst/>
                  <a:ahLst/>
                  <a:cxnLst/>
                  <a:rect l="l" t="t" r="r" b="b"/>
                  <a:pathLst>
                    <a:path w="287772" h="38738">
                      <a:moveTo>
                        <a:pt x="288429" y="35701"/>
                      </a:moveTo>
                      <a:lnTo>
                        <a:pt x="288429" y="38837"/>
                      </a:lnTo>
                      <a:lnTo>
                        <a:pt x="657" y="38837"/>
                      </a:lnTo>
                      <a:lnTo>
                        <a:pt x="657" y="35516"/>
                      </a:lnTo>
                      <a:lnTo>
                        <a:pt x="288429" y="35516"/>
                      </a:lnTo>
                      <a:close/>
                      <a:moveTo>
                        <a:pt x="288429" y="27584"/>
                      </a:moveTo>
                      <a:lnTo>
                        <a:pt x="288429" y="30904"/>
                      </a:lnTo>
                      <a:lnTo>
                        <a:pt x="657" y="30904"/>
                      </a:lnTo>
                      <a:lnTo>
                        <a:pt x="657" y="27584"/>
                      </a:lnTo>
                      <a:lnTo>
                        <a:pt x="288429" y="27584"/>
                      </a:lnTo>
                      <a:close/>
                      <a:moveTo>
                        <a:pt x="288429" y="17807"/>
                      </a:moveTo>
                      <a:lnTo>
                        <a:pt x="288429" y="21128"/>
                      </a:lnTo>
                      <a:lnTo>
                        <a:pt x="657" y="21128"/>
                      </a:lnTo>
                      <a:lnTo>
                        <a:pt x="657" y="17807"/>
                      </a:lnTo>
                      <a:lnTo>
                        <a:pt x="288429" y="17807"/>
                      </a:lnTo>
                      <a:close/>
                      <a:moveTo>
                        <a:pt x="288429" y="9875"/>
                      </a:moveTo>
                      <a:lnTo>
                        <a:pt x="288429" y="13011"/>
                      </a:lnTo>
                      <a:lnTo>
                        <a:pt x="657" y="13011"/>
                      </a:lnTo>
                      <a:lnTo>
                        <a:pt x="657" y="9875"/>
                      </a:lnTo>
                      <a:lnTo>
                        <a:pt x="288429" y="9875"/>
                      </a:lnTo>
                      <a:close/>
                      <a:moveTo>
                        <a:pt x="288429" y="98"/>
                      </a:moveTo>
                      <a:lnTo>
                        <a:pt x="288429" y="3418"/>
                      </a:lnTo>
                      <a:lnTo>
                        <a:pt x="657" y="3418"/>
                      </a:lnTo>
                      <a:lnTo>
                        <a:pt x="657" y="98"/>
                      </a:lnTo>
                      <a:lnTo>
                        <a:pt x="288429" y="98"/>
                      </a:lnTo>
                      <a:close/>
                    </a:path>
                  </a:pathLst>
                </a:custGeom>
                <a:solidFill>
                  <a:srgbClr val="000000">
                    <a:alpha val="10000"/>
                  </a:srgbClr>
                </a:solidFill>
                <a:ln cap="flat">
                  <a:prstDash val="solid"/>
                </a:ln>
              </p:spPr>
              <p:txBody>
                <a:bodyPr vert="horz" lIns="91440" tIns="45720" rIns="91440" bIns="45720" anchor="ctr">
                  <a:normAutofit/>
                </a:bodyPr>
                <a:lstStyle/>
                <a:p>
                  <a:pPr marL="0" algn="l"/>
                  <a:endParaRPr/>
                </a:p>
              </p:txBody>
            </p:sp>
            <p:sp>
              <p:nvSpPr>
                <p:cNvPr id="52" name="Freeform 52"/>
                <p:cNvSpPr/>
                <p:nvPr/>
              </p:nvSpPr>
              <p:spPr>
                <a:xfrm>
                  <a:off x="5953036" y="1318457"/>
                  <a:ext cx="287772" cy="38738"/>
                </a:xfrm>
                <a:custGeom>
                  <a:avLst/>
                  <a:gdLst/>
                  <a:ahLst/>
                  <a:cxnLst/>
                  <a:rect l="l" t="t" r="r" b="b"/>
                  <a:pathLst>
                    <a:path w="287772" h="38738">
                      <a:moveTo>
                        <a:pt x="288429" y="35701"/>
                      </a:moveTo>
                      <a:lnTo>
                        <a:pt x="288429" y="38837"/>
                      </a:lnTo>
                      <a:lnTo>
                        <a:pt x="657" y="38837"/>
                      </a:lnTo>
                      <a:lnTo>
                        <a:pt x="657" y="35516"/>
                      </a:lnTo>
                      <a:lnTo>
                        <a:pt x="288429" y="35516"/>
                      </a:lnTo>
                      <a:close/>
                      <a:moveTo>
                        <a:pt x="288429" y="27584"/>
                      </a:moveTo>
                      <a:lnTo>
                        <a:pt x="288429" y="30904"/>
                      </a:lnTo>
                      <a:lnTo>
                        <a:pt x="657" y="30904"/>
                      </a:lnTo>
                      <a:lnTo>
                        <a:pt x="657" y="27584"/>
                      </a:lnTo>
                      <a:lnTo>
                        <a:pt x="288429" y="27584"/>
                      </a:lnTo>
                      <a:close/>
                      <a:moveTo>
                        <a:pt x="288429" y="17807"/>
                      </a:moveTo>
                      <a:lnTo>
                        <a:pt x="288429" y="21128"/>
                      </a:lnTo>
                      <a:lnTo>
                        <a:pt x="657" y="21128"/>
                      </a:lnTo>
                      <a:lnTo>
                        <a:pt x="657" y="17807"/>
                      </a:lnTo>
                      <a:lnTo>
                        <a:pt x="288429" y="17807"/>
                      </a:lnTo>
                      <a:close/>
                      <a:moveTo>
                        <a:pt x="288429" y="9875"/>
                      </a:moveTo>
                      <a:lnTo>
                        <a:pt x="288429" y="13011"/>
                      </a:lnTo>
                      <a:lnTo>
                        <a:pt x="657" y="13011"/>
                      </a:lnTo>
                      <a:lnTo>
                        <a:pt x="657" y="9875"/>
                      </a:lnTo>
                      <a:lnTo>
                        <a:pt x="288429" y="9875"/>
                      </a:lnTo>
                      <a:close/>
                      <a:moveTo>
                        <a:pt x="288429" y="98"/>
                      </a:moveTo>
                      <a:lnTo>
                        <a:pt x="288429" y="3418"/>
                      </a:lnTo>
                      <a:lnTo>
                        <a:pt x="657" y="3418"/>
                      </a:lnTo>
                      <a:lnTo>
                        <a:pt x="657" y="98"/>
                      </a:lnTo>
                      <a:lnTo>
                        <a:pt x="288429" y="98"/>
                      </a:lnTo>
                      <a:close/>
                    </a:path>
                  </a:pathLst>
                </a:custGeom>
                <a:solidFill>
                  <a:srgbClr val="FFFFFF">
                    <a:alpha val="10000"/>
                  </a:srgbClr>
                </a:solidFill>
                <a:ln cap="flat">
                  <a:prstDash val="solid"/>
                </a:ln>
              </p:spPr>
              <p:txBody>
                <a:bodyPr vert="horz" lIns="91440" tIns="45720" rIns="91440" bIns="45720" anchor="ctr">
                  <a:normAutofit/>
                </a:bodyPr>
                <a:lstStyle/>
                <a:p>
                  <a:pPr marL="0" algn="l"/>
                  <a:endParaRPr/>
                </a:p>
              </p:txBody>
            </p:sp>
            <p:sp>
              <p:nvSpPr>
                <p:cNvPr id="53" name="Freeform 53"/>
                <p:cNvSpPr/>
                <p:nvPr/>
              </p:nvSpPr>
              <p:spPr>
                <a:xfrm>
                  <a:off x="5959493" y="1311078"/>
                  <a:ext cx="274859" cy="44272"/>
                </a:xfrm>
                <a:custGeom>
                  <a:avLst/>
                  <a:gdLst/>
                  <a:ahLst/>
                  <a:cxnLst/>
                  <a:rect l="l" t="t" r="r" b="b"/>
                  <a:pathLst>
                    <a:path w="274859" h="44272">
                      <a:moveTo>
                        <a:pt x="3977" y="98"/>
                      </a:moveTo>
                      <a:lnTo>
                        <a:pt x="3977" y="44371"/>
                      </a:lnTo>
                      <a:lnTo>
                        <a:pt x="657" y="44371"/>
                      </a:lnTo>
                      <a:lnTo>
                        <a:pt x="657" y="98"/>
                      </a:lnTo>
                      <a:lnTo>
                        <a:pt x="3977" y="98"/>
                      </a:lnTo>
                      <a:close/>
                      <a:moveTo>
                        <a:pt x="13754" y="98"/>
                      </a:moveTo>
                      <a:lnTo>
                        <a:pt x="13754" y="44371"/>
                      </a:lnTo>
                      <a:lnTo>
                        <a:pt x="10434" y="44371"/>
                      </a:lnTo>
                      <a:lnTo>
                        <a:pt x="10434" y="98"/>
                      </a:lnTo>
                      <a:lnTo>
                        <a:pt x="13754" y="98"/>
                      </a:lnTo>
                      <a:close/>
                      <a:moveTo>
                        <a:pt x="21871" y="98"/>
                      </a:moveTo>
                      <a:lnTo>
                        <a:pt x="21871" y="44371"/>
                      </a:lnTo>
                      <a:lnTo>
                        <a:pt x="18551" y="44371"/>
                      </a:lnTo>
                      <a:lnTo>
                        <a:pt x="18551" y="98"/>
                      </a:lnTo>
                      <a:lnTo>
                        <a:pt x="21871" y="98"/>
                      </a:lnTo>
                      <a:close/>
                      <a:moveTo>
                        <a:pt x="31832" y="98"/>
                      </a:moveTo>
                      <a:lnTo>
                        <a:pt x="31832" y="44371"/>
                      </a:lnTo>
                      <a:lnTo>
                        <a:pt x="28512" y="44371"/>
                      </a:lnTo>
                      <a:lnTo>
                        <a:pt x="28512" y="98"/>
                      </a:lnTo>
                      <a:lnTo>
                        <a:pt x="31832" y="98"/>
                      </a:lnTo>
                      <a:close/>
                      <a:moveTo>
                        <a:pt x="39949" y="98"/>
                      </a:moveTo>
                      <a:lnTo>
                        <a:pt x="39949" y="44371"/>
                      </a:lnTo>
                      <a:lnTo>
                        <a:pt x="36629" y="44371"/>
                      </a:lnTo>
                      <a:lnTo>
                        <a:pt x="36629" y="98"/>
                      </a:lnTo>
                      <a:lnTo>
                        <a:pt x="39949" y="98"/>
                      </a:lnTo>
                      <a:close/>
                      <a:moveTo>
                        <a:pt x="49726" y="98"/>
                      </a:moveTo>
                      <a:lnTo>
                        <a:pt x="49726" y="44371"/>
                      </a:lnTo>
                      <a:lnTo>
                        <a:pt x="46405" y="44371"/>
                      </a:lnTo>
                      <a:lnTo>
                        <a:pt x="46405" y="98"/>
                      </a:lnTo>
                      <a:lnTo>
                        <a:pt x="49726" y="98"/>
                      </a:lnTo>
                      <a:close/>
                      <a:moveTo>
                        <a:pt x="57842" y="98"/>
                      </a:moveTo>
                      <a:lnTo>
                        <a:pt x="57842" y="44371"/>
                      </a:lnTo>
                      <a:lnTo>
                        <a:pt x="54707" y="44371"/>
                      </a:lnTo>
                      <a:lnTo>
                        <a:pt x="54707" y="98"/>
                      </a:lnTo>
                      <a:lnTo>
                        <a:pt x="57842" y="98"/>
                      </a:lnTo>
                      <a:close/>
                      <a:moveTo>
                        <a:pt x="67804" y="98"/>
                      </a:moveTo>
                      <a:lnTo>
                        <a:pt x="67804" y="44371"/>
                      </a:lnTo>
                      <a:lnTo>
                        <a:pt x="64483" y="44371"/>
                      </a:lnTo>
                      <a:lnTo>
                        <a:pt x="64483" y="98"/>
                      </a:lnTo>
                      <a:lnTo>
                        <a:pt x="67804" y="98"/>
                      </a:lnTo>
                      <a:close/>
                      <a:moveTo>
                        <a:pt x="75920" y="98"/>
                      </a:moveTo>
                      <a:lnTo>
                        <a:pt x="75920" y="44371"/>
                      </a:lnTo>
                      <a:lnTo>
                        <a:pt x="72600" y="44371"/>
                      </a:lnTo>
                      <a:lnTo>
                        <a:pt x="72600" y="98"/>
                      </a:lnTo>
                      <a:lnTo>
                        <a:pt x="75920" y="98"/>
                      </a:lnTo>
                      <a:close/>
                      <a:moveTo>
                        <a:pt x="85697" y="98"/>
                      </a:moveTo>
                      <a:lnTo>
                        <a:pt x="85697" y="44371"/>
                      </a:lnTo>
                      <a:lnTo>
                        <a:pt x="82377" y="44371"/>
                      </a:lnTo>
                      <a:lnTo>
                        <a:pt x="82377" y="98"/>
                      </a:lnTo>
                      <a:lnTo>
                        <a:pt x="85697" y="98"/>
                      </a:lnTo>
                      <a:close/>
                      <a:moveTo>
                        <a:pt x="93998" y="98"/>
                      </a:moveTo>
                      <a:lnTo>
                        <a:pt x="93998" y="44371"/>
                      </a:lnTo>
                      <a:lnTo>
                        <a:pt x="90678" y="44371"/>
                      </a:lnTo>
                      <a:lnTo>
                        <a:pt x="90678" y="98"/>
                      </a:lnTo>
                      <a:lnTo>
                        <a:pt x="93998" y="98"/>
                      </a:lnTo>
                      <a:close/>
                      <a:moveTo>
                        <a:pt x="103775" y="98"/>
                      </a:moveTo>
                      <a:lnTo>
                        <a:pt x="103775" y="44371"/>
                      </a:lnTo>
                      <a:lnTo>
                        <a:pt x="100455" y="44371"/>
                      </a:lnTo>
                      <a:lnTo>
                        <a:pt x="100455" y="98"/>
                      </a:lnTo>
                      <a:lnTo>
                        <a:pt x="103775" y="98"/>
                      </a:lnTo>
                      <a:close/>
                      <a:moveTo>
                        <a:pt x="111892" y="98"/>
                      </a:moveTo>
                      <a:lnTo>
                        <a:pt x="111892" y="44371"/>
                      </a:lnTo>
                      <a:lnTo>
                        <a:pt x="108572" y="44371"/>
                      </a:lnTo>
                      <a:lnTo>
                        <a:pt x="108572" y="98"/>
                      </a:lnTo>
                      <a:lnTo>
                        <a:pt x="111892" y="98"/>
                      </a:lnTo>
                      <a:close/>
                      <a:moveTo>
                        <a:pt x="121669" y="98"/>
                      </a:moveTo>
                      <a:lnTo>
                        <a:pt x="121669" y="44371"/>
                      </a:lnTo>
                      <a:lnTo>
                        <a:pt x="118348" y="44371"/>
                      </a:lnTo>
                      <a:lnTo>
                        <a:pt x="118348" y="98"/>
                      </a:lnTo>
                      <a:lnTo>
                        <a:pt x="121669" y="98"/>
                      </a:lnTo>
                      <a:close/>
                      <a:moveTo>
                        <a:pt x="131630" y="98"/>
                      </a:moveTo>
                      <a:lnTo>
                        <a:pt x="131630" y="44371"/>
                      </a:lnTo>
                      <a:lnTo>
                        <a:pt x="128310" y="44371"/>
                      </a:lnTo>
                      <a:lnTo>
                        <a:pt x="128310" y="98"/>
                      </a:lnTo>
                      <a:lnTo>
                        <a:pt x="131630" y="98"/>
                      </a:lnTo>
                      <a:close/>
                      <a:moveTo>
                        <a:pt x="139747" y="98"/>
                      </a:moveTo>
                      <a:lnTo>
                        <a:pt x="139747" y="44371"/>
                      </a:lnTo>
                      <a:lnTo>
                        <a:pt x="136426" y="44371"/>
                      </a:lnTo>
                      <a:lnTo>
                        <a:pt x="136426" y="98"/>
                      </a:lnTo>
                      <a:lnTo>
                        <a:pt x="139747" y="98"/>
                      </a:lnTo>
                      <a:close/>
                      <a:moveTo>
                        <a:pt x="149524" y="98"/>
                      </a:moveTo>
                      <a:lnTo>
                        <a:pt x="149524" y="44371"/>
                      </a:lnTo>
                      <a:lnTo>
                        <a:pt x="146203" y="44371"/>
                      </a:lnTo>
                      <a:lnTo>
                        <a:pt x="146203" y="98"/>
                      </a:lnTo>
                      <a:lnTo>
                        <a:pt x="149524" y="98"/>
                      </a:lnTo>
                      <a:close/>
                      <a:moveTo>
                        <a:pt x="157640" y="98"/>
                      </a:moveTo>
                      <a:lnTo>
                        <a:pt x="157640" y="44371"/>
                      </a:lnTo>
                      <a:lnTo>
                        <a:pt x="154320" y="44371"/>
                      </a:lnTo>
                      <a:lnTo>
                        <a:pt x="154320" y="98"/>
                      </a:lnTo>
                      <a:lnTo>
                        <a:pt x="157640" y="98"/>
                      </a:lnTo>
                      <a:close/>
                      <a:moveTo>
                        <a:pt x="167602" y="98"/>
                      </a:moveTo>
                      <a:lnTo>
                        <a:pt x="167602" y="44371"/>
                      </a:lnTo>
                      <a:lnTo>
                        <a:pt x="164281" y="44371"/>
                      </a:lnTo>
                      <a:lnTo>
                        <a:pt x="164281" y="98"/>
                      </a:lnTo>
                      <a:lnTo>
                        <a:pt x="167602" y="98"/>
                      </a:lnTo>
                      <a:close/>
                      <a:moveTo>
                        <a:pt x="175718" y="98"/>
                      </a:moveTo>
                      <a:lnTo>
                        <a:pt x="175718" y="44371"/>
                      </a:lnTo>
                      <a:lnTo>
                        <a:pt x="172398" y="44371"/>
                      </a:lnTo>
                      <a:lnTo>
                        <a:pt x="172398" y="98"/>
                      </a:lnTo>
                      <a:lnTo>
                        <a:pt x="175718" y="98"/>
                      </a:lnTo>
                      <a:close/>
                      <a:moveTo>
                        <a:pt x="185495" y="98"/>
                      </a:moveTo>
                      <a:lnTo>
                        <a:pt x="185495" y="44371"/>
                      </a:lnTo>
                      <a:lnTo>
                        <a:pt x="182175" y="44371"/>
                      </a:lnTo>
                      <a:lnTo>
                        <a:pt x="182175" y="98"/>
                      </a:lnTo>
                      <a:lnTo>
                        <a:pt x="185495" y="98"/>
                      </a:lnTo>
                      <a:close/>
                      <a:moveTo>
                        <a:pt x="193796" y="98"/>
                      </a:moveTo>
                      <a:lnTo>
                        <a:pt x="193796" y="44371"/>
                      </a:lnTo>
                      <a:lnTo>
                        <a:pt x="190476" y="44371"/>
                      </a:lnTo>
                      <a:lnTo>
                        <a:pt x="190476" y="98"/>
                      </a:lnTo>
                      <a:lnTo>
                        <a:pt x="193796" y="98"/>
                      </a:lnTo>
                      <a:close/>
                      <a:moveTo>
                        <a:pt x="203573" y="98"/>
                      </a:moveTo>
                      <a:lnTo>
                        <a:pt x="203573" y="44371"/>
                      </a:lnTo>
                      <a:lnTo>
                        <a:pt x="200253" y="44371"/>
                      </a:lnTo>
                      <a:lnTo>
                        <a:pt x="200253" y="98"/>
                      </a:lnTo>
                      <a:lnTo>
                        <a:pt x="203573" y="98"/>
                      </a:lnTo>
                      <a:close/>
                      <a:moveTo>
                        <a:pt x="211690" y="98"/>
                      </a:moveTo>
                      <a:lnTo>
                        <a:pt x="211690" y="44371"/>
                      </a:lnTo>
                      <a:lnTo>
                        <a:pt x="208369" y="44371"/>
                      </a:lnTo>
                      <a:lnTo>
                        <a:pt x="208369" y="98"/>
                      </a:lnTo>
                      <a:lnTo>
                        <a:pt x="211690" y="98"/>
                      </a:lnTo>
                      <a:close/>
                      <a:moveTo>
                        <a:pt x="221467" y="98"/>
                      </a:moveTo>
                      <a:lnTo>
                        <a:pt x="221467" y="44371"/>
                      </a:lnTo>
                      <a:lnTo>
                        <a:pt x="218146" y="44371"/>
                      </a:lnTo>
                      <a:lnTo>
                        <a:pt x="218146" y="98"/>
                      </a:lnTo>
                      <a:lnTo>
                        <a:pt x="221467" y="98"/>
                      </a:lnTo>
                      <a:close/>
                      <a:moveTo>
                        <a:pt x="229768" y="98"/>
                      </a:moveTo>
                      <a:lnTo>
                        <a:pt x="229768" y="44371"/>
                      </a:lnTo>
                      <a:lnTo>
                        <a:pt x="226447" y="44371"/>
                      </a:lnTo>
                      <a:lnTo>
                        <a:pt x="226447" y="98"/>
                      </a:lnTo>
                      <a:lnTo>
                        <a:pt x="229768" y="98"/>
                      </a:lnTo>
                      <a:close/>
                      <a:moveTo>
                        <a:pt x="239545" y="98"/>
                      </a:moveTo>
                      <a:lnTo>
                        <a:pt x="239545" y="44371"/>
                      </a:lnTo>
                      <a:lnTo>
                        <a:pt x="236224" y="44371"/>
                      </a:lnTo>
                      <a:lnTo>
                        <a:pt x="236224" y="98"/>
                      </a:lnTo>
                      <a:lnTo>
                        <a:pt x="239545" y="98"/>
                      </a:lnTo>
                      <a:close/>
                      <a:moveTo>
                        <a:pt x="249322" y="98"/>
                      </a:moveTo>
                      <a:lnTo>
                        <a:pt x="249322" y="44371"/>
                      </a:lnTo>
                      <a:lnTo>
                        <a:pt x="246001" y="44371"/>
                      </a:lnTo>
                      <a:lnTo>
                        <a:pt x="246001" y="98"/>
                      </a:lnTo>
                      <a:lnTo>
                        <a:pt x="249322" y="98"/>
                      </a:lnTo>
                      <a:close/>
                      <a:moveTo>
                        <a:pt x="257438" y="98"/>
                      </a:moveTo>
                      <a:lnTo>
                        <a:pt x="257438" y="44371"/>
                      </a:lnTo>
                      <a:lnTo>
                        <a:pt x="254302" y="44371"/>
                      </a:lnTo>
                      <a:lnTo>
                        <a:pt x="254302" y="98"/>
                      </a:lnTo>
                      <a:lnTo>
                        <a:pt x="257438" y="98"/>
                      </a:lnTo>
                      <a:close/>
                      <a:moveTo>
                        <a:pt x="267400" y="98"/>
                      </a:moveTo>
                      <a:lnTo>
                        <a:pt x="267400" y="44371"/>
                      </a:lnTo>
                      <a:lnTo>
                        <a:pt x="264079" y="44371"/>
                      </a:lnTo>
                      <a:lnTo>
                        <a:pt x="264079" y="98"/>
                      </a:lnTo>
                      <a:lnTo>
                        <a:pt x="267400" y="98"/>
                      </a:lnTo>
                      <a:close/>
                      <a:moveTo>
                        <a:pt x="275516" y="98"/>
                      </a:moveTo>
                      <a:lnTo>
                        <a:pt x="275516" y="44371"/>
                      </a:lnTo>
                      <a:lnTo>
                        <a:pt x="272196" y="44371"/>
                      </a:lnTo>
                      <a:lnTo>
                        <a:pt x="272196" y="98"/>
                      </a:lnTo>
                      <a:lnTo>
                        <a:pt x="275516" y="98"/>
                      </a:lnTo>
                      <a:close/>
                    </a:path>
                  </a:pathLst>
                </a:custGeom>
                <a:solidFill>
                  <a:srgbClr val="000000">
                    <a:alpha val="10000"/>
                  </a:srgbClr>
                </a:solidFill>
                <a:ln cap="flat">
                  <a:prstDash val="solid"/>
                </a:ln>
              </p:spPr>
              <p:txBody>
                <a:bodyPr vert="horz" lIns="91440" tIns="45720" rIns="91440" bIns="45720" anchor="ctr">
                  <a:normAutofit/>
                </a:bodyPr>
                <a:lstStyle/>
                <a:p>
                  <a:pPr marL="0" algn="l"/>
                  <a:endParaRPr/>
                </a:p>
              </p:txBody>
            </p:sp>
            <p:sp>
              <p:nvSpPr>
                <p:cNvPr id="54" name="Freeform 54"/>
                <p:cNvSpPr/>
                <p:nvPr/>
              </p:nvSpPr>
              <p:spPr>
                <a:xfrm>
                  <a:off x="5951929" y="1311078"/>
                  <a:ext cx="274859" cy="44272"/>
                </a:xfrm>
                <a:custGeom>
                  <a:avLst/>
                  <a:gdLst/>
                  <a:ahLst/>
                  <a:cxnLst/>
                  <a:rect l="l" t="t" r="r" b="b"/>
                  <a:pathLst>
                    <a:path w="274859" h="44272">
                      <a:moveTo>
                        <a:pt x="3977" y="98"/>
                      </a:moveTo>
                      <a:lnTo>
                        <a:pt x="3977" y="44371"/>
                      </a:lnTo>
                      <a:lnTo>
                        <a:pt x="657" y="44371"/>
                      </a:lnTo>
                      <a:lnTo>
                        <a:pt x="657" y="98"/>
                      </a:lnTo>
                      <a:lnTo>
                        <a:pt x="3977" y="98"/>
                      </a:lnTo>
                      <a:close/>
                      <a:moveTo>
                        <a:pt x="13754" y="98"/>
                      </a:moveTo>
                      <a:lnTo>
                        <a:pt x="13754" y="44371"/>
                      </a:lnTo>
                      <a:lnTo>
                        <a:pt x="10434" y="44371"/>
                      </a:lnTo>
                      <a:lnTo>
                        <a:pt x="10434" y="98"/>
                      </a:lnTo>
                      <a:lnTo>
                        <a:pt x="13754" y="98"/>
                      </a:lnTo>
                      <a:close/>
                      <a:moveTo>
                        <a:pt x="22055" y="98"/>
                      </a:moveTo>
                      <a:lnTo>
                        <a:pt x="22055" y="44371"/>
                      </a:lnTo>
                      <a:lnTo>
                        <a:pt x="18735" y="44371"/>
                      </a:lnTo>
                      <a:lnTo>
                        <a:pt x="18735" y="98"/>
                      </a:lnTo>
                      <a:lnTo>
                        <a:pt x="22055" y="98"/>
                      </a:lnTo>
                      <a:close/>
                      <a:moveTo>
                        <a:pt x="31832" y="98"/>
                      </a:moveTo>
                      <a:lnTo>
                        <a:pt x="31832" y="44371"/>
                      </a:lnTo>
                      <a:lnTo>
                        <a:pt x="28512" y="44371"/>
                      </a:lnTo>
                      <a:lnTo>
                        <a:pt x="28512" y="98"/>
                      </a:lnTo>
                      <a:lnTo>
                        <a:pt x="31832" y="98"/>
                      </a:lnTo>
                      <a:close/>
                      <a:moveTo>
                        <a:pt x="39949" y="98"/>
                      </a:moveTo>
                      <a:lnTo>
                        <a:pt x="39949" y="44371"/>
                      </a:lnTo>
                      <a:lnTo>
                        <a:pt x="36629" y="44371"/>
                      </a:lnTo>
                      <a:lnTo>
                        <a:pt x="36629" y="98"/>
                      </a:lnTo>
                      <a:lnTo>
                        <a:pt x="39949" y="98"/>
                      </a:lnTo>
                      <a:close/>
                      <a:moveTo>
                        <a:pt x="49726" y="98"/>
                      </a:moveTo>
                      <a:lnTo>
                        <a:pt x="49726" y="44371"/>
                      </a:lnTo>
                      <a:lnTo>
                        <a:pt x="46405" y="44371"/>
                      </a:lnTo>
                      <a:lnTo>
                        <a:pt x="46405" y="98"/>
                      </a:lnTo>
                      <a:lnTo>
                        <a:pt x="49726" y="98"/>
                      </a:lnTo>
                      <a:close/>
                      <a:moveTo>
                        <a:pt x="58027" y="98"/>
                      </a:moveTo>
                      <a:lnTo>
                        <a:pt x="58027" y="44371"/>
                      </a:lnTo>
                      <a:lnTo>
                        <a:pt x="54707" y="44371"/>
                      </a:lnTo>
                      <a:lnTo>
                        <a:pt x="54707" y="98"/>
                      </a:lnTo>
                      <a:lnTo>
                        <a:pt x="58027" y="98"/>
                      </a:lnTo>
                      <a:close/>
                      <a:moveTo>
                        <a:pt x="67804" y="98"/>
                      </a:moveTo>
                      <a:lnTo>
                        <a:pt x="67804" y="44371"/>
                      </a:lnTo>
                      <a:lnTo>
                        <a:pt x="64483" y="44371"/>
                      </a:lnTo>
                      <a:lnTo>
                        <a:pt x="64483" y="98"/>
                      </a:lnTo>
                      <a:lnTo>
                        <a:pt x="67804" y="98"/>
                      </a:lnTo>
                      <a:close/>
                      <a:moveTo>
                        <a:pt x="75920" y="98"/>
                      </a:moveTo>
                      <a:lnTo>
                        <a:pt x="75920" y="44371"/>
                      </a:lnTo>
                      <a:lnTo>
                        <a:pt x="72600" y="44371"/>
                      </a:lnTo>
                      <a:lnTo>
                        <a:pt x="72600" y="98"/>
                      </a:lnTo>
                      <a:lnTo>
                        <a:pt x="75920" y="98"/>
                      </a:lnTo>
                      <a:close/>
                      <a:moveTo>
                        <a:pt x="85697" y="98"/>
                      </a:moveTo>
                      <a:lnTo>
                        <a:pt x="85697" y="44371"/>
                      </a:lnTo>
                      <a:lnTo>
                        <a:pt x="82377" y="44371"/>
                      </a:lnTo>
                      <a:lnTo>
                        <a:pt x="82377" y="98"/>
                      </a:lnTo>
                      <a:lnTo>
                        <a:pt x="85697" y="98"/>
                      </a:lnTo>
                      <a:close/>
                      <a:moveTo>
                        <a:pt x="93998" y="98"/>
                      </a:moveTo>
                      <a:lnTo>
                        <a:pt x="93998" y="44371"/>
                      </a:lnTo>
                      <a:lnTo>
                        <a:pt x="90678" y="44371"/>
                      </a:lnTo>
                      <a:lnTo>
                        <a:pt x="90678" y="98"/>
                      </a:lnTo>
                      <a:lnTo>
                        <a:pt x="93998" y="98"/>
                      </a:lnTo>
                      <a:close/>
                      <a:moveTo>
                        <a:pt x="103775" y="98"/>
                      </a:moveTo>
                      <a:lnTo>
                        <a:pt x="103775" y="44371"/>
                      </a:lnTo>
                      <a:lnTo>
                        <a:pt x="100455" y="44371"/>
                      </a:lnTo>
                      <a:lnTo>
                        <a:pt x="100455" y="98"/>
                      </a:lnTo>
                      <a:lnTo>
                        <a:pt x="103775" y="98"/>
                      </a:lnTo>
                      <a:close/>
                      <a:moveTo>
                        <a:pt x="111892" y="98"/>
                      </a:moveTo>
                      <a:lnTo>
                        <a:pt x="111892" y="44371"/>
                      </a:lnTo>
                      <a:lnTo>
                        <a:pt x="108756" y="44371"/>
                      </a:lnTo>
                      <a:lnTo>
                        <a:pt x="108756" y="98"/>
                      </a:lnTo>
                      <a:lnTo>
                        <a:pt x="111892" y="98"/>
                      </a:lnTo>
                      <a:close/>
                      <a:moveTo>
                        <a:pt x="121853" y="98"/>
                      </a:moveTo>
                      <a:lnTo>
                        <a:pt x="121853" y="44371"/>
                      </a:lnTo>
                      <a:lnTo>
                        <a:pt x="118533" y="44371"/>
                      </a:lnTo>
                      <a:lnTo>
                        <a:pt x="118533" y="98"/>
                      </a:lnTo>
                      <a:lnTo>
                        <a:pt x="121853" y="98"/>
                      </a:lnTo>
                      <a:close/>
                      <a:moveTo>
                        <a:pt x="131630" y="98"/>
                      </a:moveTo>
                      <a:lnTo>
                        <a:pt x="131630" y="44371"/>
                      </a:lnTo>
                      <a:lnTo>
                        <a:pt x="128310" y="44371"/>
                      </a:lnTo>
                      <a:lnTo>
                        <a:pt x="128310" y="98"/>
                      </a:lnTo>
                      <a:lnTo>
                        <a:pt x="131630" y="98"/>
                      </a:lnTo>
                      <a:close/>
                      <a:moveTo>
                        <a:pt x="139747" y="98"/>
                      </a:moveTo>
                      <a:lnTo>
                        <a:pt x="139747" y="44371"/>
                      </a:lnTo>
                      <a:lnTo>
                        <a:pt x="136426" y="44371"/>
                      </a:lnTo>
                      <a:lnTo>
                        <a:pt x="136426" y="98"/>
                      </a:lnTo>
                      <a:lnTo>
                        <a:pt x="139747" y="98"/>
                      </a:lnTo>
                      <a:close/>
                      <a:moveTo>
                        <a:pt x="149524" y="98"/>
                      </a:moveTo>
                      <a:lnTo>
                        <a:pt x="149524" y="44371"/>
                      </a:lnTo>
                      <a:lnTo>
                        <a:pt x="146203" y="44371"/>
                      </a:lnTo>
                      <a:lnTo>
                        <a:pt x="146203" y="98"/>
                      </a:lnTo>
                      <a:lnTo>
                        <a:pt x="149524" y="98"/>
                      </a:lnTo>
                      <a:close/>
                      <a:moveTo>
                        <a:pt x="157825" y="98"/>
                      </a:moveTo>
                      <a:lnTo>
                        <a:pt x="157825" y="44371"/>
                      </a:lnTo>
                      <a:lnTo>
                        <a:pt x="154504" y="44371"/>
                      </a:lnTo>
                      <a:lnTo>
                        <a:pt x="154504" y="98"/>
                      </a:lnTo>
                      <a:lnTo>
                        <a:pt x="157825" y="98"/>
                      </a:lnTo>
                      <a:close/>
                      <a:moveTo>
                        <a:pt x="167602" y="98"/>
                      </a:moveTo>
                      <a:lnTo>
                        <a:pt x="167602" y="44371"/>
                      </a:lnTo>
                      <a:lnTo>
                        <a:pt x="164281" y="44371"/>
                      </a:lnTo>
                      <a:lnTo>
                        <a:pt x="164281" y="98"/>
                      </a:lnTo>
                      <a:lnTo>
                        <a:pt x="167602" y="98"/>
                      </a:lnTo>
                      <a:close/>
                      <a:moveTo>
                        <a:pt x="175718" y="98"/>
                      </a:moveTo>
                      <a:lnTo>
                        <a:pt x="175718" y="44371"/>
                      </a:lnTo>
                      <a:lnTo>
                        <a:pt x="172398" y="44371"/>
                      </a:lnTo>
                      <a:lnTo>
                        <a:pt x="172398" y="98"/>
                      </a:lnTo>
                      <a:lnTo>
                        <a:pt x="175718" y="98"/>
                      </a:lnTo>
                      <a:close/>
                      <a:moveTo>
                        <a:pt x="185495" y="98"/>
                      </a:moveTo>
                      <a:lnTo>
                        <a:pt x="185495" y="44371"/>
                      </a:lnTo>
                      <a:lnTo>
                        <a:pt x="182175" y="44371"/>
                      </a:lnTo>
                      <a:lnTo>
                        <a:pt x="182175" y="98"/>
                      </a:lnTo>
                      <a:lnTo>
                        <a:pt x="185495" y="98"/>
                      </a:lnTo>
                      <a:close/>
                      <a:moveTo>
                        <a:pt x="193796" y="98"/>
                      </a:moveTo>
                      <a:lnTo>
                        <a:pt x="193796" y="44371"/>
                      </a:lnTo>
                      <a:lnTo>
                        <a:pt x="190476" y="44371"/>
                      </a:lnTo>
                      <a:lnTo>
                        <a:pt x="190476" y="98"/>
                      </a:lnTo>
                      <a:lnTo>
                        <a:pt x="193796" y="98"/>
                      </a:lnTo>
                      <a:close/>
                      <a:moveTo>
                        <a:pt x="203573" y="98"/>
                      </a:moveTo>
                      <a:lnTo>
                        <a:pt x="203573" y="44371"/>
                      </a:lnTo>
                      <a:lnTo>
                        <a:pt x="200253" y="44371"/>
                      </a:lnTo>
                      <a:lnTo>
                        <a:pt x="200253" y="98"/>
                      </a:lnTo>
                      <a:lnTo>
                        <a:pt x="203573" y="98"/>
                      </a:lnTo>
                      <a:close/>
                      <a:moveTo>
                        <a:pt x="211690" y="98"/>
                      </a:moveTo>
                      <a:lnTo>
                        <a:pt x="211690" y="44371"/>
                      </a:lnTo>
                      <a:lnTo>
                        <a:pt x="208369" y="44371"/>
                      </a:lnTo>
                      <a:lnTo>
                        <a:pt x="208369" y="98"/>
                      </a:lnTo>
                      <a:lnTo>
                        <a:pt x="211690" y="98"/>
                      </a:lnTo>
                      <a:close/>
                      <a:moveTo>
                        <a:pt x="221651" y="98"/>
                      </a:moveTo>
                      <a:lnTo>
                        <a:pt x="221651" y="44371"/>
                      </a:lnTo>
                      <a:lnTo>
                        <a:pt x="218331" y="44371"/>
                      </a:lnTo>
                      <a:lnTo>
                        <a:pt x="218331" y="98"/>
                      </a:lnTo>
                      <a:lnTo>
                        <a:pt x="221651" y="98"/>
                      </a:lnTo>
                      <a:close/>
                      <a:moveTo>
                        <a:pt x="229768" y="98"/>
                      </a:moveTo>
                      <a:lnTo>
                        <a:pt x="229768" y="44371"/>
                      </a:lnTo>
                      <a:lnTo>
                        <a:pt x="226447" y="44371"/>
                      </a:lnTo>
                      <a:lnTo>
                        <a:pt x="226447" y="98"/>
                      </a:lnTo>
                      <a:lnTo>
                        <a:pt x="229768" y="98"/>
                      </a:lnTo>
                      <a:close/>
                      <a:moveTo>
                        <a:pt x="239545" y="98"/>
                      </a:moveTo>
                      <a:lnTo>
                        <a:pt x="239545" y="44371"/>
                      </a:lnTo>
                      <a:lnTo>
                        <a:pt x="236224" y="44371"/>
                      </a:lnTo>
                      <a:lnTo>
                        <a:pt x="236224" y="98"/>
                      </a:lnTo>
                      <a:lnTo>
                        <a:pt x="239545" y="98"/>
                      </a:lnTo>
                      <a:close/>
                      <a:moveTo>
                        <a:pt x="249322" y="98"/>
                      </a:moveTo>
                      <a:lnTo>
                        <a:pt x="249322" y="44371"/>
                      </a:lnTo>
                      <a:lnTo>
                        <a:pt x="246001" y="44371"/>
                      </a:lnTo>
                      <a:lnTo>
                        <a:pt x="246001" y="98"/>
                      </a:lnTo>
                      <a:lnTo>
                        <a:pt x="249322" y="98"/>
                      </a:lnTo>
                      <a:close/>
                      <a:moveTo>
                        <a:pt x="257623" y="98"/>
                      </a:moveTo>
                      <a:lnTo>
                        <a:pt x="257623" y="44371"/>
                      </a:lnTo>
                      <a:lnTo>
                        <a:pt x="254302" y="44371"/>
                      </a:lnTo>
                      <a:lnTo>
                        <a:pt x="254302" y="98"/>
                      </a:lnTo>
                      <a:lnTo>
                        <a:pt x="257623" y="98"/>
                      </a:lnTo>
                      <a:close/>
                      <a:moveTo>
                        <a:pt x="267400" y="98"/>
                      </a:moveTo>
                      <a:lnTo>
                        <a:pt x="267400" y="44371"/>
                      </a:lnTo>
                      <a:lnTo>
                        <a:pt x="264079" y="44371"/>
                      </a:lnTo>
                      <a:lnTo>
                        <a:pt x="264079" y="98"/>
                      </a:lnTo>
                      <a:lnTo>
                        <a:pt x="267400" y="98"/>
                      </a:lnTo>
                      <a:close/>
                      <a:moveTo>
                        <a:pt x="275516" y="98"/>
                      </a:moveTo>
                      <a:lnTo>
                        <a:pt x="275516" y="44371"/>
                      </a:lnTo>
                      <a:lnTo>
                        <a:pt x="272196" y="44371"/>
                      </a:lnTo>
                      <a:lnTo>
                        <a:pt x="272196" y="98"/>
                      </a:lnTo>
                      <a:lnTo>
                        <a:pt x="275516" y="98"/>
                      </a:lnTo>
                      <a:close/>
                    </a:path>
                  </a:pathLst>
                </a:custGeom>
                <a:solidFill>
                  <a:srgbClr val="FFFFFF">
                    <a:alpha val="10000"/>
                  </a:srgbClr>
                </a:solidFill>
                <a:ln cap="flat">
                  <a:prstDash val="solid"/>
                </a:ln>
              </p:spPr>
              <p:txBody>
                <a:bodyPr vert="horz" lIns="91440" tIns="45720" rIns="91440" bIns="45720" anchor="ctr">
                  <a:normAutofit/>
                </a:bodyPr>
                <a:lstStyle/>
                <a:p>
                  <a:pPr marL="0" algn="l"/>
                  <a:endParaRPr/>
                </a:p>
              </p:txBody>
            </p:sp>
            <p:sp>
              <p:nvSpPr>
                <p:cNvPr id="55" name="Freeform 55"/>
                <p:cNvSpPr/>
                <p:nvPr/>
              </p:nvSpPr>
              <p:spPr>
                <a:xfrm>
                  <a:off x="5953036" y="1311078"/>
                  <a:ext cx="287772" cy="44272"/>
                </a:xfrm>
                <a:custGeom>
                  <a:avLst/>
                  <a:gdLst/>
                  <a:ahLst/>
                  <a:cxnLst/>
                  <a:rect l="l" t="t" r="r" b="b"/>
                  <a:pathLst>
                    <a:path w="287772" h="44272">
                      <a:moveTo>
                        <a:pt x="22793" y="98"/>
                      </a:moveTo>
                      <a:lnTo>
                        <a:pt x="266293" y="98"/>
                      </a:lnTo>
                      <a:cubicBezTo>
                        <a:pt x="278468" y="98"/>
                        <a:pt x="288429" y="10059"/>
                        <a:pt x="288429" y="22234"/>
                      </a:cubicBezTo>
                      <a:lnTo>
                        <a:pt x="288429" y="22234"/>
                      </a:lnTo>
                      <a:cubicBezTo>
                        <a:pt x="288429" y="34409"/>
                        <a:pt x="278468" y="44371"/>
                        <a:pt x="266293" y="44371"/>
                      </a:cubicBezTo>
                      <a:lnTo>
                        <a:pt x="22793" y="44371"/>
                      </a:lnTo>
                      <a:cubicBezTo>
                        <a:pt x="10618" y="44371"/>
                        <a:pt x="657" y="34409"/>
                        <a:pt x="657" y="22234"/>
                      </a:cubicBezTo>
                      <a:lnTo>
                        <a:pt x="657" y="22234"/>
                      </a:lnTo>
                      <a:cubicBezTo>
                        <a:pt x="657" y="10059"/>
                        <a:pt x="10618" y="98"/>
                        <a:pt x="22793" y="98"/>
                      </a:cubicBezTo>
                      <a:close/>
                    </a:path>
                  </a:pathLst>
                </a:custGeom>
                <a:solidFill>
                  <a:srgbClr val="000000">
                    <a:alpha val="40000"/>
                  </a:srgbClr>
                </a:solidFill>
                <a:ln cap="flat">
                  <a:prstDash val="solid"/>
                </a:ln>
              </p:spPr>
              <p:txBody>
                <a:bodyPr vert="horz" lIns="91440" tIns="45720" rIns="91440" bIns="45720" anchor="ctr">
                  <a:normAutofit/>
                </a:bodyPr>
                <a:lstStyle/>
                <a:p>
                  <a:pPr marL="0" algn="l"/>
                  <a:endParaRPr/>
                </a:p>
              </p:txBody>
            </p:sp>
            <p:grpSp>
              <p:nvGrpSpPr>
                <p:cNvPr id="56" name="Group 56"/>
                <p:cNvGrpSpPr/>
                <p:nvPr/>
              </p:nvGrpSpPr>
              <p:grpSpPr>
                <a:xfrm>
                  <a:off x="6312751" y="1290787"/>
                  <a:ext cx="77477" cy="77477"/>
                  <a:chOff x="6312751" y="1290787"/>
                  <a:chExt cx="77477" cy="77477"/>
                </a:xfrm>
              </p:grpSpPr>
              <p:sp>
                <p:nvSpPr>
                  <p:cNvPr id="57" name="Freeform 57"/>
                  <p:cNvSpPr/>
                  <p:nvPr/>
                </p:nvSpPr>
                <p:spPr>
                  <a:xfrm>
                    <a:off x="6312751" y="1290787"/>
                    <a:ext cx="77477" cy="77477"/>
                  </a:xfrm>
                  <a:custGeom>
                    <a:avLst/>
                    <a:gdLst/>
                    <a:ahLst/>
                    <a:cxnLst/>
                    <a:rect l="l" t="t" r="r" b="b"/>
                    <a:pathLst>
                      <a:path w="77477" h="77477">
                        <a:moveTo>
                          <a:pt x="78329" y="38826"/>
                        </a:moveTo>
                        <a:cubicBezTo>
                          <a:pt x="78329" y="60220"/>
                          <a:pt x="60985" y="77564"/>
                          <a:pt x="39591" y="77564"/>
                        </a:cubicBezTo>
                        <a:cubicBezTo>
                          <a:pt x="18196" y="77564"/>
                          <a:pt x="852" y="60220"/>
                          <a:pt x="852" y="38826"/>
                        </a:cubicBezTo>
                        <a:cubicBezTo>
                          <a:pt x="852" y="17431"/>
                          <a:pt x="18196" y="87"/>
                          <a:pt x="39591" y="87"/>
                        </a:cubicBezTo>
                        <a:cubicBezTo>
                          <a:pt x="60985" y="87"/>
                          <a:pt x="78329" y="17431"/>
                          <a:pt x="78329" y="38826"/>
                        </a:cubicBezTo>
                        <a:close/>
                      </a:path>
                    </a:pathLst>
                  </a:custGeom>
                  <a:solidFill>
                    <a:srgbClr val="434343"/>
                  </a:solidFill>
                  <a:ln cap="flat">
                    <a:prstDash val="solid"/>
                  </a:ln>
                </p:spPr>
                <p:txBody>
                  <a:bodyPr vert="horz" lIns="91440" tIns="45720" rIns="91440" bIns="45720" anchor="ctr">
                    <a:normAutofit/>
                  </a:bodyPr>
                  <a:lstStyle/>
                  <a:p>
                    <a:pPr marL="0" algn="l"/>
                    <a:endParaRPr/>
                  </a:p>
                </p:txBody>
              </p:sp>
              <p:grpSp>
                <p:nvGrpSpPr>
                  <p:cNvPr id="58" name="Group 58"/>
                  <p:cNvGrpSpPr/>
                  <p:nvPr/>
                </p:nvGrpSpPr>
                <p:grpSpPr>
                  <a:xfrm>
                    <a:off x="6331198" y="1309234"/>
                    <a:ext cx="40583" cy="40583"/>
                    <a:chOff x="6331198" y="1309234"/>
                    <a:chExt cx="40583" cy="40583"/>
                  </a:xfrm>
                </p:grpSpPr>
                <p:sp>
                  <p:nvSpPr>
                    <p:cNvPr id="59" name="Freeform 59"/>
                    <p:cNvSpPr/>
                    <p:nvPr/>
                  </p:nvSpPr>
                  <p:spPr>
                    <a:xfrm>
                      <a:off x="6331198" y="1309234"/>
                      <a:ext cx="40583" cy="40583"/>
                    </a:xfrm>
                    <a:custGeom>
                      <a:avLst/>
                      <a:gdLst/>
                      <a:ahLst/>
                      <a:cxnLst/>
                      <a:rect l="l" t="t" r="r" b="b"/>
                      <a:pathLst>
                        <a:path w="40583" h="40583">
                          <a:moveTo>
                            <a:pt x="41435" y="20379"/>
                          </a:moveTo>
                          <a:cubicBezTo>
                            <a:pt x="41435" y="31585"/>
                            <a:pt x="32350" y="40670"/>
                            <a:pt x="21144" y="40670"/>
                          </a:cubicBezTo>
                          <a:cubicBezTo>
                            <a:pt x="9937" y="40670"/>
                            <a:pt x="852" y="31585"/>
                            <a:pt x="852" y="20379"/>
                          </a:cubicBezTo>
                          <a:cubicBezTo>
                            <a:pt x="852" y="9172"/>
                            <a:pt x="9937" y="87"/>
                            <a:pt x="21144" y="87"/>
                          </a:cubicBezTo>
                          <a:cubicBezTo>
                            <a:pt x="32350" y="87"/>
                            <a:pt x="41435" y="9172"/>
                            <a:pt x="41435" y="20379"/>
                          </a:cubicBez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60" name="Freeform 60"/>
                    <p:cNvSpPr/>
                    <p:nvPr/>
                  </p:nvSpPr>
                  <p:spPr>
                    <a:xfrm>
                      <a:off x="6331198" y="1309234"/>
                      <a:ext cx="40583" cy="40583"/>
                    </a:xfrm>
                    <a:custGeom>
                      <a:avLst/>
                      <a:gdLst/>
                      <a:ahLst/>
                      <a:cxnLst/>
                      <a:rect l="l" t="t" r="r" b="b"/>
                      <a:pathLst>
                        <a:path w="40583" h="40583">
                          <a:moveTo>
                            <a:pt x="41435" y="20379"/>
                          </a:moveTo>
                          <a:cubicBezTo>
                            <a:pt x="41435" y="31585"/>
                            <a:pt x="32350" y="40670"/>
                            <a:pt x="21144" y="40670"/>
                          </a:cubicBezTo>
                          <a:cubicBezTo>
                            <a:pt x="9937" y="40670"/>
                            <a:pt x="852" y="31585"/>
                            <a:pt x="852" y="20379"/>
                          </a:cubicBezTo>
                          <a:cubicBezTo>
                            <a:pt x="852" y="9172"/>
                            <a:pt x="9937" y="87"/>
                            <a:pt x="21144" y="87"/>
                          </a:cubicBezTo>
                          <a:cubicBezTo>
                            <a:pt x="32350" y="87"/>
                            <a:pt x="41435" y="9172"/>
                            <a:pt x="41435" y="20379"/>
                          </a:cubicBezTo>
                          <a:close/>
                        </a:path>
                      </a:pathLst>
                    </a:custGeom>
                    <a:solidFill>
                      <a:srgbClr val="2A4893"/>
                    </a:solidFill>
                    <a:ln cap="flat">
                      <a:prstDash val="solid"/>
                    </a:ln>
                  </p:spPr>
                  <p:txBody>
                    <a:bodyPr vert="horz" lIns="91440" tIns="45720" rIns="91440" bIns="45720" anchor="ctr">
                      <a:normAutofit/>
                    </a:bodyPr>
                    <a:lstStyle/>
                    <a:p>
                      <a:pPr marL="0" algn="l"/>
                      <a:endParaRPr/>
                    </a:p>
                  </p:txBody>
                </p:sp>
              </p:grpSp>
              <p:sp>
                <p:nvSpPr>
                  <p:cNvPr id="61" name="Freeform 61"/>
                  <p:cNvSpPr/>
                  <p:nvPr/>
                </p:nvSpPr>
                <p:spPr>
                  <a:xfrm>
                    <a:off x="6328425" y="1309261"/>
                    <a:ext cx="13877" cy="33223"/>
                  </a:xfrm>
                  <a:custGeom>
                    <a:avLst/>
                    <a:gdLst/>
                    <a:ahLst/>
                    <a:cxnLst/>
                    <a:rect l="l" t="t" r="r" b="b"/>
                    <a:pathLst>
                      <a:path w="13877" h="33223">
                        <a:moveTo>
                          <a:pt x="10266" y="14079"/>
                        </a:moveTo>
                        <a:cubicBezTo>
                          <a:pt x="12111" y="6885"/>
                          <a:pt x="17092" y="1351"/>
                          <a:pt x="13402" y="428"/>
                        </a:cubicBezTo>
                        <a:cubicBezTo>
                          <a:pt x="9713" y="-494"/>
                          <a:pt x="8606" y="-494"/>
                          <a:pt x="3072" y="13157"/>
                        </a:cubicBezTo>
                        <a:cubicBezTo>
                          <a:pt x="-2462" y="26807"/>
                          <a:pt x="3626" y="32342"/>
                          <a:pt x="7499" y="33264"/>
                        </a:cubicBezTo>
                        <a:cubicBezTo>
                          <a:pt x="11373" y="34186"/>
                          <a:pt x="8422" y="21273"/>
                          <a:pt x="10266" y="14079"/>
                        </a:cubicBezTo>
                        <a:close/>
                      </a:path>
                    </a:pathLst>
                  </a:custGeom>
                  <a:solidFill>
                    <a:srgbClr val="3E89CC"/>
                  </a:solidFill>
                  <a:ln cap="flat">
                    <a:prstDash val="solid"/>
                  </a:ln>
                </p:spPr>
                <p:txBody>
                  <a:bodyPr vert="horz" lIns="91440" tIns="45720" rIns="91440" bIns="45720" anchor="ctr">
                    <a:normAutofit/>
                  </a:bodyPr>
                  <a:lstStyle/>
                  <a:p>
                    <a:pPr marL="0" algn="l"/>
                    <a:endParaRPr/>
                  </a:p>
                </p:txBody>
              </p:sp>
              <p:sp>
                <p:nvSpPr>
                  <p:cNvPr id="62" name="Freeform 62"/>
                  <p:cNvSpPr/>
                  <p:nvPr/>
                </p:nvSpPr>
                <p:spPr>
                  <a:xfrm>
                    <a:off x="6355179" y="1309234"/>
                    <a:ext cx="23981" cy="31359"/>
                  </a:xfrm>
                  <a:custGeom>
                    <a:avLst/>
                    <a:gdLst/>
                    <a:ahLst/>
                    <a:cxnLst/>
                    <a:rect l="l" t="t" r="r" b="b"/>
                    <a:pathLst>
                      <a:path w="23981" h="31359">
                        <a:moveTo>
                          <a:pt x="24833" y="15767"/>
                        </a:moveTo>
                        <a:cubicBezTo>
                          <a:pt x="24833" y="24427"/>
                          <a:pt x="19465" y="31447"/>
                          <a:pt x="12843" y="31447"/>
                        </a:cubicBezTo>
                        <a:cubicBezTo>
                          <a:pt x="6220" y="31447"/>
                          <a:pt x="852" y="24427"/>
                          <a:pt x="852" y="15767"/>
                        </a:cubicBezTo>
                        <a:cubicBezTo>
                          <a:pt x="852" y="7107"/>
                          <a:pt x="6220" y="87"/>
                          <a:pt x="12843" y="87"/>
                        </a:cubicBezTo>
                        <a:cubicBezTo>
                          <a:pt x="19465" y="87"/>
                          <a:pt x="24833" y="7107"/>
                          <a:pt x="24833" y="15767"/>
                        </a:cubicBezTo>
                        <a:close/>
                      </a:path>
                    </a:pathLst>
                  </a:custGeom>
                  <a:solidFill>
                    <a:srgbClr val="1C5894"/>
                  </a:solidFill>
                  <a:ln cap="flat">
                    <a:prstDash val="solid"/>
                  </a:ln>
                </p:spPr>
                <p:txBody>
                  <a:bodyPr vert="horz" lIns="91440" tIns="45720" rIns="91440" bIns="45720" anchor="ctr">
                    <a:normAutofit/>
                  </a:bodyPr>
                  <a:lstStyle/>
                  <a:p>
                    <a:pPr marL="0" algn="l"/>
                    <a:endParaRPr/>
                  </a:p>
                </p:txBody>
              </p:sp>
              <p:sp>
                <p:nvSpPr>
                  <p:cNvPr id="63" name="Freeform 63"/>
                  <p:cNvSpPr/>
                  <p:nvPr/>
                </p:nvSpPr>
                <p:spPr>
                  <a:xfrm rot="-959840">
                    <a:off x="6337479" y="1334149"/>
                    <a:ext cx="36156" cy="23612"/>
                  </a:xfrm>
                  <a:custGeom>
                    <a:avLst/>
                    <a:gdLst/>
                    <a:ahLst/>
                    <a:cxnLst/>
                    <a:rect l="l" t="t" r="r" b="b"/>
                    <a:pathLst>
                      <a:path w="36156" h="23612">
                        <a:moveTo>
                          <a:pt x="37009" y="11893"/>
                        </a:moveTo>
                        <a:cubicBezTo>
                          <a:pt x="37009" y="18414"/>
                          <a:pt x="28915" y="23700"/>
                          <a:pt x="18930" y="23700"/>
                        </a:cubicBezTo>
                        <a:cubicBezTo>
                          <a:pt x="8946" y="23700"/>
                          <a:pt x="852" y="18414"/>
                          <a:pt x="852" y="11893"/>
                        </a:cubicBezTo>
                        <a:cubicBezTo>
                          <a:pt x="852" y="5373"/>
                          <a:pt x="8946" y="87"/>
                          <a:pt x="18930" y="87"/>
                        </a:cubicBezTo>
                        <a:cubicBezTo>
                          <a:pt x="28915" y="87"/>
                          <a:pt x="37009" y="5373"/>
                          <a:pt x="37009" y="11893"/>
                        </a:cubicBezTo>
                        <a:close/>
                      </a:path>
                    </a:pathLst>
                  </a:custGeom>
                  <a:solidFill>
                    <a:srgbClr val="0A152B"/>
                  </a:solidFill>
                  <a:ln cap="flat">
                    <a:prstDash val="solid"/>
                  </a:ln>
                </p:spPr>
                <p:txBody>
                  <a:bodyPr vert="horz" lIns="91440" tIns="45720" rIns="91440" bIns="45720" anchor="ctr">
                    <a:normAutofit/>
                  </a:bodyPr>
                  <a:lstStyle/>
                  <a:p>
                    <a:pPr marL="0" algn="l"/>
                    <a:endParaRPr/>
                  </a:p>
                </p:txBody>
              </p:sp>
            </p:grpSp>
            <p:sp>
              <p:nvSpPr>
                <p:cNvPr id="64" name="AutoShape 64"/>
                <p:cNvSpPr/>
                <p:nvPr/>
              </p:nvSpPr>
              <p:spPr>
                <a:xfrm>
                  <a:off x="4120979" y="6276559"/>
                  <a:ext cx="3950043" cy="206381"/>
                </a:xfrm>
                <a:prstGeom prst="ellipse">
                  <a:avLst/>
                </a:prstGeom>
                <a:solidFill>
                  <a:srgbClr val="444444">
                    <a:alpha val="49804"/>
                  </a:srgbClr>
                </a:solidFill>
                <a:ln cap="flat" cmpd="sng">
                  <a:prstDash val="solid"/>
                </a:ln>
              </p:spPr>
              <p:txBody>
                <a:bodyPr vert="horz" lIns="91440" tIns="45720" rIns="91440" bIns="45720" anchor="ctr">
                  <a:normAutofit/>
                </a:bodyPr>
                <a:lstStyle/>
                <a:p>
                  <a:pPr marL="0" algn="ctr"/>
                  <a:endParaRPr/>
                </a:p>
              </p:txBody>
            </p:sp>
          </p:grpSp>
          <p:sp>
            <p:nvSpPr>
              <p:cNvPr id="65" name="Freeform 65"/>
              <p:cNvSpPr/>
              <p:nvPr/>
            </p:nvSpPr>
            <p:spPr>
              <a:xfrm>
                <a:off x="1125404" y="1565956"/>
                <a:ext cx="2115697" cy="4580036"/>
              </a:xfrm>
              <a:custGeom>
                <a:avLst/>
                <a:gdLst/>
                <a:ahLst/>
                <a:cxnLst/>
                <a:rect l="l" t="t" r="r" b="b"/>
                <a:pathLst>
                  <a:path w="2290370" h="4958166">
                    <a:moveTo>
                      <a:pt x="531201" y="78"/>
                    </a:moveTo>
                    <a:cubicBezTo>
                      <a:pt x="549464" y="78"/>
                      <a:pt x="563852" y="15020"/>
                      <a:pt x="564406" y="33282"/>
                    </a:cubicBezTo>
                    <a:cubicBezTo>
                      <a:pt x="565328" y="69992"/>
                      <a:pt x="571046" y="89361"/>
                      <a:pt x="580639" y="107439"/>
                    </a:cubicBezTo>
                    <a:cubicBezTo>
                      <a:pt x="591338" y="127362"/>
                      <a:pt x="606834" y="142857"/>
                      <a:pt x="626572" y="153372"/>
                    </a:cubicBezTo>
                    <a:cubicBezTo>
                      <a:pt x="646494" y="164071"/>
                      <a:pt x="667708" y="169605"/>
                      <a:pt x="711981" y="169605"/>
                    </a:cubicBezTo>
                    <a:lnTo>
                      <a:pt x="711981" y="169605"/>
                    </a:lnTo>
                    <a:lnTo>
                      <a:pt x="1578618" y="169605"/>
                    </a:lnTo>
                    <a:cubicBezTo>
                      <a:pt x="1622890" y="169605"/>
                      <a:pt x="1644289" y="163887"/>
                      <a:pt x="1664027" y="153372"/>
                    </a:cubicBezTo>
                    <a:cubicBezTo>
                      <a:pt x="1683950" y="142673"/>
                      <a:pt x="1699445" y="127177"/>
                      <a:pt x="1709960" y="107439"/>
                    </a:cubicBezTo>
                    <a:cubicBezTo>
                      <a:pt x="1719552" y="89361"/>
                      <a:pt x="1725086" y="69992"/>
                      <a:pt x="1726193" y="33282"/>
                    </a:cubicBezTo>
                    <a:cubicBezTo>
                      <a:pt x="1726747" y="15020"/>
                      <a:pt x="1741135" y="78"/>
                      <a:pt x="1759398" y="78"/>
                    </a:cubicBezTo>
                    <a:lnTo>
                      <a:pt x="1759398" y="78"/>
                    </a:lnTo>
                    <a:lnTo>
                      <a:pt x="2013965" y="78"/>
                    </a:lnTo>
                    <a:cubicBezTo>
                      <a:pt x="2110258" y="78"/>
                      <a:pt x="2145123" y="10039"/>
                      <a:pt x="2180172" y="28855"/>
                    </a:cubicBezTo>
                    <a:cubicBezTo>
                      <a:pt x="2215221" y="47671"/>
                      <a:pt x="2242892" y="75341"/>
                      <a:pt x="2261708" y="110391"/>
                    </a:cubicBezTo>
                    <a:cubicBezTo>
                      <a:pt x="2280524" y="145624"/>
                      <a:pt x="2290485" y="180489"/>
                      <a:pt x="2290485" y="276597"/>
                    </a:cubicBezTo>
                    <a:lnTo>
                      <a:pt x="2290485" y="4681725"/>
                    </a:lnTo>
                    <a:cubicBezTo>
                      <a:pt x="2290485" y="4778018"/>
                      <a:pt x="2280524" y="4812883"/>
                      <a:pt x="2261708" y="4847932"/>
                    </a:cubicBezTo>
                    <a:cubicBezTo>
                      <a:pt x="2242892" y="4883165"/>
                      <a:pt x="2215221" y="4910651"/>
                      <a:pt x="2180172" y="4929467"/>
                    </a:cubicBezTo>
                    <a:cubicBezTo>
                      <a:pt x="2144939" y="4948283"/>
                      <a:pt x="2110074" y="4958244"/>
                      <a:pt x="2013965" y="4958244"/>
                    </a:cubicBezTo>
                    <a:lnTo>
                      <a:pt x="276633" y="4958244"/>
                    </a:lnTo>
                    <a:cubicBezTo>
                      <a:pt x="180341" y="4958244"/>
                      <a:pt x="145476" y="4948283"/>
                      <a:pt x="110427" y="4929467"/>
                    </a:cubicBezTo>
                    <a:cubicBezTo>
                      <a:pt x="75193" y="4910651"/>
                      <a:pt x="47707" y="4882981"/>
                      <a:pt x="28891" y="4847932"/>
                    </a:cubicBezTo>
                    <a:cubicBezTo>
                      <a:pt x="10075" y="4812883"/>
                      <a:pt x="114" y="4777833"/>
                      <a:pt x="114" y="4681725"/>
                    </a:cubicBezTo>
                    <a:lnTo>
                      <a:pt x="114" y="276782"/>
                    </a:lnTo>
                    <a:cubicBezTo>
                      <a:pt x="114" y="180489"/>
                      <a:pt x="10075" y="145624"/>
                      <a:pt x="28891" y="110575"/>
                    </a:cubicBezTo>
                    <a:cubicBezTo>
                      <a:pt x="47707" y="75526"/>
                      <a:pt x="75377" y="47856"/>
                      <a:pt x="110427" y="29040"/>
                    </a:cubicBezTo>
                    <a:cubicBezTo>
                      <a:pt x="145476" y="10224"/>
                      <a:pt x="180341" y="78"/>
                      <a:pt x="276633" y="78"/>
                    </a:cubicBezTo>
                    <a:lnTo>
                      <a:pt x="531201" y="78"/>
                    </a:lnTo>
                    <a:close/>
                  </a:path>
                </a:pathLst>
              </a:custGeom>
              <a:blipFill>
                <a:blip r:embed="rId2"/>
                <a:srcRect/>
                <a:stretch>
                  <a:fillRect l="-22336" r="-21982"/>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Successful Waterfall Projects</a:t>
            </a:r>
          </a:p>
        </p:txBody>
      </p:sp>
      <p:grpSp>
        <p:nvGrpSpPr>
          <p:cNvPr id="3" name="Group 3"/>
          <p:cNvGrpSpPr/>
          <p:nvPr/>
        </p:nvGrpSpPr>
        <p:grpSpPr>
          <a:xfrm>
            <a:off x="4363419" y="1953816"/>
            <a:ext cx="130010" cy="3679324"/>
            <a:chOff x="6024645" y="3178676"/>
            <a:chExt cx="130010" cy="3679324"/>
          </a:xfrm>
        </p:grpSpPr>
        <p:cxnSp>
          <p:nvCxnSpPr>
            <p:cNvPr id="4" name="Connector 4"/>
            <p:cNvCxnSpPr/>
            <p:nvPr/>
          </p:nvCxnSpPr>
          <p:spPr>
            <a:xfrm>
              <a:off x="6089650" y="3248526"/>
              <a:ext cx="0" cy="3609474"/>
            </a:xfrm>
            <a:prstGeom prst="line">
              <a:avLst/>
            </a:prstGeom>
            <a:ln w="12700" cap="flat" cmpd="sng">
              <a:solidFill>
                <a:srgbClr val="FFFFFF">
                  <a:alpha val="20000"/>
                  <a:lumMod val="50000"/>
                  <a:lumOff val="50000"/>
                </a:srgbClr>
              </a:solidFill>
              <a:prstDash val="dash"/>
              <a:tailEnd type="triangle"/>
            </a:ln>
          </p:spPr>
        </p:cxnSp>
        <p:sp>
          <p:nvSpPr>
            <p:cNvPr id="5" name="AutoShape 5"/>
            <p:cNvSpPr/>
            <p:nvPr/>
          </p:nvSpPr>
          <p:spPr>
            <a:xfrm>
              <a:off x="6024645" y="3178676"/>
              <a:ext cx="130010" cy="130010"/>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6024645" y="5053263"/>
              <a:ext cx="130010" cy="130010"/>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grpSp>
      <p:cxnSp>
        <p:nvCxnSpPr>
          <p:cNvPr id="7" name="Connector 7"/>
          <p:cNvCxnSpPr/>
          <p:nvPr/>
        </p:nvCxnSpPr>
        <p:spPr>
          <a:xfrm>
            <a:off x="4669241" y="3893408"/>
            <a:ext cx="591886" cy="0"/>
          </a:xfrm>
          <a:prstGeom prst="line">
            <a:avLst/>
          </a:prstGeom>
          <a:ln w="12700" cap="flat" cmpd="sng">
            <a:solidFill>
              <a:srgbClr val="FFFFFF">
                <a:alpha val="20000"/>
                <a:lumMod val="50000"/>
                <a:lumOff val="50000"/>
              </a:srgbClr>
            </a:solidFill>
            <a:prstDash val="dash"/>
            <a:tailEnd type="triangle"/>
          </a:ln>
        </p:spPr>
      </p:cxnSp>
      <p:sp>
        <p:nvSpPr>
          <p:cNvPr id="8" name="TextBox 8"/>
          <p:cNvSpPr txBox="1"/>
          <p:nvPr/>
        </p:nvSpPr>
        <p:spPr>
          <a:xfrm>
            <a:off x="5436939" y="4030426"/>
            <a:ext cx="4653885" cy="1021883"/>
          </a:xfrm>
          <a:prstGeom prst="rect">
            <a:avLst/>
          </a:prstGeom>
        </p:spPr>
        <p:txBody>
          <a:bodyPr vert="horz" wrap="square" lIns="91440" tIns="45720" rIns="91440" bIns="45720" rtlCol="0" anchor="t">
            <a:spAutoFit/>
          </a:bodyPr>
          <a:lstStyle/>
          <a:p>
            <a:pPr marL="0" algn="l">
              <a:lnSpc>
                <a:spcPct val="150000"/>
              </a:lnSpc>
              <a:defRPr/>
            </a:pPr>
            <a:r>
              <a:rPr lang="en-US" sz="1400" b="0" i="0" u="none" baseline="0">
                <a:ln/>
                <a:solidFill>
                  <a:srgbClr val="FFFFFF">
                    <a:alpha val="40000"/>
                  </a:srgbClr>
                </a:solidFill>
                <a:latin typeface="Arial"/>
                <a:ea typeface="Arial"/>
              </a:rPr>
              <a:t>Project D illustrated that effective documentation and project tracking can mitigate risks in Waterfall, resulting in successful delivery despite the complex requirements and tight deadlines.</a:t>
            </a:r>
            <a:endParaRPr lang="en-US" sz="1100"/>
          </a:p>
        </p:txBody>
      </p:sp>
      <p:sp>
        <p:nvSpPr>
          <p:cNvPr id="9" name="TextBox 9"/>
          <p:cNvSpPr txBox="1"/>
          <p:nvPr/>
        </p:nvSpPr>
        <p:spPr>
          <a:xfrm>
            <a:off x="5436939" y="3724131"/>
            <a:ext cx="4653885" cy="338554"/>
          </a:xfrm>
          <a:prstGeom prst="rect">
            <a:avLst/>
          </a:prstGeom>
          <a:noFill/>
        </p:spPr>
        <p:txBody>
          <a:bodyPr vert="horz" wrap="square" lIns="91440" tIns="45720" rIns="91440" bIns="45720" rtlCol="0" anchor="ctr">
            <a:spAutoFit/>
          </a:bodyPr>
          <a:lstStyle/>
          <a:p>
            <a:pPr marL="0" algn="l">
              <a:defRPr/>
            </a:pPr>
            <a:r>
              <a:rPr lang="en-US" sz="1600" b="1" i="0" u="none" baseline="0">
                <a:solidFill>
                  <a:srgbClr val="FFFFFF"/>
                </a:solidFill>
                <a:latin typeface="Arial"/>
                <a:ea typeface="Arial"/>
              </a:rPr>
              <a:t>Key Takeaways from Project D</a:t>
            </a:r>
            <a:endParaRPr lang="en-US" sz="1100"/>
          </a:p>
        </p:txBody>
      </p:sp>
      <p:sp>
        <p:nvSpPr>
          <p:cNvPr id="10" name="AutoShape 10"/>
          <p:cNvSpPr/>
          <p:nvPr/>
        </p:nvSpPr>
        <p:spPr>
          <a:xfrm>
            <a:off x="1688375" y="2438892"/>
            <a:ext cx="2162529" cy="2119129"/>
          </a:xfrm>
          <a:prstGeom prst="ellipse">
            <a:avLst/>
          </a:prstGeom>
          <a:blipFill>
            <a:blip r:embed="rId2"/>
            <a:stretch>
              <a:fillRect l="-45482" r="-44950"/>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11" name="TextBox 11"/>
          <p:cNvSpPr txBox="1"/>
          <p:nvPr/>
        </p:nvSpPr>
        <p:spPr>
          <a:xfrm>
            <a:off x="5466153" y="2171881"/>
            <a:ext cx="4653885" cy="1021883"/>
          </a:xfrm>
          <a:prstGeom prst="rect">
            <a:avLst/>
          </a:prstGeom>
        </p:spPr>
        <p:txBody>
          <a:bodyPr vert="horz" wrap="square" lIns="91440" tIns="45720" rIns="91440" bIns="45720" rtlCol="0" anchor="t">
            <a:spAutoFit/>
          </a:bodyPr>
          <a:lstStyle/>
          <a:p>
            <a:pPr marL="0" algn="l">
              <a:lnSpc>
                <a:spcPct val="150000"/>
              </a:lnSpc>
              <a:defRPr/>
            </a:pPr>
            <a:r>
              <a:rPr lang="en-US" sz="1400" b="0" i="0" u="none" baseline="0">
                <a:ln/>
                <a:solidFill>
                  <a:srgbClr val="FFFFFF">
                    <a:alpha val="40000"/>
                  </a:srgbClr>
                </a:solidFill>
                <a:latin typeface="Arial"/>
                <a:ea typeface="Arial"/>
              </a:rPr>
              <a:t>Project C exemplified successful Waterfall implementation by adhering strictly to initial requirements and timelines, finishing ahead of schedule while ensuring all stakeholder expectations were met.</a:t>
            </a:r>
            <a:endParaRPr lang="en-US" sz="1100"/>
          </a:p>
        </p:txBody>
      </p:sp>
      <p:sp>
        <p:nvSpPr>
          <p:cNvPr id="12" name="TextBox 12"/>
          <p:cNvSpPr txBox="1"/>
          <p:nvPr/>
        </p:nvSpPr>
        <p:spPr>
          <a:xfrm>
            <a:off x="5466153" y="1865586"/>
            <a:ext cx="4653885" cy="338554"/>
          </a:xfrm>
          <a:prstGeom prst="rect">
            <a:avLst/>
          </a:prstGeom>
          <a:noFill/>
        </p:spPr>
        <p:txBody>
          <a:bodyPr vert="horz" wrap="square" lIns="91440" tIns="45720" rIns="91440" bIns="45720" rtlCol="0" anchor="ctr">
            <a:spAutoFit/>
          </a:bodyPr>
          <a:lstStyle/>
          <a:p>
            <a:pPr marL="0" algn="l">
              <a:defRPr/>
            </a:pPr>
            <a:r>
              <a:rPr lang="en-US" sz="1600" b="1" i="0" u="none" baseline="0">
                <a:solidFill>
                  <a:srgbClr val="FFFFFF"/>
                </a:solidFill>
                <a:latin typeface="Arial"/>
                <a:ea typeface="Arial"/>
              </a:rPr>
              <a:t>Project C's Success Story</a:t>
            </a:r>
            <a:endParaRPr lang="en-US" sz="1100"/>
          </a:p>
        </p:txBody>
      </p:sp>
      <p:cxnSp>
        <p:nvCxnSpPr>
          <p:cNvPr id="13" name="Connector 13"/>
          <p:cNvCxnSpPr/>
          <p:nvPr/>
        </p:nvCxnSpPr>
        <p:spPr>
          <a:xfrm>
            <a:off x="4669241" y="2023666"/>
            <a:ext cx="591886" cy="0"/>
          </a:xfrm>
          <a:prstGeom prst="line">
            <a:avLst/>
          </a:prstGeom>
          <a:ln w="12700" cap="flat" cmpd="sng">
            <a:solidFill>
              <a:srgbClr val="FFFFFF">
                <a:alpha val="20000"/>
                <a:lumMod val="50000"/>
                <a:lumOff val="50000"/>
              </a:srgbClr>
            </a:solidFill>
            <a:prstDash val="dash"/>
            <a:tailEnd type="triangle"/>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346200" y="4090407"/>
            <a:ext cx="5731164" cy="424732"/>
          </a:xfrm>
        </p:spPr>
        <p:txBody>
          <a:bodyPr vert="horz" lIns="91440" tIns="45720" rIns="91440" bIns="45720" anchor="t">
            <a:normAutofit/>
          </a:bodyPr>
          <a:lstStyle/>
          <a:p>
            <a:pPr algn="l">
              <a:lnSpc>
                <a:spcPct val="90000"/>
              </a:lnSpc>
              <a:spcBef>
                <a:spcPct val="0"/>
              </a:spcBef>
            </a:pPr>
            <a:r>
              <a:rPr lang="zh-CN" altLang="en-US" sz="3184" b="1" i="0" u="none" baseline="0">
                <a:solidFill>
                  <a:srgbClr val="FFFFFF"/>
                </a:solidFill>
                <a:latin typeface="微软雅黑"/>
                <a:ea typeface="微软雅黑"/>
              </a:rPr>
              <a:t>Conclusion</a:t>
            </a:r>
          </a:p>
        </p:txBody>
      </p:sp>
      <p:cxnSp>
        <p:nvCxnSpPr>
          <p:cNvPr id="3" name="Connector 3"/>
          <p:cNvCxnSpPr/>
          <p:nvPr/>
        </p:nvCxnSpPr>
        <p:spPr>
          <a:xfrm>
            <a:off x="660400" y="3022979"/>
            <a:ext cx="0" cy="1560046"/>
          </a:xfrm>
          <a:prstGeom prst="line">
            <a:avLst/>
          </a:prstGeom>
          <a:ln w="6350" cap="flat" cmpd="sng">
            <a:solidFill>
              <a:srgbClr val="FFFFFF">
                <a:alpha val="70000"/>
              </a:srgbClr>
            </a:solidFill>
            <a:prstDash val="solid"/>
          </a:ln>
        </p:spPr>
      </p:cxnSp>
      <p:grpSp>
        <p:nvGrpSpPr>
          <p:cNvPr id="4" name="Group 4"/>
          <p:cNvGrpSpPr/>
          <p:nvPr/>
        </p:nvGrpSpPr>
        <p:grpSpPr>
          <a:xfrm rot="16200000" flipH="1">
            <a:off x="550399" y="4718888"/>
            <a:ext cx="220006" cy="220008"/>
            <a:chOff x="3011834" y="6000473"/>
            <a:chExt cx="344142" cy="344140"/>
          </a:xfrm>
        </p:grpSpPr>
        <p:sp>
          <p:nvSpPr>
            <p:cNvPr id="5" name="AutoShape 5"/>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6" name="AutoShape 6"/>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
        <p:nvSpPr>
          <p:cNvPr id="7" name="TextBox 7"/>
          <p:cNvSpPr txBox="1"/>
          <p:nvPr/>
        </p:nvSpPr>
        <p:spPr>
          <a:xfrm>
            <a:off x="1346201" y="2907664"/>
            <a:ext cx="1260522"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06</a:t>
            </a:r>
            <a:endParaRPr lang="en-US" sz="1100"/>
          </a:p>
        </p:txBody>
      </p:sp>
      <p:sp>
        <p:nvSpPr>
          <p:cNvPr id="8" name="TextBox 8"/>
          <p:cNvSpPr txBox="1"/>
          <p:nvPr/>
        </p:nvSpPr>
        <p:spPr>
          <a:xfrm>
            <a:off x="2527763" y="2890078"/>
            <a:ext cx="433801"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a:t>
            </a:r>
            <a:endParaRPr lang="en-US"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TextBox 2"/>
          <p:cNvSpPr txBox="1"/>
          <p:nvPr/>
        </p:nvSpPr>
        <p:spPr>
          <a:xfrm>
            <a:off x="7693141" y="1056017"/>
            <a:ext cx="1726755" cy="1754326"/>
          </a:xfrm>
          <a:prstGeom prst="rect">
            <a:avLst/>
          </a:prstGeom>
          <a:noFill/>
        </p:spPr>
        <p:txBody>
          <a:bodyPr vert="horz" wrap="none" lIns="91440" tIns="45720" rIns="91440" bIns="45720" rtlCol="0" anchor="t">
            <a:spAutoFit/>
          </a:bodyPr>
          <a:lstStyle/>
          <a:p>
            <a:pPr marL="0" marR="0" indent="0" algn="l" fontAlgn="auto">
              <a:lnSpc>
                <a:spcPct val="100000"/>
              </a:lnSpc>
              <a:spcBef>
                <a:spcPct val="0"/>
              </a:spcBef>
              <a:spcAft>
                <a:spcPct val="0"/>
              </a:spcAft>
              <a:defRPr/>
            </a:pPr>
            <a:r>
              <a:rPr lang="en-US" sz="10800" b="1" i="0" u="none" baseline="0">
                <a:solidFill>
                  <a:srgbClr val="FFFFFF">
                    <a:alpha val="8000"/>
                  </a:srgbClr>
                </a:solidFill>
                <a:latin typeface="Arial"/>
                <a:ea typeface="Arial"/>
              </a:rPr>
              <a:t>02</a:t>
            </a:r>
            <a:endParaRPr lang="en-US" sz="1100"/>
          </a:p>
        </p:txBody>
      </p:sp>
      <p:sp>
        <p:nvSpPr>
          <p:cNvPr id="3" name="TextBox 3"/>
          <p:cNvSpPr txBox="1"/>
          <p:nvPr/>
        </p:nvSpPr>
        <p:spPr>
          <a:xfrm>
            <a:off x="7823464" y="1639051"/>
            <a:ext cx="1596432" cy="307777"/>
          </a:xfrm>
          <a:prstGeom prst="rect">
            <a:avLst/>
          </a:prstGeom>
          <a:noFill/>
        </p:spPr>
        <p:txBody>
          <a:bodyPr vert="horz" wrap="square" lIns="91440" tIns="45720" rIns="91440" bIns="45720" rtlCol="0" anchor="t">
            <a:spAutoFit/>
          </a:bodyPr>
          <a:lstStyle/>
          <a:p>
            <a:pPr marL="0" algn="l">
              <a:defRPr/>
            </a:pPr>
            <a:r>
              <a:rPr lang="zh-CN" altLang="en-US" sz="1400" b="1" i="0" u="none" baseline="0">
                <a:solidFill>
                  <a:srgbClr val="FFFFFF"/>
                </a:solidFill>
                <a:latin typeface="微软雅黑"/>
                <a:ea typeface="微软雅黑"/>
              </a:rPr>
              <a:t>Agile Methodology</a:t>
            </a:r>
            <a:endParaRPr lang="en-US" sz="1100"/>
          </a:p>
        </p:txBody>
      </p:sp>
      <p:sp>
        <p:nvSpPr>
          <p:cNvPr id="4" name="TextBox 4"/>
          <p:cNvSpPr txBox="1"/>
          <p:nvPr/>
        </p:nvSpPr>
        <p:spPr>
          <a:xfrm>
            <a:off x="605009" y="2976562"/>
            <a:ext cx="1726755" cy="1754326"/>
          </a:xfrm>
          <a:prstGeom prst="rect">
            <a:avLst/>
          </a:prstGeom>
          <a:noFill/>
        </p:spPr>
        <p:txBody>
          <a:bodyPr vert="horz" wrap="none" lIns="91440" tIns="45720" rIns="91440" bIns="45720" rtlCol="0" anchor="t">
            <a:spAutoFit/>
          </a:bodyPr>
          <a:lstStyle/>
          <a:p>
            <a:pPr marL="0" marR="0" indent="0" algn="l" fontAlgn="auto">
              <a:lnSpc>
                <a:spcPct val="100000"/>
              </a:lnSpc>
              <a:spcBef>
                <a:spcPct val="0"/>
              </a:spcBef>
              <a:spcAft>
                <a:spcPct val="0"/>
              </a:spcAft>
              <a:defRPr/>
            </a:pPr>
            <a:r>
              <a:rPr lang="en-US" sz="10800" b="1" i="0" u="none" baseline="0">
                <a:solidFill>
                  <a:srgbClr val="FFFFFF">
                    <a:alpha val="8000"/>
                  </a:srgbClr>
                </a:solidFill>
                <a:latin typeface="Arial"/>
                <a:ea typeface="Arial"/>
              </a:rPr>
              <a:t>03</a:t>
            </a:r>
            <a:endParaRPr lang="en-US" sz="1100"/>
          </a:p>
        </p:txBody>
      </p:sp>
      <p:sp>
        <p:nvSpPr>
          <p:cNvPr id="5" name="TextBox 5"/>
          <p:cNvSpPr txBox="1"/>
          <p:nvPr/>
        </p:nvSpPr>
        <p:spPr>
          <a:xfrm>
            <a:off x="809305" y="3477456"/>
            <a:ext cx="1596432" cy="307777"/>
          </a:xfrm>
          <a:prstGeom prst="rect">
            <a:avLst/>
          </a:prstGeom>
          <a:noFill/>
        </p:spPr>
        <p:txBody>
          <a:bodyPr vert="horz" wrap="square" lIns="91440" tIns="45720" rIns="91440" bIns="45720" rtlCol="0" anchor="t">
            <a:spAutoFit/>
          </a:bodyPr>
          <a:lstStyle/>
          <a:p>
            <a:pPr marL="0" algn="l">
              <a:defRPr/>
            </a:pPr>
            <a:r>
              <a:rPr lang="zh-CN" altLang="en-US" sz="1400" b="1" i="0" u="none" baseline="0">
                <a:solidFill>
                  <a:srgbClr val="FFFFFF"/>
                </a:solidFill>
                <a:latin typeface="微软雅黑"/>
                <a:ea typeface="微软雅黑"/>
              </a:rPr>
              <a:t>Waterfall Methodology</a:t>
            </a:r>
            <a:endParaRPr lang="en-US" sz="1100"/>
          </a:p>
        </p:txBody>
      </p:sp>
      <p:sp>
        <p:nvSpPr>
          <p:cNvPr id="6" name="TextBox 6"/>
          <p:cNvSpPr txBox="1"/>
          <p:nvPr/>
        </p:nvSpPr>
        <p:spPr>
          <a:xfrm>
            <a:off x="3015718" y="2976562"/>
            <a:ext cx="1726755" cy="1754326"/>
          </a:xfrm>
          <a:prstGeom prst="rect">
            <a:avLst/>
          </a:prstGeom>
          <a:noFill/>
        </p:spPr>
        <p:txBody>
          <a:bodyPr vert="horz" wrap="none" lIns="91440" tIns="45720" rIns="91440" bIns="45720" rtlCol="0" anchor="t">
            <a:spAutoFit/>
          </a:bodyPr>
          <a:lstStyle/>
          <a:p>
            <a:pPr marL="0" marR="0" indent="0" algn="l" fontAlgn="auto">
              <a:lnSpc>
                <a:spcPct val="100000"/>
              </a:lnSpc>
              <a:spcBef>
                <a:spcPct val="0"/>
              </a:spcBef>
              <a:spcAft>
                <a:spcPct val="0"/>
              </a:spcAft>
              <a:defRPr/>
            </a:pPr>
            <a:r>
              <a:rPr lang="en-US" sz="10800" b="1" i="0" u="none" baseline="0">
                <a:solidFill>
                  <a:srgbClr val="FFFFFF">
                    <a:alpha val="8000"/>
                  </a:srgbClr>
                </a:solidFill>
                <a:latin typeface="Arial"/>
                <a:ea typeface="Arial"/>
              </a:rPr>
              <a:t>04</a:t>
            </a:r>
            <a:endParaRPr lang="en-US" sz="1100"/>
          </a:p>
        </p:txBody>
      </p:sp>
      <p:sp>
        <p:nvSpPr>
          <p:cNvPr id="7" name="TextBox 7"/>
          <p:cNvSpPr txBox="1"/>
          <p:nvPr/>
        </p:nvSpPr>
        <p:spPr>
          <a:xfrm>
            <a:off x="3220014" y="3477456"/>
            <a:ext cx="1596432" cy="307777"/>
          </a:xfrm>
          <a:prstGeom prst="rect">
            <a:avLst/>
          </a:prstGeom>
          <a:noFill/>
        </p:spPr>
        <p:txBody>
          <a:bodyPr vert="horz" wrap="square" lIns="91440" tIns="45720" rIns="91440" bIns="45720" rtlCol="0" anchor="t">
            <a:spAutoFit/>
          </a:bodyPr>
          <a:lstStyle/>
          <a:p>
            <a:pPr marL="0" algn="l">
              <a:defRPr/>
            </a:pPr>
            <a:r>
              <a:rPr lang="zh-CN" altLang="en-US" sz="1400" b="1" i="0" u="none" baseline="0">
                <a:solidFill>
                  <a:srgbClr val="FFFFFF"/>
                </a:solidFill>
                <a:latin typeface="微软雅黑"/>
                <a:ea typeface="微软雅黑"/>
              </a:rPr>
              <a:t>Comparison of Agile and Waterfall</a:t>
            </a:r>
            <a:endParaRPr lang="en-US" sz="1100"/>
          </a:p>
        </p:txBody>
      </p:sp>
      <p:sp>
        <p:nvSpPr>
          <p:cNvPr id="8" name="TextBox 8"/>
          <p:cNvSpPr txBox="1"/>
          <p:nvPr/>
        </p:nvSpPr>
        <p:spPr>
          <a:xfrm>
            <a:off x="5473937" y="4832658"/>
            <a:ext cx="1726755" cy="1754326"/>
          </a:xfrm>
          <a:prstGeom prst="rect">
            <a:avLst/>
          </a:prstGeom>
          <a:noFill/>
        </p:spPr>
        <p:txBody>
          <a:bodyPr vert="horz" wrap="none" lIns="91440" tIns="45720" rIns="91440" bIns="45720" rtlCol="0" anchor="t">
            <a:spAutoFit/>
          </a:bodyPr>
          <a:lstStyle/>
          <a:p>
            <a:pPr marL="0" marR="0" indent="0" algn="l" fontAlgn="auto">
              <a:lnSpc>
                <a:spcPct val="100000"/>
              </a:lnSpc>
              <a:spcBef>
                <a:spcPct val="0"/>
              </a:spcBef>
              <a:spcAft>
                <a:spcPct val="0"/>
              </a:spcAft>
              <a:defRPr/>
            </a:pPr>
            <a:r>
              <a:rPr lang="en-US" sz="10800" b="1" i="0" u="none" baseline="0">
                <a:solidFill>
                  <a:srgbClr val="FFFFFF">
                    <a:alpha val="8000"/>
                  </a:srgbClr>
                </a:solidFill>
                <a:latin typeface="Arial"/>
                <a:ea typeface="Arial"/>
              </a:rPr>
              <a:t>05</a:t>
            </a:r>
            <a:endParaRPr lang="en-US" sz="1100"/>
          </a:p>
        </p:txBody>
      </p:sp>
      <p:sp>
        <p:nvSpPr>
          <p:cNvPr id="9" name="TextBox 9"/>
          <p:cNvSpPr txBox="1"/>
          <p:nvPr/>
        </p:nvSpPr>
        <p:spPr>
          <a:xfrm>
            <a:off x="5590130" y="5333552"/>
            <a:ext cx="1596432" cy="307777"/>
          </a:xfrm>
          <a:prstGeom prst="rect">
            <a:avLst/>
          </a:prstGeom>
          <a:noFill/>
        </p:spPr>
        <p:txBody>
          <a:bodyPr vert="horz" wrap="square" lIns="91440" tIns="45720" rIns="91440" bIns="45720" rtlCol="0" anchor="t">
            <a:spAutoFit/>
          </a:bodyPr>
          <a:lstStyle/>
          <a:p>
            <a:pPr marL="0" algn="l">
              <a:defRPr/>
            </a:pPr>
            <a:r>
              <a:rPr lang="zh-CN" altLang="en-US" sz="1400" b="1" i="0" u="none" baseline="0">
                <a:solidFill>
                  <a:srgbClr val="FFFFFF"/>
                </a:solidFill>
                <a:latin typeface="微软雅黑"/>
                <a:ea typeface="微软雅黑"/>
              </a:rPr>
              <a:t>Case Studies</a:t>
            </a:r>
            <a:endParaRPr lang="en-US" sz="1100"/>
          </a:p>
        </p:txBody>
      </p:sp>
      <p:cxnSp>
        <p:nvCxnSpPr>
          <p:cNvPr id="10" name="Connector 10"/>
          <p:cNvCxnSpPr/>
          <p:nvPr/>
        </p:nvCxnSpPr>
        <p:spPr>
          <a:xfrm>
            <a:off x="4956609" y="1665711"/>
            <a:ext cx="0" cy="673840"/>
          </a:xfrm>
          <a:prstGeom prst="line">
            <a:avLst/>
          </a:prstGeom>
          <a:ln w="12700" cap="flat" cmpd="sng">
            <a:solidFill>
              <a:srgbClr val="FFFFFF">
                <a:alpha val="50000"/>
              </a:srgbClr>
            </a:solidFill>
            <a:prstDash val="dash"/>
          </a:ln>
        </p:spPr>
      </p:cxnSp>
      <p:sp>
        <p:nvSpPr>
          <p:cNvPr id="11" name="AutoShape 11"/>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sz="2800" b="1" i="0" u="none" baseline="0">
                <a:solidFill>
                  <a:schemeClr val="accent1"/>
                </a:solidFill>
                <a:latin typeface="Arial"/>
                <a:ea typeface="Arial"/>
              </a:rPr>
              <a:t>CONTENTS</a:t>
            </a:r>
          </a:p>
        </p:txBody>
      </p:sp>
      <p:sp>
        <p:nvSpPr>
          <p:cNvPr id="12" name="TextBox 12"/>
          <p:cNvSpPr txBox="1"/>
          <p:nvPr/>
        </p:nvSpPr>
        <p:spPr>
          <a:xfrm>
            <a:off x="7666677" y="4846306"/>
            <a:ext cx="1726755" cy="1754326"/>
          </a:xfrm>
          <a:prstGeom prst="rect">
            <a:avLst/>
          </a:prstGeom>
          <a:noFill/>
        </p:spPr>
        <p:txBody>
          <a:bodyPr vert="horz" wrap="none" lIns="91440" tIns="45720" rIns="91440" bIns="45720" rtlCol="0" anchor="t">
            <a:spAutoFit/>
          </a:bodyPr>
          <a:lstStyle/>
          <a:p>
            <a:pPr marL="0" marR="0" indent="0" algn="l" fontAlgn="auto">
              <a:lnSpc>
                <a:spcPct val="100000"/>
              </a:lnSpc>
              <a:spcBef>
                <a:spcPct val="0"/>
              </a:spcBef>
              <a:spcAft>
                <a:spcPct val="0"/>
              </a:spcAft>
              <a:defRPr/>
            </a:pPr>
            <a:r>
              <a:rPr lang="en-US" sz="10800" b="1" i="0" u="none" baseline="0">
                <a:solidFill>
                  <a:srgbClr val="FFFFFF">
                    <a:alpha val="8000"/>
                  </a:srgbClr>
                </a:solidFill>
                <a:latin typeface="Arial"/>
                <a:ea typeface="Arial"/>
              </a:rPr>
              <a:t>06</a:t>
            </a:r>
            <a:endParaRPr lang="en-US" sz="1100"/>
          </a:p>
        </p:txBody>
      </p:sp>
      <p:sp>
        <p:nvSpPr>
          <p:cNvPr id="13" name="TextBox 13"/>
          <p:cNvSpPr txBox="1"/>
          <p:nvPr/>
        </p:nvSpPr>
        <p:spPr>
          <a:xfrm>
            <a:off x="7823464" y="5347200"/>
            <a:ext cx="1596432" cy="307777"/>
          </a:xfrm>
          <a:prstGeom prst="rect">
            <a:avLst/>
          </a:prstGeom>
          <a:noFill/>
        </p:spPr>
        <p:txBody>
          <a:bodyPr vert="horz" wrap="square" lIns="91440" tIns="45720" rIns="91440" bIns="45720" rtlCol="0" anchor="t">
            <a:spAutoFit/>
          </a:bodyPr>
          <a:lstStyle/>
          <a:p>
            <a:pPr marL="0" algn="l">
              <a:defRPr/>
            </a:pPr>
            <a:r>
              <a:rPr lang="zh-CN" altLang="en-US" sz="1400" b="1" i="0" u="none" baseline="0">
                <a:solidFill>
                  <a:srgbClr val="FFFFFF"/>
                </a:solidFill>
                <a:latin typeface="微软雅黑"/>
                <a:ea typeface="微软雅黑"/>
              </a:rPr>
              <a:t>Conclusion</a:t>
            </a:r>
            <a:endParaRPr lang="en-US" sz="1100"/>
          </a:p>
        </p:txBody>
      </p:sp>
      <p:sp>
        <p:nvSpPr>
          <p:cNvPr id="14" name="TextBox 14"/>
          <p:cNvSpPr txBox="1"/>
          <p:nvPr/>
        </p:nvSpPr>
        <p:spPr>
          <a:xfrm>
            <a:off x="5385834" y="1075540"/>
            <a:ext cx="1726755" cy="1754326"/>
          </a:xfrm>
          <a:prstGeom prst="rect">
            <a:avLst/>
          </a:prstGeom>
          <a:noFill/>
        </p:spPr>
        <p:txBody>
          <a:bodyPr vert="horz" wrap="none" lIns="91440" tIns="45720" rIns="91440" bIns="45720" rtlCol="0" anchor="t">
            <a:spAutoFit/>
          </a:bodyPr>
          <a:lstStyle/>
          <a:p>
            <a:pPr marL="0" marR="0" indent="0" algn="l" fontAlgn="auto">
              <a:lnSpc>
                <a:spcPct val="100000"/>
              </a:lnSpc>
              <a:spcBef>
                <a:spcPct val="0"/>
              </a:spcBef>
              <a:spcAft>
                <a:spcPct val="0"/>
              </a:spcAft>
              <a:defRPr/>
            </a:pPr>
            <a:r>
              <a:rPr lang="en-US" sz="10800" b="1" i="0" u="none" baseline="0">
                <a:solidFill>
                  <a:srgbClr val="FFFFFF">
                    <a:alpha val="8000"/>
                  </a:srgbClr>
                </a:solidFill>
                <a:latin typeface="Arial"/>
                <a:ea typeface="Arial"/>
              </a:rPr>
              <a:t>01</a:t>
            </a:r>
            <a:endParaRPr lang="en-US" sz="1100"/>
          </a:p>
        </p:txBody>
      </p:sp>
      <p:sp>
        <p:nvSpPr>
          <p:cNvPr id="15" name="TextBox 15"/>
          <p:cNvSpPr txBox="1"/>
          <p:nvPr/>
        </p:nvSpPr>
        <p:spPr>
          <a:xfrm>
            <a:off x="5590130" y="1610554"/>
            <a:ext cx="1596432" cy="307777"/>
          </a:xfrm>
          <a:prstGeom prst="rect">
            <a:avLst/>
          </a:prstGeom>
          <a:noFill/>
        </p:spPr>
        <p:txBody>
          <a:bodyPr vert="horz" wrap="square" lIns="91440" tIns="45720" rIns="91440" bIns="45720" rtlCol="0" anchor="t">
            <a:spAutoFit/>
          </a:bodyPr>
          <a:lstStyle/>
          <a:p>
            <a:pPr marL="0" algn="l">
              <a:defRPr/>
            </a:pPr>
            <a:r>
              <a:rPr lang="zh-CN" altLang="en-US" sz="1400" b="1" i="0" u="none" baseline="0">
                <a:solidFill>
                  <a:srgbClr val="FFFFFF"/>
                </a:solidFill>
                <a:latin typeface="微软雅黑"/>
                <a:ea typeface="微软雅黑"/>
              </a:rPr>
              <a:t>Introduction to Methodologies</a:t>
            </a:r>
            <a:endParaRPr lang="en-US" sz="1100"/>
          </a:p>
        </p:txBody>
      </p:sp>
      <p:cxnSp>
        <p:nvCxnSpPr>
          <p:cNvPr id="16" name="Connector 16"/>
          <p:cNvCxnSpPr/>
          <p:nvPr/>
        </p:nvCxnSpPr>
        <p:spPr>
          <a:xfrm>
            <a:off x="4956609" y="5405452"/>
            <a:ext cx="0" cy="673840"/>
          </a:xfrm>
          <a:prstGeom prst="line">
            <a:avLst/>
          </a:prstGeom>
          <a:ln w="12700" cap="flat" cmpd="sng">
            <a:solidFill>
              <a:srgbClr val="FFFFFF">
                <a:alpha val="50000"/>
              </a:srgbClr>
            </a:solidFill>
            <a:prstDash val="dash"/>
          </a:ln>
        </p:spPr>
      </p:cxnSp>
      <p:sp>
        <p:nvSpPr>
          <p:cNvPr id="17" name="AutoShape 17"/>
          <p:cNvSpPr/>
          <p:nvPr/>
        </p:nvSpPr>
        <p:spPr>
          <a:xfrm>
            <a:off x="7997279" y="2226264"/>
            <a:ext cx="222152" cy="222152"/>
          </a:xfrm>
          <a:prstGeom prst="ellipse">
            <a:avLst/>
          </a:prstGeom>
          <a:solidFill>
            <a:schemeClr val="accent1"/>
          </a:solidFill>
          <a:ln cap="flat" cmpd="sng">
            <a:prstDash val="solid"/>
          </a:ln>
        </p:spPr>
        <p:txBody>
          <a:bodyPr rot="0" vert="horz" wrap="none" lIns="91440" tIns="45720" rIns="91440" bIns="45720" anchor="ctr">
            <a:prstTxWarp prst="textNoShape">
              <a:avLst/>
            </a:prstTxWarp>
            <a:noAutofit/>
          </a:bodyPr>
          <a:lstStyle/>
          <a:p>
            <a:pPr marL="0" algn="ctr"/>
            <a:endParaRPr/>
          </a:p>
        </p:txBody>
      </p:sp>
      <p:sp>
        <p:nvSpPr>
          <p:cNvPr id="18" name="AutoShape 18"/>
          <p:cNvSpPr/>
          <p:nvPr/>
        </p:nvSpPr>
        <p:spPr>
          <a:xfrm>
            <a:off x="909147" y="4146809"/>
            <a:ext cx="222152" cy="222152"/>
          </a:xfrm>
          <a:prstGeom prst="ellipse">
            <a:avLst/>
          </a:prstGeom>
          <a:solidFill>
            <a:schemeClr val="accent1"/>
          </a:solidFill>
          <a:ln cap="flat" cmpd="sng">
            <a:prstDash val="solid"/>
          </a:ln>
        </p:spPr>
        <p:txBody>
          <a:bodyPr rot="0" vert="horz" wrap="none" lIns="91440" tIns="45720" rIns="91440" bIns="45720" anchor="ctr">
            <a:prstTxWarp prst="textNoShape">
              <a:avLst/>
            </a:prstTxWarp>
            <a:noAutofit/>
          </a:bodyPr>
          <a:lstStyle/>
          <a:p>
            <a:pPr marL="0" algn="ctr"/>
            <a:endParaRPr/>
          </a:p>
        </p:txBody>
      </p:sp>
      <p:sp>
        <p:nvSpPr>
          <p:cNvPr id="19" name="AutoShape 19"/>
          <p:cNvSpPr/>
          <p:nvPr/>
        </p:nvSpPr>
        <p:spPr>
          <a:xfrm>
            <a:off x="3319856" y="4146809"/>
            <a:ext cx="222152" cy="222152"/>
          </a:xfrm>
          <a:prstGeom prst="ellipse">
            <a:avLst/>
          </a:prstGeom>
          <a:solidFill>
            <a:schemeClr val="accent1"/>
          </a:solidFill>
          <a:ln cap="flat" cmpd="sng">
            <a:prstDash val="solid"/>
          </a:ln>
        </p:spPr>
        <p:txBody>
          <a:bodyPr rot="0" vert="horz" wrap="none" lIns="91440" tIns="45720" rIns="91440" bIns="45720" anchor="ctr">
            <a:prstTxWarp prst="textNoShape">
              <a:avLst/>
            </a:prstTxWarp>
            <a:noAutofit/>
          </a:bodyPr>
          <a:lstStyle/>
          <a:p>
            <a:pPr marL="0" algn="ctr"/>
            <a:endParaRPr/>
          </a:p>
        </p:txBody>
      </p:sp>
      <p:sp>
        <p:nvSpPr>
          <p:cNvPr id="20" name="AutoShape 20"/>
          <p:cNvSpPr/>
          <p:nvPr/>
        </p:nvSpPr>
        <p:spPr>
          <a:xfrm>
            <a:off x="5778075" y="6002905"/>
            <a:ext cx="222152" cy="222152"/>
          </a:xfrm>
          <a:prstGeom prst="ellipse">
            <a:avLst/>
          </a:prstGeom>
          <a:solidFill>
            <a:schemeClr val="accent1"/>
          </a:solidFill>
          <a:ln cap="flat" cmpd="sng">
            <a:prstDash val="solid"/>
          </a:ln>
        </p:spPr>
        <p:txBody>
          <a:bodyPr rot="0" vert="horz" wrap="none" lIns="91440" tIns="45720" rIns="91440" bIns="45720" anchor="ctr">
            <a:prstTxWarp prst="textNoShape">
              <a:avLst/>
            </a:prstTxWarp>
            <a:noAutofit/>
          </a:bodyPr>
          <a:lstStyle/>
          <a:p>
            <a:pPr marL="0" algn="ctr"/>
            <a:endParaRPr/>
          </a:p>
        </p:txBody>
      </p:sp>
      <p:sp>
        <p:nvSpPr>
          <p:cNvPr id="21" name="AutoShape 21"/>
          <p:cNvSpPr/>
          <p:nvPr/>
        </p:nvSpPr>
        <p:spPr>
          <a:xfrm>
            <a:off x="7970815" y="6016553"/>
            <a:ext cx="222152" cy="222152"/>
          </a:xfrm>
          <a:prstGeom prst="ellipse">
            <a:avLst/>
          </a:prstGeom>
          <a:solidFill>
            <a:schemeClr val="accent1"/>
          </a:solidFill>
          <a:ln cap="flat" cmpd="sng">
            <a:prstDash val="solid"/>
          </a:ln>
        </p:spPr>
        <p:txBody>
          <a:bodyPr rot="0" vert="horz" wrap="none" lIns="91440" tIns="45720" rIns="91440" bIns="45720" anchor="ctr">
            <a:prstTxWarp prst="textNoShape">
              <a:avLst/>
            </a:prstTxWarp>
            <a:noAutofit/>
          </a:bodyPr>
          <a:lstStyle/>
          <a:p>
            <a:pPr marL="0" algn="ctr"/>
            <a:endParaRPr/>
          </a:p>
        </p:txBody>
      </p:sp>
      <p:sp>
        <p:nvSpPr>
          <p:cNvPr id="22" name="AutoShape 22"/>
          <p:cNvSpPr/>
          <p:nvPr/>
        </p:nvSpPr>
        <p:spPr>
          <a:xfrm>
            <a:off x="5689972" y="2245787"/>
            <a:ext cx="222152" cy="222152"/>
          </a:xfrm>
          <a:prstGeom prst="ellipse">
            <a:avLst/>
          </a:prstGeom>
          <a:solidFill>
            <a:schemeClr val="accent1"/>
          </a:solidFill>
          <a:ln cap="flat" cmpd="sng">
            <a:prstDash val="solid"/>
          </a:ln>
        </p:spPr>
        <p:txBody>
          <a:bodyPr rot="0" vert="horz" wrap="none" lIns="91440" tIns="45720" rIns="91440" bIns="45720" anchor="ctr">
            <a:prstTxWarp prst="textNoShape">
              <a:avLst/>
            </a:prstTxWarp>
            <a:noAutofit/>
          </a:bodyPr>
          <a:lstStyle/>
          <a:p>
            <a:pPr marL="0" algn="ct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Summary of Key Points</a:t>
            </a:r>
          </a:p>
        </p:txBody>
      </p:sp>
      <p:sp>
        <p:nvSpPr>
          <p:cNvPr id="3" name="AutoShape 3"/>
          <p:cNvSpPr/>
          <p:nvPr/>
        </p:nvSpPr>
        <p:spPr>
          <a:xfrm>
            <a:off x="4673252" y="2215802"/>
            <a:ext cx="2832797" cy="2832797"/>
          </a:xfrm>
          <a:prstGeom prst="ellipse">
            <a:avLst/>
          </a:prstGeom>
          <a:ln w="12700" cap="flat" cmpd="sng">
            <a:solidFill>
              <a:srgbClr val="FFFFFF">
                <a:alpha val="20000"/>
                <a:lumMod val="50000"/>
                <a:lumOff val="50000"/>
              </a:srgbClr>
            </a:solidFill>
            <a:prstDash val="dash"/>
            <a:tailEnd type="triangle"/>
          </a:ln>
        </p:spPr>
        <p:txBody>
          <a:bodyPr vert="horz" lIns="91440" tIns="45720" rIns="91440" bIns="45720" anchor="ctr">
            <a:normAutofit/>
          </a:bodyPr>
          <a:lstStyle/>
          <a:p>
            <a:pPr marL="0" algn="ctr"/>
            <a:endParaRPr/>
          </a:p>
        </p:txBody>
      </p:sp>
      <p:sp>
        <p:nvSpPr>
          <p:cNvPr id="4" name="AutoShape 4"/>
          <p:cNvSpPr/>
          <p:nvPr/>
        </p:nvSpPr>
        <p:spPr>
          <a:xfrm>
            <a:off x="3920138" y="4748738"/>
            <a:ext cx="176633" cy="176633"/>
          </a:xfrm>
          <a:prstGeom prst="ellipse">
            <a:avLst/>
          </a:prstGeom>
          <a:solidFill>
            <a:srgbClr val="FFFFFF">
              <a:alpha val="30000"/>
              <a:lumMod val="50000"/>
              <a:lumOff val="50000"/>
            </a:srgbClr>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5" name="TextBox 5"/>
          <p:cNvSpPr txBox="1"/>
          <p:nvPr/>
        </p:nvSpPr>
        <p:spPr>
          <a:xfrm>
            <a:off x="737111" y="2158383"/>
            <a:ext cx="3152163" cy="2314544"/>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FFFFFF">
                    <a:alpha val="40000"/>
                  </a:srgbClr>
                </a:solidFill>
                <a:latin typeface="Arial"/>
                <a:ea typeface="Arial"/>
              </a:rPr>
              <a:t>Agile is ideal for projects requiring flexibility and rapid changes in scope, especially in dynamic environments where customer feedback is critical to success.</a:t>
            </a:r>
            <a:endParaRPr lang="en-US" sz="1100"/>
          </a:p>
        </p:txBody>
      </p:sp>
      <p:sp>
        <p:nvSpPr>
          <p:cNvPr id="6" name="TextBox 6"/>
          <p:cNvSpPr txBox="1"/>
          <p:nvPr/>
        </p:nvSpPr>
        <p:spPr>
          <a:xfrm>
            <a:off x="815872" y="4615154"/>
            <a:ext cx="2990759" cy="461665"/>
          </a:xfrm>
          <a:prstGeom prst="rect">
            <a:avLst/>
          </a:prstGeom>
          <a:noFill/>
        </p:spPr>
        <p:txBody>
          <a:bodyPr vert="horz" wrap="square" lIns="91440" tIns="45720" rIns="91440" bIns="45720" rtlCol="0" anchor="ctr">
            <a:spAutoFit/>
          </a:bodyPr>
          <a:lstStyle/>
          <a:p>
            <a:pPr marL="0" algn="r">
              <a:defRPr/>
            </a:pPr>
            <a:r>
              <a:rPr lang="en-US" sz="2400" b="1" i="0" u="none" baseline="0">
                <a:solidFill>
                  <a:srgbClr val="FFFFFF"/>
                </a:solidFill>
                <a:latin typeface="Arial"/>
                <a:ea typeface="Arial"/>
              </a:rPr>
              <a:t>01</a:t>
            </a:r>
            <a:endParaRPr lang="en-US" sz="1100"/>
          </a:p>
        </p:txBody>
      </p:sp>
      <p:grpSp>
        <p:nvGrpSpPr>
          <p:cNvPr id="7" name="Group 7"/>
          <p:cNvGrpSpPr/>
          <p:nvPr/>
        </p:nvGrpSpPr>
        <p:grpSpPr>
          <a:xfrm>
            <a:off x="4463132" y="4043023"/>
            <a:ext cx="638288" cy="638285"/>
            <a:chOff x="4790382" y="2174307"/>
            <a:chExt cx="674314" cy="674311"/>
          </a:xfrm>
        </p:grpSpPr>
        <p:sp>
          <p:nvSpPr>
            <p:cNvPr id="8" name="AutoShape 8"/>
            <p:cNvSpPr/>
            <p:nvPr/>
          </p:nvSpPr>
          <p:spPr>
            <a:xfrm>
              <a:off x="4790382" y="2174307"/>
              <a:ext cx="674314" cy="674311"/>
            </a:xfrm>
            <a:prstGeom prst="ellipse">
              <a:avLst/>
            </a:prstGeom>
            <a:solidFill>
              <a:srgbClr val="2F2F2F"/>
            </a:solidFill>
            <a:ln cap="flat" cmpd="sng">
              <a:prstDash val="solid"/>
            </a:ln>
          </p:spPr>
          <p:txBody>
            <a:bodyPr vert="horz" lIns="91440" tIns="45720" rIns="91440" bIns="45720" anchor="ctr">
              <a:normAutofit/>
            </a:bodyPr>
            <a:lstStyle/>
            <a:p>
              <a:pPr marL="0" algn="ctr"/>
              <a:endParaRPr/>
            </a:p>
          </p:txBody>
        </p:sp>
        <p:grpSp>
          <p:nvGrpSpPr>
            <p:cNvPr id="9" name="Group 9"/>
            <p:cNvGrpSpPr/>
            <p:nvPr/>
          </p:nvGrpSpPr>
          <p:grpSpPr>
            <a:xfrm>
              <a:off x="4790382" y="2174307"/>
              <a:ext cx="674314" cy="674311"/>
              <a:chOff x="4790382" y="2133907"/>
              <a:chExt cx="674314" cy="674311"/>
            </a:xfrm>
          </p:grpSpPr>
          <p:sp>
            <p:nvSpPr>
              <p:cNvPr id="10" name="AutoShape 10"/>
              <p:cNvSpPr/>
              <p:nvPr/>
            </p:nvSpPr>
            <p:spPr>
              <a:xfrm>
                <a:off x="4790382" y="2133907"/>
                <a:ext cx="674314" cy="674311"/>
              </a:xfrm>
              <a:prstGeom prst="ellipse">
                <a:avLst/>
              </a:prstGeom>
              <a:solidFill>
                <a:srgbClr val="FFFFFF">
                  <a:alpha val="0"/>
                </a:srgbClr>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1" name="Freeform 11"/>
              <p:cNvSpPr/>
              <p:nvPr/>
            </p:nvSpPr>
            <p:spPr>
              <a:xfrm>
                <a:off x="4971522" y="2354050"/>
                <a:ext cx="312035" cy="234025"/>
              </a:xfrm>
              <a:custGeom>
                <a:avLst/>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p:spPr>
            <p:txBody>
              <a:bodyPr vert="horz" lIns="91440" tIns="45720" rIns="91440" bIns="45720" anchor="t">
                <a:normAutofit/>
              </a:bodyPr>
              <a:lstStyle/>
              <a:p>
                <a:pPr marL="0" algn="l"/>
                <a:endParaRPr/>
              </a:p>
            </p:txBody>
          </p:sp>
        </p:grpSp>
      </p:grpSp>
      <p:sp>
        <p:nvSpPr>
          <p:cNvPr id="12" name="TextBox 12"/>
          <p:cNvSpPr txBox="1"/>
          <p:nvPr/>
        </p:nvSpPr>
        <p:spPr>
          <a:xfrm>
            <a:off x="742682" y="1483503"/>
            <a:ext cx="3146592"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微软雅黑"/>
                <a:ea typeface="微软雅黑"/>
              </a:rPr>
              <a:t>When to Use Agile</a:t>
            </a:r>
            <a:endParaRPr lang="en-US" sz="1100"/>
          </a:p>
        </p:txBody>
      </p:sp>
      <p:sp>
        <p:nvSpPr>
          <p:cNvPr id="13" name="TextBox 13"/>
          <p:cNvSpPr txBox="1"/>
          <p:nvPr/>
        </p:nvSpPr>
        <p:spPr>
          <a:xfrm>
            <a:off x="8310863" y="3462923"/>
            <a:ext cx="3146592"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微软雅黑"/>
                <a:ea typeface="微软雅黑"/>
              </a:rPr>
              <a:t>When to Use Waterfall</a:t>
            </a:r>
            <a:endParaRPr lang="en-US" sz="1100"/>
          </a:p>
        </p:txBody>
      </p:sp>
      <p:sp>
        <p:nvSpPr>
          <p:cNvPr id="14" name="TextBox 14"/>
          <p:cNvSpPr txBox="1"/>
          <p:nvPr/>
        </p:nvSpPr>
        <p:spPr>
          <a:xfrm>
            <a:off x="8301728" y="3927481"/>
            <a:ext cx="3164862" cy="2314544"/>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FFFFFF">
                    <a:alpha val="40000"/>
                  </a:srgbClr>
                </a:solidFill>
                <a:latin typeface="Arial"/>
                <a:ea typeface="Arial"/>
              </a:rPr>
              <a:t>Waterfall is best utilized in projects with well-defined requirements and stable environments, where a predictable, structured approach is necessary to meet strict timelines and budgets.</a:t>
            </a:r>
            <a:endParaRPr lang="en-US" sz="1100"/>
          </a:p>
        </p:txBody>
      </p:sp>
      <p:sp>
        <p:nvSpPr>
          <p:cNvPr id="15" name="AutoShape 15"/>
          <p:cNvSpPr/>
          <p:nvPr/>
        </p:nvSpPr>
        <p:spPr>
          <a:xfrm>
            <a:off x="8062466" y="3142475"/>
            <a:ext cx="176633" cy="176633"/>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16" name="TextBox 16"/>
          <p:cNvSpPr txBox="1"/>
          <p:nvPr/>
        </p:nvSpPr>
        <p:spPr>
          <a:xfrm>
            <a:off x="8290027" y="2967335"/>
            <a:ext cx="3164862" cy="461665"/>
          </a:xfrm>
          <a:prstGeom prst="rect">
            <a:avLst/>
          </a:prstGeom>
          <a:noFill/>
        </p:spPr>
        <p:txBody>
          <a:bodyPr vert="horz" wrap="square" lIns="91440" tIns="45720" rIns="91440" bIns="45720" rtlCol="0" anchor="ctr">
            <a:spAutoFit/>
          </a:bodyPr>
          <a:lstStyle/>
          <a:p>
            <a:pPr marL="0" algn="l">
              <a:defRPr/>
            </a:pPr>
            <a:r>
              <a:rPr lang="en-US" sz="2400" b="1" i="0" u="none" baseline="0">
                <a:solidFill>
                  <a:schemeClr val="accent1"/>
                </a:solidFill>
                <a:latin typeface="Arial"/>
                <a:ea typeface="Arial"/>
              </a:rPr>
              <a:t>02</a:t>
            </a:r>
            <a:endParaRPr lang="en-US" sz="1100"/>
          </a:p>
        </p:txBody>
      </p:sp>
      <p:grpSp>
        <p:nvGrpSpPr>
          <p:cNvPr id="17" name="Group 17"/>
          <p:cNvGrpSpPr/>
          <p:nvPr/>
        </p:nvGrpSpPr>
        <p:grpSpPr>
          <a:xfrm>
            <a:off x="7102282" y="2544863"/>
            <a:ext cx="638288" cy="638285"/>
            <a:chOff x="4669386" y="1968240"/>
            <a:chExt cx="444222" cy="444220"/>
          </a:xfrm>
        </p:grpSpPr>
        <p:sp>
          <p:nvSpPr>
            <p:cNvPr id="18" name="AutoShape 18"/>
            <p:cNvSpPr/>
            <p:nvPr/>
          </p:nvSpPr>
          <p:spPr>
            <a:xfrm>
              <a:off x="4669386" y="1968240"/>
              <a:ext cx="444222" cy="444220"/>
            </a:xfrm>
            <a:prstGeom prst="ellipse">
              <a:avLst/>
            </a:prstGeom>
            <a:solidFill>
              <a:schemeClr val="accent1"/>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9" name="Freeform 19"/>
            <p:cNvSpPr/>
            <p:nvPr/>
          </p:nvSpPr>
          <p:spPr>
            <a:xfrm>
              <a:off x="4788717" y="2104784"/>
              <a:ext cx="205561" cy="171132"/>
            </a:xfrm>
            <a:custGeom>
              <a:avLst/>
              <a:gdLst/>
              <a:ahLst/>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p:spPr>
          <p:txBody>
            <a:bodyPr vert="horz" lIns="91440" tIns="45720" rIns="91440" bIns="45720" anchor="t">
              <a:normAutofit/>
            </a:bodyPr>
            <a:lstStyle/>
            <a:p>
              <a:pPr marL="0" algn="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Future Trends in Project Management</a:t>
            </a:r>
          </a:p>
        </p:txBody>
      </p:sp>
      <p:grpSp>
        <p:nvGrpSpPr>
          <p:cNvPr id="3" name="Group 3"/>
          <p:cNvGrpSpPr/>
          <p:nvPr/>
        </p:nvGrpSpPr>
        <p:grpSpPr>
          <a:xfrm>
            <a:off x="649615" y="1621038"/>
            <a:ext cx="10882640" cy="4459517"/>
            <a:chOff x="649615" y="1621038"/>
            <a:chExt cx="10882640" cy="4459517"/>
          </a:xfrm>
        </p:grpSpPr>
        <p:sp>
          <p:nvSpPr>
            <p:cNvPr id="4" name="TextBox 4"/>
            <p:cNvSpPr txBox="1"/>
            <p:nvPr/>
          </p:nvSpPr>
          <p:spPr>
            <a:xfrm>
              <a:off x="8476160" y="2424145"/>
              <a:ext cx="3042739" cy="338554"/>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l">
                <a:defRPr/>
              </a:pPr>
              <a:r>
                <a:rPr lang="en-US" sz="1600" b="1" i="0" u="none" baseline="0">
                  <a:solidFill>
                    <a:srgbClr val="FFFFFF"/>
                  </a:solidFill>
                  <a:latin typeface="Arial"/>
                  <a:ea typeface="Arial"/>
                </a:rPr>
                <a:t>Evolving Best Practices</a:t>
              </a:r>
              <a:endParaRPr lang="en-US" sz="1100"/>
            </a:p>
          </p:txBody>
        </p:sp>
        <p:sp>
          <p:nvSpPr>
            <p:cNvPr id="5" name="AutoShape 5"/>
            <p:cNvSpPr/>
            <p:nvPr/>
          </p:nvSpPr>
          <p:spPr>
            <a:xfrm>
              <a:off x="8489515" y="2834881"/>
              <a:ext cx="3042740" cy="1668214"/>
            </a:xfrm>
            <a:prstGeom prst="rect">
              <a:avLst/>
            </a:prstGeom>
          </p:spPr>
          <p:txBody>
            <a:bodyPr vert="horz" wrap="square" lIns="91440" tIns="45720" rIns="91440" bIns="45720" anchor="t">
              <a:spAutoFit/>
            </a:bodyPr>
            <a:lstStyle/>
            <a:p>
              <a:pPr marL="0" algn="l">
                <a:lnSpc>
                  <a:spcPct val="150000"/>
                </a:lnSpc>
              </a:pPr>
              <a:r>
                <a:rPr lang="en-US" sz="1400" b="0" i="0" u="none" baseline="0">
                  <a:solidFill>
                    <a:srgbClr val="FFFFFF">
                      <a:alpha val="40000"/>
                    </a:srgbClr>
                  </a:solidFill>
                  <a:latin typeface="Arial"/>
                  <a:ea typeface="Arial"/>
                </a:rPr>
                <a:t>Best practices are continually evolving, with an emphasis on integrating new technologies and tools that enhance collaboration, transparency, and overall project success across all methodologies.</a:t>
              </a:r>
            </a:p>
          </p:txBody>
        </p:sp>
        <p:sp>
          <p:nvSpPr>
            <p:cNvPr id="6" name="TextBox 6"/>
            <p:cNvSpPr txBox="1"/>
            <p:nvPr/>
          </p:nvSpPr>
          <p:spPr>
            <a:xfrm flipH="1">
              <a:off x="673100" y="4002866"/>
              <a:ext cx="3030040" cy="338554"/>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1600" b="1" i="0" u="none" baseline="0">
                  <a:solidFill>
                    <a:srgbClr val="FFFFFF"/>
                  </a:solidFill>
                  <a:latin typeface="Arial"/>
                  <a:ea typeface="Arial"/>
                </a:rPr>
                <a:t>Hybrid Methodologies</a:t>
              </a:r>
              <a:endParaRPr lang="en-US" sz="1100"/>
            </a:p>
          </p:txBody>
        </p:sp>
        <p:sp>
          <p:nvSpPr>
            <p:cNvPr id="7" name="AutoShape 7"/>
            <p:cNvSpPr/>
            <p:nvPr/>
          </p:nvSpPr>
          <p:spPr>
            <a:xfrm flipH="1">
              <a:off x="649615" y="4412341"/>
              <a:ext cx="3042740" cy="1668214"/>
            </a:xfrm>
            <a:prstGeom prst="rect">
              <a:avLst/>
            </a:prstGeom>
          </p:spPr>
          <p:txBody>
            <a:bodyPr vert="horz" wrap="square" lIns="91440" tIns="45720" rIns="91440" bIns="45720" anchor="t">
              <a:spAutoFit/>
            </a:bodyPr>
            <a:lstStyle/>
            <a:p>
              <a:pPr marL="0" algn="r">
                <a:lnSpc>
                  <a:spcPct val="150000"/>
                </a:lnSpc>
              </a:pPr>
              <a:r>
                <a:rPr lang="en-US" sz="1400" b="0" i="0" u="none" baseline="0">
                  <a:solidFill>
                    <a:srgbClr val="FFFFFF">
                      <a:alpha val="40000"/>
                    </a:srgbClr>
                  </a:solidFill>
                  <a:latin typeface="Arial"/>
                  <a:ea typeface="Arial"/>
                </a:rPr>
                <a:t>The emergence of hybrid methodologies that blend Agile and Waterfall principles is becoming increasingly popular, offering flexibility without compromising on structure and documentation.</a:t>
              </a:r>
            </a:p>
          </p:txBody>
        </p:sp>
        <p:sp>
          <p:nvSpPr>
            <p:cNvPr id="8" name="TextBox 8"/>
            <p:cNvSpPr txBox="1"/>
            <p:nvPr/>
          </p:nvSpPr>
          <p:spPr>
            <a:xfrm flipH="1">
              <a:off x="3526336" y="3003473"/>
              <a:ext cx="720000" cy="720000"/>
            </a:xfrm>
            <a:prstGeom prst="ellipse">
              <a:avLst/>
            </a:prstGeom>
            <a:solidFill>
              <a:schemeClr val="accent1"/>
            </a:solidFill>
          </p:spPr>
          <p:txBody>
            <a:bodyPr vert="horz" wrap="none" lIns="91440" tIns="45720" rIns="91440" bIns="45720" rtlCol="0" anchor="ctr">
              <a:spAutoFit/>
            </a:bodyPr>
            <a:lstStyle/>
            <a:p>
              <a:pPr marL="0" algn="l">
                <a:defRPr/>
              </a:pPr>
              <a:r>
                <a:rPr lang="en-US" sz="2400" b="1" i="0" u="none" baseline="0">
                  <a:solidFill>
                    <a:srgbClr val="FFFFFF"/>
                  </a:solidFill>
                  <a:latin typeface="Arial"/>
                  <a:ea typeface="Arial"/>
                </a:rPr>
                <a:t>01</a:t>
              </a:r>
              <a:endParaRPr lang="en-US" sz="1100"/>
            </a:p>
          </p:txBody>
        </p:sp>
        <p:sp>
          <p:nvSpPr>
            <p:cNvPr id="9" name="TextBox 9"/>
            <p:cNvSpPr txBox="1"/>
            <p:nvPr/>
          </p:nvSpPr>
          <p:spPr>
            <a:xfrm flipH="1">
              <a:off x="7890068" y="1621038"/>
              <a:ext cx="720000" cy="720000"/>
            </a:xfrm>
            <a:prstGeom prst="ellipse">
              <a:avLst/>
            </a:prstGeom>
            <a:solidFill>
              <a:srgbClr val="FFFFFF">
                <a:alpha val="16000"/>
              </a:srgbClr>
            </a:solidFill>
            <a:ln cap="rnd" cmpd="sng">
              <a:prstDash val="solid"/>
            </a:ln>
          </p:spPr>
          <p:txBody>
            <a:bodyPr rot="0" vert="horz" wrap="square" lIns="91440" tIns="45720" rIns="91440" bIns="45720" rtlCol="0" anchor="ctr">
              <a:prstTxWarp prst="textNoShape">
                <a:avLst/>
              </a:prstTxWarp>
              <a:noAutofit/>
            </a:bodyPr>
            <a:lstStyle/>
            <a:p>
              <a:pPr marL="0" algn="ctr">
                <a:lnSpc>
                  <a:spcPct val="100000"/>
                </a:lnSpc>
                <a:defRPr/>
              </a:pPr>
              <a:r>
                <a:rPr lang="en-US" sz="2000" b="1" i="0" u="none" baseline="0">
                  <a:solidFill>
                    <a:schemeClr val="lt1"/>
                  </a:solidFill>
                  <a:latin typeface="Arial"/>
                  <a:ea typeface="Arial"/>
                </a:rPr>
                <a:t>02</a:t>
              </a:r>
              <a:endParaRPr lang="en-US" sz="1100"/>
            </a:p>
          </p:txBody>
        </p:sp>
        <p:grpSp>
          <p:nvGrpSpPr>
            <p:cNvPr id="10" name="Group 10"/>
            <p:cNvGrpSpPr/>
            <p:nvPr/>
          </p:nvGrpSpPr>
          <p:grpSpPr>
            <a:xfrm>
              <a:off x="4696278" y="1744064"/>
              <a:ext cx="2786744" cy="3776273"/>
              <a:chOff x="356996" y="1436914"/>
              <a:chExt cx="3648797" cy="4944427"/>
            </a:xfrm>
          </p:grpSpPr>
          <p:grpSp>
            <p:nvGrpSpPr>
              <p:cNvPr id="11" name="Group 11"/>
              <p:cNvGrpSpPr/>
              <p:nvPr/>
            </p:nvGrpSpPr>
            <p:grpSpPr>
              <a:xfrm>
                <a:off x="356996" y="1436914"/>
                <a:ext cx="3648797" cy="4944427"/>
                <a:chOff x="4120979" y="1130299"/>
                <a:chExt cx="3950043" cy="5352641"/>
              </a:xfrm>
            </p:grpSpPr>
            <p:sp>
              <p:nvSpPr>
                <p:cNvPr id="12" name="Freeform 12"/>
                <p:cNvSpPr/>
                <p:nvPr/>
              </p:nvSpPr>
              <p:spPr>
                <a:xfrm>
                  <a:off x="4803793" y="1130299"/>
                  <a:ext cx="2578696" cy="5245938"/>
                </a:xfrm>
                <a:custGeom>
                  <a:avLst/>
                  <a:gdLst/>
                  <a:ahLst/>
                  <a:cxnLst/>
                  <a:rect l="l" t="t" r="r" b="b"/>
                  <a:pathLst>
                    <a:path w="2578696" h="5245938">
                      <a:moveTo>
                        <a:pt x="420624" y="0"/>
                      </a:moveTo>
                      <a:lnTo>
                        <a:pt x="2158325" y="0"/>
                      </a:lnTo>
                      <a:cubicBezTo>
                        <a:pt x="2267900" y="0"/>
                        <a:pt x="2328774" y="11806"/>
                        <a:pt x="2392416" y="45748"/>
                      </a:cubicBezTo>
                      <a:cubicBezTo>
                        <a:pt x="2452738" y="78031"/>
                        <a:pt x="2500884" y="126177"/>
                        <a:pt x="2532982" y="186314"/>
                      </a:cubicBezTo>
                      <a:cubicBezTo>
                        <a:pt x="2566924" y="249956"/>
                        <a:pt x="2578730" y="310831"/>
                        <a:pt x="2578730" y="420406"/>
                      </a:cubicBezTo>
                      <a:lnTo>
                        <a:pt x="2578730" y="4825533"/>
                      </a:lnTo>
                      <a:cubicBezTo>
                        <a:pt x="2578730" y="4935108"/>
                        <a:pt x="2566924" y="4995983"/>
                        <a:pt x="2532982" y="5059625"/>
                      </a:cubicBezTo>
                      <a:cubicBezTo>
                        <a:pt x="2500700" y="5119946"/>
                        <a:pt x="2452553" y="5168093"/>
                        <a:pt x="2392416" y="5200190"/>
                      </a:cubicBezTo>
                      <a:cubicBezTo>
                        <a:pt x="2328774" y="5234132"/>
                        <a:pt x="2267900" y="5245939"/>
                        <a:pt x="2158325" y="5245939"/>
                      </a:cubicBezTo>
                      <a:lnTo>
                        <a:pt x="420624" y="5245939"/>
                      </a:lnTo>
                      <a:cubicBezTo>
                        <a:pt x="311049" y="5245939"/>
                        <a:pt x="250174" y="5234132"/>
                        <a:pt x="186532" y="5200190"/>
                      </a:cubicBezTo>
                      <a:cubicBezTo>
                        <a:pt x="126211" y="5167908"/>
                        <a:pt x="78065" y="5119761"/>
                        <a:pt x="45967" y="5059625"/>
                      </a:cubicBezTo>
                      <a:cubicBezTo>
                        <a:pt x="11840" y="4996351"/>
                        <a:pt x="34" y="4935292"/>
                        <a:pt x="34" y="4825717"/>
                      </a:cubicBezTo>
                      <a:lnTo>
                        <a:pt x="34" y="420590"/>
                      </a:lnTo>
                      <a:cubicBezTo>
                        <a:pt x="34" y="311015"/>
                        <a:pt x="11840" y="250140"/>
                        <a:pt x="45782" y="186498"/>
                      </a:cubicBezTo>
                      <a:cubicBezTo>
                        <a:pt x="78065" y="126177"/>
                        <a:pt x="126211" y="78031"/>
                        <a:pt x="186348" y="45933"/>
                      </a:cubicBezTo>
                      <a:cubicBezTo>
                        <a:pt x="249990" y="11806"/>
                        <a:pt x="311049" y="0"/>
                        <a:pt x="420624" y="0"/>
                      </a:cubicBezTo>
                      <a:close/>
                    </a:path>
                  </a:pathLst>
                </a:custGeom>
                <a:gradFill>
                  <a:gsLst>
                    <a:gs pos="0">
                      <a:srgbClr val="FFFFFF"/>
                    </a:gs>
                    <a:gs pos="6000">
                      <a:srgbClr val="FFFFFF">
                        <a:lumMod val="75000"/>
                        <a:lumOff val="25000"/>
                      </a:srgbClr>
                    </a:gs>
                    <a:gs pos="11000">
                      <a:srgbClr val="2F2F2F">
                        <a:lumMod val="85000"/>
                      </a:srgbClr>
                    </a:gs>
                    <a:gs pos="41000">
                      <a:srgbClr val="FFFFFF"/>
                    </a:gs>
                    <a:gs pos="98000">
                      <a:srgbClr val="FFFFFF">
                        <a:lumMod val="75000"/>
                        <a:lumOff val="25000"/>
                      </a:srgbClr>
                    </a:gs>
                    <a:gs pos="100000">
                      <a:srgbClr val="FFFFFF">
                        <a:lumMod val="75000"/>
                        <a:lumOff val="25000"/>
                      </a:srgbClr>
                    </a:gs>
                    <a:gs pos="100000">
                      <a:srgbClr val="FFFFFF"/>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nvGrpSpPr>
                <p:cNvPr id="13" name="Group 13"/>
                <p:cNvGrpSpPr/>
                <p:nvPr/>
              </p:nvGrpSpPr>
              <p:grpSpPr>
                <a:xfrm>
                  <a:off x="4822240" y="1145056"/>
                  <a:ext cx="2549181" cy="5216423"/>
                  <a:chOff x="4822240" y="1145056"/>
                  <a:chExt cx="2549181" cy="5216423"/>
                </a:xfrm>
              </p:grpSpPr>
              <p:sp>
                <p:nvSpPr>
                  <p:cNvPr id="14" name="Freeform 14"/>
                  <p:cNvSpPr/>
                  <p:nvPr/>
                </p:nvSpPr>
                <p:spPr>
                  <a:xfrm>
                    <a:off x="4822240" y="1145056"/>
                    <a:ext cx="2549181" cy="5216423"/>
                  </a:xfrm>
                  <a:custGeom>
                    <a:avLst/>
                    <a:gdLst/>
                    <a:ahLst/>
                    <a:cxnLst/>
                    <a:rect l="l" t="t" r="r" b="b"/>
                    <a:pathLst>
                      <a:path w="2549181" h="5216423">
                        <a:moveTo>
                          <a:pt x="405866" y="0"/>
                        </a:moveTo>
                        <a:lnTo>
                          <a:pt x="2143567" y="0"/>
                        </a:lnTo>
                        <a:cubicBezTo>
                          <a:pt x="2250744" y="0"/>
                          <a:pt x="2309405" y="11253"/>
                          <a:pt x="2370649" y="44088"/>
                        </a:cubicBezTo>
                        <a:cubicBezTo>
                          <a:pt x="2428388" y="74895"/>
                          <a:pt x="2474321" y="121012"/>
                          <a:pt x="2505127" y="178566"/>
                        </a:cubicBezTo>
                        <a:cubicBezTo>
                          <a:pt x="2537963" y="239810"/>
                          <a:pt x="2549215" y="298471"/>
                          <a:pt x="2549215" y="405648"/>
                        </a:cubicBezTo>
                        <a:lnTo>
                          <a:pt x="2549215" y="4810775"/>
                        </a:lnTo>
                        <a:cubicBezTo>
                          <a:pt x="2549215" y="4917952"/>
                          <a:pt x="2537963" y="4976613"/>
                          <a:pt x="2505127" y="5037857"/>
                        </a:cubicBezTo>
                        <a:cubicBezTo>
                          <a:pt x="2474321" y="5095596"/>
                          <a:pt x="2428203" y="5141529"/>
                          <a:pt x="2370649" y="5172335"/>
                        </a:cubicBezTo>
                        <a:cubicBezTo>
                          <a:pt x="2309405" y="5205171"/>
                          <a:pt x="2250744" y="5216423"/>
                          <a:pt x="2143567" y="5216423"/>
                        </a:cubicBezTo>
                        <a:lnTo>
                          <a:pt x="405866" y="5216423"/>
                        </a:lnTo>
                        <a:cubicBezTo>
                          <a:pt x="298690" y="5216423"/>
                          <a:pt x="240029" y="5205171"/>
                          <a:pt x="178785" y="5172335"/>
                        </a:cubicBezTo>
                        <a:cubicBezTo>
                          <a:pt x="121046" y="5141529"/>
                          <a:pt x="75113" y="5095411"/>
                          <a:pt x="44307" y="5037857"/>
                        </a:cubicBezTo>
                        <a:cubicBezTo>
                          <a:pt x="11287" y="4976982"/>
                          <a:pt x="34" y="4918137"/>
                          <a:pt x="34" y="4810960"/>
                        </a:cubicBezTo>
                        <a:lnTo>
                          <a:pt x="34" y="405832"/>
                        </a:lnTo>
                        <a:cubicBezTo>
                          <a:pt x="34" y="298656"/>
                          <a:pt x="11287" y="239995"/>
                          <a:pt x="44122" y="178751"/>
                        </a:cubicBezTo>
                        <a:cubicBezTo>
                          <a:pt x="74929" y="121012"/>
                          <a:pt x="121046" y="75079"/>
                          <a:pt x="178600" y="44273"/>
                        </a:cubicBezTo>
                        <a:cubicBezTo>
                          <a:pt x="239844" y="11253"/>
                          <a:pt x="298690" y="0"/>
                          <a:pt x="405866" y="0"/>
                        </a:cubicBezTo>
                        <a:close/>
                      </a:path>
                    </a:pathLst>
                  </a:custGeom>
                  <a:solidFill>
                    <a:srgbClr val="C9C6C8"/>
                  </a:solidFill>
                  <a:ln cap="flat">
                    <a:prstDash val="solid"/>
                  </a:ln>
                </p:spPr>
                <p:txBody>
                  <a:bodyPr vert="horz" lIns="91440" tIns="45720" rIns="91440" bIns="45720" anchor="ctr">
                    <a:normAutofit/>
                  </a:bodyPr>
                  <a:lstStyle/>
                  <a:p>
                    <a:pPr marL="0" algn="l"/>
                    <a:endParaRPr/>
                  </a:p>
                </p:txBody>
              </p:sp>
              <p:sp>
                <p:nvSpPr>
                  <p:cNvPr id="15" name="Freeform 15"/>
                  <p:cNvSpPr/>
                  <p:nvPr/>
                </p:nvSpPr>
                <p:spPr>
                  <a:xfrm>
                    <a:off x="4822240" y="1145056"/>
                    <a:ext cx="2549181" cy="5216423"/>
                  </a:xfrm>
                  <a:custGeom>
                    <a:avLst/>
                    <a:gdLst/>
                    <a:ahLst/>
                    <a:cxnLst/>
                    <a:rect l="l" t="t" r="r" b="b"/>
                    <a:pathLst>
                      <a:path w="2549181" h="5216423">
                        <a:moveTo>
                          <a:pt x="405866" y="0"/>
                        </a:moveTo>
                        <a:lnTo>
                          <a:pt x="2143567" y="0"/>
                        </a:lnTo>
                        <a:cubicBezTo>
                          <a:pt x="2250744" y="0"/>
                          <a:pt x="2309405" y="11253"/>
                          <a:pt x="2370649" y="44088"/>
                        </a:cubicBezTo>
                        <a:cubicBezTo>
                          <a:pt x="2428388" y="74895"/>
                          <a:pt x="2474321" y="121012"/>
                          <a:pt x="2505127" y="178566"/>
                        </a:cubicBezTo>
                        <a:cubicBezTo>
                          <a:pt x="2537963" y="239810"/>
                          <a:pt x="2549215" y="298471"/>
                          <a:pt x="2549215" y="405648"/>
                        </a:cubicBezTo>
                        <a:lnTo>
                          <a:pt x="2549215" y="4810775"/>
                        </a:lnTo>
                        <a:cubicBezTo>
                          <a:pt x="2549215" y="4917952"/>
                          <a:pt x="2537963" y="4976613"/>
                          <a:pt x="2505127" y="5037857"/>
                        </a:cubicBezTo>
                        <a:cubicBezTo>
                          <a:pt x="2474321" y="5095596"/>
                          <a:pt x="2428203" y="5141529"/>
                          <a:pt x="2370649" y="5172335"/>
                        </a:cubicBezTo>
                        <a:cubicBezTo>
                          <a:pt x="2309405" y="5205171"/>
                          <a:pt x="2250744" y="5216423"/>
                          <a:pt x="2143567" y="5216423"/>
                        </a:cubicBezTo>
                        <a:lnTo>
                          <a:pt x="405866" y="5216423"/>
                        </a:lnTo>
                        <a:cubicBezTo>
                          <a:pt x="298690" y="5216423"/>
                          <a:pt x="240029" y="5205171"/>
                          <a:pt x="178785" y="5172335"/>
                        </a:cubicBezTo>
                        <a:cubicBezTo>
                          <a:pt x="121046" y="5141529"/>
                          <a:pt x="75113" y="5095411"/>
                          <a:pt x="44307" y="5037857"/>
                        </a:cubicBezTo>
                        <a:cubicBezTo>
                          <a:pt x="11287" y="4976982"/>
                          <a:pt x="34" y="4918137"/>
                          <a:pt x="34" y="4810960"/>
                        </a:cubicBezTo>
                        <a:lnTo>
                          <a:pt x="34" y="405832"/>
                        </a:lnTo>
                        <a:cubicBezTo>
                          <a:pt x="34" y="298656"/>
                          <a:pt x="11287" y="239995"/>
                          <a:pt x="44122" y="178751"/>
                        </a:cubicBezTo>
                        <a:cubicBezTo>
                          <a:pt x="74929" y="121012"/>
                          <a:pt x="121046" y="75079"/>
                          <a:pt x="178600" y="44273"/>
                        </a:cubicBezTo>
                        <a:cubicBezTo>
                          <a:pt x="239844" y="11253"/>
                          <a:pt x="298690" y="0"/>
                          <a:pt x="405866" y="0"/>
                        </a:cubicBezTo>
                        <a:close/>
                      </a:path>
                    </a:pathLst>
                  </a:custGeom>
                  <a:solidFill>
                    <a:srgbClr val="000000"/>
                  </a:solidFill>
                  <a:ln cap="flat">
                    <a:prstDash val="solid"/>
                  </a:ln>
                </p:spPr>
                <p:txBody>
                  <a:bodyPr vert="horz" lIns="91440" tIns="45720" rIns="91440" bIns="45720" anchor="ctr">
                    <a:normAutofit/>
                  </a:bodyPr>
                  <a:lstStyle/>
                  <a:p>
                    <a:pPr marL="0" algn="l"/>
                    <a:endParaRPr/>
                  </a:p>
                </p:txBody>
              </p:sp>
            </p:grpSp>
            <p:sp>
              <p:nvSpPr>
                <p:cNvPr id="16" name="Freeform 16"/>
                <p:cNvSpPr/>
                <p:nvPr/>
              </p:nvSpPr>
              <p:spPr>
                <a:xfrm>
                  <a:off x="4811171" y="1169037"/>
                  <a:ext cx="2571501" cy="5161266"/>
                </a:xfrm>
                <a:custGeom>
                  <a:avLst/>
                  <a:gdLst/>
                  <a:ahLst/>
                  <a:cxnLst/>
                  <a:rect l="l" t="t" r="r" b="b"/>
                  <a:pathLst>
                    <a:path w="2571501" h="5161266">
                      <a:moveTo>
                        <a:pt x="409371" y="0"/>
                      </a:moveTo>
                      <a:lnTo>
                        <a:pt x="2162199" y="0"/>
                      </a:lnTo>
                      <a:cubicBezTo>
                        <a:pt x="2270298" y="0"/>
                        <a:pt x="2329512" y="11253"/>
                        <a:pt x="2391310" y="43535"/>
                      </a:cubicBezTo>
                      <a:cubicBezTo>
                        <a:pt x="2449417" y="73972"/>
                        <a:pt x="2495904" y="119536"/>
                        <a:pt x="2527079" y="176722"/>
                      </a:cubicBezTo>
                      <a:cubicBezTo>
                        <a:pt x="2560099" y="237228"/>
                        <a:pt x="2571536" y="295335"/>
                        <a:pt x="2571536" y="401405"/>
                      </a:cubicBezTo>
                      <a:lnTo>
                        <a:pt x="2571536" y="4759862"/>
                      </a:lnTo>
                      <a:cubicBezTo>
                        <a:pt x="2571536" y="4865932"/>
                        <a:pt x="2560099" y="4924040"/>
                        <a:pt x="2527079" y="4984546"/>
                      </a:cubicBezTo>
                      <a:cubicBezTo>
                        <a:pt x="2495904" y="5041546"/>
                        <a:pt x="2449602" y="5087110"/>
                        <a:pt x="2391310" y="5117732"/>
                      </a:cubicBezTo>
                      <a:cubicBezTo>
                        <a:pt x="2329512" y="5150199"/>
                        <a:pt x="2270298" y="5161267"/>
                        <a:pt x="2162199" y="5161267"/>
                      </a:cubicBezTo>
                      <a:lnTo>
                        <a:pt x="409371" y="5161267"/>
                      </a:lnTo>
                      <a:cubicBezTo>
                        <a:pt x="301272" y="5161267"/>
                        <a:pt x="242058" y="5150014"/>
                        <a:pt x="180260" y="5117732"/>
                      </a:cubicBezTo>
                      <a:cubicBezTo>
                        <a:pt x="122153" y="5087295"/>
                        <a:pt x="75666" y="5041731"/>
                        <a:pt x="44491" y="4984546"/>
                      </a:cubicBezTo>
                      <a:cubicBezTo>
                        <a:pt x="11471" y="4924040"/>
                        <a:pt x="34" y="4865932"/>
                        <a:pt x="34" y="4759862"/>
                      </a:cubicBezTo>
                      <a:lnTo>
                        <a:pt x="34" y="401590"/>
                      </a:lnTo>
                      <a:cubicBezTo>
                        <a:pt x="34" y="295520"/>
                        <a:pt x="11471" y="237412"/>
                        <a:pt x="44491" y="176906"/>
                      </a:cubicBezTo>
                      <a:cubicBezTo>
                        <a:pt x="75666" y="119905"/>
                        <a:pt x="121968" y="74341"/>
                        <a:pt x="180260" y="43719"/>
                      </a:cubicBezTo>
                      <a:cubicBezTo>
                        <a:pt x="242058" y="11253"/>
                        <a:pt x="301272" y="0"/>
                        <a:pt x="409371" y="0"/>
                      </a:cubicBez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17" name="Freeform 17"/>
                <p:cNvSpPr/>
                <p:nvPr/>
              </p:nvSpPr>
              <p:spPr>
                <a:xfrm>
                  <a:off x="4811171" y="1169037"/>
                  <a:ext cx="2571501" cy="5161266"/>
                </a:xfrm>
                <a:custGeom>
                  <a:avLst/>
                  <a:gdLst/>
                  <a:ahLst/>
                  <a:cxnLst/>
                  <a:rect l="l" t="t" r="r" b="b"/>
                  <a:pathLst>
                    <a:path w="2571501" h="5161266">
                      <a:moveTo>
                        <a:pt x="409371" y="0"/>
                      </a:moveTo>
                      <a:lnTo>
                        <a:pt x="2162199" y="0"/>
                      </a:lnTo>
                      <a:cubicBezTo>
                        <a:pt x="2270298" y="0"/>
                        <a:pt x="2329512" y="11253"/>
                        <a:pt x="2391310" y="43535"/>
                      </a:cubicBezTo>
                      <a:cubicBezTo>
                        <a:pt x="2449417" y="73972"/>
                        <a:pt x="2495904" y="119536"/>
                        <a:pt x="2527079" y="176722"/>
                      </a:cubicBezTo>
                      <a:cubicBezTo>
                        <a:pt x="2560099" y="237228"/>
                        <a:pt x="2571536" y="295335"/>
                        <a:pt x="2571536" y="401405"/>
                      </a:cubicBezTo>
                      <a:lnTo>
                        <a:pt x="2571536" y="4759862"/>
                      </a:lnTo>
                      <a:cubicBezTo>
                        <a:pt x="2571536" y="4865932"/>
                        <a:pt x="2560099" y="4924040"/>
                        <a:pt x="2527079" y="4984546"/>
                      </a:cubicBezTo>
                      <a:cubicBezTo>
                        <a:pt x="2495904" y="5041546"/>
                        <a:pt x="2449602" y="5087110"/>
                        <a:pt x="2391310" y="5117732"/>
                      </a:cubicBezTo>
                      <a:cubicBezTo>
                        <a:pt x="2329512" y="5150199"/>
                        <a:pt x="2270298" y="5161267"/>
                        <a:pt x="2162199" y="5161267"/>
                      </a:cubicBezTo>
                      <a:lnTo>
                        <a:pt x="409371" y="5161267"/>
                      </a:lnTo>
                      <a:cubicBezTo>
                        <a:pt x="301272" y="5161267"/>
                        <a:pt x="242058" y="5150014"/>
                        <a:pt x="180260" y="5117732"/>
                      </a:cubicBezTo>
                      <a:cubicBezTo>
                        <a:pt x="122153" y="5087295"/>
                        <a:pt x="75666" y="5041731"/>
                        <a:pt x="44491" y="4984546"/>
                      </a:cubicBezTo>
                      <a:cubicBezTo>
                        <a:pt x="11471" y="4924040"/>
                        <a:pt x="34" y="4865932"/>
                        <a:pt x="34" y="4759862"/>
                      </a:cubicBezTo>
                      <a:lnTo>
                        <a:pt x="34" y="401590"/>
                      </a:lnTo>
                      <a:cubicBezTo>
                        <a:pt x="34" y="295520"/>
                        <a:pt x="11471" y="237412"/>
                        <a:pt x="44491" y="176906"/>
                      </a:cubicBezTo>
                      <a:cubicBezTo>
                        <a:pt x="75666" y="119905"/>
                        <a:pt x="121968" y="74341"/>
                        <a:pt x="180260" y="43719"/>
                      </a:cubicBezTo>
                      <a:cubicBezTo>
                        <a:pt x="242058" y="11253"/>
                        <a:pt x="301272" y="0"/>
                        <a:pt x="409371" y="0"/>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nvGrpSpPr>
                <p:cNvPr id="18" name="Group 18"/>
                <p:cNvGrpSpPr/>
                <p:nvPr/>
              </p:nvGrpSpPr>
              <p:grpSpPr>
                <a:xfrm>
                  <a:off x="4853599" y="1159814"/>
                  <a:ext cx="2479082" cy="5187092"/>
                  <a:chOff x="4853599" y="1159814"/>
                  <a:chExt cx="2479082" cy="5187092"/>
                </a:xfrm>
                <a:solidFill>
                  <a:srgbClr val="FFFFFF"/>
                </a:solidFill>
              </p:grpSpPr>
              <p:sp>
                <p:nvSpPr>
                  <p:cNvPr id="19" name="Freeform 19"/>
                  <p:cNvSpPr/>
                  <p:nvPr/>
                </p:nvSpPr>
                <p:spPr>
                  <a:xfrm>
                    <a:off x="4853599" y="1159814"/>
                    <a:ext cx="2479082" cy="5187092"/>
                  </a:xfrm>
                  <a:custGeom>
                    <a:avLst/>
                    <a:gdLst/>
                    <a:ahLst/>
                    <a:cxnLst/>
                    <a:rect l="l" t="t" r="r" b="b"/>
                    <a:pathLst>
                      <a:path w="2479082" h="5187092">
                        <a:moveTo>
                          <a:pt x="394614" y="0"/>
                        </a:moveTo>
                        <a:lnTo>
                          <a:pt x="2084537" y="0"/>
                        </a:lnTo>
                        <a:cubicBezTo>
                          <a:pt x="2188762" y="0"/>
                          <a:pt x="2245948" y="11253"/>
                          <a:pt x="2305531" y="43904"/>
                        </a:cubicBezTo>
                        <a:cubicBezTo>
                          <a:pt x="2361610" y="74526"/>
                          <a:pt x="2406436" y="120274"/>
                          <a:pt x="2436320" y="177644"/>
                        </a:cubicBezTo>
                        <a:cubicBezTo>
                          <a:pt x="2468233" y="238519"/>
                          <a:pt x="2479117" y="296996"/>
                          <a:pt x="2479117" y="403434"/>
                        </a:cubicBezTo>
                        <a:lnTo>
                          <a:pt x="2479117" y="4783658"/>
                        </a:lnTo>
                        <a:cubicBezTo>
                          <a:pt x="2479117" y="4890282"/>
                          <a:pt x="2468049" y="4948574"/>
                          <a:pt x="2436320" y="5009449"/>
                        </a:cubicBezTo>
                        <a:cubicBezTo>
                          <a:pt x="2406252" y="5066819"/>
                          <a:pt x="2361610" y="5112567"/>
                          <a:pt x="2305531" y="5143189"/>
                        </a:cubicBezTo>
                        <a:cubicBezTo>
                          <a:pt x="2245948" y="5175840"/>
                          <a:pt x="2188947" y="5187093"/>
                          <a:pt x="2084537" y="5187093"/>
                        </a:cubicBezTo>
                        <a:lnTo>
                          <a:pt x="394614" y="5187093"/>
                        </a:lnTo>
                        <a:cubicBezTo>
                          <a:pt x="290389" y="5187093"/>
                          <a:pt x="233203" y="5175840"/>
                          <a:pt x="173620" y="5143189"/>
                        </a:cubicBezTo>
                        <a:cubicBezTo>
                          <a:pt x="117541" y="5112567"/>
                          <a:pt x="72715" y="5066819"/>
                          <a:pt x="42831" y="5009449"/>
                        </a:cubicBezTo>
                        <a:cubicBezTo>
                          <a:pt x="11102" y="4948758"/>
                          <a:pt x="34" y="4890282"/>
                          <a:pt x="34" y="4783843"/>
                        </a:cubicBezTo>
                        <a:lnTo>
                          <a:pt x="34" y="403434"/>
                        </a:lnTo>
                        <a:cubicBezTo>
                          <a:pt x="34" y="296811"/>
                          <a:pt x="11102" y="238519"/>
                          <a:pt x="42831" y="177644"/>
                        </a:cubicBezTo>
                        <a:cubicBezTo>
                          <a:pt x="72899" y="120274"/>
                          <a:pt x="117541" y="74526"/>
                          <a:pt x="173620" y="43904"/>
                        </a:cubicBezTo>
                        <a:cubicBezTo>
                          <a:pt x="233388" y="11253"/>
                          <a:pt x="290389" y="0"/>
                          <a:pt x="394614" y="0"/>
                        </a:cubicBez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20" name="Freeform 20"/>
                  <p:cNvSpPr/>
                  <p:nvPr/>
                </p:nvSpPr>
                <p:spPr>
                  <a:xfrm>
                    <a:off x="4853599" y="1159814"/>
                    <a:ext cx="2479082" cy="5187092"/>
                  </a:xfrm>
                  <a:custGeom>
                    <a:avLst/>
                    <a:gdLst/>
                    <a:ahLst/>
                    <a:cxnLst/>
                    <a:rect l="l" t="t" r="r" b="b"/>
                    <a:pathLst>
                      <a:path w="2479082" h="5187092">
                        <a:moveTo>
                          <a:pt x="394614" y="0"/>
                        </a:moveTo>
                        <a:lnTo>
                          <a:pt x="2084537" y="0"/>
                        </a:lnTo>
                        <a:cubicBezTo>
                          <a:pt x="2188762" y="0"/>
                          <a:pt x="2245948" y="11253"/>
                          <a:pt x="2305531" y="43904"/>
                        </a:cubicBezTo>
                        <a:cubicBezTo>
                          <a:pt x="2361610" y="74526"/>
                          <a:pt x="2406436" y="120274"/>
                          <a:pt x="2436320" y="177644"/>
                        </a:cubicBezTo>
                        <a:cubicBezTo>
                          <a:pt x="2468233" y="238519"/>
                          <a:pt x="2479117" y="296996"/>
                          <a:pt x="2479117" y="403434"/>
                        </a:cubicBezTo>
                        <a:lnTo>
                          <a:pt x="2479117" y="4783658"/>
                        </a:lnTo>
                        <a:cubicBezTo>
                          <a:pt x="2479117" y="4890282"/>
                          <a:pt x="2468049" y="4948574"/>
                          <a:pt x="2436320" y="5009449"/>
                        </a:cubicBezTo>
                        <a:cubicBezTo>
                          <a:pt x="2406252" y="5066819"/>
                          <a:pt x="2361610" y="5112567"/>
                          <a:pt x="2305531" y="5143189"/>
                        </a:cubicBezTo>
                        <a:cubicBezTo>
                          <a:pt x="2245948" y="5175840"/>
                          <a:pt x="2188947" y="5187093"/>
                          <a:pt x="2084537" y="5187093"/>
                        </a:cubicBezTo>
                        <a:lnTo>
                          <a:pt x="394614" y="5187093"/>
                        </a:lnTo>
                        <a:cubicBezTo>
                          <a:pt x="290389" y="5187093"/>
                          <a:pt x="233203" y="5175840"/>
                          <a:pt x="173620" y="5143189"/>
                        </a:cubicBezTo>
                        <a:cubicBezTo>
                          <a:pt x="117541" y="5112567"/>
                          <a:pt x="72715" y="5066819"/>
                          <a:pt x="42831" y="5009449"/>
                        </a:cubicBezTo>
                        <a:cubicBezTo>
                          <a:pt x="11102" y="4948758"/>
                          <a:pt x="34" y="4890282"/>
                          <a:pt x="34" y="4783843"/>
                        </a:cubicBezTo>
                        <a:lnTo>
                          <a:pt x="34" y="403434"/>
                        </a:lnTo>
                        <a:cubicBezTo>
                          <a:pt x="34" y="296811"/>
                          <a:pt x="11102" y="238519"/>
                          <a:pt x="42831" y="177644"/>
                        </a:cubicBezTo>
                        <a:cubicBezTo>
                          <a:pt x="72899" y="120274"/>
                          <a:pt x="117541" y="74526"/>
                          <a:pt x="173620" y="43904"/>
                        </a:cubicBezTo>
                        <a:cubicBezTo>
                          <a:pt x="233388" y="11253"/>
                          <a:pt x="290389" y="0"/>
                          <a:pt x="394614" y="0"/>
                        </a:cubicBezTo>
                        <a:close/>
                      </a:path>
                    </a:pathLst>
                  </a:custGeom>
                  <a:solidFill>
                    <a:srgbClr val="FFFFFF"/>
                  </a:solidFill>
                  <a:ln cap="flat">
                    <a:prstDash val="solid"/>
                  </a:ln>
                </p:spPr>
                <p:txBody>
                  <a:bodyPr vert="horz" lIns="91440" tIns="45720" rIns="91440" bIns="45720" anchor="ctr">
                    <a:normAutofit/>
                  </a:bodyPr>
                  <a:lstStyle/>
                  <a:p>
                    <a:pPr marL="0" algn="l"/>
                    <a:endParaRPr/>
                  </a:p>
                </p:txBody>
              </p:sp>
            </p:grpSp>
            <p:sp>
              <p:nvSpPr>
                <p:cNvPr id="21" name="Freeform 21"/>
                <p:cNvSpPr/>
                <p:nvPr/>
              </p:nvSpPr>
              <p:spPr>
                <a:xfrm>
                  <a:off x="4843454" y="1171804"/>
                  <a:ext cx="2506937" cy="5163295"/>
                </a:xfrm>
                <a:custGeom>
                  <a:avLst/>
                  <a:gdLst/>
                  <a:ahLst/>
                  <a:cxnLst/>
                  <a:rect l="l" t="t" r="r" b="b"/>
                  <a:pathLst>
                    <a:path w="2506937" h="5163295">
                      <a:moveTo>
                        <a:pt x="2127887" y="0"/>
                      </a:moveTo>
                      <a:cubicBezTo>
                        <a:pt x="2230821" y="0"/>
                        <a:pt x="2285424" y="10515"/>
                        <a:pt x="2342425" y="40952"/>
                      </a:cubicBezTo>
                      <a:cubicBezTo>
                        <a:pt x="2395368" y="69360"/>
                        <a:pt x="2437611" y="111604"/>
                        <a:pt x="2466020" y="164547"/>
                      </a:cubicBezTo>
                      <a:cubicBezTo>
                        <a:pt x="2496457" y="221548"/>
                        <a:pt x="2506972" y="276151"/>
                        <a:pt x="2506972" y="379084"/>
                      </a:cubicBezTo>
                      <a:lnTo>
                        <a:pt x="2506972" y="379084"/>
                      </a:lnTo>
                      <a:lnTo>
                        <a:pt x="2506972" y="4784212"/>
                      </a:lnTo>
                      <a:cubicBezTo>
                        <a:pt x="2506972" y="4887146"/>
                        <a:pt x="2496457" y="4941748"/>
                        <a:pt x="2466020" y="4998750"/>
                      </a:cubicBezTo>
                      <a:cubicBezTo>
                        <a:pt x="2437611" y="5051692"/>
                        <a:pt x="2395368" y="5093936"/>
                        <a:pt x="2342425" y="5122344"/>
                      </a:cubicBezTo>
                      <a:cubicBezTo>
                        <a:pt x="2285424" y="5152782"/>
                        <a:pt x="2230821" y="5163296"/>
                        <a:pt x="2127887" y="5163296"/>
                      </a:cubicBezTo>
                      <a:lnTo>
                        <a:pt x="2127887" y="5163296"/>
                      </a:lnTo>
                      <a:lnTo>
                        <a:pt x="379118" y="5163296"/>
                      </a:lnTo>
                      <a:cubicBezTo>
                        <a:pt x="276185" y="5163296"/>
                        <a:pt x="221582" y="5152782"/>
                        <a:pt x="164581" y="5122344"/>
                      </a:cubicBezTo>
                      <a:cubicBezTo>
                        <a:pt x="111638" y="5093936"/>
                        <a:pt x="69394" y="5051692"/>
                        <a:pt x="40986" y="4998750"/>
                      </a:cubicBezTo>
                      <a:cubicBezTo>
                        <a:pt x="10549" y="4941748"/>
                        <a:pt x="34" y="4887146"/>
                        <a:pt x="34" y="4784212"/>
                      </a:cubicBezTo>
                      <a:lnTo>
                        <a:pt x="34" y="4784212"/>
                      </a:lnTo>
                      <a:lnTo>
                        <a:pt x="34" y="379084"/>
                      </a:lnTo>
                      <a:cubicBezTo>
                        <a:pt x="34" y="276151"/>
                        <a:pt x="10549" y="221548"/>
                        <a:pt x="40986" y="164547"/>
                      </a:cubicBezTo>
                      <a:cubicBezTo>
                        <a:pt x="69394" y="111604"/>
                        <a:pt x="111638" y="69360"/>
                        <a:pt x="164581" y="40952"/>
                      </a:cubicBezTo>
                      <a:cubicBezTo>
                        <a:pt x="221582" y="10515"/>
                        <a:pt x="276185" y="0"/>
                        <a:pt x="379118" y="0"/>
                      </a:cubicBezTo>
                      <a:lnTo>
                        <a:pt x="379118" y="0"/>
                      </a:lnTo>
                      <a:lnTo>
                        <a:pt x="2127887" y="0"/>
                      </a:lnTo>
                      <a:close/>
                    </a:path>
                  </a:pathLst>
                </a:custGeom>
                <a:solidFill>
                  <a:srgbClr val="5F5F5F"/>
                </a:solidFill>
                <a:ln w="5521" cap="flat">
                  <a:solidFill>
                    <a:srgbClr val="000000"/>
                  </a:solidFill>
                  <a:prstDash val="solid"/>
                </a:ln>
              </p:spPr>
              <p:txBody>
                <a:bodyPr vert="horz" lIns="91440" tIns="45720" rIns="91440" bIns="45720" anchor="ctr">
                  <a:normAutofit/>
                </a:bodyPr>
                <a:lstStyle/>
                <a:p>
                  <a:pPr marL="0" algn="l"/>
                  <a:endParaRPr/>
                </a:p>
              </p:txBody>
            </p:sp>
            <p:grpSp>
              <p:nvGrpSpPr>
                <p:cNvPr id="22" name="Group 22"/>
                <p:cNvGrpSpPr/>
                <p:nvPr/>
              </p:nvGrpSpPr>
              <p:grpSpPr>
                <a:xfrm>
                  <a:off x="4868357" y="1196707"/>
                  <a:ext cx="2457130" cy="5113489"/>
                  <a:chOff x="4868357" y="1196707"/>
                  <a:chExt cx="2457130" cy="5113489"/>
                </a:xfrm>
              </p:grpSpPr>
              <p:sp>
                <p:nvSpPr>
                  <p:cNvPr id="23" name="Freeform 23"/>
                  <p:cNvSpPr/>
                  <p:nvPr/>
                </p:nvSpPr>
                <p:spPr>
                  <a:xfrm>
                    <a:off x="4868357" y="1196707"/>
                    <a:ext cx="2457130" cy="5113489"/>
                  </a:xfrm>
                  <a:custGeom>
                    <a:avLst/>
                    <a:gdLst/>
                    <a:ahLst/>
                    <a:cxnLst/>
                    <a:rect l="l" t="t" r="r" b="b"/>
                    <a:pathLst>
                      <a:path w="2457130" h="5113489">
                        <a:moveTo>
                          <a:pt x="355875" y="0"/>
                        </a:moveTo>
                        <a:lnTo>
                          <a:pt x="2101508" y="0"/>
                        </a:lnTo>
                        <a:cubicBezTo>
                          <a:pt x="2200199" y="0"/>
                          <a:pt x="2251482" y="9408"/>
                          <a:pt x="2305162" y="38001"/>
                        </a:cubicBezTo>
                        <a:cubicBezTo>
                          <a:pt x="2354047" y="64011"/>
                          <a:pt x="2392970" y="102749"/>
                          <a:pt x="2418980" y="151449"/>
                        </a:cubicBezTo>
                        <a:cubicBezTo>
                          <a:pt x="2447757" y="204945"/>
                          <a:pt x="2457165" y="256043"/>
                          <a:pt x="2457165" y="354181"/>
                        </a:cubicBezTo>
                        <a:lnTo>
                          <a:pt x="2457165" y="4759308"/>
                        </a:lnTo>
                        <a:cubicBezTo>
                          <a:pt x="2457165" y="4857631"/>
                          <a:pt x="2447757" y="4908729"/>
                          <a:pt x="2418980" y="4962040"/>
                        </a:cubicBezTo>
                        <a:cubicBezTo>
                          <a:pt x="2392785" y="5010740"/>
                          <a:pt x="2354047" y="5049294"/>
                          <a:pt x="2305162" y="5075489"/>
                        </a:cubicBezTo>
                        <a:cubicBezTo>
                          <a:pt x="2251482" y="5104081"/>
                          <a:pt x="2200199" y="5113489"/>
                          <a:pt x="2101508" y="5113489"/>
                        </a:cubicBezTo>
                        <a:lnTo>
                          <a:pt x="355875" y="5113489"/>
                        </a:lnTo>
                        <a:cubicBezTo>
                          <a:pt x="257184" y="5113489"/>
                          <a:pt x="205902" y="5104081"/>
                          <a:pt x="152221" y="5075489"/>
                        </a:cubicBezTo>
                        <a:cubicBezTo>
                          <a:pt x="103337" y="5049479"/>
                          <a:pt x="64414" y="5010740"/>
                          <a:pt x="38404" y="4962040"/>
                        </a:cubicBezTo>
                        <a:cubicBezTo>
                          <a:pt x="9442" y="4908729"/>
                          <a:pt x="34" y="4857631"/>
                          <a:pt x="34" y="4759308"/>
                        </a:cubicBezTo>
                        <a:lnTo>
                          <a:pt x="34" y="354181"/>
                        </a:lnTo>
                        <a:cubicBezTo>
                          <a:pt x="34" y="255859"/>
                          <a:pt x="9442" y="204761"/>
                          <a:pt x="38219" y="151449"/>
                        </a:cubicBezTo>
                        <a:cubicBezTo>
                          <a:pt x="64414" y="102749"/>
                          <a:pt x="103152" y="64195"/>
                          <a:pt x="152037" y="38001"/>
                        </a:cubicBezTo>
                        <a:cubicBezTo>
                          <a:pt x="205717" y="9408"/>
                          <a:pt x="257000" y="0"/>
                          <a:pt x="355875" y="0"/>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24" name="Freeform 24"/>
                  <p:cNvSpPr/>
                  <p:nvPr/>
                </p:nvSpPr>
                <p:spPr>
                  <a:xfrm>
                    <a:off x="4868357" y="1196707"/>
                    <a:ext cx="2457130" cy="5113489"/>
                  </a:xfrm>
                  <a:custGeom>
                    <a:avLst/>
                    <a:gdLst/>
                    <a:ahLst/>
                    <a:cxnLst/>
                    <a:rect l="l" t="t" r="r" b="b"/>
                    <a:pathLst>
                      <a:path w="2457130" h="5113489">
                        <a:moveTo>
                          <a:pt x="355875" y="0"/>
                        </a:moveTo>
                        <a:lnTo>
                          <a:pt x="2101508" y="0"/>
                        </a:lnTo>
                        <a:cubicBezTo>
                          <a:pt x="2200199" y="0"/>
                          <a:pt x="2251482" y="9408"/>
                          <a:pt x="2305162" y="38001"/>
                        </a:cubicBezTo>
                        <a:cubicBezTo>
                          <a:pt x="2354047" y="64011"/>
                          <a:pt x="2392970" y="102749"/>
                          <a:pt x="2418980" y="151449"/>
                        </a:cubicBezTo>
                        <a:cubicBezTo>
                          <a:pt x="2447757" y="204945"/>
                          <a:pt x="2457165" y="256043"/>
                          <a:pt x="2457165" y="354181"/>
                        </a:cubicBezTo>
                        <a:lnTo>
                          <a:pt x="2457165" y="4759308"/>
                        </a:lnTo>
                        <a:cubicBezTo>
                          <a:pt x="2457165" y="4857631"/>
                          <a:pt x="2447757" y="4908729"/>
                          <a:pt x="2418980" y="4962040"/>
                        </a:cubicBezTo>
                        <a:cubicBezTo>
                          <a:pt x="2392785" y="5010740"/>
                          <a:pt x="2354047" y="5049294"/>
                          <a:pt x="2305162" y="5075489"/>
                        </a:cubicBezTo>
                        <a:cubicBezTo>
                          <a:pt x="2251482" y="5104081"/>
                          <a:pt x="2200199" y="5113489"/>
                          <a:pt x="2101508" y="5113489"/>
                        </a:cubicBezTo>
                        <a:lnTo>
                          <a:pt x="355875" y="5113489"/>
                        </a:lnTo>
                        <a:cubicBezTo>
                          <a:pt x="257184" y="5113489"/>
                          <a:pt x="205902" y="5104081"/>
                          <a:pt x="152221" y="5075489"/>
                        </a:cubicBezTo>
                        <a:cubicBezTo>
                          <a:pt x="103337" y="5049479"/>
                          <a:pt x="64414" y="5010740"/>
                          <a:pt x="38404" y="4962040"/>
                        </a:cubicBezTo>
                        <a:cubicBezTo>
                          <a:pt x="9442" y="4908729"/>
                          <a:pt x="34" y="4857631"/>
                          <a:pt x="34" y="4759308"/>
                        </a:cubicBezTo>
                        <a:lnTo>
                          <a:pt x="34" y="354181"/>
                        </a:lnTo>
                        <a:cubicBezTo>
                          <a:pt x="34" y="255859"/>
                          <a:pt x="9442" y="204761"/>
                          <a:pt x="38219" y="151449"/>
                        </a:cubicBezTo>
                        <a:cubicBezTo>
                          <a:pt x="64414" y="102749"/>
                          <a:pt x="103152" y="64195"/>
                          <a:pt x="152037" y="38001"/>
                        </a:cubicBezTo>
                        <a:cubicBezTo>
                          <a:pt x="205717" y="9408"/>
                          <a:pt x="257000" y="0"/>
                          <a:pt x="355875" y="0"/>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sp>
              <p:nvSpPr>
                <p:cNvPr id="25" name="Freeform 25"/>
                <p:cNvSpPr/>
                <p:nvPr/>
              </p:nvSpPr>
              <p:spPr>
                <a:xfrm>
                  <a:off x="4907095" y="1229912"/>
                  <a:ext cx="2379838" cy="5047449"/>
                </a:xfrm>
                <a:custGeom>
                  <a:avLst/>
                  <a:gdLst/>
                  <a:ahLst/>
                  <a:cxnLst/>
                  <a:rect l="l" t="t" r="r" b="b"/>
                  <a:pathLst>
                    <a:path w="2379838" h="5047449">
                      <a:moveTo>
                        <a:pt x="321011" y="0"/>
                      </a:moveTo>
                      <a:lnTo>
                        <a:pt x="2058711" y="0"/>
                      </a:lnTo>
                      <a:cubicBezTo>
                        <a:pt x="2153160" y="0"/>
                        <a:pt x="2198539" y="8855"/>
                        <a:pt x="2245948" y="34127"/>
                      </a:cubicBezTo>
                      <a:cubicBezTo>
                        <a:pt x="2288744" y="57001"/>
                        <a:pt x="2322687" y="90943"/>
                        <a:pt x="2345746" y="133925"/>
                      </a:cubicBezTo>
                      <a:cubicBezTo>
                        <a:pt x="2371018" y="181149"/>
                        <a:pt x="2379872" y="226713"/>
                        <a:pt x="2379872" y="321161"/>
                      </a:cubicBezTo>
                      <a:lnTo>
                        <a:pt x="2379872" y="4726289"/>
                      </a:lnTo>
                      <a:cubicBezTo>
                        <a:pt x="2379872" y="4820737"/>
                        <a:pt x="2371018" y="4866116"/>
                        <a:pt x="2345746" y="4913525"/>
                      </a:cubicBezTo>
                      <a:cubicBezTo>
                        <a:pt x="2322871" y="4956322"/>
                        <a:pt x="2288929" y="4990264"/>
                        <a:pt x="2245948" y="5013323"/>
                      </a:cubicBezTo>
                      <a:cubicBezTo>
                        <a:pt x="2198724" y="5038595"/>
                        <a:pt x="2153160" y="5047449"/>
                        <a:pt x="2058711" y="5047449"/>
                      </a:cubicBezTo>
                      <a:lnTo>
                        <a:pt x="321011" y="5047449"/>
                      </a:lnTo>
                      <a:cubicBezTo>
                        <a:pt x="226562" y="5047449"/>
                        <a:pt x="181183" y="5038595"/>
                        <a:pt x="133774" y="5013323"/>
                      </a:cubicBezTo>
                      <a:cubicBezTo>
                        <a:pt x="90977" y="4990449"/>
                        <a:pt x="57035" y="4956506"/>
                        <a:pt x="33976" y="4913525"/>
                      </a:cubicBezTo>
                      <a:cubicBezTo>
                        <a:pt x="8889" y="4865932"/>
                        <a:pt x="34" y="4820552"/>
                        <a:pt x="34" y="4726104"/>
                      </a:cubicBezTo>
                      <a:lnTo>
                        <a:pt x="34" y="320977"/>
                      </a:lnTo>
                      <a:cubicBezTo>
                        <a:pt x="34" y="226528"/>
                        <a:pt x="8889" y="181149"/>
                        <a:pt x="34161" y="133740"/>
                      </a:cubicBezTo>
                      <a:cubicBezTo>
                        <a:pt x="57035" y="90943"/>
                        <a:pt x="90977" y="57001"/>
                        <a:pt x="133959" y="33942"/>
                      </a:cubicBezTo>
                      <a:cubicBezTo>
                        <a:pt x="181183" y="8855"/>
                        <a:pt x="226562" y="0"/>
                        <a:pt x="321011" y="0"/>
                      </a:cubicBezTo>
                      <a:close/>
                    </a:path>
                  </a:pathLst>
                </a:custGeom>
                <a:solidFill>
                  <a:srgbClr val="000000"/>
                </a:solidFill>
                <a:ln cap="flat">
                  <a:prstDash val="solid"/>
                </a:ln>
              </p:spPr>
              <p:txBody>
                <a:bodyPr vert="horz" lIns="91440" tIns="45720" rIns="91440" bIns="45720" anchor="ctr">
                  <a:normAutofit/>
                </a:bodyPr>
                <a:lstStyle/>
                <a:p>
                  <a:pPr marL="0" algn="l"/>
                  <a:endParaRPr/>
                </a:p>
              </p:txBody>
            </p:sp>
            <p:grpSp>
              <p:nvGrpSpPr>
                <p:cNvPr id="26" name="Group 26"/>
                <p:cNvGrpSpPr/>
                <p:nvPr/>
              </p:nvGrpSpPr>
              <p:grpSpPr>
                <a:xfrm>
                  <a:off x="4868357" y="1235423"/>
                  <a:ext cx="2457112" cy="5037740"/>
                  <a:chOff x="4868357" y="1235423"/>
                  <a:chExt cx="2457112" cy="5037740"/>
                </a:xfrm>
              </p:grpSpPr>
              <p:grpSp>
                <p:nvGrpSpPr>
                  <p:cNvPr id="27" name="Group 27"/>
                  <p:cNvGrpSpPr/>
                  <p:nvPr/>
                </p:nvGrpSpPr>
                <p:grpSpPr>
                  <a:xfrm>
                    <a:off x="4868357" y="1235423"/>
                    <a:ext cx="152368" cy="5037740"/>
                    <a:chOff x="4868357" y="1235423"/>
                    <a:chExt cx="152368" cy="5037740"/>
                  </a:xfrm>
                </p:grpSpPr>
                <p:sp>
                  <p:nvSpPr>
                    <p:cNvPr id="28" name="Freeform 28"/>
                    <p:cNvSpPr/>
                    <p:nvPr/>
                  </p:nvSpPr>
                  <p:spPr>
                    <a:xfrm>
                      <a:off x="4868357" y="1235423"/>
                      <a:ext cx="152368" cy="5037740"/>
                    </a:xfrm>
                    <a:custGeom>
                      <a:avLst/>
                      <a:gdLst/>
                      <a:ahLst/>
                      <a:cxnLst/>
                      <a:rect l="l" t="t" r="r" b="b"/>
                      <a:pathLst>
                        <a:path w="152368" h="5037740">
                          <a:moveTo>
                            <a:pt x="152072" y="5037753"/>
                          </a:moveTo>
                          <a:cubicBezTo>
                            <a:pt x="103187" y="5011743"/>
                            <a:pt x="64264" y="4973004"/>
                            <a:pt x="38254" y="4924304"/>
                          </a:cubicBezTo>
                          <a:cubicBezTo>
                            <a:pt x="9477" y="4870808"/>
                            <a:pt x="69" y="4819710"/>
                            <a:pt x="69" y="4721573"/>
                          </a:cubicBezTo>
                          <a:lnTo>
                            <a:pt x="69" y="316445"/>
                          </a:lnTo>
                          <a:cubicBezTo>
                            <a:pt x="69" y="218123"/>
                            <a:pt x="9477" y="167025"/>
                            <a:pt x="38254" y="113714"/>
                          </a:cubicBezTo>
                          <a:cubicBezTo>
                            <a:pt x="64449" y="65014"/>
                            <a:pt x="103187" y="26275"/>
                            <a:pt x="152072" y="265"/>
                          </a:cubicBezTo>
                          <a:cubicBezTo>
                            <a:pt x="160004" y="-3978"/>
                            <a:pt x="36409" y="55421"/>
                            <a:pt x="36409" y="297998"/>
                          </a:cubicBezTo>
                          <a:cubicBezTo>
                            <a:pt x="36409" y="1076274"/>
                            <a:pt x="36409" y="3508871"/>
                            <a:pt x="36409" y="4740020"/>
                          </a:cubicBezTo>
                          <a:cubicBezTo>
                            <a:pt x="36409" y="4973373"/>
                            <a:pt x="155761" y="5039782"/>
                            <a:pt x="152072"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29" name="Freeform 29"/>
                    <p:cNvSpPr/>
                    <p:nvPr/>
                  </p:nvSpPr>
                  <p:spPr>
                    <a:xfrm>
                      <a:off x="4868357" y="1235423"/>
                      <a:ext cx="152368" cy="5037740"/>
                    </a:xfrm>
                    <a:custGeom>
                      <a:avLst/>
                      <a:gdLst/>
                      <a:ahLst/>
                      <a:cxnLst/>
                      <a:rect l="l" t="t" r="r" b="b"/>
                      <a:pathLst>
                        <a:path w="152368" h="5037740">
                          <a:moveTo>
                            <a:pt x="152072" y="5037753"/>
                          </a:moveTo>
                          <a:cubicBezTo>
                            <a:pt x="103187" y="5011743"/>
                            <a:pt x="64264" y="4973004"/>
                            <a:pt x="38254" y="4924304"/>
                          </a:cubicBezTo>
                          <a:cubicBezTo>
                            <a:pt x="9477" y="4870808"/>
                            <a:pt x="69" y="4819710"/>
                            <a:pt x="69" y="4721573"/>
                          </a:cubicBezTo>
                          <a:lnTo>
                            <a:pt x="69" y="316445"/>
                          </a:lnTo>
                          <a:cubicBezTo>
                            <a:pt x="69" y="218123"/>
                            <a:pt x="9477" y="167025"/>
                            <a:pt x="38254" y="113714"/>
                          </a:cubicBezTo>
                          <a:cubicBezTo>
                            <a:pt x="64449" y="65014"/>
                            <a:pt x="103187" y="26275"/>
                            <a:pt x="152072" y="265"/>
                          </a:cubicBezTo>
                          <a:cubicBezTo>
                            <a:pt x="160004" y="-3978"/>
                            <a:pt x="36409" y="55421"/>
                            <a:pt x="36409" y="297998"/>
                          </a:cubicBezTo>
                          <a:cubicBezTo>
                            <a:pt x="36409" y="1076274"/>
                            <a:pt x="36409" y="3508871"/>
                            <a:pt x="36409" y="4740020"/>
                          </a:cubicBezTo>
                          <a:cubicBezTo>
                            <a:pt x="36409" y="4973373"/>
                            <a:pt x="155761" y="5039782"/>
                            <a:pt x="152072"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nvGrpSpPr>
                  <p:cNvPr id="30" name="Group 30"/>
                  <p:cNvGrpSpPr/>
                  <p:nvPr/>
                </p:nvGrpSpPr>
                <p:grpSpPr>
                  <a:xfrm>
                    <a:off x="7173100" y="1235423"/>
                    <a:ext cx="152368" cy="5037740"/>
                    <a:chOff x="7173100" y="1235423"/>
                    <a:chExt cx="152368" cy="5037740"/>
                  </a:xfrm>
                </p:grpSpPr>
                <p:sp>
                  <p:nvSpPr>
                    <p:cNvPr id="31" name="Freeform 31"/>
                    <p:cNvSpPr/>
                    <p:nvPr/>
                  </p:nvSpPr>
                  <p:spPr>
                    <a:xfrm rot="10800000" flipV="1">
                      <a:off x="7173100" y="1235423"/>
                      <a:ext cx="152368" cy="5037740"/>
                    </a:xfrm>
                    <a:custGeom>
                      <a:avLst/>
                      <a:gdLst/>
                      <a:ahLst/>
                      <a:cxnLst/>
                      <a:rect l="l" t="t" r="r" b="b"/>
                      <a:pathLst>
                        <a:path w="152368" h="5037740">
                          <a:moveTo>
                            <a:pt x="152016" y="5037753"/>
                          </a:moveTo>
                          <a:cubicBezTo>
                            <a:pt x="103131" y="5011743"/>
                            <a:pt x="64208" y="4973004"/>
                            <a:pt x="38198" y="4924304"/>
                          </a:cubicBezTo>
                          <a:cubicBezTo>
                            <a:pt x="9421" y="4870808"/>
                            <a:pt x="13" y="4819710"/>
                            <a:pt x="13" y="4721573"/>
                          </a:cubicBezTo>
                          <a:lnTo>
                            <a:pt x="13" y="316445"/>
                          </a:lnTo>
                          <a:cubicBezTo>
                            <a:pt x="13" y="218123"/>
                            <a:pt x="9421" y="167025"/>
                            <a:pt x="38198" y="113714"/>
                          </a:cubicBezTo>
                          <a:cubicBezTo>
                            <a:pt x="64393" y="65014"/>
                            <a:pt x="103131" y="26460"/>
                            <a:pt x="152016" y="265"/>
                          </a:cubicBezTo>
                          <a:cubicBezTo>
                            <a:pt x="159948" y="-3978"/>
                            <a:pt x="36353" y="55421"/>
                            <a:pt x="36353" y="297998"/>
                          </a:cubicBezTo>
                          <a:cubicBezTo>
                            <a:pt x="36353" y="1076274"/>
                            <a:pt x="36353" y="3508871"/>
                            <a:pt x="36353" y="4740020"/>
                          </a:cubicBezTo>
                          <a:cubicBezTo>
                            <a:pt x="36353" y="4973373"/>
                            <a:pt x="155705" y="5039782"/>
                            <a:pt x="152016"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32" name="Freeform 32"/>
                    <p:cNvSpPr/>
                    <p:nvPr/>
                  </p:nvSpPr>
                  <p:spPr>
                    <a:xfrm rot="10800000" flipV="1">
                      <a:off x="7173100" y="1235423"/>
                      <a:ext cx="152368" cy="5037740"/>
                    </a:xfrm>
                    <a:custGeom>
                      <a:avLst/>
                      <a:gdLst/>
                      <a:ahLst/>
                      <a:cxnLst/>
                      <a:rect l="l" t="t" r="r" b="b"/>
                      <a:pathLst>
                        <a:path w="152368" h="5037740">
                          <a:moveTo>
                            <a:pt x="152016" y="5037753"/>
                          </a:moveTo>
                          <a:cubicBezTo>
                            <a:pt x="103131" y="5011743"/>
                            <a:pt x="64208" y="4973004"/>
                            <a:pt x="38198" y="4924304"/>
                          </a:cubicBezTo>
                          <a:cubicBezTo>
                            <a:pt x="9421" y="4870808"/>
                            <a:pt x="13" y="4819710"/>
                            <a:pt x="13" y="4721573"/>
                          </a:cubicBezTo>
                          <a:lnTo>
                            <a:pt x="13" y="316445"/>
                          </a:lnTo>
                          <a:cubicBezTo>
                            <a:pt x="13" y="218123"/>
                            <a:pt x="9421" y="167025"/>
                            <a:pt x="38198" y="113714"/>
                          </a:cubicBezTo>
                          <a:cubicBezTo>
                            <a:pt x="64393" y="65014"/>
                            <a:pt x="103131" y="26460"/>
                            <a:pt x="152016" y="265"/>
                          </a:cubicBezTo>
                          <a:cubicBezTo>
                            <a:pt x="159948" y="-3978"/>
                            <a:pt x="36353" y="55421"/>
                            <a:pt x="36353" y="297998"/>
                          </a:cubicBezTo>
                          <a:cubicBezTo>
                            <a:pt x="36353" y="1076274"/>
                            <a:pt x="36353" y="3508871"/>
                            <a:pt x="36353" y="4740020"/>
                          </a:cubicBezTo>
                          <a:cubicBezTo>
                            <a:pt x="36353" y="4973373"/>
                            <a:pt x="155705" y="5039782"/>
                            <a:pt x="152016" y="5037753"/>
                          </a:cubicBezTo>
                          <a:close/>
                        </a:path>
                      </a:pathLst>
                    </a:custGeom>
                    <a:gradFill>
                      <a:gsLst>
                        <a:gs pos="0">
                          <a:srgbClr val="FFFFFF">
                            <a:lumMod val="65000"/>
                            <a:lumOff val="35000"/>
                          </a:srgbClr>
                        </a:gs>
                        <a:gs pos="1000">
                          <a:srgbClr val="2F2F2F">
                            <a:lumMod val="85000"/>
                          </a:srgbClr>
                        </a:gs>
                        <a:gs pos="2000">
                          <a:srgbClr val="FFFFFF">
                            <a:lumMod val="75000"/>
                            <a:lumOff val="25000"/>
                          </a:srgbClr>
                        </a:gs>
                        <a:gs pos="39000">
                          <a:srgbClr val="2F2F2F">
                            <a:lumMod val="75000"/>
                          </a:srgbClr>
                        </a:gs>
                        <a:gs pos="98000">
                          <a:srgbClr val="FFFFFF">
                            <a:lumMod val="75000"/>
                            <a:lumOff val="25000"/>
                          </a:srgbClr>
                        </a:gs>
                        <a:gs pos="99000">
                          <a:srgbClr val="2F2F2F">
                            <a:lumMod val="75000"/>
                          </a:srgbClr>
                        </a:gs>
                        <a:gs pos="100000">
                          <a:srgbClr val="FFFFFF">
                            <a:lumMod val="75000"/>
                            <a:lumOff val="25000"/>
                          </a:srgbClr>
                        </a:gs>
                      </a:gsLst>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grpSp>
              <p:nvGrpSpPr>
                <p:cNvPr id="33" name="Group 33"/>
                <p:cNvGrpSpPr/>
                <p:nvPr/>
              </p:nvGrpSpPr>
              <p:grpSpPr>
                <a:xfrm>
                  <a:off x="4803793" y="1130299"/>
                  <a:ext cx="2578880" cy="5246307"/>
                  <a:chOff x="4803793" y="1130299"/>
                  <a:chExt cx="2578880" cy="5246307"/>
                </a:xfrm>
                <a:solidFill>
                  <a:srgbClr val="000000"/>
                </a:solidFill>
              </p:grpSpPr>
              <p:sp>
                <p:nvSpPr>
                  <p:cNvPr id="34" name="Freeform 34"/>
                  <p:cNvSpPr/>
                  <p:nvPr/>
                </p:nvSpPr>
                <p:spPr>
                  <a:xfrm>
                    <a:off x="4803793" y="1593316"/>
                    <a:ext cx="42427" cy="31359"/>
                  </a:xfrm>
                  <a:custGeom>
                    <a:avLst/>
                    <a:gdLst/>
                    <a:ahLst/>
                    <a:cxnLst/>
                    <a:rect l="l" t="t" r="r" b="b"/>
                    <a:pathLst>
                      <a:path w="42427" h="31359">
                        <a:moveTo>
                          <a:pt x="34" y="0"/>
                        </a:moveTo>
                        <a:lnTo>
                          <a:pt x="42462" y="0"/>
                        </a:lnTo>
                        <a:lnTo>
                          <a:pt x="42462"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5" name="Freeform 35"/>
                  <p:cNvSpPr/>
                  <p:nvPr/>
                </p:nvSpPr>
                <p:spPr>
                  <a:xfrm>
                    <a:off x="7347624" y="1593316"/>
                    <a:ext cx="35049" cy="31359"/>
                  </a:xfrm>
                  <a:custGeom>
                    <a:avLst/>
                    <a:gdLst/>
                    <a:ahLst/>
                    <a:cxnLst/>
                    <a:rect l="l" t="t" r="r" b="b"/>
                    <a:pathLst>
                      <a:path w="35049" h="31359">
                        <a:moveTo>
                          <a:pt x="34" y="0"/>
                        </a:moveTo>
                        <a:lnTo>
                          <a:pt x="35083" y="0"/>
                        </a:lnTo>
                        <a:lnTo>
                          <a:pt x="35083"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6" name="Freeform 36"/>
                  <p:cNvSpPr/>
                  <p:nvPr/>
                </p:nvSpPr>
                <p:spPr>
                  <a:xfrm>
                    <a:off x="4803793" y="5882228"/>
                    <a:ext cx="42427" cy="31359"/>
                  </a:xfrm>
                  <a:custGeom>
                    <a:avLst/>
                    <a:gdLst/>
                    <a:ahLst/>
                    <a:cxnLst/>
                    <a:rect l="l" t="t" r="r" b="b"/>
                    <a:pathLst>
                      <a:path w="42427" h="31359">
                        <a:moveTo>
                          <a:pt x="34" y="0"/>
                        </a:moveTo>
                        <a:lnTo>
                          <a:pt x="42462" y="0"/>
                        </a:lnTo>
                        <a:lnTo>
                          <a:pt x="42462"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7" name="Freeform 37"/>
                  <p:cNvSpPr/>
                  <p:nvPr/>
                </p:nvSpPr>
                <p:spPr>
                  <a:xfrm>
                    <a:off x="7347624" y="5882228"/>
                    <a:ext cx="35049" cy="31359"/>
                  </a:xfrm>
                  <a:custGeom>
                    <a:avLst/>
                    <a:gdLst/>
                    <a:ahLst/>
                    <a:cxnLst/>
                    <a:rect l="l" t="t" r="r" b="b"/>
                    <a:pathLst>
                      <a:path w="35049" h="31359">
                        <a:moveTo>
                          <a:pt x="34" y="0"/>
                        </a:moveTo>
                        <a:lnTo>
                          <a:pt x="35083" y="0"/>
                        </a:lnTo>
                        <a:lnTo>
                          <a:pt x="35083" y="31360"/>
                        </a:lnTo>
                        <a:lnTo>
                          <a:pt x="34" y="31360"/>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8" name="Freeform 38"/>
                  <p:cNvSpPr/>
                  <p:nvPr/>
                </p:nvSpPr>
                <p:spPr>
                  <a:xfrm>
                    <a:off x="6895674" y="1130299"/>
                    <a:ext cx="31359" cy="42427"/>
                  </a:xfrm>
                  <a:custGeom>
                    <a:avLst/>
                    <a:gdLst/>
                    <a:ahLst/>
                    <a:cxnLst/>
                    <a:rect l="l" t="t" r="r" b="b"/>
                    <a:pathLst>
                      <a:path w="31359" h="42427">
                        <a:moveTo>
                          <a:pt x="34" y="0"/>
                        </a:moveTo>
                        <a:lnTo>
                          <a:pt x="31394" y="0"/>
                        </a:lnTo>
                        <a:lnTo>
                          <a:pt x="31394" y="42428"/>
                        </a:lnTo>
                        <a:lnTo>
                          <a:pt x="34" y="42428"/>
                        </a:ln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39" name="Freeform 39"/>
                  <p:cNvSpPr/>
                  <p:nvPr/>
                </p:nvSpPr>
                <p:spPr>
                  <a:xfrm>
                    <a:off x="5266811" y="6334178"/>
                    <a:ext cx="31359" cy="42427"/>
                  </a:xfrm>
                  <a:custGeom>
                    <a:avLst/>
                    <a:gdLst/>
                    <a:ahLst/>
                    <a:cxnLst/>
                    <a:rect l="l" t="t" r="r" b="b"/>
                    <a:pathLst>
                      <a:path w="31359" h="42427">
                        <a:moveTo>
                          <a:pt x="34" y="0"/>
                        </a:moveTo>
                        <a:lnTo>
                          <a:pt x="31394" y="0"/>
                        </a:lnTo>
                        <a:lnTo>
                          <a:pt x="31394" y="42428"/>
                        </a:lnTo>
                        <a:lnTo>
                          <a:pt x="34" y="42428"/>
                        </a:lnTo>
                        <a:close/>
                      </a:path>
                    </a:pathLst>
                  </a:custGeom>
                  <a:solidFill>
                    <a:srgbClr val="000000"/>
                  </a:solidFill>
                  <a:ln cap="flat">
                    <a:prstDash val="solid"/>
                  </a:ln>
                </p:spPr>
                <p:txBody>
                  <a:bodyPr vert="horz" lIns="91440" tIns="45720" rIns="91440" bIns="45720" anchor="ctr">
                    <a:normAutofit/>
                  </a:bodyPr>
                  <a:lstStyle/>
                  <a:p>
                    <a:pPr marL="0" algn="l"/>
                    <a:endParaRPr/>
                  </a:p>
                </p:txBody>
              </p:sp>
            </p:grpSp>
            <p:grpSp>
              <p:nvGrpSpPr>
                <p:cNvPr id="40" name="Group 40"/>
                <p:cNvGrpSpPr/>
                <p:nvPr/>
              </p:nvGrpSpPr>
              <p:grpSpPr>
                <a:xfrm>
                  <a:off x="4792725" y="1779630"/>
                  <a:ext cx="20373" cy="184469"/>
                  <a:chOff x="4792725" y="1779630"/>
                  <a:chExt cx="20373" cy="184469"/>
                </a:xfrm>
              </p:grpSpPr>
              <p:sp>
                <p:nvSpPr>
                  <p:cNvPr id="41" name="Freeform 41"/>
                  <p:cNvSpPr/>
                  <p:nvPr/>
                </p:nvSpPr>
                <p:spPr>
                  <a:xfrm>
                    <a:off x="4792725" y="1779630"/>
                    <a:ext cx="20373" cy="184469"/>
                  </a:xfrm>
                  <a:custGeom>
                    <a:avLst/>
                    <a:gdLst/>
                    <a:ahLst/>
                    <a:cxnLst/>
                    <a:rect l="l" t="t" r="r" b="b"/>
                    <a:pathLst>
                      <a:path w="20373" h="184469">
                        <a:moveTo>
                          <a:pt x="12941" y="352"/>
                        </a:moveTo>
                        <a:cubicBezTo>
                          <a:pt x="5747" y="352"/>
                          <a:pt x="28" y="6071"/>
                          <a:pt x="28" y="13265"/>
                        </a:cubicBezTo>
                        <a:lnTo>
                          <a:pt x="28" y="171908"/>
                        </a:lnTo>
                        <a:cubicBezTo>
                          <a:pt x="28" y="179103"/>
                          <a:pt x="5747" y="184821"/>
                          <a:pt x="12941" y="184821"/>
                        </a:cubicBezTo>
                        <a:lnTo>
                          <a:pt x="20320" y="184821"/>
                        </a:lnTo>
                        <a:cubicBezTo>
                          <a:pt x="20320" y="175044"/>
                          <a:pt x="20504" y="9760"/>
                          <a:pt x="20320" y="352"/>
                        </a:cubicBezTo>
                        <a:lnTo>
                          <a:pt x="12941" y="352"/>
                        </a:lnTo>
                        <a:close/>
                      </a:path>
                    </a:pathLst>
                  </a:custGeom>
                  <a:solidFill>
                    <a:srgbClr val="A5A5A5"/>
                  </a:solidFill>
                  <a:ln cap="flat">
                    <a:prstDash val="solid"/>
                  </a:ln>
                </p:spPr>
                <p:txBody>
                  <a:bodyPr vert="horz" lIns="91440" tIns="45720" rIns="91440" bIns="45720" anchor="ctr">
                    <a:normAutofit/>
                  </a:bodyPr>
                  <a:lstStyle/>
                  <a:p>
                    <a:pPr marL="0" algn="l"/>
                    <a:endParaRPr/>
                  </a:p>
                </p:txBody>
              </p:sp>
              <p:sp>
                <p:nvSpPr>
                  <p:cNvPr id="42" name="Freeform 42"/>
                  <p:cNvSpPr/>
                  <p:nvPr/>
                </p:nvSpPr>
                <p:spPr>
                  <a:xfrm>
                    <a:off x="4792725" y="1779630"/>
                    <a:ext cx="20373" cy="184469"/>
                  </a:xfrm>
                  <a:custGeom>
                    <a:avLst/>
                    <a:gdLst/>
                    <a:ahLst/>
                    <a:cxnLst/>
                    <a:rect l="l" t="t" r="r" b="b"/>
                    <a:pathLst>
                      <a:path w="20373" h="184469">
                        <a:moveTo>
                          <a:pt x="12941" y="352"/>
                        </a:moveTo>
                        <a:cubicBezTo>
                          <a:pt x="5747" y="352"/>
                          <a:pt x="28" y="6071"/>
                          <a:pt x="28" y="13265"/>
                        </a:cubicBezTo>
                        <a:lnTo>
                          <a:pt x="28" y="171908"/>
                        </a:lnTo>
                        <a:cubicBezTo>
                          <a:pt x="28" y="179103"/>
                          <a:pt x="5747" y="184821"/>
                          <a:pt x="12941" y="184821"/>
                        </a:cubicBezTo>
                        <a:lnTo>
                          <a:pt x="20320" y="184821"/>
                        </a:lnTo>
                        <a:cubicBezTo>
                          <a:pt x="20320" y="175044"/>
                          <a:pt x="20504" y="9760"/>
                          <a:pt x="20320" y="352"/>
                        </a:cubicBezTo>
                        <a:lnTo>
                          <a:pt x="12941"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nvGrpSpPr>
                <p:cNvPr id="43" name="Group 43"/>
                <p:cNvGrpSpPr/>
                <p:nvPr/>
              </p:nvGrpSpPr>
              <p:grpSpPr>
                <a:xfrm>
                  <a:off x="4792909" y="2117209"/>
                  <a:ext cx="20189" cy="350491"/>
                  <a:chOff x="4792909" y="2117209"/>
                  <a:chExt cx="20189" cy="350491"/>
                </a:xfrm>
              </p:grpSpPr>
              <p:sp>
                <p:nvSpPr>
                  <p:cNvPr id="44" name="Freeform 44"/>
                  <p:cNvSpPr/>
                  <p:nvPr/>
                </p:nvSpPr>
                <p:spPr>
                  <a:xfrm>
                    <a:off x="4792909" y="2117209"/>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solidFill>
                    <a:srgbClr val="A5A5A5"/>
                  </a:solidFill>
                  <a:ln cap="flat">
                    <a:prstDash val="solid"/>
                  </a:ln>
                </p:spPr>
                <p:txBody>
                  <a:bodyPr vert="horz" lIns="91440" tIns="45720" rIns="91440" bIns="45720" anchor="ctr">
                    <a:normAutofit/>
                  </a:bodyPr>
                  <a:lstStyle/>
                  <a:p>
                    <a:pPr marL="0" algn="l"/>
                    <a:endParaRPr/>
                  </a:p>
                </p:txBody>
              </p:sp>
              <p:sp>
                <p:nvSpPr>
                  <p:cNvPr id="45" name="Freeform 45"/>
                  <p:cNvSpPr/>
                  <p:nvPr/>
                </p:nvSpPr>
                <p:spPr>
                  <a:xfrm>
                    <a:off x="4792909" y="2117209"/>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grpSp>
            <p:grpSp>
              <p:nvGrpSpPr>
                <p:cNvPr id="46" name="Group 46"/>
                <p:cNvGrpSpPr/>
                <p:nvPr/>
              </p:nvGrpSpPr>
              <p:grpSpPr>
                <a:xfrm>
                  <a:off x="4792909" y="2554402"/>
                  <a:ext cx="20189" cy="350491"/>
                  <a:chOff x="4792909" y="2554402"/>
                  <a:chExt cx="20189" cy="350491"/>
                </a:xfrm>
              </p:grpSpPr>
              <p:sp>
                <p:nvSpPr>
                  <p:cNvPr id="47" name="Freeform 47"/>
                  <p:cNvSpPr/>
                  <p:nvPr/>
                </p:nvSpPr>
                <p:spPr>
                  <a:xfrm>
                    <a:off x="4792909" y="2554402"/>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solidFill>
                    <a:srgbClr val="A5A5A5"/>
                  </a:solidFill>
                  <a:ln cap="flat">
                    <a:prstDash val="solid"/>
                  </a:ln>
                </p:spPr>
                <p:txBody>
                  <a:bodyPr vert="horz" lIns="91440" tIns="45720" rIns="91440" bIns="45720" anchor="ctr">
                    <a:normAutofit/>
                  </a:bodyPr>
                  <a:lstStyle/>
                  <a:p>
                    <a:pPr marL="0" algn="l"/>
                    <a:endParaRPr/>
                  </a:p>
                </p:txBody>
              </p:sp>
              <p:sp>
                <p:nvSpPr>
                  <p:cNvPr id="48" name="Freeform 48"/>
                  <p:cNvSpPr/>
                  <p:nvPr/>
                </p:nvSpPr>
                <p:spPr>
                  <a:xfrm>
                    <a:off x="4792909" y="2554402"/>
                    <a:ext cx="20189" cy="350491"/>
                  </a:xfrm>
                  <a:custGeom>
                    <a:avLst/>
                    <a:gdLst/>
                    <a:ahLst/>
                    <a:cxnLst/>
                    <a:rect l="l" t="t" r="r" b="b"/>
                    <a:pathLst>
                      <a:path w="20189" h="350491">
                        <a:moveTo>
                          <a:pt x="12756" y="352"/>
                        </a:moveTo>
                        <a:cubicBezTo>
                          <a:pt x="8514" y="1459"/>
                          <a:pt x="3533" y="4041"/>
                          <a:pt x="950" y="7731"/>
                        </a:cubicBezTo>
                        <a:cubicBezTo>
                          <a:pt x="397" y="8469"/>
                          <a:pt x="28" y="10867"/>
                          <a:pt x="28" y="11605"/>
                        </a:cubicBezTo>
                        <a:cubicBezTo>
                          <a:pt x="28" y="47023"/>
                          <a:pt x="28" y="155122"/>
                          <a:pt x="28" y="335533"/>
                        </a:cubicBezTo>
                        <a:cubicBezTo>
                          <a:pt x="28" y="336271"/>
                          <a:pt x="581" y="340145"/>
                          <a:pt x="950" y="341067"/>
                        </a:cubicBezTo>
                        <a:cubicBezTo>
                          <a:pt x="3164" y="346416"/>
                          <a:pt x="6853" y="347708"/>
                          <a:pt x="12756" y="350844"/>
                        </a:cubicBezTo>
                        <a:lnTo>
                          <a:pt x="20135" y="350844"/>
                        </a:lnTo>
                        <a:cubicBezTo>
                          <a:pt x="20135" y="341067"/>
                          <a:pt x="20320" y="9760"/>
                          <a:pt x="20135" y="352"/>
                        </a:cubicBezTo>
                        <a:lnTo>
                          <a:pt x="12756"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grpSp>
            <p:sp>
              <p:nvSpPr>
                <p:cNvPr id="49" name="Freeform 49"/>
                <p:cNvSpPr/>
                <p:nvPr/>
              </p:nvSpPr>
              <p:spPr>
                <a:xfrm rot="10800000" flipV="1">
                  <a:off x="7378902" y="2231580"/>
                  <a:ext cx="20189" cy="557097"/>
                </a:xfrm>
                <a:custGeom>
                  <a:avLst/>
                  <a:gdLst/>
                  <a:ahLst/>
                  <a:cxnLst/>
                  <a:rect l="l" t="t" r="r" b="b"/>
                  <a:pathLst>
                    <a:path w="20189" h="557097">
                      <a:moveTo>
                        <a:pt x="12700" y="352"/>
                      </a:moveTo>
                      <a:cubicBezTo>
                        <a:pt x="8457" y="1459"/>
                        <a:pt x="3477" y="4041"/>
                        <a:pt x="894" y="7731"/>
                      </a:cubicBezTo>
                      <a:cubicBezTo>
                        <a:pt x="341" y="8469"/>
                        <a:pt x="-28" y="10867"/>
                        <a:pt x="-28" y="11605"/>
                      </a:cubicBezTo>
                      <a:cubicBezTo>
                        <a:pt x="-28" y="47023"/>
                        <a:pt x="-28" y="361727"/>
                        <a:pt x="-28" y="542138"/>
                      </a:cubicBezTo>
                      <a:cubicBezTo>
                        <a:pt x="-28" y="542876"/>
                        <a:pt x="525" y="546750"/>
                        <a:pt x="894" y="547672"/>
                      </a:cubicBezTo>
                      <a:cubicBezTo>
                        <a:pt x="3108" y="553022"/>
                        <a:pt x="6797" y="554313"/>
                        <a:pt x="12700" y="557449"/>
                      </a:cubicBezTo>
                      <a:lnTo>
                        <a:pt x="20079" y="557449"/>
                      </a:lnTo>
                      <a:cubicBezTo>
                        <a:pt x="20079" y="547672"/>
                        <a:pt x="20263" y="9760"/>
                        <a:pt x="20079" y="352"/>
                      </a:cubicBezTo>
                      <a:lnTo>
                        <a:pt x="12700" y="352"/>
                      </a:lnTo>
                      <a:close/>
                    </a:path>
                  </a:pathLst>
                </a:custGeom>
                <a:gradFill>
                  <a:gsLst>
                    <a:gs pos="0">
                      <a:srgbClr val="778495">
                        <a:lumMod val="25000"/>
                      </a:srgbClr>
                    </a:gs>
                    <a:gs pos="1000">
                      <a:srgbClr val="FFFFFF">
                        <a:lumMod val="75000"/>
                        <a:lumOff val="25000"/>
                      </a:srgbClr>
                    </a:gs>
                    <a:gs pos="2000">
                      <a:srgbClr val="778495">
                        <a:lumMod val="25000"/>
                      </a:srgbClr>
                    </a:gs>
                    <a:gs pos="21000">
                      <a:srgbClr val="2F2F2F">
                        <a:lumMod val="85000"/>
                      </a:srgbClr>
                    </a:gs>
                    <a:gs pos="82000">
                      <a:srgbClr val="2F2F2F">
                        <a:lumMod val="85000"/>
                      </a:srgbClr>
                    </a:gs>
                    <a:gs pos="98000">
                      <a:srgbClr val="778495">
                        <a:lumMod val="25000"/>
                      </a:srgbClr>
                    </a:gs>
                    <a:gs pos="99000">
                      <a:srgbClr val="FFFFFF">
                        <a:lumMod val="75000"/>
                        <a:lumOff val="25000"/>
                      </a:srgbClr>
                    </a:gs>
                    <a:gs pos="100000">
                      <a:srgbClr val="FFFFFF">
                        <a:lumMod val="75000"/>
                        <a:lumOff val="25000"/>
                      </a:srgbClr>
                    </a:gs>
                  </a:gsLst>
                  <a:lin ang="5400000"/>
                </a:gra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50" name="Freeform 50"/>
                <p:cNvSpPr/>
                <p:nvPr/>
              </p:nvSpPr>
              <p:spPr>
                <a:xfrm>
                  <a:off x="5953036" y="1311078"/>
                  <a:ext cx="287772" cy="44272"/>
                </a:xfrm>
                <a:custGeom>
                  <a:avLst/>
                  <a:gdLst/>
                  <a:ahLst/>
                  <a:cxnLst/>
                  <a:rect l="l" t="t" r="r" b="b"/>
                  <a:pathLst>
                    <a:path w="287772" h="44272">
                      <a:moveTo>
                        <a:pt x="22793" y="98"/>
                      </a:moveTo>
                      <a:lnTo>
                        <a:pt x="266293" y="98"/>
                      </a:lnTo>
                      <a:cubicBezTo>
                        <a:pt x="278468" y="98"/>
                        <a:pt x="288429" y="10059"/>
                        <a:pt x="288429" y="22234"/>
                      </a:cubicBezTo>
                      <a:lnTo>
                        <a:pt x="288429" y="22234"/>
                      </a:lnTo>
                      <a:cubicBezTo>
                        <a:pt x="288429" y="34409"/>
                        <a:pt x="278468" y="44371"/>
                        <a:pt x="266293" y="44371"/>
                      </a:cubicBezTo>
                      <a:lnTo>
                        <a:pt x="22793" y="44371"/>
                      </a:lnTo>
                      <a:cubicBezTo>
                        <a:pt x="10618" y="44371"/>
                        <a:pt x="657" y="34409"/>
                        <a:pt x="657" y="22234"/>
                      </a:cubicBezTo>
                      <a:lnTo>
                        <a:pt x="657" y="22234"/>
                      </a:lnTo>
                      <a:cubicBezTo>
                        <a:pt x="657" y="10059"/>
                        <a:pt x="10618" y="98"/>
                        <a:pt x="22793" y="98"/>
                      </a:cubicBezTo>
                      <a:close/>
                    </a:path>
                  </a:pathLst>
                </a:custGeom>
                <a:solidFill>
                  <a:srgbClr val="1D1C1C">
                    <a:alpha val="10000"/>
                  </a:srgbClr>
                </a:solidFill>
                <a:ln cap="flat">
                  <a:prstDash val="solid"/>
                </a:ln>
              </p:spPr>
              <p:txBody>
                <a:bodyPr vert="horz" lIns="91440" tIns="45720" rIns="91440" bIns="45720" anchor="ctr">
                  <a:normAutofit/>
                </a:bodyPr>
                <a:lstStyle/>
                <a:p>
                  <a:pPr marL="0" algn="l"/>
                  <a:endParaRPr/>
                </a:p>
              </p:txBody>
            </p:sp>
            <p:sp>
              <p:nvSpPr>
                <p:cNvPr id="51" name="Freeform 51"/>
                <p:cNvSpPr/>
                <p:nvPr/>
              </p:nvSpPr>
              <p:spPr>
                <a:xfrm>
                  <a:off x="5953036" y="1311078"/>
                  <a:ext cx="287772" cy="38738"/>
                </a:xfrm>
                <a:custGeom>
                  <a:avLst/>
                  <a:gdLst/>
                  <a:ahLst/>
                  <a:cxnLst/>
                  <a:rect l="l" t="t" r="r" b="b"/>
                  <a:pathLst>
                    <a:path w="287772" h="38738">
                      <a:moveTo>
                        <a:pt x="288429" y="35701"/>
                      </a:moveTo>
                      <a:lnTo>
                        <a:pt x="288429" y="38837"/>
                      </a:lnTo>
                      <a:lnTo>
                        <a:pt x="657" y="38837"/>
                      </a:lnTo>
                      <a:lnTo>
                        <a:pt x="657" y="35516"/>
                      </a:lnTo>
                      <a:lnTo>
                        <a:pt x="288429" y="35516"/>
                      </a:lnTo>
                      <a:close/>
                      <a:moveTo>
                        <a:pt x="288429" y="27584"/>
                      </a:moveTo>
                      <a:lnTo>
                        <a:pt x="288429" y="30904"/>
                      </a:lnTo>
                      <a:lnTo>
                        <a:pt x="657" y="30904"/>
                      </a:lnTo>
                      <a:lnTo>
                        <a:pt x="657" y="27584"/>
                      </a:lnTo>
                      <a:lnTo>
                        <a:pt x="288429" y="27584"/>
                      </a:lnTo>
                      <a:close/>
                      <a:moveTo>
                        <a:pt x="288429" y="17807"/>
                      </a:moveTo>
                      <a:lnTo>
                        <a:pt x="288429" y="21128"/>
                      </a:lnTo>
                      <a:lnTo>
                        <a:pt x="657" y="21128"/>
                      </a:lnTo>
                      <a:lnTo>
                        <a:pt x="657" y="17807"/>
                      </a:lnTo>
                      <a:lnTo>
                        <a:pt x="288429" y="17807"/>
                      </a:lnTo>
                      <a:close/>
                      <a:moveTo>
                        <a:pt x="288429" y="9875"/>
                      </a:moveTo>
                      <a:lnTo>
                        <a:pt x="288429" y="13011"/>
                      </a:lnTo>
                      <a:lnTo>
                        <a:pt x="657" y="13011"/>
                      </a:lnTo>
                      <a:lnTo>
                        <a:pt x="657" y="9875"/>
                      </a:lnTo>
                      <a:lnTo>
                        <a:pt x="288429" y="9875"/>
                      </a:lnTo>
                      <a:close/>
                      <a:moveTo>
                        <a:pt x="288429" y="98"/>
                      </a:moveTo>
                      <a:lnTo>
                        <a:pt x="288429" y="3418"/>
                      </a:lnTo>
                      <a:lnTo>
                        <a:pt x="657" y="3418"/>
                      </a:lnTo>
                      <a:lnTo>
                        <a:pt x="657" y="98"/>
                      </a:lnTo>
                      <a:lnTo>
                        <a:pt x="288429" y="98"/>
                      </a:lnTo>
                      <a:close/>
                    </a:path>
                  </a:pathLst>
                </a:custGeom>
                <a:solidFill>
                  <a:srgbClr val="000000">
                    <a:alpha val="10000"/>
                  </a:srgbClr>
                </a:solidFill>
                <a:ln cap="flat">
                  <a:prstDash val="solid"/>
                </a:ln>
              </p:spPr>
              <p:txBody>
                <a:bodyPr vert="horz" lIns="91440" tIns="45720" rIns="91440" bIns="45720" anchor="ctr">
                  <a:normAutofit/>
                </a:bodyPr>
                <a:lstStyle/>
                <a:p>
                  <a:pPr marL="0" algn="l"/>
                  <a:endParaRPr/>
                </a:p>
              </p:txBody>
            </p:sp>
            <p:sp>
              <p:nvSpPr>
                <p:cNvPr id="52" name="Freeform 52"/>
                <p:cNvSpPr/>
                <p:nvPr/>
              </p:nvSpPr>
              <p:spPr>
                <a:xfrm>
                  <a:off x="5953036" y="1318457"/>
                  <a:ext cx="287772" cy="38738"/>
                </a:xfrm>
                <a:custGeom>
                  <a:avLst/>
                  <a:gdLst/>
                  <a:ahLst/>
                  <a:cxnLst/>
                  <a:rect l="l" t="t" r="r" b="b"/>
                  <a:pathLst>
                    <a:path w="287772" h="38738">
                      <a:moveTo>
                        <a:pt x="288429" y="35701"/>
                      </a:moveTo>
                      <a:lnTo>
                        <a:pt x="288429" y="38837"/>
                      </a:lnTo>
                      <a:lnTo>
                        <a:pt x="657" y="38837"/>
                      </a:lnTo>
                      <a:lnTo>
                        <a:pt x="657" y="35516"/>
                      </a:lnTo>
                      <a:lnTo>
                        <a:pt x="288429" y="35516"/>
                      </a:lnTo>
                      <a:close/>
                      <a:moveTo>
                        <a:pt x="288429" y="27584"/>
                      </a:moveTo>
                      <a:lnTo>
                        <a:pt x="288429" y="30904"/>
                      </a:lnTo>
                      <a:lnTo>
                        <a:pt x="657" y="30904"/>
                      </a:lnTo>
                      <a:lnTo>
                        <a:pt x="657" y="27584"/>
                      </a:lnTo>
                      <a:lnTo>
                        <a:pt x="288429" y="27584"/>
                      </a:lnTo>
                      <a:close/>
                      <a:moveTo>
                        <a:pt x="288429" y="17807"/>
                      </a:moveTo>
                      <a:lnTo>
                        <a:pt x="288429" y="21128"/>
                      </a:lnTo>
                      <a:lnTo>
                        <a:pt x="657" y="21128"/>
                      </a:lnTo>
                      <a:lnTo>
                        <a:pt x="657" y="17807"/>
                      </a:lnTo>
                      <a:lnTo>
                        <a:pt x="288429" y="17807"/>
                      </a:lnTo>
                      <a:close/>
                      <a:moveTo>
                        <a:pt x="288429" y="9875"/>
                      </a:moveTo>
                      <a:lnTo>
                        <a:pt x="288429" y="13011"/>
                      </a:lnTo>
                      <a:lnTo>
                        <a:pt x="657" y="13011"/>
                      </a:lnTo>
                      <a:lnTo>
                        <a:pt x="657" y="9875"/>
                      </a:lnTo>
                      <a:lnTo>
                        <a:pt x="288429" y="9875"/>
                      </a:lnTo>
                      <a:close/>
                      <a:moveTo>
                        <a:pt x="288429" y="98"/>
                      </a:moveTo>
                      <a:lnTo>
                        <a:pt x="288429" y="3418"/>
                      </a:lnTo>
                      <a:lnTo>
                        <a:pt x="657" y="3418"/>
                      </a:lnTo>
                      <a:lnTo>
                        <a:pt x="657" y="98"/>
                      </a:lnTo>
                      <a:lnTo>
                        <a:pt x="288429" y="98"/>
                      </a:lnTo>
                      <a:close/>
                    </a:path>
                  </a:pathLst>
                </a:custGeom>
                <a:solidFill>
                  <a:srgbClr val="FFFFFF">
                    <a:alpha val="10000"/>
                  </a:srgbClr>
                </a:solidFill>
                <a:ln cap="flat">
                  <a:prstDash val="solid"/>
                </a:ln>
              </p:spPr>
              <p:txBody>
                <a:bodyPr vert="horz" lIns="91440" tIns="45720" rIns="91440" bIns="45720" anchor="ctr">
                  <a:normAutofit/>
                </a:bodyPr>
                <a:lstStyle/>
                <a:p>
                  <a:pPr marL="0" algn="l"/>
                  <a:endParaRPr/>
                </a:p>
              </p:txBody>
            </p:sp>
            <p:sp>
              <p:nvSpPr>
                <p:cNvPr id="53" name="Freeform 53"/>
                <p:cNvSpPr/>
                <p:nvPr/>
              </p:nvSpPr>
              <p:spPr>
                <a:xfrm>
                  <a:off x="5959493" y="1311078"/>
                  <a:ext cx="274859" cy="44272"/>
                </a:xfrm>
                <a:custGeom>
                  <a:avLst/>
                  <a:gdLst/>
                  <a:ahLst/>
                  <a:cxnLst/>
                  <a:rect l="l" t="t" r="r" b="b"/>
                  <a:pathLst>
                    <a:path w="274859" h="44272">
                      <a:moveTo>
                        <a:pt x="3977" y="98"/>
                      </a:moveTo>
                      <a:lnTo>
                        <a:pt x="3977" y="44371"/>
                      </a:lnTo>
                      <a:lnTo>
                        <a:pt x="657" y="44371"/>
                      </a:lnTo>
                      <a:lnTo>
                        <a:pt x="657" y="98"/>
                      </a:lnTo>
                      <a:lnTo>
                        <a:pt x="3977" y="98"/>
                      </a:lnTo>
                      <a:close/>
                      <a:moveTo>
                        <a:pt x="13754" y="98"/>
                      </a:moveTo>
                      <a:lnTo>
                        <a:pt x="13754" y="44371"/>
                      </a:lnTo>
                      <a:lnTo>
                        <a:pt x="10434" y="44371"/>
                      </a:lnTo>
                      <a:lnTo>
                        <a:pt x="10434" y="98"/>
                      </a:lnTo>
                      <a:lnTo>
                        <a:pt x="13754" y="98"/>
                      </a:lnTo>
                      <a:close/>
                      <a:moveTo>
                        <a:pt x="21871" y="98"/>
                      </a:moveTo>
                      <a:lnTo>
                        <a:pt x="21871" y="44371"/>
                      </a:lnTo>
                      <a:lnTo>
                        <a:pt x="18551" y="44371"/>
                      </a:lnTo>
                      <a:lnTo>
                        <a:pt x="18551" y="98"/>
                      </a:lnTo>
                      <a:lnTo>
                        <a:pt x="21871" y="98"/>
                      </a:lnTo>
                      <a:close/>
                      <a:moveTo>
                        <a:pt x="31832" y="98"/>
                      </a:moveTo>
                      <a:lnTo>
                        <a:pt x="31832" y="44371"/>
                      </a:lnTo>
                      <a:lnTo>
                        <a:pt x="28512" y="44371"/>
                      </a:lnTo>
                      <a:lnTo>
                        <a:pt x="28512" y="98"/>
                      </a:lnTo>
                      <a:lnTo>
                        <a:pt x="31832" y="98"/>
                      </a:lnTo>
                      <a:close/>
                      <a:moveTo>
                        <a:pt x="39949" y="98"/>
                      </a:moveTo>
                      <a:lnTo>
                        <a:pt x="39949" y="44371"/>
                      </a:lnTo>
                      <a:lnTo>
                        <a:pt x="36629" y="44371"/>
                      </a:lnTo>
                      <a:lnTo>
                        <a:pt x="36629" y="98"/>
                      </a:lnTo>
                      <a:lnTo>
                        <a:pt x="39949" y="98"/>
                      </a:lnTo>
                      <a:close/>
                      <a:moveTo>
                        <a:pt x="49726" y="98"/>
                      </a:moveTo>
                      <a:lnTo>
                        <a:pt x="49726" y="44371"/>
                      </a:lnTo>
                      <a:lnTo>
                        <a:pt x="46405" y="44371"/>
                      </a:lnTo>
                      <a:lnTo>
                        <a:pt x="46405" y="98"/>
                      </a:lnTo>
                      <a:lnTo>
                        <a:pt x="49726" y="98"/>
                      </a:lnTo>
                      <a:close/>
                      <a:moveTo>
                        <a:pt x="57842" y="98"/>
                      </a:moveTo>
                      <a:lnTo>
                        <a:pt x="57842" y="44371"/>
                      </a:lnTo>
                      <a:lnTo>
                        <a:pt x="54707" y="44371"/>
                      </a:lnTo>
                      <a:lnTo>
                        <a:pt x="54707" y="98"/>
                      </a:lnTo>
                      <a:lnTo>
                        <a:pt x="57842" y="98"/>
                      </a:lnTo>
                      <a:close/>
                      <a:moveTo>
                        <a:pt x="67804" y="98"/>
                      </a:moveTo>
                      <a:lnTo>
                        <a:pt x="67804" y="44371"/>
                      </a:lnTo>
                      <a:lnTo>
                        <a:pt x="64483" y="44371"/>
                      </a:lnTo>
                      <a:lnTo>
                        <a:pt x="64483" y="98"/>
                      </a:lnTo>
                      <a:lnTo>
                        <a:pt x="67804" y="98"/>
                      </a:lnTo>
                      <a:close/>
                      <a:moveTo>
                        <a:pt x="75920" y="98"/>
                      </a:moveTo>
                      <a:lnTo>
                        <a:pt x="75920" y="44371"/>
                      </a:lnTo>
                      <a:lnTo>
                        <a:pt x="72600" y="44371"/>
                      </a:lnTo>
                      <a:lnTo>
                        <a:pt x="72600" y="98"/>
                      </a:lnTo>
                      <a:lnTo>
                        <a:pt x="75920" y="98"/>
                      </a:lnTo>
                      <a:close/>
                      <a:moveTo>
                        <a:pt x="85697" y="98"/>
                      </a:moveTo>
                      <a:lnTo>
                        <a:pt x="85697" y="44371"/>
                      </a:lnTo>
                      <a:lnTo>
                        <a:pt x="82377" y="44371"/>
                      </a:lnTo>
                      <a:lnTo>
                        <a:pt x="82377" y="98"/>
                      </a:lnTo>
                      <a:lnTo>
                        <a:pt x="85697" y="98"/>
                      </a:lnTo>
                      <a:close/>
                      <a:moveTo>
                        <a:pt x="93998" y="98"/>
                      </a:moveTo>
                      <a:lnTo>
                        <a:pt x="93998" y="44371"/>
                      </a:lnTo>
                      <a:lnTo>
                        <a:pt x="90678" y="44371"/>
                      </a:lnTo>
                      <a:lnTo>
                        <a:pt x="90678" y="98"/>
                      </a:lnTo>
                      <a:lnTo>
                        <a:pt x="93998" y="98"/>
                      </a:lnTo>
                      <a:close/>
                      <a:moveTo>
                        <a:pt x="103775" y="98"/>
                      </a:moveTo>
                      <a:lnTo>
                        <a:pt x="103775" y="44371"/>
                      </a:lnTo>
                      <a:lnTo>
                        <a:pt x="100455" y="44371"/>
                      </a:lnTo>
                      <a:lnTo>
                        <a:pt x="100455" y="98"/>
                      </a:lnTo>
                      <a:lnTo>
                        <a:pt x="103775" y="98"/>
                      </a:lnTo>
                      <a:close/>
                      <a:moveTo>
                        <a:pt x="111892" y="98"/>
                      </a:moveTo>
                      <a:lnTo>
                        <a:pt x="111892" y="44371"/>
                      </a:lnTo>
                      <a:lnTo>
                        <a:pt x="108572" y="44371"/>
                      </a:lnTo>
                      <a:lnTo>
                        <a:pt x="108572" y="98"/>
                      </a:lnTo>
                      <a:lnTo>
                        <a:pt x="111892" y="98"/>
                      </a:lnTo>
                      <a:close/>
                      <a:moveTo>
                        <a:pt x="121669" y="98"/>
                      </a:moveTo>
                      <a:lnTo>
                        <a:pt x="121669" y="44371"/>
                      </a:lnTo>
                      <a:lnTo>
                        <a:pt x="118348" y="44371"/>
                      </a:lnTo>
                      <a:lnTo>
                        <a:pt x="118348" y="98"/>
                      </a:lnTo>
                      <a:lnTo>
                        <a:pt x="121669" y="98"/>
                      </a:lnTo>
                      <a:close/>
                      <a:moveTo>
                        <a:pt x="131630" y="98"/>
                      </a:moveTo>
                      <a:lnTo>
                        <a:pt x="131630" y="44371"/>
                      </a:lnTo>
                      <a:lnTo>
                        <a:pt x="128310" y="44371"/>
                      </a:lnTo>
                      <a:lnTo>
                        <a:pt x="128310" y="98"/>
                      </a:lnTo>
                      <a:lnTo>
                        <a:pt x="131630" y="98"/>
                      </a:lnTo>
                      <a:close/>
                      <a:moveTo>
                        <a:pt x="139747" y="98"/>
                      </a:moveTo>
                      <a:lnTo>
                        <a:pt x="139747" y="44371"/>
                      </a:lnTo>
                      <a:lnTo>
                        <a:pt x="136426" y="44371"/>
                      </a:lnTo>
                      <a:lnTo>
                        <a:pt x="136426" y="98"/>
                      </a:lnTo>
                      <a:lnTo>
                        <a:pt x="139747" y="98"/>
                      </a:lnTo>
                      <a:close/>
                      <a:moveTo>
                        <a:pt x="149524" y="98"/>
                      </a:moveTo>
                      <a:lnTo>
                        <a:pt x="149524" y="44371"/>
                      </a:lnTo>
                      <a:lnTo>
                        <a:pt x="146203" y="44371"/>
                      </a:lnTo>
                      <a:lnTo>
                        <a:pt x="146203" y="98"/>
                      </a:lnTo>
                      <a:lnTo>
                        <a:pt x="149524" y="98"/>
                      </a:lnTo>
                      <a:close/>
                      <a:moveTo>
                        <a:pt x="157640" y="98"/>
                      </a:moveTo>
                      <a:lnTo>
                        <a:pt x="157640" y="44371"/>
                      </a:lnTo>
                      <a:lnTo>
                        <a:pt x="154320" y="44371"/>
                      </a:lnTo>
                      <a:lnTo>
                        <a:pt x="154320" y="98"/>
                      </a:lnTo>
                      <a:lnTo>
                        <a:pt x="157640" y="98"/>
                      </a:lnTo>
                      <a:close/>
                      <a:moveTo>
                        <a:pt x="167602" y="98"/>
                      </a:moveTo>
                      <a:lnTo>
                        <a:pt x="167602" y="44371"/>
                      </a:lnTo>
                      <a:lnTo>
                        <a:pt x="164281" y="44371"/>
                      </a:lnTo>
                      <a:lnTo>
                        <a:pt x="164281" y="98"/>
                      </a:lnTo>
                      <a:lnTo>
                        <a:pt x="167602" y="98"/>
                      </a:lnTo>
                      <a:close/>
                      <a:moveTo>
                        <a:pt x="175718" y="98"/>
                      </a:moveTo>
                      <a:lnTo>
                        <a:pt x="175718" y="44371"/>
                      </a:lnTo>
                      <a:lnTo>
                        <a:pt x="172398" y="44371"/>
                      </a:lnTo>
                      <a:lnTo>
                        <a:pt x="172398" y="98"/>
                      </a:lnTo>
                      <a:lnTo>
                        <a:pt x="175718" y="98"/>
                      </a:lnTo>
                      <a:close/>
                      <a:moveTo>
                        <a:pt x="185495" y="98"/>
                      </a:moveTo>
                      <a:lnTo>
                        <a:pt x="185495" y="44371"/>
                      </a:lnTo>
                      <a:lnTo>
                        <a:pt x="182175" y="44371"/>
                      </a:lnTo>
                      <a:lnTo>
                        <a:pt x="182175" y="98"/>
                      </a:lnTo>
                      <a:lnTo>
                        <a:pt x="185495" y="98"/>
                      </a:lnTo>
                      <a:close/>
                      <a:moveTo>
                        <a:pt x="193796" y="98"/>
                      </a:moveTo>
                      <a:lnTo>
                        <a:pt x="193796" y="44371"/>
                      </a:lnTo>
                      <a:lnTo>
                        <a:pt x="190476" y="44371"/>
                      </a:lnTo>
                      <a:lnTo>
                        <a:pt x="190476" y="98"/>
                      </a:lnTo>
                      <a:lnTo>
                        <a:pt x="193796" y="98"/>
                      </a:lnTo>
                      <a:close/>
                      <a:moveTo>
                        <a:pt x="203573" y="98"/>
                      </a:moveTo>
                      <a:lnTo>
                        <a:pt x="203573" y="44371"/>
                      </a:lnTo>
                      <a:lnTo>
                        <a:pt x="200253" y="44371"/>
                      </a:lnTo>
                      <a:lnTo>
                        <a:pt x="200253" y="98"/>
                      </a:lnTo>
                      <a:lnTo>
                        <a:pt x="203573" y="98"/>
                      </a:lnTo>
                      <a:close/>
                      <a:moveTo>
                        <a:pt x="211690" y="98"/>
                      </a:moveTo>
                      <a:lnTo>
                        <a:pt x="211690" y="44371"/>
                      </a:lnTo>
                      <a:lnTo>
                        <a:pt x="208369" y="44371"/>
                      </a:lnTo>
                      <a:lnTo>
                        <a:pt x="208369" y="98"/>
                      </a:lnTo>
                      <a:lnTo>
                        <a:pt x="211690" y="98"/>
                      </a:lnTo>
                      <a:close/>
                      <a:moveTo>
                        <a:pt x="221467" y="98"/>
                      </a:moveTo>
                      <a:lnTo>
                        <a:pt x="221467" y="44371"/>
                      </a:lnTo>
                      <a:lnTo>
                        <a:pt x="218146" y="44371"/>
                      </a:lnTo>
                      <a:lnTo>
                        <a:pt x="218146" y="98"/>
                      </a:lnTo>
                      <a:lnTo>
                        <a:pt x="221467" y="98"/>
                      </a:lnTo>
                      <a:close/>
                      <a:moveTo>
                        <a:pt x="229768" y="98"/>
                      </a:moveTo>
                      <a:lnTo>
                        <a:pt x="229768" y="44371"/>
                      </a:lnTo>
                      <a:lnTo>
                        <a:pt x="226447" y="44371"/>
                      </a:lnTo>
                      <a:lnTo>
                        <a:pt x="226447" y="98"/>
                      </a:lnTo>
                      <a:lnTo>
                        <a:pt x="229768" y="98"/>
                      </a:lnTo>
                      <a:close/>
                      <a:moveTo>
                        <a:pt x="239545" y="98"/>
                      </a:moveTo>
                      <a:lnTo>
                        <a:pt x="239545" y="44371"/>
                      </a:lnTo>
                      <a:lnTo>
                        <a:pt x="236224" y="44371"/>
                      </a:lnTo>
                      <a:lnTo>
                        <a:pt x="236224" y="98"/>
                      </a:lnTo>
                      <a:lnTo>
                        <a:pt x="239545" y="98"/>
                      </a:lnTo>
                      <a:close/>
                      <a:moveTo>
                        <a:pt x="249322" y="98"/>
                      </a:moveTo>
                      <a:lnTo>
                        <a:pt x="249322" y="44371"/>
                      </a:lnTo>
                      <a:lnTo>
                        <a:pt x="246001" y="44371"/>
                      </a:lnTo>
                      <a:lnTo>
                        <a:pt x="246001" y="98"/>
                      </a:lnTo>
                      <a:lnTo>
                        <a:pt x="249322" y="98"/>
                      </a:lnTo>
                      <a:close/>
                      <a:moveTo>
                        <a:pt x="257438" y="98"/>
                      </a:moveTo>
                      <a:lnTo>
                        <a:pt x="257438" y="44371"/>
                      </a:lnTo>
                      <a:lnTo>
                        <a:pt x="254302" y="44371"/>
                      </a:lnTo>
                      <a:lnTo>
                        <a:pt x="254302" y="98"/>
                      </a:lnTo>
                      <a:lnTo>
                        <a:pt x="257438" y="98"/>
                      </a:lnTo>
                      <a:close/>
                      <a:moveTo>
                        <a:pt x="267400" y="98"/>
                      </a:moveTo>
                      <a:lnTo>
                        <a:pt x="267400" y="44371"/>
                      </a:lnTo>
                      <a:lnTo>
                        <a:pt x="264079" y="44371"/>
                      </a:lnTo>
                      <a:lnTo>
                        <a:pt x="264079" y="98"/>
                      </a:lnTo>
                      <a:lnTo>
                        <a:pt x="267400" y="98"/>
                      </a:lnTo>
                      <a:close/>
                      <a:moveTo>
                        <a:pt x="275516" y="98"/>
                      </a:moveTo>
                      <a:lnTo>
                        <a:pt x="275516" y="44371"/>
                      </a:lnTo>
                      <a:lnTo>
                        <a:pt x="272196" y="44371"/>
                      </a:lnTo>
                      <a:lnTo>
                        <a:pt x="272196" y="98"/>
                      </a:lnTo>
                      <a:lnTo>
                        <a:pt x="275516" y="98"/>
                      </a:lnTo>
                      <a:close/>
                    </a:path>
                  </a:pathLst>
                </a:custGeom>
                <a:solidFill>
                  <a:srgbClr val="000000">
                    <a:alpha val="10000"/>
                  </a:srgbClr>
                </a:solidFill>
                <a:ln cap="flat">
                  <a:prstDash val="solid"/>
                </a:ln>
              </p:spPr>
              <p:txBody>
                <a:bodyPr vert="horz" lIns="91440" tIns="45720" rIns="91440" bIns="45720" anchor="ctr">
                  <a:normAutofit/>
                </a:bodyPr>
                <a:lstStyle/>
                <a:p>
                  <a:pPr marL="0" algn="l"/>
                  <a:endParaRPr/>
                </a:p>
              </p:txBody>
            </p:sp>
            <p:sp>
              <p:nvSpPr>
                <p:cNvPr id="54" name="Freeform 54"/>
                <p:cNvSpPr/>
                <p:nvPr/>
              </p:nvSpPr>
              <p:spPr>
                <a:xfrm>
                  <a:off x="5951929" y="1311078"/>
                  <a:ext cx="274859" cy="44272"/>
                </a:xfrm>
                <a:custGeom>
                  <a:avLst/>
                  <a:gdLst/>
                  <a:ahLst/>
                  <a:cxnLst/>
                  <a:rect l="l" t="t" r="r" b="b"/>
                  <a:pathLst>
                    <a:path w="274859" h="44272">
                      <a:moveTo>
                        <a:pt x="3977" y="98"/>
                      </a:moveTo>
                      <a:lnTo>
                        <a:pt x="3977" y="44371"/>
                      </a:lnTo>
                      <a:lnTo>
                        <a:pt x="657" y="44371"/>
                      </a:lnTo>
                      <a:lnTo>
                        <a:pt x="657" y="98"/>
                      </a:lnTo>
                      <a:lnTo>
                        <a:pt x="3977" y="98"/>
                      </a:lnTo>
                      <a:close/>
                      <a:moveTo>
                        <a:pt x="13754" y="98"/>
                      </a:moveTo>
                      <a:lnTo>
                        <a:pt x="13754" y="44371"/>
                      </a:lnTo>
                      <a:lnTo>
                        <a:pt x="10434" y="44371"/>
                      </a:lnTo>
                      <a:lnTo>
                        <a:pt x="10434" y="98"/>
                      </a:lnTo>
                      <a:lnTo>
                        <a:pt x="13754" y="98"/>
                      </a:lnTo>
                      <a:close/>
                      <a:moveTo>
                        <a:pt x="22055" y="98"/>
                      </a:moveTo>
                      <a:lnTo>
                        <a:pt x="22055" y="44371"/>
                      </a:lnTo>
                      <a:lnTo>
                        <a:pt x="18735" y="44371"/>
                      </a:lnTo>
                      <a:lnTo>
                        <a:pt x="18735" y="98"/>
                      </a:lnTo>
                      <a:lnTo>
                        <a:pt x="22055" y="98"/>
                      </a:lnTo>
                      <a:close/>
                      <a:moveTo>
                        <a:pt x="31832" y="98"/>
                      </a:moveTo>
                      <a:lnTo>
                        <a:pt x="31832" y="44371"/>
                      </a:lnTo>
                      <a:lnTo>
                        <a:pt x="28512" y="44371"/>
                      </a:lnTo>
                      <a:lnTo>
                        <a:pt x="28512" y="98"/>
                      </a:lnTo>
                      <a:lnTo>
                        <a:pt x="31832" y="98"/>
                      </a:lnTo>
                      <a:close/>
                      <a:moveTo>
                        <a:pt x="39949" y="98"/>
                      </a:moveTo>
                      <a:lnTo>
                        <a:pt x="39949" y="44371"/>
                      </a:lnTo>
                      <a:lnTo>
                        <a:pt x="36629" y="44371"/>
                      </a:lnTo>
                      <a:lnTo>
                        <a:pt x="36629" y="98"/>
                      </a:lnTo>
                      <a:lnTo>
                        <a:pt x="39949" y="98"/>
                      </a:lnTo>
                      <a:close/>
                      <a:moveTo>
                        <a:pt x="49726" y="98"/>
                      </a:moveTo>
                      <a:lnTo>
                        <a:pt x="49726" y="44371"/>
                      </a:lnTo>
                      <a:lnTo>
                        <a:pt x="46405" y="44371"/>
                      </a:lnTo>
                      <a:lnTo>
                        <a:pt x="46405" y="98"/>
                      </a:lnTo>
                      <a:lnTo>
                        <a:pt x="49726" y="98"/>
                      </a:lnTo>
                      <a:close/>
                      <a:moveTo>
                        <a:pt x="58027" y="98"/>
                      </a:moveTo>
                      <a:lnTo>
                        <a:pt x="58027" y="44371"/>
                      </a:lnTo>
                      <a:lnTo>
                        <a:pt x="54707" y="44371"/>
                      </a:lnTo>
                      <a:lnTo>
                        <a:pt x="54707" y="98"/>
                      </a:lnTo>
                      <a:lnTo>
                        <a:pt x="58027" y="98"/>
                      </a:lnTo>
                      <a:close/>
                      <a:moveTo>
                        <a:pt x="67804" y="98"/>
                      </a:moveTo>
                      <a:lnTo>
                        <a:pt x="67804" y="44371"/>
                      </a:lnTo>
                      <a:lnTo>
                        <a:pt x="64483" y="44371"/>
                      </a:lnTo>
                      <a:lnTo>
                        <a:pt x="64483" y="98"/>
                      </a:lnTo>
                      <a:lnTo>
                        <a:pt x="67804" y="98"/>
                      </a:lnTo>
                      <a:close/>
                      <a:moveTo>
                        <a:pt x="75920" y="98"/>
                      </a:moveTo>
                      <a:lnTo>
                        <a:pt x="75920" y="44371"/>
                      </a:lnTo>
                      <a:lnTo>
                        <a:pt x="72600" y="44371"/>
                      </a:lnTo>
                      <a:lnTo>
                        <a:pt x="72600" y="98"/>
                      </a:lnTo>
                      <a:lnTo>
                        <a:pt x="75920" y="98"/>
                      </a:lnTo>
                      <a:close/>
                      <a:moveTo>
                        <a:pt x="85697" y="98"/>
                      </a:moveTo>
                      <a:lnTo>
                        <a:pt x="85697" y="44371"/>
                      </a:lnTo>
                      <a:lnTo>
                        <a:pt x="82377" y="44371"/>
                      </a:lnTo>
                      <a:lnTo>
                        <a:pt x="82377" y="98"/>
                      </a:lnTo>
                      <a:lnTo>
                        <a:pt x="85697" y="98"/>
                      </a:lnTo>
                      <a:close/>
                      <a:moveTo>
                        <a:pt x="93998" y="98"/>
                      </a:moveTo>
                      <a:lnTo>
                        <a:pt x="93998" y="44371"/>
                      </a:lnTo>
                      <a:lnTo>
                        <a:pt x="90678" y="44371"/>
                      </a:lnTo>
                      <a:lnTo>
                        <a:pt x="90678" y="98"/>
                      </a:lnTo>
                      <a:lnTo>
                        <a:pt x="93998" y="98"/>
                      </a:lnTo>
                      <a:close/>
                      <a:moveTo>
                        <a:pt x="103775" y="98"/>
                      </a:moveTo>
                      <a:lnTo>
                        <a:pt x="103775" y="44371"/>
                      </a:lnTo>
                      <a:lnTo>
                        <a:pt x="100455" y="44371"/>
                      </a:lnTo>
                      <a:lnTo>
                        <a:pt x="100455" y="98"/>
                      </a:lnTo>
                      <a:lnTo>
                        <a:pt x="103775" y="98"/>
                      </a:lnTo>
                      <a:close/>
                      <a:moveTo>
                        <a:pt x="111892" y="98"/>
                      </a:moveTo>
                      <a:lnTo>
                        <a:pt x="111892" y="44371"/>
                      </a:lnTo>
                      <a:lnTo>
                        <a:pt x="108756" y="44371"/>
                      </a:lnTo>
                      <a:lnTo>
                        <a:pt x="108756" y="98"/>
                      </a:lnTo>
                      <a:lnTo>
                        <a:pt x="111892" y="98"/>
                      </a:lnTo>
                      <a:close/>
                      <a:moveTo>
                        <a:pt x="121853" y="98"/>
                      </a:moveTo>
                      <a:lnTo>
                        <a:pt x="121853" y="44371"/>
                      </a:lnTo>
                      <a:lnTo>
                        <a:pt x="118533" y="44371"/>
                      </a:lnTo>
                      <a:lnTo>
                        <a:pt x="118533" y="98"/>
                      </a:lnTo>
                      <a:lnTo>
                        <a:pt x="121853" y="98"/>
                      </a:lnTo>
                      <a:close/>
                      <a:moveTo>
                        <a:pt x="131630" y="98"/>
                      </a:moveTo>
                      <a:lnTo>
                        <a:pt x="131630" y="44371"/>
                      </a:lnTo>
                      <a:lnTo>
                        <a:pt x="128310" y="44371"/>
                      </a:lnTo>
                      <a:lnTo>
                        <a:pt x="128310" y="98"/>
                      </a:lnTo>
                      <a:lnTo>
                        <a:pt x="131630" y="98"/>
                      </a:lnTo>
                      <a:close/>
                      <a:moveTo>
                        <a:pt x="139747" y="98"/>
                      </a:moveTo>
                      <a:lnTo>
                        <a:pt x="139747" y="44371"/>
                      </a:lnTo>
                      <a:lnTo>
                        <a:pt x="136426" y="44371"/>
                      </a:lnTo>
                      <a:lnTo>
                        <a:pt x="136426" y="98"/>
                      </a:lnTo>
                      <a:lnTo>
                        <a:pt x="139747" y="98"/>
                      </a:lnTo>
                      <a:close/>
                      <a:moveTo>
                        <a:pt x="149524" y="98"/>
                      </a:moveTo>
                      <a:lnTo>
                        <a:pt x="149524" y="44371"/>
                      </a:lnTo>
                      <a:lnTo>
                        <a:pt x="146203" y="44371"/>
                      </a:lnTo>
                      <a:lnTo>
                        <a:pt x="146203" y="98"/>
                      </a:lnTo>
                      <a:lnTo>
                        <a:pt x="149524" y="98"/>
                      </a:lnTo>
                      <a:close/>
                      <a:moveTo>
                        <a:pt x="157825" y="98"/>
                      </a:moveTo>
                      <a:lnTo>
                        <a:pt x="157825" y="44371"/>
                      </a:lnTo>
                      <a:lnTo>
                        <a:pt x="154504" y="44371"/>
                      </a:lnTo>
                      <a:lnTo>
                        <a:pt x="154504" y="98"/>
                      </a:lnTo>
                      <a:lnTo>
                        <a:pt x="157825" y="98"/>
                      </a:lnTo>
                      <a:close/>
                      <a:moveTo>
                        <a:pt x="167602" y="98"/>
                      </a:moveTo>
                      <a:lnTo>
                        <a:pt x="167602" y="44371"/>
                      </a:lnTo>
                      <a:lnTo>
                        <a:pt x="164281" y="44371"/>
                      </a:lnTo>
                      <a:lnTo>
                        <a:pt x="164281" y="98"/>
                      </a:lnTo>
                      <a:lnTo>
                        <a:pt x="167602" y="98"/>
                      </a:lnTo>
                      <a:close/>
                      <a:moveTo>
                        <a:pt x="175718" y="98"/>
                      </a:moveTo>
                      <a:lnTo>
                        <a:pt x="175718" y="44371"/>
                      </a:lnTo>
                      <a:lnTo>
                        <a:pt x="172398" y="44371"/>
                      </a:lnTo>
                      <a:lnTo>
                        <a:pt x="172398" y="98"/>
                      </a:lnTo>
                      <a:lnTo>
                        <a:pt x="175718" y="98"/>
                      </a:lnTo>
                      <a:close/>
                      <a:moveTo>
                        <a:pt x="185495" y="98"/>
                      </a:moveTo>
                      <a:lnTo>
                        <a:pt x="185495" y="44371"/>
                      </a:lnTo>
                      <a:lnTo>
                        <a:pt x="182175" y="44371"/>
                      </a:lnTo>
                      <a:lnTo>
                        <a:pt x="182175" y="98"/>
                      </a:lnTo>
                      <a:lnTo>
                        <a:pt x="185495" y="98"/>
                      </a:lnTo>
                      <a:close/>
                      <a:moveTo>
                        <a:pt x="193796" y="98"/>
                      </a:moveTo>
                      <a:lnTo>
                        <a:pt x="193796" y="44371"/>
                      </a:lnTo>
                      <a:lnTo>
                        <a:pt x="190476" y="44371"/>
                      </a:lnTo>
                      <a:lnTo>
                        <a:pt x="190476" y="98"/>
                      </a:lnTo>
                      <a:lnTo>
                        <a:pt x="193796" y="98"/>
                      </a:lnTo>
                      <a:close/>
                      <a:moveTo>
                        <a:pt x="203573" y="98"/>
                      </a:moveTo>
                      <a:lnTo>
                        <a:pt x="203573" y="44371"/>
                      </a:lnTo>
                      <a:lnTo>
                        <a:pt x="200253" y="44371"/>
                      </a:lnTo>
                      <a:lnTo>
                        <a:pt x="200253" y="98"/>
                      </a:lnTo>
                      <a:lnTo>
                        <a:pt x="203573" y="98"/>
                      </a:lnTo>
                      <a:close/>
                      <a:moveTo>
                        <a:pt x="211690" y="98"/>
                      </a:moveTo>
                      <a:lnTo>
                        <a:pt x="211690" y="44371"/>
                      </a:lnTo>
                      <a:lnTo>
                        <a:pt x="208369" y="44371"/>
                      </a:lnTo>
                      <a:lnTo>
                        <a:pt x="208369" y="98"/>
                      </a:lnTo>
                      <a:lnTo>
                        <a:pt x="211690" y="98"/>
                      </a:lnTo>
                      <a:close/>
                      <a:moveTo>
                        <a:pt x="221651" y="98"/>
                      </a:moveTo>
                      <a:lnTo>
                        <a:pt x="221651" y="44371"/>
                      </a:lnTo>
                      <a:lnTo>
                        <a:pt x="218331" y="44371"/>
                      </a:lnTo>
                      <a:lnTo>
                        <a:pt x="218331" y="98"/>
                      </a:lnTo>
                      <a:lnTo>
                        <a:pt x="221651" y="98"/>
                      </a:lnTo>
                      <a:close/>
                      <a:moveTo>
                        <a:pt x="229768" y="98"/>
                      </a:moveTo>
                      <a:lnTo>
                        <a:pt x="229768" y="44371"/>
                      </a:lnTo>
                      <a:lnTo>
                        <a:pt x="226447" y="44371"/>
                      </a:lnTo>
                      <a:lnTo>
                        <a:pt x="226447" y="98"/>
                      </a:lnTo>
                      <a:lnTo>
                        <a:pt x="229768" y="98"/>
                      </a:lnTo>
                      <a:close/>
                      <a:moveTo>
                        <a:pt x="239545" y="98"/>
                      </a:moveTo>
                      <a:lnTo>
                        <a:pt x="239545" y="44371"/>
                      </a:lnTo>
                      <a:lnTo>
                        <a:pt x="236224" y="44371"/>
                      </a:lnTo>
                      <a:lnTo>
                        <a:pt x="236224" y="98"/>
                      </a:lnTo>
                      <a:lnTo>
                        <a:pt x="239545" y="98"/>
                      </a:lnTo>
                      <a:close/>
                      <a:moveTo>
                        <a:pt x="249322" y="98"/>
                      </a:moveTo>
                      <a:lnTo>
                        <a:pt x="249322" y="44371"/>
                      </a:lnTo>
                      <a:lnTo>
                        <a:pt x="246001" y="44371"/>
                      </a:lnTo>
                      <a:lnTo>
                        <a:pt x="246001" y="98"/>
                      </a:lnTo>
                      <a:lnTo>
                        <a:pt x="249322" y="98"/>
                      </a:lnTo>
                      <a:close/>
                      <a:moveTo>
                        <a:pt x="257623" y="98"/>
                      </a:moveTo>
                      <a:lnTo>
                        <a:pt x="257623" y="44371"/>
                      </a:lnTo>
                      <a:lnTo>
                        <a:pt x="254302" y="44371"/>
                      </a:lnTo>
                      <a:lnTo>
                        <a:pt x="254302" y="98"/>
                      </a:lnTo>
                      <a:lnTo>
                        <a:pt x="257623" y="98"/>
                      </a:lnTo>
                      <a:close/>
                      <a:moveTo>
                        <a:pt x="267400" y="98"/>
                      </a:moveTo>
                      <a:lnTo>
                        <a:pt x="267400" y="44371"/>
                      </a:lnTo>
                      <a:lnTo>
                        <a:pt x="264079" y="44371"/>
                      </a:lnTo>
                      <a:lnTo>
                        <a:pt x="264079" y="98"/>
                      </a:lnTo>
                      <a:lnTo>
                        <a:pt x="267400" y="98"/>
                      </a:lnTo>
                      <a:close/>
                      <a:moveTo>
                        <a:pt x="275516" y="98"/>
                      </a:moveTo>
                      <a:lnTo>
                        <a:pt x="275516" y="44371"/>
                      </a:lnTo>
                      <a:lnTo>
                        <a:pt x="272196" y="44371"/>
                      </a:lnTo>
                      <a:lnTo>
                        <a:pt x="272196" y="98"/>
                      </a:lnTo>
                      <a:lnTo>
                        <a:pt x="275516" y="98"/>
                      </a:lnTo>
                      <a:close/>
                    </a:path>
                  </a:pathLst>
                </a:custGeom>
                <a:solidFill>
                  <a:srgbClr val="FFFFFF">
                    <a:alpha val="10000"/>
                  </a:srgbClr>
                </a:solidFill>
                <a:ln cap="flat">
                  <a:prstDash val="solid"/>
                </a:ln>
              </p:spPr>
              <p:txBody>
                <a:bodyPr vert="horz" lIns="91440" tIns="45720" rIns="91440" bIns="45720" anchor="ctr">
                  <a:normAutofit/>
                </a:bodyPr>
                <a:lstStyle/>
                <a:p>
                  <a:pPr marL="0" algn="l"/>
                  <a:endParaRPr/>
                </a:p>
              </p:txBody>
            </p:sp>
            <p:sp>
              <p:nvSpPr>
                <p:cNvPr id="55" name="Freeform 55"/>
                <p:cNvSpPr/>
                <p:nvPr/>
              </p:nvSpPr>
              <p:spPr>
                <a:xfrm>
                  <a:off x="5953036" y="1311078"/>
                  <a:ext cx="287772" cy="44272"/>
                </a:xfrm>
                <a:custGeom>
                  <a:avLst/>
                  <a:gdLst/>
                  <a:ahLst/>
                  <a:cxnLst/>
                  <a:rect l="l" t="t" r="r" b="b"/>
                  <a:pathLst>
                    <a:path w="287772" h="44272">
                      <a:moveTo>
                        <a:pt x="22793" y="98"/>
                      </a:moveTo>
                      <a:lnTo>
                        <a:pt x="266293" y="98"/>
                      </a:lnTo>
                      <a:cubicBezTo>
                        <a:pt x="278468" y="98"/>
                        <a:pt x="288429" y="10059"/>
                        <a:pt x="288429" y="22234"/>
                      </a:cubicBezTo>
                      <a:lnTo>
                        <a:pt x="288429" y="22234"/>
                      </a:lnTo>
                      <a:cubicBezTo>
                        <a:pt x="288429" y="34409"/>
                        <a:pt x="278468" y="44371"/>
                        <a:pt x="266293" y="44371"/>
                      </a:cubicBezTo>
                      <a:lnTo>
                        <a:pt x="22793" y="44371"/>
                      </a:lnTo>
                      <a:cubicBezTo>
                        <a:pt x="10618" y="44371"/>
                        <a:pt x="657" y="34409"/>
                        <a:pt x="657" y="22234"/>
                      </a:cubicBezTo>
                      <a:lnTo>
                        <a:pt x="657" y="22234"/>
                      </a:lnTo>
                      <a:cubicBezTo>
                        <a:pt x="657" y="10059"/>
                        <a:pt x="10618" y="98"/>
                        <a:pt x="22793" y="98"/>
                      </a:cubicBezTo>
                      <a:close/>
                    </a:path>
                  </a:pathLst>
                </a:custGeom>
                <a:solidFill>
                  <a:srgbClr val="000000">
                    <a:alpha val="40000"/>
                  </a:srgbClr>
                </a:solidFill>
                <a:ln cap="flat">
                  <a:prstDash val="solid"/>
                </a:ln>
              </p:spPr>
              <p:txBody>
                <a:bodyPr vert="horz" lIns="91440" tIns="45720" rIns="91440" bIns="45720" anchor="ctr">
                  <a:normAutofit/>
                </a:bodyPr>
                <a:lstStyle/>
                <a:p>
                  <a:pPr marL="0" algn="l"/>
                  <a:endParaRPr/>
                </a:p>
              </p:txBody>
            </p:sp>
            <p:grpSp>
              <p:nvGrpSpPr>
                <p:cNvPr id="56" name="Group 56"/>
                <p:cNvGrpSpPr/>
                <p:nvPr/>
              </p:nvGrpSpPr>
              <p:grpSpPr>
                <a:xfrm>
                  <a:off x="6312751" y="1290787"/>
                  <a:ext cx="77477" cy="77477"/>
                  <a:chOff x="6312751" y="1290787"/>
                  <a:chExt cx="77477" cy="77477"/>
                </a:xfrm>
              </p:grpSpPr>
              <p:sp>
                <p:nvSpPr>
                  <p:cNvPr id="57" name="Freeform 57"/>
                  <p:cNvSpPr/>
                  <p:nvPr/>
                </p:nvSpPr>
                <p:spPr>
                  <a:xfrm>
                    <a:off x="6312751" y="1290787"/>
                    <a:ext cx="77477" cy="77477"/>
                  </a:xfrm>
                  <a:custGeom>
                    <a:avLst/>
                    <a:gdLst/>
                    <a:ahLst/>
                    <a:cxnLst/>
                    <a:rect l="l" t="t" r="r" b="b"/>
                    <a:pathLst>
                      <a:path w="77477" h="77477">
                        <a:moveTo>
                          <a:pt x="78329" y="38826"/>
                        </a:moveTo>
                        <a:cubicBezTo>
                          <a:pt x="78329" y="60220"/>
                          <a:pt x="60985" y="77564"/>
                          <a:pt x="39591" y="77564"/>
                        </a:cubicBezTo>
                        <a:cubicBezTo>
                          <a:pt x="18196" y="77564"/>
                          <a:pt x="852" y="60220"/>
                          <a:pt x="852" y="38826"/>
                        </a:cubicBezTo>
                        <a:cubicBezTo>
                          <a:pt x="852" y="17431"/>
                          <a:pt x="18196" y="87"/>
                          <a:pt x="39591" y="87"/>
                        </a:cubicBezTo>
                        <a:cubicBezTo>
                          <a:pt x="60985" y="87"/>
                          <a:pt x="78329" y="17431"/>
                          <a:pt x="78329" y="38826"/>
                        </a:cubicBezTo>
                        <a:close/>
                      </a:path>
                    </a:pathLst>
                  </a:custGeom>
                  <a:solidFill>
                    <a:srgbClr val="434343"/>
                  </a:solidFill>
                  <a:ln cap="flat">
                    <a:prstDash val="solid"/>
                  </a:ln>
                </p:spPr>
                <p:txBody>
                  <a:bodyPr vert="horz" lIns="91440" tIns="45720" rIns="91440" bIns="45720" anchor="ctr">
                    <a:normAutofit/>
                  </a:bodyPr>
                  <a:lstStyle/>
                  <a:p>
                    <a:pPr marL="0" algn="l"/>
                    <a:endParaRPr/>
                  </a:p>
                </p:txBody>
              </p:sp>
              <p:grpSp>
                <p:nvGrpSpPr>
                  <p:cNvPr id="58" name="Group 58"/>
                  <p:cNvGrpSpPr/>
                  <p:nvPr/>
                </p:nvGrpSpPr>
                <p:grpSpPr>
                  <a:xfrm>
                    <a:off x="6331198" y="1309234"/>
                    <a:ext cx="40583" cy="40583"/>
                    <a:chOff x="6331198" y="1309234"/>
                    <a:chExt cx="40583" cy="40583"/>
                  </a:xfrm>
                </p:grpSpPr>
                <p:sp>
                  <p:nvSpPr>
                    <p:cNvPr id="59" name="Freeform 59"/>
                    <p:cNvSpPr/>
                    <p:nvPr/>
                  </p:nvSpPr>
                  <p:spPr>
                    <a:xfrm>
                      <a:off x="6331198" y="1309234"/>
                      <a:ext cx="40583" cy="40583"/>
                    </a:xfrm>
                    <a:custGeom>
                      <a:avLst/>
                      <a:gdLst/>
                      <a:ahLst/>
                      <a:cxnLst/>
                      <a:rect l="l" t="t" r="r" b="b"/>
                      <a:pathLst>
                        <a:path w="40583" h="40583">
                          <a:moveTo>
                            <a:pt x="41435" y="20379"/>
                          </a:moveTo>
                          <a:cubicBezTo>
                            <a:pt x="41435" y="31585"/>
                            <a:pt x="32350" y="40670"/>
                            <a:pt x="21144" y="40670"/>
                          </a:cubicBezTo>
                          <a:cubicBezTo>
                            <a:pt x="9937" y="40670"/>
                            <a:pt x="852" y="31585"/>
                            <a:pt x="852" y="20379"/>
                          </a:cubicBezTo>
                          <a:cubicBezTo>
                            <a:pt x="852" y="9172"/>
                            <a:pt x="9937" y="87"/>
                            <a:pt x="21144" y="87"/>
                          </a:cubicBezTo>
                          <a:cubicBezTo>
                            <a:pt x="32350" y="87"/>
                            <a:pt x="41435" y="9172"/>
                            <a:pt x="41435" y="20379"/>
                          </a:cubicBez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60" name="Freeform 60"/>
                    <p:cNvSpPr/>
                    <p:nvPr/>
                  </p:nvSpPr>
                  <p:spPr>
                    <a:xfrm>
                      <a:off x="6331198" y="1309234"/>
                      <a:ext cx="40583" cy="40583"/>
                    </a:xfrm>
                    <a:custGeom>
                      <a:avLst/>
                      <a:gdLst/>
                      <a:ahLst/>
                      <a:cxnLst/>
                      <a:rect l="l" t="t" r="r" b="b"/>
                      <a:pathLst>
                        <a:path w="40583" h="40583">
                          <a:moveTo>
                            <a:pt x="41435" y="20379"/>
                          </a:moveTo>
                          <a:cubicBezTo>
                            <a:pt x="41435" y="31585"/>
                            <a:pt x="32350" y="40670"/>
                            <a:pt x="21144" y="40670"/>
                          </a:cubicBezTo>
                          <a:cubicBezTo>
                            <a:pt x="9937" y="40670"/>
                            <a:pt x="852" y="31585"/>
                            <a:pt x="852" y="20379"/>
                          </a:cubicBezTo>
                          <a:cubicBezTo>
                            <a:pt x="852" y="9172"/>
                            <a:pt x="9937" y="87"/>
                            <a:pt x="21144" y="87"/>
                          </a:cubicBezTo>
                          <a:cubicBezTo>
                            <a:pt x="32350" y="87"/>
                            <a:pt x="41435" y="9172"/>
                            <a:pt x="41435" y="20379"/>
                          </a:cubicBezTo>
                          <a:close/>
                        </a:path>
                      </a:pathLst>
                    </a:custGeom>
                    <a:solidFill>
                      <a:srgbClr val="2A4893"/>
                    </a:solidFill>
                    <a:ln cap="flat">
                      <a:prstDash val="solid"/>
                    </a:ln>
                  </p:spPr>
                  <p:txBody>
                    <a:bodyPr vert="horz" lIns="91440" tIns="45720" rIns="91440" bIns="45720" anchor="ctr">
                      <a:normAutofit/>
                    </a:bodyPr>
                    <a:lstStyle/>
                    <a:p>
                      <a:pPr marL="0" algn="l"/>
                      <a:endParaRPr/>
                    </a:p>
                  </p:txBody>
                </p:sp>
              </p:grpSp>
              <p:sp>
                <p:nvSpPr>
                  <p:cNvPr id="61" name="Freeform 61"/>
                  <p:cNvSpPr/>
                  <p:nvPr/>
                </p:nvSpPr>
                <p:spPr>
                  <a:xfrm>
                    <a:off x="6328425" y="1309261"/>
                    <a:ext cx="13877" cy="33223"/>
                  </a:xfrm>
                  <a:custGeom>
                    <a:avLst/>
                    <a:gdLst/>
                    <a:ahLst/>
                    <a:cxnLst/>
                    <a:rect l="l" t="t" r="r" b="b"/>
                    <a:pathLst>
                      <a:path w="13877" h="33223">
                        <a:moveTo>
                          <a:pt x="10266" y="14079"/>
                        </a:moveTo>
                        <a:cubicBezTo>
                          <a:pt x="12111" y="6885"/>
                          <a:pt x="17092" y="1351"/>
                          <a:pt x="13402" y="428"/>
                        </a:cubicBezTo>
                        <a:cubicBezTo>
                          <a:pt x="9713" y="-494"/>
                          <a:pt x="8606" y="-494"/>
                          <a:pt x="3072" y="13157"/>
                        </a:cubicBezTo>
                        <a:cubicBezTo>
                          <a:pt x="-2462" y="26807"/>
                          <a:pt x="3626" y="32342"/>
                          <a:pt x="7499" y="33264"/>
                        </a:cubicBezTo>
                        <a:cubicBezTo>
                          <a:pt x="11373" y="34186"/>
                          <a:pt x="8422" y="21273"/>
                          <a:pt x="10266" y="14079"/>
                        </a:cubicBezTo>
                        <a:close/>
                      </a:path>
                    </a:pathLst>
                  </a:custGeom>
                  <a:solidFill>
                    <a:srgbClr val="3E89CC"/>
                  </a:solidFill>
                  <a:ln cap="flat">
                    <a:prstDash val="solid"/>
                  </a:ln>
                </p:spPr>
                <p:txBody>
                  <a:bodyPr vert="horz" lIns="91440" tIns="45720" rIns="91440" bIns="45720" anchor="ctr">
                    <a:normAutofit/>
                  </a:bodyPr>
                  <a:lstStyle/>
                  <a:p>
                    <a:pPr marL="0" algn="l"/>
                    <a:endParaRPr/>
                  </a:p>
                </p:txBody>
              </p:sp>
              <p:sp>
                <p:nvSpPr>
                  <p:cNvPr id="62" name="Freeform 62"/>
                  <p:cNvSpPr/>
                  <p:nvPr/>
                </p:nvSpPr>
                <p:spPr>
                  <a:xfrm>
                    <a:off x="6355179" y="1309234"/>
                    <a:ext cx="23981" cy="31359"/>
                  </a:xfrm>
                  <a:custGeom>
                    <a:avLst/>
                    <a:gdLst/>
                    <a:ahLst/>
                    <a:cxnLst/>
                    <a:rect l="l" t="t" r="r" b="b"/>
                    <a:pathLst>
                      <a:path w="23981" h="31359">
                        <a:moveTo>
                          <a:pt x="24833" y="15767"/>
                        </a:moveTo>
                        <a:cubicBezTo>
                          <a:pt x="24833" y="24427"/>
                          <a:pt x="19465" y="31447"/>
                          <a:pt x="12843" y="31447"/>
                        </a:cubicBezTo>
                        <a:cubicBezTo>
                          <a:pt x="6220" y="31447"/>
                          <a:pt x="852" y="24427"/>
                          <a:pt x="852" y="15767"/>
                        </a:cubicBezTo>
                        <a:cubicBezTo>
                          <a:pt x="852" y="7107"/>
                          <a:pt x="6220" y="87"/>
                          <a:pt x="12843" y="87"/>
                        </a:cubicBezTo>
                        <a:cubicBezTo>
                          <a:pt x="19465" y="87"/>
                          <a:pt x="24833" y="7107"/>
                          <a:pt x="24833" y="15767"/>
                        </a:cubicBezTo>
                        <a:close/>
                      </a:path>
                    </a:pathLst>
                  </a:custGeom>
                  <a:solidFill>
                    <a:srgbClr val="1C5894"/>
                  </a:solidFill>
                  <a:ln cap="flat">
                    <a:prstDash val="solid"/>
                  </a:ln>
                </p:spPr>
                <p:txBody>
                  <a:bodyPr vert="horz" lIns="91440" tIns="45720" rIns="91440" bIns="45720" anchor="ctr">
                    <a:normAutofit/>
                  </a:bodyPr>
                  <a:lstStyle/>
                  <a:p>
                    <a:pPr marL="0" algn="l"/>
                    <a:endParaRPr/>
                  </a:p>
                </p:txBody>
              </p:sp>
              <p:sp>
                <p:nvSpPr>
                  <p:cNvPr id="63" name="Freeform 63"/>
                  <p:cNvSpPr/>
                  <p:nvPr/>
                </p:nvSpPr>
                <p:spPr>
                  <a:xfrm rot="-959840">
                    <a:off x="6337479" y="1334149"/>
                    <a:ext cx="36156" cy="23612"/>
                  </a:xfrm>
                  <a:custGeom>
                    <a:avLst/>
                    <a:gdLst/>
                    <a:ahLst/>
                    <a:cxnLst/>
                    <a:rect l="l" t="t" r="r" b="b"/>
                    <a:pathLst>
                      <a:path w="36156" h="23612">
                        <a:moveTo>
                          <a:pt x="37009" y="11893"/>
                        </a:moveTo>
                        <a:cubicBezTo>
                          <a:pt x="37009" y="18414"/>
                          <a:pt x="28915" y="23700"/>
                          <a:pt x="18930" y="23700"/>
                        </a:cubicBezTo>
                        <a:cubicBezTo>
                          <a:pt x="8946" y="23700"/>
                          <a:pt x="852" y="18414"/>
                          <a:pt x="852" y="11893"/>
                        </a:cubicBezTo>
                        <a:cubicBezTo>
                          <a:pt x="852" y="5373"/>
                          <a:pt x="8946" y="87"/>
                          <a:pt x="18930" y="87"/>
                        </a:cubicBezTo>
                        <a:cubicBezTo>
                          <a:pt x="28915" y="87"/>
                          <a:pt x="37009" y="5373"/>
                          <a:pt x="37009" y="11893"/>
                        </a:cubicBezTo>
                        <a:close/>
                      </a:path>
                    </a:pathLst>
                  </a:custGeom>
                  <a:solidFill>
                    <a:srgbClr val="0A152B"/>
                  </a:solidFill>
                  <a:ln cap="flat">
                    <a:prstDash val="solid"/>
                  </a:ln>
                </p:spPr>
                <p:txBody>
                  <a:bodyPr vert="horz" lIns="91440" tIns="45720" rIns="91440" bIns="45720" anchor="ctr">
                    <a:normAutofit/>
                  </a:bodyPr>
                  <a:lstStyle/>
                  <a:p>
                    <a:pPr marL="0" algn="l"/>
                    <a:endParaRPr/>
                  </a:p>
                </p:txBody>
              </p:sp>
            </p:grpSp>
            <p:sp>
              <p:nvSpPr>
                <p:cNvPr id="64" name="AutoShape 64"/>
                <p:cNvSpPr/>
                <p:nvPr/>
              </p:nvSpPr>
              <p:spPr>
                <a:xfrm>
                  <a:off x="4120979" y="6276559"/>
                  <a:ext cx="3950043" cy="206381"/>
                </a:xfrm>
                <a:prstGeom prst="ellipse">
                  <a:avLst/>
                </a:prstGeom>
                <a:solidFill>
                  <a:srgbClr val="444444">
                    <a:alpha val="49804"/>
                  </a:srgbClr>
                </a:solidFill>
                <a:ln cap="flat" cmpd="sng">
                  <a:prstDash val="solid"/>
                </a:ln>
              </p:spPr>
              <p:txBody>
                <a:bodyPr vert="horz" lIns="91440" tIns="45720" rIns="91440" bIns="45720" anchor="ctr">
                  <a:normAutofit/>
                </a:bodyPr>
                <a:lstStyle/>
                <a:p>
                  <a:pPr marL="0" algn="ctr"/>
                  <a:endParaRPr/>
                </a:p>
              </p:txBody>
            </p:sp>
          </p:grpSp>
          <p:sp>
            <p:nvSpPr>
              <p:cNvPr id="65" name="Freeform 65"/>
              <p:cNvSpPr/>
              <p:nvPr/>
            </p:nvSpPr>
            <p:spPr>
              <a:xfrm>
                <a:off x="1125404" y="1565956"/>
                <a:ext cx="2115697" cy="4580036"/>
              </a:xfrm>
              <a:custGeom>
                <a:avLst/>
                <a:gdLst/>
                <a:ahLst/>
                <a:cxnLst/>
                <a:rect l="l" t="t" r="r" b="b"/>
                <a:pathLst>
                  <a:path w="2290370" h="4958166">
                    <a:moveTo>
                      <a:pt x="531201" y="78"/>
                    </a:moveTo>
                    <a:cubicBezTo>
                      <a:pt x="549464" y="78"/>
                      <a:pt x="563852" y="15020"/>
                      <a:pt x="564406" y="33282"/>
                    </a:cubicBezTo>
                    <a:cubicBezTo>
                      <a:pt x="565328" y="69992"/>
                      <a:pt x="571046" y="89361"/>
                      <a:pt x="580639" y="107439"/>
                    </a:cubicBezTo>
                    <a:cubicBezTo>
                      <a:pt x="591338" y="127362"/>
                      <a:pt x="606834" y="142857"/>
                      <a:pt x="626572" y="153372"/>
                    </a:cubicBezTo>
                    <a:cubicBezTo>
                      <a:pt x="646494" y="164071"/>
                      <a:pt x="667708" y="169605"/>
                      <a:pt x="711981" y="169605"/>
                    </a:cubicBezTo>
                    <a:lnTo>
                      <a:pt x="711981" y="169605"/>
                    </a:lnTo>
                    <a:lnTo>
                      <a:pt x="1578618" y="169605"/>
                    </a:lnTo>
                    <a:cubicBezTo>
                      <a:pt x="1622890" y="169605"/>
                      <a:pt x="1644289" y="163887"/>
                      <a:pt x="1664027" y="153372"/>
                    </a:cubicBezTo>
                    <a:cubicBezTo>
                      <a:pt x="1683950" y="142673"/>
                      <a:pt x="1699445" y="127177"/>
                      <a:pt x="1709960" y="107439"/>
                    </a:cubicBezTo>
                    <a:cubicBezTo>
                      <a:pt x="1719552" y="89361"/>
                      <a:pt x="1725086" y="69992"/>
                      <a:pt x="1726193" y="33282"/>
                    </a:cubicBezTo>
                    <a:cubicBezTo>
                      <a:pt x="1726747" y="15020"/>
                      <a:pt x="1741135" y="78"/>
                      <a:pt x="1759398" y="78"/>
                    </a:cubicBezTo>
                    <a:lnTo>
                      <a:pt x="1759398" y="78"/>
                    </a:lnTo>
                    <a:lnTo>
                      <a:pt x="2013965" y="78"/>
                    </a:lnTo>
                    <a:cubicBezTo>
                      <a:pt x="2110258" y="78"/>
                      <a:pt x="2145123" y="10039"/>
                      <a:pt x="2180172" y="28855"/>
                    </a:cubicBezTo>
                    <a:cubicBezTo>
                      <a:pt x="2215221" y="47671"/>
                      <a:pt x="2242892" y="75341"/>
                      <a:pt x="2261708" y="110391"/>
                    </a:cubicBezTo>
                    <a:cubicBezTo>
                      <a:pt x="2280524" y="145624"/>
                      <a:pt x="2290485" y="180489"/>
                      <a:pt x="2290485" y="276597"/>
                    </a:cubicBezTo>
                    <a:lnTo>
                      <a:pt x="2290485" y="4681725"/>
                    </a:lnTo>
                    <a:cubicBezTo>
                      <a:pt x="2290485" y="4778018"/>
                      <a:pt x="2280524" y="4812883"/>
                      <a:pt x="2261708" y="4847932"/>
                    </a:cubicBezTo>
                    <a:cubicBezTo>
                      <a:pt x="2242892" y="4883165"/>
                      <a:pt x="2215221" y="4910651"/>
                      <a:pt x="2180172" y="4929467"/>
                    </a:cubicBezTo>
                    <a:cubicBezTo>
                      <a:pt x="2144939" y="4948283"/>
                      <a:pt x="2110074" y="4958244"/>
                      <a:pt x="2013965" y="4958244"/>
                    </a:cubicBezTo>
                    <a:lnTo>
                      <a:pt x="276633" y="4958244"/>
                    </a:lnTo>
                    <a:cubicBezTo>
                      <a:pt x="180341" y="4958244"/>
                      <a:pt x="145476" y="4948283"/>
                      <a:pt x="110427" y="4929467"/>
                    </a:cubicBezTo>
                    <a:cubicBezTo>
                      <a:pt x="75193" y="4910651"/>
                      <a:pt x="47707" y="4882981"/>
                      <a:pt x="28891" y="4847932"/>
                    </a:cubicBezTo>
                    <a:cubicBezTo>
                      <a:pt x="10075" y="4812883"/>
                      <a:pt x="114" y="4777833"/>
                      <a:pt x="114" y="4681725"/>
                    </a:cubicBezTo>
                    <a:lnTo>
                      <a:pt x="114" y="276782"/>
                    </a:lnTo>
                    <a:cubicBezTo>
                      <a:pt x="114" y="180489"/>
                      <a:pt x="10075" y="145624"/>
                      <a:pt x="28891" y="110575"/>
                    </a:cubicBezTo>
                    <a:cubicBezTo>
                      <a:pt x="47707" y="75526"/>
                      <a:pt x="75377" y="47856"/>
                      <a:pt x="110427" y="29040"/>
                    </a:cubicBezTo>
                    <a:cubicBezTo>
                      <a:pt x="145476" y="10224"/>
                      <a:pt x="180341" y="78"/>
                      <a:pt x="276633" y="78"/>
                    </a:cubicBezTo>
                    <a:lnTo>
                      <a:pt x="531201" y="78"/>
                    </a:lnTo>
                    <a:close/>
                  </a:path>
                </a:pathLst>
              </a:custGeom>
              <a:blipFill>
                <a:blip r:embed="rId2"/>
                <a:srcRect/>
                <a:stretch>
                  <a:fillRect l="-22336" r="-21982"/>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3"/>
          </p:nvPr>
        </p:nvSpPr>
        <p:spPr>
          <a:xfrm>
            <a:off x="1354494" y="2967335"/>
            <a:ext cx="5422900" cy="923330"/>
          </a:xfrm>
        </p:spPr>
        <p:txBody>
          <a:bodyPr vert="horz" lIns="91440" tIns="45720" rIns="91440" bIns="45720" anchor="b">
            <a:normAutofit/>
          </a:bodyPr>
          <a:lstStyle/>
          <a:p>
            <a:pPr marL="0" indent="0" algn="l">
              <a:lnSpc>
                <a:spcPct val="90000"/>
              </a:lnSpc>
              <a:spcBef>
                <a:spcPts val="1000"/>
              </a:spcBef>
            </a:pPr>
            <a:r>
              <a:rPr lang="zh-CN" altLang="en-US" sz="6000" b="1" i="0" u="none" baseline="0">
                <a:solidFill>
                  <a:srgbClr val="FFFFFF"/>
                </a:solidFill>
                <a:latin typeface="微软雅黑"/>
                <a:ea typeface="微软雅黑"/>
              </a:rPr>
              <a:t>Thank you for listening.</a:t>
            </a:r>
          </a:p>
        </p:txBody>
      </p:sp>
      <p:cxnSp>
        <p:nvCxnSpPr>
          <p:cNvPr id="3" name="Connector 3"/>
          <p:cNvCxnSpPr/>
          <p:nvPr/>
        </p:nvCxnSpPr>
        <p:spPr>
          <a:xfrm>
            <a:off x="660400" y="2954740"/>
            <a:ext cx="0" cy="1628285"/>
          </a:xfrm>
          <a:prstGeom prst="line">
            <a:avLst/>
          </a:prstGeom>
          <a:ln w="6350" cap="flat" cmpd="sng">
            <a:solidFill>
              <a:srgbClr val="FFFFFF">
                <a:alpha val="70000"/>
              </a:srgbClr>
            </a:solidFill>
            <a:prstDash val="solid"/>
          </a:ln>
        </p:spPr>
      </p:cxnSp>
      <p:grpSp>
        <p:nvGrpSpPr>
          <p:cNvPr id="4" name="Group 4"/>
          <p:cNvGrpSpPr/>
          <p:nvPr/>
        </p:nvGrpSpPr>
        <p:grpSpPr>
          <a:xfrm rot="16200000" flipH="1">
            <a:off x="550399" y="4718888"/>
            <a:ext cx="220006" cy="220008"/>
            <a:chOff x="3011834" y="6000473"/>
            <a:chExt cx="344142" cy="344140"/>
          </a:xfrm>
        </p:grpSpPr>
        <p:sp>
          <p:nvSpPr>
            <p:cNvPr id="5" name="AutoShape 5"/>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6" name="AutoShape 6"/>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
        <p:nvSpPr>
          <p:cNvPr id="7" name="TextBox 7"/>
          <p:cNvSpPr txBox="1"/>
          <p:nvPr/>
        </p:nvSpPr>
        <p:spPr>
          <a:xfrm>
            <a:off x="1422733" y="4337149"/>
            <a:ext cx="800219" cy="313932"/>
          </a:xfrm>
          <a:prstGeom prst="rect">
            <a:avLst/>
          </a:prstGeom>
        </p:spPr>
        <p:txBody>
          <a:bodyPr vert="horz" wrap="none" lIns="91440" tIns="45720" rIns="91440" bIns="45720" rtlCol="0" anchor="ctr">
            <a:spAutoFit/>
          </a:bodyPr>
          <a:lstStyle/>
          <a:p>
            <a:pPr marL="0" indent="0" algn="l">
              <a:lnSpc>
                <a:spcPct val="90000"/>
              </a:lnSpc>
              <a:spcBef>
                <a:spcPts val="1000"/>
              </a:spcBef>
              <a:defRPr/>
            </a:pPr>
            <a:r>
              <a:rPr lang="zh-CN" altLang="en-US" sz="1600" b="0" i="0" u="none" baseline="0">
                <a:solidFill>
                  <a:srgbClr val="FFFFFF"/>
                </a:solidFill>
                <a:latin typeface="微软雅黑"/>
                <a:ea typeface="微软雅黑"/>
              </a:rPr>
              <a:t>Reporter</a:t>
            </a:r>
            <a:endParaRPr lang="en-US"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346200" y="4090407"/>
            <a:ext cx="5731164" cy="424732"/>
          </a:xfrm>
        </p:spPr>
        <p:txBody>
          <a:bodyPr vert="horz" lIns="91440" tIns="45720" rIns="91440" bIns="45720" anchor="t">
            <a:normAutofit/>
          </a:bodyPr>
          <a:lstStyle/>
          <a:p>
            <a:pPr algn="l">
              <a:lnSpc>
                <a:spcPct val="90000"/>
              </a:lnSpc>
              <a:spcBef>
                <a:spcPct val="0"/>
              </a:spcBef>
            </a:pPr>
            <a:r>
              <a:rPr lang="zh-CN" altLang="en-US" sz="2392" b="1" i="0" u="none" baseline="0">
                <a:solidFill>
                  <a:srgbClr val="FFFFFF"/>
                </a:solidFill>
                <a:latin typeface="微软雅黑"/>
                <a:ea typeface="微软雅黑"/>
              </a:rPr>
              <a:t>Introduction to Methodologies</a:t>
            </a:r>
          </a:p>
        </p:txBody>
      </p:sp>
      <p:cxnSp>
        <p:nvCxnSpPr>
          <p:cNvPr id="3" name="Connector 3"/>
          <p:cNvCxnSpPr/>
          <p:nvPr/>
        </p:nvCxnSpPr>
        <p:spPr>
          <a:xfrm>
            <a:off x="660400" y="3022979"/>
            <a:ext cx="0" cy="1560046"/>
          </a:xfrm>
          <a:prstGeom prst="line">
            <a:avLst/>
          </a:prstGeom>
          <a:ln w="6350" cap="flat" cmpd="sng">
            <a:solidFill>
              <a:srgbClr val="FFFFFF">
                <a:alpha val="70000"/>
              </a:srgbClr>
            </a:solidFill>
            <a:prstDash val="solid"/>
          </a:ln>
        </p:spPr>
      </p:cxnSp>
      <p:grpSp>
        <p:nvGrpSpPr>
          <p:cNvPr id="4" name="Group 4"/>
          <p:cNvGrpSpPr/>
          <p:nvPr/>
        </p:nvGrpSpPr>
        <p:grpSpPr>
          <a:xfrm rot="16200000" flipH="1">
            <a:off x="550399" y="4718888"/>
            <a:ext cx="220006" cy="220008"/>
            <a:chOff x="3011834" y="6000473"/>
            <a:chExt cx="344142" cy="344140"/>
          </a:xfrm>
        </p:grpSpPr>
        <p:sp>
          <p:nvSpPr>
            <p:cNvPr id="5" name="AutoShape 5"/>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6" name="AutoShape 6"/>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
        <p:nvSpPr>
          <p:cNvPr id="7" name="TextBox 7"/>
          <p:cNvSpPr txBox="1"/>
          <p:nvPr/>
        </p:nvSpPr>
        <p:spPr>
          <a:xfrm>
            <a:off x="1346201" y="2907664"/>
            <a:ext cx="1260522"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01</a:t>
            </a:r>
            <a:endParaRPr lang="en-US" sz="1100"/>
          </a:p>
        </p:txBody>
      </p:sp>
      <p:sp>
        <p:nvSpPr>
          <p:cNvPr id="8" name="TextBox 8"/>
          <p:cNvSpPr txBox="1"/>
          <p:nvPr/>
        </p:nvSpPr>
        <p:spPr>
          <a:xfrm>
            <a:off x="2527763" y="2890078"/>
            <a:ext cx="433801"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a:t>
            </a:r>
            <a:endParaRPr lang="en-US"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Definition of Methodologies</a:t>
            </a:r>
          </a:p>
        </p:txBody>
      </p:sp>
      <p:sp>
        <p:nvSpPr>
          <p:cNvPr id="3" name="AutoShape 3"/>
          <p:cNvSpPr/>
          <p:nvPr/>
        </p:nvSpPr>
        <p:spPr>
          <a:xfrm>
            <a:off x="5120993" y="1440542"/>
            <a:ext cx="1988458" cy="1988458"/>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4" name="Freeform 4"/>
          <p:cNvSpPr/>
          <p:nvPr/>
        </p:nvSpPr>
        <p:spPr>
          <a:xfrm rot="21439082">
            <a:off x="2928800" y="1856590"/>
            <a:ext cx="6496671" cy="1692976"/>
          </a:xfrm>
          <a:custGeom>
            <a:avLst/>
            <a:gdLst/>
            <a:ahLst/>
            <a:cxnLst/>
            <a:rect l="l" t="t" r="r" b="b"/>
            <a:pathLst>
              <a:path w="5746" h="1503">
                <a:moveTo>
                  <a:pt x="3663" y="153"/>
                </a:moveTo>
                <a:cubicBezTo>
                  <a:pt x="4811" y="0"/>
                  <a:pt x="5665" y="14"/>
                  <a:pt x="5701" y="211"/>
                </a:cubicBezTo>
                <a:cubicBezTo>
                  <a:pt x="5746" y="456"/>
                  <a:pt x="4515" y="888"/>
                  <a:pt x="2951" y="1177"/>
                </a:cubicBezTo>
                <a:cubicBezTo>
                  <a:pt x="1387" y="1467"/>
                  <a:pt x="82" y="1503"/>
                  <a:pt x="37" y="1259"/>
                </a:cubicBezTo>
                <a:cubicBezTo>
                  <a:pt x="0" y="1061"/>
                  <a:pt x="800" y="740"/>
                  <a:pt x="1935" y="471"/>
                </a:cubicBezTo>
              </a:path>
            </a:pathLst>
          </a:custGeom>
          <a:ln w="12700" cap="flat" cmpd="sng">
            <a:solidFill>
              <a:srgbClr val="FFFFFF">
                <a:alpha val="20000"/>
                <a:lumMod val="50000"/>
                <a:lumOff val="50000"/>
              </a:srgbClr>
            </a:solidFill>
            <a:prstDash val="dash"/>
            <a:tailEnd type="triangle"/>
          </a:ln>
        </p:spPr>
        <p:txBody>
          <a:bodyPr vert="horz" lIns="91440" tIns="45720" rIns="91440" bIns="45720" anchor="ctr">
            <a:normAutofit/>
          </a:bodyPr>
          <a:lstStyle/>
          <a:p>
            <a:pPr marL="0" algn="ctr"/>
            <a:endParaRPr/>
          </a:p>
        </p:txBody>
      </p:sp>
      <p:sp>
        <p:nvSpPr>
          <p:cNvPr id="5" name="AutoShape 5"/>
          <p:cNvSpPr/>
          <p:nvPr/>
        </p:nvSpPr>
        <p:spPr>
          <a:xfrm>
            <a:off x="3180312" y="2662873"/>
            <a:ext cx="654116" cy="654117"/>
          </a:xfrm>
          <a:prstGeom prst="ellipse">
            <a:avLst/>
          </a:prstGeom>
          <a:solidFill>
            <a:schemeClr val="accent1"/>
          </a:solidFill>
        </p:spPr>
        <p:txBody>
          <a:bodyPr vert="horz" wrap="square" lIns="91440" tIns="45720" rIns="91440" bIns="45720" anchor="t">
            <a:prstTxWarp prst="textNoShape">
              <a:avLst/>
            </a:prstTxWarp>
            <a:normAutofit/>
          </a:bodyPr>
          <a:lstStyle/>
          <a:p>
            <a:pPr marL="0" algn="ctr">
              <a:lnSpc>
                <a:spcPct val="150000"/>
              </a:lnSpc>
            </a:pPr>
            <a:r>
              <a:rPr lang="en-US" sz="1600" b="1" i="0" u="none" baseline="0">
                <a:solidFill>
                  <a:srgbClr val="FFFFFF"/>
                </a:solidFill>
                <a:latin typeface="Arial"/>
                <a:ea typeface="Arial"/>
              </a:rPr>
              <a:t>01</a:t>
            </a:r>
          </a:p>
        </p:txBody>
      </p:sp>
      <p:sp>
        <p:nvSpPr>
          <p:cNvPr id="6" name="AutoShape 6"/>
          <p:cNvSpPr/>
          <p:nvPr/>
        </p:nvSpPr>
        <p:spPr>
          <a:xfrm>
            <a:off x="8317664" y="1981200"/>
            <a:ext cx="834641" cy="834642"/>
          </a:xfrm>
          <a:prstGeom prst="ellipse">
            <a:avLst/>
          </a:prstGeom>
          <a:solidFill>
            <a:schemeClr val="accent1"/>
          </a:solidFill>
        </p:spPr>
        <p:txBody>
          <a:bodyPr vert="horz" wrap="square" lIns="91440" tIns="45720" rIns="91440" bIns="45720" anchor="t">
            <a:prstTxWarp prst="textNoShape">
              <a:avLst/>
            </a:prstTxWarp>
            <a:normAutofit/>
          </a:bodyPr>
          <a:lstStyle/>
          <a:p>
            <a:pPr marL="0" algn="ctr">
              <a:lnSpc>
                <a:spcPct val="150000"/>
              </a:lnSpc>
            </a:pPr>
            <a:r>
              <a:rPr lang="en-US" b="1" i="0" u="none" baseline="0">
                <a:solidFill>
                  <a:srgbClr val="FFFFFF"/>
                </a:solidFill>
                <a:latin typeface="Arial"/>
                <a:ea typeface="Arial"/>
              </a:rPr>
              <a:t>03</a:t>
            </a:r>
          </a:p>
        </p:txBody>
      </p:sp>
      <p:sp>
        <p:nvSpPr>
          <p:cNvPr id="7" name="AutoShape 7"/>
          <p:cNvSpPr/>
          <p:nvPr/>
        </p:nvSpPr>
        <p:spPr>
          <a:xfrm>
            <a:off x="4486652" y="3316990"/>
            <a:ext cx="383646" cy="383646"/>
          </a:xfrm>
          <a:prstGeom prst="ellipse">
            <a:avLst/>
          </a:prstGeom>
          <a:solidFill>
            <a:srgbClr val="778495"/>
          </a:solidFill>
          <a:ln cap="rnd" cmpd="sng">
            <a:prstDash val="solid"/>
          </a:ln>
        </p:spPr>
        <p:txBody>
          <a:bodyPr rot="0" vert="horz" wrap="square" lIns="91440" tIns="45720" rIns="91440" bIns="45720" anchor="ctr">
            <a:prstTxWarp prst="textNoShape">
              <a:avLst/>
            </a:prstTxWarp>
            <a:noAutofit/>
          </a:bodyPr>
          <a:lstStyle/>
          <a:p>
            <a:pPr marL="0" algn="ctr"/>
            <a:endParaRPr/>
          </a:p>
        </p:txBody>
      </p:sp>
      <p:sp>
        <p:nvSpPr>
          <p:cNvPr id="8" name="TextBox 8"/>
          <p:cNvSpPr txBox="1"/>
          <p:nvPr/>
        </p:nvSpPr>
        <p:spPr>
          <a:xfrm>
            <a:off x="8259148" y="3469286"/>
            <a:ext cx="3199925" cy="1397434"/>
          </a:xfrm>
          <a:prstGeom prst="rect">
            <a:avLst/>
          </a:prstGeom>
        </p:spPr>
        <p:txBody>
          <a:bodyPr vert="horz" wrap="square" lIns="91440" tIns="45720" rIns="91440" bIns="45720" rtlCol="0" anchor="t">
            <a:spAutoFit/>
          </a:bodyPr>
          <a:lstStyle/>
          <a:p>
            <a:pPr marL="0" algn="l">
              <a:lnSpc>
                <a:spcPct val="150000"/>
              </a:lnSpc>
              <a:defRPr/>
            </a:pPr>
            <a:r>
              <a:rPr lang="en-US" sz="1400" b="0" i="0" u="none" baseline="0">
                <a:solidFill>
                  <a:srgbClr val="FFFFFF">
                    <a:alpha val="40000"/>
                  </a:srgbClr>
                </a:solidFill>
                <a:latin typeface="Arial"/>
                <a:ea typeface="Arial"/>
              </a:rPr>
              <a:t>The primary difference lies in their approach: Agile is iterative and flexible, allowing for changes at any stage based on user feedback, whereas Waterfall is sequential and rigid, with a focus on following established steps without deviation.</a:t>
            </a:r>
            <a:endParaRPr lang="en-US" sz="1100"/>
          </a:p>
        </p:txBody>
      </p:sp>
      <p:sp>
        <p:nvSpPr>
          <p:cNvPr id="9" name="TextBox 9"/>
          <p:cNvSpPr txBox="1"/>
          <p:nvPr/>
        </p:nvSpPr>
        <p:spPr>
          <a:xfrm>
            <a:off x="8259148" y="2937633"/>
            <a:ext cx="3199925"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FFFFFF"/>
                </a:solidFill>
                <a:latin typeface="Arial"/>
                <a:ea typeface="Arial"/>
              </a:rPr>
              <a:t>Key Differences</a:t>
            </a:r>
            <a:endParaRPr lang="en-US" sz="1100"/>
          </a:p>
        </p:txBody>
      </p:sp>
      <p:sp>
        <p:nvSpPr>
          <p:cNvPr id="10" name="TextBox 10"/>
          <p:cNvSpPr txBox="1"/>
          <p:nvPr/>
        </p:nvSpPr>
        <p:spPr>
          <a:xfrm>
            <a:off x="660400" y="3193606"/>
            <a:ext cx="2209235" cy="2043766"/>
          </a:xfrm>
          <a:prstGeom prst="rect">
            <a:avLst/>
          </a:prstGeom>
        </p:spPr>
        <p:txBody>
          <a:bodyPr vert="horz" wrap="square" lIns="91440" tIns="45720" rIns="91440" bIns="45720" rtlCol="0" anchor="t">
            <a:spAutoFit/>
          </a:bodyPr>
          <a:lstStyle/>
          <a:p>
            <a:pPr marL="0" algn="l">
              <a:lnSpc>
                <a:spcPct val="150000"/>
              </a:lnSpc>
              <a:defRPr/>
            </a:pPr>
            <a:r>
              <a:rPr lang="en-US" sz="1400" b="0" i="0" u="none" baseline="0">
                <a:solidFill>
                  <a:srgbClr val="FFFFFF">
                    <a:alpha val="40000"/>
                  </a:srgbClr>
                </a:solidFill>
                <a:latin typeface="Arial"/>
                <a:ea typeface="Arial"/>
              </a:rPr>
              <a:t>Agile methodology is an iterative approach to software development that emphasizes flexibility, collaboration, and customer feedback. It promotes adaptive planning and encourages rapid delivery of functional software through continuous improvement and iterations.</a:t>
            </a:r>
            <a:endParaRPr lang="en-US" sz="1100"/>
          </a:p>
        </p:txBody>
      </p:sp>
      <p:sp>
        <p:nvSpPr>
          <p:cNvPr id="11" name="TextBox 11"/>
          <p:cNvSpPr txBox="1"/>
          <p:nvPr/>
        </p:nvSpPr>
        <p:spPr>
          <a:xfrm>
            <a:off x="660400" y="2661953"/>
            <a:ext cx="2232349"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FFFFFF"/>
                </a:solidFill>
                <a:latin typeface="Arial"/>
                <a:ea typeface="Arial"/>
              </a:rPr>
              <a:t>Agile Methodology Overview</a:t>
            </a:r>
            <a:endParaRPr lang="en-US" sz="1100"/>
          </a:p>
        </p:txBody>
      </p:sp>
      <p:sp>
        <p:nvSpPr>
          <p:cNvPr id="12" name="AutoShape 12"/>
          <p:cNvSpPr/>
          <p:nvPr/>
        </p:nvSpPr>
        <p:spPr>
          <a:xfrm>
            <a:off x="6665246" y="3403701"/>
            <a:ext cx="727727" cy="727728"/>
          </a:xfrm>
          <a:prstGeom prst="ellipse">
            <a:avLst/>
          </a:prstGeom>
          <a:solidFill>
            <a:srgbClr val="FFFFFF">
              <a:alpha val="16000"/>
            </a:srgbClr>
          </a:solidFill>
          <a:ln cap="rnd" cmpd="sng">
            <a:prstDash val="solid"/>
          </a:ln>
        </p:spPr>
        <p:txBody>
          <a:bodyPr rot="0" vert="horz" wrap="square" lIns="91440" tIns="45720" rIns="91440" bIns="45720" anchor="ctr">
            <a:prstTxWarp prst="textNoShape">
              <a:avLst/>
            </a:prstTxWarp>
            <a:noAutofit/>
          </a:bodyPr>
          <a:lstStyle/>
          <a:p>
            <a:pPr marL="0" algn="ctr">
              <a:lnSpc>
                <a:spcPct val="150000"/>
              </a:lnSpc>
            </a:pPr>
            <a:r>
              <a:rPr lang="en-US" sz="1600" b="1" i="0" u="none" baseline="0">
                <a:solidFill>
                  <a:schemeClr val="lt1"/>
                </a:solidFill>
                <a:latin typeface="Arial"/>
                <a:ea typeface="Arial"/>
              </a:rPr>
              <a:t>02</a:t>
            </a:r>
          </a:p>
        </p:txBody>
      </p:sp>
      <p:sp>
        <p:nvSpPr>
          <p:cNvPr id="13" name="TextBox 13"/>
          <p:cNvSpPr txBox="1"/>
          <p:nvPr/>
        </p:nvSpPr>
        <p:spPr>
          <a:xfrm>
            <a:off x="3708535" y="4802592"/>
            <a:ext cx="3684438" cy="1397434"/>
          </a:xfrm>
          <a:prstGeom prst="rect">
            <a:avLst/>
          </a:prstGeom>
        </p:spPr>
        <p:txBody>
          <a:bodyPr vert="horz" wrap="square" lIns="91440" tIns="45720" rIns="91440" bIns="45720" rtlCol="0" anchor="t">
            <a:spAutoFit/>
          </a:bodyPr>
          <a:lstStyle/>
          <a:p>
            <a:pPr marL="0" algn="l">
              <a:lnSpc>
                <a:spcPct val="150000"/>
              </a:lnSpc>
              <a:defRPr/>
            </a:pPr>
            <a:r>
              <a:rPr lang="en-US" sz="1400" b="0" i="0" u="none" baseline="0">
                <a:solidFill>
                  <a:srgbClr val="FFFFFF">
                    <a:alpha val="40000"/>
                  </a:srgbClr>
                </a:solidFill>
                <a:latin typeface="Arial"/>
                <a:ea typeface="Arial"/>
              </a:rPr>
              <a:t>Waterfall methodology is a linear project management approach where each phase must be completed before the next begins. It is characterized by a clear and structured sequence: requirements, design, implementation, testing, and maintenance, emphasizing documentation and thorough planning.</a:t>
            </a:r>
            <a:endParaRPr lang="en-US" sz="1100"/>
          </a:p>
        </p:txBody>
      </p:sp>
      <p:sp>
        <p:nvSpPr>
          <p:cNvPr id="14" name="TextBox 14"/>
          <p:cNvSpPr txBox="1"/>
          <p:nvPr/>
        </p:nvSpPr>
        <p:spPr>
          <a:xfrm>
            <a:off x="3708535" y="4270939"/>
            <a:ext cx="3684438"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FFFFFF"/>
                </a:solidFill>
                <a:latin typeface="Arial"/>
                <a:ea typeface="Arial"/>
              </a:rPr>
              <a:t>Waterfall Methodology Overview</a:t>
            </a:r>
            <a:endParaRPr lang="en-US"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9407"/>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Importance of Methodologies in Project Management</a:t>
            </a:r>
          </a:p>
        </p:txBody>
      </p:sp>
      <p:sp>
        <p:nvSpPr>
          <p:cNvPr id="3" name="AutoShape 3"/>
          <p:cNvSpPr/>
          <p:nvPr/>
        </p:nvSpPr>
        <p:spPr>
          <a:xfrm>
            <a:off x="5141740" y="1857828"/>
            <a:ext cx="1864014" cy="1870774"/>
          </a:xfrm>
          <a:prstGeom prst="roundRect">
            <a:avLst>
              <a:gd name="adj" fmla="val 50000"/>
            </a:avLst>
          </a:prstGeom>
          <a:solidFill>
            <a:schemeClr val="accent3">
              <a:alpha val="8000"/>
              <a:lumMod val="20000"/>
              <a:lumOff val="80000"/>
            </a:schemeClr>
          </a:solidFill>
          <a:ln cap="flat" cmpd="sng">
            <a:prstDash val="solid"/>
          </a:ln>
        </p:spPr>
        <p:txBody>
          <a:bodyPr vert="horz" lIns="91440" tIns="45720" rIns="91440" bIns="45720" anchor="ctr">
            <a:normAutofit/>
          </a:bodyPr>
          <a:lstStyle/>
          <a:p>
            <a:pPr marL="0" algn="ctr"/>
            <a:endParaRPr/>
          </a:p>
        </p:txBody>
      </p:sp>
      <p:cxnSp>
        <p:nvCxnSpPr>
          <p:cNvPr id="4" name="Connector 4"/>
          <p:cNvCxnSpPr/>
          <p:nvPr/>
        </p:nvCxnSpPr>
        <p:spPr>
          <a:xfrm>
            <a:off x="-1314" y="2764186"/>
            <a:ext cx="12192000" cy="0"/>
          </a:xfrm>
          <a:prstGeom prst="line">
            <a:avLst/>
          </a:prstGeom>
          <a:ln w="12700" cap="flat" cmpd="sng">
            <a:solidFill>
              <a:srgbClr val="FFFFFF">
                <a:alpha val="20000"/>
                <a:lumMod val="50000"/>
                <a:lumOff val="50000"/>
              </a:srgbClr>
            </a:solidFill>
            <a:prstDash val="dash"/>
            <a:tailEnd type="triangle"/>
          </a:ln>
        </p:spPr>
      </p:cxnSp>
      <p:sp>
        <p:nvSpPr>
          <p:cNvPr id="5" name="AutoShape 5"/>
          <p:cNvSpPr/>
          <p:nvPr/>
        </p:nvSpPr>
        <p:spPr>
          <a:xfrm>
            <a:off x="5892842" y="2597015"/>
            <a:ext cx="390983" cy="392400"/>
          </a:xfrm>
          <a:prstGeom prst="roundRect">
            <a:avLst>
              <a:gd name="adj" fmla="val 50000"/>
            </a:avLst>
          </a:prstGeom>
          <a:solidFill>
            <a:schemeClr val="accent1"/>
          </a:solidFill>
          <a:ln cap="flat" cmpd="sng">
            <a:prstDash val="solid"/>
          </a:ln>
        </p:spPr>
        <p:txBody>
          <a:bodyPr vert="horz" wrap="none" lIns="91440" tIns="45720" rIns="91440" bIns="45720" anchor="ctr">
            <a:normAutofit/>
          </a:bodyPr>
          <a:lstStyle/>
          <a:p>
            <a:pPr marL="0" algn="ctr"/>
            <a:endParaRPr/>
          </a:p>
        </p:txBody>
      </p:sp>
      <p:sp>
        <p:nvSpPr>
          <p:cNvPr id="6" name="TextBox 6"/>
          <p:cNvSpPr txBox="1"/>
          <p:nvPr/>
        </p:nvSpPr>
        <p:spPr>
          <a:xfrm>
            <a:off x="4048013" y="3800551"/>
            <a:ext cx="4099388" cy="338554"/>
          </a:xfrm>
          <a:prstGeom prst="rect">
            <a:avLst/>
          </a:prstGeom>
          <a:noFill/>
        </p:spPr>
        <p:txBody>
          <a:bodyPr vert="horz" wrap="square" lIns="91440" tIns="45720" rIns="91440" bIns="45720" rtlCol="0" anchor="t">
            <a:spAutoFit/>
          </a:bodyPr>
          <a:lstStyle/>
          <a:p>
            <a:pPr marL="0" algn="ctr">
              <a:defRPr/>
            </a:pPr>
            <a:r>
              <a:rPr lang="en-US" sz="1600" b="1" i="0" u="none" baseline="0">
                <a:solidFill>
                  <a:srgbClr val="FFFFFF"/>
                </a:solidFill>
                <a:latin typeface="Arial"/>
                <a:ea typeface="Arial"/>
              </a:rPr>
              <a:t>Choosing the Right Methodology for Your Project</a:t>
            </a:r>
            <a:endParaRPr lang="en-US" sz="1100"/>
          </a:p>
        </p:txBody>
      </p:sp>
      <p:sp>
        <p:nvSpPr>
          <p:cNvPr id="7" name="TextBox 7"/>
          <p:cNvSpPr txBox="1"/>
          <p:nvPr/>
        </p:nvSpPr>
        <p:spPr>
          <a:xfrm>
            <a:off x="4048019" y="4150276"/>
            <a:ext cx="4099388" cy="1345048"/>
          </a:xfrm>
          <a:prstGeom prst="rect">
            <a:avLst/>
          </a:prstGeom>
        </p:spPr>
        <p:txBody>
          <a:bodyPr vert="horz" wrap="square" lIns="91440" tIns="45720" rIns="91440" bIns="45720" rtlCol="0" anchor="t">
            <a:spAutoFit/>
          </a:bodyPr>
          <a:lstStyle/>
          <a:p>
            <a:pPr marL="0" algn="ctr">
              <a:lnSpc>
                <a:spcPct val="150000"/>
              </a:lnSpc>
              <a:defRPr/>
            </a:pPr>
            <a:r>
              <a:rPr lang="en-GB" sz="1400" b="0" i="0" u="none" baseline="0">
                <a:solidFill>
                  <a:srgbClr val="FFFFFF">
                    <a:alpha val="40000"/>
                  </a:srgbClr>
                </a:solidFill>
                <a:latin typeface="Arial"/>
                <a:ea typeface="Arial"/>
              </a:rPr>
              <a:t>Selecting the appropriate methodology involves assessing project requirements, team dynamics, and stakeholder involvement. The chosen method should align with project goals to maximize efficiency and effectiveness.</a:t>
            </a:r>
            <a:endParaRPr lang="en-US" sz="1100"/>
          </a:p>
        </p:txBody>
      </p:sp>
      <p:sp>
        <p:nvSpPr>
          <p:cNvPr id="8" name="AutoShape 8"/>
          <p:cNvSpPr/>
          <p:nvPr/>
        </p:nvSpPr>
        <p:spPr>
          <a:xfrm flipV="1">
            <a:off x="1989993" y="2597015"/>
            <a:ext cx="390983" cy="392400"/>
          </a:xfrm>
          <a:prstGeom prst="roundRect">
            <a:avLst>
              <a:gd name="adj" fmla="val 50000"/>
            </a:avLst>
          </a:prstGeom>
          <a:solidFill>
            <a:schemeClr val="accent1"/>
          </a:solidFill>
          <a:ln cap="flat" cmpd="sng">
            <a:prstDash val="solid"/>
          </a:ln>
        </p:spPr>
        <p:txBody>
          <a:bodyPr vert="horz" wrap="none" lIns="91440" tIns="45720" rIns="91440" bIns="45720" anchor="ctr">
            <a:normAutofit/>
          </a:bodyPr>
          <a:lstStyle/>
          <a:p>
            <a:pPr marL="0" algn="ctr"/>
            <a:endParaRPr/>
          </a:p>
        </p:txBody>
      </p:sp>
      <p:sp>
        <p:nvSpPr>
          <p:cNvPr id="9" name="TextBox 9"/>
          <p:cNvSpPr txBox="1"/>
          <p:nvPr/>
        </p:nvSpPr>
        <p:spPr>
          <a:xfrm>
            <a:off x="524468" y="1171453"/>
            <a:ext cx="3359164" cy="338554"/>
          </a:xfrm>
          <a:prstGeom prst="rect">
            <a:avLst/>
          </a:prstGeom>
          <a:noFill/>
        </p:spPr>
        <p:txBody>
          <a:bodyPr vert="horz" wrap="square" lIns="91440" tIns="45720" rIns="91440" bIns="45720" rtlCol="0" anchor="t">
            <a:spAutoFit/>
          </a:bodyPr>
          <a:lstStyle/>
          <a:p>
            <a:pPr marL="0" algn="ctr">
              <a:defRPr/>
            </a:pPr>
            <a:r>
              <a:rPr lang="en-US" sz="1600" b="1" i="0" u="none" baseline="0">
                <a:solidFill>
                  <a:srgbClr val="FFFFFF"/>
                </a:solidFill>
                <a:latin typeface="Arial"/>
                <a:ea typeface="Arial"/>
              </a:rPr>
              <a:t>Enhancing Project Success</a:t>
            </a:r>
            <a:endParaRPr lang="en-US" sz="1100"/>
          </a:p>
        </p:txBody>
      </p:sp>
      <p:sp>
        <p:nvSpPr>
          <p:cNvPr id="10" name="TextBox 10"/>
          <p:cNvSpPr txBox="1"/>
          <p:nvPr/>
        </p:nvSpPr>
        <p:spPr>
          <a:xfrm>
            <a:off x="524471" y="1476827"/>
            <a:ext cx="3359160" cy="1397434"/>
          </a:xfrm>
          <a:prstGeom prst="rect">
            <a:avLst/>
          </a:prstGeom>
        </p:spPr>
        <p:txBody>
          <a:bodyPr vert="horz" wrap="square" lIns="91440" tIns="45720" rIns="91440" bIns="45720" rtlCol="0" anchor="t">
            <a:spAutoFit/>
          </a:bodyPr>
          <a:lstStyle/>
          <a:p>
            <a:pPr marL="0" algn="ctr">
              <a:lnSpc>
                <a:spcPct val="150000"/>
              </a:lnSpc>
              <a:defRPr/>
            </a:pPr>
            <a:r>
              <a:rPr lang="en-GB" sz="1400" b="0" i="0" u="none" baseline="0">
                <a:solidFill>
                  <a:srgbClr val="FFFFFF">
                    <a:alpha val="40000"/>
                  </a:srgbClr>
                </a:solidFill>
                <a:latin typeface="Arial"/>
                <a:ea typeface="Arial"/>
              </a:rPr>
              <a:t>Effective methodologies provide a structured framework that increases the likelihood of project success by ensuring tasks are completed systematically, risks are managed, and stakeholder requirements are met consistently.</a:t>
            </a:r>
            <a:endParaRPr lang="en-US" sz="1100"/>
          </a:p>
        </p:txBody>
      </p:sp>
      <p:sp>
        <p:nvSpPr>
          <p:cNvPr id="11" name="AutoShape 11"/>
          <p:cNvSpPr/>
          <p:nvPr/>
        </p:nvSpPr>
        <p:spPr>
          <a:xfrm>
            <a:off x="659087" y="3081300"/>
            <a:ext cx="3052797" cy="3052800"/>
          </a:xfrm>
          <a:prstGeom prst="ellipse">
            <a:avLst/>
          </a:prstGeom>
          <a:blipFill>
            <a:blip r:embed="rId2"/>
            <a:stretch>
              <a:fillRect l="-25104" r="-24896"/>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12" name="AutoShape 12"/>
          <p:cNvSpPr/>
          <p:nvPr/>
        </p:nvSpPr>
        <p:spPr>
          <a:xfrm flipV="1">
            <a:off x="9795693" y="2597015"/>
            <a:ext cx="390983" cy="392400"/>
          </a:xfrm>
          <a:prstGeom prst="roundRect">
            <a:avLst>
              <a:gd name="adj" fmla="val 50000"/>
            </a:avLst>
          </a:prstGeom>
          <a:solidFill>
            <a:schemeClr val="accent1"/>
          </a:solidFill>
          <a:ln cap="flat" cmpd="sng">
            <a:prstDash val="solid"/>
          </a:ln>
        </p:spPr>
        <p:txBody>
          <a:bodyPr vert="horz" wrap="none" lIns="91440" tIns="45720" rIns="91440" bIns="45720" anchor="ctr">
            <a:normAutofit/>
          </a:bodyPr>
          <a:lstStyle/>
          <a:p>
            <a:pPr marL="0" algn="ctr"/>
            <a:endParaRPr/>
          </a:p>
        </p:txBody>
      </p:sp>
      <p:sp>
        <p:nvSpPr>
          <p:cNvPr id="13" name="TextBox 13"/>
          <p:cNvSpPr txBox="1"/>
          <p:nvPr/>
        </p:nvSpPr>
        <p:spPr>
          <a:xfrm>
            <a:off x="8464787" y="1223903"/>
            <a:ext cx="3209222" cy="338554"/>
          </a:xfrm>
          <a:prstGeom prst="rect">
            <a:avLst/>
          </a:prstGeom>
          <a:noFill/>
        </p:spPr>
        <p:txBody>
          <a:bodyPr vert="horz" wrap="square" lIns="91440" tIns="45720" rIns="91440" bIns="45720" rtlCol="0" anchor="t">
            <a:spAutoFit/>
          </a:bodyPr>
          <a:lstStyle/>
          <a:p>
            <a:pPr marL="0" algn="ctr">
              <a:defRPr/>
            </a:pPr>
            <a:r>
              <a:rPr lang="en-US" sz="1600" b="1" i="0" u="none" baseline="0">
                <a:solidFill>
                  <a:srgbClr val="FFFFFF"/>
                </a:solidFill>
                <a:latin typeface="Arial"/>
                <a:ea typeface="Arial"/>
              </a:rPr>
              <a:t>The Role of Methodologies in Team Dynamics</a:t>
            </a:r>
            <a:endParaRPr lang="en-US" sz="1100"/>
          </a:p>
        </p:txBody>
      </p:sp>
      <p:sp>
        <p:nvSpPr>
          <p:cNvPr id="14" name="TextBox 14"/>
          <p:cNvSpPr txBox="1"/>
          <p:nvPr/>
        </p:nvSpPr>
        <p:spPr>
          <a:xfrm>
            <a:off x="8464795" y="1493746"/>
            <a:ext cx="3209216" cy="1386840"/>
          </a:xfrm>
          <a:prstGeom prst="rect">
            <a:avLst/>
          </a:prstGeom>
        </p:spPr>
        <p:txBody>
          <a:bodyPr vert="horz" wrap="square" lIns="91440" tIns="45720" rIns="91440" bIns="45720" rtlCol="0" anchor="t">
            <a:spAutoFit/>
          </a:bodyPr>
          <a:lstStyle/>
          <a:p>
            <a:pPr marL="0" algn="ctr">
              <a:lnSpc>
                <a:spcPct val="150000"/>
              </a:lnSpc>
              <a:defRPr/>
            </a:pPr>
            <a:r>
              <a:rPr lang="en-GB" sz="1400" b="0" i="0" u="none" baseline="0">
                <a:solidFill>
                  <a:srgbClr val="FFFFFF">
                    <a:alpha val="40000"/>
                  </a:srgbClr>
                </a:solidFill>
                <a:latin typeface="Arial"/>
                <a:ea typeface="Arial"/>
              </a:rPr>
              <a:t>Methodologies establish clear roles and responsibilities within teams, fostering collaboration and communication, which are essential for delivering quality results in any project environment.</a:t>
            </a:r>
            <a:endParaRPr lang="en-US" sz="1100"/>
          </a:p>
        </p:txBody>
      </p:sp>
      <p:sp>
        <p:nvSpPr>
          <p:cNvPr id="15" name="AutoShape 15"/>
          <p:cNvSpPr/>
          <p:nvPr/>
        </p:nvSpPr>
        <p:spPr>
          <a:xfrm>
            <a:off x="8464787" y="3081300"/>
            <a:ext cx="3052797" cy="3052800"/>
          </a:xfrm>
          <a:prstGeom prst="ellipse">
            <a:avLst/>
          </a:prstGeom>
          <a:blipFill>
            <a:blip r:embed="rId3"/>
            <a:stretch>
              <a:fillRect l="-25134" r="-24926"/>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346200" y="4090407"/>
            <a:ext cx="5731164" cy="424732"/>
          </a:xfrm>
        </p:spPr>
        <p:txBody>
          <a:bodyPr vert="horz" lIns="91440" tIns="45720" rIns="91440" bIns="45720" anchor="t">
            <a:normAutofit/>
          </a:bodyPr>
          <a:lstStyle/>
          <a:p>
            <a:pPr algn="l">
              <a:lnSpc>
                <a:spcPct val="90000"/>
              </a:lnSpc>
              <a:spcBef>
                <a:spcPct val="0"/>
              </a:spcBef>
            </a:pPr>
            <a:r>
              <a:rPr lang="zh-CN" altLang="en-US" sz="3184" b="1" i="0" u="none" baseline="0">
                <a:solidFill>
                  <a:srgbClr val="FFFFFF"/>
                </a:solidFill>
                <a:latin typeface="微软雅黑"/>
                <a:ea typeface="微软雅黑"/>
              </a:rPr>
              <a:t>Agile Methodology</a:t>
            </a:r>
          </a:p>
        </p:txBody>
      </p:sp>
      <p:cxnSp>
        <p:nvCxnSpPr>
          <p:cNvPr id="3" name="Connector 3"/>
          <p:cNvCxnSpPr/>
          <p:nvPr/>
        </p:nvCxnSpPr>
        <p:spPr>
          <a:xfrm>
            <a:off x="660400" y="3022979"/>
            <a:ext cx="0" cy="1560046"/>
          </a:xfrm>
          <a:prstGeom prst="line">
            <a:avLst/>
          </a:prstGeom>
          <a:ln w="6350" cap="flat" cmpd="sng">
            <a:solidFill>
              <a:srgbClr val="FFFFFF">
                <a:alpha val="70000"/>
              </a:srgbClr>
            </a:solidFill>
            <a:prstDash val="solid"/>
          </a:ln>
        </p:spPr>
      </p:cxnSp>
      <p:grpSp>
        <p:nvGrpSpPr>
          <p:cNvPr id="4" name="Group 4"/>
          <p:cNvGrpSpPr/>
          <p:nvPr/>
        </p:nvGrpSpPr>
        <p:grpSpPr>
          <a:xfrm rot="16200000" flipH="1">
            <a:off x="550399" y="4718888"/>
            <a:ext cx="220006" cy="220008"/>
            <a:chOff x="3011834" y="6000473"/>
            <a:chExt cx="344142" cy="344140"/>
          </a:xfrm>
        </p:grpSpPr>
        <p:sp>
          <p:nvSpPr>
            <p:cNvPr id="5" name="AutoShape 5"/>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6" name="AutoShape 6"/>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
        <p:nvSpPr>
          <p:cNvPr id="7" name="TextBox 7"/>
          <p:cNvSpPr txBox="1"/>
          <p:nvPr/>
        </p:nvSpPr>
        <p:spPr>
          <a:xfrm>
            <a:off x="1346201" y="2907664"/>
            <a:ext cx="1260522"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02</a:t>
            </a:r>
            <a:endParaRPr lang="en-US" sz="1100"/>
          </a:p>
        </p:txBody>
      </p:sp>
      <p:sp>
        <p:nvSpPr>
          <p:cNvPr id="8" name="TextBox 8"/>
          <p:cNvSpPr txBox="1"/>
          <p:nvPr/>
        </p:nvSpPr>
        <p:spPr>
          <a:xfrm>
            <a:off x="2527763" y="2890078"/>
            <a:ext cx="433801"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a:t>
            </a:r>
            <a:endParaRPr lang="en-US"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Core Principles of Agile</a:t>
            </a:r>
          </a:p>
        </p:txBody>
      </p:sp>
      <p:cxnSp>
        <p:nvCxnSpPr>
          <p:cNvPr id="3" name="Connector 3"/>
          <p:cNvCxnSpPr/>
          <p:nvPr/>
        </p:nvCxnSpPr>
        <p:spPr>
          <a:xfrm>
            <a:off x="3285130" y="3702065"/>
            <a:ext cx="512066" cy="262"/>
          </a:xfrm>
          <a:prstGeom prst="line">
            <a:avLst/>
          </a:prstGeom>
          <a:ln w="9525" cap="flat" cmpd="sng">
            <a:solidFill>
              <a:srgbClr val="FFFFFF">
                <a:alpha val="40000"/>
                <a:lumMod val="50000"/>
                <a:lumOff val="50000"/>
              </a:srgbClr>
            </a:solidFill>
            <a:prstDash val="solid"/>
            <a:tailEnd type="arrow" w="lg"/>
          </a:ln>
        </p:spPr>
      </p:cxnSp>
      <p:sp>
        <p:nvSpPr>
          <p:cNvPr id="4" name="AutoShape 4"/>
          <p:cNvSpPr/>
          <p:nvPr/>
        </p:nvSpPr>
        <p:spPr>
          <a:xfrm>
            <a:off x="1739019" y="3002872"/>
            <a:ext cx="1332457" cy="1349297"/>
          </a:xfrm>
          <a:prstGeom prst="ellipse">
            <a:avLst/>
          </a:prstGeom>
          <a:solidFill>
            <a:schemeClr val="accent1"/>
          </a:solidFill>
          <a:ln cap="flat" cmpd="sng">
            <a:prstDash val="solid"/>
          </a:ln>
        </p:spPr>
        <p:txBody>
          <a:bodyPr vert="horz" wrap="none" lIns="91440" tIns="45720" rIns="91440" bIns="45720" anchor="ctr">
            <a:normAutofit/>
          </a:bodyPr>
          <a:lstStyle/>
          <a:p>
            <a:pPr marL="0" algn="ctr"/>
            <a:endParaRPr/>
          </a:p>
        </p:txBody>
      </p:sp>
      <p:sp>
        <p:nvSpPr>
          <p:cNvPr id="5" name="AutoShape 5"/>
          <p:cNvSpPr/>
          <p:nvPr/>
        </p:nvSpPr>
        <p:spPr>
          <a:xfrm>
            <a:off x="1513272" y="2774272"/>
            <a:ext cx="1783951" cy="1806497"/>
          </a:xfrm>
          <a:prstGeom prst="ellipse">
            <a:avLst/>
          </a:prstGeom>
          <a:noFill/>
          <a:ln w="38100" cap="flat" cmpd="sng">
            <a:solidFill>
              <a:schemeClr val="accent1"/>
            </a:solidFill>
            <a:prstDash val="solid"/>
          </a:ln>
        </p:spPr>
        <p:txBody>
          <a:bodyPr vert="horz" wrap="none" lIns="91440" tIns="45720" rIns="91440" bIns="45720" anchor="ctr">
            <a:normAutofit/>
          </a:bodyPr>
          <a:lstStyle/>
          <a:p>
            <a:pPr marL="0" algn="ctr"/>
            <a:endParaRPr/>
          </a:p>
        </p:txBody>
      </p:sp>
      <p:sp>
        <p:nvSpPr>
          <p:cNvPr id="6" name="AutoShape 6"/>
          <p:cNvSpPr/>
          <p:nvPr/>
        </p:nvSpPr>
        <p:spPr>
          <a:xfrm>
            <a:off x="3972417" y="1212017"/>
            <a:ext cx="6913877" cy="1528284"/>
          </a:xfrm>
          <a:prstGeom prst="rect">
            <a:avLst/>
          </a:prstGeom>
          <a:solidFill>
            <a:srgbClr val="9112E7">
              <a:alpha val="20000"/>
            </a:srgbClr>
          </a:solidFill>
          <a:ln cap="flat">
            <a:prstDash val="solid"/>
          </a:ln>
        </p:spPr>
        <p:txBody>
          <a:bodyPr rot="0" vert="horz" wrap="square" lIns="91440" tIns="45720" rIns="91440" bIns="45720" anchor="t">
            <a:prstTxWarp prst="textNoShape">
              <a:avLst/>
            </a:prstTxWarp>
            <a:normAutofit/>
          </a:bodyPr>
          <a:lstStyle/>
          <a:p>
            <a:pPr marL="0" algn="ctr"/>
            <a:endParaRPr/>
          </a:p>
        </p:txBody>
      </p:sp>
      <p:sp>
        <p:nvSpPr>
          <p:cNvPr id="7" name="TextBox 7"/>
          <p:cNvSpPr txBox="1"/>
          <p:nvPr/>
        </p:nvSpPr>
        <p:spPr>
          <a:xfrm>
            <a:off x="4713832" y="1256603"/>
            <a:ext cx="5997246" cy="338554"/>
          </a:xfrm>
          <a:prstGeom prst="rect">
            <a:avLst/>
          </a:prstGeom>
          <a:noFill/>
        </p:spPr>
        <p:txBody>
          <a:bodyPr vert="horz" wrap="square" lIns="91440" tIns="45720" rIns="91440" bIns="45720" rtlCol="0" anchor="ctr">
            <a:spAutoFit/>
          </a:bodyPr>
          <a:lstStyle/>
          <a:p>
            <a:pPr marL="0" marR="0" algn="l" fontAlgn="auto">
              <a:lnSpc>
                <a:spcPct val="100000"/>
              </a:lnSpc>
              <a:spcBef>
                <a:spcPct val="0"/>
              </a:spcBef>
              <a:spcAft>
                <a:spcPct val="0"/>
              </a:spcAft>
              <a:defRPr/>
            </a:pPr>
            <a:r>
              <a:rPr lang="en-US" sz="1600" b="1" i="0" u="none" baseline="0">
                <a:ln/>
                <a:solidFill>
                  <a:srgbClr val="FFFFFF"/>
                </a:solidFill>
                <a:latin typeface="+mn-ea"/>
                <a:ea typeface="+mn-ea"/>
              </a:rPr>
              <a:t>Customer Collaboration</a:t>
            </a:r>
            <a:endParaRPr lang="en-US" sz="1100"/>
          </a:p>
        </p:txBody>
      </p:sp>
      <p:sp>
        <p:nvSpPr>
          <p:cNvPr id="8" name="AutoShape 8"/>
          <p:cNvSpPr/>
          <p:nvPr/>
        </p:nvSpPr>
        <p:spPr>
          <a:xfrm flipH="1">
            <a:off x="4713827" y="1567876"/>
            <a:ext cx="5997246" cy="739140"/>
          </a:xfrm>
          <a:prstGeom prst="rect">
            <a:avLst/>
          </a:prstGeom>
        </p:spPr>
        <p:txBody>
          <a:bodyPr vert="horz" wrap="square" lIns="91440" tIns="45720" rIns="91440" bIns="45720" anchor="t">
            <a:spAutoFit/>
          </a:bodyPr>
          <a:lstStyle/>
          <a:p>
            <a:pPr marL="0" marR="0" indent="0" algn="l" fontAlgn="auto">
              <a:lnSpc>
                <a:spcPct val="150000"/>
              </a:lnSpc>
              <a:spcBef>
                <a:spcPct val="0"/>
              </a:spcBef>
              <a:spcAft>
                <a:spcPct val="0"/>
              </a:spcAft>
            </a:pPr>
            <a:r>
              <a:rPr lang="en-US" sz="1400" b="0" i="0" u="none" baseline="0">
                <a:ln/>
                <a:solidFill>
                  <a:srgbClr val="FFFFFF"/>
                </a:solidFill>
                <a:latin typeface="+mn-ea"/>
                <a:ea typeface="+mn-ea"/>
              </a:rPr>
              <a:t>Agile methodologies prioritize ongoing communication with stakeholders and customers, ensuring that their needs and feedback shape the product throughout the development process.</a:t>
            </a:r>
          </a:p>
        </p:txBody>
      </p:sp>
      <p:sp>
        <p:nvSpPr>
          <p:cNvPr id="9" name="TextBox 9"/>
          <p:cNvSpPr txBox="1"/>
          <p:nvPr/>
        </p:nvSpPr>
        <p:spPr>
          <a:xfrm>
            <a:off x="4057515" y="1748823"/>
            <a:ext cx="571209" cy="400110"/>
          </a:xfrm>
          <a:prstGeom prst="rect">
            <a:avLst/>
          </a:prstGeom>
          <a:noFill/>
        </p:spPr>
        <p:txBody>
          <a:bodyPr vert="horz" wrap="square" lIns="91440" tIns="45720" rIns="91440" bIns="45720" rtlCol="0" anchor="ctr">
            <a:spAutoFit/>
          </a:bodyPr>
          <a:lstStyle/>
          <a:p>
            <a:pPr marL="0" marR="0" indent="0" algn="r" fontAlgn="auto">
              <a:lnSpc>
                <a:spcPct val="100000"/>
              </a:lnSpc>
              <a:spcBef>
                <a:spcPct val="0"/>
              </a:spcBef>
              <a:spcAft>
                <a:spcPct val="0"/>
              </a:spcAft>
              <a:defRPr/>
            </a:pPr>
            <a:r>
              <a:rPr lang="en-US" sz="2000" b="1" i="0" u="none" baseline="0">
                <a:ln/>
                <a:solidFill>
                  <a:srgbClr val="FFFFFF"/>
                </a:solidFill>
                <a:latin typeface="Arial"/>
                <a:ea typeface="Arial"/>
              </a:rPr>
              <a:t>01.</a:t>
            </a:r>
            <a:endParaRPr lang="en-US" sz="1100"/>
          </a:p>
        </p:txBody>
      </p:sp>
      <p:sp>
        <p:nvSpPr>
          <p:cNvPr id="10" name="AutoShape 10"/>
          <p:cNvSpPr/>
          <p:nvPr/>
        </p:nvSpPr>
        <p:spPr>
          <a:xfrm>
            <a:off x="3972417" y="2913379"/>
            <a:ext cx="6913877" cy="1528284"/>
          </a:xfrm>
          <a:prstGeom prst="rect">
            <a:avLst/>
          </a:prstGeom>
          <a:solidFill>
            <a:srgbClr val="9112E7">
              <a:alpha val="20000"/>
            </a:srgbClr>
          </a:solidFill>
          <a:ln cap="flat">
            <a:prstDash val="solid"/>
          </a:ln>
        </p:spPr>
        <p:txBody>
          <a:bodyPr rot="0" vert="horz" wrap="square" lIns="91440" tIns="45720" rIns="91440" bIns="45720" anchor="t">
            <a:prstTxWarp prst="textNoShape">
              <a:avLst/>
            </a:prstTxWarp>
            <a:normAutofit/>
          </a:bodyPr>
          <a:lstStyle/>
          <a:p>
            <a:pPr marL="0" algn="ctr"/>
            <a:endParaRPr/>
          </a:p>
        </p:txBody>
      </p:sp>
      <p:sp>
        <p:nvSpPr>
          <p:cNvPr id="11" name="TextBox 11"/>
          <p:cNvSpPr txBox="1"/>
          <p:nvPr/>
        </p:nvSpPr>
        <p:spPr>
          <a:xfrm>
            <a:off x="4713832" y="2957965"/>
            <a:ext cx="5997246" cy="338554"/>
          </a:xfrm>
          <a:prstGeom prst="rect">
            <a:avLst/>
          </a:prstGeom>
          <a:noFill/>
        </p:spPr>
        <p:txBody>
          <a:bodyPr vert="horz" wrap="square" lIns="91440" tIns="45720" rIns="91440" bIns="45720" rtlCol="0" anchor="ctr">
            <a:spAutoFit/>
          </a:bodyPr>
          <a:lstStyle/>
          <a:p>
            <a:pPr marL="0" marR="0" algn="l" fontAlgn="auto">
              <a:lnSpc>
                <a:spcPct val="100000"/>
              </a:lnSpc>
              <a:spcBef>
                <a:spcPct val="0"/>
              </a:spcBef>
              <a:spcAft>
                <a:spcPct val="0"/>
              </a:spcAft>
              <a:defRPr/>
            </a:pPr>
            <a:r>
              <a:rPr lang="en-US" sz="1600" b="1" i="0" u="none" baseline="0">
                <a:ln/>
                <a:solidFill>
                  <a:srgbClr val="FFFFFF"/>
                </a:solidFill>
                <a:latin typeface="+mn-ea"/>
                <a:ea typeface="+mn-ea"/>
              </a:rPr>
              <a:t>Adaptive Planning</a:t>
            </a:r>
            <a:endParaRPr lang="en-US" sz="1100"/>
          </a:p>
        </p:txBody>
      </p:sp>
      <p:sp>
        <p:nvSpPr>
          <p:cNvPr id="12" name="AutoShape 12"/>
          <p:cNvSpPr/>
          <p:nvPr/>
        </p:nvSpPr>
        <p:spPr>
          <a:xfrm flipH="1">
            <a:off x="4713827" y="3269238"/>
            <a:ext cx="5997246" cy="739140"/>
          </a:xfrm>
          <a:prstGeom prst="rect">
            <a:avLst/>
          </a:prstGeom>
        </p:spPr>
        <p:txBody>
          <a:bodyPr vert="horz" wrap="square" lIns="91440" tIns="45720" rIns="91440" bIns="45720" anchor="t">
            <a:spAutoFit/>
          </a:bodyPr>
          <a:lstStyle/>
          <a:p>
            <a:pPr marL="0" marR="0" indent="0" algn="l" fontAlgn="auto">
              <a:lnSpc>
                <a:spcPct val="150000"/>
              </a:lnSpc>
              <a:spcBef>
                <a:spcPct val="0"/>
              </a:spcBef>
              <a:spcAft>
                <a:spcPct val="0"/>
              </a:spcAft>
            </a:pPr>
            <a:r>
              <a:rPr lang="en-US" sz="1400" b="0" i="0" u="none" baseline="0">
                <a:ln/>
                <a:solidFill>
                  <a:srgbClr val="FFFFFF"/>
                </a:solidFill>
                <a:latin typeface="+mn-ea"/>
                <a:ea typeface="+mn-ea"/>
              </a:rPr>
              <a:t>Agile promotes responsive planning, allowing teams to adjust priorities and project scope dynamically in reaction to changing requirements or market conditions.</a:t>
            </a:r>
          </a:p>
        </p:txBody>
      </p:sp>
      <p:sp>
        <p:nvSpPr>
          <p:cNvPr id="13" name="TextBox 13"/>
          <p:cNvSpPr txBox="1"/>
          <p:nvPr/>
        </p:nvSpPr>
        <p:spPr>
          <a:xfrm>
            <a:off x="4067664" y="3520052"/>
            <a:ext cx="571209" cy="400110"/>
          </a:xfrm>
          <a:prstGeom prst="rect">
            <a:avLst/>
          </a:prstGeom>
          <a:noFill/>
        </p:spPr>
        <p:txBody>
          <a:bodyPr vert="horz" wrap="square" lIns="91440" tIns="45720" rIns="91440" bIns="45720" rtlCol="0" anchor="ctr">
            <a:spAutoFit/>
          </a:bodyPr>
          <a:lstStyle/>
          <a:p>
            <a:pPr marL="0" marR="0" indent="0" algn="r" fontAlgn="auto">
              <a:lnSpc>
                <a:spcPct val="100000"/>
              </a:lnSpc>
              <a:spcBef>
                <a:spcPct val="0"/>
              </a:spcBef>
              <a:spcAft>
                <a:spcPct val="0"/>
              </a:spcAft>
              <a:defRPr/>
            </a:pPr>
            <a:r>
              <a:rPr lang="en-US" sz="2000" b="1" i="0" u="none" baseline="0">
                <a:ln/>
                <a:solidFill>
                  <a:srgbClr val="FFFFFF"/>
                </a:solidFill>
                <a:latin typeface="Arial"/>
                <a:ea typeface="Arial"/>
              </a:rPr>
              <a:t>02.</a:t>
            </a:r>
            <a:endParaRPr lang="en-US" sz="1100"/>
          </a:p>
        </p:txBody>
      </p:sp>
      <p:sp>
        <p:nvSpPr>
          <p:cNvPr id="14" name="AutoShape 14"/>
          <p:cNvSpPr/>
          <p:nvPr/>
        </p:nvSpPr>
        <p:spPr>
          <a:xfrm>
            <a:off x="3972417" y="4614741"/>
            <a:ext cx="6913877" cy="1528284"/>
          </a:xfrm>
          <a:prstGeom prst="rect">
            <a:avLst/>
          </a:prstGeom>
          <a:solidFill>
            <a:srgbClr val="9112E7">
              <a:alpha val="20000"/>
            </a:srgbClr>
          </a:solidFill>
          <a:ln cap="flat">
            <a:prstDash val="solid"/>
          </a:ln>
        </p:spPr>
        <p:txBody>
          <a:bodyPr rot="0" vert="horz" wrap="square" lIns="91440" tIns="45720" rIns="91440" bIns="45720" anchor="t">
            <a:prstTxWarp prst="textNoShape">
              <a:avLst/>
            </a:prstTxWarp>
            <a:normAutofit/>
          </a:bodyPr>
          <a:lstStyle/>
          <a:p>
            <a:pPr marL="0" algn="ctr"/>
            <a:endParaRPr/>
          </a:p>
        </p:txBody>
      </p:sp>
      <p:sp>
        <p:nvSpPr>
          <p:cNvPr id="15" name="TextBox 15"/>
          <p:cNvSpPr txBox="1"/>
          <p:nvPr/>
        </p:nvSpPr>
        <p:spPr>
          <a:xfrm>
            <a:off x="4713832" y="4659327"/>
            <a:ext cx="5997246" cy="338554"/>
          </a:xfrm>
          <a:prstGeom prst="rect">
            <a:avLst/>
          </a:prstGeom>
          <a:noFill/>
        </p:spPr>
        <p:txBody>
          <a:bodyPr vert="horz" wrap="square" lIns="91440" tIns="45720" rIns="91440" bIns="45720" rtlCol="0" anchor="ctr">
            <a:spAutoFit/>
          </a:bodyPr>
          <a:lstStyle/>
          <a:p>
            <a:pPr marL="0" marR="0" algn="l" fontAlgn="auto">
              <a:lnSpc>
                <a:spcPct val="100000"/>
              </a:lnSpc>
              <a:spcBef>
                <a:spcPct val="0"/>
              </a:spcBef>
              <a:spcAft>
                <a:spcPct val="0"/>
              </a:spcAft>
              <a:defRPr/>
            </a:pPr>
            <a:r>
              <a:rPr lang="en-US" sz="1600" b="1" i="0" u="none" baseline="0">
                <a:ln/>
                <a:solidFill>
                  <a:srgbClr val="FFFFFF"/>
                </a:solidFill>
                <a:latin typeface="+mn-ea"/>
                <a:ea typeface="+mn-ea"/>
              </a:rPr>
              <a:t>Continuous Improvement</a:t>
            </a:r>
            <a:endParaRPr lang="en-US" sz="1100"/>
          </a:p>
        </p:txBody>
      </p:sp>
      <p:sp>
        <p:nvSpPr>
          <p:cNvPr id="16" name="AutoShape 16"/>
          <p:cNvSpPr/>
          <p:nvPr/>
        </p:nvSpPr>
        <p:spPr>
          <a:xfrm flipH="1">
            <a:off x="4713827" y="4970600"/>
            <a:ext cx="5997246" cy="739140"/>
          </a:xfrm>
          <a:prstGeom prst="rect">
            <a:avLst/>
          </a:prstGeom>
        </p:spPr>
        <p:txBody>
          <a:bodyPr vert="horz" wrap="square" lIns="91440" tIns="45720" rIns="91440" bIns="45720" anchor="t">
            <a:spAutoFit/>
          </a:bodyPr>
          <a:lstStyle/>
          <a:p>
            <a:pPr marL="0" marR="0" indent="0" algn="l" fontAlgn="auto">
              <a:lnSpc>
                <a:spcPct val="150000"/>
              </a:lnSpc>
              <a:spcBef>
                <a:spcPct val="0"/>
              </a:spcBef>
              <a:spcAft>
                <a:spcPct val="0"/>
              </a:spcAft>
            </a:pPr>
            <a:r>
              <a:rPr lang="en-US" sz="1400" b="0" i="0" u="none" baseline="0">
                <a:ln/>
                <a:solidFill>
                  <a:srgbClr val="FFFFFF"/>
                </a:solidFill>
                <a:latin typeface="+mn-ea"/>
                <a:ea typeface="+mn-ea"/>
              </a:rPr>
              <a:t>Teams engage in regular reflection and retrospective sessions to identify areas for improvement, enhancing productivity and team dynamics continuously.</a:t>
            </a:r>
          </a:p>
        </p:txBody>
      </p:sp>
      <p:sp>
        <p:nvSpPr>
          <p:cNvPr id="17" name="TextBox 17"/>
          <p:cNvSpPr txBox="1"/>
          <p:nvPr/>
        </p:nvSpPr>
        <p:spPr>
          <a:xfrm>
            <a:off x="3979491" y="5151283"/>
            <a:ext cx="571209" cy="400110"/>
          </a:xfrm>
          <a:prstGeom prst="rect">
            <a:avLst/>
          </a:prstGeom>
          <a:noFill/>
        </p:spPr>
        <p:txBody>
          <a:bodyPr vert="horz" wrap="square" lIns="91440" tIns="45720" rIns="91440" bIns="45720" rtlCol="0" anchor="ctr">
            <a:spAutoFit/>
          </a:bodyPr>
          <a:lstStyle/>
          <a:p>
            <a:pPr marL="0" marR="0" indent="0" algn="r" fontAlgn="auto">
              <a:lnSpc>
                <a:spcPct val="100000"/>
              </a:lnSpc>
              <a:spcBef>
                <a:spcPct val="0"/>
              </a:spcBef>
              <a:spcAft>
                <a:spcPct val="0"/>
              </a:spcAft>
              <a:defRPr/>
            </a:pPr>
            <a:r>
              <a:rPr lang="en-US" sz="2000" b="1" i="0" u="none" baseline="0">
                <a:ln/>
                <a:solidFill>
                  <a:srgbClr val="FFFFFF"/>
                </a:solidFill>
                <a:latin typeface="Arial"/>
                <a:ea typeface="Arial"/>
              </a:rPr>
              <a:t>03.</a:t>
            </a:r>
            <a:endParaRPr lang="en-US" sz="1100"/>
          </a:p>
        </p:txBody>
      </p:sp>
      <p:sp>
        <p:nvSpPr>
          <p:cNvPr id="18" name="Freeform 18"/>
          <p:cNvSpPr/>
          <p:nvPr/>
        </p:nvSpPr>
        <p:spPr>
          <a:xfrm>
            <a:off x="2664036" y="1984917"/>
            <a:ext cx="1145254" cy="646771"/>
          </a:xfrm>
          <a:custGeom>
            <a:avLst/>
            <a:gdLst/>
            <a:ahLst/>
            <a:cxnLst/>
            <a:rect l="l" t="t" r="r" b="b"/>
            <a:pathLst>
              <a:path w="1996068" h="646771">
                <a:moveTo>
                  <a:pt x="0" y="646771"/>
                </a:moveTo>
                <a:lnTo>
                  <a:pt x="490654" y="0"/>
                </a:lnTo>
                <a:lnTo>
                  <a:pt x="1996068" y="0"/>
                </a:lnTo>
              </a:path>
            </a:pathLst>
          </a:custGeom>
          <a:ln w="9525" cap="flat" cmpd="sng">
            <a:solidFill>
              <a:srgbClr val="FFFFFF">
                <a:alpha val="40000"/>
                <a:lumMod val="50000"/>
                <a:lumOff val="50000"/>
              </a:srgbClr>
            </a:solidFill>
            <a:prstDash val="solid"/>
            <a:tailEnd type="arrow" w="lg"/>
          </a:ln>
        </p:spPr>
        <p:txBody>
          <a:bodyPr vert="horz" lIns="91440" tIns="45720" rIns="91440" bIns="45720" anchor="ctr">
            <a:normAutofit/>
          </a:bodyPr>
          <a:lstStyle/>
          <a:p>
            <a:pPr marL="0" algn="ctr"/>
            <a:endParaRPr/>
          </a:p>
        </p:txBody>
      </p:sp>
      <p:sp>
        <p:nvSpPr>
          <p:cNvPr id="19" name="Freeform 19"/>
          <p:cNvSpPr/>
          <p:nvPr/>
        </p:nvSpPr>
        <p:spPr>
          <a:xfrm flipV="1">
            <a:off x="2664036" y="4367030"/>
            <a:ext cx="1145254" cy="984308"/>
          </a:xfrm>
          <a:custGeom>
            <a:avLst/>
            <a:gdLst/>
            <a:ahLst/>
            <a:cxnLst/>
            <a:rect l="l" t="t" r="r" b="b"/>
            <a:pathLst>
              <a:path w="1996068" h="646771">
                <a:moveTo>
                  <a:pt x="0" y="646771"/>
                </a:moveTo>
                <a:lnTo>
                  <a:pt x="490654" y="0"/>
                </a:lnTo>
                <a:lnTo>
                  <a:pt x="1996068" y="0"/>
                </a:lnTo>
              </a:path>
            </a:pathLst>
          </a:custGeom>
          <a:ln w="9525" cap="flat" cmpd="sng">
            <a:solidFill>
              <a:srgbClr val="FFFFFF">
                <a:alpha val="40000"/>
                <a:lumMod val="50000"/>
                <a:lumOff val="50000"/>
              </a:srgbClr>
            </a:solidFill>
            <a:prstDash val="solid"/>
            <a:tailEnd type="arrow" w="lg"/>
          </a:ln>
        </p:spPr>
        <p:txBody>
          <a:bodyPr vert="horz" lIns="91440" tIns="45720" rIns="91440" bIns="45720" anchor="ctr">
            <a:normAutofit/>
          </a:bodyPr>
          <a:lstStyle/>
          <a:p>
            <a:pPr marL="0" algn="ct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FFFFFF"/>
                </a:solidFill>
                <a:latin typeface="微软雅黑"/>
                <a:ea typeface="微软雅黑"/>
              </a:rPr>
              <a:t>Agile Frameworks</a:t>
            </a:r>
          </a:p>
        </p:txBody>
      </p:sp>
      <p:cxnSp>
        <p:nvCxnSpPr>
          <p:cNvPr id="3" name="Connector 3"/>
          <p:cNvCxnSpPr/>
          <p:nvPr/>
        </p:nvCxnSpPr>
        <p:spPr>
          <a:xfrm>
            <a:off x="660400" y="5877249"/>
            <a:ext cx="3619552" cy="0"/>
          </a:xfrm>
          <a:prstGeom prst="straightConnector1">
            <a:avLst/>
          </a:prstGeom>
          <a:ln w="25400" cap="flat" cmpd="sng">
            <a:solidFill>
              <a:srgbClr val="F0F0F0"/>
            </a:solidFill>
            <a:prstDash val="solid"/>
            <a:headEnd type="oval"/>
          </a:ln>
        </p:spPr>
      </p:cxnSp>
      <p:sp>
        <p:nvSpPr>
          <p:cNvPr id="4" name="TextBox 4"/>
          <p:cNvSpPr txBox="1"/>
          <p:nvPr/>
        </p:nvSpPr>
        <p:spPr>
          <a:xfrm>
            <a:off x="660400" y="4982031"/>
            <a:ext cx="846487" cy="895218"/>
          </a:xfrm>
          <a:prstGeom prst="rect">
            <a:avLst/>
          </a:prstGeom>
          <a:noFill/>
        </p:spPr>
        <p:txBody>
          <a:bodyPr vert="horz" wrap="none" lIns="108000" tIns="108000" rIns="108000" bIns="108000" rtlCol="0" anchor="b">
            <a:spAutoFit/>
          </a:bodyPr>
          <a:lstStyle/>
          <a:p>
            <a:pPr marL="0" algn="l">
              <a:defRPr/>
            </a:pPr>
            <a:r>
              <a:rPr lang="en-US" sz="4400" b="1" i="0" u="none" baseline="0">
                <a:solidFill>
                  <a:srgbClr val="FFFFFF"/>
                </a:solidFill>
                <a:latin typeface="Arial"/>
                <a:ea typeface="Arial"/>
              </a:rPr>
              <a:t>01</a:t>
            </a:r>
            <a:endParaRPr lang="en-US" sz="1100"/>
          </a:p>
        </p:txBody>
      </p:sp>
      <p:cxnSp>
        <p:nvCxnSpPr>
          <p:cNvPr id="5" name="Connector 5"/>
          <p:cNvCxnSpPr/>
          <p:nvPr/>
        </p:nvCxnSpPr>
        <p:spPr>
          <a:xfrm>
            <a:off x="4279874" y="5877249"/>
            <a:ext cx="3619552" cy="0"/>
          </a:xfrm>
          <a:prstGeom prst="straightConnector1">
            <a:avLst/>
          </a:prstGeom>
          <a:ln w="25400" cap="flat" cmpd="sng">
            <a:solidFill>
              <a:srgbClr val="F0F0F0"/>
            </a:solidFill>
            <a:prstDash val="solid"/>
            <a:headEnd type="oval"/>
          </a:ln>
        </p:spPr>
      </p:cxnSp>
      <p:sp>
        <p:nvSpPr>
          <p:cNvPr id="6" name="TextBox 6"/>
          <p:cNvSpPr txBox="1"/>
          <p:nvPr/>
        </p:nvSpPr>
        <p:spPr>
          <a:xfrm>
            <a:off x="4279874" y="4982031"/>
            <a:ext cx="846487" cy="895218"/>
          </a:xfrm>
          <a:prstGeom prst="rect">
            <a:avLst/>
          </a:prstGeom>
          <a:noFill/>
        </p:spPr>
        <p:txBody>
          <a:bodyPr vert="horz" wrap="none" lIns="108000" tIns="108000" rIns="108000" bIns="108000" rtlCol="0" anchor="b">
            <a:spAutoFit/>
          </a:bodyPr>
          <a:lstStyle/>
          <a:p>
            <a:pPr marL="0" algn="l">
              <a:defRPr/>
            </a:pPr>
            <a:r>
              <a:rPr lang="en-US" sz="4400" b="1" i="0" u="none" baseline="0">
                <a:solidFill>
                  <a:schemeClr val="accent1"/>
                </a:solidFill>
                <a:latin typeface="Arial"/>
                <a:ea typeface="Arial"/>
              </a:rPr>
              <a:t>02</a:t>
            </a:r>
            <a:endParaRPr lang="en-US" sz="1100"/>
          </a:p>
        </p:txBody>
      </p:sp>
      <p:cxnSp>
        <p:nvCxnSpPr>
          <p:cNvPr id="7" name="Connector 7"/>
          <p:cNvCxnSpPr/>
          <p:nvPr/>
        </p:nvCxnSpPr>
        <p:spPr>
          <a:xfrm>
            <a:off x="7899348" y="5877249"/>
            <a:ext cx="3619552" cy="0"/>
          </a:xfrm>
          <a:prstGeom prst="straightConnector1">
            <a:avLst/>
          </a:prstGeom>
          <a:ln w="25400" cap="flat" cmpd="sng">
            <a:solidFill>
              <a:srgbClr val="F0F0F0"/>
            </a:solidFill>
            <a:prstDash val="solid"/>
            <a:headEnd type="oval"/>
          </a:ln>
        </p:spPr>
      </p:cxnSp>
      <p:sp>
        <p:nvSpPr>
          <p:cNvPr id="8" name="TextBox 8"/>
          <p:cNvSpPr txBox="1"/>
          <p:nvPr/>
        </p:nvSpPr>
        <p:spPr>
          <a:xfrm>
            <a:off x="7899348" y="4982031"/>
            <a:ext cx="846487" cy="895218"/>
          </a:xfrm>
          <a:prstGeom prst="rect">
            <a:avLst/>
          </a:prstGeom>
          <a:noFill/>
        </p:spPr>
        <p:txBody>
          <a:bodyPr vert="horz" wrap="none" lIns="108000" tIns="108000" rIns="108000" bIns="108000" rtlCol="0" anchor="b">
            <a:spAutoFit/>
          </a:bodyPr>
          <a:lstStyle/>
          <a:p>
            <a:pPr marL="0" algn="l">
              <a:defRPr/>
            </a:pPr>
            <a:r>
              <a:rPr lang="en-US" sz="4400" b="1" i="0" u="none" baseline="0">
                <a:solidFill>
                  <a:srgbClr val="FFFFFF"/>
                </a:solidFill>
                <a:latin typeface="Arial"/>
                <a:ea typeface="Arial"/>
              </a:rPr>
              <a:t>03</a:t>
            </a:r>
            <a:endParaRPr lang="en-US" sz="1100"/>
          </a:p>
        </p:txBody>
      </p:sp>
      <p:sp>
        <p:nvSpPr>
          <p:cNvPr id="9" name="AutoShape 9"/>
          <p:cNvSpPr/>
          <p:nvPr/>
        </p:nvSpPr>
        <p:spPr>
          <a:xfrm>
            <a:off x="660400" y="1856075"/>
            <a:ext cx="3365089" cy="2750758"/>
          </a:xfrm>
          <a:prstGeom prst="rect">
            <a:avLst/>
          </a:prstGeom>
          <a:solidFill>
            <a:srgbClr val="F0F0F0">
              <a:alpha val="15000"/>
            </a:srgbClr>
          </a:solidFill>
          <a:ln cap="flat">
            <a:prstDash val="solid"/>
          </a:ln>
        </p:spPr>
        <p:txBody>
          <a:bodyPr vert="horz" lIns="91440" tIns="45720" rIns="91440" bIns="45720" anchor="ctr">
            <a:normAutofit/>
          </a:bodyPr>
          <a:lstStyle/>
          <a:p>
            <a:pPr marL="0" algn="l"/>
            <a:endParaRPr/>
          </a:p>
        </p:txBody>
      </p:sp>
      <p:sp>
        <p:nvSpPr>
          <p:cNvPr id="10" name="AutoShape 10"/>
          <p:cNvSpPr/>
          <p:nvPr/>
        </p:nvSpPr>
        <p:spPr>
          <a:xfrm>
            <a:off x="930652" y="1919431"/>
            <a:ext cx="2824586" cy="464331"/>
          </a:xfrm>
          <a:prstGeom prst="rect">
            <a:avLst/>
          </a:prstGeom>
          <a:noFill/>
          <a:ln cap="flat" cmpd="sng">
            <a:prstDash val="solid"/>
          </a:ln>
        </p:spPr>
        <p:txBody>
          <a:bodyPr vert="horz" wrap="square" lIns="108000" tIns="108000" rIns="108000" bIns="108000" anchor="t">
            <a:spAutoFit/>
          </a:bodyPr>
          <a:lstStyle/>
          <a:p>
            <a:pPr marL="0" algn="l"/>
            <a:r>
              <a:rPr lang="en-US" sz="1600" b="1" i="0" u="none" baseline="0">
                <a:solidFill>
                  <a:srgbClr val="FFFFFF"/>
                </a:solidFill>
                <a:latin typeface="+mn-ea"/>
                <a:ea typeface="+mn-ea"/>
              </a:rPr>
              <a:t>Scrum Framework</a:t>
            </a:r>
          </a:p>
        </p:txBody>
      </p:sp>
      <p:sp>
        <p:nvSpPr>
          <p:cNvPr id="11" name="AutoShape 11"/>
          <p:cNvSpPr/>
          <p:nvPr/>
        </p:nvSpPr>
        <p:spPr>
          <a:xfrm>
            <a:off x="930652" y="2605717"/>
            <a:ext cx="2824586" cy="1498178"/>
          </a:xfrm>
          <a:prstGeom prst="rect">
            <a:avLst/>
          </a:prstGeom>
          <a:noFill/>
          <a:ln cap="flat" cmpd="sng">
            <a:prstDash val="solid"/>
          </a:ln>
        </p:spPr>
        <p:txBody>
          <a:bodyPr vert="horz" wrap="square" lIns="108000" tIns="108000" rIns="108000" bIns="108000" anchor="t">
            <a:spAutoFit/>
          </a:bodyPr>
          <a:lstStyle/>
          <a:p>
            <a:pPr marL="0" algn="l">
              <a:lnSpc>
                <a:spcPct val="130000"/>
              </a:lnSpc>
            </a:pPr>
            <a:r>
              <a:rPr lang="en-US" sz="1400" b="0" i="0" u="none" baseline="0">
                <a:solidFill>
                  <a:srgbClr val="FFFFFF"/>
                </a:solidFill>
                <a:latin typeface="+mn-ea"/>
                <a:ea typeface="+mn-ea"/>
              </a:rPr>
              <a:t>Scrum is a popular Agile framework that uses time-boxed iterations called sprints, facilitating regular assessment of progress and adapting to changes, thus enhancing team collaboration and efficiency.</a:t>
            </a:r>
          </a:p>
        </p:txBody>
      </p:sp>
      <p:sp>
        <p:nvSpPr>
          <p:cNvPr id="12" name="AutoShape 12"/>
          <p:cNvSpPr/>
          <p:nvPr/>
        </p:nvSpPr>
        <p:spPr>
          <a:xfrm>
            <a:off x="4261166" y="1856075"/>
            <a:ext cx="3365089" cy="2750758"/>
          </a:xfrm>
          <a:prstGeom prst="rect">
            <a:avLst/>
          </a:prstGeom>
          <a:solidFill>
            <a:srgbClr val="9112E7">
              <a:alpha val="20000"/>
            </a:srgbClr>
          </a:solidFill>
          <a:ln cap="flat">
            <a:prstDash val="solid"/>
          </a:ln>
        </p:spPr>
        <p:txBody>
          <a:bodyPr vert="horz" lIns="91440" tIns="45720" rIns="91440" bIns="45720" anchor="ctr">
            <a:normAutofit/>
          </a:bodyPr>
          <a:lstStyle/>
          <a:p>
            <a:pPr marL="0" algn="l"/>
            <a:endParaRPr/>
          </a:p>
        </p:txBody>
      </p:sp>
      <p:sp>
        <p:nvSpPr>
          <p:cNvPr id="13" name="AutoShape 13"/>
          <p:cNvSpPr/>
          <p:nvPr/>
        </p:nvSpPr>
        <p:spPr>
          <a:xfrm>
            <a:off x="4531418" y="1919431"/>
            <a:ext cx="2824586" cy="464331"/>
          </a:xfrm>
          <a:prstGeom prst="rect">
            <a:avLst/>
          </a:prstGeom>
          <a:noFill/>
          <a:ln cap="flat" cmpd="sng">
            <a:prstDash val="solid"/>
          </a:ln>
        </p:spPr>
        <p:txBody>
          <a:bodyPr vert="horz" wrap="square" lIns="108000" tIns="108000" rIns="108000" bIns="108000" anchor="t">
            <a:spAutoFit/>
          </a:bodyPr>
          <a:lstStyle/>
          <a:p>
            <a:pPr marL="0" algn="l"/>
            <a:r>
              <a:rPr lang="en-US" sz="1600" b="1" i="0" u="none" baseline="0">
                <a:solidFill>
                  <a:srgbClr val="FFFFFF"/>
                </a:solidFill>
                <a:latin typeface="+mn-ea"/>
                <a:ea typeface="+mn-ea"/>
              </a:rPr>
              <a:t>Kanban Method</a:t>
            </a:r>
          </a:p>
        </p:txBody>
      </p:sp>
      <p:sp>
        <p:nvSpPr>
          <p:cNvPr id="14" name="AutoShape 14"/>
          <p:cNvSpPr/>
          <p:nvPr/>
        </p:nvSpPr>
        <p:spPr>
          <a:xfrm>
            <a:off x="4531418" y="2605717"/>
            <a:ext cx="2824586" cy="1498178"/>
          </a:xfrm>
          <a:prstGeom prst="rect">
            <a:avLst/>
          </a:prstGeom>
          <a:noFill/>
          <a:ln cap="flat" cmpd="sng">
            <a:prstDash val="solid"/>
          </a:ln>
        </p:spPr>
        <p:txBody>
          <a:bodyPr vert="horz" wrap="square" lIns="108000" tIns="108000" rIns="108000" bIns="108000" anchor="t">
            <a:spAutoFit/>
          </a:bodyPr>
          <a:lstStyle/>
          <a:p>
            <a:pPr marL="0" algn="l">
              <a:lnSpc>
                <a:spcPct val="130000"/>
              </a:lnSpc>
            </a:pPr>
            <a:r>
              <a:rPr lang="en-US" sz="1400" b="0" i="0" u="none" baseline="0">
                <a:solidFill>
                  <a:srgbClr val="FFFFFF"/>
                </a:solidFill>
                <a:latin typeface="+mn-ea"/>
                <a:ea typeface="+mn-ea"/>
              </a:rPr>
              <a:t>Kanban focuses on visualizing workflow and limiting work-in-progress, allowing teams to enhance their fluidity and efficiency in managing tasks while emphasizing continuous delivery.</a:t>
            </a:r>
          </a:p>
        </p:txBody>
      </p:sp>
      <p:sp>
        <p:nvSpPr>
          <p:cNvPr id="15" name="AutoShape 15"/>
          <p:cNvSpPr/>
          <p:nvPr/>
        </p:nvSpPr>
        <p:spPr>
          <a:xfrm>
            <a:off x="7896507" y="1837506"/>
            <a:ext cx="3365089" cy="2750758"/>
          </a:xfrm>
          <a:prstGeom prst="rect">
            <a:avLst/>
          </a:prstGeom>
          <a:solidFill>
            <a:srgbClr val="F0F0F0">
              <a:alpha val="15000"/>
            </a:srgbClr>
          </a:solidFill>
          <a:ln cap="flat">
            <a:prstDash val="solid"/>
          </a:ln>
        </p:spPr>
        <p:txBody>
          <a:bodyPr vert="horz" lIns="91440" tIns="45720" rIns="91440" bIns="45720" anchor="ctr">
            <a:normAutofit/>
          </a:bodyPr>
          <a:lstStyle/>
          <a:p>
            <a:pPr marL="0" algn="l"/>
            <a:endParaRPr/>
          </a:p>
        </p:txBody>
      </p:sp>
      <p:sp>
        <p:nvSpPr>
          <p:cNvPr id="16" name="AutoShape 16"/>
          <p:cNvSpPr/>
          <p:nvPr/>
        </p:nvSpPr>
        <p:spPr>
          <a:xfrm>
            <a:off x="8166759" y="1900862"/>
            <a:ext cx="2824586" cy="464331"/>
          </a:xfrm>
          <a:prstGeom prst="rect">
            <a:avLst/>
          </a:prstGeom>
          <a:noFill/>
          <a:ln cap="flat" cmpd="sng">
            <a:prstDash val="solid"/>
          </a:ln>
        </p:spPr>
        <p:txBody>
          <a:bodyPr vert="horz" wrap="square" lIns="108000" tIns="108000" rIns="108000" bIns="108000" anchor="t">
            <a:spAutoFit/>
          </a:bodyPr>
          <a:lstStyle/>
          <a:p>
            <a:pPr marL="0" algn="l"/>
            <a:r>
              <a:rPr lang="en-US" sz="1600" b="1" i="0" u="none" baseline="0">
                <a:solidFill>
                  <a:srgbClr val="FFFFFF"/>
                </a:solidFill>
                <a:latin typeface="+mn-ea"/>
                <a:ea typeface="+mn-ea"/>
              </a:rPr>
              <a:t>Lean Software Development</a:t>
            </a:r>
          </a:p>
        </p:txBody>
      </p:sp>
      <p:sp>
        <p:nvSpPr>
          <p:cNvPr id="17" name="AutoShape 17"/>
          <p:cNvSpPr/>
          <p:nvPr/>
        </p:nvSpPr>
        <p:spPr>
          <a:xfrm>
            <a:off x="8166759" y="2587148"/>
            <a:ext cx="2824586" cy="1498178"/>
          </a:xfrm>
          <a:prstGeom prst="rect">
            <a:avLst/>
          </a:prstGeom>
          <a:noFill/>
          <a:ln cap="flat" cmpd="sng">
            <a:prstDash val="solid"/>
          </a:ln>
        </p:spPr>
        <p:txBody>
          <a:bodyPr vert="horz" wrap="square" lIns="108000" tIns="108000" rIns="108000" bIns="108000" anchor="t">
            <a:spAutoFit/>
          </a:bodyPr>
          <a:lstStyle/>
          <a:p>
            <a:pPr marL="0" algn="l">
              <a:lnSpc>
                <a:spcPct val="130000"/>
              </a:lnSpc>
            </a:pPr>
            <a:r>
              <a:rPr lang="en-US" sz="1400" b="0" i="0" u="none" baseline="0">
                <a:solidFill>
                  <a:srgbClr val="FFFFFF"/>
                </a:solidFill>
                <a:latin typeface="+mn-ea"/>
                <a:ea typeface="+mn-ea"/>
              </a:rPr>
              <a:t>Lean concentrates on minimizing waste and maximizing value by streamlining processes and focusing on activities that add value to the customer, thus improving overall productivity.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346200" y="4090407"/>
            <a:ext cx="5731164" cy="424732"/>
          </a:xfrm>
        </p:spPr>
        <p:txBody>
          <a:bodyPr vert="horz" lIns="91440" tIns="45720" rIns="91440" bIns="45720" anchor="t">
            <a:normAutofit/>
          </a:bodyPr>
          <a:lstStyle/>
          <a:p>
            <a:pPr algn="l">
              <a:lnSpc>
                <a:spcPct val="90000"/>
              </a:lnSpc>
              <a:spcBef>
                <a:spcPct val="0"/>
              </a:spcBef>
            </a:pPr>
            <a:r>
              <a:rPr lang="zh-CN" altLang="en-US" sz="3184" b="1" i="0" u="none" baseline="0">
                <a:solidFill>
                  <a:srgbClr val="FFFFFF"/>
                </a:solidFill>
                <a:latin typeface="微软雅黑"/>
                <a:ea typeface="微软雅黑"/>
              </a:rPr>
              <a:t>Waterfall Methodology</a:t>
            </a:r>
          </a:p>
        </p:txBody>
      </p:sp>
      <p:cxnSp>
        <p:nvCxnSpPr>
          <p:cNvPr id="3" name="Connector 3"/>
          <p:cNvCxnSpPr/>
          <p:nvPr/>
        </p:nvCxnSpPr>
        <p:spPr>
          <a:xfrm>
            <a:off x="660400" y="3022979"/>
            <a:ext cx="0" cy="1560046"/>
          </a:xfrm>
          <a:prstGeom prst="line">
            <a:avLst/>
          </a:prstGeom>
          <a:ln w="6350" cap="flat" cmpd="sng">
            <a:solidFill>
              <a:srgbClr val="FFFFFF">
                <a:alpha val="70000"/>
              </a:srgbClr>
            </a:solidFill>
            <a:prstDash val="solid"/>
          </a:ln>
        </p:spPr>
      </p:cxnSp>
      <p:grpSp>
        <p:nvGrpSpPr>
          <p:cNvPr id="4" name="Group 4"/>
          <p:cNvGrpSpPr/>
          <p:nvPr/>
        </p:nvGrpSpPr>
        <p:grpSpPr>
          <a:xfrm rot="16200000" flipH="1">
            <a:off x="550399" y="4718888"/>
            <a:ext cx="220006" cy="220008"/>
            <a:chOff x="3011834" y="6000473"/>
            <a:chExt cx="344142" cy="344140"/>
          </a:xfrm>
        </p:grpSpPr>
        <p:sp>
          <p:nvSpPr>
            <p:cNvPr id="5" name="AutoShape 5"/>
            <p:cNvSpPr/>
            <p:nvPr/>
          </p:nvSpPr>
          <p:spPr>
            <a:xfrm>
              <a:off x="3011834" y="6000473"/>
              <a:ext cx="344142" cy="344140"/>
            </a:xfrm>
            <a:prstGeom prst="ellipse">
              <a:avLst/>
            </a:prstGeom>
            <a:ln w="6350" cap="flat" cmpd="sng">
              <a:solidFill>
                <a:srgbClr val="FFFFFF">
                  <a:alpha val="70000"/>
                </a:srgbClr>
              </a:solidFill>
              <a:prstDash val="solid"/>
            </a:ln>
          </p:spPr>
          <p:txBody>
            <a:bodyPr vert="horz" lIns="91440" tIns="45720" rIns="91440" bIns="45720" anchor="ctr">
              <a:normAutofit/>
            </a:bodyPr>
            <a:lstStyle/>
            <a:p>
              <a:pPr marL="0" algn="ctr"/>
              <a:endParaRPr/>
            </a:p>
          </p:txBody>
        </p:sp>
        <p:sp>
          <p:nvSpPr>
            <p:cNvPr id="6" name="AutoShape 6"/>
            <p:cNvSpPr/>
            <p:nvPr/>
          </p:nvSpPr>
          <p:spPr>
            <a:xfrm>
              <a:off x="3142008" y="6130646"/>
              <a:ext cx="83792" cy="83792"/>
            </a:xfrm>
            <a:prstGeom prst="ellipse">
              <a:avLst/>
            </a:prstGeom>
            <a:solidFill>
              <a:srgbClr val="FFFFFF">
                <a:alpha val="70000"/>
              </a:srgbClr>
            </a:solidFill>
            <a:ln cap="flat" cmpd="sng">
              <a:prstDash val="solid"/>
            </a:ln>
          </p:spPr>
          <p:txBody>
            <a:bodyPr vert="horz" lIns="91440" tIns="45720" rIns="91440" bIns="45720" anchor="ctr">
              <a:normAutofit/>
            </a:bodyPr>
            <a:lstStyle/>
            <a:p>
              <a:pPr marL="0" algn="ctr"/>
              <a:endParaRPr/>
            </a:p>
          </p:txBody>
        </p:sp>
      </p:grpSp>
      <p:sp>
        <p:nvSpPr>
          <p:cNvPr id="7" name="TextBox 7"/>
          <p:cNvSpPr txBox="1"/>
          <p:nvPr/>
        </p:nvSpPr>
        <p:spPr>
          <a:xfrm>
            <a:off x="1346201" y="2907664"/>
            <a:ext cx="1260522"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03</a:t>
            </a:r>
            <a:endParaRPr lang="en-US" sz="1100"/>
          </a:p>
        </p:txBody>
      </p:sp>
      <p:sp>
        <p:nvSpPr>
          <p:cNvPr id="8" name="TextBox 8"/>
          <p:cNvSpPr txBox="1"/>
          <p:nvPr/>
        </p:nvSpPr>
        <p:spPr>
          <a:xfrm>
            <a:off x="2527763" y="2890078"/>
            <a:ext cx="433801" cy="1200329"/>
          </a:xfrm>
          <a:prstGeom prst="rect">
            <a:avLst/>
          </a:prstGeom>
          <a:noFill/>
        </p:spPr>
        <p:txBody>
          <a:bodyPr vert="horz" wrap="square" lIns="91440" tIns="45720" rIns="91440" bIns="45720" rtlCol="0" anchor="t">
            <a:spAutoFit/>
          </a:bodyPr>
          <a:lstStyle/>
          <a:p>
            <a:pPr marL="0" algn="l">
              <a:defRPr/>
            </a:pPr>
            <a:r>
              <a:rPr lang="en-US" sz="7200" b="1" i="0" u="none" baseline="0">
                <a:solidFill>
                  <a:schemeClr val="accent1"/>
                </a:solidFill>
                <a:latin typeface="Arial"/>
                <a:ea typeface="Arial"/>
              </a:rPr>
              <a:t>.</a:t>
            </a:r>
            <a:endParaRPr lang="en-US" sz="1100"/>
          </a:p>
        </p:txBody>
      </p:sp>
    </p:spTree>
  </p:cSld>
  <p:clrMapOvr>
    <a:masterClrMapping/>
  </p:clrMapOvr>
</p:sld>
</file>

<file path=ppt/theme/theme1.xml><?xml version="1.0" encoding="utf-8"?>
<a:theme xmlns:a="http://schemas.openxmlformats.org/drawingml/2006/main" name="Office Theme">
  <a:themeElements>
    <a:clrScheme name="Office">
      <a:dk1>
        <a:srgbClr val="2F2F2F"/>
      </a:dk1>
      <a:lt1>
        <a:srgbClr val="FFFFFF"/>
      </a:lt1>
      <a:dk2>
        <a:srgbClr val="778495"/>
      </a:dk2>
      <a:lt2>
        <a:srgbClr val="F0F0F0"/>
      </a:lt2>
      <a:accent1>
        <a:srgbClr val="9112E7"/>
      </a:accent1>
      <a:accent2>
        <a:srgbClr val="D3BE30"/>
      </a:accent2>
      <a:accent3>
        <a:srgbClr val="3580FF"/>
      </a:accent3>
      <a:accent4>
        <a:srgbClr val="1122F9"/>
      </a:accent4>
      <a:accent5>
        <a:srgbClr val="F800B8"/>
      </a:accent5>
      <a:accent6>
        <a:srgbClr val="C7012C"/>
      </a:accent6>
      <a:hlink>
        <a:srgbClr val="F84D4D"/>
      </a:hlink>
      <a:folHlink>
        <a:srgbClr val="97979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CONTENTS</vt:lpstr>
      <vt:lpstr>Introduction to Methodologies</vt:lpstr>
      <vt:lpstr>Definition of Methodologies</vt:lpstr>
      <vt:lpstr>Importance of Methodologies in Project Management</vt:lpstr>
      <vt:lpstr>Agile Methodology</vt:lpstr>
      <vt:lpstr>Core Principles of Agile</vt:lpstr>
      <vt:lpstr>Agile Frameworks</vt:lpstr>
      <vt:lpstr>Waterfall Methodology</vt:lpstr>
      <vt:lpstr>Characteristics of Waterfall</vt:lpstr>
      <vt:lpstr>Phases of Waterfall Model</vt:lpstr>
      <vt:lpstr>Comparison of Agile and Waterfall</vt:lpstr>
      <vt:lpstr>Flexibility vs. Structure</vt:lpstr>
      <vt:lpstr>Time and Cost Considerations</vt:lpstr>
      <vt:lpstr>Team Collaboration and Communication</vt:lpstr>
      <vt:lpstr>Case Studies</vt:lpstr>
      <vt:lpstr>Successful Agile Implementations</vt:lpstr>
      <vt:lpstr>Successful Waterfall Projects</vt:lpstr>
      <vt:lpstr>Conclusion</vt:lpstr>
      <vt:lpstr>Summary of Key Points</vt:lpstr>
      <vt:lpstr>Future Trends in Project Management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卓伟 罗</cp:lastModifiedBy>
  <cp:revision>3</cp:revision>
  <dcterms:created xsi:type="dcterms:W3CDTF">2006-08-16T00:00:00Z</dcterms:created>
  <dcterms:modified xsi:type="dcterms:W3CDTF">2024-11-25T12:52:19Z</dcterms:modified>
</cp:coreProperties>
</file>