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73" r:id="rId7"/>
    <p:sldId id="260" r:id="rId8"/>
    <p:sldId id="261" r:id="rId9"/>
    <p:sldId id="267" r:id="rId10"/>
    <p:sldId id="268" r:id="rId11"/>
    <p:sldId id="272" r:id="rId12"/>
    <p:sldId id="263" r:id="rId13"/>
    <p:sldId id="274" r:id="rId14"/>
    <p:sldId id="275"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6" d="100"/>
          <a:sy n="116" d="100"/>
        </p:scale>
        <p:origin x="-65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87468"/>
            <a:ext cx="7315200" cy="1946269"/>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3874898"/>
            <a:ext cx="7315200" cy="858474"/>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6935301F-E2A3-416A-A8C5-6F363C721086}" type="datetimeFigureOut">
              <a:rPr lang="en-IN" smtClean="0"/>
            </a:fld>
            <a:endParaRPr lang="en-IN"/>
          </a:p>
        </p:txBody>
      </p:sp>
      <p:sp>
        <p:nvSpPr>
          <p:cNvPr id="8" name="Slide Number Placeholder 7"/>
          <p:cNvSpPr>
            <a:spLocks noGrp="1"/>
          </p:cNvSpPr>
          <p:nvPr>
            <p:ph type="sldNum" sz="quarter" idx="11"/>
          </p:nvPr>
        </p:nvSpPr>
        <p:spPr/>
        <p:txBody>
          <a:bodyPr/>
          <a:lstStyle/>
          <a:p>
            <a:fld id="{380DCBDF-9522-4A1B-9862-E1F69A646A17}" type="slidenum">
              <a:rPr lang="en-IN" smtClean="0"/>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935301F-E2A3-416A-A8C5-6F363C72108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DCBDF-9522-4A1B-9862-E1F69A646A17}"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1" y="1370032"/>
            <a:ext cx="1492499" cy="336334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370032"/>
            <a:ext cx="5241476" cy="3363341"/>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935301F-E2A3-416A-A8C5-6F363C72108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DCBDF-9522-4A1B-9862-E1F69A646A17}"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6935301F-E2A3-416A-A8C5-6F363C72108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DCBDF-9522-4A1B-9862-E1F69A646A17}"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763179"/>
            <a:ext cx="7315200" cy="970194"/>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2898823"/>
            <a:ext cx="7315200" cy="82382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935301F-E2A3-416A-A8C5-6F363C72108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DCBDF-9522-4A1B-9862-E1F69A646A17}"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935301F-E2A3-416A-A8C5-6F363C72108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0DCBDF-9522-4A1B-9862-E1F69A646A17}" type="slidenum">
              <a:rPr lang="en-IN" smtClean="0"/>
            </a:fld>
            <a:endParaRPr lang="en-IN"/>
          </a:p>
        </p:txBody>
      </p:sp>
      <p:sp>
        <p:nvSpPr>
          <p:cNvPr id="9" name="Title 8"/>
          <p:cNvSpPr>
            <a:spLocks noGrp="1"/>
          </p:cNvSpPr>
          <p:nvPr>
            <p:ph type="title"/>
          </p:nvPr>
        </p:nvSpPr>
        <p:spPr>
          <a:xfrm>
            <a:off x="914400" y="1158537"/>
            <a:ext cx="7315200" cy="865573"/>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057400"/>
            <a:ext cx="3566160" cy="2695194"/>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1" name="Content Placeholder 10"/>
          <p:cNvSpPr>
            <a:spLocks noGrp="1"/>
          </p:cNvSpPr>
          <p:nvPr>
            <p:ph sz="quarter" idx="14"/>
          </p:nvPr>
        </p:nvSpPr>
        <p:spPr>
          <a:xfrm>
            <a:off x="4681728" y="2057401"/>
            <a:ext cx="3566160" cy="269676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057400"/>
            <a:ext cx="336499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5" name="Text Placeholder 4"/>
          <p:cNvSpPr>
            <a:spLocks noGrp="1"/>
          </p:cNvSpPr>
          <p:nvPr>
            <p:ph type="body" sz="quarter" idx="3"/>
          </p:nvPr>
        </p:nvSpPr>
        <p:spPr>
          <a:xfrm>
            <a:off x="4885144" y="2057400"/>
            <a:ext cx="336206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7" name="Date Placeholder 6"/>
          <p:cNvSpPr>
            <a:spLocks noGrp="1"/>
          </p:cNvSpPr>
          <p:nvPr>
            <p:ph type="dt" sz="half" idx="10"/>
          </p:nvPr>
        </p:nvSpPr>
        <p:spPr/>
        <p:txBody>
          <a:bodyPr/>
          <a:lstStyle/>
          <a:p>
            <a:fld id="{6935301F-E2A3-416A-A8C5-6F363C721086}"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0DCBDF-9522-4A1B-9862-E1F69A646A17}" type="slidenum">
              <a:rPr lang="en-IN" smtClean="0"/>
            </a:fld>
            <a:endParaRPr lang="en-IN"/>
          </a:p>
        </p:txBody>
      </p:sp>
      <p:sp>
        <p:nvSpPr>
          <p:cNvPr id="10" name="Title 9"/>
          <p:cNvSpPr>
            <a:spLocks noGrp="1"/>
          </p:cNvSpPr>
          <p:nvPr>
            <p:ph type="title"/>
          </p:nvPr>
        </p:nvSpPr>
        <p:spPr>
          <a:xfrm>
            <a:off x="914400" y="1158537"/>
            <a:ext cx="7315200" cy="865573"/>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2537460"/>
            <a:ext cx="3566160" cy="2215134"/>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3" name="Content Placeholder 12"/>
          <p:cNvSpPr>
            <a:spLocks noGrp="1"/>
          </p:cNvSpPr>
          <p:nvPr>
            <p:ph sz="quarter" idx="14"/>
          </p:nvPr>
        </p:nvSpPr>
        <p:spPr>
          <a:xfrm>
            <a:off x="4681727" y="2537460"/>
            <a:ext cx="3566160" cy="2215134"/>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35301F-E2A3-416A-A8C5-6F363C721086}"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0DCBDF-9522-4A1B-9862-E1F69A646A17}"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35301F-E2A3-416A-A8C5-6F363C721086}"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0DCBDF-9522-4A1B-9862-E1F69A646A17}"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69022"/>
            <a:ext cx="2950936" cy="1629761"/>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370032"/>
            <a:ext cx="4207848" cy="3357461"/>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914400" y="3045822"/>
            <a:ext cx="2950936" cy="16840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935301F-E2A3-416A-A8C5-6F363C72108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0DCBDF-9522-4A1B-9862-E1F69A646A17}"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71600"/>
            <a:ext cx="2953512" cy="1632204"/>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1714500"/>
            <a:ext cx="4038600" cy="25146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3044952"/>
            <a:ext cx="2953512" cy="16870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935301F-E2A3-416A-A8C5-6F363C72108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0DCBDF-9522-4A1B-9862-E1F69A646A17}"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430355"/>
            <a:ext cx="86236"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430355"/>
            <a:ext cx="576072"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158537"/>
            <a:ext cx="7315200" cy="865573"/>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077375"/>
            <a:ext cx="7315200" cy="2654645"/>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smtClean="0"/>
          </a:p>
        </p:txBody>
      </p:sp>
      <p:sp>
        <p:nvSpPr>
          <p:cNvPr id="4" name="Date Placeholder 3"/>
          <p:cNvSpPr>
            <a:spLocks noGrp="1"/>
          </p:cNvSpPr>
          <p:nvPr>
            <p:ph type="dt" sz="half" idx="2"/>
          </p:nvPr>
        </p:nvSpPr>
        <p:spPr>
          <a:xfrm>
            <a:off x="6007690" y="411597"/>
            <a:ext cx="1189132" cy="223439"/>
          </a:xfrm>
          <a:prstGeom prst="rect">
            <a:avLst/>
          </a:prstGeom>
        </p:spPr>
        <p:txBody>
          <a:bodyPr vert="horz" lIns="91440" tIns="45720" rIns="91440" bIns="45720" rtlCol="0" anchor="ctr"/>
          <a:lstStyle>
            <a:lvl1pPr algn="l">
              <a:defRPr sz="1200">
                <a:solidFill>
                  <a:schemeClr val="tx1">
                    <a:alpha val="50000"/>
                  </a:schemeClr>
                </a:solidFill>
              </a:defRPr>
            </a:lvl1pPr>
          </a:lstStyle>
          <a:p>
            <a:fld id="{6935301F-E2A3-416A-A8C5-6F363C721086}" type="datetimeFigureOut">
              <a:rPr lang="en-IN" smtClean="0"/>
            </a:fld>
            <a:endParaRPr lang="en-IN"/>
          </a:p>
        </p:txBody>
      </p:sp>
      <p:sp>
        <p:nvSpPr>
          <p:cNvPr id="6" name="Slide Number Placeholder 5"/>
          <p:cNvSpPr>
            <a:spLocks noGrp="1"/>
          </p:cNvSpPr>
          <p:nvPr>
            <p:ph type="sldNum" sz="quarter" idx="4"/>
          </p:nvPr>
        </p:nvSpPr>
        <p:spPr>
          <a:xfrm>
            <a:off x="7314416" y="411598"/>
            <a:ext cx="941203" cy="226314"/>
          </a:xfrm>
          <a:prstGeom prst="rect">
            <a:avLst/>
          </a:prstGeom>
        </p:spPr>
        <p:txBody>
          <a:bodyPr vert="horz" lIns="91440" tIns="45720" rIns="91440" bIns="45720" rtlCol="0" anchor="ctr"/>
          <a:lstStyle>
            <a:lvl1pPr algn="r">
              <a:defRPr sz="1200">
                <a:solidFill>
                  <a:schemeClr val="tx1"/>
                </a:solidFill>
              </a:defRPr>
            </a:lvl1pPr>
          </a:lstStyle>
          <a:p>
            <a:fld id="{380DCBDF-9522-4A1B-9862-E1F69A646A17}" type="slidenum">
              <a:rPr lang="en-IN" smtClean="0"/>
            </a:fld>
            <a:endParaRPr lang="en-IN"/>
          </a:p>
        </p:txBody>
      </p:sp>
      <p:sp>
        <p:nvSpPr>
          <p:cNvPr id="5" name="Footer Placeholder 4"/>
          <p:cNvSpPr>
            <a:spLocks noGrp="1"/>
          </p:cNvSpPr>
          <p:nvPr>
            <p:ph type="ftr" sz="quarter" idx="3"/>
          </p:nvPr>
        </p:nvSpPr>
        <p:spPr>
          <a:xfrm>
            <a:off x="6008689" y="641968"/>
            <a:ext cx="2246489" cy="225920"/>
          </a:xfrm>
          <a:prstGeom prst="rect">
            <a:avLst/>
          </a:prstGeom>
        </p:spPr>
        <p:txBody>
          <a:bodyPr vert="horz" lIns="91440" tIns="0" rIns="91440" bIns="45720" rtlCol="0" anchor="t"/>
          <a:lstStyle>
            <a:lvl1pPr algn="l">
              <a:defRPr sz="1000">
                <a:solidFill>
                  <a:schemeClr val="tx1"/>
                </a:solidFill>
              </a:defRPr>
            </a:lvl1pPr>
          </a:lstStyle>
          <a:p>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panose="05000000000000000000" pitchFamily="2"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panose="05000000000000000000" pitchFamily="2"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panose="05000000000000000000" pitchFamily="2"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panose="05000000000000000000" pitchFamily="2"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panose="05000000000000000000" pitchFamily="2"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anose="05000000000000000000"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anose="05000000000000000000"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anose="05000000000000000000"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anose="05000000000000000000"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towardsdatascience.com/facial-expression-recognition-using-convolutional-neural-network-part-1-3f0c8f3fe563" TargetMode="External"/><Relationship Id="rId2" Type="http://schemas.openxmlformats.org/officeDocument/2006/relationships/hyperlink" Target="https://towardsdatascience.com/creating-a-music-recommendation-system-with-deep-learning-19c09d542a52" TargetMode="External"/><Relationship Id="rId1" Type="http://schemas.openxmlformats.org/officeDocument/2006/relationships/hyperlink" Target="https://opencv.org/facial-emotion-recognition-deep-learn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Facial Emotion-based Music Recommendation Systems</a:t>
            </a:r>
            <a:endParaRPr lang="en-IN" dirty="0"/>
          </a:p>
        </p:txBody>
      </p:sp>
      <p:sp>
        <p:nvSpPr>
          <p:cNvPr id="3" name="Subtitle 2"/>
          <p:cNvSpPr>
            <a:spLocks noGrp="1"/>
          </p:cNvSpPr>
          <p:nvPr>
            <p:ph type="subTitle" idx="1"/>
          </p:nvPr>
        </p:nvSpPr>
        <p:spPr/>
        <p:txBody>
          <a:bodyPr/>
          <a:lstStyle/>
          <a:p>
            <a:pPr algn="r"/>
            <a:r>
              <a:rPr lang="en-US" dirty="0" smtClean="0"/>
              <a:t>-</a:t>
            </a:r>
            <a:r>
              <a:rPr lang="en-US" dirty="0" err="1" smtClean="0"/>
              <a:t>Harivardhan</a:t>
            </a:r>
            <a:r>
              <a:rPr lang="en-US" dirty="0" smtClean="0"/>
              <a:t> P</a:t>
            </a:r>
            <a:endParaRPr lang="en-US" dirty="0" smtClean="0"/>
          </a:p>
          <a:p>
            <a:pPr algn="r"/>
            <a:r>
              <a:rPr lang="en-US" dirty="0" smtClean="0"/>
              <a:t>21MIT010</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11510"/>
            <a:ext cx="7315200" cy="865573"/>
          </a:xfrm>
        </p:spPr>
        <p:txBody>
          <a:bodyPr/>
          <a:lstStyle/>
          <a:p>
            <a:r>
              <a:rPr lang="en-US" dirty="0" smtClean="0"/>
              <a:t>Future Enhancement</a:t>
            </a:r>
            <a:endParaRPr lang="en-IN" dirty="0"/>
          </a:p>
        </p:txBody>
      </p:sp>
      <p:sp>
        <p:nvSpPr>
          <p:cNvPr id="3" name="Content Placeholder 2"/>
          <p:cNvSpPr>
            <a:spLocks noGrp="1"/>
          </p:cNvSpPr>
          <p:nvPr>
            <p:ph idx="1"/>
          </p:nvPr>
        </p:nvSpPr>
        <p:spPr>
          <a:xfrm>
            <a:off x="899592" y="1347614"/>
            <a:ext cx="7315200" cy="3528392"/>
          </a:xfrm>
        </p:spPr>
        <p:txBody>
          <a:bodyPr>
            <a:normAutofit/>
          </a:bodyPr>
          <a:lstStyle/>
          <a:p>
            <a:r>
              <a:rPr lang="en-IN" sz="1800" dirty="0"/>
              <a:t>The Facial emotion-based music recommendation system project can be further developed in several ways, including</a:t>
            </a:r>
            <a:r>
              <a:rPr lang="en-IN" sz="1800" dirty="0" smtClean="0"/>
              <a:t>:</a:t>
            </a:r>
            <a:endParaRPr lang="en-IN" sz="1800" dirty="0"/>
          </a:p>
          <a:p>
            <a:pPr lvl="1"/>
            <a:r>
              <a:rPr lang="en-IN" sz="1600" dirty="0"/>
              <a:t>Integration with other </a:t>
            </a:r>
            <a:r>
              <a:rPr lang="en-IN" sz="1600" dirty="0" smtClean="0"/>
              <a:t>platforms</a:t>
            </a:r>
            <a:endParaRPr lang="en-IN" sz="1600" dirty="0"/>
          </a:p>
          <a:p>
            <a:pPr lvl="1"/>
            <a:r>
              <a:rPr lang="en-IN" sz="1600" dirty="0"/>
              <a:t>User feedback and rating </a:t>
            </a:r>
            <a:r>
              <a:rPr lang="en-IN" sz="1600" dirty="0" smtClean="0"/>
              <a:t>system</a:t>
            </a:r>
            <a:endParaRPr lang="en-IN" sz="1600" dirty="0"/>
          </a:p>
          <a:p>
            <a:pPr lvl="1"/>
            <a:r>
              <a:rPr lang="en-IN" sz="1600" dirty="0"/>
              <a:t>Cross-cultural </a:t>
            </a:r>
            <a:r>
              <a:rPr lang="en-IN" sz="1600" dirty="0" smtClean="0"/>
              <a:t>analysis</a:t>
            </a:r>
            <a:endParaRPr lang="en-IN" sz="1600" dirty="0"/>
          </a:p>
          <a:p>
            <a:pPr lvl="1"/>
            <a:r>
              <a:rPr lang="en-IN" sz="1600" dirty="0"/>
              <a:t>Multi-lingual </a:t>
            </a:r>
            <a:r>
              <a:rPr lang="en-IN" sz="1600" dirty="0" smtClean="0"/>
              <a:t>support</a:t>
            </a:r>
            <a:endParaRPr lang="en-IN" sz="1600" dirty="0"/>
          </a:p>
          <a:p>
            <a:pPr lvl="1"/>
            <a:r>
              <a:rPr lang="en-IN" sz="1600" dirty="0"/>
              <a:t>Privacy and security </a:t>
            </a:r>
            <a:r>
              <a:rPr lang="en-IN" sz="1600" dirty="0" smtClean="0"/>
              <a:t>considerations</a:t>
            </a:r>
            <a:endParaRPr lang="en-IN" sz="1600" dirty="0"/>
          </a:p>
          <a:p>
            <a:pPr lvl="1"/>
            <a:r>
              <a:rPr lang="en-IN" sz="1600" dirty="0"/>
              <a:t>Collaboration with music therapy </a:t>
            </a:r>
            <a:r>
              <a:rPr lang="en-IN" sz="1600" dirty="0" smtClean="0"/>
              <a:t>experts</a:t>
            </a:r>
            <a:endParaRPr lang="en-IN" sz="1600" dirty="0"/>
          </a:p>
          <a:p>
            <a:endParaRPr lang="en-IN"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11510"/>
            <a:ext cx="7315200" cy="865573"/>
          </a:xfrm>
        </p:spPr>
        <p:txBody>
          <a:bodyPr/>
          <a:lstStyle/>
          <a:p>
            <a:r>
              <a:rPr lang="en-US" dirty="0" smtClean="0"/>
              <a:t>Reference</a:t>
            </a:r>
            <a:endParaRPr lang="en-IN" dirty="0"/>
          </a:p>
        </p:txBody>
      </p:sp>
      <p:sp>
        <p:nvSpPr>
          <p:cNvPr id="3" name="Content Placeholder 2"/>
          <p:cNvSpPr>
            <a:spLocks noGrp="1"/>
          </p:cNvSpPr>
          <p:nvPr>
            <p:ph idx="1"/>
          </p:nvPr>
        </p:nvSpPr>
        <p:spPr>
          <a:xfrm>
            <a:off x="899592" y="1347614"/>
            <a:ext cx="7315200" cy="3528392"/>
          </a:xfrm>
        </p:spPr>
        <p:txBody>
          <a:bodyPr>
            <a:normAutofit/>
          </a:bodyPr>
          <a:lstStyle/>
          <a:p>
            <a:pPr marL="45720" indent="0">
              <a:buNone/>
            </a:pPr>
            <a:r>
              <a:rPr lang="en-US" dirty="0" smtClean="0"/>
              <a:t>Websites:</a:t>
            </a:r>
            <a:endParaRPr lang="en-US" sz="1800" dirty="0" smtClean="0"/>
          </a:p>
          <a:p>
            <a:pPr lvl="1"/>
            <a:r>
              <a:rPr lang="en-IN" dirty="0"/>
              <a:t>"Facial Emotion Recognition - Deep Learning | </a:t>
            </a:r>
            <a:r>
              <a:rPr lang="en-IN" dirty="0" err="1"/>
              <a:t>OpenCV</a:t>
            </a:r>
            <a:r>
              <a:rPr lang="en-IN" dirty="0"/>
              <a:t>," </a:t>
            </a:r>
            <a:r>
              <a:rPr lang="en-IN" dirty="0">
                <a:hlinkClick r:id="rId1"/>
              </a:rPr>
              <a:t>https://opencv.org/facial-emotion-recognition-deep-learning/</a:t>
            </a:r>
            <a:endParaRPr lang="en-IN" dirty="0"/>
          </a:p>
          <a:p>
            <a:pPr lvl="1"/>
            <a:r>
              <a:rPr lang="en-IN" dirty="0"/>
              <a:t>"Creating a Music Recommendation System with Deep Learning," </a:t>
            </a:r>
            <a:r>
              <a:rPr lang="en-IN" dirty="0">
                <a:hlinkClick r:id="rId2"/>
              </a:rPr>
              <a:t>https://towardsdatascience.com/creating-a-music-recommendation-system-with-deep-learning-19c09d542a52</a:t>
            </a:r>
            <a:endParaRPr lang="en-IN" dirty="0"/>
          </a:p>
          <a:p>
            <a:pPr lvl="1"/>
            <a:r>
              <a:rPr lang="en-IN" dirty="0"/>
              <a:t>"Facial Expression Recognition using Convolutional Neural Network," </a:t>
            </a:r>
            <a:r>
              <a:rPr lang="en-IN" dirty="0">
                <a:hlinkClick r:id="rId3"/>
              </a:rPr>
              <a:t>https://towardsdatascience.com/facial-expression-recognition-using-convolutional-neural-network-part-1-3f0c8f3fe563</a:t>
            </a:r>
            <a:endParaRPr lang="en-US" dirty="0" smtClean="0"/>
          </a:p>
          <a:p>
            <a:endParaRPr lang="en-IN"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11510"/>
            <a:ext cx="7315200" cy="865573"/>
          </a:xfrm>
        </p:spPr>
        <p:txBody>
          <a:bodyPr/>
          <a:lstStyle/>
          <a:p>
            <a:r>
              <a:rPr lang="en-US" dirty="0" smtClean="0"/>
              <a:t>Reference</a:t>
            </a:r>
            <a:endParaRPr lang="en-IN" dirty="0"/>
          </a:p>
        </p:txBody>
      </p:sp>
      <p:sp>
        <p:nvSpPr>
          <p:cNvPr id="3" name="Content Placeholder 2"/>
          <p:cNvSpPr>
            <a:spLocks noGrp="1"/>
          </p:cNvSpPr>
          <p:nvPr>
            <p:ph idx="1"/>
          </p:nvPr>
        </p:nvSpPr>
        <p:spPr>
          <a:xfrm>
            <a:off x="899592" y="1347614"/>
            <a:ext cx="7315200" cy="3528392"/>
          </a:xfrm>
        </p:spPr>
        <p:txBody>
          <a:bodyPr>
            <a:normAutofit/>
          </a:bodyPr>
          <a:lstStyle/>
          <a:p>
            <a:pPr marL="45720" indent="0">
              <a:buNone/>
            </a:pPr>
            <a:r>
              <a:rPr lang="en-US" sz="2400" dirty="0" smtClean="0"/>
              <a:t>Journal:</a:t>
            </a:r>
            <a:endParaRPr lang="en-US" dirty="0" smtClean="0"/>
          </a:p>
          <a:p>
            <a:pPr lvl="1"/>
            <a:r>
              <a:rPr lang="en-IN" sz="1600" dirty="0"/>
              <a:t>H. Lee and H. Lee, "Facial expression recognition and music recommendation system based on deep learning," Multimedia Tools and Applications, vol. 78, no. 15, pp. 21675-21687, 2019.</a:t>
            </a:r>
            <a:endParaRPr lang="en-IN" sz="1600" dirty="0"/>
          </a:p>
          <a:p>
            <a:pPr lvl="1"/>
            <a:r>
              <a:rPr lang="en-IN" sz="1600" dirty="0"/>
              <a:t>M. T. Islam, M. Z. Islam, M. A. </a:t>
            </a:r>
            <a:r>
              <a:rPr lang="en-IN" sz="1600" dirty="0" err="1"/>
              <a:t>Hossain</a:t>
            </a:r>
            <a:r>
              <a:rPr lang="en-IN" sz="1600" dirty="0"/>
              <a:t>, and M. H. </a:t>
            </a:r>
            <a:r>
              <a:rPr lang="en-IN" sz="1600" dirty="0" err="1"/>
              <a:t>Kabir</a:t>
            </a:r>
            <a:r>
              <a:rPr lang="en-IN" sz="1600" dirty="0"/>
              <a:t>, "Emotion-based music recommendation system using facial expression recognition," Journal of Ambient Intelligence and Humanized Computing, vol. 11, no. 10, pp. 3761-3774, 2020.</a:t>
            </a:r>
            <a:endParaRPr lang="en-IN" sz="1600" dirty="0"/>
          </a:p>
          <a:p>
            <a:pPr lvl="1"/>
            <a:r>
              <a:rPr lang="en-IN" sz="1600" dirty="0"/>
              <a:t>Y. Huang and L. Zhou, "An emotion-based music recommendation system using facial expression recognition and deep learning," International Journal of Intelligent </a:t>
            </a:r>
            <a:r>
              <a:rPr lang="en-IN" dirty="0"/>
              <a:t>Computing</a:t>
            </a:r>
            <a:r>
              <a:rPr lang="en-IN" sz="1600" dirty="0"/>
              <a:t> and Cybernetics, vol. 12, no. 3, pp. 260-280, 2019</a:t>
            </a:r>
            <a:r>
              <a:rPr lang="en-IN" sz="1600" dirty="0" smtClean="0"/>
              <a:t>.</a:t>
            </a:r>
            <a:endParaRPr lang="en-IN"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pPr algn="r"/>
            <a:r>
              <a:rPr lang="en-US" sz="6000" dirty="0" smtClean="0"/>
              <a:t>Thank You</a:t>
            </a:r>
            <a:endParaRPr lang="en-IN" sz="6000" dirty="0"/>
          </a:p>
        </p:txBody>
      </p:sp>
      <p:sp>
        <p:nvSpPr>
          <p:cNvPr id="5" name="Subtitle 4"/>
          <p:cNvSpPr>
            <a:spLocks noGrp="1"/>
          </p:cNvSpPr>
          <p:nvPr>
            <p:ph type="subTitle" idx="1"/>
          </p:nvPr>
        </p:nvSpPr>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11510"/>
            <a:ext cx="7315200" cy="865573"/>
          </a:xfrm>
        </p:spPr>
        <p:txBody>
          <a:bodyPr/>
          <a:lstStyle/>
          <a:p>
            <a:r>
              <a:rPr lang="en-US" dirty="0" smtClean="0"/>
              <a:t>Introduction</a:t>
            </a:r>
            <a:endParaRPr lang="en-IN" dirty="0"/>
          </a:p>
        </p:txBody>
      </p:sp>
      <p:sp>
        <p:nvSpPr>
          <p:cNvPr id="3" name="Content Placeholder 2"/>
          <p:cNvSpPr>
            <a:spLocks noGrp="1"/>
          </p:cNvSpPr>
          <p:nvPr>
            <p:ph idx="1"/>
          </p:nvPr>
        </p:nvSpPr>
        <p:spPr>
          <a:xfrm>
            <a:off x="914400" y="1491631"/>
            <a:ext cx="7315200" cy="3240390"/>
          </a:xfrm>
        </p:spPr>
        <p:txBody>
          <a:bodyPr>
            <a:normAutofit/>
          </a:bodyPr>
          <a:lstStyle/>
          <a:p>
            <a:r>
              <a:rPr lang="en-IN" sz="1800" dirty="0"/>
              <a:t>The Facial emotion-based music recommendation system is a deep learning project that aims to provide personalized music recommendations based on the user's current facial expressions or emotions</a:t>
            </a:r>
            <a:r>
              <a:rPr lang="en-IN" sz="1800" dirty="0" smtClean="0"/>
              <a:t>.</a:t>
            </a:r>
            <a:endParaRPr lang="en-IN" sz="1800" dirty="0" smtClean="0"/>
          </a:p>
          <a:p>
            <a:r>
              <a:rPr lang="en-IN" sz="1800" dirty="0" smtClean="0"/>
              <a:t>The </a:t>
            </a:r>
            <a:r>
              <a:rPr lang="en-IN" sz="1800" dirty="0"/>
              <a:t>system </a:t>
            </a:r>
            <a:r>
              <a:rPr lang="en-IN" sz="1800" dirty="0" err="1"/>
              <a:t>analyzes</a:t>
            </a:r>
            <a:r>
              <a:rPr lang="en-IN" sz="1800" dirty="0"/>
              <a:t> the user's facial expressions using a deep learning model and recommends music that matches the user's emotions. </a:t>
            </a:r>
            <a:endParaRPr lang="en-IN" sz="1800" dirty="0" smtClean="0"/>
          </a:p>
          <a:p>
            <a:r>
              <a:rPr lang="en-IN" sz="1800" dirty="0" smtClean="0"/>
              <a:t>This </a:t>
            </a:r>
            <a:r>
              <a:rPr lang="en-IN" sz="1800" dirty="0"/>
              <a:t>project combines computer vision and deep learning techniques to extract and </a:t>
            </a:r>
            <a:r>
              <a:rPr lang="en-IN" sz="1800" dirty="0" err="1"/>
              <a:t>analyze</a:t>
            </a:r>
            <a:r>
              <a:rPr lang="en-IN" sz="1800" dirty="0"/>
              <a:t> facial features and provide music recommendations based on the </a:t>
            </a:r>
            <a:r>
              <a:rPr lang="en-IN" sz="1800" dirty="0" err="1"/>
              <a:t>analyzed</a:t>
            </a:r>
            <a:r>
              <a:rPr lang="en-IN" sz="1800" dirty="0"/>
              <a:t> emotions.</a:t>
            </a:r>
            <a:endParaRPr lang="en-IN"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11510"/>
            <a:ext cx="7315200" cy="865573"/>
          </a:xfrm>
        </p:spPr>
        <p:txBody>
          <a:bodyPr/>
          <a:lstStyle/>
          <a:p>
            <a:r>
              <a:rPr lang="en-US" dirty="0" smtClean="0"/>
              <a:t>Objective</a:t>
            </a:r>
            <a:endParaRPr lang="en-IN" dirty="0"/>
          </a:p>
        </p:txBody>
      </p:sp>
      <p:sp>
        <p:nvSpPr>
          <p:cNvPr id="3" name="Content Placeholder 2"/>
          <p:cNvSpPr>
            <a:spLocks noGrp="1"/>
          </p:cNvSpPr>
          <p:nvPr>
            <p:ph idx="1"/>
          </p:nvPr>
        </p:nvSpPr>
        <p:spPr>
          <a:xfrm>
            <a:off x="914400" y="1419623"/>
            <a:ext cx="7315200" cy="3312398"/>
          </a:xfrm>
        </p:spPr>
        <p:txBody>
          <a:bodyPr/>
          <a:lstStyle/>
          <a:p>
            <a:r>
              <a:rPr lang="en-IN" sz="1800" dirty="0"/>
              <a:t>The main objective of the Facial emotion-based music recommendation system project is to provide a personalized music recommendation system based on the user's current facial expressions or emotions. </a:t>
            </a:r>
            <a:endParaRPr lang="en-IN" sz="1800" dirty="0" smtClean="0"/>
          </a:p>
          <a:p>
            <a:r>
              <a:rPr lang="en-IN" sz="1800" dirty="0" smtClean="0"/>
              <a:t>The </a:t>
            </a:r>
            <a:r>
              <a:rPr lang="en-IN" sz="1800" dirty="0"/>
              <a:t>project aims to leverage the power of deep learning and computer vision techniques to </a:t>
            </a:r>
            <a:r>
              <a:rPr lang="en-IN" sz="1800" dirty="0" err="1"/>
              <a:t>analyze</a:t>
            </a:r>
            <a:r>
              <a:rPr lang="en-IN" sz="1800" dirty="0"/>
              <a:t> the user's facial features and emotions and provide music recommendations that match the user's emotional state.</a:t>
            </a:r>
            <a:endParaRPr lang="en-IN" sz="1800" dirty="0"/>
          </a:p>
          <a:p>
            <a:r>
              <a:rPr lang="en-IN" sz="1800" dirty="0"/>
              <a:t>The primary goal of the project is to develop a robust and accurate deep learning model that can </a:t>
            </a:r>
            <a:r>
              <a:rPr lang="en-IN" sz="1800" dirty="0" err="1"/>
              <a:t>analyze</a:t>
            </a:r>
            <a:r>
              <a:rPr lang="en-IN" sz="1800" dirty="0"/>
              <a:t> the user's facial expressions and classify them into different emotions</a:t>
            </a:r>
            <a:r>
              <a:rPr lang="en-IN" sz="1800" dirty="0" smtClean="0"/>
              <a:t>.</a:t>
            </a:r>
            <a:endParaRPr lang="en-IN" sz="1800" dirty="0" smtClean="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11510"/>
            <a:ext cx="7315200" cy="865573"/>
          </a:xfrm>
        </p:spPr>
        <p:txBody>
          <a:bodyPr/>
          <a:lstStyle/>
          <a:p>
            <a:r>
              <a:rPr lang="en-US" dirty="0" smtClean="0"/>
              <a:t>System Specification</a:t>
            </a:r>
            <a:endParaRPr lang="en-IN" dirty="0"/>
          </a:p>
        </p:txBody>
      </p:sp>
      <p:sp>
        <p:nvSpPr>
          <p:cNvPr id="3" name="Content Placeholder 2"/>
          <p:cNvSpPr>
            <a:spLocks noGrp="1"/>
          </p:cNvSpPr>
          <p:nvPr>
            <p:ph idx="1"/>
          </p:nvPr>
        </p:nvSpPr>
        <p:spPr>
          <a:xfrm>
            <a:off x="914400" y="1419623"/>
            <a:ext cx="7315200" cy="3312398"/>
          </a:xfrm>
        </p:spPr>
        <p:txBody>
          <a:bodyPr>
            <a:normAutofit/>
          </a:bodyPr>
          <a:lstStyle/>
          <a:p>
            <a:pPr marL="45720" indent="0">
              <a:buNone/>
            </a:pPr>
            <a:r>
              <a:rPr lang="en-US" dirty="0" smtClean="0"/>
              <a:t>Hardware Specification:</a:t>
            </a:r>
            <a:endParaRPr lang="en-IN" sz="1800" dirty="0" smtClean="0"/>
          </a:p>
          <a:p>
            <a:r>
              <a:rPr lang="en-IN" sz="1800" dirty="0" smtClean="0"/>
              <a:t>Monitor</a:t>
            </a:r>
            <a:r>
              <a:rPr lang="en-IN" sz="1800" dirty="0"/>
              <a:t>: 24 inch LCD display</a:t>
            </a:r>
            <a:endParaRPr lang="en-IN" sz="1800" dirty="0"/>
          </a:p>
          <a:p>
            <a:r>
              <a:rPr lang="en-IN" sz="1800" dirty="0"/>
              <a:t>GPU: 2GB VRAM</a:t>
            </a:r>
            <a:endParaRPr lang="en-IN" sz="1800" dirty="0"/>
          </a:p>
          <a:p>
            <a:r>
              <a:rPr lang="en-IN" sz="1800" dirty="0"/>
              <a:t>CPU: Intel i5 8</a:t>
            </a:r>
            <a:r>
              <a:rPr lang="en-IN" sz="1800" baseline="30000" dirty="0"/>
              <a:t>TH </a:t>
            </a:r>
            <a:r>
              <a:rPr lang="en-IN" sz="1800" dirty="0"/>
              <a:t>Gen</a:t>
            </a:r>
            <a:endParaRPr lang="en-IN" sz="1800" dirty="0"/>
          </a:p>
          <a:p>
            <a:r>
              <a:rPr lang="en-IN" sz="1800" dirty="0"/>
              <a:t>Camera: HD Camera</a:t>
            </a:r>
            <a:endParaRPr lang="en-IN" sz="1800" dirty="0"/>
          </a:p>
          <a:p>
            <a:pPr marL="45720" indent="0">
              <a:buNone/>
            </a:pPr>
            <a:endParaRPr lang="en-IN"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11510"/>
            <a:ext cx="7315200" cy="865573"/>
          </a:xfrm>
        </p:spPr>
        <p:txBody>
          <a:bodyPr/>
          <a:lstStyle/>
          <a:p>
            <a:r>
              <a:rPr lang="en-US" dirty="0" smtClean="0"/>
              <a:t>System Requirements</a:t>
            </a:r>
            <a:endParaRPr lang="en-IN" dirty="0"/>
          </a:p>
        </p:txBody>
      </p:sp>
      <p:sp>
        <p:nvSpPr>
          <p:cNvPr id="3" name="Content Placeholder 2"/>
          <p:cNvSpPr>
            <a:spLocks noGrp="1"/>
          </p:cNvSpPr>
          <p:nvPr>
            <p:ph idx="1"/>
          </p:nvPr>
        </p:nvSpPr>
        <p:spPr>
          <a:xfrm>
            <a:off x="899592" y="1347614"/>
            <a:ext cx="7315200" cy="3528392"/>
          </a:xfrm>
        </p:spPr>
        <p:txBody>
          <a:bodyPr>
            <a:normAutofit/>
          </a:bodyPr>
          <a:lstStyle/>
          <a:p>
            <a:pPr marL="45720" indent="0">
              <a:buNone/>
            </a:pPr>
            <a:r>
              <a:rPr lang="en-US" dirty="0"/>
              <a:t>Software Specification:</a:t>
            </a:r>
            <a:endParaRPr lang="en-US" sz="1600" dirty="0"/>
          </a:p>
          <a:p>
            <a:r>
              <a:rPr lang="en-IN" sz="1800" dirty="0"/>
              <a:t>Programming language: Python</a:t>
            </a:r>
            <a:endParaRPr lang="en-IN" sz="1800" dirty="0"/>
          </a:p>
          <a:p>
            <a:r>
              <a:rPr lang="en-IN" sz="1800" dirty="0"/>
              <a:t>Deep learning framework: </a:t>
            </a:r>
            <a:r>
              <a:rPr lang="en-IN" sz="1800" dirty="0" err="1"/>
              <a:t>TensorFlow</a:t>
            </a:r>
            <a:r>
              <a:rPr lang="en-IN" sz="1800" dirty="0"/>
              <a:t> </a:t>
            </a:r>
            <a:endParaRPr lang="en-IN" sz="1800" dirty="0"/>
          </a:p>
          <a:p>
            <a:r>
              <a:rPr lang="en-IN" sz="1800" dirty="0"/>
              <a:t>Data </a:t>
            </a:r>
            <a:r>
              <a:rPr lang="en-IN" sz="1800" dirty="0" err="1"/>
              <a:t>preprocessing</a:t>
            </a:r>
            <a:r>
              <a:rPr lang="en-IN" sz="1800" dirty="0"/>
              <a:t>: </a:t>
            </a:r>
            <a:r>
              <a:rPr lang="en-IN" sz="1800" dirty="0" err="1"/>
              <a:t>OpenCV</a:t>
            </a:r>
            <a:r>
              <a:rPr lang="en-IN" sz="1800" dirty="0"/>
              <a:t> for image processing</a:t>
            </a:r>
            <a:endParaRPr lang="en-IN" sz="1800" dirty="0"/>
          </a:p>
          <a:p>
            <a:r>
              <a:rPr lang="en-IN" sz="1800" dirty="0"/>
              <a:t>Emotion analysis model: Convolutional Neural Network (CNN)</a:t>
            </a:r>
            <a:endParaRPr lang="en-IN" sz="1800" dirty="0"/>
          </a:p>
          <a:p>
            <a:r>
              <a:rPr lang="en-IN" sz="1800" dirty="0"/>
              <a:t>Program IDE: Python IDE or VS Code</a:t>
            </a:r>
            <a:endParaRPr lang="en-IN" sz="1800" dirty="0"/>
          </a:p>
          <a:p>
            <a:r>
              <a:rPr lang="en-IN" sz="1800" dirty="0"/>
              <a:t>Library: </a:t>
            </a:r>
            <a:r>
              <a:rPr lang="en-IN" sz="1800" dirty="0" err="1"/>
              <a:t>Keras</a:t>
            </a:r>
            <a:r>
              <a:rPr lang="en-IN" sz="1800" dirty="0"/>
              <a:t>, </a:t>
            </a:r>
            <a:r>
              <a:rPr lang="en-IN" sz="1800" dirty="0" err="1"/>
              <a:t>NumPy</a:t>
            </a:r>
            <a:r>
              <a:rPr lang="en-IN" sz="1800" dirty="0"/>
              <a:t>, </a:t>
            </a:r>
            <a:r>
              <a:rPr lang="en-IN" sz="1800" dirty="0" err="1"/>
              <a:t>MatPlot</a:t>
            </a:r>
            <a:r>
              <a:rPr lang="en-IN" sz="1800" dirty="0"/>
              <a:t>, </a:t>
            </a:r>
            <a:r>
              <a:rPr lang="en-IN" sz="1800" dirty="0" err="1"/>
              <a:t>Subprocessing</a:t>
            </a:r>
            <a:endParaRPr lang="en-IN"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11510"/>
            <a:ext cx="7315200" cy="865573"/>
          </a:xfrm>
        </p:spPr>
        <p:txBody>
          <a:bodyPr/>
          <a:lstStyle/>
          <a:p>
            <a:r>
              <a:rPr lang="en-US" dirty="0" smtClean="0"/>
              <a:t>Existing system</a:t>
            </a:r>
            <a:endParaRPr lang="en-IN" dirty="0"/>
          </a:p>
        </p:txBody>
      </p:sp>
      <p:sp>
        <p:nvSpPr>
          <p:cNvPr id="3" name="Content Placeholder 2"/>
          <p:cNvSpPr>
            <a:spLocks noGrp="1"/>
          </p:cNvSpPr>
          <p:nvPr>
            <p:ph idx="1"/>
          </p:nvPr>
        </p:nvSpPr>
        <p:spPr>
          <a:xfrm>
            <a:off x="899592" y="1347614"/>
            <a:ext cx="7315200" cy="3528392"/>
          </a:xfrm>
        </p:spPr>
        <p:txBody>
          <a:bodyPr>
            <a:normAutofit/>
          </a:bodyPr>
          <a:lstStyle/>
          <a:p>
            <a:r>
              <a:rPr lang="en-IN" sz="1800" dirty="0" smtClean="0"/>
              <a:t>The </a:t>
            </a:r>
            <a:r>
              <a:rPr lang="en-IN" sz="1800" dirty="0"/>
              <a:t>existing </a:t>
            </a:r>
            <a:r>
              <a:rPr lang="en-IN" sz="1800" dirty="0" smtClean="0"/>
              <a:t>system </a:t>
            </a:r>
            <a:r>
              <a:rPr lang="en-IN" sz="1800" dirty="0"/>
              <a:t>for facial emotion-based music recommendation</a:t>
            </a:r>
            <a:r>
              <a:rPr lang="en-IN" sz="1800" dirty="0" smtClean="0"/>
              <a:t>.</a:t>
            </a:r>
            <a:endParaRPr lang="en-IN" sz="1800" dirty="0" smtClean="0"/>
          </a:p>
          <a:p>
            <a:r>
              <a:rPr lang="en-IN" sz="1800" dirty="0" smtClean="0"/>
              <a:t>For </a:t>
            </a:r>
            <a:r>
              <a:rPr lang="en-IN" sz="1800" dirty="0"/>
              <a:t>example, </a:t>
            </a:r>
            <a:r>
              <a:rPr lang="en-IN" sz="1800" dirty="0" err="1"/>
              <a:t>Spotify</a:t>
            </a:r>
            <a:r>
              <a:rPr lang="en-IN" sz="1800" dirty="0"/>
              <a:t>, the popular music streaming service, uses machine learning algorithms to provide personalized music recommendations based on the user's mood, preferences, and listening history. </a:t>
            </a:r>
            <a:endParaRPr lang="en-IN" sz="1800" dirty="0" smtClean="0"/>
          </a:p>
          <a:p>
            <a:r>
              <a:rPr lang="en-IN" sz="1800" dirty="0" smtClean="0"/>
              <a:t>Additionally</a:t>
            </a:r>
            <a:r>
              <a:rPr lang="en-IN" sz="1800" dirty="0"/>
              <a:t>, there are several research papers and academic </a:t>
            </a:r>
            <a:r>
              <a:rPr lang="en-IN" sz="1800" dirty="0" smtClean="0"/>
              <a:t>projects, </a:t>
            </a:r>
            <a:r>
              <a:rPr lang="en-IN" sz="1800" dirty="0"/>
              <a:t>such as "Facial Emotion Recognition and Music Recommendation: A Review" by M. </a:t>
            </a:r>
            <a:r>
              <a:rPr lang="en-IN" sz="1800" dirty="0" err="1"/>
              <a:t>Shukla</a:t>
            </a:r>
            <a:r>
              <a:rPr lang="en-IN" sz="1800" dirty="0"/>
              <a:t> and S. </a:t>
            </a:r>
            <a:r>
              <a:rPr lang="en-IN" sz="1800" dirty="0" err="1"/>
              <a:t>Dwivedi</a:t>
            </a:r>
            <a:r>
              <a:rPr lang="en-IN" sz="1800" dirty="0"/>
              <a:t> and "Music Emotion Recognition: A State of the Art Review" by J. </a:t>
            </a:r>
            <a:r>
              <a:rPr lang="en-IN" sz="1800" dirty="0" err="1"/>
              <a:t>Soleymani</a:t>
            </a:r>
            <a:r>
              <a:rPr lang="en-IN" sz="1800" dirty="0"/>
              <a:t> et al</a:t>
            </a:r>
            <a:r>
              <a:rPr lang="en-IN" sz="1800" dirty="0" smtClean="0"/>
              <a:t>.</a:t>
            </a:r>
            <a:endParaRPr lang="en-IN" sz="1800" dirty="0" smtClean="0"/>
          </a:p>
          <a:p>
            <a:r>
              <a:rPr lang="en-IN" sz="1800" dirty="0"/>
              <a:t>However, the specific combination of facial emotion recognition and music recommendation in a deep learning-based system is relatively new and not yet widely available in commercial applications.</a:t>
            </a:r>
            <a:endParaRPr lang="en-IN"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11510"/>
            <a:ext cx="7315200" cy="865573"/>
          </a:xfrm>
        </p:spPr>
        <p:txBody>
          <a:bodyPr/>
          <a:lstStyle/>
          <a:p>
            <a:r>
              <a:rPr lang="en-US" dirty="0" smtClean="0"/>
              <a:t>Proposed system</a:t>
            </a:r>
            <a:endParaRPr lang="en-IN" dirty="0"/>
          </a:p>
        </p:txBody>
      </p:sp>
      <p:sp>
        <p:nvSpPr>
          <p:cNvPr id="3" name="Content Placeholder 2"/>
          <p:cNvSpPr>
            <a:spLocks noGrp="1"/>
          </p:cNvSpPr>
          <p:nvPr>
            <p:ph idx="1"/>
          </p:nvPr>
        </p:nvSpPr>
        <p:spPr>
          <a:xfrm>
            <a:off x="899592" y="1347614"/>
            <a:ext cx="7315200" cy="3528392"/>
          </a:xfrm>
        </p:spPr>
        <p:txBody>
          <a:bodyPr>
            <a:normAutofit/>
          </a:bodyPr>
          <a:lstStyle/>
          <a:p>
            <a:r>
              <a:rPr lang="en-IN" sz="1800" dirty="0"/>
              <a:t>The proposed system aims to provide a personalized music experience based on the user's current emotional state and music preferences. </a:t>
            </a:r>
            <a:endParaRPr lang="en-IN" sz="1800" dirty="0" smtClean="0"/>
          </a:p>
          <a:p>
            <a:r>
              <a:rPr lang="en-IN" sz="1800" dirty="0" smtClean="0"/>
              <a:t>The </a:t>
            </a:r>
            <a:r>
              <a:rPr lang="en-IN" sz="1800" dirty="0"/>
              <a:t>system can be used for music therapy, mood-based music streaming services, or in marketing and advertising to create targeted emotional campaigns. </a:t>
            </a:r>
            <a:endParaRPr lang="en-IN" sz="1800" dirty="0" smtClean="0"/>
          </a:p>
          <a:p>
            <a:r>
              <a:rPr lang="en-IN" sz="1800" dirty="0" smtClean="0"/>
              <a:t>Additionally</a:t>
            </a:r>
            <a:r>
              <a:rPr lang="en-IN" sz="1800" dirty="0"/>
              <a:t>, the system can be improved by incorporating more advanced deep learning and machine learning techniques and by integrating more data sources, such as social media data or biometric data, to enhance the accuracy of the facial emotion recognition and music recommendation models.</a:t>
            </a:r>
            <a:endParaRPr lang="en-IN"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11510"/>
            <a:ext cx="7315200" cy="865573"/>
          </a:xfrm>
        </p:spPr>
        <p:txBody>
          <a:bodyPr/>
          <a:lstStyle/>
          <a:p>
            <a:r>
              <a:rPr lang="en-US" dirty="0" smtClean="0"/>
              <a:t>Modules</a:t>
            </a:r>
            <a:endParaRPr lang="en-IN" dirty="0"/>
          </a:p>
        </p:txBody>
      </p:sp>
      <p:pic>
        <p:nvPicPr>
          <p:cNvPr id="4" name="Content Placeholder 3"/>
          <p:cNvPicPr>
            <a:picLocks noChangeAspect="1"/>
          </p:cNvPicPr>
          <p:nvPr>
            <p:ph idx="1"/>
          </p:nvPr>
        </p:nvPicPr>
        <p:blipFill>
          <a:blip r:embed="rId1"/>
          <a:stretch>
            <a:fillRect/>
          </a:stretch>
        </p:blipFill>
        <p:spPr>
          <a:xfrm>
            <a:off x="3552825" y="1181735"/>
            <a:ext cx="1751330" cy="36944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11510"/>
            <a:ext cx="7315200" cy="865573"/>
          </a:xfrm>
        </p:spPr>
        <p:txBody>
          <a:bodyPr/>
          <a:lstStyle/>
          <a:p>
            <a:r>
              <a:rPr lang="en-US" dirty="0" smtClean="0"/>
              <a:t>Conclusion</a:t>
            </a:r>
            <a:endParaRPr lang="en-IN" dirty="0"/>
          </a:p>
        </p:txBody>
      </p:sp>
      <p:sp>
        <p:nvSpPr>
          <p:cNvPr id="3" name="Content Placeholder 2"/>
          <p:cNvSpPr>
            <a:spLocks noGrp="1"/>
          </p:cNvSpPr>
          <p:nvPr>
            <p:ph idx="1"/>
          </p:nvPr>
        </p:nvSpPr>
        <p:spPr>
          <a:xfrm>
            <a:off x="899592" y="1347614"/>
            <a:ext cx="7315200" cy="3528392"/>
          </a:xfrm>
        </p:spPr>
        <p:txBody>
          <a:bodyPr>
            <a:normAutofit/>
          </a:bodyPr>
          <a:lstStyle/>
          <a:p>
            <a:r>
              <a:rPr lang="en-IN" sz="1800" dirty="0"/>
              <a:t>In conclusion, the Facial emotion-based music recommendation system project has the potential to provide a personalized music experience to users based on their current emotional </a:t>
            </a:r>
            <a:r>
              <a:rPr lang="en-IN" sz="1800" dirty="0" smtClean="0"/>
              <a:t>state.</a:t>
            </a:r>
            <a:endParaRPr lang="en-IN" sz="1800" dirty="0" smtClean="0"/>
          </a:p>
          <a:p>
            <a:r>
              <a:rPr lang="en-IN" sz="1800" dirty="0" smtClean="0"/>
              <a:t>The </a:t>
            </a:r>
            <a:r>
              <a:rPr lang="en-IN" sz="1800" dirty="0"/>
              <a:t>proposed system comprises several modules, including data collection, data </a:t>
            </a:r>
            <a:r>
              <a:rPr lang="en-IN" sz="1800" dirty="0" err="1"/>
              <a:t>preprocessing</a:t>
            </a:r>
            <a:r>
              <a:rPr lang="en-IN" sz="1800" dirty="0"/>
              <a:t>, facial expression recognition, music recommendation, user interface, and </a:t>
            </a:r>
            <a:r>
              <a:rPr lang="en-IN" sz="1800" dirty="0" smtClean="0"/>
              <a:t>deployment.</a:t>
            </a:r>
            <a:endParaRPr lang="en-IN" sz="1800" dirty="0" smtClean="0"/>
          </a:p>
          <a:p>
            <a:r>
              <a:rPr lang="en-IN" sz="1800" dirty="0" smtClean="0"/>
              <a:t>Each </a:t>
            </a:r>
            <a:r>
              <a:rPr lang="en-IN" sz="1800" dirty="0"/>
              <a:t>module can be improved over time by incorporating more advanced deep learning and machine learning techniques and by integrating more data sources to enhance the accuracy of the system.</a:t>
            </a:r>
            <a:endParaRPr lang="en-IN" sz="1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Perspective</Template>
  <TotalTime>0</TotalTime>
  <Words>4933</Words>
  <Application>WPS Presentation</Application>
  <PresentationFormat>On-screen Show (16:9)</PresentationFormat>
  <Paragraphs>86</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SimSun</vt:lpstr>
      <vt:lpstr>Wingdings</vt:lpstr>
      <vt:lpstr>Calibri</vt:lpstr>
      <vt:lpstr>Cambria</vt:lpstr>
      <vt:lpstr>Microsoft YaHei</vt:lpstr>
      <vt:lpstr>Arial Unicode MS</vt:lpstr>
      <vt:lpstr>Perspective</vt:lpstr>
      <vt:lpstr>Facial Emotion-based Music Recommendation Systems</vt:lpstr>
      <vt:lpstr>Introduction</vt:lpstr>
      <vt:lpstr>Objective</vt:lpstr>
      <vt:lpstr>System Specification</vt:lpstr>
      <vt:lpstr>System Requirements</vt:lpstr>
      <vt:lpstr>Existing system</vt:lpstr>
      <vt:lpstr>Proposed system</vt:lpstr>
      <vt:lpstr>Modules</vt:lpstr>
      <vt:lpstr>Conclusion</vt:lpstr>
      <vt:lpstr>Future Enhancement</vt:lpstr>
      <vt:lpstr>Reference</vt:lpstr>
      <vt:lpstr>Reference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Emotion-based Music Recommendation Systems</dc:title>
  <dc:creator>Admin</dc:creator>
  <cp:lastModifiedBy>Siva Gnanam Dharuman</cp:lastModifiedBy>
  <cp:revision>12</cp:revision>
  <dcterms:created xsi:type="dcterms:W3CDTF">2023-05-02T06:16:00Z</dcterms:created>
  <dcterms:modified xsi:type="dcterms:W3CDTF">2023-05-10T04:47:49Z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BB15C62C02224CCFB24B1ADD74842FE9</vt:lpwstr>
  </property>
  <property fmtid="{D5CDD505-2E9C-101B-9397-08002B2CF9AE}" pid="3" name="KSOProductBuildVer">
    <vt:lpwstr>1033-11.2.0.11537</vt:lpwstr>
  </property>
</Properties>
</file>