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tIns="0" rIns="0" bIns="0" anchor="ctr">
            <a:noAutofit/>
          </a:bodyPr>
          <a:lstStyle/>
          <a:p>
            <a:endParaRPr lang="en-US" sz="1800" b="0" strike="noStrike" spc="-1">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700" b="0" strike="noStrike" spc="-1">
              <a:solidFill>
                <a:srgbClr val="404040"/>
              </a:solidFill>
              <a:latin typeface="Franklin Gothic 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1"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lstStyle/>
          <a:p>
            <a:pPr>
              <a:lnSpc>
                <a:spcPct val="100000"/>
              </a:lnSpc>
            </a:pPr>
            <a:r>
              <a:rPr lang="en-US" sz="3600" b="0" strike="noStrike" cap="all" spc="-1">
                <a:solidFill>
                  <a:srgbClr val="404040"/>
                </a:solidFill>
                <a:latin typeface="Franklin Gothic Demi"/>
              </a:rPr>
              <a:t>Click to edit Master title style</a:t>
            </a:r>
            <a:endParaRPr lang="en-US" sz="3600" b="0" strike="noStrike" spc="-1">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2092372C-150C-48EF-ADD1-4041511479D5}"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85355E6-1B48-4CC0-8D6C-FC04CAB410BD}" type="slidenum">
              <a:rPr lang="en-US" sz="900" b="0" strike="noStrike" spc="-1">
                <a:solidFill>
                  <a:srgbClr val="404040"/>
                </a:solidFill>
                <a:latin typeface="Franklin Gothic Book"/>
              </a:rPr>
              <a:t>‹#›</a:t>
            </a:fld>
            <a:endParaRPr lang="en-US" sz="900" b="0" strike="noStrike" spc="-1">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lstStyle/>
          <a:p>
            <a:pPr marL="306000" indent="-305640">
              <a:lnSpc>
                <a:spcPct val="110000"/>
              </a:lnSpc>
              <a:spcBef>
                <a:spcPts val="340"/>
              </a:spcBef>
              <a:spcAft>
                <a:spcPts val="601"/>
              </a:spcAft>
              <a:buClr>
                <a:srgbClr val="1CADE4"/>
              </a:buClr>
              <a:buSzPct val="92000"/>
              <a:buFont typeface="Wingdings 2" charset="2"/>
              <a:buChar char=""/>
            </a:pPr>
            <a:r>
              <a:rPr lang="en-US" sz="1700" b="0" strike="noStrike" spc="-1">
                <a:solidFill>
                  <a:srgbClr val="404040"/>
                </a:solidFill>
                <a:latin typeface="Franklin Gothic Book"/>
              </a:rPr>
              <a:t>Click to edit Master text styles</a:t>
            </a:r>
          </a:p>
          <a:p>
            <a:pPr marL="630000" lvl="1" indent="-305640">
              <a:lnSpc>
                <a:spcPct val="100000"/>
              </a:lnSpc>
              <a:spcBef>
                <a:spcPts val="281"/>
              </a:spcBef>
              <a:spcAft>
                <a:spcPts val="601"/>
              </a:spcAft>
              <a:buClr>
                <a:srgbClr val="1CADE4"/>
              </a:buClr>
              <a:buSzPct val="92000"/>
              <a:buFont typeface="Wingdings 2" charset="2"/>
              <a:buChar char=""/>
            </a:pPr>
            <a:r>
              <a:rPr lang="en-US" sz="1400" b="0" strike="noStrike" spc="-1">
                <a:solidFill>
                  <a:srgbClr val="404040"/>
                </a:solidFill>
                <a:latin typeface="Franklin Gothic Book"/>
              </a:rPr>
              <a:t>Second level</a:t>
            </a:r>
          </a:p>
          <a:p>
            <a:pPr marL="900000" lvl="2" indent="-269640">
              <a:lnSpc>
                <a:spcPct val="100000"/>
              </a:lnSpc>
              <a:spcBef>
                <a:spcPts val="261"/>
              </a:spcBef>
              <a:spcAft>
                <a:spcPts val="601"/>
              </a:spcAft>
              <a:buClr>
                <a:srgbClr val="1CADE4"/>
              </a:buClr>
              <a:buSzPct val="92000"/>
              <a:buFont typeface="Wingdings 2" charset="2"/>
              <a:buChar char=""/>
            </a:pPr>
            <a:r>
              <a:rPr lang="en-US" sz="1300" b="0" strike="noStrike" spc="-1">
                <a:solidFill>
                  <a:srgbClr val="404040"/>
                </a:solidFill>
                <a:latin typeface="Franklin Gothic Book"/>
              </a:rPr>
              <a:t>Third level</a:t>
            </a:r>
          </a:p>
          <a:p>
            <a:pPr marL="1242000" lvl="3"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Fourth level</a:t>
            </a:r>
          </a:p>
          <a:p>
            <a:pPr marL="1602000" lvl="4" indent="-233640">
              <a:lnSpc>
                <a:spcPct val="100000"/>
              </a:lnSpc>
              <a:spcBef>
                <a:spcPts val="221"/>
              </a:spcBef>
              <a:spcAft>
                <a:spcPts val="601"/>
              </a:spcAft>
              <a:buClr>
                <a:srgbClr val="1CADE4"/>
              </a:buClr>
              <a:buSzPct val="92000"/>
              <a:buFont typeface="Wingdings 2" charset="2"/>
              <a:buChar char=""/>
            </a:pPr>
            <a:r>
              <a:rPr lang="en-US" sz="1100" b="0" strike="noStrike" spc="-1">
                <a:solidFill>
                  <a:srgbClr val="404040"/>
                </a:solidFill>
                <a:latin typeface="Franklin Gothic Book"/>
              </a:rPr>
              <a:t>Fifth level</a:t>
            </a:r>
          </a:p>
        </p:txBody>
      </p:sp>
      <p:sp>
        <p:nvSpPr>
          <p:cNvPr id="52" name="PlaceHolder 6"/>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1CEF44F1-E721-48BE-8574-B4198DE8DAD1}" type="datetime1">
              <a:rPr lang="en-US" sz="900" b="0" strike="noStrike" spc="-1">
                <a:solidFill>
                  <a:srgbClr val="404040"/>
                </a:solidFill>
                <a:latin typeface="Franklin Gothic Book"/>
              </a:rPr>
              <a:t>2/23/2025</a:t>
            </a:fld>
            <a:endParaRPr lang="en-US" sz="9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st="25560" dir="540000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14"/>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lstStyle/>
          <a:p>
            <a:pPr>
              <a:lnSpc>
                <a:spcPct val="100000"/>
              </a:lnSpc>
            </a:pPr>
            <a:r>
              <a:rPr lang="en-US" sz="2800" b="0" strike="noStrike" cap="all" spc="-1">
                <a:solidFill>
                  <a:srgbClr val="404040"/>
                </a:solidFill>
                <a:latin typeface="Franklin Gothic Demi"/>
              </a:rPr>
              <a:t>Click to edit Master title style</a:t>
            </a:r>
            <a:endParaRPr lang="en-US" sz="2800" b="0" strike="noStrike" spc="-1">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lstStyle/>
          <a:p>
            <a:pPr algn="r">
              <a:lnSpc>
                <a:spcPct val="100000"/>
              </a:lnSpc>
            </a:pPr>
            <a:fld id="{BD5428BD-3C20-4C00-B8C8-1D7221ABE262}" type="datetime1">
              <a:rPr lang="en-US" sz="900" b="0" strike="noStrike" spc="-1">
                <a:solidFill>
                  <a:srgbClr val="404040"/>
                </a:solidFill>
                <a:latin typeface="Franklin Gothic Book"/>
              </a:rPr>
              <a:t>2/23/2025</a:t>
            </a:fld>
            <a:endParaRPr lang="en-US" sz="900" b="0" strike="noStrike" spc="-1">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tIns="45000" rIns="90000" bIns="45000">
            <a:noAutofit/>
          </a:bodyPr>
          <a:lstStyle/>
          <a:p>
            <a:endParaRPr lang="en-US" sz="2400" b="0" strike="noStrike" spc="-1">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lstStyle/>
          <a:p>
            <a:pPr algn="r">
              <a:lnSpc>
                <a:spcPct val="100000"/>
              </a:lnSpc>
            </a:pPr>
            <a:fld id="{83B07B00-301C-41FE-8149-F50C9E20E2C7}" type="slidenum">
              <a:rPr lang="en-US" sz="900" b="0" strike="noStrike" spc="-1">
                <a:solidFill>
                  <a:srgbClr val="404040"/>
                </a:solidFill>
                <a:latin typeface="Franklin Gothic Book"/>
              </a:rPr>
              <a:t>‹#›</a:t>
            </a:fld>
            <a:endParaRPr lang="en-US" sz="900" b="0" strike="noStrike" spc="-1">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700" b="0" strike="noStrike" spc="-1">
                <a:solidFill>
                  <a:srgbClr val="404040"/>
                </a:solidFill>
                <a:latin typeface="Franklin Gothic Book"/>
              </a:rPr>
              <a:t>Click to edit the outline text format</a:t>
            </a:r>
          </a:p>
          <a:p>
            <a:pPr marL="864000" lvl="1" indent="-324000">
              <a:spcBef>
                <a:spcPts val="1134"/>
              </a:spcBef>
              <a:buClr>
                <a:srgbClr val="000000"/>
              </a:buClr>
              <a:buSzPct val="75000"/>
              <a:buFont typeface="Symbol" charset="2"/>
              <a:buChar char=""/>
            </a:pPr>
            <a:r>
              <a:rPr lang="en-US" sz="1300" b="0" strike="noStrike" spc="-1">
                <a:solidFill>
                  <a:srgbClr val="404040"/>
                </a:solidFill>
                <a:latin typeface="Franklin Gothic Book"/>
              </a:rPr>
              <a:t>Second Outline Level</a:t>
            </a:r>
          </a:p>
          <a:p>
            <a:pPr marL="1296000" lvl="2" indent="-288000">
              <a:spcBef>
                <a:spcPts val="850"/>
              </a:spcBef>
              <a:buClr>
                <a:srgbClr val="000000"/>
              </a:buClr>
              <a:buSzPct val="45000"/>
              <a:buFont typeface="Wingdings" charset="2"/>
              <a:buChar char=""/>
            </a:pPr>
            <a:r>
              <a:rPr lang="en-US" sz="1100" b="0" strike="noStrike" spc="-1">
                <a:solidFill>
                  <a:srgbClr val="404040"/>
                </a:solidFill>
                <a:latin typeface="Franklin Gothic Book"/>
              </a:rPr>
              <a:t>Third Outline Level</a:t>
            </a:r>
          </a:p>
          <a:p>
            <a:pPr marL="1728000" lvl="3" indent="-216000">
              <a:spcBef>
                <a:spcPts val="567"/>
              </a:spcBef>
              <a:buClr>
                <a:srgbClr val="000000"/>
              </a:buClr>
              <a:buSzPct val="75000"/>
              <a:buFont typeface="Symbol" charset="2"/>
              <a:buChar char=""/>
            </a:pPr>
            <a:r>
              <a:rPr lang="en-US" sz="1100" b="0" strike="noStrike" spc="-1">
                <a:solidFill>
                  <a:srgbClr val="404040"/>
                </a:solidFill>
                <a:latin typeface="Franklin Gothic Book"/>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Franklin Gothic Book"/>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lstStyle/>
          <a:p>
            <a:pPr algn="ctr">
              <a:lnSpc>
                <a:spcPct val="100000"/>
              </a:lnSpc>
            </a:pPr>
            <a:r>
              <a:rPr lang="en-US" sz="3600" b="1" strike="noStrike" cap="all" spc="-1">
                <a:solidFill>
                  <a:srgbClr val="1CADE4"/>
                </a:solidFill>
                <a:latin typeface="Arial"/>
              </a:rPr>
              <a:t>Secure Data Hiding in Image Using Steganography</a:t>
            </a:r>
            <a:endParaRPr lang="en-US" sz="3600" b="0" strike="noStrike" spc="-1">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gn="ctr">
              <a:lnSpc>
                <a:spcPct val="100000"/>
              </a:lnSpc>
            </a:pPr>
            <a:r>
              <a:rPr lang="en-US" sz="3200" b="1" strike="noStrike" spc="-1">
                <a:solidFill>
                  <a:srgbClr val="1482AC"/>
                </a:solidFill>
                <a:latin typeface="Arial"/>
              </a:rPr>
              <a:t>CAPSTONE PROJECT</a:t>
            </a:r>
            <a:endParaRPr lang="en-US" sz="3200" b="0" strike="noStrike" spc="-1">
              <a:latin typeface="Arial"/>
            </a:endParaRPr>
          </a:p>
        </p:txBody>
      </p:sp>
      <p:sp>
        <p:nvSpPr>
          <p:cNvPr id="136" name="CustomShape 3"/>
          <p:cNvSpPr/>
          <p:nvPr/>
        </p:nvSpPr>
        <p:spPr>
          <a:xfrm>
            <a:off x="2522880" y="3505200"/>
            <a:ext cx="7979760" cy="1631216"/>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000" b="1" strike="noStrike" spc="-1">
                <a:solidFill>
                  <a:schemeClr val="accent2"/>
                </a:solidFill>
                <a:latin typeface="Arial"/>
              </a:rPr>
              <a:t>Presented </a:t>
            </a:r>
            <a:r>
              <a:rPr lang="en-US" sz="2000" b="1" strike="noStrike" spc="-1" smtClean="0">
                <a:solidFill>
                  <a:schemeClr val="accent2"/>
                </a:solidFill>
                <a:latin typeface="Arial"/>
              </a:rPr>
              <a:t>By</a:t>
            </a:r>
          </a:p>
          <a:p>
            <a:pPr>
              <a:lnSpc>
                <a:spcPct val="100000"/>
              </a:lnSpc>
            </a:pPr>
            <a:endParaRPr lang="en-US" sz="2000" b="0" strike="noStrike" spc="-1">
              <a:latin typeface="Arial"/>
            </a:endParaRPr>
          </a:p>
          <a:p>
            <a:pPr>
              <a:lnSpc>
                <a:spcPct val="100000"/>
              </a:lnSpc>
            </a:pPr>
            <a:r>
              <a:rPr lang="en-US" sz="2000" b="1" strike="noStrike" spc="-1">
                <a:solidFill>
                  <a:schemeClr val="accent1">
                    <a:lumMod val="60000"/>
                    <a:lumOff val="40000"/>
                  </a:schemeClr>
                </a:solidFill>
                <a:latin typeface="Arial"/>
                <a:ea typeface="Noto Sans CJK SC"/>
              </a:rPr>
              <a:t>Student Name                         : </a:t>
            </a:r>
            <a:r>
              <a:rPr lang="en-US" sz="2000" b="1" spc="-1" smtClean="0">
                <a:solidFill>
                  <a:schemeClr val="accent1">
                    <a:lumMod val="60000"/>
                    <a:lumOff val="40000"/>
                  </a:schemeClr>
                </a:solidFill>
                <a:latin typeface="Arial"/>
              </a:rPr>
              <a:t>G. Siva Phanindra Kumar</a:t>
            </a:r>
            <a:endParaRPr lang="en-US" sz="2000" b="0" strike="noStrike" spc="-1">
              <a:solidFill>
                <a:schemeClr val="accent1">
                  <a:lumMod val="60000"/>
                  <a:lumOff val="40000"/>
                </a:schemeClr>
              </a:solidFill>
              <a:latin typeface="Arial"/>
            </a:endParaRPr>
          </a:p>
          <a:p>
            <a:pPr>
              <a:lnSpc>
                <a:spcPct val="100000"/>
              </a:lnSpc>
            </a:pPr>
            <a:r>
              <a:rPr lang="en-US" sz="2000" b="1" strike="noStrike" spc="-1">
                <a:solidFill>
                  <a:schemeClr val="accent1">
                    <a:lumMod val="60000"/>
                    <a:lumOff val="40000"/>
                  </a:schemeClr>
                </a:solidFill>
                <a:latin typeface="Arial"/>
              </a:rPr>
              <a:t>College Name &amp; Department : </a:t>
            </a:r>
            <a:r>
              <a:rPr lang="en-US" sz="2000" b="1" spc="-1" smtClean="0">
                <a:solidFill>
                  <a:schemeClr val="accent1">
                    <a:lumMod val="60000"/>
                    <a:lumOff val="40000"/>
                  </a:schemeClr>
                </a:solidFill>
                <a:latin typeface="Arial"/>
              </a:rPr>
              <a:t>Vignan University &amp; CSE dept.</a:t>
            </a:r>
            <a:endParaRPr lang="en-US" sz="2000" b="0" strike="noStrike" spc="-1">
              <a:solidFill>
                <a:schemeClr val="accent1">
                  <a:lumMod val="60000"/>
                  <a:lumOff val="40000"/>
                </a:schemeClr>
              </a:solidFill>
              <a:latin typeface="Arial"/>
            </a:endParaRPr>
          </a:p>
          <a:p>
            <a:pPr>
              <a:lnSpc>
                <a:spcPct val="100000"/>
              </a:lnSpc>
            </a:pPr>
            <a:endParaRPr lang="en-US"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581040" y="1524000"/>
            <a:ext cx="11029320" cy="4672800"/>
          </a:xfrm>
          <a:prstGeom prst="rect">
            <a:avLst/>
          </a:prstGeom>
          <a:noFill/>
          <a:ln>
            <a:noFill/>
          </a:ln>
        </p:spPr>
        <p:txBody>
          <a:bodyPr anchor="ctr">
            <a:noAutofit/>
          </a:bodyPr>
          <a:lstStyle/>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Advanced Algorithms</a:t>
            </a:r>
            <a:r>
              <a:rPr kumimoji="0" lang="en-US" altLang="en-US" sz="2400" b="0" i="0" u="none" strike="noStrike" cap="none" normalizeH="0" baseline="0" smtClean="0">
                <a:ln>
                  <a:noFill/>
                </a:ln>
                <a:solidFill>
                  <a:schemeClr val="tx1"/>
                </a:solidFill>
                <a:effectLst/>
                <a:latin typeface="Calisto MT" pitchFamily="18" charset="0"/>
              </a:rPr>
              <a:t>: Develop more sophisticated steganographic techniques.</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Blockchain Integration</a:t>
            </a:r>
            <a:r>
              <a:rPr kumimoji="0" lang="en-US" altLang="en-US" sz="2400" b="0" i="0" u="none" strike="noStrike" cap="none" normalizeH="0" baseline="0" smtClean="0">
                <a:ln>
                  <a:noFill/>
                </a:ln>
                <a:solidFill>
                  <a:schemeClr val="tx1"/>
                </a:solidFill>
                <a:effectLst/>
                <a:latin typeface="Calisto MT" pitchFamily="18" charset="0"/>
              </a:rPr>
              <a:t>: Combine with blockchain for enhanced security.</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AI Utilization</a:t>
            </a:r>
            <a:r>
              <a:rPr kumimoji="0" lang="en-US" altLang="en-US" sz="2400" b="0" i="0" u="none" strike="noStrike" cap="none" normalizeH="0" baseline="0" smtClean="0">
                <a:ln>
                  <a:noFill/>
                </a:ln>
                <a:solidFill>
                  <a:schemeClr val="tx1"/>
                </a:solidFill>
                <a:effectLst/>
                <a:latin typeface="Calisto MT" pitchFamily="18" charset="0"/>
              </a:rPr>
              <a:t>: Use AI to improve and counteract steganalysis.</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Real-time Use</a:t>
            </a:r>
            <a:r>
              <a:rPr kumimoji="0" lang="en-US" altLang="en-US" sz="2400" b="0" i="0" u="none" strike="noStrike" cap="none" normalizeH="0" baseline="0" smtClean="0">
                <a:ln>
                  <a:noFill/>
                </a:ln>
                <a:solidFill>
                  <a:schemeClr val="tx1"/>
                </a:solidFill>
                <a:effectLst/>
                <a:latin typeface="Calisto MT" pitchFamily="18" charset="0"/>
              </a:rPr>
              <a:t>: Apply in real-time communication like video streaming.</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Commercial Applications</a:t>
            </a:r>
            <a:r>
              <a:rPr kumimoji="0" lang="en-US" altLang="en-US" sz="2400" b="0" i="0" u="none" strike="noStrike" cap="none" normalizeH="0" baseline="0" smtClean="0">
                <a:ln>
                  <a:noFill/>
                </a:ln>
                <a:solidFill>
                  <a:schemeClr val="tx1"/>
                </a:solidFill>
                <a:effectLst/>
                <a:latin typeface="Calisto MT" pitchFamily="18" charset="0"/>
              </a:rPr>
              <a:t>: Expand use in cybersecurity, digital watermarking, and copyright protection.</a:t>
            </a:r>
          </a:p>
          <a:p>
            <a:pPr marL="432000" indent="-324000">
              <a:spcBef>
                <a:spcPts val="1417"/>
              </a:spcBef>
              <a:buClr>
                <a:srgbClr val="000000"/>
              </a:buClr>
              <a:buSzPct val="45000"/>
              <a:buFont typeface="Wingdings" charset="2"/>
              <a:buChar char=""/>
            </a:pPr>
            <a:endParaRPr lang="en-US" sz="2400" b="0" strike="noStrike" spc="-1">
              <a:solidFill>
                <a:srgbClr val="404040"/>
              </a:solidFill>
              <a:latin typeface="Calisto MT" pitchFamily="18" charset="0"/>
            </a:endParaRPr>
          </a:p>
        </p:txBody>
      </p:sp>
      <p:sp>
        <p:nvSpPr>
          <p:cNvPr id="156" name="CustomShape 2"/>
          <p:cNvSpPr/>
          <p:nvPr/>
        </p:nvSpPr>
        <p:spPr>
          <a:xfrm>
            <a:off x="535680" y="844560"/>
            <a:ext cx="11029320" cy="529920"/>
          </a:xfrm>
          <a:prstGeom prst="rect">
            <a:avLst/>
          </a:prstGeom>
          <a:noFill/>
          <a:ln>
            <a:noFill/>
          </a:ln>
        </p:spPr>
        <p:style>
          <a:lnRef idx="0">
            <a:scrgbClr r="0" g="0" b="0"/>
          </a:lnRef>
          <a:fillRef idx="0">
            <a:scrgbClr r="0" g="0" b="0"/>
          </a:fillRef>
          <a:effectRef idx="0">
            <a:scrgbClr r="0" g="0" b="0"/>
          </a:effectRef>
          <a:fontRef idx="minor"/>
        </p:style>
        <p:txBody>
          <a:bodyPr anchor="b">
            <a:normAutofit fontScale="78500" lnSpcReduction="20000"/>
          </a:bodyPr>
          <a:lstStyle/>
          <a:p>
            <a:pPr>
              <a:lnSpc>
                <a:spcPct val="100000"/>
              </a:lnSpc>
            </a:pPr>
            <a:r>
              <a:rPr lang="en-US" sz="4400" b="1" strike="noStrike" cap="all" spc="-1">
                <a:solidFill>
                  <a:srgbClr val="1CADE4"/>
                </a:solidFill>
                <a:latin typeface="Arial"/>
              </a:rPr>
              <a:t>Future scope(optional)</a:t>
            </a: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463040" y="2590800"/>
            <a:ext cx="9298440" cy="1325160"/>
          </a:xfrm>
          <a:prstGeom prst="rect">
            <a:avLst/>
          </a:prstGeom>
          <a:noFill/>
          <a:ln>
            <a:noFill/>
          </a:ln>
        </p:spPr>
        <p:txBody>
          <a:bodyPr anchor="b">
            <a:noAutofit/>
          </a:bodyPr>
          <a:lstStyle/>
          <a:p>
            <a:pPr algn="ctr">
              <a:lnSpc>
                <a:spcPct val="100000"/>
              </a:lnSpc>
            </a:pPr>
            <a:r>
              <a:rPr lang="en-US" sz="4000" b="1" strike="noStrike" cap="all" spc="-1">
                <a:solidFill>
                  <a:srgbClr val="002060"/>
                </a:solidFill>
                <a:latin typeface="Calisto MT" pitchFamily="18" charset="0"/>
              </a:rPr>
              <a:t>THANK </a:t>
            </a:r>
            <a:r>
              <a:rPr lang="en-US" sz="4000" b="1" strike="noStrike" cap="all" spc="-1" smtClean="0">
                <a:solidFill>
                  <a:srgbClr val="002060"/>
                </a:solidFill>
                <a:latin typeface="Calisto MT" pitchFamily="18" charset="0"/>
              </a:rPr>
              <a:t>YOU</a:t>
            </a:r>
            <a:r>
              <a:rPr lang="en-US" sz="4000" b="1" strike="noStrike" cap="all" spc="-1" smtClean="0">
                <a:solidFill>
                  <a:srgbClr val="002060"/>
                </a:solidFill>
                <a:latin typeface="Calisto MT" pitchFamily="18" charset="0"/>
                <a:sym typeface="Wingdings" pitchFamily="2" charset="2"/>
              </a:rPr>
              <a:t></a:t>
            </a:r>
            <a:endParaRPr lang="en-US" sz="4000" b="0" strike="noStrike" spc="-1">
              <a:solidFill>
                <a:srgbClr val="000000"/>
              </a:solidFill>
              <a:latin typeface="Calisto M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lstStyle/>
          <a:p>
            <a:pPr>
              <a:lnSpc>
                <a:spcPct val="100000"/>
              </a:lnSpc>
            </a:pPr>
            <a:r>
              <a:rPr lang="en-US" sz="2800" b="1" strike="noStrike" cap="all" spc="-1">
                <a:solidFill>
                  <a:srgbClr val="002060"/>
                </a:solidFill>
                <a:latin typeface="Arial"/>
              </a:rPr>
              <a:t>OUTLINE</a:t>
            </a:r>
            <a:endParaRPr lang="en-US" sz="2800" b="0" strike="noStrike" spc="-1">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lstStyle/>
          <a:p>
            <a:pPr>
              <a:lnSpc>
                <a:spcPct val="110000"/>
              </a:lnSpc>
              <a:spcBef>
                <a:spcPts val="400"/>
              </a:spcBef>
              <a:spcAft>
                <a:spcPts val="601"/>
              </a:spcAft>
              <a:tabLst>
                <a:tab pos="0" algn="l"/>
              </a:tabLst>
            </a:pPr>
            <a:r>
              <a:rPr lang="en-US" sz="2000" b="1" strike="noStrike" spc="-1">
                <a:solidFill>
                  <a:srgbClr val="404040"/>
                </a:solidFill>
                <a:latin typeface="Arial"/>
                <a:ea typeface="Franklin Gothic Book"/>
              </a:rPr>
              <a: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Problem Statement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Technology used</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Wow factor </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End users</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Result</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Conclusion</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Git-hub Link</a:t>
            </a:r>
            <a:endParaRPr lang="en-US" sz="2000" b="0" strike="noStrike" spc="-1">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pos="0" algn="l"/>
              </a:tabLst>
            </a:pPr>
            <a:r>
              <a:rPr lang="en-US" sz="2000" b="1" strike="noStrike" spc="-1">
                <a:solidFill>
                  <a:srgbClr val="404040"/>
                </a:solidFill>
                <a:latin typeface="Arial"/>
                <a:ea typeface="Franklin Gothic Book"/>
              </a:rPr>
              <a:t>Future scope</a:t>
            </a: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400"/>
              </a:spcBef>
              <a:spcAft>
                <a:spcPts val="601"/>
              </a:spcAft>
              <a:tabLst>
                <a:tab pos="0" algn="l"/>
              </a:tabLst>
            </a:pPr>
            <a:endParaRPr lang="en-US" sz="2000" b="0" strike="noStrike" spc="-1">
              <a:solidFill>
                <a:srgbClr val="404040"/>
              </a:solidFill>
              <a:latin typeface="Franklin Gothic Book"/>
            </a:endParaRPr>
          </a:p>
          <a:p>
            <a:pPr>
              <a:lnSpc>
                <a:spcPct val="110000"/>
              </a:lnSpc>
              <a:spcBef>
                <a:spcPts val="340"/>
              </a:spcBef>
              <a:spcAft>
                <a:spcPts val="601"/>
              </a:spcAft>
              <a:tabLst>
                <a:tab pos="0" algn="l"/>
              </a:tabLst>
            </a:pPr>
            <a:endParaRPr lang="en-US" sz="2000" b="0" strike="noStrike" spc="-1">
              <a:solidFill>
                <a:srgbClr val="404040"/>
              </a:solidFill>
              <a:latin typeface="Franklin Gothic Book"/>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574414" y="972720"/>
            <a:ext cx="11029320" cy="529920"/>
          </a:xfrm>
          <a:prstGeom prst="rect">
            <a:avLst/>
          </a:prstGeom>
          <a:noFill/>
          <a:ln>
            <a:noFill/>
          </a:ln>
        </p:spPr>
        <p:txBody>
          <a:bodyPr anchor="b">
            <a:noAutofit/>
          </a:bodyPr>
          <a:lstStyle/>
          <a:p>
            <a:pPr>
              <a:lnSpc>
                <a:spcPct val="100000"/>
              </a:lnSpc>
            </a:pPr>
            <a:r>
              <a:rPr lang="en-US" sz="3600" b="1" strike="noStrike" cap="all" spc="-1">
                <a:solidFill>
                  <a:srgbClr val="1CADE4"/>
                </a:solidFill>
                <a:latin typeface="Calisto MT" pitchFamily="18" charset="0"/>
              </a:rPr>
              <a:t>Problem Statement</a:t>
            </a:r>
            <a:endParaRPr lang="en-US" sz="3600" b="0" strike="noStrike" spc="-1">
              <a:solidFill>
                <a:srgbClr val="000000"/>
              </a:solidFill>
              <a:latin typeface="Calisto MT" pitchFamily="18" charset="0"/>
            </a:endParaRPr>
          </a:p>
        </p:txBody>
      </p:sp>
      <p:sp>
        <p:nvSpPr>
          <p:cNvPr id="140" name="TextShape 2"/>
          <p:cNvSpPr txBox="1"/>
          <p:nvPr/>
        </p:nvSpPr>
        <p:spPr>
          <a:xfrm>
            <a:off x="537971" y="972720"/>
            <a:ext cx="11029320" cy="4672800"/>
          </a:xfrm>
          <a:prstGeom prst="rect">
            <a:avLst/>
          </a:prstGeom>
          <a:noFill/>
          <a:ln>
            <a:noFill/>
          </a:ln>
        </p:spPr>
        <p:txBody>
          <a:bodyPr anchor="ctr">
            <a:noAutofit/>
          </a:bodyPr>
          <a:lstStyle/>
          <a:p>
            <a:pPr algn="just">
              <a:lnSpc>
                <a:spcPct val="110000"/>
              </a:lnSpc>
              <a:spcBef>
                <a:spcPts val="641"/>
              </a:spcBef>
              <a:spcAft>
                <a:spcPts val="601"/>
              </a:spcAft>
              <a:tabLst>
                <a:tab pos="0" algn="l"/>
              </a:tabLst>
            </a:pPr>
            <a:endParaRPr lang="en-US" sz="1600" b="0" strike="noStrike" spc="-1">
              <a:solidFill>
                <a:srgbClr val="404040"/>
              </a:solidFill>
              <a:latin typeface="Calisto MT" pitchFamily="18" charset="0"/>
            </a:endParaRPr>
          </a:p>
          <a:p>
            <a:pPr algn="just">
              <a:lnSpc>
                <a:spcPct val="110000"/>
              </a:lnSpc>
              <a:spcBef>
                <a:spcPts val="641"/>
              </a:spcBef>
              <a:spcAft>
                <a:spcPts val="601"/>
              </a:spcAft>
              <a:tabLst>
                <a:tab pos="0" algn="l"/>
              </a:tabLst>
            </a:pPr>
            <a:r>
              <a:rPr lang="en-IN" sz="2800" b="0" strike="noStrike" spc="-1">
                <a:solidFill>
                  <a:srgbClr val="0F0F0F"/>
                </a:solidFill>
                <a:latin typeface="Calisto MT" pitchFamily="18" charset="0"/>
                <a:ea typeface="Franklin Gothic Book"/>
              </a:rPr>
              <a:t>The problem involves securely hiding sensitive data within an image using steganography to ensure confidentiality and prevent unauthorized access.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US" sz="2800" b="0" strike="noStrike" spc="-1">
              <a:solidFill>
                <a:srgbClr val="404040"/>
              </a:solidFill>
              <a:latin typeface="Calisto M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581040" y="1258059"/>
            <a:ext cx="11029320" cy="529920"/>
          </a:xfrm>
          <a:prstGeom prst="rect">
            <a:avLst/>
          </a:prstGeom>
          <a:noFill/>
          <a:ln>
            <a:noFill/>
          </a:ln>
        </p:spPr>
        <p:txBody>
          <a:bodyPr anchor="b">
            <a:noAutofit/>
          </a:bodyPr>
          <a:lstStyle/>
          <a:p>
            <a:pPr>
              <a:lnSpc>
                <a:spcPct val="100000"/>
              </a:lnSpc>
            </a:pPr>
            <a:r>
              <a:rPr lang="en-US" sz="3600" b="1" strike="noStrike" cap="all" spc="-1">
                <a:solidFill>
                  <a:srgbClr val="1CADE4"/>
                </a:solidFill>
                <a:latin typeface="Arial"/>
              </a:rPr>
              <a:t>Technology  used</a:t>
            </a:r>
            <a:endParaRPr lang="en-US" sz="3600" b="0" strike="noStrike" spc="-1">
              <a:solidFill>
                <a:srgbClr val="000000"/>
              </a:solidFill>
              <a:latin typeface="Franklin Gothic Book"/>
            </a:endParaRPr>
          </a:p>
        </p:txBody>
      </p:sp>
      <p:sp>
        <p:nvSpPr>
          <p:cNvPr id="142" name="TextShape 2"/>
          <p:cNvSpPr txBox="1"/>
          <p:nvPr/>
        </p:nvSpPr>
        <p:spPr>
          <a:xfrm>
            <a:off x="581040" y="1600200"/>
            <a:ext cx="11613240" cy="4440840"/>
          </a:xfrm>
          <a:prstGeom prst="rect">
            <a:avLst/>
          </a:prstGeom>
          <a:noFill/>
          <a:ln>
            <a:noFill/>
          </a:ln>
        </p:spPr>
        <p:txBody>
          <a:bodyPr anchor="ctr">
            <a:noAutofit/>
          </a:bodyPr>
          <a:lstStyle/>
          <a:p>
            <a:r>
              <a:rPr lang="en-US" sz="2400" b="1" smtClean="0">
                <a:latin typeface="Calisto MT" pitchFamily="18" charset="0"/>
              </a:rPr>
              <a:t>Platform:</a:t>
            </a:r>
          </a:p>
          <a:p>
            <a:r>
              <a:rPr lang="en-US" sz="2000" smtClean="0">
                <a:latin typeface="Calisto MT" pitchFamily="18" charset="0"/>
              </a:rPr>
              <a:t>1. Python IDLE</a:t>
            </a:r>
          </a:p>
          <a:p>
            <a:pPr>
              <a:buFont typeface="Arial" panose="020B0604020202020204" pitchFamily="34" charset="0"/>
              <a:buChar char="•"/>
            </a:pPr>
            <a:endParaRPr lang="en-US" sz="1600" b="1">
              <a:latin typeface="Calisto MT" pitchFamily="18" charset="0"/>
            </a:endParaRPr>
          </a:p>
          <a:p>
            <a:endParaRPr lang="en-US" sz="1600" smtClean="0">
              <a:latin typeface="Calisto MT" pitchFamily="18" charset="0"/>
            </a:endParaRPr>
          </a:p>
          <a:p>
            <a:r>
              <a:rPr lang="en-US" sz="2400" b="1" smtClean="0">
                <a:latin typeface="Calisto MT" pitchFamily="18" charset="0"/>
              </a:rPr>
              <a:t>Libraries:</a:t>
            </a:r>
          </a:p>
          <a:p>
            <a:pPr>
              <a:buFont typeface="+mj-lt"/>
              <a:buAutoNum type="arabicPeriod"/>
            </a:pPr>
            <a:r>
              <a:rPr lang="en-US" sz="2000" b="1" smtClean="0">
                <a:latin typeface="Calisto MT" pitchFamily="18" charset="0"/>
              </a:rPr>
              <a:t>OpenCV</a:t>
            </a:r>
            <a:r>
              <a:rPr lang="en-US" sz="2000" smtClean="0">
                <a:latin typeface="Calisto MT" pitchFamily="18" charset="0"/>
              </a:rPr>
              <a:t>: For image processing and manipulation.</a:t>
            </a:r>
          </a:p>
          <a:p>
            <a:pPr>
              <a:buFont typeface="+mj-lt"/>
              <a:buAutoNum type="arabicPeriod"/>
            </a:pPr>
            <a:r>
              <a:rPr lang="en-US" sz="2000" b="1" smtClean="0">
                <a:latin typeface="Calisto MT" pitchFamily="18" charset="0"/>
              </a:rPr>
              <a:t>NumPy</a:t>
            </a:r>
            <a:r>
              <a:rPr lang="en-US" sz="2000" smtClean="0">
                <a:latin typeface="Calisto MT" pitchFamily="18" charset="0"/>
              </a:rPr>
              <a:t>: For handling and manipulating image arrays.</a:t>
            </a:r>
          </a:p>
          <a:p>
            <a:pPr>
              <a:buFont typeface="+mj-lt"/>
              <a:buAutoNum type="arabicPeriod"/>
            </a:pPr>
            <a:r>
              <a:rPr lang="en-US" sz="2000" b="1" smtClean="0">
                <a:latin typeface="Calisto MT" pitchFamily="18" charset="0"/>
              </a:rPr>
              <a:t>PIL (Pillow)</a:t>
            </a:r>
            <a:r>
              <a:rPr lang="en-US" sz="2000" smtClean="0">
                <a:latin typeface="Calisto MT" pitchFamily="18" charset="0"/>
              </a:rPr>
              <a:t>: For image handling and operations.</a:t>
            </a:r>
          </a:p>
          <a:p>
            <a:pPr>
              <a:buFont typeface="+mj-lt"/>
              <a:buAutoNum type="arabicPeriod"/>
            </a:pPr>
            <a:r>
              <a:rPr lang="en-US" sz="2000" b="1" smtClean="0">
                <a:latin typeface="Calisto MT" pitchFamily="18" charset="0"/>
              </a:rPr>
              <a:t>Cryptography</a:t>
            </a:r>
            <a:r>
              <a:rPr lang="en-US" sz="2000" smtClean="0">
                <a:latin typeface="Calisto MT" pitchFamily="18" charset="0"/>
              </a:rPr>
              <a:t>: For encrypting and securing the hidden messages</a:t>
            </a:r>
            <a:r>
              <a:rPr lang="en-US" sz="1600" smtClean="0">
                <a:latin typeface="Calisto MT" pitchFamily="18" charset="0"/>
              </a:rPr>
              <a:t>.</a:t>
            </a:r>
          </a:p>
          <a:p>
            <a:r>
              <a:rPr lang="en-IN" sz="1600" smtClean="0">
                <a:latin typeface="Calisto MT" pitchFamily="18" charset="0"/>
              </a:rPr>
              <a:t> </a:t>
            </a:r>
          </a:p>
          <a:p>
            <a:endParaRPr lang="en-US" sz="1700" b="0" strike="noStrike" spc="-1">
              <a:solidFill>
                <a:srgbClr val="404040"/>
              </a:solidFill>
              <a:latin typeface="Calisto M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TextShape 1"/>
          <p:cNvSpPr txBox="1"/>
          <p:nvPr/>
        </p:nvSpPr>
        <p:spPr>
          <a:xfrm>
            <a:off x="581040" y="771840"/>
            <a:ext cx="11029320" cy="529920"/>
          </a:xfrm>
          <a:prstGeom prst="rect">
            <a:avLst/>
          </a:prstGeom>
          <a:noFill/>
          <a:ln>
            <a:noFill/>
          </a:ln>
        </p:spPr>
        <p:txBody>
          <a:bodyPr anchor="b">
            <a:noAutofit/>
          </a:bodyPr>
          <a:lstStyle/>
          <a:p>
            <a:pPr>
              <a:lnSpc>
                <a:spcPct val="100000"/>
              </a:lnSpc>
            </a:pPr>
            <a:r>
              <a:rPr lang="en-US" sz="3200" b="1" strike="noStrike" cap="all" spc="-1">
                <a:solidFill>
                  <a:srgbClr val="1CADE4"/>
                </a:solidFill>
                <a:latin typeface="Arial"/>
                <a:ea typeface="Franklin Gothic Demi"/>
              </a:rPr>
              <a:t>Wow factors</a:t>
            </a:r>
            <a:endParaRPr lang="en-US" sz="3200" b="0" strike="noStrike" spc="-1">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lstStyle/>
          <a:p>
            <a:pPr lvl="0" algn="just"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Dual-layer Security</a:t>
            </a:r>
            <a:r>
              <a:rPr kumimoji="0" lang="en-US" altLang="en-US" sz="2400" b="0" i="0" u="none" strike="noStrike" cap="none" normalizeH="0" baseline="0" smtClean="0">
                <a:ln>
                  <a:noFill/>
                </a:ln>
                <a:solidFill>
                  <a:schemeClr val="tx1"/>
                </a:solidFill>
                <a:effectLst/>
                <a:latin typeface="Calisto MT" pitchFamily="18" charset="0"/>
              </a:rPr>
              <a:t>: Combines encryption with hidden messages for extra protection.</a:t>
            </a:r>
          </a:p>
          <a:p>
            <a:pPr lvl="0" algn="just"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algn="just"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Historical Use</a:t>
            </a:r>
            <a:r>
              <a:rPr kumimoji="0" lang="en-US" altLang="en-US" sz="2400" b="0" i="0" u="none" strike="noStrike" cap="none" normalizeH="0" baseline="0" smtClean="0">
                <a:ln>
                  <a:noFill/>
                </a:ln>
                <a:solidFill>
                  <a:schemeClr val="tx1"/>
                </a:solidFill>
                <a:effectLst/>
                <a:latin typeface="Calisto MT" pitchFamily="18" charset="0"/>
              </a:rPr>
              <a:t>: Steganography dates back to ancient times, including use in wartime espionage.</a:t>
            </a:r>
          </a:p>
          <a:p>
            <a:pPr lvl="0" algn="just"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algn="just"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Modern Applications</a:t>
            </a:r>
            <a:r>
              <a:rPr kumimoji="0" lang="en-US" altLang="en-US" sz="2400" b="0" i="0" u="none" strike="noStrike" cap="none" normalizeH="0" baseline="0" smtClean="0">
                <a:ln>
                  <a:noFill/>
                </a:ln>
                <a:solidFill>
                  <a:schemeClr val="tx1"/>
                </a:solidFill>
                <a:effectLst/>
                <a:latin typeface="Calisto MT" pitchFamily="18" charset="0"/>
              </a:rPr>
              <a:t>: Used in digital forensics, copyright protection, and more.</a:t>
            </a:r>
          </a:p>
          <a:p>
            <a:pPr lvl="0" algn="just"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algn="just"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Invisibility</a:t>
            </a:r>
            <a:r>
              <a:rPr kumimoji="0" lang="en-US" altLang="en-US" sz="2400" b="0" i="0" u="none" strike="noStrike" cap="none" normalizeH="0" baseline="0" smtClean="0">
                <a:ln>
                  <a:noFill/>
                </a:ln>
                <a:solidFill>
                  <a:schemeClr val="tx1"/>
                </a:solidFill>
                <a:effectLst/>
                <a:latin typeface="Calisto MT" pitchFamily="18" charset="0"/>
              </a:rPr>
              <a:t>: Messages can be hidden within images without visible changes.</a:t>
            </a:r>
          </a:p>
          <a:p>
            <a:pPr lvl="0" algn="just"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algn="just"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Open Source Power</a:t>
            </a:r>
            <a:r>
              <a:rPr kumimoji="0" lang="en-US" altLang="en-US" sz="2400" b="0" i="0" u="none" strike="noStrike" cap="none" normalizeH="0" baseline="0" smtClean="0">
                <a:ln>
                  <a:noFill/>
                </a:ln>
                <a:solidFill>
                  <a:schemeClr val="tx1"/>
                </a:solidFill>
                <a:effectLst/>
                <a:latin typeface="Calisto MT" pitchFamily="18" charset="0"/>
              </a:rPr>
              <a:t>: Libraries like OpenCV make image processing accessible and powerful.</a:t>
            </a:r>
            <a:endParaRPr kumimoji="0" lang="en-US" altLang="en-US" sz="2400" b="0" i="0" u="none" strike="noStrike" cap="none" normalizeH="0" baseline="0">
              <a:ln>
                <a:noFill/>
              </a:ln>
              <a:solidFill>
                <a:schemeClr val="tx1"/>
              </a:solidFill>
              <a:effectLst/>
              <a:latin typeface="Calisto M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14170" y="914400"/>
            <a:ext cx="11029320" cy="529920"/>
          </a:xfrm>
          <a:prstGeom prst="rect">
            <a:avLst/>
          </a:prstGeom>
          <a:noFill/>
          <a:ln>
            <a:noFill/>
          </a:ln>
        </p:spPr>
        <p:txBody>
          <a:bodyPr anchor="b">
            <a:noAutofit/>
          </a:bodyPr>
          <a:lstStyle/>
          <a:p>
            <a:pPr>
              <a:lnSpc>
                <a:spcPct val="100000"/>
              </a:lnSpc>
            </a:pPr>
            <a:r>
              <a:rPr lang="en-IN" sz="4000" b="0" strike="noStrike" cap="all" spc="-1">
                <a:solidFill>
                  <a:srgbClr val="1CADE4"/>
                </a:solidFill>
                <a:latin typeface="Franklin Gothic Demi"/>
              </a:rPr>
              <a:t>End users</a:t>
            </a:r>
            <a:endParaRPr lang="en-US" sz="4000" b="0" strike="noStrike" spc="-1">
              <a:solidFill>
                <a:srgbClr val="000000"/>
              </a:solidFill>
              <a:latin typeface="Franklin Gothic Book"/>
            </a:endParaRPr>
          </a:p>
        </p:txBody>
      </p:sp>
      <p:sp>
        <p:nvSpPr>
          <p:cNvPr id="146" name="TextShape 2"/>
          <p:cNvSpPr txBox="1"/>
          <p:nvPr/>
        </p:nvSpPr>
        <p:spPr>
          <a:xfrm>
            <a:off x="581040" y="1524000"/>
            <a:ext cx="11029320" cy="4672800"/>
          </a:xfrm>
          <a:prstGeom prst="rect">
            <a:avLst/>
          </a:prstGeom>
          <a:noFill/>
          <a:ln>
            <a:noFill/>
          </a:ln>
        </p:spPr>
        <p:txBody>
          <a:bodyPr anchor="ctr">
            <a:noAutofit/>
          </a:bodyPr>
          <a:lstStyle/>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Individuals</a:t>
            </a:r>
            <a:r>
              <a:rPr kumimoji="0" lang="en-US" altLang="en-US" sz="2400" b="0" i="0" u="none" strike="noStrike" cap="none" normalizeH="0" baseline="0" smtClean="0">
                <a:ln>
                  <a:noFill/>
                </a:ln>
                <a:solidFill>
                  <a:schemeClr val="tx1"/>
                </a:solidFill>
                <a:effectLst/>
                <a:latin typeface="Calisto MT" pitchFamily="18" charset="0"/>
              </a:rPr>
              <a:t>: Seeking privacy for personal communications.</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Journalists and Whistleblowers</a:t>
            </a:r>
            <a:r>
              <a:rPr kumimoji="0" lang="en-US" altLang="en-US" sz="2400" b="0" i="0" u="none" strike="noStrike" cap="none" normalizeH="0" baseline="0" smtClean="0">
                <a:ln>
                  <a:noFill/>
                </a:ln>
                <a:solidFill>
                  <a:schemeClr val="tx1"/>
                </a:solidFill>
                <a:effectLst/>
                <a:latin typeface="Calisto MT" pitchFamily="18" charset="0"/>
              </a:rPr>
              <a:t>: Sharing sensitive information securely.</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Corporations</a:t>
            </a:r>
            <a:r>
              <a:rPr kumimoji="0" lang="en-US" altLang="en-US" sz="2400" b="0" i="0" u="none" strike="noStrike" cap="none" normalizeH="0" baseline="0" smtClean="0">
                <a:ln>
                  <a:noFill/>
                </a:ln>
                <a:solidFill>
                  <a:schemeClr val="tx1"/>
                </a:solidFill>
                <a:effectLst/>
                <a:latin typeface="Calisto MT" pitchFamily="18" charset="0"/>
              </a:rPr>
              <a:t>: Protecting confidential data and intellectual property.</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Government Agencies</a:t>
            </a:r>
            <a:r>
              <a:rPr kumimoji="0" lang="en-US" altLang="en-US" sz="2400" b="0" i="0" u="none" strike="noStrike" cap="none" normalizeH="0" baseline="0" smtClean="0">
                <a:ln>
                  <a:noFill/>
                </a:ln>
                <a:solidFill>
                  <a:schemeClr val="tx1"/>
                </a:solidFill>
                <a:effectLst/>
                <a:latin typeface="Calisto MT" pitchFamily="18" charset="0"/>
              </a:rPr>
              <a:t>: Ensuring secure communication and protecting national security.</a:t>
            </a:r>
          </a:p>
          <a:p>
            <a:pPr lvl="0" eaLnBrk="0" fontAlgn="base" hangingPunct="0">
              <a:spcBef>
                <a:spcPct val="0"/>
              </a:spcBef>
              <a:spcAft>
                <a:spcPct val="0"/>
              </a:spcAft>
            </a:pPr>
            <a:endParaRPr kumimoji="0" lang="en-US" altLang="en-US" sz="2400" b="0" i="0" u="none" strike="noStrike" cap="none" normalizeH="0" baseline="0" smtClean="0">
              <a:ln>
                <a:noFill/>
              </a:ln>
              <a:solidFill>
                <a:schemeClr val="tx1"/>
              </a:solidFill>
              <a:effectLst/>
              <a:latin typeface="Calisto MT" pitchFamily="18" charset="0"/>
            </a:endParaRPr>
          </a:p>
          <a:p>
            <a:pPr lvl="0" eaLnBrk="0" fontAlgn="base" hangingPunct="0">
              <a:spcBef>
                <a:spcPct val="0"/>
              </a:spcBef>
              <a:spcAft>
                <a:spcPct val="0"/>
              </a:spcAft>
              <a:buFontTx/>
              <a:buChar char="•"/>
            </a:pPr>
            <a:r>
              <a:rPr kumimoji="0" lang="en-US" altLang="en-US" sz="2400" b="1" i="0" u="none" strike="noStrike" cap="none" normalizeH="0" baseline="0" smtClean="0">
                <a:ln>
                  <a:noFill/>
                </a:ln>
                <a:solidFill>
                  <a:schemeClr val="tx1"/>
                </a:solidFill>
                <a:effectLst/>
                <a:latin typeface="Calisto MT" pitchFamily="18" charset="0"/>
              </a:rPr>
              <a:t>Digital Forensics Experts</a:t>
            </a:r>
            <a:r>
              <a:rPr kumimoji="0" lang="en-US" altLang="en-US" sz="2400" b="0" i="0" u="none" strike="noStrike" cap="none" normalizeH="0" baseline="0" smtClean="0">
                <a:ln>
                  <a:noFill/>
                </a:ln>
                <a:solidFill>
                  <a:schemeClr val="tx1"/>
                </a:solidFill>
                <a:effectLst/>
                <a:latin typeface="Calisto MT" pitchFamily="18" charset="0"/>
              </a:rPr>
              <a:t>: Investigating cybercrimes and safeguarding digital evidence.</a:t>
            </a:r>
          </a:p>
          <a:p>
            <a:pPr>
              <a:lnSpc>
                <a:spcPct val="110000"/>
              </a:lnSpc>
              <a:spcBef>
                <a:spcPts val="340"/>
              </a:spcBef>
              <a:spcAft>
                <a:spcPts val="601"/>
              </a:spcAft>
            </a:pPr>
            <a:endParaRPr lang="en-US" sz="2400" b="0" strike="noStrike" spc="-1">
              <a:solidFill>
                <a:srgbClr val="404040"/>
              </a:solidFill>
              <a:latin typeface="Calisto M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Autofit/>
          </a:bodyPr>
          <a:lstStyle/>
          <a:p>
            <a:pPr>
              <a:lnSpc>
                <a:spcPct val="100000"/>
              </a:lnSpc>
            </a:pPr>
            <a:r>
              <a:rPr lang="en-IN" sz="2800" b="0" strike="noStrike" cap="all" spc="-1">
                <a:solidFill>
                  <a:srgbClr val="1CADE4"/>
                </a:solidFill>
                <a:latin typeface="Franklin Gothic Demi"/>
              </a:rPr>
              <a:t>Results</a:t>
            </a:r>
            <a:endParaRPr lang="en-US" sz="2800" b="0" strike="noStrike" spc="-1">
              <a:solidFill>
                <a:srgbClr val="000000"/>
              </a:solidFill>
              <a:latin typeface="Franklin Gothic Book"/>
            </a:endParaRPr>
          </a:p>
        </p:txBody>
      </p:sp>
      <p:pic>
        <p:nvPicPr>
          <p:cNvPr id="6" name="Picture 5">
            <a:extLst>
              <a:ext uri="{FF2B5EF4-FFF2-40B4-BE49-F238E27FC236}">
                <a16:creationId xmlns="" xmlns:a16="http://schemas.microsoft.com/office/drawing/2014/main" id="{1CBF519E-B857-6505-46EC-D35CB92B5EF9}"/>
              </a:ext>
            </a:extLst>
          </p:cNvPr>
          <p:cNvPicPr>
            <a:picLocks noChangeAspect="1"/>
          </p:cNvPicPr>
          <p:nvPr/>
        </p:nvPicPr>
        <p:blipFill>
          <a:blip r:embed="rId2"/>
          <a:stretch>
            <a:fillRect/>
          </a:stretch>
        </p:blipFill>
        <p:spPr>
          <a:xfrm>
            <a:off x="718458" y="1371599"/>
            <a:ext cx="4870580" cy="2407298"/>
          </a:xfrm>
          <a:prstGeom prst="rect">
            <a:avLst/>
          </a:prstGeom>
        </p:spPr>
      </p:pic>
      <p:pic>
        <p:nvPicPr>
          <p:cNvPr id="7" name="Content Placeholder 6">
            <a:extLst>
              <a:ext uri="{FF2B5EF4-FFF2-40B4-BE49-F238E27FC236}">
                <a16:creationId xmlns="" xmlns:a16="http://schemas.microsoft.com/office/drawing/2014/main" id="{72517D1D-2B64-D646-A05C-C4E195FB7189}"/>
              </a:ext>
            </a:extLst>
          </p:cNvPr>
          <p:cNvPicPr>
            <a:picLocks noChangeAspect="1"/>
          </p:cNvPicPr>
          <p:nvPr/>
        </p:nvPicPr>
        <p:blipFill>
          <a:blip r:embed="rId3"/>
          <a:stretch>
            <a:fillRect/>
          </a:stretch>
        </p:blipFill>
        <p:spPr>
          <a:xfrm>
            <a:off x="5921827" y="1682620"/>
            <a:ext cx="5551715" cy="1485900"/>
          </a:xfrm>
          <a:prstGeom prst="rect">
            <a:avLst/>
          </a:prstGeom>
        </p:spPr>
      </p:pic>
      <p:pic>
        <p:nvPicPr>
          <p:cNvPr id="8" name="Picture 7">
            <a:extLst>
              <a:ext uri="{FF2B5EF4-FFF2-40B4-BE49-F238E27FC236}">
                <a16:creationId xmlns="" xmlns:a16="http://schemas.microsoft.com/office/drawing/2014/main" id="{DC90AC71-536F-CB62-8FB5-43CC80E5ADFD}"/>
              </a:ext>
            </a:extLst>
          </p:cNvPr>
          <p:cNvPicPr>
            <a:picLocks noChangeAspect="1"/>
          </p:cNvPicPr>
          <p:nvPr/>
        </p:nvPicPr>
        <p:blipFill>
          <a:blip r:embed="rId4"/>
          <a:stretch>
            <a:fillRect/>
          </a:stretch>
        </p:blipFill>
        <p:spPr>
          <a:xfrm>
            <a:off x="3620275" y="3811321"/>
            <a:ext cx="5468861" cy="28600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571101" y="1037160"/>
            <a:ext cx="11029320" cy="529920"/>
          </a:xfrm>
          <a:prstGeom prst="rect">
            <a:avLst/>
          </a:prstGeom>
          <a:noFill/>
          <a:ln>
            <a:noFill/>
          </a:ln>
        </p:spPr>
        <p:txBody>
          <a:bodyPr anchor="b">
            <a:noAutofit/>
          </a:bodyPr>
          <a:lstStyle/>
          <a:p>
            <a:pPr>
              <a:lnSpc>
                <a:spcPct val="100000"/>
              </a:lnSpc>
            </a:pPr>
            <a:r>
              <a:rPr lang="en-IN" sz="3600" b="1" strike="noStrike" cap="all" spc="-1">
                <a:solidFill>
                  <a:srgbClr val="1CADE4"/>
                </a:solidFill>
                <a:latin typeface="Calisto MT" pitchFamily="18" charset="0"/>
              </a:rPr>
              <a:t>Conclusion</a:t>
            </a:r>
            <a:endParaRPr lang="en-US" sz="3600" b="1" strike="noStrike" spc="-1">
              <a:solidFill>
                <a:srgbClr val="000000"/>
              </a:solidFill>
              <a:latin typeface="Calisto MT" pitchFamily="18" charset="0"/>
            </a:endParaRPr>
          </a:p>
        </p:txBody>
      </p:sp>
      <p:sp>
        <p:nvSpPr>
          <p:cNvPr id="152" name="TextShape 2"/>
          <p:cNvSpPr txBox="1"/>
          <p:nvPr/>
        </p:nvSpPr>
        <p:spPr>
          <a:xfrm>
            <a:off x="581040" y="1302120"/>
            <a:ext cx="11029320" cy="4672800"/>
          </a:xfrm>
          <a:prstGeom prst="rect">
            <a:avLst/>
          </a:prstGeom>
          <a:noFill/>
          <a:ln>
            <a:noFill/>
          </a:ln>
        </p:spPr>
        <p:txBody>
          <a:bodyPr anchor="ctr">
            <a:noAutofit/>
          </a:bodyPr>
          <a:lstStyle/>
          <a:p>
            <a:pPr algn="just">
              <a:lnSpc>
                <a:spcPct val="110000"/>
              </a:lnSpc>
              <a:spcBef>
                <a:spcPts val="340"/>
              </a:spcBef>
              <a:spcAft>
                <a:spcPts val="601"/>
              </a:spcAft>
            </a:pPr>
            <a:r>
              <a:rPr lang="en-US" sz="2800" smtClean="0">
                <a:latin typeface="Calisto MT" pitchFamily="18" charset="0"/>
              </a:rPr>
              <a:t>This project demonstrates the effective use of steganography to securely hide and retrieve messages within digital images. By utilizing Python and libraries like OpenCV, NumPy, and PIL, we ensure that sensitive information can be transmitted without detection. This method enhances data privacy and security, making it valuable for personal, corporate, and governmental communications.</a:t>
            </a:r>
            <a:endParaRPr lang="en-IN" sz="2800" smtClean="0">
              <a:latin typeface="Calisto MT" pitchFamily="18" charset="0"/>
            </a:endParaRPr>
          </a:p>
          <a:p>
            <a:pPr algn="just">
              <a:lnSpc>
                <a:spcPct val="110000"/>
              </a:lnSpc>
              <a:spcBef>
                <a:spcPts val="340"/>
              </a:spcBef>
              <a:spcAft>
                <a:spcPts val="601"/>
              </a:spcAft>
            </a:pPr>
            <a:endParaRPr lang="en-US" sz="2800" b="0" strike="noStrike" spc="-1">
              <a:solidFill>
                <a:srgbClr val="404040"/>
              </a:solidFill>
              <a:latin typeface="Calisto M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TextShape 1"/>
          <p:cNvSpPr txBox="1"/>
          <p:nvPr/>
        </p:nvSpPr>
        <p:spPr>
          <a:xfrm>
            <a:off x="594292" y="1371600"/>
            <a:ext cx="11029320" cy="529920"/>
          </a:xfrm>
          <a:prstGeom prst="rect">
            <a:avLst/>
          </a:prstGeom>
          <a:noFill/>
          <a:ln>
            <a:noFill/>
          </a:ln>
        </p:spPr>
        <p:txBody>
          <a:bodyPr anchor="b">
            <a:noAutofit/>
          </a:bodyPr>
          <a:lstStyle/>
          <a:p>
            <a:pPr>
              <a:lnSpc>
                <a:spcPct val="100000"/>
              </a:lnSpc>
            </a:pPr>
            <a:r>
              <a:rPr lang="en-IN" sz="3600" b="1" strike="noStrike" cap="all" spc="-1">
                <a:solidFill>
                  <a:srgbClr val="1CADE4"/>
                </a:solidFill>
                <a:latin typeface="Franklin Gothic Demi"/>
              </a:rPr>
              <a:t>GitHub Link</a:t>
            </a:r>
            <a:endParaRPr lang="en-US" sz="3600" b="1" strike="noStrike" spc="-1">
              <a:solidFill>
                <a:srgbClr val="000000"/>
              </a:solidFill>
              <a:latin typeface="Franklin Gothic Book"/>
            </a:endParaRPr>
          </a:p>
        </p:txBody>
      </p:sp>
      <p:sp>
        <p:nvSpPr>
          <p:cNvPr id="154" name="TextShape 2"/>
          <p:cNvSpPr txBox="1"/>
          <p:nvPr/>
        </p:nvSpPr>
        <p:spPr>
          <a:xfrm>
            <a:off x="567788" y="1447800"/>
            <a:ext cx="11029320" cy="4672800"/>
          </a:xfrm>
          <a:prstGeom prst="rect">
            <a:avLst/>
          </a:prstGeom>
          <a:noFill/>
          <a:ln>
            <a:noFill/>
          </a:ln>
        </p:spPr>
        <p:txBody>
          <a:bodyPr anchor="ctr">
            <a:noAutofit/>
          </a:bodyPr>
          <a:lstStyle/>
          <a:p>
            <a:pPr marL="432000" indent="-324000">
              <a:spcBef>
                <a:spcPts val="1417"/>
              </a:spcBef>
              <a:buClr>
                <a:srgbClr val="000000"/>
              </a:buClr>
              <a:buSzPct val="45000"/>
              <a:buFont typeface="Wingdings" charset="2"/>
              <a:buChar char=""/>
            </a:pPr>
            <a:r>
              <a:rPr lang="en-US" sz="2400" b="1" strike="noStrike" spc="-1" smtClean="0">
                <a:solidFill>
                  <a:srgbClr val="404040"/>
                </a:solidFill>
                <a:latin typeface="Calisto MT" pitchFamily="18" charset="0"/>
              </a:rPr>
              <a:t>The Project Name is : </a:t>
            </a:r>
            <a:r>
              <a:rPr lang="en-US" sz="2400" b="1" strike="noStrike" spc="-1" smtClean="0">
                <a:solidFill>
                  <a:srgbClr val="404040"/>
                </a:solidFill>
                <a:latin typeface="Calisto MT" pitchFamily="18" charset="0"/>
              </a:rPr>
              <a:t>AICTE_Siva </a:t>
            </a:r>
            <a:endParaRPr lang="en-US" sz="2400" b="1" strike="noStrike" spc="-1" smtClean="0">
              <a:solidFill>
                <a:srgbClr val="404040"/>
              </a:solidFill>
              <a:latin typeface="Calisto MT" pitchFamily="18" charset="0"/>
            </a:endParaRPr>
          </a:p>
          <a:p>
            <a:pPr marL="432000" indent="-324000">
              <a:spcBef>
                <a:spcPts val="1417"/>
              </a:spcBef>
              <a:buClr>
                <a:srgbClr val="000000"/>
              </a:buClr>
              <a:buSzPct val="45000"/>
              <a:buFont typeface="Wingdings" charset="2"/>
              <a:buChar char=""/>
            </a:pPr>
            <a:r>
              <a:rPr lang="en-US" sz="2400" b="1" spc="-1" smtClean="0">
                <a:solidFill>
                  <a:srgbClr val="404040"/>
                </a:solidFill>
                <a:latin typeface="Calisto MT" pitchFamily="18" charset="0"/>
              </a:rPr>
              <a:t>The github link : </a:t>
            </a:r>
            <a:r>
              <a:rPr lang="en-US" sz="2400" b="1" spc="-1">
                <a:solidFill>
                  <a:srgbClr val="404040"/>
                </a:solidFill>
                <a:latin typeface="Calisto MT" pitchFamily="18" charset="0"/>
              </a:rPr>
              <a:t>https://github.com/Siva-Gumma/AICTE_Siva</a:t>
            </a:r>
            <a:endParaRPr lang="en-US" sz="2400" b="1" strike="noStrike" spc="-1">
              <a:solidFill>
                <a:srgbClr val="404040"/>
              </a:solidFill>
              <a:latin typeface="Calisto MT"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forward</Template>
  <TotalTime>154</TotalTime>
  <Words>403</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3</vt:i4>
      </vt:variant>
      <vt:variant>
        <vt:lpstr>Slide Titles</vt:lpstr>
      </vt:variant>
      <vt:variant>
        <vt:i4>11</vt:i4>
      </vt:variant>
    </vt:vector>
  </HeadingPairs>
  <TitlesOfParts>
    <vt:vector size="14" baseType="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srinivasarao</cp:lastModifiedBy>
  <cp:revision>33</cp:revision>
  <dcterms:created xsi:type="dcterms:W3CDTF">2021-05-26T16:50:10Z</dcterms:created>
  <dcterms:modified xsi:type="dcterms:W3CDTF">2025-02-23T09:30:59Z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0x0101007F0268AC5E70984D8FE60B7154176407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11</vt:i4>
  </property>
</Properties>
</file>