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62" r:id="rId7"/>
    <p:sldId id="259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0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C170C-D3B9-AC0D-9039-01925BA2F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6379A-2731-0BC6-9FF3-F13E9CEF9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57D21-17DD-3DD3-CFE4-4C7607F6E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C55C-1416-44F0-9D46-9D23AB4300E5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131FC-5701-C7BA-611B-8D4EF5B3E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E17F0-7549-A4DF-A5C0-2B612111E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74A7-B02A-415D-9865-90014F03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1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CC6D8-268E-1F65-99CF-B0889F717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4ED940-541A-6E9B-B713-E4AF1AA76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FE59C-8A4B-870B-018C-60CCBF0B2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C55C-1416-44F0-9D46-9D23AB4300E5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A6A85-702F-4AA9-64D5-EFD8423A1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AFA80-3F25-0B5C-40F2-016D67E56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74A7-B02A-415D-9865-90014F03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85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04D2E-9FA9-D394-89DA-1540AB91E0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D18386-5154-D71A-40F3-A768A917C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3B484-684F-A097-D3F1-840006627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C55C-1416-44F0-9D46-9D23AB4300E5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E4A4C-9DD4-3000-2021-CA6EFAB97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A56FD-F9AD-3211-64A0-D3166592D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74A7-B02A-415D-9865-90014F03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3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D13B1-B529-1FA6-3611-071469263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C0CF7-4F9B-4B9C-7882-8CEB9B880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1DABE-853A-39B8-C56C-CE592A594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C55C-1416-44F0-9D46-9D23AB4300E5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60EE1-1CDA-1B12-851F-806CD3246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348EB-2392-8D2F-577F-B79F607E2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74A7-B02A-415D-9865-90014F03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0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1A154-B433-B3D9-7516-6F83CD60C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9F1C3-D950-3A56-0834-B9E5263B5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EAECE-BEF0-E564-B4D8-9DADB9A9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C55C-1416-44F0-9D46-9D23AB4300E5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A9D4C-128D-7501-C29A-0998A68B2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026DF-4ECD-4FF5-4237-19B48211E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74A7-B02A-415D-9865-90014F03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20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5A56A-3406-02A3-0A97-506B8A4EB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E53DD-A732-9C78-C4CF-9F0B64A997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625C42-15A0-513D-A87C-A1121E003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BC725-EC49-6527-CC4A-44522503C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C55C-1416-44F0-9D46-9D23AB4300E5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7E8B6-7C00-441A-51E6-97F7B3600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B7CFA-8644-D423-EF97-4C6715330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74A7-B02A-415D-9865-90014F03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5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055A4-AE90-2450-57B9-1A29BD076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E78FF-5DEF-8CCD-78B8-41D81CEE1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428E3-C978-E901-D7C2-526B92C8B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ECBA17-95BE-3327-B2A0-A29C9FB3B3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1DC456-F906-665F-617C-289B4F2943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D66CB2-C808-5F28-9379-4C4DA262E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C55C-1416-44F0-9D46-9D23AB4300E5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E4D12C-2761-A303-3F13-21E61B6F5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7FADEC-A669-649C-46F3-683BAE425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74A7-B02A-415D-9865-90014F03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53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BCB84-D591-ED53-DBB9-279D5ABC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337CE3-318D-0EBA-B835-7264A77E2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C55C-1416-44F0-9D46-9D23AB4300E5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09AA5F-7519-C917-0E92-7D5BFA905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EBFB0-908F-D467-AB21-3ECDE939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74A7-B02A-415D-9865-90014F03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3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F812C9-AA5F-BBD9-1CC3-877B192AE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C55C-1416-44F0-9D46-9D23AB4300E5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7C7EC-D632-5D29-49D8-0274CAC4C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70A7E-0B68-D148-AA92-E0755E925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74A7-B02A-415D-9865-90014F03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11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C4B1D-21A7-0B2D-A65D-114D6414B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99887-A643-5C4A-1C53-5D3B3A5DD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25165-B234-2F0C-3551-5245BD2E1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41B99-98AA-4F99-09A4-CA30BBBB9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C55C-1416-44F0-9D46-9D23AB4300E5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DE113-03CD-B92B-05DC-1747254A4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C6511-4299-FB6E-21A2-505169533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74A7-B02A-415D-9865-90014F03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24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FDAE9-29A9-51CD-B717-B047C980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044497-4B6E-5855-6FC2-B55A89824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2B52A3-9DCA-4A32-E5FF-F2E9A2261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87C4D-EA95-E622-AC1F-DEB55E807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C55C-1416-44F0-9D46-9D23AB4300E5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11F77-E6FE-97AA-B961-31F9B9F88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E419B-327A-D505-0FF1-E2EAEEB97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74A7-B02A-415D-9865-90014F03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4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217854-8634-39D0-681C-247024017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0F153-D880-8F56-3CD0-6E2B714B7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7AB81-11DE-1F2A-9B11-CF954C3664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0C55C-1416-44F0-9D46-9D23AB4300E5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BF205-8B6B-AF60-1FEB-1C271B469F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F2A82-F4F5-4278-CE93-C01466A6E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674A7-B02A-415D-9865-90014F03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2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993E2-C00E-F815-D232-C2FBD3D0B5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Scraping</a:t>
            </a:r>
          </a:p>
        </p:txBody>
      </p:sp>
    </p:spTree>
    <p:extLst>
      <p:ext uri="{BB962C8B-B14F-4D97-AF65-F5344CB8AC3E}">
        <p14:creationId xmlns:p14="http://schemas.microsoft.com/office/powerpoint/2010/main" val="4027102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BA672-9D68-EB68-6292-AFADBE7A4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DE437-E50B-5936-6585-5105FA764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6A4E41-6641-41EA-9442-7E0026611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41525"/>
            <a:ext cx="10627365" cy="391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5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6EE29-3BCF-CCAF-2C58-A244B81D8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D1C3C-8D42-0B85-8357-26B07EA14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74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31EDA-BB2B-63EF-F16A-5E92842CC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9134C-97CD-3C53-7E7D-459B7B782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Web scraping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 is the process of collecting and parsing raw data from the Web.</a:t>
            </a:r>
          </a:p>
          <a:p>
            <a:r>
              <a:rPr lang="en-US" dirty="0">
                <a:solidFill>
                  <a:srgbClr val="273239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en-US" b="0" i="0" dirty="0">
                <a:solidFill>
                  <a:srgbClr val="273239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 perform web scraping we use different libraries</a:t>
            </a:r>
          </a:p>
          <a:p>
            <a:r>
              <a:rPr lang="en-US" dirty="0">
                <a:solidFill>
                  <a:srgbClr val="273239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Various tools also available in the Internet.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Many disciplines, such as data science, business intelligence, and investigative reporting, can benefit enormously from collecting and analyzing data from websites.</a:t>
            </a:r>
            <a:endParaRPr lang="en-US" b="0" i="0" dirty="0">
              <a:solidFill>
                <a:srgbClr val="273239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b="0" i="0" dirty="0">
              <a:solidFill>
                <a:srgbClr val="273239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459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0E6A4-41EC-E944-3C1A-61B2E200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Web Scraping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97B46-27BB-50E9-FD0C-4B77AD507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61B3D"/>
                </a:solidFill>
                <a:effectLst/>
                <a:latin typeface="Noto Sans" panose="020B0502040504020204" pitchFamily="34" charset="0"/>
              </a:rPr>
              <a:t>Requests </a:t>
            </a:r>
            <a:r>
              <a:rPr lang="en-US" b="0" i="0" dirty="0">
                <a:solidFill>
                  <a:srgbClr val="161B3D"/>
                </a:solidFill>
                <a:effectLst/>
                <a:latin typeface="Noto Sans" panose="020B0502040504020204" pitchFamily="34" charset="0"/>
              </a:rPr>
              <a:t>is a simple yet powerful Python library for making HTTP requests. </a:t>
            </a:r>
          </a:p>
          <a:p>
            <a:pPr lvl="1"/>
            <a:r>
              <a:rPr lang="en-US" b="0" i="0" dirty="0">
                <a:solidFill>
                  <a:srgbClr val="161B3D"/>
                </a:solidFill>
                <a:effectLst/>
                <a:latin typeface="Noto Sans" panose="020B0502040504020204" pitchFamily="34" charset="0"/>
              </a:rPr>
              <a:t>It is designed to be easy to use and intuitive, with a clean and consistent API. </a:t>
            </a:r>
          </a:p>
          <a:p>
            <a:pPr lvl="1"/>
            <a:r>
              <a:rPr lang="en-US" b="0" i="0" dirty="0">
                <a:solidFill>
                  <a:srgbClr val="161B3D"/>
                </a:solidFill>
                <a:effectLst/>
                <a:latin typeface="Noto Sans" panose="020B0502040504020204" pitchFamily="34" charset="0"/>
              </a:rPr>
              <a:t>With Requests, you can easily send GET and POST requests, and handle cookies, authentication, and other HTTP features. </a:t>
            </a:r>
          </a:p>
          <a:p>
            <a:pPr lvl="1"/>
            <a:r>
              <a:rPr lang="en-US" b="0" i="0" dirty="0">
                <a:solidFill>
                  <a:srgbClr val="161B3D"/>
                </a:solidFill>
                <a:effectLst/>
                <a:latin typeface="Noto Sans" panose="020B0502040504020204" pitchFamily="34" charset="0"/>
              </a:rPr>
              <a:t>It is also widely used in web scraping due to its simplicity and ease of use.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427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D9E09-A2FC-4B96-C03D-61DAC55C7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Web Scraping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8F52A-E8AF-A584-18C3-6EC05B461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Urllib3</a:t>
            </a:r>
          </a:p>
          <a:p>
            <a:pPr lvl="1"/>
            <a:r>
              <a:rPr lang="en-US" b="0" i="0" dirty="0">
                <a:solidFill>
                  <a:srgbClr val="161B3D"/>
                </a:solidFill>
                <a:effectLst/>
                <a:latin typeface="Noto Sans" panose="020B0502040204020203" pitchFamily="34" charset="0"/>
              </a:rPr>
              <a:t>A powerful HTTP client library for Python</a:t>
            </a:r>
          </a:p>
          <a:p>
            <a:pPr lvl="1"/>
            <a:r>
              <a:rPr lang="en-US" b="0" i="0" dirty="0">
                <a:solidFill>
                  <a:srgbClr val="161B3D"/>
                </a:solidFill>
                <a:effectLst/>
                <a:latin typeface="Noto Sans" panose="020B0502040504020204" pitchFamily="34" charset="0"/>
              </a:rPr>
              <a:t>to perform HTTP requests programmatically.</a:t>
            </a:r>
            <a:endParaRPr lang="en-US" dirty="0">
              <a:solidFill>
                <a:srgbClr val="161B3D"/>
              </a:solidFill>
              <a:latin typeface="Noto Sans" panose="020B0502040204020203" pitchFamily="34" charset="0"/>
            </a:endParaRPr>
          </a:p>
          <a:p>
            <a:pPr lvl="1"/>
            <a:r>
              <a:rPr lang="en-US" b="0" i="0" dirty="0">
                <a:solidFill>
                  <a:srgbClr val="161B3D"/>
                </a:solidFill>
                <a:effectLst/>
                <a:latin typeface="Noto Sans" panose="020B0502040504020204" pitchFamily="34" charset="0"/>
              </a:rPr>
              <a:t>It handles HTTP headers, retries, redirects, and other low-level details, making it an excellent library for web scraping.</a:t>
            </a:r>
            <a:endParaRPr lang="en-US" b="0" i="0" dirty="0">
              <a:solidFill>
                <a:srgbClr val="161B3D"/>
              </a:solidFill>
              <a:effectLst/>
              <a:latin typeface="Noto Sans" panose="020B0502040204020203" pitchFamily="34" charset="0"/>
            </a:endParaRPr>
          </a:p>
          <a:p>
            <a:pPr lvl="1"/>
            <a:r>
              <a:rPr lang="en-US" b="0" i="0" dirty="0">
                <a:solidFill>
                  <a:srgbClr val="161B3D"/>
                </a:solidFill>
                <a:effectLst/>
                <a:latin typeface="Noto Sans" panose="020B0502040504020204" pitchFamily="34" charset="0"/>
              </a:rPr>
              <a:t>It also supports SSL verification, connection pooling, and proxying.</a:t>
            </a:r>
            <a:endParaRPr lang="en-US" dirty="0"/>
          </a:p>
          <a:p>
            <a:endParaRPr lang="en-US" dirty="0"/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The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urllib.request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module contains a function called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urlopen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() that you can use to open a URL within a program.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976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B8A45-5052-BDE3-19DE-DD787A3A8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Web Scraping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049BB-C76E-3B4C-3C5D-AF86DFB1E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161B3D"/>
                </a:solidFill>
                <a:effectLst/>
                <a:latin typeface="Noto Sans" panose="020B0502040504020204" pitchFamily="34" charset="0"/>
              </a:rPr>
              <a:t>BeautifulSoup</a:t>
            </a:r>
            <a:r>
              <a:rPr lang="en-US" b="0" i="0" dirty="0">
                <a:solidFill>
                  <a:srgbClr val="161B3D"/>
                </a:solidFill>
                <a:effectLst/>
                <a:latin typeface="Noto Sans" panose="020B0502040504020204" pitchFamily="34" charset="0"/>
              </a:rPr>
              <a:t> allows you to parse HTML and XML documents. Using API, you can easily navigate through the HTML document tree and extract tags, meta titles, attributes, text, and other content. </a:t>
            </a:r>
            <a:r>
              <a:rPr lang="en-US" b="0" i="0" dirty="0" err="1">
                <a:solidFill>
                  <a:srgbClr val="161B3D"/>
                </a:solidFill>
                <a:effectLst/>
                <a:latin typeface="Noto Sans" panose="020B0502040504020204" pitchFamily="34" charset="0"/>
              </a:rPr>
              <a:t>BeautifulSoup</a:t>
            </a:r>
            <a:r>
              <a:rPr lang="en-US" b="0" i="0" dirty="0">
                <a:solidFill>
                  <a:srgbClr val="161B3D"/>
                </a:solidFill>
                <a:effectLst/>
                <a:latin typeface="Noto Sans" panose="020B0502040504020204" pitchFamily="34" charset="0"/>
              </a:rPr>
              <a:t> is also known for its robust error handling.</a:t>
            </a:r>
          </a:p>
          <a:p>
            <a:r>
              <a:rPr lang="en-US" b="1" i="0" dirty="0" err="1">
                <a:solidFill>
                  <a:srgbClr val="161B3D"/>
                </a:solidFill>
                <a:effectLst/>
                <a:latin typeface="Noto Sans" panose="020B0502040504020204" pitchFamily="34" charset="0"/>
              </a:rPr>
              <a:t>MechanicalSoup</a:t>
            </a:r>
            <a:r>
              <a:rPr lang="en-US" b="0" i="0" dirty="0">
                <a:solidFill>
                  <a:srgbClr val="161B3D"/>
                </a:solidFill>
                <a:effectLst/>
                <a:latin typeface="Noto Sans" panose="020B0502040504020204" pitchFamily="34" charset="0"/>
              </a:rPr>
              <a:t> automates the interaction between a web browser and a website efficiently. It provides a high-level API for web scraping that simulates human behavior. With </a:t>
            </a:r>
            <a:r>
              <a:rPr lang="en-US" b="0" i="0" dirty="0" err="1">
                <a:solidFill>
                  <a:srgbClr val="161B3D"/>
                </a:solidFill>
                <a:effectLst/>
                <a:latin typeface="Noto Sans" panose="020B0502040504020204" pitchFamily="34" charset="0"/>
              </a:rPr>
              <a:t>MechanicalSoup</a:t>
            </a:r>
            <a:r>
              <a:rPr lang="en-US" b="0" i="0" dirty="0">
                <a:solidFill>
                  <a:srgbClr val="161B3D"/>
                </a:solidFill>
                <a:effectLst/>
                <a:latin typeface="Noto Sans" panose="020B0502040504020204" pitchFamily="34" charset="0"/>
              </a:rPr>
              <a:t>, you can interact with HTML forms, click buttons, and interact with elements like a real user.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850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F7AF-037D-CA8E-688C-2A4776C44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Web Scraping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562E4-67F8-7BCC-15E5-DD6BE5577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61B3D"/>
                </a:solidFill>
                <a:effectLst/>
                <a:latin typeface="Noto Sans" panose="020B0502040504020204" pitchFamily="34" charset="0"/>
              </a:rPr>
              <a:t>Pandas</a:t>
            </a:r>
            <a:r>
              <a:rPr lang="en-US" b="0" i="0" dirty="0">
                <a:solidFill>
                  <a:srgbClr val="161B3D"/>
                </a:solidFill>
                <a:effectLst/>
                <a:latin typeface="Noto Sans" panose="020B0502040504020204" pitchFamily="34" charset="0"/>
              </a:rPr>
              <a:t> allow storing and manipulating data in various formats, including CSV, Excel, JSON, and SQL databases. Using Pandas, you can easily clean, transform, and analyze data extracted from websites.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719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774F78-F78C-F8FB-3902-1F66D45B3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6B20B-E163-C79A-56FE-C651B7732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161B3D"/>
                </a:solidFill>
                <a:effectLst/>
                <a:latin typeface="Noto Sans" panose="020B0502040504020204" pitchFamily="34" charset="0"/>
              </a:rPr>
              <a:t>Installing the important libraries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69807-77A3-D523-AB25-6C1CEB863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FB1D49-B10C-0140-5E99-CF19A89A9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032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99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8B38EB-335F-FF26-8198-76728275F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45476"/>
            <a:ext cx="9557320" cy="61503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7D327F-C6BB-D787-5476-0045A4322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6053964"/>
            <a:ext cx="6399302" cy="77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99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E5A09-B24E-D848-A681-4226C391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161B3D"/>
                </a:solidFill>
                <a:effectLst/>
                <a:latin typeface="Noto Sans" panose="020B0502040504020204" pitchFamily="34" charset="0"/>
              </a:rPr>
              <a:t>How to parse text from the website?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807E-2B20-FE52-CC2F-D2396E9E7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61B3D"/>
                </a:solidFill>
                <a:effectLst/>
                <a:latin typeface="Noto Sans" panose="020B0502040504020204" pitchFamily="34" charset="0"/>
              </a:rPr>
              <a:t>You can parse website text easily using </a:t>
            </a:r>
            <a:r>
              <a:rPr lang="en-US" b="0" i="0" dirty="0" err="1">
                <a:solidFill>
                  <a:srgbClr val="161B3D"/>
                </a:solidFill>
                <a:effectLst/>
                <a:latin typeface="Noto Sans" panose="020B0502040504020204" pitchFamily="34" charset="0"/>
              </a:rPr>
              <a:t>BeautifulSoup</a:t>
            </a:r>
            <a:r>
              <a:rPr lang="en-US" b="0" i="0" dirty="0">
                <a:solidFill>
                  <a:srgbClr val="161B3D"/>
                </a:solidFill>
                <a:effectLst/>
                <a:latin typeface="Noto Sans" panose="020B0502040504020204" pitchFamily="34" charset="0"/>
              </a:rPr>
              <a:t> or </a:t>
            </a:r>
            <a:r>
              <a:rPr lang="en-US" b="0" i="0" dirty="0" err="1">
                <a:solidFill>
                  <a:srgbClr val="161B3D"/>
                </a:solidFill>
                <a:effectLst/>
                <a:latin typeface="Noto Sans" panose="020B0502040504020204" pitchFamily="34" charset="0"/>
              </a:rPr>
              <a:t>lxml</a:t>
            </a:r>
            <a:r>
              <a:rPr lang="en-US" b="0" i="0" dirty="0">
                <a:solidFill>
                  <a:srgbClr val="161B3D"/>
                </a:solidFill>
                <a:effectLst/>
                <a:latin typeface="Noto Sans" panose="020B0502040504020204" pitchFamily="34" charset="0"/>
              </a:rPr>
              <a:t>.</a:t>
            </a:r>
          </a:p>
          <a:p>
            <a:pPr lvl="1"/>
            <a:r>
              <a:rPr lang="en-US" b="0" i="0" dirty="0">
                <a:solidFill>
                  <a:srgbClr val="161B3D"/>
                </a:solidFill>
                <a:effectLst/>
                <a:latin typeface="Noto Sans" panose="020B0502040504020204" pitchFamily="34" charset="0"/>
              </a:rPr>
              <a:t>Send an HTTP request to the URL and get the webpage's HTML content.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B3D"/>
                </a:solidFill>
                <a:effectLst/>
                <a:latin typeface="Noto Sans" panose="020B0502040504020204" pitchFamily="34" charset="0"/>
              </a:rPr>
              <a:t>Once you have the HTML structure, we will use </a:t>
            </a:r>
            <a:r>
              <a:rPr lang="en-US" b="0" i="0" dirty="0" err="1">
                <a:solidFill>
                  <a:srgbClr val="161B3D"/>
                </a:solidFill>
                <a:effectLst/>
                <a:latin typeface="Noto Sans" panose="020B0502040504020204" pitchFamily="34" charset="0"/>
              </a:rPr>
              <a:t>BeautifulSoup's</a:t>
            </a:r>
            <a:r>
              <a:rPr lang="en-US" b="0" i="0" dirty="0">
                <a:solidFill>
                  <a:srgbClr val="161B3D"/>
                </a:solidFill>
                <a:effectLst/>
                <a:latin typeface="Noto Sans" panose="020B0502040504020204" pitchFamily="34" charset="0"/>
              </a:rPr>
              <a:t> find() method to locate a specific HTML tag or attribute.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B3D"/>
                </a:solidFill>
                <a:effectLst/>
                <a:latin typeface="Noto Sans" panose="020B0502040504020204" pitchFamily="34" charset="0"/>
              </a:rPr>
              <a:t>And then extract the text content with the text attribute.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656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424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Noto Sans</vt:lpstr>
      <vt:lpstr>Source Sans Pro</vt:lpstr>
      <vt:lpstr>Office Theme</vt:lpstr>
      <vt:lpstr>Web Scraping</vt:lpstr>
      <vt:lpstr>Web Scraping</vt:lpstr>
      <vt:lpstr>Python Web Scraping Libraries</vt:lpstr>
      <vt:lpstr>Python Web Scraping Libraries</vt:lpstr>
      <vt:lpstr>Python Web Scraping Libraries</vt:lpstr>
      <vt:lpstr>Python Web Scraping Libraries</vt:lpstr>
      <vt:lpstr>Installing the important libraries</vt:lpstr>
      <vt:lpstr>PowerPoint Presentation</vt:lpstr>
      <vt:lpstr>How to parse text from the website?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</dc:creator>
  <cp:lastModifiedBy>Siva</cp:lastModifiedBy>
  <cp:revision>2</cp:revision>
  <dcterms:created xsi:type="dcterms:W3CDTF">2024-03-04T03:51:39Z</dcterms:created>
  <dcterms:modified xsi:type="dcterms:W3CDTF">2024-03-04T04:45:04Z</dcterms:modified>
</cp:coreProperties>
</file>