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a8658575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a8658575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a8658575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a8658575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ea11ee32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ea11ee32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ea11ee32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ea11ee32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a8658575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a8658575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a865857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a865857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a865857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a865857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a8658575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a865857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8658575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8658575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a8658575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a8658575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70550" y="633125"/>
            <a:ext cx="8118600" cy="93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t>HOSPITAL DATABASE MANAGEMENT SYSTEM</a:t>
            </a:r>
            <a:endParaRPr sz="2400"/>
          </a:p>
        </p:txBody>
      </p:sp>
      <p:sp>
        <p:nvSpPr>
          <p:cNvPr id="60" name="Google Shape;60;p13"/>
          <p:cNvSpPr txBox="1"/>
          <p:nvPr>
            <p:ph idx="1" type="subTitle"/>
          </p:nvPr>
        </p:nvSpPr>
        <p:spPr>
          <a:xfrm>
            <a:off x="4226325" y="2900225"/>
            <a:ext cx="4305900" cy="1425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Submitted by:</a:t>
            </a:r>
            <a:endParaRPr/>
          </a:p>
          <a:p>
            <a:pPr indent="0" lvl="0" marL="0" rtl="0" algn="l">
              <a:spcBef>
                <a:spcPts val="0"/>
              </a:spcBef>
              <a:spcAft>
                <a:spcPts val="0"/>
              </a:spcAft>
              <a:buNone/>
            </a:pPr>
            <a:r>
              <a:rPr lang="en-GB"/>
              <a:t>Naveed (RA1911003010760)</a:t>
            </a:r>
            <a:endParaRPr/>
          </a:p>
          <a:p>
            <a:pPr indent="0" lvl="0" marL="0" rtl="0" algn="l">
              <a:spcBef>
                <a:spcPts val="0"/>
              </a:spcBef>
              <a:spcAft>
                <a:spcPts val="0"/>
              </a:spcAft>
              <a:buNone/>
            </a:pPr>
            <a:r>
              <a:rPr lang="en-GB"/>
              <a:t>Siva </a:t>
            </a:r>
            <a:r>
              <a:rPr lang="en-GB"/>
              <a:t>(RA1911003010763)</a:t>
            </a:r>
            <a:endParaRPr/>
          </a:p>
          <a:p>
            <a:pPr indent="0" lvl="0" marL="0" rtl="0" algn="l">
              <a:spcBef>
                <a:spcPts val="0"/>
              </a:spcBef>
              <a:spcAft>
                <a:spcPts val="0"/>
              </a:spcAft>
              <a:buNone/>
            </a:pPr>
            <a:r>
              <a:rPr lang="en-GB"/>
              <a:t>Shivang </a:t>
            </a:r>
            <a:r>
              <a:rPr lang="en-GB"/>
              <a:t>(RA1911003010765)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714375" y="0"/>
            <a:ext cx="771524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3"/>
          <p:cNvPicPr preferRelativeResize="0"/>
          <p:nvPr/>
        </p:nvPicPr>
        <p:blipFill>
          <a:blip r:embed="rId3">
            <a:alphaModFix/>
          </a:blip>
          <a:stretch>
            <a:fillRect/>
          </a:stretch>
        </p:blipFill>
        <p:spPr>
          <a:xfrm>
            <a:off x="61913" y="785813"/>
            <a:ext cx="9020175" cy="35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a:t>INTRODUCTION:</a:t>
            </a:r>
            <a:endParaRPr b="1" sz="2400"/>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Hospital are the essential part of our lives, providing best medical facilities to people suffering from various ailments, which may be due to change in climatic conditions, increased workload, emotional trauma stress etc.</a:t>
            </a:r>
            <a:endParaRPr/>
          </a:p>
          <a:p>
            <a:pPr indent="0" lvl="0" marL="0" rtl="0" algn="l">
              <a:spcBef>
                <a:spcPts val="1200"/>
              </a:spcBef>
              <a:spcAft>
                <a:spcPts val="0"/>
              </a:spcAft>
              <a:buNone/>
            </a:pPr>
            <a:r>
              <a:rPr lang="en-GB"/>
              <a:t> It is necessary for the hospitals to keep track of its day-to-day activities &amp; records of its patients, doctors, nurses, ward boys and other staff personals that keep the hospital running smoothly &amp; successfully.</a:t>
            </a:r>
            <a:endParaRPr/>
          </a:p>
          <a:p>
            <a:pPr indent="0" lvl="0" marL="0" rtl="0" algn="l">
              <a:spcBef>
                <a:spcPts val="1200"/>
              </a:spcBef>
              <a:spcAft>
                <a:spcPts val="0"/>
              </a:spcAft>
              <a:buNone/>
            </a:pPr>
            <a:r>
              <a:rPr lang="en-GB"/>
              <a:t> But keeping track of all the activities and their records on paper is very cumbersome and error prone. It also is very inefficient and a time-consuming process observing the continuous increase in population and number of people visiting the hospital. </a:t>
            </a:r>
            <a:endParaRPr/>
          </a:p>
          <a:p>
            <a:pPr indent="0" lvl="0" marL="0" rtl="0" algn="l">
              <a:spcBef>
                <a:spcPts val="1200"/>
              </a:spcBef>
              <a:spcAft>
                <a:spcPts val="1200"/>
              </a:spcAft>
              <a:buNone/>
            </a:pPr>
            <a:r>
              <a:rPr lang="en-GB"/>
              <a:t>Recording and maintaining all these records is highly unreliable, inefficient and error prone. It is also not economically &amp; technically feasible to maintain these records on paper.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263250"/>
            <a:ext cx="8520600" cy="43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50"/>
              <a:t>Thus keeping the working of the manual system as the basis of our project. We have developed an automated version of the manual system, named as "Hospital Management”.</a:t>
            </a:r>
            <a:endParaRPr sz="1650"/>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b="1" lang="en-GB" sz="2400"/>
              <a:t>PROJECT SCOPE :</a:t>
            </a:r>
            <a:endParaRPr b="1" sz="2400"/>
          </a:p>
          <a:p>
            <a:pPr indent="0" lvl="0" marL="0" rtl="0" algn="l">
              <a:lnSpc>
                <a:spcPct val="100000"/>
              </a:lnSpc>
              <a:spcBef>
                <a:spcPts val="0"/>
              </a:spcBef>
              <a:spcAft>
                <a:spcPts val="0"/>
              </a:spcAft>
              <a:buNone/>
            </a:pPr>
            <a:r>
              <a:t/>
            </a:r>
            <a:endParaRPr sz="3000"/>
          </a:p>
          <a:p>
            <a:pPr indent="0" lvl="0" marL="0" rtl="0" algn="l">
              <a:lnSpc>
                <a:spcPct val="138000"/>
              </a:lnSpc>
              <a:spcBef>
                <a:spcPts val="0"/>
              </a:spcBef>
              <a:spcAft>
                <a:spcPts val="1200"/>
              </a:spcAft>
              <a:buClr>
                <a:schemeClr val="dk1"/>
              </a:buClr>
              <a:buSzPts val="1100"/>
              <a:buFont typeface="Arial"/>
              <a:buNone/>
            </a:pPr>
            <a:r>
              <a:rPr lang="en-GB"/>
              <a:t> </a:t>
            </a:r>
            <a:r>
              <a:rPr lang="en-GB" sz="1650"/>
              <a:t>The main aim of our project is to provide a paperless hospital up to 90%.It also aims at providing low-cost reliable automation of the existing systems. The system also provides excellent security of data at every level of user-system interaction and also provides robust &amp; reliable storage and backup facilities. </a:t>
            </a:r>
            <a:endParaRPr sz="16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455625"/>
            <a:ext cx="8520600" cy="411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50"/>
              <a:t>The Advantages of Computerized Hospital Management System are: </a:t>
            </a:r>
            <a:endParaRPr sz="1650"/>
          </a:p>
          <a:p>
            <a:pPr indent="0" lvl="0" marL="0" rtl="0" algn="l">
              <a:spcBef>
                <a:spcPts val="1200"/>
              </a:spcBef>
              <a:spcAft>
                <a:spcPts val="0"/>
              </a:spcAft>
              <a:buNone/>
            </a:pPr>
            <a:r>
              <a:rPr lang="en-GB" sz="1650"/>
              <a:t>1) Time saving</a:t>
            </a:r>
            <a:endParaRPr sz="1650"/>
          </a:p>
          <a:p>
            <a:pPr indent="0" lvl="0" marL="0" rtl="0" algn="l">
              <a:spcBef>
                <a:spcPts val="1200"/>
              </a:spcBef>
              <a:spcAft>
                <a:spcPts val="0"/>
              </a:spcAft>
              <a:buNone/>
            </a:pPr>
            <a:r>
              <a:rPr lang="en-GB" sz="1650"/>
              <a:t>2)Data can be easily inserted/updated/deleted </a:t>
            </a:r>
            <a:endParaRPr sz="1650"/>
          </a:p>
          <a:p>
            <a:pPr indent="0" lvl="0" marL="0" rtl="0" algn="l">
              <a:spcBef>
                <a:spcPts val="1200"/>
              </a:spcBef>
              <a:spcAft>
                <a:spcPts val="0"/>
              </a:spcAft>
              <a:buNone/>
            </a:pPr>
            <a:r>
              <a:rPr lang="en-GB" sz="1650"/>
              <a:t>3)Saving paperwork </a:t>
            </a:r>
            <a:endParaRPr sz="1650"/>
          </a:p>
          <a:p>
            <a:pPr indent="0" lvl="0" marL="0" rtl="0" algn="l">
              <a:spcBef>
                <a:spcPts val="1200"/>
              </a:spcBef>
              <a:spcAft>
                <a:spcPts val="0"/>
              </a:spcAft>
              <a:buNone/>
            </a:pPr>
            <a:r>
              <a:rPr lang="en-GB" sz="1650"/>
              <a:t>4)Data is easily approachable</a:t>
            </a:r>
            <a:endParaRPr sz="1650"/>
          </a:p>
          <a:p>
            <a:pPr indent="0" lvl="0" marL="0" rtl="0" algn="l">
              <a:spcBef>
                <a:spcPts val="1200"/>
              </a:spcBef>
              <a:spcAft>
                <a:spcPts val="0"/>
              </a:spcAft>
              <a:buNone/>
            </a:pPr>
            <a:r>
              <a:rPr lang="en-GB" sz="1650"/>
              <a:t>5) Immediate access of data </a:t>
            </a:r>
            <a:endParaRPr sz="1650"/>
          </a:p>
          <a:p>
            <a:pPr indent="0" lvl="0" marL="0" rtl="0" algn="l">
              <a:spcBef>
                <a:spcPts val="1200"/>
              </a:spcBef>
              <a:spcAft>
                <a:spcPts val="0"/>
              </a:spcAft>
              <a:buClr>
                <a:schemeClr val="dk1"/>
              </a:buClr>
              <a:buSzPts val="1100"/>
              <a:buFont typeface="Arial"/>
              <a:buNone/>
            </a:pPr>
            <a:r>
              <a:rPr lang="en-GB" sz="1650"/>
              <a:t>6)User friendly interface </a:t>
            </a:r>
            <a:endParaRPr sz="165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384750"/>
            <a:ext cx="8520600" cy="43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highlight>
                  <a:schemeClr val="accent1"/>
                </a:highlight>
              </a:rPr>
              <a:t>This hospital management system mainly consists of three modules, which are</a:t>
            </a:r>
            <a:endParaRPr b="1" sz="1500">
              <a:highlight>
                <a:schemeClr val="accent1"/>
              </a:highlight>
            </a:endParaRPr>
          </a:p>
          <a:p>
            <a:pPr indent="0" lvl="0" marL="0" rtl="0" algn="l">
              <a:lnSpc>
                <a:spcPct val="110000"/>
              </a:lnSpc>
              <a:spcBef>
                <a:spcPts val="1900"/>
              </a:spcBef>
              <a:spcAft>
                <a:spcPts val="0"/>
              </a:spcAft>
              <a:buClr>
                <a:schemeClr val="dk1"/>
              </a:buClr>
              <a:buSzPts val="1100"/>
              <a:buFont typeface="Arial"/>
              <a:buNone/>
            </a:pPr>
            <a:r>
              <a:rPr b="1" lang="en-GB" sz="1500">
                <a:highlight>
                  <a:schemeClr val="accent1"/>
                </a:highlight>
              </a:rPr>
              <a:t>Admin Module:</a:t>
            </a:r>
            <a:endParaRPr b="1" sz="1500">
              <a:highlight>
                <a:schemeClr val="accent1"/>
              </a:highlight>
            </a:endParaRPr>
          </a:p>
          <a:p>
            <a:pPr indent="-323850" lvl="0" marL="457200" rtl="0" algn="l">
              <a:spcBef>
                <a:spcPts val="800"/>
              </a:spcBef>
              <a:spcAft>
                <a:spcPts val="0"/>
              </a:spcAft>
              <a:buClr>
                <a:schemeClr val="dk1"/>
              </a:buClr>
              <a:buSzPts val="1500"/>
              <a:buFont typeface="Arial"/>
              <a:buChar char="●"/>
            </a:pPr>
            <a:r>
              <a:rPr b="1" lang="en-GB" sz="1500">
                <a:highlight>
                  <a:schemeClr val="accent1"/>
                </a:highlight>
              </a:rPr>
              <a:t>Dashboard</a:t>
            </a:r>
            <a:r>
              <a:rPr lang="en-GB" sz="1500">
                <a:highlight>
                  <a:schemeClr val="accent1"/>
                </a:highlight>
              </a:rPr>
              <a:t>: In this section, admin can view the Patients, Doctors and Appointments.</a:t>
            </a:r>
            <a:endParaRPr sz="1500">
              <a:highlight>
                <a:schemeClr val="accent1"/>
              </a:highlight>
            </a:endParaRPr>
          </a:p>
          <a:p>
            <a:pPr indent="-323850" lvl="0" marL="457200" rtl="0" algn="l">
              <a:spcBef>
                <a:spcPts val="0"/>
              </a:spcBef>
              <a:spcAft>
                <a:spcPts val="0"/>
              </a:spcAft>
              <a:buClr>
                <a:schemeClr val="dk1"/>
              </a:buClr>
              <a:buSzPts val="1500"/>
              <a:buFont typeface="Arial"/>
              <a:buChar char="●"/>
            </a:pPr>
            <a:r>
              <a:rPr b="1" lang="en-GB" sz="1500">
                <a:highlight>
                  <a:schemeClr val="accent1"/>
                </a:highlight>
              </a:rPr>
              <a:t>Doctor</a:t>
            </a:r>
            <a:r>
              <a:rPr lang="en-GB" sz="1500">
                <a:highlight>
                  <a:schemeClr val="accent1"/>
                </a:highlight>
              </a:rPr>
              <a:t>: In this section Admin can manage the Doctors to add, edit and delete.</a:t>
            </a:r>
            <a:endParaRPr sz="1500">
              <a:highlight>
                <a:schemeClr val="accent1"/>
              </a:highlight>
            </a:endParaRPr>
          </a:p>
          <a:p>
            <a:pPr indent="-323850" lvl="0" marL="457200" rtl="0" algn="l">
              <a:spcBef>
                <a:spcPts val="0"/>
              </a:spcBef>
              <a:spcAft>
                <a:spcPts val="0"/>
              </a:spcAft>
              <a:buClr>
                <a:schemeClr val="dk1"/>
              </a:buClr>
              <a:buSzPts val="1500"/>
              <a:buFont typeface="Arial"/>
              <a:buChar char="●"/>
            </a:pPr>
            <a:r>
              <a:rPr b="1" lang="en-GB" sz="1500">
                <a:highlight>
                  <a:schemeClr val="accent1"/>
                </a:highlight>
              </a:rPr>
              <a:t>Patient</a:t>
            </a:r>
            <a:r>
              <a:rPr lang="en-GB" sz="1500">
                <a:highlight>
                  <a:schemeClr val="accent1"/>
                </a:highlight>
              </a:rPr>
              <a:t>: In this section Admin can manage the Patients to add, edit and delete.</a:t>
            </a:r>
            <a:endParaRPr sz="1500">
              <a:highlight>
                <a:schemeClr val="accent1"/>
              </a:highlight>
            </a:endParaRPr>
          </a:p>
          <a:p>
            <a:pPr indent="-323850" lvl="0" marL="457200" rtl="0" algn="l">
              <a:spcBef>
                <a:spcPts val="0"/>
              </a:spcBef>
              <a:spcAft>
                <a:spcPts val="0"/>
              </a:spcAft>
              <a:buClr>
                <a:schemeClr val="dk1"/>
              </a:buClr>
              <a:buSzPts val="1500"/>
              <a:buFont typeface="Arial"/>
              <a:buChar char="●"/>
            </a:pPr>
            <a:r>
              <a:rPr b="1" lang="en-GB" sz="1500">
                <a:highlight>
                  <a:schemeClr val="accent1"/>
                </a:highlight>
              </a:rPr>
              <a:t>Appointment</a:t>
            </a:r>
            <a:r>
              <a:rPr lang="en-GB" sz="1500">
                <a:highlight>
                  <a:schemeClr val="accent1"/>
                </a:highlight>
              </a:rPr>
              <a:t>: In this section Admin can manage the Appointment to add, edit and delete.</a:t>
            </a:r>
            <a:endParaRPr sz="1500">
              <a:highlight>
                <a:schemeClr val="accent1"/>
              </a:highlight>
            </a:endParaRPr>
          </a:p>
          <a:p>
            <a:pPr indent="0" lvl="0" marL="0" rtl="0" algn="l">
              <a:lnSpc>
                <a:spcPct val="110000"/>
              </a:lnSpc>
              <a:spcBef>
                <a:spcPts val="1900"/>
              </a:spcBef>
              <a:spcAft>
                <a:spcPts val="0"/>
              </a:spcAft>
              <a:buClr>
                <a:schemeClr val="dk1"/>
              </a:buClr>
              <a:buSzPts val="1100"/>
              <a:buFont typeface="Arial"/>
              <a:buNone/>
            </a:pPr>
            <a:r>
              <a:rPr b="1" lang="en-GB" sz="1500">
                <a:highlight>
                  <a:schemeClr val="accent1"/>
                </a:highlight>
              </a:rPr>
              <a:t>Doctor Module</a:t>
            </a:r>
            <a:endParaRPr b="1" sz="1500">
              <a:highlight>
                <a:schemeClr val="accent1"/>
              </a:highlight>
            </a:endParaRPr>
          </a:p>
          <a:p>
            <a:pPr indent="-323850" lvl="0" marL="457200" rtl="0" algn="l">
              <a:spcBef>
                <a:spcPts val="800"/>
              </a:spcBef>
              <a:spcAft>
                <a:spcPts val="0"/>
              </a:spcAft>
              <a:buClr>
                <a:schemeClr val="dk1"/>
              </a:buClr>
              <a:buSzPts val="1500"/>
              <a:buFont typeface="Arial"/>
              <a:buChar char="●"/>
            </a:pPr>
            <a:r>
              <a:rPr b="1" lang="en-GB" sz="1500">
                <a:highlight>
                  <a:schemeClr val="accent1"/>
                </a:highlight>
              </a:rPr>
              <a:t>Doctor</a:t>
            </a:r>
            <a:r>
              <a:rPr lang="en-GB" sz="1500">
                <a:highlight>
                  <a:schemeClr val="accent1"/>
                </a:highlight>
              </a:rPr>
              <a:t>: In this section Doctor can manage his profile.</a:t>
            </a:r>
            <a:endParaRPr sz="1500">
              <a:highlight>
                <a:schemeClr val="accent1"/>
              </a:highlight>
            </a:endParaRPr>
          </a:p>
          <a:p>
            <a:pPr indent="-323850" lvl="0" marL="457200" rtl="0" algn="l">
              <a:spcBef>
                <a:spcPts val="0"/>
              </a:spcBef>
              <a:spcAft>
                <a:spcPts val="0"/>
              </a:spcAft>
              <a:buClr>
                <a:schemeClr val="dk1"/>
              </a:buClr>
              <a:buSzPts val="1500"/>
              <a:buFont typeface="Arial"/>
              <a:buChar char="●"/>
            </a:pPr>
            <a:r>
              <a:rPr b="1" lang="en-GB" sz="1500">
                <a:highlight>
                  <a:schemeClr val="accent1"/>
                </a:highlight>
              </a:rPr>
              <a:t>Patient</a:t>
            </a:r>
            <a:r>
              <a:rPr lang="en-GB" sz="1500">
                <a:highlight>
                  <a:schemeClr val="accent1"/>
                </a:highlight>
              </a:rPr>
              <a:t>: In this section Doctor can manage the Patients to add, edit and delete.</a:t>
            </a:r>
            <a:endParaRPr sz="1500">
              <a:highlight>
                <a:schemeClr val="accent1"/>
              </a:highlight>
            </a:endParaRPr>
          </a:p>
          <a:p>
            <a:pPr indent="-323850" lvl="0" marL="457200" rtl="0" algn="l">
              <a:spcBef>
                <a:spcPts val="0"/>
              </a:spcBef>
              <a:spcAft>
                <a:spcPts val="0"/>
              </a:spcAft>
              <a:buClr>
                <a:schemeClr val="dk1"/>
              </a:buClr>
              <a:buSzPts val="1500"/>
              <a:buFont typeface="Arial"/>
              <a:buChar char="●"/>
            </a:pPr>
            <a:r>
              <a:rPr b="1" lang="en-GB" sz="1500">
                <a:highlight>
                  <a:schemeClr val="accent1"/>
                </a:highlight>
              </a:rPr>
              <a:t>Appointment</a:t>
            </a:r>
            <a:r>
              <a:rPr lang="en-GB" sz="1500">
                <a:highlight>
                  <a:schemeClr val="accent1"/>
                </a:highlight>
              </a:rPr>
              <a:t>: In this section Doctor can view the Appointment.</a:t>
            </a:r>
            <a:endParaRPr sz="1500">
              <a:highlight>
                <a:schemeClr val="accent1"/>
              </a:highlight>
            </a:endParaRPr>
          </a:p>
          <a:p>
            <a:pPr indent="0" lvl="0" marL="0" rtl="0" algn="l">
              <a:lnSpc>
                <a:spcPct val="110000"/>
              </a:lnSpc>
              <a:spcBef>
                <a:spcPts val="1900"/>
              </a:spcBef>
              <a:spcAft>
                <a:spcPts val="0"/>
              </a:spcAft>
              <a:buClr>
                <a:schemeClr val="dk1"/>
              </a:buClr>
              <a:buSzPts val="1100"/>
              <a:buFont typeface="Arial"/>
              <a:buNone/>
            </a:pPr>
            <a:r>
              <a:rPr b="1" lang="en-GB" sz="1500">
                <a:highlight>
                  <a:schemeClr val="accent1"/>
                </a:highlight>
              </a:rPr>
              <a:t>Patient Module</a:t>
            </a:r>
            <a:endParaRPr b="1" sz="1500">
              <a:highlight>
                <a:schemeClr val="accent1"/>
              </a:highlight>
            </a:endParaRPr>
          </a:p>
          <a:p>
            <a:pPr indent="-323850" lvl="0" marL="457200" rtl="0" algn="l">
              <a:spcBef>
                <a:spcPts val="800"/>
              </a:spcBef>
              <a:spcAft>
                <a:spcPts val="0"/>
              </a:spcAft>
              <a:buClr>
                <a:schemeClr val="dk1"/>
              </a:buClr>
              <a:buSzPts val="1500"/>
              <a:buFont typeface="Arial"/>
              <a:buChar char="●"/>
            </a:pPr>
            <a:r>
              <a:rPr b="1" lang="en-GB" sz="1500">
                <a:highlight>
                  <a:schemeClr val="accent1"/>
                </a:highlight>
              </a:rPr>
              <a:t>Patient</a:t>
            </a:r>
            <a:r>
              <a:rPr lang="en-GB" sz="1500">
                <a:highlight>
                  <a:schemeClr val="accent1"/>
                </a:highlight>
              </a:rPr>
              <a:t>: In this section Patient can manage his profile.</a:t>
            </a:r>
            <a:endParaRPr sz="1500">
              <a:highlight>
                <a:schemeClr val="accent1"/>
              </a:highlight>
            </a:endParaRPr>
          </a:p>
          <a:p>
            <a:pPr indent="-323850" lvl="0" marL="457200" rtl="0" algn="l">
              <a:spcBef>
                <a:spcPts val="0"/>
              </a:spcBef>
              <a:spcAft>
                <a:spcPts val="0"/>
              </a:spcAft>
              <a:buClr>
                <a:schemeClr val="dk1"/>
              </a:buClr>
              <a:buSzPts val="1500"/>
              <a:buFont typeface="Arial"/>
              <a:buChar char="●"/>
            </a:pPr>
            <a:r>
              <a:rPr b="1" lang="en-GB" sz="1500">
                <a:highlight>
                  <a:schemeClr val="accent1"/>
                </a:highlight>
              </a:rPr>
              <a:t>Appointment</a:t>
            </a:r>
            <a:r>
              <a:rPr lang="en-GB" sz="1500">
                <a:highlight>
                  <a:schemeClr val="accent1"/>
                </a:highlight>
              </a:rPr>
              <a:t>: In this section Patient can manage his Appointment to add, edit and delete</a:t>
            </a:r>
            <a:r>
              <a:rPr lang="en-GB" sz="1500">
                <a:highlight>
                  <a:srgbClr val="FFFFFF"/>
                </a:highlight>
              </a:rPr>
              <a:t>.</a:t>
            </a:r>
            <a:endParaRPr sz="1500">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a:t>PROJECT RESOURCE REQUIREMENTS:</a:t>
            </a:r>
            <a:endParaRPr b="1" sz="2400"/>
          </a:p>
        </p:txBody>
      </p:sp>
      <p:sp>
        <p:nvSpPr>
          <p:cNvPr id="87" name="Google Shape;87;p18"/>
          <p:cNvSpPr txBox="1"/>
          <p:nvPr>
            <p:ph idx="1" type="body"/>
          </p:nvPr>
        </p:nvSpPr>
        <p:spPr>
          <a:xfrm>
            <a:off x="311700" y="1058225"/>
            <a:ext cx="8520600" cy="35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Software Resource Requirements  </a:t>
            </a:r>
            <a:endParaRPr sz="1600"/>
          </a:p>
          <a:p>
            <a:pPr indent="-330200" lvl="0" marL="457200" rtl="0" algn="l">
              <a:spcBef>
                <a:spcPts val="1200"/>
              </a:spcBef>
              <a:spcAft>
                <a:spcPts val="0"/>
              </a:spcAft>
              <a:buSzPts val="1600"/>
              <a:buChar char="●"/>
            </a:pPr>
            <a:r>
              <a:rPr lang="en-GB" sz="1600"/>
              <a:t>Windows 10 </a:t>
            </a:r>
            <a:endParaRPr sz="1600"/>
          </a:p>
          <a:p>
            <a:pPr indent="-330200" lvl="0" marL="457200" rtl="0" algn="l">
              <a:spcBef>
                <a:spcPts val="0"/>
              </a:spcBef>
              <a:spcAft>
                <a:spcPts val="0"/>
              </a:spcAft>
              <a:buSzPts val="1600"/>
              <a:buChar char="●"/>
            </a:pPr>
            <a:r>
              <a:rPr lang="en-GB" sz="1600"/>
              <a:t>Draw.io(ER DIAGRAM) </a:t>
            </a:r>
            <a:endParaRPr sz="1600"/>
          </a:p>
          <a:p>
            <a:pPr indent="0" lvl="0" marL="0" rtl="0" algn="l">
              <a:spcBef>
                <a:spcPts val="1200"/>
              </a:spcBef>
              <a:spcAft>
                <a:spcPts val="0"/>
              </a:spcAft>
              <a:buNone/>
            </a:pPr>
            <a:r>
              <a:rPr lang="en-GB" sz="1600"/>
              <a:t>FRONT END:  </a:t>
            </a:r>
            <a:endParaRPr sz="1600"/>
          </a:p>
          <a:p>
            <a:pPr indent="-330200" lvl="0" marL="457200" rtl="0" algn="l">
              <a:spcBef>
                <a:spcPts val="1200"/>
              </a:spcBef>
              <a:spcAft>
                <a:spcPts val="0"/>
              </a:spcAft>
              <a:buSzPts val="1600"/>
              <a:buChar char="●"/>
            </a:pPr>
            <a:r>
              <a:rPr lang="en-GB" sz="1600"/>
              <a:t>HTML 5 &amp; CSS  </a:t>
            </a:r>
            <a:endParaRPr sz="1600"/>
          </a:p>
          <a:p>
            <a:pPr indent="-330200" lvl="0" marL="457200" rtl="0" algn="l">
              <a:spcBef>
                <a:spcPts val="0"/>
              </a:spcBef>
              <a:spcAft>
                <a:spcPts val="0"/>
              </a:spcAft>
              <a:buSzPts val="1600"/>
              <a:buChar char="●"/>
            </a:pPr>
            <a:r>
              <a:rPr lang="en-GB" sz="1600"/>
              <a:t>PHP5.5 </a:t>
            </a:r>
            <a:endParaRPr sz="1600"/>
          </a:p>
          <a:p>
            <a:pPr indent="0" lvl="0" marL="0" rtl="0" algn="l">
              <a:spcBef>
                <a:spcPts val="1200"/>
              </a:spcBef>
              <a:spcAft>
                <a:spcPts val="0"/>
              </a:spcAft>
              <a:buNone/>
            </a:pPr>
            <a:r>
              <a:rPr lang="en-GB" sz="1600"/>
              <a:t>BACK END:  </a:t>
            </a:r>
            <a:endParaRPr sz="1600"/>
          </a:p>
          <a:p>
            <a:pPr indent="-330200" lvl="0" marL="457200" rtl="0" algn="l">
              <a:spcBef>
                <a:spcPts val="1200"/>
              </a:spcBef>
              <a:spcAft>
                <a:spcPts val="0"/>
              </a:spcAft>
              <a:buSzPts val="1600"/>
              <a:buChar char="●"/>
            </a:pPr>
            <a:r>
              <a:rPr lang="en-GB" sz="1600"/>
              <a:t>Xampp (My SQLi, My SQL server, Apache Web Server)  </a:t>
            </a:r>
            <a:endParaRPr sz="1600"/>
          </a:p>
          <a:p>
            <a:pPr indent="-330200" lvl="0" marL="457200" rtl="0" algn="l">
              <a:spcBef>
                <a:spcPts val="0"/>
              </a:spcBef>
              <a:spcAft>
                <a:spcPts val="0"/>
              </a:spcAft>
              <a:buSzPts val="1600"/>
              <a:buChar char="●"/>
            </a:pPr>
            <a:r>
              <a:rPr lang="en-GB" sz="1600"/>
              <a:t>Notepad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02025"/>
            <a:ext cx="8102100" cy="52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400"/>
              <a:t> </a:t>
            </a:r>
            <a:r>
              <a:rPr b="1" lang="en-GB" sz="2400"/>
              <a:t>ER DIAGRAM:</a:t>
            </a:r>
            <a:endParaRPr b="1" sz="2400"/>
          </a:p>
        </p:txBody>
      </p:sp>
      <p:pic>
        <p:nvPicPr>
          <p:cNvPr id="93" name="Google Shape;93;p19"/>
          <p:cNvPicPr preferRelativeResize="0"/>
          <p:nvPr/>
        </p:nvPicPr>
        <p:blipFill>
          <a:blip r:embed="rId3">
            <a:alphaModFix/>
          </a:blip>
          <a:stretch>
            <a:fillRect/>
          </a:stretch>
        </p:blipFill>
        <p:spPr>
          <a:xfrm>
            <a:off x="2336288" y="627000"/>
            <a:ext cx="4471425" cy="430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3115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a:t>TABLES AND CONSTRAINTS:</a:t>
            </a:r>
            <a:endParaRPr b="1" sz="2400"/>
          </a:p>
        </p:txBody>
      </p:sp>
      <p:pic>
        <p:nvPicPr>
          <p:cNvPr id="99" name="Google Shape;99;p20"/>
          <p:cNvPicPr preferRelativeResize="0"/>
          <p:nvPr/>
        </p:nvPicPr>
        <p:blipFill rotWithShape="1">
          <a:blip r:embed="rId3">
            <a:alphaModFix/>
          </a:blip>
          <a:srcRect b="2267" l="10567" r="10330" t="0"/>
          <a:stretch/>
        </p:blipFill>
        <p:spPr>
          <a:xfrm>
            <a:off x="1245375" y="744350"/>
            <a:ext cx="6986250" cy="439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354545" y="0"/>
            <a:ext cx="6434909"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