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92000"/>
  <p:notesSz cx="7315200" cy="9601200"/>
  <p:embeddedFontLst>
    <p:embeddedFont>
      <p:font typeface="Roboto Thin"/>
      <p:regular r:id="rId16"/>
      <p:bold r:id="rId17"/>
      <p:italic r:id="rId18"/>
      <p:boldItalic r:id="rId19"/>
    </p:embeddedFont>
    <p:embeddedFont>
      <p:font typeface="Roboto"/>
      <p:regular r:id="rId20"/>
      <p:bold r:id="rId21"/>
      <p:italic r:id="rId22"/>
      <p:boldItalic r:id="rId23"/>
    </p:embeddedFont>
    <p:embeddedFont>
      <p:font typeface="Roboto Medium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RobotoMedium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Medium-italic.fntdata"/><Relationship Id="rId25" Type="http://schemas.openxmlformats.org/officeDocument/2006/relationships/font" Target="fonts/RobotoMedium-bold.fntdata"/><Relationship Id="rId27" Type="http://schemas.openxmlformats.org/officeDocument/2006/relationships/font" Target="fonts/RobotoMedium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Thin-bold.fntdata"/><Relationship Id="rId16" Type="http://schemas.openxmlformats.org/officeDocument/2006/relationships/font" Target="fonts/RobotoThin-regular.fntdata"/><Relationship Id="rId19" Type="http://schemas.openxmlformats.org/officeDocument/2006/relationships/font" Target="fonts/RobotoThin-boldItalic.fntdata"/><Relationship Id="rId18" Type="http://schemas.openxmlformats.org/officeDocument/2006/relationships/font" Target="fonts/RobotoThin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3587" y="0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57200" y="720725"/>
            <a:ext cx="64008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:notes"/>
          <p:cNvSpPr/>
          <p:nvPr>
            <p:ph idx="2" type="sldImg"/>
          </p:nvPr>
        </p:nvSpPr>
        <p:spPr>
          <a:xfrm>
            <a:off x="457200" y="720725"/>
            <a:ext cx="64008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d16e58aa93_1_84:notes"/>
          <p:cNvSpPr/>
          <p:nvPr>
            <p:ph idx="2" type="sldImg"/>
          </p:nvPr>
        </p:nvSpPr>
        <p:spPr>
          <a:xfrm>
            <a:off x="457200" y="720725"/>
            <a:ext cx="6400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2d16e58aa93_1_84:notes"/>
          <p:cNvSpPr txBox="1"/>
          <p:nvPr>
            <p:ph idx="1" type="body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g2d16e58aa93_1_84:notes"/>
          <p:cNvSpPr txBox="1"/>
          <p:nvPr>
            <p:ph idx="12" type="sldNum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d18d20de49_0_3:notes"/>
          <p:cNvSpPr/>
          <p:nvPr>
            <p:ph idx="2" type="sldImg"/>
          </p:nvPr>
        </p:nvSpPr>
        <p:spPr>
          <a:xfrm>
            <a:off x="457200" y="720725"/>
            <a:ext cx="6400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d18d20de49_0_3:notes"/>
          <p:cNvSpPr txBox="1"/>
          <p:nvPr>
            <p:ph idx="1" type="body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g2d18d20de49_0_3:notes"/>
          <p:cNvSpPr txBox="1"/>
          <p:nvPr>
            <p:ph idx="12" type="sldNum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d18d20de49_0_401:notes"/>
          <p:cNvSpPr/>
          <p:nvPr>
            <p:ph idx="2" type="sldImg"/>
          </p:nvPr>
        </p:nvSpPr>
        <p:spPr>
          <a:xfrm>
            <a:off x="457200" y="720725"/>
            <a:ext cx="6400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d18d20de49_0_401:notes"/>
          <p:cNvSpPr txBox="1"/>
          <p:nvPr>
            <p:ph idx="1" type="body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g2d18d20de49_0_401:notes"/>
          <p:cNvSpPr txBox="1"/>
          <p:nvPr>
            <p:ph idx="12" type="sldNum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d18d20de49_0_792:notes"/>
          <p:cNvSpPr/>
          <p:nvPr>
            <p:ph idx="2" type="sldImg"/>
          </p:nvPr>
        </p:nvSpPr>
        <p:spPr>
          <a:xfrm>
            <a:off x="457200" y="720725"/>
            <a:ext cx="6400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d18d20de49_0_792:notes"/>
          <p:cNvSpPr txBox="1"/>
          <p:nvPr>
            <p:ph idx="1" type="body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2d18d20de49_0_792:notes"/>
          <p:cNvSpPr txBox="1"/>
          <p:nvPr>
            <p:ph idx="12" type="sldNum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d12d24b137_0_8:notes"/>
          <p:cNvSpPr/>
          <p:nvPr>
            <p:ph idx="2" type="sldImg"/>
          </p:nvPr>
        </p:nvSpPr>
        <p:spPr>
          <a:xfrm>
            <a:off x="457200" y="720725"/>
            <a:ext cx="6400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d12d24b137_0_8:notes"/>
          <p:cNvSpPr txBox="1"/>
          <p:nvPr>
            <p:ph idx="1" type="body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2d12d24b137_0_8:notes"/>
          <p:cNvSpPr txBox="1"/>
          <p:nvPr>
            <p:ph idx="12" type="sldNum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d12d24b137_0_15:notes"/>
          <p:cNvSpPr/>
          <p:nvPr>
            <p:ph idx="2" type="sldImg"/>
          </p:nvPr>
        </p:nvSpPr>
        <p:spPr>
          <a:xfrm>
            <a:off x="457200" y="720725"/>
            <a:ext cx="6400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d12d24b137_0_15:notes"/>
          <p:cNvSpPr txBox="1"/>
          <p:nvPr>
            <p:ph idx="1" type="body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g2d12d24b137_0_15:notes"/>
          <p:cNvSpPr txBox="1"/>
          <p:nvPr>
            <p:ph idx="12" type="sldNum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d12d24b137_0_29:notes"/>
          <p:cNvSpPr/>
          <p:nvPr>
            <p:ph idx="2" type="sldImg"/>
          </p:nvPr>
        </p:nvSpPr>
        <p:spPr>
          <a:xfrm>
            <a:off x="457200" y="720725"/>
            <a:ext cx="6400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d12d24b137_0_29:notes"/>
          <p:cNvSpPr txBox="1"/>
          <p:nvPr>
            <p:ph idx="1" type="body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g2d12d24b137_0_29:notes"/>
          <p:cNvSpPr txBox="1"/>
          <p:nvPr>
            <p:ph idx="12" type="sldNum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d241d1e579_0_0:notes"/>
          <p:cNvSpPr/>
          <p:nvPr>
            <p:ph idx="2" type="sldImg"/>
          </p:nvPr>
        </p:nvSpPr>
        <p:spPr>
          <a:xfrm>
            <a:off x="457200" y="720725"/>
            <a:ext cx="6400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d241d1e579_0_0:notes"/>
          <p:cNvSpPr txBox="1"/>
          <p:nvPr>
            <p:ph idx="1" type="body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g2d241d1e579_0_0:notes"/>
          <p:cNvSpPr txBox="1"/>
          <p:nvPr>
            <p:ph idx="12" type="sldNum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d241d1e579_1_8:notes"/>
          <p:cNvSpPr/>
          <p:nvPr>
            <p:ph idx="2" type="sldImg"/>
          </p:nvPr>
        </p:nvSpPr>
        <p:spPr>
          <a:xfrm>
            <a:off x="457200" y="720725"/>
            <a:ext cx="6400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2d241d1e579_1_8:notes"/>
          <p:cNvSpPr txBox="1"/>
          <p:nvPr>
            <p:ph idx="1" type="body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g2d241d1e579_1_8:notes"/>
          <p:cNvSpPr txBox="1"/>
          <p:nvPr>
            <p:ph idx="12" type="sldNum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914400" y="2130426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1pPr>
            <a:lvl2pPr lvl="1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609600" y="647700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165600" y="6477001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737600" y="647700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/>
          <p:nvPr>
            <p:ph type="title"/>
          </p:nvPr>
        </p:nvSpPr>
        <p:spPr>
          <a:xfrm>
            <a:off x="406400" y="76200"/>
            <a:ext cx="10668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" type="body"/>
          </p:nvPr>
        </p:nvSpPr>
        <p:spPr>
          <a:xfrm rot="5400000">
            <a:off x="3403650" y="-2082750"/>
            <a:ext cx="5486400" cy="114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0" type="dt"/>
          </p:nvPr>
        </p:nvSpPr>
        <p:spPr>
          <a:xfrm>
            <a:off x="609600" y="647700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1" type="ftr"/>
          </p:nvPr>
        </p:nvSpPr>
        <p:spPr>
          <a:xfrm>
            <a:off x="4165600" y="6477001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737600" y="647700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type="title"/>
          </p:nvPr>
        </p:nvSpPr>
        <p:spPr>
          <a:xfrm rot="5400000">
            <a:off x="7285050" y="1828789"/>
            <a:ext cx="58515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" type="body"/>
          </p:nvPr>
        </p:nvSpPr>
        <p:spPr>
          <a:xfrm rot="5400000">
            <a:off x="1697000" y="-812861"/>
            <a:ext cx="5851500" cy="80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0" type="dt"/>
          </p:nvPr>
        </p:nvSpPr>
        <p:spPr>
          <a:xfrm>
            <a:off x="609600" y="647700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1" type="ftr"/>
          </p:nvPr>
        </p:nvSpPr>
        <p:spPr>
          <a:xfrm>
            <a:off x="4165600" y="6477001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2" type="sldNum"/>
          </p:nvPr>
        </p:nvSpPr>
        <p:spPr>
          <a:xfrm>
            <a:off x="8737600" y="647700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406400" y="76200"/>
            <a:ext cx="11480700" cy="6858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406400" y="914400"/>
            <a:ext cx="114807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609600" y="647700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entury"/>
                <a:ea typeface="Century"/>
                <a:cs typeface="Century"/>
                <a:sym typeface="Century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165600" y="6477001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entury"/>
                <a:ea typeface="Century"/>
                <a:cs typeface="Century"/>
                <a:sym typeface="Century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737600" y="647700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defRPr>
            </a:lvl1pPr>
            <a:lvl2pPr indent="0" lvl="1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defRPr>
            </a:lvl2pPr>
            <a:lvl3pPr indent="0" lvl="2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defRPr>
            </a:lvl3pPr>
            <a:lvl4pPr indent="0" lvl="3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defRPr>
            </a:lvl4pPr>
            <a:lvl5pPr indent="0" lvl="4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defRPr>
            </a:lvl5pPr>
            <a:lvl6pPr indent="0" lvl="5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defRPr>
            </a:lvl6pPr>
            <a:lvl7pPr indent="0" lvl="6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defRPr>
            </a:lvl7pPr>
            <a:lvl8pPr indent="0" lvl="7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defRPr>
            </a:lvl8pPr>
            <a:lvl9pPr indent="0" lvl="8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7" name="Google Shape;27;p3"/>
          <p:cNvCxnSpPr/>
          <p:nvPr/>
        </p:nvCxnSpPr>
        <p:spPr>
          <a:xfrm>
            <a:off x="424488" y="766025"/>
            <a:ext cx="11796300" cy="9300"/>
          </a:xfrm>
          <a:prstGeom prst="straightConnector1">
            <a:avLst/>
          </a:prstGeom>
          <a:noFill/>
          <a:ln cap="flat" cmpd="sng" w="9525">
            <a:solidFill>
              <a:srgbClr val="3D85C6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8" name="Google Shape;28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173375" y="88222"/>
            <a:ext cx="639525" cy="62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963084" y="4406901"/>
            <a:ext cx="103632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963084" y="2906713"/>
            <a:ext cx="103632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>
            <a:off x="609600" y="647700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>
            <a:off x="4165600" y="6477001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8737600" y="647700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title"/>
          </p:nvPr>
        </p:nvSpPr>
        <p:spPr>
          <a:xfrm>
            <a:off x="406400" y="76200"/>
            <a:ext cx="10668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609600" y="1600201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6197600" y="1600201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9" name="Google Shape;39;p5"/>
          <p:cNvSpPr txBox="1"/>
          <p:nvPr>
            <p:ph idx="10" type="dt"/>
          </p:nvPr>
        </p:nvSpPr>
        <p:spPr>
          <a:xfrm>
            <a:off x="609600" y="647700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1" type="ftr"/>
          </p:nvPr>
        </p:nvSpPr>
        <p:spPr>
          <a:xfrm>
            <a:off x="4165600" y="6477001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8737600" y="647700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type="title"/>
          </p:nvPr>
        </p:nvSpPr>
        <p:spPr>
          <a:xfrm>
            <a:off x="406400" y="76200"/>
            <a:ext cx="10668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" type="body"/>
          </p:nvPr>
        </p:nvSpPr>
        <p:spPr>
          <a:xfrm>
            <a:off x="609600" y="1535113"/>
            <a:ext cx="53868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2" type="body"/>
          </p:nvPr>
        </p:nvSpPr>
        <p:spPr>
          <a:xfrm>
            <a:off x="609600" y="2174875"/>
            <a:ext cx="53868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6"/>
          <p:cNvSpPr txBox="1"/>
          <p:nvPr>
            <p:ph idx="3" type="body"/>
          </p:nvPr>
        </p:nvSpPr>
        <p:spPr>
          <a:xfrm>
            <a:off x="6193368" y="1535113"/>
            <a:ext cx="5388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6"/>
          <p:cNvSpPr txBox="1"/>
          <p:nvPr>
            <p:ph idx="4" type="body"/>
          </p:nvPr>
        </p:nvSpPr>
        <p:spPr>
          <a:xfrm>
            <a:off x="6193368" y="2174875"/>
            <a:ext cx="5388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6"/>
          <p:cNvSpPr txBox="1"/>
          <p:nvPr>
            <p:ph idx="10" type="dt"/>
          </p:nvPr>
        </p:nvSpPr>
        <p:spPr>
          <a:xfrm>
            <a:off x="609600" y="647700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1" type="ftr"/>
          </p:nvPr>
        </p:nvSpPr>
        <p:spPr>
          <a:xfrm>
            <a:off x="4165600" y="6477001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2" type="sldNum"/>
          </p:nvPr>
        </p:nvSpPr>
        <p:spPr>
          <a:xfrm>
            <a:off x="8737600" y="647700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/>
          <p:nvPr>
            <p:ph type="title"/>
          </p:nvPr>
        </p:nvSpPr>
        <p:spPr>
          <a:xfrm>
            <a:off x="406400" y="76200"/>
            <a:ext cx="10668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0" type="dt"/>
          </p:nvPr>
        </p:nvSpPr>
        <p:spPr>
          <a:xfrm>
            <a:off x="609600" y="647700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1" type="ftr"/>
          </p:nvPr>
        </p:nvSpPr>
        <p:spPr>
          <a:xfrm>
            <a:off x="4165600" y="6477001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8737600" y="647700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/>
          <p:nvPr>
            <p:ph idx="10" type="dt"/>
          </p:nvPr>
        </p:nvSpPr>
        <p:spPr>
          <a:xfrm>
            <a:off x="609600" y="647700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1" type="ftr"/>
          </p:nvPr>
        </p:nvSpPr>
        <p:spPr>
          <a:xfrm>
            <a:off x="4165600" y="6477001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8737600" y="647700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/>
          <p:nvPr>
            <p:ph type="title"/>
          </p:nvPr>
        </p:nvSpPr>
        <p:spPr>
          <a:xfrm>
            <a:off x="609601" y="273050"/>
            <a:ext cx="40110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" type="body"/>
          </p:nvPr>
        </p:nvSpPr>
        <p:spPr>
          <a:xfrm>
            <a:off x="4766733" y="273051"/>
            <a:ext cx="6815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3" name="Google Shape;63;p9"/>
          <p:cNvSpPr txBox="1"/>
          <p:nvPr>
            <p:ph idx="2" type="body"/>
          </p:nvPr>
        </p:nvSpPr>
        <p:spPr>
          <a:xfrm>
            <a:off x="609601" y="1435101"/>
            <a:ext cx="40110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4" name="Google Shape;64;p9"/>
          <p:cNvSpPr txBox="1"/>
          <p:nvPr>
            <p:ph idx="10" type="dt"/>
          </p:nvPr>
        </p:nvSpPr>
        <p:spPr>
          <a:xfrm>
            <a:off x="609600" y="647700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1" type="ftr"/>
          </p:nvPr>
        </p:nvSpPr>
        <p:spPr>
          <a:xfrm>
            <a:off x="4165600" y="6477001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2" type="sldNum"/>
          </p:nvPr>
        </p:nvSpPr>
        <p:spPr>
          <a:xfrm>
            <a:off x="8737600" y="647700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/>
          <p:nvPr>
            <p:ph type="title"/>
          </p:nvPr>
        </p:nvSpPr>
        <p:spPr>
          <a:xfrm>
            <a:off x="2389717" y="4800600"/>
            <a:ext cx="73152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/>
          <p:nvPr>
            <p:ph idx="2" type="pic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10"/>
          <p:cNvSpPr txBox="1"/>
          <p:nvPr>
            <p:ph idx="1" type="body"/>
          </p:nvPr>
        </p:nvSpPr>
        <p:spPr>
          <a:xfrm>
            <a:off x="2389717" y="5367338"/>
            <a:ext cx="73152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1" name="Google Shape;71;p10"/>
          <p:cNvSpPr txBox="1"/>
          <p:nvPr>
            <p:ph idx="10" type="dt"/>
          </p:nvPr>
        </p:nvSpPr>
        <p:spPr>
          <a:xfrm>
            <a:off x="609600" y="647700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11" type="ftr"/>
          </p:nvPr>
        </p:nvSpPr>
        <p:spPr>
          <a:xfrm>
            <a:off x="4165600" y="6477001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0"/>
          <p:cNvSpPr txBox="1"/>
          <p:nvPr>
            <p:ph idx="12" type="sldNum"/>
          </p:nvPr>
        </p:nvSpPr>
        <p:spPr>
          <a:xfrm>
            <a:off x="8737600" y="647700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06400" y="76200"/>
            <a:ext cx="10668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06400" y="914400"/>
            <a:ext cx="114807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1000" lvl="3" marL="18288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1000" lvl="4" marL="2286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»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09600" y="647700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165600" y="6477001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737600" y="647700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&lt;</a:t>
            </a:r>
            <a:fld id="{00000000-1234-1234-1234-123412341234}" type="slidenum">
              <a:rPr lang="en-US"/>
              <a:t>‹#›</a:t>
            </a:fld>
            <a:r>
              <a:rPr lang="en-US"/>
              <a:t>&gt;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kubernetes.io/docs/concepts/overview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9.png"/><Relationship Id="rId6" Type="http://schemas.openxmlformats.org/officeDocument/2006/relationships/image" Target="../media/image8.png"/><Relationship Id="rId7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/>
          <p:nvPr>
            <p:ph type="ctrTitle"/>
          </p:nvPr>
        </p:nvSpPr>
        <p:spPr>
          <a:xfrm>
            <a:off x="228600" y="0"/>
            <a:ext cx="117348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"/>
              <a:buNone/>
            </a:pPr>
            <a:r>
              <a:rPr lang="en-US" sz="4000">
                <a:latin typeface="Century"/>
                <a:ea typeface="Century"/>
                <a:cs typeface="Century"/>
                <a:sym typeface="Century"/>
              </a:rPr>
              <a:t>FaaS + K8s = Faast!</a:t>
            </a:r>
            <a:endParaRPr sz="4000">
              <a:latin typeface="Century"/>
              <a:ea typeface="Century"/>
              <a:cs typeface="Century"/>
              <a:sym typeface="Century"/>
            </a:endParaRPr>
          </a:p>
        </p:txBody>
      </p:sp>
      <p:pic>
        <p:nvPicPr>
          <p:cNvPr id="91" name="Google Shape;9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35953" y="4884073"/>
            <a:ext cx="1196300" cy="11664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3"/>
          <p:cNvSpPr txBox="1"/>
          <p:nvPr>
            <p:ph idx="1" type="subTitle"/>
          </p:nvPr>
        </p:nvSpPr>
        <p:spPr>
          <a:xfrm>
            <a:off x="2514600" y="6050475"/>
            <a:ext cx="7239000" cy="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Computer Science Engineering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Indian Institute of Technology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Bombay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13"/>
          <p:cNvSpPr txBox="1"/>
          <p:nvPr>
            <p:ph idx="1" type="subTitle"/>
          </p:nvPr>
        </p:nvSpPr>
        <p:spPr>
          <a:xfrm>
            <a:off x="2514600" y="1905000"/>
            <a:ext cx="7239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Assignment 4 for CS695 (2024)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Santhosh Kumar M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Roll No. 23D0369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&amp;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Siva Prasad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(Roll No. 23M0747)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2"/>
          <p:cNvSpPr txBox="1"/>
          <p:nvPr>
            <p:ph type="title"/>
          </p:nvPr>
        </p:nvSpPr>
        <p:spPr>
          <a:xfrm>
            <a:off x="406400" y="76200"/>
            <a:ext cx="11480700" cy="685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275" name="Google Shape;275;p22"/>
          <p:cNvSpPr txBox="1"/>
          <p:nvPr>
            <p:ph idx="1" type="body"/>
          </p:nvPr>
        </p:nvSpPr>
        <p:spPr>
          <a:xfrm>
            <a:off x="406400" y="914400"/>
            <a:ext cx="11480700" cy="548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US" sz="1200"/>
              <a:t>[1] </a:t>
            </a:r>
            <a:r>
              <a:rPr lang="en-US" sz="1200"/>
              <a:t>Das, Debojeet. Deep Dive into Containers (Docker and K8s). CS695 Topics in Virtualization and Cloud Computing, 5 Apr. 2024.</a:t>
            </a:r>
            <a:endParaRPr sz="12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US" sz="1200"/>
              <a:t>[2] “Docker Desktop Overview.” </a:t>
            </a:r>
            <a:r>
              <a:rPr i="1" lang="en-US" sz="1200"/>
              <a:t>Docker Documentation</a:t>
            </a:r>
            <a:r>
              <a:rPr lang="en-US" sz="1200"/>
              <a:t>, 23 Dec. 2021, docs.docker.com/desktop/.</a:t>
            </a:r>
            <a:endParaRPr sz="12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US" sz="1200"/>
              <a:t>[3] Kubernetes. “Overview.” Kubernetes, 19 Sept. 2023, </a:t>
            </a:r>
            <a:r>
              <a:rPr lang="en-US" sz="1200" u="sng">
                <a:solidFill>
                  <a:schemeClr val="hlink"/>
                </a:solidFill>
                <a:hlinkClick r:id="rId3"/>
              </a:rPr>
              <a:t>kubernetes.io/docs/concepts/overview/</a:t>
            </a:r>
            <a:r>
              <a:rPr lang="en-US" sz="1200"/>
              <a:t>.</a:t>
            </a:r>
            <a:endParaRPr sz="1200"/>
          </a:p>
        </p:txBody>
      </p:sp>
      <p:sp>
        <p:nvSpPr>
          <p:cNvPr id="276" name="Google Shape;276;p22"/>
          <p:cNvSpPr txBox="1"/>
          <p:nvPr>
            <p:ph idx="12" type="sldNum"/>
          </p:nvPr>
        </p:nvSpPr>
        <p:spPr>
          <a:xfrm>
            <a:off x="8737600" y="6477001"/>
            <a:ext cx="2844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/>
          <p:nvPr>
            <p:ph type="title"/>
          </p:nvPr>
        </p:nvSpPr>
        <p:spPr>
          <a:xfrm>
            <a:off x="406400" y="76200"/>
            <a:ext cx="11480700" cy="685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FaaS Question</a:t>
            </a:r>
            <a:endParaRPr/>
          </a:p>
        </p:txBody>
      </p:sp>
      <p:sp>
        <p:nvSpPr>
          <p:cNvPr id="100" name="Google Shape;100;p14"/>
          <p:cNvSpPr txBox="1"/>
          <p:nvPr>
            <p:ph idx="12" type="sldNum"/>
          </p:nvPr>
        </p:nvSpPr>
        <p:spPr>
          <a:xfrm>
            <a:off x="8737600" y="6477001"/>
            <a:ext cx="2844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01" name="Google Shape;101;p14"/>
          <p:cNvGrpSpPr/>
          <p:nvPr/>
        </p:nvGrpSpPr>
        <p:grpSpPr>
          <a:xfrm>
            <a:off x="4098348" y="2685100"/>
            <a:ext cx="2592735" cy="2092748"/>
            <a:chOff x="3071457" y="2013875"/>
            <a:chExt cx="1944600" cy="1569600"/>
          </a:xfrm>
        </p:grpSpPr>
        <p:sp>
          <p:nvSpPr>
            <p:cNvPr id="102" name="Google Shape;102;p14"/>
            <p:cNvSpPr/>
            <p:nvPr/>
          </p:nvSpPr>
          <p:spPr>
            <a:xfrm flipH="1" rot="10800000">
              <a:off x="3071457" y="2013875"/>
              <a:ext cx="1944600" cy="1569600"/>
            </a:xfrm>
            <a:prstGeom prst="round2DiagRect">
              <a:avLst>
                <a:gd fmla="val 0" name="adj1"/>
                <a:gd fmla="val 17764" name="adj2"/>
              </a:avLst>
            </a:prstGeom>
            <a:solidFill>
              <a:srgbClr val="0D5CD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4"/>
            <p:cNvSpPr txBox="1"/>
            <p:nvPr/>
          </p:nvSpPr>
          <p:spPr>
            <a:xfrm>
              <a:off x="3316102" y="2256385"/>
              <a:ext cx="14517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5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Auto Scale</a:t>
              </a:r>
              <a:endParaRPr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4" name="Google Shape;104;p14"/>
            <p:cNvSpPr txBox="1"/>
            <p:nvPr/>
          </p:nvSpPr>
          <p:spPr>
            <a:xfrm>
              <a:off x="3316100" y="2716352"/>
              <a:ext cx="14517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lang="en-US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Ability to dynamically scale infrastructure based on workload</a:t>
              </a:r>
              <a:endParaRPr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5" name="Google Shape;105;p14"/>
          <p:cNvGrpSpPr/>
          <p:nvPr/>
        </p:nvGrpSpPr>
        <p:grpSpPr>
          <a:xfrm>
            <a:off x="1508796" y="2685100"/>
            <a:ext cx="2592735" cy="2092748"/>
            <a:chOff x="1126863" y="2013875"/>
            <a:chExt cx="1944600" cy="1569600"/>
          </a:xfrm>
        </p:grpSpPr>
        <p:sp>
          <p:nvSpPr>
            <p:cNvPr id="106" name="Google Shape;106;p14"/>
            <p:cNvSpPr/>
            <p:nvPr/>
          </p:nvSpPr>
          <p:spPr>
            <a:xfrm>
              <a:off x="1126863" y="2013875"/>
              <a:ext cx="1944600" cy="1569600"/>
            </a:xfrm>
            <a:prstGeom prst="round2DiagRect">
              <a:avLst>
                <a:gd fmla="val 0" name="adj1"/>
                <a:gd fmla="val 17764" name="adj2"/>
              </a:avLst>
            </a:prstGeom>
            <a:solidFill>
              <a:srgbClr val="307AF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4"/>
            <p:cNvSpPr txBox="1"/>
            <p:nvPr/>
          </p:nvSpPr>
          <p:spPr>
            <a:xfrm>
              <a:off x="1351627" y="2256385"/>
              <a:ext cx="14517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Ease of Deployment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8" name="Google Shape;108;p14"/>
            <p:cNvSpPr txBox="1"/>
            <p:nvPr/>
          </p:nvSpPr>
          <p:spPr>
            <a:xfrm>
              <a:off x="1351625" y="2716352"/>
              <a:ext cx="14517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lang="en-US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Developer can deploy code </a:t>
              </a:r>
              <a:r>
                <a:rPr lang="en-US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immediately</a:t>
              </a:r>
              <a:r>
                <a:rPr lang="en-US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without getting into infrastructure details</a:t>
              </a:r>
              <a:endParaRPr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9" name="Google Shape;109;p14"/>
          <p:cNvGrpSpPr/>
          <p:nvPr/>
        </p:nvGrpSpPr>
        <p:grpSpPr>
          <a:xfrm>
            <a:off x="6687749" y="2685100"/>
            <a:ext cx="4001500" cy="2092748"/>
            <a:chOff x="5015938" y="2013875"/>
            <a:chExt cx="3001200" cy="1569600"/>
          </a:xfrm>
        </p:grpSpPr>
        <p:sp>
          <p:nvSpPr>
            <p:cNvPr id="110" name="Google Shape;110;p14"/>
            <p:cNvSpPr/>
            <p:nvPr/>
          </p:nvSpPr>
          <p:spPr>
            <a:xfrm>
              <a:off x="5015938" y="2013875"/>
              <a:ext cx="3001200" cy="1569600"/>
            </a:xfrm>
            <a:prstGeom prst="round2DiagRect">
              <a:avLst>
                <a:gd fmla="val 0" name="adj1"/>
                <a:gd fmla="val 17764" name="adj2"/>
              </a:avLst>
            </a:prstGeom>
            <a:solidFill>
              <a:srgbClr val="0942A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</p:txBody>
        </p:sp>
        <p:sp>
          <p:nvSpPr>
            <p:cNvPr id="111" name="Google Shape;111;p14"/>
            <p:cNvSpPr txBox="1"/>
            <p:nvPr/>
          </p:nvSpPr>
          <p:spPr>
            <a:xfrm>
              <a:off x="5360235" y="2256394"/>
              <a:ext cx="25734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5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Quick releases and Response Time</a:t>
              </a:r>
              <a:endParaRPr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2" name="Google Shape;112;p14"/>
            <p:cNvSpPr txBox="1"/>
            <p:nvPr/>
          </p:nvSpPr>
          <p:spPr>
            <a:xfrm>
              <a:off x="5360225" y="2716353"/>
              <a:ext cx="24171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lang="en-US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Faster response time to customer and get access to new features and functionalities</a:t>
              </a:r>
              <a:endParaRPr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3" name="Google Shape;113;p14"/>
          <p:cNvGrpSpPr/>
          <p:nvPr/>
        </p:nvGrpSpPr>
        <p:grpSpPr>
          <a:xfrm>
            <a:off x="6513817" y="3601605"/>
            <a:ext cx="348750" cy="347161"/>
            <a:chOff x="4858109" y="2631368"/>
            <a:chExt cx="316442" cy="315000"/>
          </a:xfrm>
        </p:grpSpPr>
        <p:sp>
          <p:nvSpPr>
            <p:cNvPr id="114" name="Google Shape;114;p14"/>
            <p:cNvSpPr/>
            <p:nvPr/>
          </p:nvSpPr>
          <p:spPr>
            <a:xfrm>
              <a:off x="4859551" y="2631368"/>
              <a:ext cx="315000" cy="31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4"/>
            <p:cNvSpPr/>
            <p:nvPr/>
          </p:nvSpPr>
          <p:spPr>
            <a:xfrm>
              <a:off x="4858109" y="2739300"/>
              <a:ext cx="239100" cy="99000"/>
            </a:xfrm>
            <a:prstGeom prst="rightArrow">
              <a:avLst>
                <a:gd fmla="val 32020" name="adj1"/>
                <a:gd fmla="val 66970" name="adj2"/>
              </a:avLst>
            </a:prstGeom>
            <a:solidFill>
              <a:srgbClr val="0D5CD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br>
                <a:rPr lang="en-US" sz="1900"/>
              </a:br>
              <a:endParaRPr sz="1900"/>
            </a:p>
          </p:txBody>
        </p:sp>
      </p:grpSp>
      <p:grpSp>
        <p:nvGrpSpPr>
          <p:cNvPr id="116" name="Google Shape;116;p14"/>
          <p:cNvGrpSpPr/>
          <p:nvPr/>
        </p:nvGrpSpPr>
        <p:grpSpPr>
          <a:xfrm>
            <a:off x="3931037" y="3601694"/>
            <a:ext cx="347155" cy="347155"/>
            <a:chOff x="3157188" y="909150"/>
            <a:chExt cx="470400" cy="470400"/>
          </a:xfrm>
        </p:grpSpPr>
        <p:sp>
          <p:nvSpPr>
            <p:cNvPr id="117" name="Google Shape;117;p14"/>
            <p:cNvSpPr/>
            <p:nvPr/>
          </p:nvSpPr>
          <p:spPr>
            <a:xfrm>
              <a:off x="3157188" y="909150"/>
              <a:ext cx="470400" cy="47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4"/>
            <p:cNvSpPr/>
            <p:nvPr/>
          </p:nvSpPr>
          <p:spPr>
            <a:xfrm>
              <a:off x="3243138" y="995100"/>
              <a:ext cx="298500" cy="298500"/>
            </a:xfrm>
            <a:prstGeom prst="mathPlus">
              <a:avLst>
                <a:gd fmla="val 9900" name="adj1"/>
              </a:avLst>
            </a:prstGeom>
            <a:solidFill>
              <a:srgbClr val="307AF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19" name="Google Shape;11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5250" y="1425274"/>
            <a:ext cx="1259825" cy="125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4"/>
          <p:cNvPicPr preferRelativeResize="0"/>
          <p:nvPr/>
        </p:nvPicPr>
        <p:blipFill rotWithShape="1">
          <a:blip r:embed="rId4">
            <a:alphaModFix/>
          </a:blip>
          <a:srcRect b="34568" l="14554" r="14483" t="13439"/>
          <a:stretch/>
        </p:blipFill>
        <p:spPr>
          <a:xfrm>
            <a:off x="7828726" y="1462200"/>
            <a:ext cx="1719554" cy="125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64731" y="1462201"/>
            <a:ext cx="1259825" cy="125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5"/>
          <p:cNvSpPr txBox="1"/>
          <p:nvPr>
            <p:ph type="title"/>
          </p:nvPr>
        </p:nvSpPr>
        <p:spPr>
          <a:xfrm>
            <a:off x="406400" y="76200"/>
            <a:ext cx="11480700" cy="685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FaaS Functionality Implemented</a:t>
            </a:r>
            <a:endParaRPr/>
          </a:p>
        </p:txBody>
      </p:sp>
      <p:sp>
        <p:nvSpPr>
          <p:cNvPr id="128" name="Google Shape;128;p15"/>
          <p:cNvSpPr txBox="1"/>
          <p:nvPr>
            <p:ph idx="12" type="sldNum"/>
          </p:nvPr>
        </p:nvSpPr>
        <p:spPr>
          <a:xfrm>
            <a:off x="8737600" y="6477001"/>
            <a:ext cx="2844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29" name="Google Shape;129;p15"/>
          <p:cNvGrpSpPr/>
          <p:nvPr/>
        </p:nvGrpSpPr>
        <p:grpSpPr>
          <a:xfrm>
            <a:off x="2123964" y="3873095"/>
            <a:ext cx="7943768" cy="857979"/>
            <a:chOff x="1593000" y="2322568"/>
            <a:chExt cx="5957975" cy="643500"/>
          </a:xfrm>
        </p:grpSpPr>
        <p:sp>
          <p:nvSpPr>
            <p:cNvPr id="130" name="Google Shape;130;p15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5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0C57D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5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0C57D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Monitoring Metrics</a:t>
              </a:r>
              <a:endPara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0D5CDF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0E63F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5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04</a:t>
              </a:r>
              <a:endParaRPr sz="35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36" name="Google Shape;136;p15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-374650" lvl="0" marL="6096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C57D3"/>
                </a:buClr>
                <a:buSzPts val="1100"/>
                <a:buFont typeface="Roboto"/>
                <a:buChar char="●"/>
              </a:pPr>
              <a:r>
                <a:rPr lang="en-US" sz="1100">
                  <a:solidFill>
                    <a:srgbClr val="0C57D3"/>
                  </a:solidFill>
                  <a:latin typeface="Roboto"/>
                  <a:ea typeface="Roboto"/>
                  <a:cs typeface="Roboto"/>
                  <a:sym typeface="Roboto"/>
                </a:rPr>
                <a:t>Log monitoring</a:t>
              </a:r>
              <a:endParaRPr sz="1100">
                <a:solidFill>
                  <a:srgbClr val="0C57D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74650" lvl="0" marL="6096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C57D3"/>
                </a:buClr>
                <a:buSzPts val="1100"/>
                <a:buFont typeface="Roboto"/>
                <a:buChar char="●"/>
              </a:pPr>
              <a:r>
                <a:rPr lang="en-US" sz="1100">
                  <a:solidFill>
                    <a:srgbClr val="0C57D3"/>
                  </a:solidFill>
                  <a:latin typeface="Roboto"/>
                  <a:ea typeface="Roboto"/>
                  <a:cs typeface="Roboto"/>
                  <a:sym typeface="Roboto"/>
                </a:rPr>
                <a:t>Resource </a:t>
              </a:r>
              <a:r>
                <a:rPr lang="en-US" sz="1100">
                  <a:solidFill>
                    <a:srgbClr val="0C57D3"/>
                  </a:solidFill>
                  <a:latin typeface="Roboto"/>
                  <a:ea typeface="Roboto"/>
                  <a:cs typeface="Roboto"/>
                  <a:sym typeface="Roboto"/>
                </a:rPr>
                <a:t>consumption</a:t>
              </a:r>
              <a:r>
                <a:rPr lang="en-US" sz="1100">
                  <a:solidFill>
                    <a:srgbClr val="0C57D3"/>
                  </a:solidFill>
                  <a:latin typeface="Roboto"/>
                  <a:ea typeface="Roboto"/>
                  <a:cs typeface="Roboto"/>
                  <a:sym typeface="Roboto"/>
                </a:rPr>
                <a:t> metrics</a:t>
              </a:r>
              <a:endParaRPr sz="1100">
                <a:solidFill>
                  <a:srgbClr val="0C57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7" name="Google Shape;137;p15"/>
          <p:cNvGrpSpPr/>
          <p:nvPr/>
        </p:nvGrpSpPr>
        <p:grpSpPr>
          <a:xfrm>
            <a:off x="2123964" y="2999939"/>
            <a:ext cx="7943768" cy="857979"/>
            <a:chOff x="1593000" y="2322568"/>
            <a:chExt cx="5957975" cy="643500"/>
          </a:xfrm>
        </p:grpSpPr>
        <p:sp>
          <p:nvSpPr>
            <p:cNvPr id="138" name="Google Shape;138;p15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5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0C57D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5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0C57D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5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Auto Scale</a:t>
              </a:r>
              <a:endPara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2" name="Google Shape;142;p15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0D5CDF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5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0E63F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5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03</a:t>
              </a:r>
              <a:endParaRPr sz="35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44" name="Google Shape;144;p15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-374650" lvl="0" marL="6096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C57D3"/>
                </a:buClr>
                <a:buSzPts val="1100"/>
                <a:buFont typeface="Roboto"/>
                <a:buChar char="●"/>
              </a:pPr>
              <a:r>
                <a:rPr lang="en-US" sz="1100">
                  <a:solidFill>
                    <a:srgbClr val="0C57D3"/>
                  </a:solidFill>
                  <a:latin typeface="Roboto"/>
                  <a:ea typeface="Roboto"/>
                  <a:cs typeface="Roboto"/>
                  <a:sym typeface="Roboto"/>
                </a:rPr>
                <a:t>Vertical Scaling</a:t>
              </a:r>
              <a:endParaRPr sz="1100">
                <a:solidFill>
                  <a:srgbClr val="0C57D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74650" lvl="0" marL="6096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C57D3"/>
                </a:buClr>
                <a:buSzPts val="1100"/>
                <a:buFont typeface="Roboto"/>
                <a:buChar char="●"/>
              </a:pPr>
              <a:r>
                <a:rPr lang="en-US" sz="1100">
                  <a:solidFill>
                    <a:srgbClr val="0C57D3"/>
                  </a:solidFill>
                  <a:latin typeface="Roboto"/>
                  <a:ea typeface="Roboto"/>
                  <a:cs typeface="Roboto"/>
                  <a:sym typeface="Roboto"/>
                </a:rPr>
                <a:t>Horizontal Scaling</a:t>
              </a:r>
              <a:endParaRPr sz="1100">
                <a:solidFill>
                  <a:srgbClr val="0C57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5" name="Google Shape;145;p15"/>
          <p:cNvGrpSpPr/>
          <p:nvPr/>
        </p:nvGrpSpPr>
        <p:grpSpPr>
          <a:xfrm>
            <a:off x="2123964" y="2126748"/>
            <a:ext cx="7943768" cy="857979"/>
            <a:chOff x="1593000" y="2322568"/>
            <a:chExt cx="5957975" cy="643500"/>
          </a:xfrm>
        </p:grpSpPr>
        <p:sp>
          <p:nvSpPr>
            <p:cNvPr id="146" name="Google Shape;146;p15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5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0C57D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5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0C57D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5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Function Trigger</a:t>
              </a:r>
              <a:endPara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0" name="Google Shape;150;p15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0D5CDF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5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0E63F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5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02</a:t>
              </a:r>
              <a:endParaRPr sz="35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52" name="Google Shape;152;p15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-374650" lvl="0" marL="6096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C57D3"/>
                </a:buClr>
                <a:buSzPts val="1100"/>
                <a:buFont typeface="Roboto"/>
                <a:buChar char="●"/>
              </a:pPr>
              <a:r>
                <a:rPr lang="en-US" sz="1100">
                  <a:solidFill>
                    <a:srgbClr val="0C57D3"/>
                  </a:solidFill>
                  <a:latin typeface="Roboto"/>
                  <a:ea typeface="Roboto"/>
                  <a:cs typeface="Roboto"/>
                  <a:sym typeface="Roboto"/>
                </a:rPr>
                <a:t>Internal and external URL access to using functions</a:t>
              </a:r>
              <a:endParaRPr sz="1100">
                <a:solidFill>
                  <a:srgbClr val="0C57D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74650" lvl="0" marL="6096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C57D3"/>
                </a:buClr>
                <a:buSzPts val="1100"/>
                <a:buFont typeface="Roboto"/>
                <a:buChar char="●"/>
              </a:pPr>
              <a:r>
                <a:rPr lang="en-US" sz="1100">
                  <a:solidFill>
                    <a:srgbClr val="0C57D3"/>
                  </a:solidFill>
                  <a:latin typeface="Roboto"/>
                  <a:ea typeface="Roboto"/>
                  <a:cs typeface="Roboto"/>
                  <a:sym typeface="Roboto"/>
                </a:rPr>
                <a:t>HTTP request based function trigger</a:t>
              </a:r>
              <a:endParaRPr sz="1100">
                <a:solidFill>
                  <a:srgbClr val="0C57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3" name="Google Shape;153;p15"/>
          <p:cNvGrpSpPr/>
          <p:nvPr/>
        </p:nvGrpSpPr>
        <p:grpSpPr>
          <a:xfrm>
            <a:off x="2123964" y="1253603"/>
            <a:ext cx="7943768" cy="857979"/>
            <a:chOff x="1593000" y="2322568"/>
            <a:chExt cx="5957975" cy="643500"/>
          </a:xfrm>
        </p:grpSpPr>
        <p:sp>
          <p:nvSpPr>
            <p:cNvPr id="154" name="Google Shape;154;p15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5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0C57D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5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0C57D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5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Function deployment</a:t>
              </a:r>
              <a:endPara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8" name="Google Shape;158;p15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0D5CDF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5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0E63F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5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01</a:t>
              </a:r>
              <a:endParaRPr sz="35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60" name="Google Shape;160;p15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-374650" lvl="0" marL="6096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C57D3"/>
                </a:buClr>
                <a:buSzPts val="1100"/>
                <a:buFont typeface="Roboto"/>
                <a:buChar char="●"/>
              </a:pPr>
              <a:r>
                <a:rPr lang="en-US" sz="1100">
                  <a:solidFill>
                    <a:srgbClr val="0C57D3"/>
                  </a:solidFill>
                  <a:latin typeface="Roboto"/>
                  <a:ea typeface="Roboto"/>
                  <a:cs typeface="Roboto"/>
                  <a:sym typeface="Roboto"/>
                </a:rPr>
                <a:t>Build docker image</a:t>
              </a:r>
              <a:endParaRPr sz="1100">
                <a:solidFill>
                  <a:srgbClr val="0C57D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74650" lvl="0" marL="6096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C57D3"/>
                </a:buClr>
                <a:buSzPts val="1100"/>
                <a:buFont typeface="Roboto"/>
                <a:buChar char="●"/>
              </a:pPr>
              <a:r>
                <a:rPr lang="en-US" sz="1100">
                  <a:solidFill>
                    <a:srgbClr val="0C57D3"/>
                  </a:solidFill>
                  <a:latin typeface="Roboto"/>
                  <a:ea typeface="Roboto"/>
                  <a:cs typeface="Roboto"/>
                  <a:sym typeface="Roboto"/>
                </a:rPr>
                <a:t>Push docker image to repository</a:t>
              </a:r>
              <a:endParaRPr sz="1100">
                <a:solidFill>
                  <a:srgbClr val="0C57D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74650" lvl="0" marL="6096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C57D3"/>
                </a:buClr>
                <a:buSzPts val="1100"/>
                <a:buFont typeface="Roboto"/>
                <a:buChar char="●"/>
              </a:pPr>
              <a:r>
                <a:rPr lang="en-US" sz="1100">
                  <a:solidFill>
                    <a:srgbClr val="0C57D3"/>
                  </a:solidFill>
                  <a:latin typeface="Roboto"/>
                  <a:ea typeface="Roboto"/>
                  <a:cs typeface="Roboto"/>
                  <a:sym typeface="Roboto"/>
                </a:rPr>
                <a:t>Create docker deployment on K82</a:t>
              </a:r>
              <a:endParaRPr sz="1100">
                <a:solidFill>
                  <a:srgbClr val="0C57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6"/>
          <p:cNvSpPr txBox="1"/>
          <p:nvPr>
            <p:ph type="title"/>
          </p:nvPr>
        </p:nvSpPr>
        <p:spPr>
          <a:xfrm>
            <a:off x="406400" y="76200"/>
            <a:ext cx="11480700" cy="685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FaaS Setup and Implementation</a:t>
            </a:r>
            <a:endParaRPr/>
          </a:p>
        </p:txBody>
      </p:sp>
      <p:sp>
        <p:nvSpPr>
          <p:cNvPr id="167" name="Google Shape;167;p16"/>
          <p:cNvSpPr txBox="1"/>
          <p:nvPr>
            <p:ph idx="12" type="sldNum"/>
          </p:nvPr>
        </p:nvSpPr>
        <p:spPr>
          <a:xfrm>
            <a:off x="8737600" y="6477001"/>
            <a:ext cx="2844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68" name="Google Shape;168;p16"/>
          <p:cNvGrpSpPr/>
          <p:nvPr/>
        </p:nvGrpSpPr>
        <p:grpSpPr>
          <a:xfrm>
            <a:off x="641862" y="1778385"/>
            <a:ext cx="10605132" cy="3843899"/>
            <a:chOff x="1807788" y="2952300"/>
            <a:chExt cx="5535038" cy="1730550"/>
          </a:xfrm>
        </p:grpSpPr>
        <p:pic>
          <p:nvPicPr>
            <p:cNvPr id="169" name="Google Shape;169;p16" title="Server icon vector image | Free SVG"/>
            <p:cNvPicPr preferRelativeResize="0"/>
            <p:nvPr/>
          </p:nvPicPr>
          <p:blipFill rotWithShape="1">
            <a:blip r:embed="rId3">
              <a:alphaModFix/>
            </a:blip>
            <a:srcRect b="0" l="0" r="15074" t="0"/>
            <a:stretch/>
          </p:blipFill>
          <p:spPr>
            <a:xfrm>
              <a:off x="3856400" y="2952300"/>
              <a:ext cx="858274" cy="1010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0" name="Google Shape;170;p16" title="Vector drawing of one red server icon | Free SVG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432675" y="3096025"/>
              <a:ext cx="719951" cy="7199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1" name="Google Shape;171;p16"/>
            <p:cNvSpPr txBox="1"/>
            <p:nvPr/>
          </p:nvSpPr>
          <p:spPr>
            <a:xfrm>
              <a:off x="3845888" y="3962900"/>
              <a:ext cx="879300" cy="18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rgbClr val="595959"/>
                  </a:solidFill>
                </a:rPr>
                <a:t>Worker node</a:t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72" name="Google Shape;172;p16"/>
            <p:cNvSpPr txBox="1"/>
            <p:nvPr/>
          </p:nvSpPr>
          <p:spPr>
            <a:xfrm>
              <a:off x="6363376" y="3623637"/>
              <a:ext cx="879300" cy="18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rgbClr val="595959"/>
                  </a:solidFill>
                </a:rPr>
                <a:t>master </a:t>
              </a:r>
              <a:r>
                <a:rPr lang="en-US">
                  <a:solidFill>
                    <a:srgbClr val="595959"/>
                  </a:solidFill>
                </a:rPr>
                <a:t> node</a:t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73" name="Google Shape;173;p16"/>
            <p:cNvSpPr txBox="1"/>
            <p:nvPr/>
          </p:nvSpPr>
          <p:spPr>
            <a:xfrm>
              <a:off x="6339225" y="3096025"/>
              <a:ext cx="962100" cy="18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rgbClr val="595959"/>
                  </a:solidFill>
                </a:rPr>
                <a:t>Virtual Machine</a:t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74" name="Google Shape;174;p16"/>
            <p:cNvSpPr/>
            <p:nvPr/>
          </p:nvSpPr>
          <p:spPr>
            <a:xfrm>
              <a:off x="5179025" y="3298325"/>
              <a:ext cx="720000" cy="332100"/>
            </a:xfrm>
            <a:prstGeom prst="roundRect">
              <a:avLst>
                <a:gd fmla="val 16667" name="adj"/>
              </a:avLst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Bridge network</a:t>
              </a:r>
              <a:endParaRPr/>
            </a:p>
          </p:txBody>
        </p:sp>
        <p:cxnSp>
          <p:nvCxnSpPr>
            <p:cNvPr id="175" name="Google Shape;175;p16"/>
            <p:cNvCxnSpPr>
              <a:stCxn id="169" idx="3"/>
              <a:endCxn id="174" idx="1"/>
            </p:cNvCxnSpPr>
            <p:nvPr/>
          </p:nvCxnSpPr>
          <p:spPr>
            <a:xfrm>
              <a:off x="4714675" y="3457600"/>
              <a:ext cx="464400" cy="6900"/>
            </a:xfrm>
            <a:prstGeom prst="bentConnector3">
              <a:avLst>
                <a:gd fmla="val 49995" name="adj1"/>
              </a:avLst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6" name="Google Shape;176;p16"/>
            <p:cNvCxnSpPr>
              <a:stCxn id="174" idx="3"/>
              <a:endCxn id="170" idx="1"/>
            </p:cNvCxnSpPr>
            <p:nvPr/>
          </p:nvCxnSpPr>
          <p:spPr>
            <a:xfrm flipH="1" rot="10800000">
              <a:off x="5899025" y="3455975"/>
              <a:ext cx="533700" cy="8400"/>
            </a:xfrm>
            <a:prstGeom prst="bentConnector3">
              <a:avLst>
                <a:gd fmla="val 49995" name="adj1"/>
              </a:avLst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pic>
          <p:nvPicPr>
            <p:cNvPr id="177" name="Google Shape;177;p1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904550" y="3096025"/>
              <a:ext cx="685800" cy="685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8" name="Google Shape;178;p16"/>
            <p:cNvSpPr txBox="1"/>
            <p:nvPr/>
          </p:nvSpPr>
          <p:spPr>
            <a:xfrm>
              <a:off x="1807788" y="3942900"/>
              <a:ext cx="879300" cy="18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rgbClr val="595959"/>
                  </a:solidFill>
                </a:rPr>
                <a:t>Client System</a:t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79" name="Google Shape;179;p16"/>
            <p:cNvSpPr/>
            <p:nvPr/>
          </p:nvSpPr>
          <p:spPr>
            <a:xfrm>
              <a:off x="2891150" y="3272875"/>
              <a:ext cx="720000" cy="332100"/>
            </a:xfrm>
            <a:prstGeom prst="roundRect">
              <a:avLst>
                <a:gd fmla="val 16667" name="adj"/>
              </a:avLst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network router</a:t>
              </a:r>
              <a:endParaRPr/>
            </a:p>
          </p:txBody>
        </p:sp>
        <p:cxnSp>
          <p:nvCxnSpPr>
            <p:cNvPr id="180" name="Google Shape;180;p16"/>
            <p:cNvCxnSpPr>
              <a:stCxn id="177" idx="3"/>
              <a:endCxn id="179" idx="1"/>
            </p:cNvCxnSpPr>
            <p:nvPr/>
          </p:nvCxnSpPr>
          <p:spPr>
            <a:xfrm>
              <a:off x="2590350" y="3438925"/>
              <a:ext cx="300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81" name="Google Shape;181;p16"/>
            <p:cNvCxnSpPr>
              <a:stCxn id="179" idx="3"/>
              <a:endCxn id="169" idx="1"/>
            </p:cNvCxnSpPr>
            <p:nvPr/>
          </p:nvCxnSpPr>
          <p:spPr>
            <a:xfrm>
              <a:off x="3611150" y="3438925"/>
              <a:ext cx="245100" cy="18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pic>
          <p:nvPicPr>
            <p:cNvPr id="182" name="Google Shape;182;p16" title="Vector drawing of one red server icon | Free SVG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474075" y="3962900"/>
              <a:ext cx="719951" cy="7199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3" name="Google Shape;183;p16"/>
            <p:cNvSpPr txBox="1"/>
            <p:nvPr/>
          </p:nvSpPr>
          <p:spPr>
            <a:xfrm>
              <a:off x="6394402" y="4497991"/>
              <a:ext cx="879300" cy="18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rgbClr val="595959"/>
                  </a:solidFill>
                </a:rPr>
                <a:t>worker</a:t>
              </a:r>
              <a:r>
                <a:rPr lang="en-US">
                  <a:solidFill>
                    <a:srgbClr val="595959"/>
                  </a:solidFill>
                </a:rPr>
                <a:t>  node 2</a:t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84" name="Google Shape;184;p16"/>
            <p:cNvSpPr txBox="1"/>
            <p:nvPr/>
          </p:nvSpPr>
          <p:spPr>
            <a:xfrm>
              <a:off x="6250225" y="3962900"/>
              <a:ext cx="1092600" cy="18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rgbClr val="595959"/>
                  </a:solidFill>
                </a:rPr>
                <a:t>Virtual Machine-2</a:t>
              </a:r>
              <a:endParaRPr>
                <a:solidFill>
                  <a:srgbClr val="595959"/>
                </a:solidFill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7"/>
          <p:cNvSpPr txBox="1"/>
          <p:nvPr>
            <p:ph type="title"/>
          </p:nvPr>
        </p:nvSpPr>
        <p:spPr>
          <a:xfrm>
            <a:off x="406400" y="76200"/>
            <a:ext cx="11480700" cy="685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FaaS Capability Implemented</a:t>
            </a:r>
            <a:endParaRPr/>
          </a:p>
        </p:txBody>
      </p:sp>
      <p:sp>
        <p:nvSpPr>
          <p:cNvPr id="191" name="Google Shape;191;p17"/>
          <p:cNvSpPr txBox="1"/>
          <p:nvPr>
            <p:ph idx="1" type="body"/>
          </p:nvPr>
        </p:nvSpPr>
        <p:spPr>
          <a:xfrm>
            <a:off x="406400" y="914400"/>
            <a:ext cx="11480700" cy="548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SzPts val="2400"/>
              <a:buAutoNum type="arabicPeriod"/>
            </a:pPr>
            <a:r>
              <a:rPr lang="en-US"/>
              <a:t>Creation of Container Images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/>
              <a:t>Deployment of function (internal or external interface)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/>
              <a:t>Update functions to newer version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/>
              <a:t>Update resource limits to functions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/>
              <a:t>delete functions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/>
              <a:t>Get </a:t>
            </a:r>
            <a:r>
              <a:rPr lang="en-US"/>
              <a:t>function</a:t>
            </a:r>
            <a:r>
              <a:rPr lang="en-US"/>
              <a:t> logs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/>
              <a:t>Get function resource usage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/>
              <a:t>Set/get function replication count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/>
              <a:t>Expose interfaces either </a:t>
            </a:r>
            <a:r>
              <a:rPr lang="en-US"/>
              <a:t>Internal</a:t>
            </a:r>
            <a:r>
              <a:rPr lang="en-US"/>
              <a:t> or External</a:t>
            </a:r>
            <a:endParaRPr/>
          </a:p>
        </p:txBody>
      </p:sp>
      <p:sp>
        <p:nvSpPr>
          <p:cNvPr id="192" name="Google Shape;192;p17"/>
          <p:cNvSpPr txBox="1"/>
          <p:nvPr>
            <p:ph idx="12" type="sldNum"/>
          </p:nvPr>
        </p:nvSpPr>
        <p:spPr>
          <a:xfrm>
            <a:off x="8737600" y="6477001"/>
            <a:ext cx="2844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8"/>
          <p:cNvSpPr txBox="1"/>
          <p:nvPr>
            <p:ph type="title"/>
          </p:nvPr>
        </p:nvSpPr>
        <p:spPr>
          <a:xfrm>
            <a:off x="406400" y="76200"/>
            <a:ext cx="11480700" cy="685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FaaS Assumption/Limitation</a:t>
            </a:r>
            <a:endParaRPr/>
          </a:p>
        </p:txBody>
      </p:sp>
      <p:sp>
        <p:nvSpPr>
          <p:cNvPr id="199" name="Google Shape;199;p18"/>
          <p:cNvSpPr txBox="1"/>
          <p:nvPr>
            <p:ph idx="1" type="body"/>
          </p:nvPr>
        </p:nvSpPr>
        <p:spPr>
          <a:xfrm>
            <a:off x="406400" y="914400"/>
            <a:ext cx="11480700" cy="548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SzPts val="2400"/>
              <a:buAutoNum type="arabicPeriod"/>
            </a:pPr>
            <a:r>
              <a:rPr lang="en-US"/>
              <a:t>Using default namespace (not shown namespace deployment)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/>
              <a:t>New cluster creation (it is assumed that cluster is pre-created using scripts)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/>
              <a:t>Nodes can be manually added to cluster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/>
              <a:t>Only HTTP based trigger is implemented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/>
              <a:t>Roll back of version - not explicitly support via API</a:t>
            </a:r>
            <a:endParaRPr/>
          </a:p>
        </p:txBody>
      </p:sp>
      <p:sp>
        <p:nvSpPr>
          <p:cNvPr id="200" name="Google Shape;200;p18"/>
          <p:cNvSpPr txBox="1"/>
          <p:nvPr>
            <p:ph idx="12" type="sldNum"/>
          </p:nvPr>
        </p:nvSpPr>
        <p:spPr>
          <a:xfrm>
            <a:off x="8737600" y="6477001"/>
            <a:ext cx="2844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9"/>
          <p:cNvSpPr txBox="1"/>
          <p:nvPr>
            <p:ph type="title"/>
          </p:nvPr>
        </p:nvSpPr>
        <p:spPr>
          <a:xfrm>
            <a:off x="406400" y="76200"/>
            <a:ext cx="11480700" cy="685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FaaS Demonstration</a:t>
            </a:r>
            <a:endParaRPr/>
          </a:p>
        </p:txBody>
      </p:sp>
      <p:sp>
        <p:nvSpPr>
          <p:cNvPr id="207" name="Google Shape;207;p19"/>
          <p:cNvSpPr txBox="1"/>
          <p:nvPr>
            <p:ph idx="12" type="sldNum"/>
          </p:nvPr>
        </p:nvSpPr>
        <p:spPr>
          <a:xfrm>
            <a:off x="8737600" y="6477001"/>
            <a:ext cx="2844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8" name="Google Shape;208;p19"/>
          <p:cNvSpPr txBox="1"/>
          <p:nvPr/>
        </p:nvSpPr>
        <p:spPr>
          <a:xfrm>
            <a:off x="406400" y="950875"/>
            <a:ext cx="63519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 Deployment/Update/Delete/Resize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" name="Google Shape;2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1900" y="2359875"/>
            <a:ext cx="685800" cy="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19"/>
          <p:cNvSpPr txBox="1"/>
          <p:nvPr/>
        </p:nvSpPr>
        <p:spPr>
          <a:xfrm>
            <a:off x="514200" y="1636675"/>
            <a:ext cx="2196900" cy="3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build docker image and push to docker-hub repository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1" name="Google Shape;211;p19" title="Vector drawing of one red server icon | Free SV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57550" y="2342800"/>
            <a:ext cx="719950" cy="719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2" name="Google Shape;212;p19"/>
          <p:cNvCxnSpPr>
            <a:stCxn id="209" idx="3"/>
            <a:endCxn id="211" idx="1"/>
          </p:cNvCxnSpPr>
          <p:nvPr/>
        </p:nvCxnSpPr>
        <p:spPr>
          <a:xfrm>
            <a:off x="1877700" y="2702775"/>
            <a:ext cx="14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3" name="Google Shape;213;p19"/>
          <p:cNvSpPr txBox="1"/>
          <p:nvPr/>
        </p:nvSpPr>
        <p:spPr>
          <a:xfrm>
            <a:off x="1877700" y="2284638"/>
            <a:ext cx="1479900" cy="3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send CURD request to deploy the container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4" name="Google Shape;214;p19" title="Server icon vector image | Free SVG"/>
          <p:cNvPicPr preferRelativeResize="0"/>
          <p:nvPr/>
        </p:nvPicPr>
        <p:blipFill rotWithShape="1">
          <a:blip r:embed="rId5">
            <a:alphaModFix/>
          </a:blip>
          <a:srcRect b="0" l="0" r="15074" t="0"/>
          <a:stretch/>
        </p:blipFill>
        <p:spPr>
          <a:xfrm>
            <a:off x="5765575" y="2197475"/>
            <a:ext cx="858274" cy="1010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19"/>
          <p:cNvSpPr txBox="1"/>
          <p:nvPr/>
        </p:nvSpPr>
        <p:spPr>
          <a:xfrm>
            <a:off x="3277875" y="2932600"/>
            <a:ext cx="8793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595959"/>
                </a:solidFill>
              </a:rPr>
              <a:t>master  node</a:t>
            </a:r>
            <a:endParaRPr sz="800">
              <a:solidFill>
                <a:srgbClr val="595959"/>
              </a:solidFill>
            </a:endParaRPr>
          </a:p>
        </p:txBody>
      </p:sp>
      <p:sp>
        <p:nvSpPr>
          <p:cNvPr id="216" name="Google Shape;216;p19"/>
          <p:cNvSpPr txBox="1"/>
          <p:nvPr/>
        </p:nvSpPr>
        <p:spPr>
          <a:xfrm>
            <a:off x="5755050" y="3255250"/>
            <a:ext cx="8793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595959"/>
                </a:solidFill>
              </a:rPr>
              <a:t>Worker node</a:t>
            </a:r>
            <a:endParaRPr sz="800">
              <a:solidFill>
                <a:srgbClr val="595959"/>
              </a:solidFill>
            </a:endParaRPr>
          </a:p>
        </p:txBody>
      </p:sp>
      <p:pic>
        <p:nvPicPr>
          <p:cNvPr id="217" name="Google Shape;217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232250" y="2429525"/>
            <a:ext cx="685800" cy="546497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19"/>
          <p:cNvSpPr txBox="1"/>
          <p:nvPr/>
        </p:nvSpPr>
        <p:spPr>
          <a:xfrm>
            <a:off x="4248200" y="1941475"/>
            <a:ext cx="1713900" cy="3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send request to CURD request on scheduled worker node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19"/>
          <p:cNvSpPr txBox="1"/>
          <p:nvPr/>
        </p:nvSpPr>
        <p:spPr>
          <a:xfrm>
            <a:off x="2872375" y="3052413"/>
            <a:ext cx="1817100" cy="3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identifies worker node and issues Pod creation request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0" name="Google Shape;220;p19"/>
          <p:cNvCxnSpPr>
            <a:stCxn id="214" idx="3"/>
            <a:endCxn id="217" idx="1"/>
          </p:cNvCxnSpPr>
          <p:nvPr/>
        </p:nvCxnSpPr>
        <p:spPr>
          <a:xfrm>
            <a:off x="6623849" y="2702775"/>
            <a:ext cx="1608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1" name="Google Shape;221;p19"/>
          <p:cNvSpPr txBox="1"/>
          <p:nvPr/>
        </p:nvSpPr>
        <p:spPr>
          <a:xfrm>
            <a:off x="6623850" y="2197475"/>
            <a:ext cx="1608300" cy="3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pull docker image from repository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2" name="Google Shape;222;p19"/>
          <p:cNvCxnSpPr>
            <a:stCxn id="211" idx="3"/>
            <a:endCxn id="214" idx="1"/>
          </p:cNvCxnSpPr>
          <p:nvPr/>
        </p:nvCxnSpPr>
        <p:spPr>
          <a:xfrm>
            <a:off x="4077501" y="2702775"/>
            <a:ext cx="1688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3" name="Google Shape;223;p19"/>
          <p:cNvCxnSpPr/>
          <p:nvPr/>
        </p:nvCxnSpPr>
        <p:spPr>
          <a:xfrm flipH="1">
            <a:off x="4077500" y="3734175"/>
            <a:ext cx="1777800" cy="3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4" name="Google Shape;224;p19"/>
          <p:cNvSpPr txBox="1"/>
          <p:nvPr/>
        </p:nvSpPr>
        <p:spPr>
          <a:xfrm>
            <a:off x="4064600" y="3908350"/>
            <a:ext cx="1991700" cy="33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 container creation and health status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5" name="Google Shape;225;p19"/>
          <p:cNvCxnSpPr/>
          <p:nvPr/>
        </p:nvCxnSpPr>
        <p:spPr>
          <a:xfrm flipH="1">
            <a:off x="4067900" y="3845175"/>
            <a:ext cx="1707300" cy="2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6" name="Google Shape;226;p19"/>
          <p:cNvCxnSpPr/>
          <p:nvPr/>
        </p:nvCxnSpPr>
        <p:spPr>
          <a:xfrm flipH="1" rot="10800000">
            <a:off x="2009300" y="4164300"/>
            <a:ext cx="1669800" cy="1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7" name="Google Shape;227;p19"/>
          <p:cNvSpPr txBox="1"/>
          <p:nvPr/>
        </p:nvSpPr>
        <p:spPr>
          <a:xfrm>
            <a:off x="1745750" y="3896375"/>
            <a:ext cx="2196900" cy="3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 deploy status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8" name="Google Shape;228;p19"/>
          <p:cNvCxnSpPr/>
          <p:nvPr/>
        </p:nvCxnSpPr>
        <p:spPr>
          <a:xfrm flipH="1">
            <a:off x="2084675" y="4541675"/>
            <a:ext cx="1735800" cy="1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9" name="Google Shape;229;p19"/>
          <p:cNvSpPr txBox="1"/>
          <p:nvPr/>
        </p:nvSpPr>
        <p:spPr>
          <a:xfrm>
            <a:off x="1854125" y="4275175"/>
            <a:ext cx="2196900" cy="3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deploy response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0" name="Google Shape;230;p19"/>
          <p:cNvCxnSpPr>
            <a:stCxn id="210" idx="3"/>
            <a:endCxn id="217" idx="0"/>
          </p:cNvCxnSpPr>
          <p:nvPr/>
        </p:nvCxnSpPr>
        <p:spPr>
          <a:xfrm>
            <a:off x="2711100" y="1802725"/>
            <a:ext cx="5864100" cy="6267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1" name="Google Shape;231;p19"/>
          <p:cNvSpPr txBox="1"/>
          <p:nvPr/>
        </p:nvSpPr>
        <p:spPr>
          <a:xfrm>
            <a:off x="4653775" y="1470625"/>
            <a:ext cx="2326800" cy="3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push docker image to repository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2" name="Google Shape;23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1900" y="5431450"/>
            <a:ext cx="685800" cy="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19"/>
          <p:cNvSpPr txBox="1"/>
          <p:nvPr/>
        </p:nvSpPr>
        <p:spPr>
          <a:xfrm>
            <a:off x="1854125" y="5493550"/>
            <a:ext cx="2196900" cy="3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trigger function request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4" name="Google Shape;234;p19" title="Server icon vector image | Free SVG"/>
          <p:cNvPicPr preferRelativeResize="0"/>
          <p:nvPr/>
        </p:nvPicPr>
        <p:blipFill rotWithShape="1">
          <a:blip r:embed="rId5">
            <a:alphaModFix/>
          </a:blip>
          <a:srcRect b="0" l="0" r="15074" t="0"/>
          <a:stretch/>
        </p:blipFill>
        <p:spPr>
          <a:xfrm>
            <a:off x="4906425" y="5274550"/>
            <a:ext cx="858274" cy="101060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19"/>
          <p:cNvSpPr txBox="1"/>
          <p:nvPr/>
        </p:nvSpPr>
        <p:spPr>
          <a:xfrm>
            <a:off x="4895900" y="6332325"/>
            <a:ext cx="8793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595959"/>
                </a:solidFill>
              </a:rPr>
              <a:t>Worker node</a:t>
            </a:r>
            <a:endParaRPr sz="800">
              <a:solidFill>
                <a:srgbClr val="595959"/>
              </a:solidFill>
            </a:endParaRPr>
          </a:p>
        </p:txBody>
      </p:sp>
      <p:sp>
        <p:nvSpPr>
          <p:cNvPr id="236" name="Google Shape;236;p19"/>
          <p:cNvSpPr txBox="1"/>
          <p:nvPr/>
        </p:nvSpPr>
        <p:spPr>
          <a:xfrm>
            <a:off x="731150" y="4806375"/>
            <a:ext cx="55101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 Trigger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7" name="Google Shape;237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694082" y="5274544"/>
            <a:ext cx="1102225" cy="1102225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19"/>
          <p:cNvSpPr txBox="1"/>
          <p:nvPr/>
        </p:nvSpPr>
        <p:spPr>
          <a:xfrm>
            <a:off x="3679104" y="6332325"/>
            <a:ext cx="11322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595959"/>
                </a:solidFill>
              </a:rPr>
              <a:t>Load Balancer</a:t>
            </a:r>
            <a:endParaRPr sz="800">
              <a:solidFill>
                <a:srgbClr val="595959"/>
              </a:solidFill>
            </a:endParaRPr>
          </a:p>
        </p:txBody>
      </p:sp>
      <p:cxnSp>
        <p:nvCxnSpPr>
          <p:cNvPr id="239" name="Google Shape;239;p19"/>
          <p:cNvCxnSpPr>
            <a:stCxn id="232" idx="3"/>
            <a:endCxn id="237" idx="1"/>
          </p:cNvCxnSpPr>
          <p:nvPr/>
        </p:nvCxnSpPr>
        <p:spPr>
          <a:xfrm>
            <a:off x="1877700" y="5774350"/>
            <a:ext cx="1816500" cy="5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0" name="Google Shape;240;p19"/>
          <p:cNvCxnSpPr/>
          <p:nvPr/>
        </p:nvCxnSpPr>
        <p:spPr>
          <a:xfrm rot="10800000">
            <a:off x="1932175" y="6094025"/>
            <a:ext cx="1823400" cy="1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1" name="Google Shape;241;p19"/>
          <p:cNvSpPr txBox="1"/>
          <p:nvPr/>
        </p:nvSpPr>
        <p:spPr>
          <a:xfrm>
            <a:off x="2006525" y="5798350"/>
            <a:ext cx="2196900" cy="3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 response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19"/>
          <p:cNvSpPr/>
          <p:nvPr/>
        </p:nvSpPr>
        <p:spPr>
          <a:xfrm>
            <a:off x="5751275" y="5306775"/>
            <a:ext cx="685800" cy="365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Pod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19"/>
          <p:cNvSpPr/>
          <p:nvPr/>
        </p:nvSpPr>
        <p:spPr>
          <a:xfrm>
            <a:off x="5803850" y="5409250"/>
            <a:ext cx="685800" cy="365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Pod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19"/>
          <p:cNvSpPr/>
          <p:nvPr/>
        </p:nvSpPr>
        <p:spPr>
          <a:xfrm>
            <a:off x="5874825" y="5534450"/>
            <a:ext cx="685800" cy="365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Pod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5" name="Google Shape;245;p19" title="Vector drawing of one red server icon | Free SV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18425" y="5274700"/>
            <a:ext cx="719951" cy="71995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19"/>
          <p:cNvSpPr txBox="1"/>
          <p:nvPr/>
        </p:nvSpPr>
        <p:spPr>
          <a:xfrm>
            <a:off x="8038750" y="5864500"/>
            <a:ext cx="8793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595959"/>
                </a:solidFill>
              </a:rPr>
              <a:t>master  node</a:t>
            </a:r>
            <a:endParaRPr sz="800">
              <a:solidFill>
                <a:srgbClr val="595959"/>
              </a:solidFill>
            </a:endParaRPr>
          </a:p>
        </p:txBody>
      </p:sp>
      <p:cxnSp>
        <p:nvCxnSpPr>
          <p:cNvPr id="247" name="Google Shape;247;p19"/>
          <p:cNvCxnSpPr>
            <a:stCxn id="244" idx="3"/>
            <a:endCxn id="245" idx="1"/>
          </p:cNvCxnSpPr>
          <p:nvPr/>
        </p:nvCxnSpPr>
        <p:spPr>
          <a:xfrm flipH="1" rot="10800000">
            <a:off x="6560625" y="5634800"/>
            <a:ext cx="1557900" cy="8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8" name="Google Shape;248;p19"/>
          <p:cNvSpPr txBox="1"/>
          <p:nvPr/>
        </p:nvSpPr>
        <p:spPr>
          <a:xfrm>
            <a:off x="6560625" y="5274550"/>
            <a:ext cx="2073300" cy="3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health status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19"/>
          <p:cNvSpPr txBox="1"/>
          <p:nvPr/>
        </p:nvSpPr>
        <p:spPr>
          <a:xfrm>
            <a:off x="7932400" y="5994638"/>
            <a:ext cx="1817100" cy="3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pod scale up/down decision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0" name="Google Shape;250;p19"/>
          <p:cNvCxnSpPr/>
          <p:nvPr/>
        </p:nvCxnSpPr>
        <p:spPr>
          <a:xfrm flipH="1">
            <a:off x="5968900" y="6160688"/>
            <a:ext cx="1963500" cy="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1" name="Google Shape;251;p19"/>
          <p:cNvSpPr txBox="1"/>
          <p:nvPr/>
        </p:nvSpPr>
        <p:spPr>
          <a:xfrm>
            <a:off x="6096000" y="6044500"/>
            <a:ext cx="2073300" cy="3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create/delete pod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resize pod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0"/>
          <p:cNvSpPr txBox="1"/>
          <p:nvPr>
            <p:ph type="title"/>
          </p:nvPr>
        </p:nvSpPr>
        <p:spPr>
          <a:xfrm>
            <a:off x="406400" y="76200"/>
            <a:ext cx="11480700" cy="685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CPU Utilization Performance graph</a:t>
            </a:r>
            <a:endParaRPr/>
          </a:p>
        </p:txBody>
      </p:sp>
      <p:sp>
        <p:nvSpPr>
          <p:cNvPr id="258" name="Google Shape;258;p20"/>
          <p:cNvSpPr txBox="1"/>
          <p:nvPr>
            <p:ph idx="1" type="body"/>
          </p:nvPr>
        </p:nvSpPr>
        <p:spPr>
          <a:xfrm>
            <a:off x="406400" y="914400"/>
            <a:ext cx="11480700" cy="548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0"/>
          <p:cNvSpPr txBox="1"/>
          <p:nvPr>
            <p:ph idx="12" type="sldNum"/>
          </p:nvPr>
        </p:nvSpPr>
        <p:spPr>
          <a:xfrm>
            <a:off x="8737600" y="6477001"/>
            <a:ext cx="2844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60" name="Google Shape;26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0350" y="1125077"/>
            <a:ext cx="9465525" cy="498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1"/>
          <p:cNvSpPr txBox="1"/>
          <p:nvPr>
            <p:ph type="title"/>
          </p:nvPr>
        </p:nvSpPr>
        <p:spPr>
          <a:xfrm>
            <a:off x="406400" y="76200"/>
            <a:ext cx="11480700" cy="685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Service Time Performance Graph</a:t>
            </a:r>
            <a:endParaRPr/>
          </a:p>
        </p:txBody>
      </p:sp>
      <p:sp>
        <p:nvSpPr>
          <p:cNvPr id="267" name="Google Shape;267;p21"/>
          <p:cNvSpPr txBox="1"/>
          <p:nvPr>
            <p:ph idx="12" type="sldNum"/>
          </p:nvPr>
        </p:nvSpPr>
        <p:spPr>
          <a:xfrm>
            <a:off x="8737600" y="6477001"/>
            <a:ext cx="2844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68" name="Google Shape;26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2725" y="990600"/>
            <a:ext cx="9144000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