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36"/>
  </p:notesMasterIdLst>
  <p:handoutMasterIdLst>
    <p:handoutMasterId r:id="rId37"/>
  </p:handoutMasterIdLst>
  <p:sldIdLst>
    <p:sldId id="258" r:id="rId2"/>
    <p:sldId id="550" r:id="rId3"/>
    <p:sldId id="551" r:id="rId4"/>
    <p:sldId id="531" r:id="rId5"/>
    <p:sldId id="555" r:id="rId6"/>
    <p:sldId id="556" r:id="rId7"/>
    <p:sldId id="554" r:id="rId8"/>
    <p:sldId id="521" r:id="rId9"/>
    <p:sldId id="532" r:id="rId10"/>
    <p:sldId id="529" r:id="rId11"/>
    <p:sldId id="557" r:id="rId12"/>
    <p:sldId id="558" r:id="rId13"/>
    <p:sldId id="534" r:id="rId14"/>
    <p:sldId id="559" r:id="rId15"/>
    <p:sldId id="560" r:id="rId16"/>
    <p:sldId id="561" r:id="rId17"/>
    <p:sldId id="562" r:id="rId18"/>
    <p:sldId id="563" r:id="rId19"/>
    <p:sldId id="564" r:id="rId20"/>
    <p:sldId id="565" r:id="rId21"/>
    <p:sldId id="566" r:id="rId22"/>
    <p:sldId id="567" r:id="rId23"/>
    <p:sldId id="546" r:id="rId24"/>
    <p:sldId id="524" r:id="rId25"/>
    <p:sldId id="533" r:id="rId26"/>
    <p:sldId id="568" r:id="rId27"/>
    <p:sldId id="569" r:id="rId28"/>
    <p:sldId id="570" r:id="rId29"/>
    <p:sldId id="571" r:id="rId30"/>
    <p:sldId id="572" r:id="rId31"/>
    <p:sldId id="547" r:id="rId32"/>
    <p:sldId id="548" r:id="rId33"/>
    <p:sldId id="573" r:id="rId34"/>
    <p:sldId id="517" r:id="rId35"/>
  </p:sldIdLst>
  <p:sldSz cx="9144000" cy="5143500" type="screen16x9"/>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A50021"/>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87621" autoAdjust="0"/>
  </p:normalViewPr>
  <p:slideViewPr>
    <p:cSldViewPr>
      <p:cViewPr varScale="1">
        <p:scale>
          <a:sx n="88" d="100"/>
          <a:sy n="88" d="100"/>
        </p:scale>
        <p:origin x="564" y="52"/>
      </p:cViewPr>
      <p:guideLst>
        <p:guide orient="horz" pos="1585"/>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CBC18912-EFB7-4375-A6A0-CBE8A36B37B1}" type="datetimeFigureOut">
              <a:rPr lang="en-US"/>
              <a:t>5/17/2023</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pPr>
              <a:defRPr/>
            </a:pPr>
            <a:fld id="{061626C9-E8EA-4F61-AFEB-0AC0CD83BAE6}"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7CC8E18-5DBF-4E6A-8769-9603C66A9E5D}" type="datetimeFigureOut">
              <a:rPr lang="en-US"/>
              <a:t>5/17/2023</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pPr>
              <a:defRPr/>
            </a:pPr>
            <a:fld id="{FF0B62B3-8F88-46CB-B633-3097BE4A5370}"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11268" name="Rectangle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A44A6E-DAEB-413E-8E43-3495A76209DF}" type="slidenum">
              <a:rPr lang="en-US" altLang="en-US" smtClean="0">
                <a:latin typeface="Calibri" panose="020F0502020204030204" pitchFamily="34" charset="0"/>
              </a:r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smtClean="0"/>
            </a:lvl1pPr>
          </a:lstStyle>
          <a:p>
            <a:pPr>
              <a:defRPr/>
            </a:pPr>
            <a:fld id="{6D0532BA-2BCC-45A8-B38D-BD45C7482C4B}" type="datetime3">
              <a:rPr lang="en-US"/>
              <a:t>17 May 2023</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8" name="Slide Number Placeholder 5"/>
          <p:cNvSpPr>
            <a:spLocks noGrp="1"/>
          </p:cNvSpPr>
          <p:nvPr>
            <p:ph type="sldNum" sz="quarter" idx="12"/>
          </p:nvPr>
        </p:nvSpPr>
        <p:spPr/>
        <p:txBody>
          <a:bodyPr/>
          <a:lstStyle>
            <a:lvl1pPr>
              <a:defRPr>
                <a:solidFill>
                  <a:srgbClr val="FFFFFF"/>
                </a:solidFill>
              </a:defRPr>
            </a:lvl1pPr>
          </a:lstStyle>
          <a:p>
            <a:pPr>
              <a:defRPr/>
            </a:pPr>
            <a:fld id="{52D9BBDA-1B37-40F8-A659-A7FDE2E3CB69}"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4C99BA5-6654-4268-8F73-E181B678ADB8}" type="datetime3">
              <a:rPr lang="en-US"/>
              <a:t>17 May 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4D2B02A-D1C3-4E88-92C3-CFB62434FC8B}"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smtClean="0"/>
            </a:lvl1pPr>
          </a:lstStyle>
          <a:p>
            <a:pPr>
              <a:defRPr/>
            </a:pPr>
            <a:fld id="{C1268042-2C8C-4A7C-B32F-A424B39C4C2E}" type="datetime3">
              <a:rPr lang="en-US"/>
              <a:t>17 May 2023</a:t>
            </a:fld>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US"/>
              <a:t>Department of Mechanical Engineering </a:t>
            </a:r>
            <a:endParaRPr lang="en-US" dirty="0"/>
          </a:p>
        </p:txBody>
      </p:sp>
      <p:sp>
        <p:nvSpPr>
          <p:cNvPr id="8" name="Slide Number Placeholder 5"/>
          <p:cNvSpPr>
            <a:spLocks noGrp="1"/>
          </p:cNvSpPr>
          <p:nvPr>
            <p:ph type="sldNum" sz="quarter" idx="12"/>
          </p:nvPr>
        </p:nvSpPr>
        <p:spPr/>
        <p:txBody>
          <a:bodyPr/>
          <a:lstStyle>
            <a:lvl1pPr>
              <a:defRPr/>
            </a:lvl1pPr>
          </a:lstStyle>
          <a:p>
            <a:pPr>
              <a:defRPr/>
            </a:pPr>
            <a:fld id="{DE7F1861-1394-487A-8CA7-D404653C0A14}"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35D9DC-B00A-40AF-A447-40C6EDBC937C}" type="datetime3">
              <a:rPr lang="en-US"/>
              <a:t>17 May 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C435D-7AD8-4440-A7C5-7549FD45313F}"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lstStyle>
          <a:p>
            <a:pPr>
              <a:defRPr/>
            </a:pPr>
            <a:fld id="{B5785CD9-4DD1-47AB-94DE-956CE5EC8C87}" type="datetime3">
              <a:rPr lang="en-US"/>
              <a:t>17 May 2023</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8" name="Slide Number Placeholder 5"/>
          <p:cNvSpPr>
            <a:spLocks noGrp="1"/>
          </p:cNvSpPr>
          <p:nvPr>
            <p:ph type="sldNum" sz="quarter" idx="12"/>
          </p:nvPr>
        </p:nvSpPr>
        <p:spPr/>
        <p:txBody>
          <a:bodyPr/>
          <a:lstStyle>
            <a:lvl1pPr>
              <a:defRPr>
                <a:solidFill>
                  <a:srgbClr val="FFFFFF"/>
                </a:solidFill>
              </a:defRPr>
            </a:lvl1pPr>
          </a:lstStyle>
          <a:p>
            <a:pPr>
              <a:defRPr/>
            </a:pPr>
            <a:fld id="{1E20D870-AC90-43B3-BFE4-D126B5AE535C}"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3BE1937-AB63-43C9-9D21-88CBB742895A}" type="datetime3">
              <a:rPr lang="en-US"/>
              <a:t>17 May 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C7ED82C-D622-4889-BB6B-5DEF05201C0A}"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ECE4520-CD6A-40C6-803B-405BBC1A7EC4}" type="datetime3">
              <a:rPr lang="en-US"/>
              <a:t>17 May 2023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79F7F91-A647-4943-A34B-D884D96A9819}"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EB5F62C-EC3F-4F8B-B12F-75F88CA7CDDE}" type="datetime3">
              <a:rPr lang="en-US"/>
              <a:t>17 May 2023</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AC9DBB1-E89D-4E13-B5E5-9712EA3D93B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0407AE62-0542-4D54-9114-F47669CF4F8F}" type="datetime3">
              <a:rPr lang="en-US"/>
              <a:t>17 May 2023</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9A8693A3-9D06-4D58-A56C-6F59D0870FBF}"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smtClean="0"/>
            </a:lvl1pPr>
          </a:lstStyle>
          <a:p>
            <a:pPr>
              <a:defRPr/>
            </a:pPr>
            <a:fld id="{B5B6CD9B-6474-45A8-9C30-E51F9FBD99BF}" type="datetime3">
              <a:rPr lang="en-US"/>
              <a:t>17 May 2023</a:t>
            </a:fld>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a:t>Department of Mechanical Engineering </a:t>
            </a:r>
            <a:endParaRPr lang="en-US" dirty="0"/>
          </a:p>
        </p:txBody>
      </p:sp>
      <p:sp>
        <p:nvSpPr>
          <p:cNvPr id="9" name="Slide Number Placeholder 6"/>
          <p:cNvSpPr>
            <a:spLocks noGrp="1"/>
          </p:cNvSpPr>
          <p:nvPr>
            <p:ph type="sldNum" sz="quarter" idx="12"/>
          </p:nvPr>
        </p:nvSpPr>
        <p:spPr/>
        <p:txBody>
          <a:bodyPr/>
          <a:lstStyle>
            <a:lvl1pPr>
              <a:defRPr/>
            </a:lvl1pPr>
          </a:lstStyle>
          <a:p>
            <a:pPr>
              <a:defRPr/>
            </a:pPr>
            <a:fld id="{B86EC685-610D-4720-8364-254B6C706DEC}"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165100" y="877888"/>
            <a:ext cx="2522538" cy="150812"/>
          </a:xfrm>
        </p:spPr>
        <p:txBody>
          <a:bodyPr/>
          <a:lstStyle>
            <a:lvl1pPr>
              <a:defRPr smtClean="0"/>
            </a:lvl1pPr>
          </a:lstStyle>
          <a:p>
            <a:pPr>
              <a:defRPr/>
            </a:pPr>
            <a:fld id="{2ACFAB3E-0E68-4F92-AE0A-C2E666FF9C77}" type="datetime3">
              <a:rPr lang="en-US"/>
              <a:t>17 May 2023</a:t>
            </a:fld>
            <a:endParaRPr lang="en-US" dirty="0"/>
          </a:p>
        </p:txBody>
      </p:sp>
      <p:sp>
        <p:nvSpPr>
          <p:cNvPr id="8" name="Footer Placeholder 5"/>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US"/>
              <a:t>Department of Mechanical Engineering </a:t>
            </a:r>
            <a:endParaRPr lang="en-US" dirty="0"/>
          </a:p>
        </p:txBody>
      </p:sp>
      <p:sp>
        <p:nvSpPr>
          <p:cNvPr id="9" name="Slide Number Placeholder 6"/>
          <p:cNvSpPr>
            <a:spLocks noGrp="1"/>
          </p:cNvSpPr>
          <p:nvPr>
            <p:ph type="sldNum" sz="quarter" idx="12"/>
          </p:nvPr>
        </p:nvSpPr>
        <p:spPr>
          <a:xfrm>
            <a:off x="8339138" y="877888"/>
            <a:ext cx="733425" cy="150812"/>
          </a:xfrm>
        </p:spPr>
        <p:txBody>
          <a:bodyPr/>
          <a:lstStyle>
            <a:lvl1pPr>
              <a:defRPr/>
            </a:lvl1pPr>
          </a:lstStyle>
          <a:p>
            <a:pPr>
              <a:defRPr/>
            </a:pPr>
            <a:fld id="{E2E9C06E-512A-447D-9F94-93873AA9C2BC}"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331913"/>
            <a:ext cx="8229600"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smtClean="0">
                <a:solidFill>
                  <a:schemeClr val="tx1">
                    <a:tint val="95000"/>
                  </a:schemeClr>
                </a:solidFill>
                <a:latin typeface="Arial" panose="020B0604020202020204" pitchFamily="34" charset="0"/>
                <a:cs typeface="Arial" panose="020B0604020202020204" pitchFamily="34" charset="0"/>
              </a:defRPr>
            </a:lvl1pPr>
          </a:lstStyle>
          <a:p>
            <a:pPr>
              <a:defRPr/>
            </a:pPr>
            <a:fld id="{35A333BA-FD20-4A99-BE91-D663829D79BC}" type="datetime3">
              <a:rPr lang="en-US"/>
              <a:t>17 May 2023</a:t>
            </a:fld>
            <a:endParaRPr lang="en-US" dirty="0"/>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a:defRPr/>
            </a:pPr>
            <a:r>
              <a:rPr lang="en-US"/>
              <a:t>Department of Mechanical Engineering </a:t>
            </a:r>
            <a:endParaRPr lang="en-US" dirty="0"/>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eaLnBrk="1" hangingPunct="1">
              <a:defRPr sz="1200">
                <a:solidFill>
                  <a:srgbClr val="3F3F3F"/>
                </a:solidFill>
              </a:defRPr>
            </a:lvl1pPr>
          </a:lstStyle>
          <a:p>
            <a:pPr>
              <a:defRPr/>
            </a:pPr>
            <a:fld id="{50DEF0E6-6CA9-430F-9794-BA65FC38779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flipV="1">
            <a:off x="-36214" y="1121361"/>
            <a:ext cx="8991600" cy="1758364"/>
          </a:xfrm>
        </p:spPr>
        <p:txBody>
          <a:bodyPr>
            <a:noAutofit/>
          </a:bodyPr>
          <a:lstStyle/>
          <a:p>
            <a:pPr algn="ctr" eaLnBrk="1" fontAlgn="auto" hangingPunct="1">
              <a:spcAft>
                <a:spcPts val="0"/>
              </a:spcAft>
              <a:defRPr/>
            </a:pPr>
            <a:r>
              <a:rPr lang="en-IN" sz="3600">
                <a:solidFill>
                  <a:srgbClr val="FFC000"/>
                </a:solidFill>
                <a:latin typeface="Times New Roman" panose="02020603050405020304" pitchFamily="18" charset="0"/>
                <a:cs typeface="Times New Roman" panose="02020603050405020304" pitchFamily="18" charset="0"/>
              </a:rPr>
              <a:t>      </a:t>
            </a:r>
            <a:endParaRPr lang="en-US" sz="3600" dirty="0">
              <a:solidFill>
                <a:schemeClr val="accent1">
                  <a:satMod val="150000"/>
                </a:schemeClr>
              </a:solidFill>
              <a:latin typeface="Times New Roman" panose="02020603050405020304" pitchFamily="18" charset="0"/>
              <a:cs typeface="Times New Roman" panose="02020603050405020304" pitchFamily="18" charset="0"/>
            </a:endParaRPr>
          </a:p>
        </p:txBody>
      </p:sp>
      <p:sp>
        <p:nvSpPr>
          <p:cNvPr id="1024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pPr>
            <a:fld id="{8D41B24E-A9D1-48FE-BEF9-D7A4D692448E}" type="slidenum">
              <a:rPr lang="en-US" altLang="en-US" sz="1100" smtClean="0">
                <a:solidFill>
                  <a:srgbClr val="3F3F3F"/>
                </a:solidFill>
              </a:rPr>
              <a:t>1</a:t>
            </a:fld>
            <a:endParaRPr lang="en-US" altLang="en-US" sz="1100">
              <a:solidFill>
                <a:srgbClr val="3F3F3F"/>
              </a:solidFill>
            </a:endParaRPr>
          </a:p>
        </p:txBody>
      </p:sp>
      <p:sp>
        <p:nvSpPr>
          <p:cNvPr id="10244" name="TextBox 4"/>
          <p:cNvSpPr txBox="1">
            <a:spLocks noChangeArrowheads="1"/>
          </p:cNvSpPr>
          <p:nvPr/>
        </p:nvSpPr>
        <p:spPr bwMode="auto">
          <a:xfrm>
            <a:off x="914400" y="1401763"/>
            <a:ext cx="78835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000" b="1" dirty="0">
                <a:latin typeface="Times New Roman" panose="02020603050405020304" pitchFamily="18" charset="0"/>
                <a:cs typeface="Times New Roman" panose="02020603050405020304" pitchFamily="18" charset="0"/>
              </a:rPr>
              <a:t>Team Members</a:t>
            </a:r>
            <a:r>
              <a:rPr lang="en-US" altLang="en-IN" sz="20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 </a:t>
            </a:r>
          </a:p>
          <a:p>
            <a:r>
              <a:rPr lang="en-IN" altLang="en-US" sz="2000" b="1" dirty="0">
                <a:latin typeface="Times New Roman" panose="02020603050405020304" pitchFamily="18" charset="0"/>
                <a:cs typeface="Times New Roman" panose="02020603050405020304" pitchFamily="18" charset="0"/>
              </a:rPr>
              <a:t>                        </a:t>
            </a:r>
          </a:p>
          <a:p>
            <a:r>
              <a:rPr lang="en-IN" altLang="en-US" sz="2000" dirty="0">
                <a:latin typeface="Times New Roman" panose="02020603050405020304" pitchFamily="18" charset="0"/>
                <a:cs typeface="Times New Roman" panose="02020603050405020304" pitchFamily="18" charset="0"/>
              </a:rPr>
              <a:t> 	          2109191140</a:t>
            </a:r>
            <a:r>
              <a:rPr lang="en-US" altLang="en-IN" sz="2000" dirty="0">
                <a:latin typeface="Times New Roman" panose="02020603050405020304" pitchFamily="18" charset="0"/>
                <a:cs typeface="Times New Roman" panose="02020603050405020304" pitchFamily="18" charset="0"/>
              </a:rPr>
              <a:t>57</a:t>
            </a:r>
            <a:r>
              <a:rPr lang="en-IN" altLang="en-US" sz="20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Karthick J</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	          210919114062	</a:t>
            </a:r>
            <a:r>
              <a:rPr lang="en-IN" altLang="en-US" sz="2000" dirty="0" err="1">
                <a:latin typeface="Times New Roman" panose="02020603050405020304" pitchFamily="18" charset="0"/>
                <a:cs typeface="Times New Roman" panose="02020603050405020304" pitchFamily="18" charset="0"/>
              </a:rPr>
              <a:t>Kumaravel</a:t>
            </a:r>
            <a:r>
              <a:rPr lang="en-IN" altLang="en-US" sz="2000" dirty="0">
                <a:latin typeface="Times New Roman" panose="02020603050405020304" pitchFamily="18" charset="0"/>
                <a:cs typeface="Times New Roman" panose="02020603050405020304" pitchFamily="18" charset="0"/>
              </a:rPr>
              <a:t> R</a:t>
            </a:r>
          </a:p>
          <a:p>
            <a:r>
              <a:rPr lang="en-IN" altLang="en-US" sz="2000" dirty="0">
                <a:latin typeface="Times New Roman" panose="02020603050405020304" pitchFamily="18" charset="0"/>
                <a:cs typeface="Times New Roman" panose="02020603050405020304" pitchFamily="18" charset="0"/>
              </a:rPr>
              <a:t>                        </a:t>
            </a:r>
            <a:r>
              <a:rPr lang="en-GB" altLang="en-US" sz="2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10919114093 	Siva Subramaniam R</a:t>
            </a:r>
          </a:p>
          <a:p>
            <a:endParaRPr lang="en-IN" altLang="en-US" sz="2000" dirty="0">
              <a:latin typeface="Times New Roman" panose="02020603050405020304" pitchFamily="18" charset="0"/>
              <a:cs typeface="Times New Roman" panose="02020603050405020304" pitchFamily="18" charset="0"/>
            </a:endParaRPr>
          </a:p>
        </p:txBody>
      </p:sp>
      <p:sp>
        <p:nvSpPr>
          <p:cNvPr id="9222" name="TextBox 5"/>
          <p:cNvSpPr txBox="1">
            <a:spLocks noChangeArrowheads="1"/>
          </p:cNvSpPr>
          <p:nvPr/>
        </p:nvSpPr>
        <p:spPr bwMode="auto">
          <a:xfrm>
            <a:off x="250825" y="3087370"/>
            <a:ext cx="8686800" cy="227241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IN" altLang="en-US" sz="2000" b="1" dirty="0">
                <a:latin typeface="Times New Roman" panose="02020603050405020304" pitchFamily="18" charset="0"/>
                <a:cs typeface="Times New Roman" panose="02020603050405020304" pitchFamily="18" charset="0"/>
              </a:rPr>
              <a:t>                                                                                                              </a:t>
            </a:r>
          </a:p>
          <a:p>
            <a:pPr>
              <a:defRPr/>
            </a:pPr>
            <a:r>
              <a:rPr lang="en-IN" altLang="en-US" sz="2000" b="1" dirty="0">
                <a:latin typeface="Times New Roman" panose="02020603050405020304" pitchFamily="18" charset="0"/>
                <a:cs typeface="Times New Roman" panose="02020603050405020304" pitchFamily="18" charset="0"/>
              </a:rPr>
              <a:t>      </a:t>
            </a:r>
            <a:r>
              <a:rPr lang="en-US" altLang="en-IN" sz="20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 Name of the Guide</a:t>
            </a:r>
            <a:r>
              <a:rPr lang="en-US" altLang="en-IN" sz="2000" b="1"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a:t>
            </a:r>
          </a:p>
          <a:p>
            <a:pPr algn="ctr">
              <a:defRPr/>
            </a:pPr>
            <a:r>
              <a:rPr lang="en-US" sz="2000" spc="-5" dirty="0">
                <a:latin typeface="Times New Roman" panose="02020603050405020304" pitchFamily="18" charset="0"/>
                <a:cs typeface="Times New Roman" panose="02020603050405020304" pitchFamily="18" charset="0"/>
              </a:rPr>
              <a:t>Ms. R. </a:t>
            </a:r>
            <a:r>
              <a:rPr lang="en-US" sz="2000" spc="-5" dirty="0" err="1">
                <a:latin typeface="Times New Roman" panose="02020603050405020304" pitchFamily="18" charset="0"/>
                <a:cs typeface="Times New Roman" panose="02020603050405020304" pitchFamily="18" charset="0"/>
              </a:rPr>
              <a:t>Kumutha</a:t>
            </a:r>
            <a:r>
              <a:rPr lang="en-US" sz="2000" spc="-5" dirty="0">
                <a:latin typeface="Times New Roman" panose="02020603050405020304" pitchFamily="18" charset="0"/>
                <a:cs typeface="Times New Roman" panose="02020603050405020304" pitchFamily="18" charset="0"/>
              </a:rPr>
              <a:t>, M. E., (</a:t>
            </a:r>
            <a:r>
              <a:rPr lang="en-US" sz="2000" spc="-5" dirty="0" err="1">
                <a:latin typeface="Times New Roman" panose="02020603050405020304" pitchFamily="18" charset="0"/>
                <a:cs typeface="Times New Roman" panose="02020603050405020304" pitchFamily="18" charset="0"/>
              </a:rPr>
              <a:t>Ph.D</a:t>
            </a:r>
            <a:r>
              <a:rPr lang="en-US" sz="2000" spc="-5" dirty="0">
                <a:latin typeface="Times New Roman" panose="02020603050405020304" pitchFamily="18" charset="0"/>
                <a:cs typeface="Times New Roman" panose="02020603050405020304" pitchFamily="18" charset="0"/>
              </a:rPr>
              <a:t>)</a:t>
            </a:r>
          </a:p>
          <a:p>
            <a:pPr algn="ctr">
              <a:defRPr/>
            </a:pPr>
            <a:r>
              <a:rPr lang="en-US" sz="2000" spc="-5" dirty="0">
                <a:latin typeface="Times New Roman" panose="02020603050405020304" pitchFamily="18" charset="0"/>
                <a:cs typeface="Times New Roman" panose="02020603050405020304" pitchFamily="18" charset="0"/>
              </a:rPr>
              <a:t>Assistant Professor</a:t>
            </a:r>
          </a:p>
          <a:p>
            <a:pPr marL="12700">
              <a:spcBef>
                <a:spcPts val="100"/>
              </a:spcBef>
              <a:defRPr/>
            </a:pPr>
            <a:endParaRPr lang="en-US" sz="2000" spc="-5" dirty="0">
              <a:latin typeface="Times New Roman" panose="02020603050405020304" pitchFamily="18" charset="0"/>
              <a:cs typeface="Times New Roman" panose="02020603050405020304" pitchFamily="18" charset="0"/>
            </a:endParaRPr>
          </a:p>
          <a:p>
            <a:pPr marL="12700">
              <a:spcBef>
                <a:spcPts val="100"/>
              </a:spcBef>
              <a:defRPr/>
            </a:pPr>
            <a:endParaRPr lang="en-US" sz="2000" spc="-5" dirty="0">
              <a:latin typeface="Times New Roman" panose="02020603050405020304" pitchFamily="18" charset="0"/>
              <a:cs typeface="Times New Roman" panose="02020603050405020304" pitchFamily="18" charset="0"/>
            </a:endParaRPr>
          </a:p>
          <a:p>
            <a:pPr marL="70485">
              <a:defRPr/>
            </a:pPr>
            <a:r>
              <a:rPr lang="en-US" sz="2000" spc="5" dirty="0">
                <a:latin typeface="Times New Roman" panose="02020603050405020304" pitchFamily="18" charset="0"/>
                <a:cs typeface="Times New Roman" panose="02020603050405020304" pitchFamily="18" charset="0"/>
              </a:rPr>
              <a:t>				</a:t>
            </a:r>
            <a:endParaRPr lang="en-IN" alt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2902902" y="4856221"/>
            <a:ext cx="3338195" cy="207010"/>
          </a:xfrm>
        </p:spPr>
        <p:txBody>
          <a:bodyPr/>
          <a:lstStyle/>
          <a:p>
            <a:pPr algn="ctr">
              <a:defRPr/>
            </a:pPr>
            <a:r>
              <a:rPr lang="en-US" dirty="0"/>
              <a:t>Department of Mechanical Engineering </a:t>
            </a:r>
          </a:p>
        </p:txBody>
      </p:sp>
      <p:pic>
        <p:nvPicPr>
          <p:cNvPr id="102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35" y="0"/>
            <a:ext cx="997956" cy="104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p:nvPr/>
        </p:nvSpPr>
        <p:spPr>
          <a:xfrm>
            <a:off x="479835" y="80269"/>
            <a:ext cx="8591512" cy="960999"/>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pPr algn="ctr">
              <a:defRPr/>
            </a:pPr>
            <a:r>
              <a:rPr lang="en-IN" sz="2800" b="1" dirty="0">
                <a:effectLst/>
                <a:latin typeface="Times New Roman" panose="02020603050405020304" pitchFamily="18" charset="0"/>
                <a:ea typeface="Calibri" panose="020F0502020204030204" pitchFamily="34" charset="0"/>
                <a:cs typeface="Latha" panose="020B0604020202020204" pitchFamily="34" charset="0"/>
              </a:rPr>
              <a:t> An Automatic </a:t>
            </a:r>
            <a:r>
              <a:rPr lang="en-GB" sz="2800" b="1" dirty="0">
                <a:effectLst/>
                <a:latin typeface="Times New Roman" panose="02020603050405020304" pitchFamily="18" charset="0"/>
                <a:ea typeface="Calibri" panose="020F0502020204030204" pitchFamily="34" charset="0"/>
                <a:cs typeface="Latha" panose="020B0604020202020204" pitchFamily="34" charset="0"/>
              </a:rPr>
              <a:t>Fire </a:t>
            </a:r>
            <a:r>
              <a:rPr lang="en-IN" sz="2800" b="1" dirty="0">
                <a:effectLst/>
                <a:latin typeface="Times New Roman" panose="02020603050405020304" pitchFamily="18" charset="0"/>
                <a:ea typeface="Calibri" panose="020F0502020204030204" pitchFamily="34" charset="0"/>
                <a:cs typeface="Latha" panose="020B0604020202020204" pitchFamily="34" charset="0"/>
              </a:rPr>
              <a:t>Detection and Extinguishing System</a:t>
            </a:r>
            <a:endParaRPr lang="en-IN" sz="28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CC22-4CD0-BB53-2E92-8F5C26FCE15E}"/>
              </a:ext>
            </a:extLst>
          </p:cNvPr>
          <p:cNvSpPr>
            <a:spLocks noGrp="1"/>
          </p:cNvSpPr>
          <p:nvPr>
            <p:ph type="title"/>
          </p:nvPr>
        </p:nvSpPr>
        <p:spPr/>
        <p:txBody>
          <a:bodyPr/>
          <a:lstStyle/>
          <a:p>
            <a:r>
              <a:rPr lang="en-GB" dirty="0"/>
              <a:t>Literature review </a:t>
            </a:r>
            <a:endParaRPr lang="en-US" dirty="0"/>
          </a:p>
        </p:txBody>
      </p:sp>
      <p:sp>
        <p:nvSpPr>
          <p:cNvPr id="3" name="Content Placeholder 2">
            <a:extLst>
              <a:ext uri="{FF2B5EF4-FFF2-40B4-BE49-F238E27FC236}">
                <a16:creationId xmlns:a16="http://schemas.microsoft.com/office/drawing/2014/main" id="{1FEF91CD-8F25-CB27-20AF-6EB7470C538C}"/>
              </a:ext>
            </a:extLst>
          </p:cNvPr>
          <p:cNvSpPr>
            <a:spLocks noGrp="1"/>
          </p:cNvSpPr>
          <p:nvPr>
            <p:ph idx="1"/>
          </p:nvPr>
        </p:nvSpPr>
        <p:spPr>
          <a:xfrm>
            <a:off x="156171" y="1056132"/>
            <a:ext cx="8831655" cy="3811597"/>
          </a:xfrm>
        </p:spPr>
        <p:txBody>
          <a:bodyPr/>
          <a:lstStyle/>
          <a:p>
            <a:pPr marL="118745" indent="0" algn="just">
              <a:buNone/>
            </a:pPr>
            <a:r>
              <a:rPr lang="en-GB" sz="2000" dirty="0">
                <a:latin typeface="Times New Roman" panose="02020603050405020304" pitchFamily="18" charset="0"/>
                <a:cs typeface="Times New Roman" panose="02020603050405020304" pitchFamily="18" charset="0"/>
              </a:rPr>
              <a:t>Modern fire protective equipment is divided by their constructive embodiment into sprinkler system, deluge system by the type of fire extinguishing agent into water, foam, gas, powder, aerosol, etc., and have different inertia and duration of fire extinguishing agent supply.</a:t>
            </a:r>
          </a:p>
          <a:p>
            <a:pPr marL="118745" indent="0" algn="just">
              <a:buNone/>
            </a:pP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Tian </a:t>
            </a:r>
            <a:r>
              <a:rPr lang="en-GB" sz="2000" dirty="0" err="1">
                <a:latin typeface="Times New Roman" panose="02020603050405020304" pitchFamily="18" charset="0"/>
                <a:cs typeface="Times New Roman" panose="02020603050405020304" pitchFamily="18" charset="0"/>
              </a:rPr>
              <a:t>Qiu</a:t>
            </a:r>
            <a:r>
              <a:rPr lang="en-GB" sz="2000" dirty="0">
                <a:latin typeface="Times New Roman" panose="02020603050405020304" pitchFamily="18" charset="0"/>
                <a:cs typeface="Times New Roman" panose="02020603050405020304" pitchFamily="18" charset="0"/>
              </a:rPr>
              <a:t>, Yong Yan, Gang Lu “</a:t>
            </a:r>
            <a:r>
              <a:rPr lang="en-GB" sz="2000" b="1" dirty="0">
                <a:latin typeface="Times New Roman" panose="02020603050405020304" pitchFamily="18" charset="0"/>
                <a:cs typeface="Times New Roman" panose="02020603050405020304" pitchFamily="18" charset="0"/>
              </a:rPr>
              <a:t>An Auto adaptive </a:t>
            </a:r>
            <a:r>
              <a:rPr lang="en-GB" sz="2000" b="1" dirty="0" err="1">
                <a:latin typeface="Times New Roman" panose="02020603050405020304" pitchFamily="18" charset="0"/>
                <a:cs typeface="Times New Roman" panose="02020603050405020304" pitchFamily="18" charset="0"/>
              </a:rPr>
              <a:t>EdgeDetection</a:t>
            </a:r>
            <a:r>
              <a:rPr lang="en-GB" sz="2000" b="1" dirty="0">
                <a:latin typeface="Times New Roman" panose="02020603050405020304" pitchFamily="18" charset="0"/>
                <a:cs typeface="Times New Roman" panose="02020603050405020304" pitchFamily="18" charset="0"/>
              </a:rPr>
              <a:t> Algorithm for Flame and Fire Image Processing</a:t>
            </a:r>
            <a:r>
              <a:rPr lang="en-GB" sz="2000" dirty="0">
                <a:latin typeface="Times New Roman" panose="02020603050405020304" pitchFamily="18" charset="0"/>
                <a:cs typeface="Times New Roman" panose="02020603050405020304" pitchFamily="18" charset="0"/>
              </a:rPr>
              <a:t>”.</a:t>
            </a:r>
          </a:p>
          <a:p>
            <a:pPr marL="118745" indent="0" algn="just">
              <a:buNone/>
            </a:pPr>
            <a:endParaRPr lang="en-GB" sz="1000" dirty="0">
              <a:latin typeface="Times New Roman" panose="02020603050405020304" pitchFamily="18" charset="0"/>
              <a:cs typeface="Times New Roman" panose="02020603050405020304" pitchFamily="18" charset="0"/>
            </a:endParaRPr>
          </a:p>
          <a:p>
            <a:pPr marL="118745" indent="0" algn="just">
              <a:buNone/>
            </a:pPr>
            <a:r>
              <a:rPr lang="en-GB" sz="2000" dirty="0">
                <a:latin typeface="Times New Roman" panose="02020603050405020304" pitchFamily="18" charset="0"/>
                <a:cs typeface="Times New Roman" panose="02020603050405020304" pitchFamily="18" charset="0"/>
              </a:rPr>
              <a:t> The algorithm detects the coarse and superfluous edges in a flame/fire image first and then identifies the edges of the flame/fire. The auto adaptive feature of the algorithm ensures that the primary symbolic flame/fire edges are identified for different scenarios. Experimental results proved the effectiveness and robustness of the algorithm.</a:t>
            </a:r>
          </a:p>
          <a:p>
            <a:pPr marL="118745" indent="0" algn="just">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9EA0E7A-35C1-40EA-EF1C-6F6247E70513}"/>
              </a:ext>
            </a:extLst>
          </p:cNvPr>
          <p:cNvSpPr>
            <a:spLocks noGrp="1"/>
          </p:cNvSpPr>
          <p:nvPr>
            <p:ph type="ftr" sz="quarter" idx="11"/>
          </p:nvPr>
        </p:nvSpPr>
        <p:spPr>
          <a:xfrm>
            <a:off x="3148806" y="4867729"/>
            <a:ext cx="2846387" cy="206375"/>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772A1F24-DDF2-EED9-38F3-0B7A29A871AC}"/>
              </a:ext>
            </a:extLst>
          </p:cNvPr>
          <p:cNvSpPr>
            <a:spLocks noGrp="1"/>
          </p:cNvSpPr>
          <p:nvPr>
            <p:ph type="sldNum" sz="quarter" idx="12"/>
          </p:nvPr>
        </p:nvSpPr>
        <p:spPr/>
        <p:txBody>
          <a:bodyPr/>
          <a:lstStyle/>
          <a:p>
            <a:pPr>
              <a:defRPr/>
            </a:pPr>
            <a:fld id="{BE4C435D-7AD8-4440-A7C5-7549FD45313F}" type="slidenum">
              <a:rPr lang="en-US" altLang="en-US" smtClean="0"/>
              <a:t>10</a:t>
            </a:fld>
            <a:endParaRPr lang="en-US" altLang="en-US"/>
          </a:p>
        </p:txBody>
      </p:sp>
    </p:spTree>
    <p:extLst>
      <p:ext uri="{BB962C8B-B14F-4D97-AF65-F5344CB8AC3E}">
        <p14:creationId xmlns:p14="http://schemas.microsoft.com/office/powerpoint/2010/main" val="210673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4E56-DFE6-645F-0FC5-B3DD5A82FCB9}"/>
              </a:ext>
            </a:extLst>
          </p:cNvPr>
          <p:cNvSpPr>
            <a:spLocks noGrp="1"/>
          </p:cNvSpPr>
          <p:nvPr>
            <p:ph type="title"/>
          </p:nvPr>
        </p:nvSpPr>
        <p:spPr/>
        <p:txBody>
          <a:bodyPr/>
          <a:lstStyle/>
          <a:p>
            <a:r>
              <a:rPr lang="en-GB" dirty="0"/>
              <a:t>Hardware Requirements </a:t>
            </a:r>
            <a:endParaRPr lang="en-US" dirty="0"/>
          </a:p>
        </p:txBody>
      </p:sp>
      <p:sp>
        <p:nvSpPr>
          <p:cNvPr id="3" name="Content Placeholder 2">
            <a:extLst>
              <a:ext uri="{FF2B5EF4-FFF2-40B4-BE49-F238E27FC236}">
                <a16:creationId xmlns:a16="http://schemas.microsoft.com/office/drawing/2014/main" id="{28BD0A10-129A-7C62-BE63-BD8583EF1078}"/>
              </a:ext>
            </a:extLst>
          </p:cNvPr>
          <p:cNvSpPr>
            <a:spLocks noGrp="1"/>
          </p:cNvSpPr>
          <p:nvPr>
            <p:ph idx="1"/>
          </p:nvPr>
        </p:nvSpPr>
        <p:spPr>
          <a:xfrm>
            <a:off x="828392" y="1295025"/>
            <a:ext cx="8229600" cy="3468687"/>
          </a:xfrm>
        </p:spPr>
        <p:txBody>
          <a:bodyPr/>
          <a:lstStyle/>
          <a:p>
            <a:r>
              <a:rPr lang="en-GB" sz="2400" b="1" dirty="0">
                <a:latin typeface="Times New Roman" panose="02020603050405020304" pitchFamily="18" charset="0"/>
                <a:cs typeface="Times New Roman" panose="02020603050405020304" pitchFamily="18" charset="0"/>
              </a:rPr>
              <a:t>Camera</a:t>
            </a:r>
            <a:r>
              <a:rPr lang="en-GB" sz="2400" dirty="0">
                <a:latin typeface="Times New Roman" panose="02020603050405020304" pitchFamily="18" charset="0"/>
                <a:cs typeface="Times New Roman" panose="02020603050405020304" pitchFamily="18" charset="0"/>
              </a:rPr>
              <a:t>  -  to capture and monitor the environment </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Raspberry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Pi</a:t>
            </a:r>
            <a:r>
              <a:rPr lang="en-GB" sz="2400" dirty="0">
                <a:latin typeface="Times New Roman" panose="02020603050405020304" pitchFamily="18" charset="0"/>
                <a:cs typeface="Times New Roman" panose="02020603050405020304" pitchFamily="18" charset="0"/>
              </a:rPr>
              <a:t>  -  a microcontroller acts as a CPU</a:t>
            </a:r>
          </a:p>
          <a:p>
            <a:endParaRPr lang="en-GB" sz="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Relay  </a:t>
            </a:r>
            <a:r>
              <a:rPr lang="en-GB" sz="2400" dirty="0">
                <a:latin typeface="Times New Roman" panose="02020603050405020304" pitchFamily="18" charset="0"/>
                <a:cs typeface="Times New Roman" panose="02020603050405020304" pitchFamily="18" charset="0"/>
              </a:rPr>
              <a:t>-  to act as a switch to activate/deactivate the pump</a:t>
            </a:r>
            <a:endParaRPr lang="en-GB" sz="2400" b="1" dirty="0">
              <a:latin typeface="Times New Roman" panose="02020603050405020304" pitchFamily="18" charset="0"/>
              <a:cs typeface="Times New Roman" panose="02020603050405020304" pitchFamily="18" charset="0"/>
            </a:endParaRPr>
          </a:p>
          <a:p>
            <a:endParaRPr lang="en-GB" sz="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DC</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water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pump  </a:t>
            </a:r>
            <a:r>
              <a:rPr lang="en-GB" sz="2400" dirty="0">
                <a:latin typeface="Times New Roman" panose="02020603050405020304" pitchFamily="18" charset="0"/>
                <a:cs typeface="Times New Roman" panose="02020603050405020304" pitchFamily="18" charset="0"/>
              </a:rPr>
              <a:t>-  to pump out water to extinguish the fire</a:t>
            </a:r>
            <a:endParaRPr lang="en-GB" sz="2400" b="1" dirty="0">
              <a:latin typeface="Times New Roman" panose="02020603050405020304" pitchFamily="18" charset="0"/>
              <a:cs typeface="Times New Roman" panose="02020603050405020304" pitchFamily="18" charset="0"/>
            </a:endParaRPr>
          </a:p>
          <a:p>
            <a:pPr marL="118745" indent="0">
              <a:buNone/>
            </a:pPr>
            <a:endParaRPr lang="en-GB" sz="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Power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module</a:t>
            </a:r>
            <a:r>
              <a:rPr lang="en-GB" sz="2400" dirty="0">
                <a:latin typeface="Times New Roman" panose="02020603050405020304" pitchFamily="18" charset="0"/>
                <a:cs typeface="Times New Roman" panose="02020603050405020304" pitchFamily="18" charset="0"/>
              </a:rPr>
              <a:t>  -  a voltage converter to give stable power</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Monitor</a:t>
            </a:r>
            <a:r>
              <a:rPr lang="en-GB" sz="2400" dirty="0">
                <a:latin typeface="Times New Roman" panose="02020603050405020304" pitchFamily="18" charset="0"/>
                <a:cs typeface="Times New Roman" panose="02020603050405020304" pitchFamily="18" charset="0"/>
              </a:rPr>
              <a:t>  -  to display the detected images </a:t>
            </a:r>
            <a:endParaRPr lang="en-GB" sz="2400" b="1" dirty="0">
              <a:latin typeface="Times New Roman" panose="02020603050405020304" pitchFamily="18" charset="0"/>
              <a:cs typeface="Times New Roman" panose="02020603050405020304" pitchFamily="18" charset="0"/>
            </a:endParaRPr>
          </a:p>
          <a:p>
            <a:pPr marL="118745" indent="0">
              <a:buNone/>
            </a:pPr>
            <a:endParaRPr lang="en-GB" sz="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Mouse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and</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Keyboard</a:t>
            </a:r>
            <a:r>
              <a:rPr lang="en-GB" sz="2400" dirty="0">
                <a:latin typeface="Times New Roman" panose="02020603050405020304" pitchFamily="18" charset="0"/>
                <a:cs typeface="Times New Roman" panose="02020603050405020304" pitchFamily="18" charset="0"/>
              </a:rPr>
              <a:t>  -  to perform necessary actions </a:t>
            </a: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735F073-2581-FB1D-B1B4-0317FC0E4041}"/>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2C7B13C3-F858-D335-F852-9978D02994AB}"/>
              </a:ext>
            </a:extLst>
          </p:cNvPr>
          <p:cNvSpPr>
            <a:spLocks noGrp="1"/>
          </p:cNvSpPr>
          <p:nvPr>
            <p:ph type="sldNum" sz="quarter" idx="12"/>
          </p:nvPr>
        </p:nvSpPr>
        <p:spPr/>
        <p:txBody>
          <a:bodyPr/>
          <a:lstStyle/>
          <a:p>
            <a:pPr>
              <a:defRPr/>
            </a:pPr>
            <a:fld id="{BE4C435D-7AD8-4440-A7C5-7549FD45313F}" type="slidenum">
              <a:rPr lang="en-US" altLang="en-US" smtClean="0"/>
              <a:t>11</a:t>
            </a:fld>
            <a:endParaRPr lang="en-US" altLang="en-US"/>
          </a:p>
        </p:txBody>
      </p:sp>
    </p:spTree>
    <p:extLst>
      <p:ext uri="{BB962C8B-B14F-4D97-AF65-F5344CB8AC3E}">
        <p14:creationId xmlns:p14="http://schemas.microsoft.com/office/powerpoint/2010/main" val="25707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31A6-0303-C4CB-F8C4-3D842D33D2F0}"/>
              </a:ext>
            </a:extLst>
          </p:cNvPr>
          <p:cNvSpPr>
            <a:spLocks noGrp="1"/>
          </p:cNvSpPr>
          <p:nvPr>
            <p:ph type="title"/>
          </p:nvPr>
        </p:nvSpPr>
        <p:spPr/>
        <p:txBody>
          <a:bodyPr/>
          <a:lstStyle/>
          <a:p>
            <a:r>
              <a:rPr lang="en-GB" dirty="0"/>
              <a:t>Software Requirements </a:t>
            </a:r>
            <a:endParaRPr lang="en-US" dirty="0"/>
          </a:p>
        </p:txBody>
      </p:sp>
      <p:sp>
        <p:nvSpPr>
          <p:cNvPr id="3" name="Content Placeholder 2">
            <a:extLst>
              <a:ext uri="{FF2B5EF4-FFF2-40B4-BE49-F238E27FC236}">
                <a16:creationId xmlns:a16="http://schemas.microsoft.com/office/drawing/2014/main" id="{25A3D3DC-FE05-D03F-3C4D-A25C7BFDAB80}"/>
              </a:ext>
            </a:extLst>
          </p:cNvPr>
          <p:cNvSpPr>
            <a:spLocks noGrp="1"/>
          </p:cNvSpPr>
          <p:nvPr>
            <p:ph idx="1"/>
          </p:nvPr>
        </p:nvSpPr>
        <p:spPr>
          <a:xfrm>
            <a:off x="547735" y="1563800"/>
            <a:ext cx="8229600" cy="3003673"/>
          </a:xfrm>
        </p:spPr>
        <p:txBody>
          <a:bodyPr/>
          <a:lstStyle/>
          <a:p>
            <a:r>
              <a:rPr lang="en-GB" sz="2400" b="1" dirty="0">
                <a:latin typeface="Times New Roman" panose="02020603050405020304" pitchFamily="18" charset="0"/>
                <a:cs typeface="Times New Roman" panose="02020603050405020304" pitchFamily="18" charset="0"/>
              </a:rPr>
              <a:t>Operating system  -  </a:t>
            </a:r>
            <a:r>
              <a:rPr lang="en-GB" sz="2400" dirty="0">
                <a:latin typeface="Times New Roman" panose="02020603050405020304" pitchFamily="18" charset="0"/>
                <a:cs typeface="Times New Roman" panose="02020603050405020304" pitchFamily="18" charset="0"/>
              </a:rPr>
              <a:t>to start the Raspberry Pi and to provide</a:t>
            </a:r>
          </a:p>
          <a:p>
            <a:pPr marL="118745" indent="0">
              <a:buNone/>
            </a:pPr>
            <a:r>
              <a:rPr lang="en-GB" sz="2400" dirty="0">
                <a:latin typeface="Times New Roman" panose="02020603050405020304" pitchFamily="18" charset="0"/>
                <a:cs typeface="Times New Roman" panose="02020603050405020304" pitchFamily="18" charset="0"/>
              </a:rPr>
              <a:t>                                        a convenient user interface.</a:t>
            </a:r>
          </a:p>
          <a:p>
            <a:pPr marL="118745" indent="0">
              <a:buNone/>
            </a:pPr>
            <a:endParaRPr lang="en-GB" sz="20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Programming language  -  </a:t>
            </a:r>
            <a:r>
              <a:rPr lang="en-GB" sz="2400" dirty="0">
                <a:latin typeface="Times New Roman" panose="02020603050405020304" pitchFamily="18" charset="0"/>
                <a:cs typeface="Times New Roman" panose="02020603050405020304" pitchFamily="18" charset="0"/>
              </a:rPr>
              <a:t>to instruct the computer in a way</a:t>
            </a:r>
          </a:p>
          <a:p>
            <a:pPr marL="118745" indent="0">
              <a:buNone/>
            </a:pPr>
            <a:r>
              <a:rPr lang="en-GB" sz="2400" dirty="0">
                <a:latin typeface="Times New Roman" panose="02020603050405020304" pitchFamily="18" charset="0"/>
                <a:cs typeface="Times New Roman" panose="02020603050405020304" pitchFamily="18" charset="0"/>
              </a:rPr>
              <a:t>                                                  it can understand.</a:t>
            </a:r>
          </a:p>
          <a:p>
            <a:pPr marL="118745" indent="0">
              <a:buNone/>
            </a:pPr>
            <a:endParaRPr lang="en-GB" sz="20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Algorithm  -  </a:t>
            </a:r>
            <a:r>
              <a:rPr lang="en-GB" sz="2400" dirty="0">
                <a:latin typeface="Times New Roman" panose="02020603050405020304" pitchFamily="18" charset="0"/>
                <a:cs typeface="Times New Roman" panose="02020603050405020304" pitchFamily="18" charset="0"/>
              </a:rPr>
              <a:t>for object detection using computer vision</a:t>
            </a:r>
          </a:p>
          <a:p>
            <a:pPr marL="118745" indent="0">
              <a:buNone/>
            </a:pPr>
            <a:r>
              <a:rPr lang="en-GB" sz="2400" dirty="0">
                <a:latin typeface="Times New Roman" panose="02020603050405020304" pitchFamily="18" charset="0"/>
                <a:cs typeface="Times New Roman" panose="02020603050405020304" pitchFamily="18" charset="0"/>
              </a:rPr>
              <a:t>                           technology </a:t>
            </a:r>
            <a:endParaRPr lang="en-GB" sz="24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362B8DB-35B6-2641-9DAA-AC2879D715B9}"/>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5929E9CC-399D-810F-2C31-A69420764CE5}"/>
              </a:ext>
            </a:extLst>
          </p:cNvPr>
          <p:cNvSpPr>
            <a:spLocks noGrp="1"/>
          </p:cNvSpPr>
          <p:nvPr>
            <p:ph type="sldNum" sz="quarter" idx="12"/>
          </p:nvPr>
        </p:nvSpPr>
        <p:spPr/>
        <p:txBody>
          <a:bodyPr/>
          <a:lstStyle/>
          <a:p>
            <a:pPr>
              <a:defRPr/>
            </a:pPr>
            <a:fld id="{BE4C435D-7AD8-4440-A7C5-7549FD45313F}" type="slidenum">
              <a:rPr lang="en-US" altLang="en-US" smtClean="0"/>
              <a:t>12</a:t>
            </a:fld>
            <a:endParaRPr lang="en-US" altLang="en-US"/>
          </a:p>
        </p:txBody>
      </p:sp>
    </p:spTree>
    <p:extLst>
      <p:ext uri="{BB962C8B-B14F-4D97-AF65-F5344CB8AC3E}">
        <p14:creationId xmlns:p14="http://schemas.microsoft.com/office/powerpoint/2010/main" val="175141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6C8E-D214-57B2-555B-BB3ABDF344F1}"/>
              </a:ext>
            </a:extLst>
          </p:cNvPr>
          <p:cNvSpPr>
            <a:spLocks noGrp="1"/>
          </p:cNvSpPr>
          <p:nvPr>
            <p:ph type="title"/>
          </p:nvPr>
        </p:nvSpPr>
        <p:spPr/>
        <p:txBody>
          <a:bodyPr/>
          <a:lstStyle/>
          <a:p>
            <a:r>
              <a:rPr lang="en-GB" dirty="0"/>
              <a:t>System Design  </a:t>
            </a:r>
            <a:endParaRPr lang="en-US" dirty="0"/>
          </a:p>
        </p:txBody>
      </p:sp>
      <p:sp>
        <p:nvSpPr>
          <p:cNvPr id="4" name="Footer Placeholder 3">
            <a:extLst>
              <a:ext uri="{FF2B5EF4-FFF2-40B4-BE49-F238E27FC236}">
                <a16:creationId xmlns:a16="http://schemas.microsoft.com/office/drawing/2014/main" id="{267DCA89-82FC-0F21-FAE5-DE17EB5FC238}"/>
              </a:ext>
            </a:extLst>
          </p:cNvPr>
          <p:cNvSpPr>
            <a:spLocks noGrp="1"/>
          </p:cNvSpPr>
          <p:nvPr>
            <p:ph type="ftr" sz="quarter" idx="11"/>
          </p:nvPr>
        </p:nvSpPr>
        <p:spPr>
          <a:xfrm>
            <a:off x="3148806" y="4932589"/>
            <a:ext cx="2846387" cy="206375"/>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EC359DA1-ECE4-FFA6-137C-8177708263BB}"/>
              </a:ext>
            </a:extLst>
          </p:cNvPr>
          <p:cNvSpPr>
            <a:spLocks noGrp="1"/>
          </p:cNvSpPr>
          <p:nvPr>
            <p:ph type="sldNum" sz="quarter" idx="12"/>
          </p:nvPr>
        </p:nvSpPr>
        <p:spPr/>
        <p:txBody>
          <a:bodyPr/>
          <a:lstStyle/>
          <a:p>
            <a:pPr>
              <a:defRPr/>
            </a:pPr>
            <a:fld id="{BE4C435D-7AD8-4440-A7C5-7549FD45313F}" type="slidenum">
              <a:rPr lang="en-US" altLang="en-US" smtClean="0"/>
              <a:t>13</a:t>
            </a:fld>
            <a:endParaRPr lang="en-US" altLang="en-US"/>
          </a:p>
        </p:txBody>
      </p:sp>
      <p:sp>
        <p:nvSpPr>
          <p:cNvPr id="7" name="Content Placeholder 6">
            <a:extLst>
              <a:ext uri="{FF2B5EF4-FFF2-40B4-BE49-F238E27FC236}">
                <a16:creationId xmlns:a16="http://schemas.microsoft.com/office/drawing/2014/main" id="{59141517-B7B1-B895-41F3-058CC18F557F}"/>
              </a:ext>
            </a:extLst>
          </p:cNvPr>
          <p:cNvSpPr>
            <a:spLocks noGrp="1"/>
          </p:cNvSpPr>
          <p:nvPr>
            <p:ph idx="1"/>
          </p:nvPr>
        </p:nvSpPr>
        <p:spPr>
          <a:xfrm>
            <a:off x="239339" y="2802112"/>
            <a:ext cx="2141144" cy="58499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118745" indent="0" algn="ctr">
              <a:buNone/>
            </a:pPr>
            <a:r>
              <a:rPr lang="en-IN" sz="2800" b="1" dirty="0">
                <a:latin typeface="Times New Roman" panose="02020603050405020304" pitchFamily="18" charset="0"/>
                <a:cs typeface="Times New Roman" panose="02020603050405020304" pitchFamily="18" charset="0"/>
              </a:rPr>
              <a:t>Camera</a:t>
            </a:r>
          </a:p>
        </p:txBody>
      </p:sp>
      <p:sp>
        <p:nvSpPr>
          <p:cNvPr id="6" name="Rectangle 5">
            <a:extLst>
              <a:ext uri="{FF2B5EF4-FFF2-40B4-BE49-F238E27FC236}">
                <a16:creationId xmlns:a16="http://schemas.microsoft.com/office/drawing/2014/main" id="{48093748-3EA7-DD34-45DD-BFEA02FDEEF3}"/>
              </a:ext>
            </a:extLst>
          </p:cNvPr>
          <p:cNvSpPr/>
          <p:nvPr/>
        </p:nvSpPr>
        <p:spPr>
          <a:xfrm flipH="1">
            <a:off x="2773602" y="1443397"/>
            <a:ext cx="1843846" cy="330242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Raspberry</a:t>
            </a:r>
            <a:r>
              <a:rPr lang="en-IN"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Pi 3</a:t>
            </a:r>
            <a:endParaRPr lang="en-IN" sz="28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4C6C23E-F57F-63D2-10D6-535950EA23A1}"/>
              </a:ext>
            </a:extLst>
          </p:cNvPr>
          <p:cNvSpPr/>
          <p:nvPr/>
        </p:nvSpPr>
        <p:spPr>
          <a:xfrm>
            <a:off x="5159347" y="2802111"/>
            <a:ext cx="1534887" cy="566057"/>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Relay</a:t>
            </a:r>
          </a:p>
        </p:txBody>
      </p:sp>
      <p:sp>
        <p:nvSpPr>
          <p:cNvPr id="9" name="Rectangle 8">
            <a:extLst>
              <a:ext uri="{FF2B5EF4-FFF2-40B4-BE49-F238E27FC236}">
                <a16:creationId xmlns:a16="http://schemas.microsoft.com/office/drawing/2014/main" id="{E22F68E7-072B-F8C1-E69A-C0A9C3CAC38B}"/>
              </a:ext>
            </a:extLst>
          </p:cNvPr>
          <p:cNvSpPr/>
          <p:nvPr/>
        </p:nvSpPr>
        <p:spPr>
          <a:xfrm>
            <a:off x="7087353" y="2697577"/>
            <a:ext cx="1534887" cy="79406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DC pump</a:t>
            </a:r>
          </a:p>
        </p:txBody>
      </p:sp>
      <p:cxnSp>
        <p:nvCxnSpPr>
          <p:cNvPr id="10" name="Straight Arrow Connector 9">
            <a:extLst>
              <a:ext uri="{FF2B5EF4-FFF2-40B4-BE49-F238E27FC236}">
                <a16:creationId xmlns:a16="http://schemas.microsoft.com/office/drawing/2014/main" id="{D998216C-E1C6-BDB9-EE06-B668B93EFFBD}"/>
              </a:ext>
            </a:extLst>
          </p:cNvPr>
          <p:cNvCxnSpPr>
            <a:cxnSpLocks/>
            <a:stCxn id="6" idx="1"/>
            <a:endCxn id="8" idx="1"/>
          </p:cNvCxnSpPr>
          <p:nvPr/>
        </p:nvCxnSpPr>
        <p:spPr>
          <a:xfrm flipV="1">
            <a:off x="4617448" y="3085140"/>
            <a:ext cx="541899" cy="9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703FA1-1FDC-55E5-678A-83653E170D4A}"/>
              </a:ext>
            </a:extLst>
          </p:cNvPr>
          <p:cNvCxnSpPr>
            <a:cxnSpLocks/>
            <a:stCxn id="8" idx="3"/>
            <a:endCxn id="9" idx="1"/>
          </p:cNvCxnSpPr>
          <p:nvPr/>
        </p:nvCxnSpPr>
        <p:spPr>
          <a:xfrm>
            <a:off x="6694234" y="3085140"/>
            <a:ext cx="393119" cy="9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4A304A6-7A14-0092-8A86-0BF3E120E12D}"/>
              </a:ext>
            </a:extLst>
          </p:cNvPr>
          <p:cNvCxnSpPr>
            <a:cxnSpLocks/>
            <a:stCxn id="7" idx="3"/>
            <a:endCxn id="6" idx="3"/>
          </p:cNvCxnSpPr>
          <p:nvPr/>
        </p:nvCxnSpPr>
        <p:spPr>
          <a:xfrm>
            <a:off x="2380483" y="3094609"/>
            <a:ext cx="3931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6">
            <a:extLst>
              <a:ext uri="{FF2B5EF4-FFF2-40B4-BE49-F238E27FC236}">
                <a16:creationId xmlns:a16="http://schemas.microsoft.com/office/drawing/2014/main" id="{B44CC363-FAFA-7680-50DC-60FDEC23176E}"/>
              </a:ext>
            </a:extLst>
          </p:cNvPr>
          <p:cNvSpPr txBox="1">
            <a:spLocks/>
          </p:cNvSpPr>
          <p:nvPr/>
        </p:nvSpPr>
        <p:spPr bwMode="auto">
          <a:xfrm>
            <a:off x="5713652" y="1509412"/>
            <a:ext cx="2141144" cy="584993"/>
          </a:xfrm>
          <a:prstGeom prst="rect">
            <a:avLst/>
          </a:prstGeom>
          <a:ln w="28575" cap="flat" cmpd="thickThin" algn="ctr">
            <a:solidFill>
              <a:schemeClr val="tx1"/>
            </a:solidFill>
            <a:prstDash val="solid"/>
          </a:ln>
        </p:spPr>
        <p:style>
          <a:lnRef idx="2">
            <a:schemeClr val="dk1"/>
          </a:lnRef>
          <a:fillRef idx="1">
            <a:schemeClr val="lt1"/>
          </a:fillRef>
          <a:effectRef idx="0">
            <a:schemeClr val="dk1"/>
          </a:effectRef>
          <a:fontRef idx="minor">
            <a:schemeClr val="dk1"/>
          </a:fontRef>
        </p:style>
        <p:txBody>
          <a:bodyPr vert="horz" wrap="square" lIns="54864" tIns="91440" rIns="91440" bIns="45720" numCol="1" rtlCol="0" anchor="ctr" anchorCtr="0" compatLnSpc="1"/>
          <a:lstStyle>
            <a:lvl1pPr marL="438150" indent="-319405"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dk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dk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dk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dk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dk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dk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dk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dk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dk1"/>
                </a:solidFill>
                <a:latin typeface="+mn-lt"/>
                <a:ea typeface="+mn-ea"/>
                <a:cs typeface="+mn-cs"/>
              </a:defRPr>
            </a:lvl9pPr>
          </a:lstStyle>
          <a:p>
            <a:pPr marL="118745" indent="0" algn="ctr">
              <a:buFont typeface="Wingdings 2" panose="05020102010507070707" pitchFamily="18" charset="2"/>
              <a:buNone/>
            </a:pPr>
            <a:r>
              <a:rPr lang="en-IN" sz="2000" b="1" dirty="0">
                <a:latin typeface="Times New Roman" panose="02020603050405020304" pitchFamily="18" charset="0"/>
                <a:cs typeface="Times New Roman" panose="02020603050405020304" pitchFamily="18" charset="0"/>
              </a:rPr>
              <a:t>Power supply</a:t>
            </a:r>
          </a:p>
        </p:txBody>
      </p:sp>
      <p:cxnSp>
        <p:nvCxnSpPr>
          <p:cNvPr id="11" name="Straight Arrow Connector 10">
            <a:extLst>
              <a:ext uri="{FF2B5EF4-FFF2-40B4-BE49-F238E27FC236}">
                <a16:creationId xmlns:a16="http://schemas.microsoft.com/office/drawing/2014/main" id="{0EB1F13D-A2CA-046C-E25F-28861AA3B126}"/>
              </a:ext>
            </a:extLst>
          </p:cNvPr>
          <p:cNvCxnSpPr>
            <a:cxnSpLocks/>
            <a:endCxn id="8" idx="0"/>
          </p:cNvCxnSpPr>
          <p:nvPr/>
        </p:nvCxnSpPr>
        <p:spPr>
          <a:xfrm flipH="1">
            <a:off x="5926791" y="2094405"/>
            <a:ext cx="245409" cy="707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076B43-592E-63CB-0A4B-BECED38801EC}"/>
              </a:ext>
            </a:extLst>
          </p:cNvPr>
          <p:cNvCxnSpPr>
            <a:cxnSpLocks/>
            <a:endCxn id="9" idx="0"/>
          </p:cNvCxnSpPr>
          <p:nvPr/>
        </p:nvCxnSpPr>
        <p:spPr>
          <a:xfrm>
            <a:off x="7481543" y="2094405"/>
            <a:ext cx="373254" cy="6031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98B8-3F22-47ED-F3E8-F1DD0A7918FE}"/>
              </a:ext>
            </a:extLst>
          </p:cNvPr>
          <p:cNvSpPr>
            <a:spLocks noGrp="1"/>
          </p:cNvSpPr>
          <p:nvPr>
            <p:ph type="title"/>
          </p:nvPr>
        </p:nvSpPr>
        <p:spPr>
          <a:xfrm>
            <a:off x="457200" y="116585"/>
            <a:ext cx="8229600" cy="939546"/>
          </a:xfrm>
        </p:spPr>
        <p:txBody>
          <a:bodyPr/>
          <a:lstStyle/>
          <a:p>
            <a:r>
              <a:rPr lang="en-GB" dirty="0"/>
              <a:t>Selection of Components </a:t>
            </a:r>
            <a:endParaRPr lang="en-US" dirty="0"/>
          </a:p>
        </p:txBody>
      </p:sp>
      <p:sp>
        <p:nvSpPr>
          <p:cNvPr id="4" name="Footer Placeholder 3">
            <a:extLst>
              <a:ext uri="{FF2B5EF4-FFF2-40B4-BE49-F238E27FC236}">
                <a16:creationId xmlns:a16="http://schemas.microsoft.com/office/drawing/2014/main" id="{BAD556E2-DF39-D548-7592-676F6B6EA86D}"/>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9BD013B1-853A-9897-8DB5-88CA9567BF29}"/>
              </a:ext>
            </a:extLst>
          </p:cNvPr>
          <p:cNvSpPr>
            <a:spLocks noGrp="1"/>
          </p:cNvSpPr>
          <p:nvPr>
            <p:ph type="sldNum" sz="quarter" idx="12"/>
          </p:nvPr>
        </p:nvSpPr>
        <p:spPr/>
        <p:txBody>
          <a:bodyPr/>
          <a:lstStyle/>
          <a:p>
            <a:pPr>
              <a:defRPr/>
            </a:pPr>
            <a:fld id="{BE4C435D-7AD8-4440-A7C5-7549FD45313F}" type="slidenum">
              <a:rPr lang="en-US" altLang="en-US" smtClean="0"/>
              <a:t>14</a:t>
            </a:fld>
            <a:endParaRPr lang="en-US" altLang="en-US"/>
          </a:p>
        </p:txBody>
      </p:sp>
      <p:pic>
        <p:nvPicPr>
          <p:cNvPr id="7" name="Content Placeholder 6">
            <a:extLst>
              <a:ext uri="{FF2B5EF4-FFF2-40B4-BE49-F238E27FC236}">
                <a16:creationId xmlns:a16="http://schemas.microsoft.com/office/drawing/2014/main" id="{AF1CE92C-13E3-6E01-C34B-26B1C21B1F9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734013" y="1222597"/>
            <a:ext cx="3203612"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7512298-B2D9-F35A-1D28-DDBB48554D43}"/>
              </a:ext>
            </a:extLst>
          </p:cNvPr>
          <p:cNvSpPr txBox="1"/>
          <p:nvPr/>
        </p:nvSpPr>
        <p:spPr>
          <a:xfrm>
            <a:off x="436388" y="1198415"/>
            <a:ext cx="5947199" cy="3659335"/>
          </a:xfrm>
          <a:prstGeom prst="rect">
            <a:avLst/>
          </a:prstGeom>
          <a:noFill/>
        </p:spPr>
        <p:txBody>
          <a:bodyPr wrap="square">
            <a:spAutoFit/>
          </a:bodyPr>
          <a:lstStyle/>
          <a:p>
            <a:pPr algn="just">
              <a:lnSpc>
                <a:spcPct val="150000"/>
              </a:lnSpc>
              <a:spcAft>
                <a:spcPts val="1000"/>
              </a:spcAft>
            </a:pPr>
            <a:r>
              <a:rPr lang="en-GB" sz="2000" b="1" dirty="0">
                <a:latin typeface="Times New Roman" panose="02020603050405020304" pitchFamily="18" charset="0"/>
                <a:ea typeface="Calibri" panose="020F0502020204030204" pitchFamily="34" charset="0"/>
                <a:cs typeface="Latha" panose="020B0604020202020204" pitchFamily="34" charset="0"/>
              </a:rPr>
              <a:t>CAMERA: </a:t>
            </a:r>
          </a:p>
          <a:p>
            <a:pPr marL="342900" indent="-342900" algn="just">
              <a:lnSpc>
                <a:spcPct val="150000"/>
              </a:lnSpc>
              <a:spcAft>
                <a:spcPts val="1000"/>
              </a:spcAft>
              <a:buFont typeface="Arial" panose="020B0604020202020204" pitchFamily="34" charset="0"/>
              <a:buChar char="•"/>
            </a:pPr>
            <a:r>
              <a:rPr lang="en-GB" sz="2000" dirty="0">
                <a:latin typeface="Times New Roman" panose="02020603050405020304" pitchFamily="18" charset="0"/>
                <a:ea typeface="Calibri" panose="020F0502020204030204" pitchFamily="34" charset="0"/>
                <a:cs typeface="Latha" panose="020B0604020202020204" pitchFamily="34" charset="0"/>
              </a:rPr>
              <a:t>A </a:t>
            </a:r>
            <a:r>
              <a:rPr lang="en-US" sz="2000" dirty="0">
                <a:effectLst/>
                <a:latin typeface="Times New Roman" panose="02020603050405020304" pitchFamily="18" charset="0"/>
                <a:ea typeface="Calibri" panose="020F0502020204030204" pitchFamily="34" charset="0"/>
                <a:cs typeface="Latha" panose="020B0604020202020204" pitchFamily="34" charset="0"/>
              </a:rPr>
              <a:t>small USB camera is used to make the system simple and cost efficient. </a:t>
            </a:r>
            <a:endParaRPr lang="en-GB" sz="2000" dirty="0">
              <a:effectLst/>
              <a:latin typeface="Times New Roman" panose="02020603050405020304" pitchFamily="18" charset="0"/>
              <a:ea typeface="Calibri" panose="020F0502020204030204" pitchFamily="34" charset="0"/>
              <a:cs typeface="Latha" panose="020B0604020202020204" pitchFamily="34" charset="0"/>
            </a:endParaRPr>
          </a:p>
          <a:p>
            <a:pPr marL="342900" indent="-342900" algn="just">
              <a:lnSpc>
                <a:spcPct val="150000"/>
              </a:lnSpc>
              <a:spcAft>
                <a:spcPts val="10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Latha" panose="020B0604020202020204" pitchFamily="34" charset="0"/>
              </a:rPr>
              <a:t>Quantum Hi-tech USB camera </a:t>
            </a:r>
            <a:r>
              <a:rPr lang="en-US" sz="2000" dirty="0">
                <a:effectLst/>
                <a:latin typeface="Times New Roman" panose="02020603050405020304" pitchFamily="18" charset="0"/>
                <a:ea typeface="Calibri" panose="020F0502020204030204" pitchFamily="34" charset="0"/>
                <a:cs typeface="Latha" panose="020B0604020202020204" pitchFamily="34" charset="0"/>
              </a:rPr>
              <a:t>is chosen as it the best among other models available. </a:t>
            </a:r>
            <a:endParaRPr lang="en-GB" sz="2000" dirty="0">
              <a:effectLst/>
              <a:latin typeface="Times New Roman" panose="02020603050405020304" pitchFamily="18" charset="0"/>
              <a:ea typeface="Calibri" panose="020F0502020204030204" pitchFamily="34" charset="0"/>
              <a:cs typeface="Latha" panose="020B0604020202020204" pitchFamily="34" charset="0"/>
            </a:endParaRPr>
          </a:p>
          <a:p>
            <a:pPr marL="342900" indent="-342900" algn="just">
              <a:lnSpc>
                <a:spcPct val="150000"/>
              </a:lnSpc>
              <a:spcAft>
                <a:spcPts val="10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Latha" panose="020B0604020202020204" pitchFamily="34" charset="0"/>
              </a:rPr>
              <a:t>It is of a resolution of 30 MP, frame rate of 30 fps and with a night vision capability. </a:t>
            </a:r>
            <a:endParaRPr lang="en-GB" sz="20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09301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CA110-F0C5-88E0-CD1C-8E33CE0B0DA3}"/>
              </a:ext>
            </a:extLst>
          </p:cNvPr>
          <p:cNvSpPr>
            <a:spLocks noGrp="1"/>
          </p:cNvSpPr>
          <p:nvPr>
            <p:ph idx="1"/>
          </p:nvPr>
        </p:nvSpPr>
        <p:spPr>
          <a:xfrm>
            <a:off x="380246" y="1128836"/>
            <a:ext cx="8686800" cy="597529"/>
          </a:xfrm>
        </p:spPr>
        <p:txBody>
          <a:bodyPr/>
          <a:lstStyle/>
          <a:p>
            <a:pPr marL="118745" indent="0">
              <a:buNone/>
            </a:pPr>
            <a:r>
              <a:rPr lang="en-GB" sz="2000" b="1" dirty="0">
                <a:latin typeface="Times New Roman" panose="02020603050405020304" pitchFamily="18" charset="0"/>
                <a:cs typeface="Times New Roman" panose="02020603050405020304" pitchFamily="18" charset="0"/>
              </a:rPr>
              <a:t>RASPBERRY PI:</a:t>
            </a:r>
          </a:p>
          <a:p>
            <a:pPr marL="118745" indent="0">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F94E99-7908-DD2D-1999-479E079A9C52}"/>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9E0C3D31-F709-4990-62BE-25755DBCFE30}"/>
              </a:ext>
            </a:extLst>
          </p:cNvPr>
          <p:cNvSpPr>
            <a:spLocks noGrp="1"/>
          </p:cNvSpPr>
          <p:nvPr>
            <p:ph type="sldNum" sz="quarter" idx="12"/>
          </p:nvPr>
        </p:nvSpPr>
        <p:spPr/>
        <p:txBody>
          <a:bodyPr/>
          <a:lstStyle/>
          <a:p>
            <a:pPr>
              <a:defRPr/>
            </a:pPr>
            <a:fld id="{BE4C435D-7AD8-4440-A7C5-7549FD45313F}" type="slidenum">
              <a:rPr lang="en-US" altLang="en-US" smtClean="0"/>
              <a:t>15</a:t>
            </a:fld>
            <a:endParaRPr lang="en-US" altLang="en-US"/>
          </a:p>
        </p:txBody>
      </p:sp>
      <p:sp>
        <p:nvSpPr>
          <p:cNvPr id="7" name="Title 1">
            <a:extLst>
              <a:ext uri="{FF2B5EF4-FFF2-40B4-BE49-F238E27FC236}">
                <a16:creationId xmlns:a16="http://schemas.microsoft.com/office/drawing/2014/main" id="{C452982C-2D28-F10B-A90A-A5F028A6F036}"/>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Components </a:t>
            </a:r>
            <a:endParaRPr lang="en-US" dirty="0"/>
          </a:p>
        </p:txBody>
      </p:sp>
      <p:sp>
        <p:nvSpPr>
          <p:cNvPr id="9" name="TextBox 8">
            <a:extLst>
              <a:ext uri="{FF2B5EF4-FFF2-40B4-BE49-F238E27FC236}">
                <a16:creationId xmlns:a16="http://schemas.microsoft.com/office/drawing/2014/main" id="{9A9ED619-93A9-A101-9FB7-FFF127C2B2D6}"/>
              </a:ext>
            </a:extLst>
          </p:cNvPr>
          <p:cNvSpPr txBox="1"/>
          <p:nvPr/>
        </p:nvSpPr>
        <p:spPr>
          <a:xfrm>
            <a:off x="457200" y="1536242"/>
            <a:ext cx="8306554" cy="3212867"/>
          </a:xfrm>
          <a:prstGeom prst="rect">
            <a:avLst/>
          </a:prstGeom>
          <a:noFill/>
        </p:spPr>
        <p:txBody>
          <a:bodyPr wrap="square">
            <a:spAutoFit/>
          </a:bodyPr>
          <a:lstStyle/>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The </a:t>
            </a:r>
            <a:r>
              <a:rPr lang="en-IN" sz="1800" b="1" dirty="0">
                <a:effectLst/>
                <a:latin typeface="Times New Roman" panose="02020603050405020304" pitchFamily="18" charset="0"/>
                <a:ea typeface="Calibri" panose="020F0502020204030204" pitchFamily="34" charset="0"/>
                <a:cs typeface="Latha" panose="020B0604020202020204" pitchFamily="34" charset="0"/>
              </a:rPr>
              <a:t>Raspberry Pi 3 Model B</a:t>
            </a:r>
            <a:r>
              <a:rPr lang="en-IN" sz="1800" dirty="0">
                <a:effectLst/>
                <a:latin typeface="Times New Roman" panose="02020603050405020304" pitchFamily="18" charset="0"/>
                <a:ea typeface="Calibri" panose="020F0502020204030204" pitchFamily="34" charset="0"/>
                <a:cs typeface="Latha" panose="020B0604020202020204" pitchFamily="34" charset="0"/>
              </a:rPr>
              <a:t> is a popular single-board computer that offers several advantages over its predecessors and other similar devices. </a:t>
            </a:r>
            <a:endParaRPr lang="en-GB" dirty="0">
              <a:latin typeface="Times New Roman" panose="02020603050405020304" pitchFamily="18" charset="0"/>
              <a:ea typeface="Calibri" panose="020F0502020204030204" pitchFamily="34" charset="0"/>
              <a:cs typeface="Latha" panose="020B0604020202020204" pitchFamily="34" charset="0"/>
            </a:endParaRP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Some of the reasons for choosing the Raspberry Pi 3 are</a:t>
            </a:r>
            <a:r>
              <a:rPr lang="en-GB" sz="1800" dirty="0">
                <a:effectLst/>
                <a:latin typeface="Times New Roman" panose="02020603050405020304" pitchFamily="18" charset="0"/>
                <a:ea typeface="Calibri" panose="020F0502020204030204" pitchFamily="34" charset="0"/>
                <a:cs typeface="Latha" panose="020B0604020202020204" pitchFamily="34" charset="0"/>
              </a:rPr>
              <a:t> improved performance, multiple USB ports, improved power management, Built-in Wi-Fi and Bluetooth, compatible with a wide range of operating system.</a:t>
            </a:r>
          </a:p>
          <a:p>
            <a:pPr marL="285750" indent="-285750" algn="just">
              <a:lnSpc>
                <a:spcPct val="150000"/>
              </a:lnSpc>
              <a:spcAft>
                <a:spcPts val="10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Latha" panose="020B0604020202020204" pitchFamily="34" charset="0"/>
              </a:rPr>
              <a:t> It also provides VideoCore IV GPU, HDMI output, Ethernet, 3.5mm audio jack, a CSI camera port, a DSI display port, and a micro SD card slot for storage.</a:t>
            </a:r>
            <a:endParaRPr lang="en-GB"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1977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DDC17A7-583C-7F59-2BEA-B9765AF024E0}"/>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C80346E7-1F54-0755-13BC-4E440A15DDAB}"/>
              </a:ext>
            </a:extLst>
          </p:cNvPr>
          <p:cNvSpPr>
            <a:spLocks noGrp="1"/>
          </p:cNvSpPr>
          <p:nvPr>
            <p:ph type="sldNum" sz="quarter" idx="12"/>
          </p:nvPr>
        </p:nvSpPr>
        <p:spPr/>
        <p:txBody>
          <a:bodyPr/>
          <a:lstStyle/>
          <a:p>
            <a:pPr>
              <a:defRPr/>
            </a:pPr>
            <a:fld id="{BE4C435D-7AD8-4440-A7C5-7549FD45313F}" type="slidenum">
              <a:rPr lang="en-US" altLang="en-US" smtClean="0"/>
              <a:t>16</a:t>
            </a:fld>
            <a:endParaRPr lang="en-US" altLang="en-US"/>
          </a:p>
        </p:txBody>
      </p:sp>
      <p:pic>
        <p:nvPicPr>
          <p:cNvPr id="12" name="Picture 12">
            <a:extLst>
              <a:ext uri="{FF2B5EF4-FFF2-40B4-BE49-F238E27FC236}">
                <a16:creationId xmlns:a16="http://schemas.microsoft.com/office/drawing/2014/main" id="{D59D072B-86DE-0506-AF05-69C537BD771C}"/>
              </a:ext>
            </a:extLst>
          </p:cNvPr>
          <p:cNvPicPr>
            <a:picLocks noChangeAspect="1"/>
          </p:cNvPicPr>
          <p:nvPr/>
        </p:nvPicPr>
        <p:blipFill rotWithShape="1">
          <a:blip r:embed="rId2">
            <a:extLst>
              <a:ext uri="{28A0092B-C50C-407E-A947-70E740481C1C}">
                <a14:useLocalDpi xmlns:a14="http://schemas.microsoft.com/office/drawing/2010/main" val="0"/>
              </a:ext>
            </a:extLst>
          </a:blip>
          <a:srcRect l="-1" r="1654" b="4136"/>
          <a:stretch/>
        </p:blipFill>
        <p:spPr>
          <a:xfrm>
            <a:off x="1399695" y="1130969"/>
            <a:ext cx="5779704" cy="3726781"/>
          </a:xfrm>
          <a:prstGeom prst="rect">
            <a:avLst/>
          </a:prstGeom>
        </p:spPr>
      </p:pic>
      <p:sp>
        <p:nvSpPr>
          <p:cNvPr id="14" name="Title 1">
            <a:extLst>
              <a:ext uri="{FF2B5EF4-FFF2-40B4-BE49-F238E27FC236}">
                <a16:creationId xmlns:a16="http://schemas.microsoft.com/office/drawing/2014/main" id="{74210D87-406A-294E-6E8F-2F29064EF966}"/>
              </a:ext>
            </a:extLst>
          </p:cNvPr>
          <p:cNvSpPr txBox="1">
            <a:spLocks/>
          </p:cNvSpPr>
          <p:nvPr/>
        </p:nvSpPr>
        <p:spPr>
          <a:xfrm>
            <a:off x="265569" y="79375"/>
            <a:ext cx="8229600" cy="93954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Components </a:t>
            </a:r>
            <a:endParaRPr lang="en-US" dirty="0"/>
          </a:p>
        </p:txBody>
      </p:sp>
    </p:spTree>
    <p:extLst>
      <p:ext uri="{BB962C8B-B14F-4D97-AF65-F5344CB8AC3E}">
        <p14:creationId xmlns:p14="http://schemas.microsoft.com/office/powerpoint/2010/main" val="132121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DC50C-57FE-C26A-B857-3CAE2DA4671B}"/>
              </a:ext>
            </a:extLst>
          </p:cNvPr>
          <p:cNvSpPr>
            <a:spLocks noGrp="1"/>
          </p:cNvSpPr>
          <p:nvPr>
            <p:ph idx="1"/>
          </p:nvPr>
        </p:nvSpPr>
        <p:spPr>
          <a:xfrm>
            <a:off x="230863" y="1337571"/>
            <a:ext cx="2648139" cy="551208"/>
          </a:xfrm>
        </p:spPr>
        <p:txBody>
          <a:bodyPr/>
          <a:lstStyle/>
          <a:p>
            <a:pPr marL="118745" indent="0">
              <a:buNone/>
            </a:pPr>
            <a:r>
              <a:rPr lang="en-GB" sz="2000" b="1" dirty="0">
                <a:latin typeface="Times New Roman" panose="02020603050405020304" pitchFamily="18" charset="0"/>
                <a:cs typeface="Times New Roman" panose="02020603050405020304" pitchFamily="18" charset="0"/>
              </a:rPr>
              <a:t>RELAY:</a:t>
            </a: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19D776F-98D3-2AD8-E624-9ECCDC01A5E8}"/>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1C10CFF6-5864-3326-5E55-5015A14D1918}"/>
              </a:ext>
            </a:extLst>
          </p:cNvPr>
          <p:cNvSpPr>
            <a:spLocks noGrp="1"/>
          </p:cNvSpPr>
          <p:nvPr>
            <p:ph type="sldNum" sz="quarter" idx="12"/>
          </p:nvPr>
        </p:nvSpPr>
        <p:spPr/>
        <p:txBody>
          <a:bodyPr/>
          <a:lstStyle/>
          <a:p>
            <a:pPr>
              <a:defRPr/>
            </a:pPr>
            <a:fld id="{BE4C435D-7AD8-4440-A7C5-7549FD45313F}" type="slidenum">
              <a:rPr lang="en-US" altLang="en-US" smtClean="0"/>
              <a:t>17</a:t>
            </a:fld>
            <a:endParaRPr lang="en-US" altLang="en-US"/>
          </a:p>
        </p:txBody>
      </p:sp>
      <p:sp>
        <p:nvSpPr>
          <p:cNvPr id="7" name="Title 1">
            <a:extLst>
              <a:ext uri="{FF2B5EF4-FFF2-40B4-BE49-F238E27FC236}">
                <a16:creationId xmlns:a16="http://schemas.microsoft.com/office/drawing/2014/main" id="{3E98211F-B0FF-1087-CA7B-DBD62B6FD04E}"/>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Components </a:t>
            </a:r>
            <a:endParaRPr lang="en-US" dirty="0"/>
          </a:p>
        </p:txBody>
      </p:sp>
      <p:sp>
        <p:nvSpPr>
          <p:cNvPr id="8" name="TextBox 7">
            <a:extLst>
              <a:ext uri="{FF2B5EF4-FFF2-40B4-BE49-F238E27FC236}">
                <a16:creationId xmlns:a16="http://schemas.microsoft.com/office/drawing/2014/main" id="{D8ADE9CB-BBF1-006F-CA2F-ECA9943790E6}"/>
              </a:ext>
            </a:extLst>
          </p:cNvPr>
          <p:cNvSpPr txBox="1"/>
          <p:nvPr/>
        </p:nvSpPr>
        <p:spPr>
          <a:xfrm>
            <a:off x="294645" y="1990988"/>
            <a:ext cx="6088047" cy="2585323"/>
          </a:xfrm>
          <a:prstGeom prst="rect">
            <a:avLst/>
          </a:prstGeom>
          <a:noFill/>
        </p:spPr>
        <p:txBody>
          <a:bodyPr wrap="square" rtlCol="0">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Relays are commonly used to control high voltage or high current circuits with a low voltage or low current control signal from a microcontroller. </a:t>
            </a:r>
          </a:p>
          <a:p>
            <a:pPr marL="285750" indent="-285750" algn="l">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5V T73 type relay module</a:t>
            </a:r>
            <a:r>
              <a:rPr lang="en-GB" dirty="0">
                <a:latin typeface="Times New Roman" panose="02020603050405020304" pitchFamily="18" charset="0"/>
                <a:cs typeface="Times New Roman" panose="02020603050405020304" pitchFamily="18" charset="0"/>
              </a:rPr>
              <a:t> (sugar cube relay) is chosen to control the operation of the DC pump.</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It is a high quality Single Pole Double Throw (SPDT) relay. The voltage required to energize the coil is 5V DC. </a:t>
            </a:r>
            <a:endParaRPr lang="en-US" dirty="0">
              <a:latin typeface="Times New Roman" panose="02020603050405020304" pitchFamily="18" charset="0"/>
              <a:cs typeface="Times New Roman" panose="02020603050405020304" pitchFamily="18" charset="0"/>
            </a:endParaRPr>
          </a:p>
        </p:txBody>
      </p:sp>
      <p:pic>
        <p:nvPicPr>
          <p:cNvPr id="2" name="Picture 5">
            <a:extLst>
              <a:ext uri="{FF2B5EF4-FFF2-40B4-BE49-F238E27FC236}">
                <a16:creationId xmlns:a16="http://schemas.microsoft.com/office/drawing/2014/main" id="{6E421061-DFB7-4852-C803-FA600499E106}"/>
              </a:ext>
            </a:extLst>
          </p:cNvPr>
          <p:cNvPicPr>
            <a:picLocks noChangeAspect="1"/>
          </p:cNvPicPr>
          <p:nvPr/>
        </p:nvPicPr>
        <p:blipFill rotWithShape="1">
          <a:blip r:embed="rId2">
            <a:extLst>
              <a:ext uri="{28A0092B-C50C-407E-A947-70E740481C1C}">
                <a14:useLocalDpi xmlns:a14="http://schemas.microsoft.com/office/drawing/2010/main" val="0"/>
              </a:ext>
            </a:extLst>
          </a:blip>
          <a:srcRect l="9294" t="6211" r="-2762" b="5152"/>
          <a:stretch/>
        </p:blipFill>
        <p:spPr>
          <a:xfrm>
            <a:off x="6527549" y="1265143"/>
            <a:ext cx="2159251" cy="3602226"/>
          </a:xfrm>
          <a:prstGeom prst="rect">
            <a:avLst/>
          </a:prstGeom>
        </p:spPr>
      </p:pic>
    </p:spTree>
    <p:extLst>
      <p:ext uri="{BB962C8B-B14F-4D97-AF65-F5344CB8AC3E}">
        <p14:creationId xmlns:p14="http://schemas.microsoft.com/office/powerpoint/2010/main" val="307796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4AEDED-27AB-2756-2297-FD6D7465255A}"/>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B417461A-6EAE-A7DB-F78B-441DC09CB606}"/>
              </a:ext>
            </a:extLst>
          </p:cNvPr>
          <p:cNvSpPr>
            <a:spLocks noGrp="1"/>
          </p:cNvSpPr>
          <p:nvPr>
            <p:ph type="sldNum" sz="quarter" idx="12"/>
          </p:nvPr>
        </p:nvSpPr>
        <p:spPr/>
        <p:txBody>
          <a:bodyPr/>
          <a:lstStyle/>
          <a:p>
            <a:pPr>
              <a:defRPr/>
            </a:pPr>
            <a:fld id="{BE4C435D-7AD8-4440-A7C5-7549FD45313F}" type="slidenum">
              <a:rPr lang="en-US" altLang="en-US" smtClean="0"/>
              <a:t>18</a:t>
            </a:fld>
            <a:endParaRPr lang="en-US" altLang="en-US"/>
          </a:p>
        </p:txBody>
      </p:sp>
      <p:sp>
        <p:nvSpPr>
          <p:cNvPr id="7" name="Title 1">
            <a:extLst>
              <a:ext uri="{FF2B5EF4-FFF2-40B4-BE49-F238E27FC236}">
                <a16:creationId xmlns:a16="http://schemas.microsoft.com/office/drawing/2014/main" id="{0947D2CC-67E3-D92E-1C1A-4F57ACFE8367}"/>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Components </a:t>
            </a:r>
            <a:endParaRPr lang="en-US" dirty="0"/>
          </a:p>
        </p:txBody>
      </p:sp>
      <p:pic>
        <p:nvPicPr>
          <p:cNvPr id="8" name="Content Placeholder 7">
            <a:extLst>
              <a:ext uri="{FF2B5EF4-FFF2-40B4-BE49-F238E27FC236}">
                <a16:creationId xmlns:a16="http://schemas.microsoft.com/office/drawing/2014/main" id="{45FB0084-FD80-CF89-FD9E-3B01505292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784" y="1531238"/>
            <a:ext cx="2684841" cy="3273472"/>
          </a:xfrm>
          <a:prstGeom prst="rect">
            <a:avLst/>
          </a:prstGeom>
        </p:spPr>
      </p:pic>
      <p:sp>
        <p:nvSpPr>
          <p:cNvPr id="3" name="TextBox 2">
            <a:extLst>
              <a:ext uri="{FF2B5EF4-FFF2-40B4-BE49-F238E27FC236}">
                <a16:creationId xmlns:a16="http://schemas.microsoft.com/office/drawing/2014/main" id="{4511467B-127D-91AF-0C93-F4D923A285DC}"/>
              </a:ext>
            </a:extLst>
          </p:cNvPr>
          <p:cNvSpPr txBox="1"/>
          <p:nvPr/>
        </p:nvSpPr>
        <p:spPr>
          <a:xfrm>
            <a:off x="206375" y="1056132"/>
            <a:ext cx="5930977" cy="3756606"/>
          </a:xfrm>
          <a:prstGeom prst="rect">
            <a:avLst/>
          </a:prstGeom>
          <a:noFill/>
        </p:spPr>
        <p:txBody>
          <a:bodyPr wrap="square">
            <a:spAutoFit/>
          </a:bodyPr>
          <a:lstStyle/>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The </a:t>
            </a:r>
            <a:r>
              <a:rPr lang="en-IN" sz="1800" b="1" dirty="0">
                <a:effectLst/>
                <a:latin typeface="Times New Roman" panose="02020603050405020304" pitchFamily="18" charset="0"/>
                <a:ea typeface="Calibri" panose="020F0502020204030204" pitchFamily="34" charset="0"/>
                <a:cs typeface="Latha" panose="020B0604020202020204" pitchFamily="34" charset="0"/>
              </a:rPr>
              <a:t>DC Mini Water Pump </a:t>
            </a:r>
            <a:r>
              <a:rPr lang="en-IN" sz="1800" dirty="0">
                <a:effectLst/>
                <a:latin typeface="Times New Roman" panose="02020603050405020304" pitchFamily="18" charset="0"/>
                <a:ea typeface="Calibri" panose="020F0502020204030204" pitchFamily="34" charset="0"/>
                <a:cs typeface="Latha" panose="020B0604020202020204" pitchFamily="34" charset="0"/>
              </a:rPr>
              <a:t>which can be operated from a</a:t>
            </a:r>
            <a:r>
              <a:rPr lang="en-IN" sz="1800" b="1" dirty="0">
                <a:effectLst/>
                <a:latin typeface="Times New Roman" panose="02020603050405020304" pitchFamily="18" charset="0"/>
                <a:ea typeface="Calibri" panose="020F0502020204030204" pitchFamily="34" charset="0"/>
                <a:cs typeface="Latha" panose="020B0604020202020204" pitchFamily="34" charset="0"/>
              </a:rPr>
              <a:t> 3-6V</a:t>
            </a:r>
            <a:r>
              <a:rPr lang="en-IN" sz="1800" dirty="0">
                <a:effectLst/>
                <a:latin typeface="Times New Roman" panose="02020603050405020304" pitchFamily="18" charset="0"/>
                <a:ea typeface="Calibri" panose="020F0502020204030204" pitchFamily="34" charset="0"/>
                <a:cs typeface="Latha" panose="020B0604020202020204" pitchFamily="34" charset="0"/>
              </a:rPr>
              <a:t> power supply is chosen as it is a low cost, small size pump motor</a:t>
            </a:r>
            <a:r>
              <a:rPr lang="en-GB" sz="1800" dirty="0">
                <a:effectLst/>
                <a:latin typeface="Times New Roman" panose="02020603050405020304" pitchFamily="18" charset="0"/>
                <a:ea typeface="Calibri" panose="020F0502020204030204" pitchFamily="34" charset="0"/>
                <a:cs typeface="Latha" panose="020B0604020202020204" pitchFamily="34" charset="0"/>
              </a:rPr>
              <a:t>. </a:t>
            </a:r>
          </a:p>
          <a:p>
            <a:pPr marL="285750" indent="-285750" algn="just">
              <a:lnSpc>
                <a:spcPct val="150000"/>
              </a:lnSpc>
              <a:spcAft>
                <a:spcPts val="10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Latha" panose="020B0604020202020204" pitchFamily="34" charset="0"/>
              </a:rPr>
              <a:t>Also</a:t>
            </a:r>
            <a:r>
              <a:rPr lang="en-IN" sz="1800" dirty="0">
                <a:effectLst/>
                <a:latin typeface="Times New Roman" panose="02020603050405020304" pitchFamily="18" charset="0"/>
                <a:ea typeface="Calibri" panose="020F0502020204030204" pitchFamily="34" charset="0"/>
                <a:cs typeface="Latha" panose="020B0604020202020204" pitchFamily="34" charset="0"/>
              </a:rPr>
              <a:t> suitable to be operated with a 5V relay. </a:t>
            </a:r>
            <a:endParaRPr lang="en-GB" sz="1800" dirty="0">
              <a:effectLst/>
              <a:latin typeface="Times New Roman" panose="02020603050405020304" pitchFamily="18" charset="0"/>
              <a:ea typeface="Calibri" panose="020F0502020204030204" pitchFamily="34" charset="0"/>
              <a:cs typeface="Latha" panose="020B0604020202020204" pitchFamily="34" charset="0"/>
            </a:endParaRP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It can take up to </a:t>
            </a:r>
            <a:r>
              <a:rPr lang="en-IN" sz="1800" b="1" dirty="0">
                <a:effectLst/>
                <a:latin typeface="Times New Roman" panose="02020603050405020304" pitchFamily="18" charset="0"/>
                <a:ea typeface="Calibri" panose="020F0502020204030204" pitchFamily="34" charset="0"/>
                <a:cs typeface="Latha" panose="020B0604020202020204" pitchFamily="34" charset="0"/>
              </a:rPr>
              <a:t>120 litres per hour</a:t>
            </a:r>
            <a:r>
              <a:rPr lang="en-IN" sz="1800" dirty="0">
                <a:effectLst/>
                <a:latin typeface="Times New Roman" panose="02020603050405020304" pitchFamily="18" charset="0"/>
                <a:ea typeface="Calibri" panose="020F0502020204030204" pitchFamily="34" charset="0"/>
                <a:cs typeface="Latha" panose="020B0604020202020204" pitchFamily="34" charset="0"/>
              </a:rPr>
              <a:t> with a very low current consumption of 220mA. </a:t>
            </a:r>
            <a:endParaRPr lang="en-GB" sz="1800" dirty="0">
              <a:effectLst/>
              <a:latin typeface="Times New Roman" panose="02020603050405020304" pitchFamily="18" charset="0"/>
              <a:ea typeface="Calibri" panose="020F0502020204030204" pitchFamily="34" charset="0"/>
              <a:cs typeface="Latha" panose="020B0604020202020204" pitchFamily="34" charset="0"/>
            </a:endParaRP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Latha" panose="020B0604020202020204" pitchFamily="34" charset="0"/>
              </a:rPr>
              <a:t>By connecting tube pipe to the motor outlet, water can be pumped out to the fire outbreak zone.</a:t>
            </a:r>
            <a:endParaRPr lang="en-GB"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19869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2A7395-5228-A521-129A-7D59F5EA27DC}"/>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F6E8FF56-0624-44B9-EF6F-4A5EBB654567}"/>
              </a:ext>
            </a:extLst>
          </p:cNvPr>
          <p:cNvSpPr>
            <a:spLocks noGrp="1"/>
          </p:cNvSpPr>
          <p:nvPr>
            <p:ph type="sldNum" sz="quarter" idx="12"/>
          </p:nvPr>
        </p:nvSpPr>
        <p:spPr/>
        <p:txBody>
          <a:bodyPr/>
          <a:lstStyle/>
          <a:p>
            <a:pPr>
              <a:defRPr/>
            </a:pPr>
            <a:fld id="{BE4C435D-7AD8-4440-A7C5-7549FD45313F}" type="slidenum">
              <a:rPr lang="en-US" altLang="en-US" smtClean="0"/>
              <a:t>19</a:t>
            </a:fld>
            <a:endParaRPr lang="en-US" altLang="en-US"/>
          </a:p>
        </p:txBody>
      </p:sp>
      <p:sp>
        <p:nvSpPr>
          <p:cNvPr id="7" name="Title 1">
            <a:extLst>
              <a:ext uri="{FF2B5EF4-FFF2-40B4-BE49-F238E27FC236}">
                <a16:creationId xmlns:a16="http://schemas.microsoft.com/office/drawing/2014/main" id="{9A79291B-CAF1-F267-4F6C-C18BD11C858C}"/>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Components </a:t>
            </a:r>
            <a:endParaRPr lang="en-US" dirty="0"/>
          </a:p>
        </p:txBody>
      </p:sp>
      <p:pic>
        <p:nvPicPr>
          <p:cNvPr id="6" name="Content Placeholder 6">
            <a:extLst>
              <a:ext uri="{FF2B5EF4-FFF2-40B4-BE49-F238E27FC236}">
                <a16:creationId xmlns:a16="http://schemas.microsoft.com/office/drawing/2014/main" id="{BE2C495C-A3A0-036A-40B7-DD843ECBF66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468938" y="1222597"/>
            <a:ext cx="3468687"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A2E6AB2-E3CB-BBB4-D63A-F331DC3E7A63}"/>
              </a:ext>
            </a:extLst>
          </p:cNvPr>
          <p:cNvSpPr txBox="1"/>
          <p:nvPr/>
        </p:nvSpPr>
        <p:spPr>
          <a:xfrm>
            <a:off x="0" y="1113730"/>
            <a:ext cx="5280025" cy="3847207"/>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To supply power to the relay and water pump, it is necessary to stabilize the voltage. </a:t>
            </a:r>
          </a:p>
          <a:p>
            <a:pPr marL="342900" indent="-342900" algn="just">
              <a:buFont typeface="Arial" panose="020B0604020202020204" pitchFamily="34" charset="0"/>
              <a:buChar char="•"/>
            </a:pPr>
            <a:endParaRPr lang="en-GB" sz="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can be achieved by the </a:t>
            </a:r>
            <a:r>
              <a:rPr lang="en-GB" sz="2000" b="1" dirty="0">
                <a:latin typeface="Times New Roman" panose="02020603050405020304" pitchFamily="18" charset="0"/>
                <a:cs typeface="Times New Roman" panose="02020603050405020304" pitchFamily="18" charset="0"/>
              </a:rPr>
              <a:t>DC-DC 12V to 3.3V, 5V, 12V Power Module Multi Output Voltage Conversion</a:t>
            </a:r>
            <a:r>
              <a:rPr lang="en-GB" sz="2000" dirty="0">
                <a:latin typeface="Times New Roman" panose="02020603050405020304" pitchFamily="18" charset="0"/>
                <a:cs typeface="Times New Roman" panose="02020603050405020304" pitchFamily="18" charset="0"/>
              </a:rPr>
              <a:t> is also known Step-Down Voltage Converter.</a:t>
            </a:r>
          </a:p>
          <a:p>
            <a:pPr algn="just"/>
            <a:endParaRPr lang="en-GB" sz="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It is chosen because the device is very </a:t>
            </a:r>
            <a:r>
              <a:rPr lang="en-GB" sz="2000" b="1" dirty="0">
                <a:latin typeface="Times New Roman" panose="02020603050405020304" pitchFamily="18" charset="0"/>
                <a:cs typeface="Times New Roman" panose="02020603050405020304" pitchFamily="18" charset="0"/>
              </a:rPr>
              <a:t>flexible</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easy</a:t>
            </a:r>
            <a:r>
              <a:rPr lang="en-GB" sz="2000" dirty="0">
                <a:latin typeface="Times New Roman" panose="02020603050405020304" pitchFamily="18" charset="0"/>
                <a:cs typeface="Times New Roman" panose="02020603050405020304" pitchFamily="18" charset="0"/>
              </a:rPr>
              <a:t> to use and also a </a:t>
            </a:r>
            <a:r>
              <a:rPr lang="en-GB" sz="2000" b="1" dirty="0">
                <a:latin typeface="Times New Roman" panose="02020603050405020304" pitchFamily="18" charset="0"/>
                <a:cs typeface="Times New Roman" panose="02020603050405020304" pitchFamily="18" charset="0"/>
              </a:rPr>
              <a:t>small</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handy</a:t>
            </a:r>
            <a:r>
              <a:rPr lang="en-GB" sz="2000" dirty="0">
                <a:latin typeface="Times New Roman" panose="02020603050405020304" pitchFamily="18" charset="0"/>
                <a:cs typeface="Times New Roman" panose="02020603050405020304" pitchFamily="18" charset="0"/>
              </a:rPr>
              <a:t> module. </a:t>
            </a:r>
          </a:p>
          <a:p>
            <a:pPr algn="just"/>
            <a:endParaRPr lang="en-GB" sz="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As 5V relay is used in this project, 5V DC power output is taken.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46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BB10-2ACF-B08A-A691-D924326B6451}"/>
              </a:ext>
            </a:extLst>
          </p:cNvPr>
          <p:cNvSpPr>
            <a:spLocks noGrp="1"/>
          </p:cNvSpPr>
          <p:nvPr>
            <p:ph type="title"/>
          </p:nvPr>
        </p:nvSpPr>
        <p:spPr/>
        <p:txBody>
          <a:bodyPr/>
          <a:lstStyle/>
          <a:p>
            <a:r>
              <a:rPr lang="en-GB" dirty="0"/>
              <a:t>Abstract </a:t>
            </a:r>
            <a:endParaRPr lang="en-US" dirty="0"/>
          </a:p>
        </p:txBody>
      </p:sp>
      <p:sp>
        <p:nvSpPr>
          <p:cNvPr id="3" name="Content Placeholder 2">
            <a:extLst>
              <a:ext uri="{FF2B5EF4-FFF2-40B4-BE49-F238E27FC236}">
                <a16:creationId xmlns:a16="http://schemas.microsoft.com/office/drawing/2014/main" id="{CB8AD753-B950-887F-1FE2-F5A66A7BF2DC}"/>
              </a:ext>
            </a:extLst>
          </p:cNvPr>
          <p:cNvSpPr>
            <a:spLocks noGrp="1"/>
          </p:cNvSpPr>
          <p:nvPr>
            <p:ph idx="1"/>
          </p:nvPr>
        </p:nvSpPr>
        <p:spPr>
          <a:xfrm>
            <a:off x="341312" y="1222597"/>
            <a:ext cx="8229600" cy="3635153"/>
          </a:xfrm>
        </p:spPr>
        <p:txBody>
          <a:bodyPr/>
          <a:lstStyle/>
          <a:p>
            <a:r>
              <a:rPr lang="en-GB" sz="2000" dirty="0">
                <a:latin typeface="Times New Roman" panose="02020603050405020304" pitchFamily="18" charset="0"/>
                <a:cs typeface="Times New Roman" panose="02020603050405020304" pitchFamily="18" charset="0"/>
              </a:rPr>
              <a:t>With rising urbanization, the frequency of fire has been increased. There is a rapid need for quick and effective fire detection system.</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Traditional fire detection systems are utilizing physical sensors to detect smoke and fire. It may result in false alerts.</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By using </a:t>
            </a:r>
            <a:r>
              <a:rPr lang="en-GB" sz="2000" b="1" dirty="0">
                <a:latin typeface="Times New Roman" panose="02020603050405020304" pitchFamily="18" charset="0"/>
                <a:cs typeface="Times New Roman" panose="02020603050405020304" pitchFamily="18" charset="0"/>
              </a:rPr>
              <a:t>image processing technology</a:t>
            </a:r>
            <a:r>
              <a:rPr lang="en-GB" sz="2000" dirty="0">
                <a:latin typeface="Times New Roman" panose="02020603050405020304" pitchFamily="18" charset="0"/>
                <a:cs typeface="Times New Roman" panose="02020603050405020304" pitchFamily="18" charset="0"/>
              </a:rPr>
              <a:t> for detecting the fire, these limitations can be reduced. </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Our project presents the automatic fire detection system designed with the </a:t>
            </a:r>
            <a:r>
              <a:rPr lang="en-GB" sz="2000" b="1" dirty="0">
                <a:latin typeface="Times New Roman" panose="02020603050405020304" pitchFamily="18" charset="0"/>
                <a:cs typeface="Times New Roman" panose="02020603050405020304" pitchFamily="18" charset="0"/>
              </a:rPr>
              <a:t>Raspberry Pi </a:t>
            </a:r>
            <a:r>
              <a:rPr lang="en-GB" sz="2000" dirty="0">
                <a:latin typeface="Times New Roman" panose="02020603050405020304" pitchFamily="18" charset="0"/>
                <a:cs typeface="Times New Roman" panose="02020603050405020304" pitchFamily="18" charset="0"/>
              </a:rPr>
              <a:t>as central processing unit and to connect the camera as hardware. The camera captures the video feed from the surrounding and feeds into the Raspberry Pi which gives signal to the relay. </a:t>
            </a:r>
          </a:p>
        </p:txBody>
      </p:sp>
      <p:sp>
        <p:nvSpPr>
          <p:cNvPr id="5" name="Footer Placeholder 4">
            <a:extLst>
              <a:ext uri="{FF2B5EF4-FFF2-40B4-BE49-F238E27FC236}">
                <a16:creationId xmlns:a16="http://schemas.microsoft.com/office/drawing/2014/main" id="{2CE24306-C221-58DC-9F94-45AB608055CA}"/>
              </a:ext>
            </a:extLst>
          </p:cNvPr>
          <p:cNvSpPr>
            <a:spLocks noGrp="1"/>
          </p:cNvSpPr>
          <p:nvPr>
            <p:ph type="ftr" sz="quarter" idx="11"/>
          </p:nvPr>
        </p:nvSpPr>
        <p:spPr/>
        <p:txBody>
          <a:bodyPr/>
          <a:lstStyle/>
          <a:p>
            <a:pPr>
              <a:defRPr/>
            </a:pPr>
            <a:r>
              <a:rPr lang="en-US" dirty="0"/>
              <a:t>Department of Mechanical Engineering </a:t>
            </a:r>
          </a:p>
        </p:txBody>
      </p:sp>
      <p:sp>
        <p:nvSpPr>
          <p:cNvPr id="6" name="Slide Number Placeholder 5">
            <a:extLst>
              <a:ext uri="{FF2B5EF4-FFF2-40B4-BE49-F238E27FC236}">
                <a16:creationId xmlns:a16="http://schemas.microsoft.com/office/drawing/2014/main" id="{8B91AF73-6453-9D72-7071-EAEFA7D0B3C4}"/>
              </a:ext>
            </a:extLst>
          </p:cNvPr>
          <p:cNvSpPr>
            <a:spLocks noGrp="1"/>
          </p:cNvSpPr>
          <p:nvPr>
            <p:ph type="sldNum" sz="quarter" idx="12"/>
          </p:nvPr>
        </p:nvSpPr>
        <p:spPr/>
        <p:txBody>
          <a:bodyPr/>
          <a:lstStyle/>
          <a:p>
            <a:pPr>
              <a:defRPr/>
            </a:pPr>
            <a:fld id="{4C7ED82C-D622-4889-BB6B-5DEF05201C0A}" type="slidenum">
              <a:rPr lang="en-US" altLang="en-US" smtClean="0"/>
              <a:t>2</a:t>
            </a:fld>
            <a:endParaRPr lang="en-US" altLang="en-US"/>
          </a:p>
        </p:txBody>
      </p:sp>
    </p:spTree>
    <p:extLst>
      <p:ext uri="{BB962C8B-B14F-4D97-AF65-F5344CB8AC3E}">
        <p14:creationId xmlns:p14="http://schemas.microsoft.com/office/powerpoint/2010/main" val="1372231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2DF8D-4FA9-ABB6-33A8-88324A0003BD}"/>
              </a:ext>
            </a:extLst>
          </p:cNvPr>
          <p:cNvSpPr>
            <a:spLocks noGrp="1"/>
          </p:cNvSpPr>
          <p:nvPr>
            <p:ph idx="1"/>
          </p:nvPr>
        </p:nvSpPr>
        <p:spPr>
          <a:xfrm>
            <a:off x="718155" y="1674813"/>
            <a:ext cx="7707690" cy="3468687"/>
          </a:xfrm>
        </p:spPr>
        <p:txBody>
          <a:bodyPr/>
          <a:lstStyle/>
          <a:p>
            <a:r>
              <a:rPr lang="en-GB" sz="2400" b="1" dirty="0">
                <a:latin typeface="Times New Roman" panose="02020603050405020304" pitchFamily="18" charset="0"/>
                <a:cs typeface="Times New Roman" panose="02020603050405020304" pitchFamily="18" charset="0"/>
              </a:rPr>
              <a:t>Linux</a:t>
            </a:r>
            <a:r>
              <a:rPr lang="en-GB" sz="2400" dirty="0">
                <a:latin typeface="Times New Roman" panose="02020603050405020304" pitchFamily="18" charset="0"/>
                <a:cs typeface="Times New Roman" panose="02020603050405020304" pitchFamily="18" charset="0"/>
              </a:rPr>
              <a:t> is chosen as it is the most popular and widely used operating system for Raspberry Pi. </a:t>
            </a:r>
          </a:p>
          <a:p>
            <a:pPr marL="118745"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Several reasons for considering it as the best OS are Open source, Lightweight, Compatibility, Flexibility, Security and large community support</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890E664-ADAE-26AD-4C5C-C138D6B72A56}"/>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12CC424A-3CD8-29B1-9240-6B970C962539}"/>
              </a:ext>
            </a:extLst>
          </p:cNvPr>
          <p:cNvSpPr>
            <a:spLocks noGrp="1"/>
          </p:cNvSpPr>
          <p:nvPr>
            <p:ph type="sldNum" sz="quarter" idx="12"/>
          </p:nvPr>
        </p:nvSpPr>
        <p:spPr/>
        <p:txBody>
          <a:bodyPr/>
          <a:lstStyle/>
          <a:p>
            <a:pPr>
              <a:defRPr/>
            </a:pPr>
            <a:fld id="{BE4C435D-7AD8-4440-A7C5-7549FD45313F}" type="slidenum">
              <a:rPr lang="en-US" altLang="en-US" smtClean="0"/>
              <a:t>20</a:t>
            </a:fld>
            <a:endParaRPr lang="en-US" altLang="en-US"/>
          </a:p>
        </p:txBody>
      </p:sp>
      <p:sp>
        <p:nvSpPr>
          <p:cNvPr id="7" name="Title 1">
            <a:extLst>
              <a:ext uri="{FF2B5EF4-FFF2-40B4-BE49-F238E27FC236}">
                <a16:creationId xmlns:a16="http://schemas.microsoft.com/office/drawing/2014/main" id="{FD3BEDD4-EDC9-2F98-B78C-D367EAA4A417}"/>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Operating system  </a:t>
            </a:r>
            <a:endParaRPr lang="en-US" dirty="0"/>
          </a:p>
        </p:txBody>
      </p:sp>
    </p:spTree>
    <p:extLst>
      <p:ext uri="{BB962C8B-B14F-4D97-AF65-F5344CB8AC3E}">
        <p14:creationId xmlns:p14="http://schemas.microsoft.com/office/powerpoint/2010/main" val="2823148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6F70B-2755-E90F-5F6C-8606CACC29D3}"/>
              </a:ext>
            </a:extLst>
          </p:cNvPr>
          <p:cNvSpPr>
            <a:spLocks noGrp="1"/>
          </p:cNvSpPr>
          <p:nvPr>
            <p:ph idx="1"/>
          </p:nvPr>
        </p:nvSpPr>
        <p:spPr>
          <a:xfrm>
            <a:off x="753961" y="1490807"/>
            <a:ext cx="7636078" cy="3117407"/>
          </a:xfrm>
        </p:spPr>
        <p:txBody>
          <a:bodyPr/>
          <a:lstStyle/>
          <a:p>
            <a:pPr algn="just"/>
            <a:r>
              <a:rPr lang="en-GB" sz="2400" dirty="0">
                <a:latin typeface="Times New Roman" panose="02020603050405020304" pitchFamily="18" charset="0"/>
                <a:cs typeface="Times New Roman" panose="02020603050405020304" pitchFamily="18" charset="0"/>
              </a:rPr>
              <a:t>Python is chosen as it is a popular programming language for object detection.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There are several reasons why it is considered the best language for this task are easy to learn, versatility, extensive libraries for object detection, such as </a:t>
            </a:r>
            <a:r>
              <a:rPr lang="en-GB" sz="2400" b="1" dirty="0" err="1">
                <a:latin typeface="Times New Roman" panose="02020603050405020304" pitchFamily="18" charset="0"/>
                <a:cs typeface="Times New Roman" panose="02020603050405020304" pitchFamily="18" charset="0"/>
              </a:rPr>
              <a:t>OpenCV</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TensorFlow</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PyTorch</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 pre-built algorithms and models.</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7ECC57F-7D20-7632-0F4B-746FFC5EC3B1}"/>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905D3B3B-86B2-E222-929B-DD4DA2FA549C}"/>
              </a:ext>
            </a:extLst>
          </p:cNvPr>
          <p:cNvSpPr>
            <a:spLocks noGrp="1"/>
          </p:cNvSpPr>
          <p:nvPr>
            <p:ph type="sldNum" sz="quarter" idx="12"/>
          </p:nvPr>
        </p:nvSpPr>
        <p:spPr/>
        <p:txBody>
          <a:bodyPr/>
          <a:lstStyle/>
          <a:p>
            <a:pPr>
              <a:defRPr/>
            </a:pPr>
            <a:fld id="{BE4C435D-7AD8-4440-A7C5-7549FD45313F}" type="slidenum">
              <a:rPr lang="en-US" altLang="en-US" smtClean="0"/>
              <a:t>21</a:t>
            </a:fld>
            <a:endParaRPr lang="en-US" altLang="en-US"/>
          </a:p>
        </p:txBody>
      </p:sp>
      <p:sp>
        <p:nvSpPr>
          <p:cNvPr id="7" name="Title 1">
            <a:extLst>
              <a:ext uri="{FF2B5EF4-FFF2-40B4-BE49-F238E27FC236}">
                <a16:creationId xmlns:a16="http://schemas.microsoft.com/office/drawing/2014/main" id="{AEDF0ACD-986A-3F87-1103-32DCE9F1FD75}"/>
              </a:ext>
            </a:extLst>
          </p:cNvPr>
          <p:cNvSpPr txBox="1">
            <a:spLocks noGrp="1"/>
          </p:cNvSpPr>
          <p:nvPr>
            <p:ph type="title"/>
          </p:nvPr>
        </p:nvSpPr>
        <p:spPr>
          <a:prstGeom prst="rect">
            <a:avLst/>
          </a:prstGeo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Programming language </a:t>
            </a:r>
            <a:endParaRPr lang="en-US" dirty="0"/>
          </a:p>
        </p:txBody>
      </p:sp>
    </p:spTree>
    <p:extLst>
      <p:ext uri="{BB962C8B-B14F-4D97-AF65-F5344CB8AC3E}">
        <p14:creationId xmlns:p14="http://schemas.microsoft.com/office/powerpoint/2010/main" val="3261721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E7176-8A82-47D5-EF3B-A6FC670DD083}"/>
              </a:ext>
            </a:extLst>
          </p:cNvPr>
          <p:cNvSpPr>
            <a:spLocks noGrp="1"/>
          </p:cNvSpPr>
          <p:nvPr>
            <p:ph idx="1"/>
          </p:nvPr>
        </p:nvSpPr>
        <p:spPr>
          <a:xfrm>
            <a:off x="457200" y="1389063"/>
            <a:ext cx="8229600" cy="3468687"/>
          </a:xfrm>
        </p:spPr>
        <p:txBody>
          <a:bodyPr/>
          <a:lstStyle/>
          <a:p>
            <a:r>
              <a:rPr lang="en-GB" sz="2000" dirty="0">
                <a:latin typeface="Times New Roman" panose="02020603050405020304" pitchFamily="18" charset="0"/>
                <a:cs typeface="Times New Roman" panose="02020603050405020304" pitchFamily="18" charset="0"/>
              </a:rPr>
              <a:t>Among various algorithm models, </a:t>
            </a:r>
            <a:r>
              <a:rPr lang="en-GB" sz="2000" b="1" dirty="0">
                <a:latin typeface="Times New Roman" panose="02020603050405020304" pitchFamily="18" charset="0"/>
                <a:cs typeface="Times New Roman" panose="02020603050405020304" pitchFamily="18" charset="0"/>
              </a:rPr>
              <a:t>YOLO</a:t>
            </a:r>
            <a:r>
              <a:rPr lang="en-GB" sz="2000" dirty="0">
                <a:latin typeface="Times New Roman" panose="02020603050405020304" pitchFamily="18" charset="0"/>
                <a:cs typeface="Times New Roman" panose="02020603050405020304" pitchFamily="18" charset="0"/>
              </a:rPr>
              <a:t> (You Only Look Once) is one of the object detection algorithm that aims to identify objects in an image and provide their </a:t>
            </a:r>
            <a:r>
              <a:rPr lang="en-GB" sz="2000" b="1" dirty="0">
                <a:latin typeface="Times New Roman" panose="02020603050405020304" pitchFamily="18" charset="0"/>
                <a:cs typeface="Times New Roman" panose="02020603050405020304" pitchFamily="18" charset="0"/>
              </a:rPr>
              <a:t>bounding</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boxes</a:t>
            </a:r>
            <a:r>
              <a:rPr lang="en-GB" sz="2000" dirty="0">
                <a:latin typeface="Times New Roman" panose="02020603050405020304" pitchFamily="18" charset="0"/>
                <a:cs typeface="Times New Roman" panose="02020603050405020304" pitchFamily="18" charset="0"/>
              </a:rPr>
              <a:t> with </a:t>
            </a:r>
            <a:r>
              <a:rPr lang="en-GB" sz="2000" b="1" dirty="0">
                <a:latin typeface="Times New Roman" panose="02020603050405020304" pitchFamily="18" charset="0"/>
                <a:cs typeface="Times New Roman" panose="02020603050405020304" pitchFamily="18" charset="0"/>
              </a:rPr>
              <a:t>class</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labels</a:t>
            </a:r>
            <a:r>
              <a:rPr lang="en-GB" sz="2000" dirty="0">
                <a:latin typeface="Times New Roman" panose="02020603050405020304" pitchFamily="18" charset="0"/>
                <a:cs typeface="Times New Roman" panose="02020603050405020304" pitchFamily="18" charset="0"/>
              </a:rPr>
              <a:t>.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a:t>
            </a:r>
            <a:r>
              <a:rPr lang="en-GB" sz="2000" b="1" dirty="0">
                <a:latin typeface="Times New Roman" panose="02020603050405020304" pitchFamily="18" charset="0"/>
                <a:cs typeface="Times New Roman" panose="02020603050405020304" pitchFamily="18" charset="0"/>
              </a:rPr>
              <a:t>YOLOv5</a:t>
            </a:r>
            <a:r>
              <a:rPr lang="en-GB" sz="2000" dirty="0">
                <a:latin typeface="Times New Roman" panose="02020603050405020304" pitchFamily="18" charset="0"/>
                <a:cs typeface="Times New Roman" panose="02020603050405020304" pitchFamily="18" charset="0"/>
              </a:rPr>
              <a:t> is the latest version of the YOLO algorithm, and it is designed to be faster, more accurate, and more efficient.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Some reasons why YOLOv5 is considered to be better than other object detection algorithms include improved accuracy, faster inference </a:t>
            </a:r>
            <a:r>
              <a:rPr lang="en-GB" sz="2000">
                <a:latin typeface="Times New Roman" panose="02020603050405020304" pitchFamily="18" charset="0"/>
                <a:cs typeface="Times New Roman" panose="02020603050405020304" pitchFamily="18" charset="0"/>
              </a:rPr>
              <a:t>speed and flexibility.</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BF8BAF-85CA-BFAA-EB04-C1FF5C918565}"/>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17DCF559-ED19-A4F8-1B5D-979F6652DFE7}"/>
              </a:ext>
            </a:extLst>
          </p:cNvPr>
          <p:cNvSpPr>
            <a:spLocks noGrp="1"/>
          </p:cNvSpPr>
          <p:nvPr>
            <p:ph type="sldNum" sz="quarter" idx="12"/>
          </p:nvPr>
        </p:nvSpPr>
        <p:spPr/>
        <p:txBody>
          <a:bodyPr/>
          <a:lstStyle/>
          <a:p>
            <a:pPr>
              <a:defRPr/>
            </a:pPr>
            <a:fld id="{BE4C435D-7AD8-4440-A7C5-7549FD45313F}" type="slidenum">
              <a:rPr lang="en-US" altLang="en-US" smtClean="0"/>
              <a:t>22</a:t>
            </a:fld>
            <a:endParaRPr lang="en-US" altLang="en-US"/>
          </a:p>
        </p:txBody>
      </p:sp>
      <p:sp>
        <p:nvSpPr>
          <p:cNvPr id="7" name="Title 1">
            <a:extLst>
              <a:ext uri="{FF2B5EF4-FFF2-40B4-BE49-F238E27FC236}">
                <a16:creationId xmlns:a16="http://schemas.microsoft.com/office/drawing/2014/main" id="{B25B5687-8900-0E86-6383-C4FB385CAA69}"/>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Selection of Algorithm   </a:t>
            </a:r>
            <a:endParaRPr lang="en-US" dirty="0"/>
          </a:p>
        </p:txBody>
      </p:sp>
    </p:spTree>
    <p:extLst>
      <p:ext uri="{BB962C8B-B14F-4D97-AF65-F5344CB8AC3E}">
        <p14:creationId xmlns:p14="http://schemas.microsoft.com/office/powerpoint/2010/main" val="18890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0E1E-575E-8DB0-0BFF-5A52E2DAD9EC}"/>
              </a:ext>
            </a:extLst>
          </p:cNvPr>
          <p:cNvSpPr>
            <a:spLocks noGrp="1"/>
          </p:cNvSpPr>
          <p:nvPr>
            <p:ph type="title"/>
          </p:nvPr>
        </p:nvSpPr>
        <p:spPr/>
        <p:txBody>
          <a:bodyPr/>
          <a:lstStyle/>
          <a:p>
            <a:r>
              <a:rPr lang="en-IN" dirty="0"/>
              <a:t>Cost Estimations </a:t>
            </a:r>
          </a:p>
        </p:txBody>
      </p:sp>
      <p:sp>
        <p:nvSpPr>
          <p:cNvPr id="4" name="Footer Placeholder 3">
            <a:extLst>
              <a:ext uri="{FF2B5EF4-FFF2-40B4-BE49-F238E27FC236}">
                <a16:creationId xmlns:a16="http://schemas.microsoft.com/office/drawing/2014/main" id="{7C8C7C45-37B2-0B51-6C5C-922984E172A1}"/>
              </a:ext>
            </a:extLst>
          </p:cNvPr>
          <p:cNvSpPr>
            <a:spLocks noGrp="1"/>
          </p:cNvSpPr>
          <p:nvPr>
            <p:ph type="ftr" sz="quarter" idx="11"/>
          </p:nvPr>
        </p:nvSpPr>
        <p:spPr>
          <a:xfrm>
            <a:off x="3186906" y="4923726"/>
            <a:ext cx="2770187" cy="206375"/>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44F6E5CD-BFDC-7C4E-7E48-CC04E5839E94}"/>
              </a:ext>
            </a:extLst>
          </p:cNvPr>
          <p:cNvSpPr>
            <a:spLocks noGrp="1"/>
          </p:cNvSpPr>
          <p:nvPr>
            <p:ph type="sldNum" sz="quarter" idx="12"/>
          </p:nvPr>
        </p:nvSpPr>
        <p:spPr/>
        <p:txBody>
          <a:bodyPr/>
          <a:lstStyle/>
          <a:p>
            <a:pPr>
              <a:defRPr/>
            </a:pPr>
            <a:fld id="{BE4C435D-7AD8-4440-A7C5-7549FD45313F}" type="slidenum">
              <a:rPr lang="en-US" altLang="en-US" smtClean="0"/>
              <a:t>23</a:t>
            </a:fld>
            <a:endParaRPr lang="en-US" altLang="en-US"/>
          </a:p>
        </p:txBody>
      </p:sp>
      <p:graphicFrame>
        <p:nvGraphicFramePr>
          <p:cNvPr id="11" name="Table 11">
            <a:extLst>
              <a:ext uri="{FF2B5EF4-FFF2-40B4-BE49-F238E27FC236}">
                <a16:creationId xmlns:a16="http://schemas.microsoft.com/office/drawing/2014/main" id="{28AE7AF0-DA6D-846F-9E26-6934BC3D64BF}"/>
              </a:ext>
            </a:extLst>
          </p:cNvPr>
          <p:cNvGraphicFramePr>
            <a:graphicFrameLocks noGrp="1"/>
          </p:cNvGraphicFramePr>
          <p:nvPr>
            <p:ph idx="1"/>
            <p:extLst>
              <p:ext uri="{D42A27DB-BD31-4B8C-83A1-F6EECF244321}">
                <p14:modId xmlns:p14="http://schemas.microsoft.com/office/powerpoint/2010/main" val="721497709"/>
              </p:ext>
            </p:extLst>
          </p:nvPr>
        </p:nvGraphicFramePr>
        <p:xfrm>
          <a:off x="457200" y="1206849"/>
          <a:ext cx="8229600" cy="35661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922779658"/>
                    </a:ext>
                  </a:extLst>
                </a:gridCol>
                <a:gridCol w="3429000">
                  <a:extLst>
                    <a:ext uri="{9D8B030D-6E8A-4147-A177-3AD203B41FA5}">
                      <a16:colId xmlns:a16="http://schemas.microsoft.com/office/drawing/2014/main" val="1508295690"/>
                    </a:ext>
                  </a:extLst>
                </a:gridCol>
                <a:gridCol w="2057400">
                  <a:extLst>
                    <a:ext uri="{9D8B030D-6E8A-4147-A177-3AD203B41FA5}">
                      <a16:colId xmlns:a16="http://schemas.microsoft.com/office/drawing/2014/main" val="1771784012"/>
                    </a:ext>
                  </a:extLst>
                </a:gridCol>
                <a:gridCol w="2057400">
                  <a:extLst>
                    <a:ext uri="{9D8B030D-6E8A-4147-A177-3AD203B41FA5}">
                      <a16:colId xmlns:a16="http://schemas.microsoft.com/office/drawing/2014/main" val="1199086115"/>
                    </a:ext>
                  </a:extLst>
                </a:gridCol>
              </a:tblGrid>
              <a:tr h="352738">
                <a:tc>
                  <a:txBody>
                    <a:bodyPr/>
                    <a:lstStyle/>
                    <a:p>
                      <a:r>
                        <a:rPr lang="en-IN" dirty="0"/>
                        <a:t>S.No</a:t>
                      </a:r>
                    </a:p>
                  </a:txBody>
                  <a:tcPr/>
                </a:tc>
                <a:tc>
                  <a:txBody>
                    <a:bodyPr/>
                    <a:lstStyle/>
                    <a:p>
                      <a:pPr algn="ctr"/>
                      <a:r>
                        <a:rPr kumimoji="0" lang="en-IN" sz="1800" b="1" kern="1200" dirty="0">
                          <a:solidFill>
                            <a:schemeClr val="lt1"/>
                          </a:solidFill>
                          <a:effectLst/>
                          <a:latin typeface="+mn-lt"/>
                          <a:ea typeface="+mn-ea"/>
                          <a:cs typeface="+mn-cs"/>
                        </a:rPr>
                        <a:t>Component </a:t>
                      </a:r>
                      <a:endParaRPr lang="en-IN" dirty="0"/>
                    </a:p>
                  </a:txBody>
                  <a:tcPr/>
                </a:tc>
                <a:tc>
                  <a:txBody>
                    <a:bodyPr/>
                    <a:lstStyle/>
                    <a:p>
                      <a:pPr algn="ctr"/>
                      <a:r>
                        <a:rPr kumimoji="0" lang="en-IN" sz="1800" b="1" kern="1200" dirty="0">
                          <a:solidFill>
                            <a:schemeClr val="lt1"/>
                          </a:solidFill>
                          <a:effectLst/>
                          <a:latin typeface="+mn-lt"/>
                          <a:ea typeface="+mn-ea"/>
                          <a:cs typeface="+mn-cs"/>
                        </a:rPr>
                        <a:t>Quantity</a:t>
                      </a:r>
                      <a:endParaRPr lang="en-IN" dirty="0"/>
                    </a:p>
                  </a:txBody>
                  <a:tcPr/>
                </a:tc>
                <a:tc>
                  <a:txBody>
                    <a:bodyPr/>
                    <a:lstStyle/>
                    <a:p>
                      <a:pPr algn="ctr"/>
                      <a:r>
                        <a:rPr kumimoji="0" lang="en-IN" sz="1800" b="1" kern="1200" dirty="0">
                          <a:solidFill>
                            <a:schemeClr val="lt1"/>
                          </a:solidFill>
                          <a:effectLst/>
                          <a:latin typeface="+mn-lt"/>
                          <a:ea typeface="+mn-ea"/>
                          <a:cs typeface="+mn-cs"/>
                        </a:rPr>
                        <a:t>Cost (Rs.)</a:t>
                      </a:r>
                      <a:endParaRPr lang="en-IN" dirty="0"/>
                    </a:p>
                  </a:txBody>
                  <a:tcPr/>
                </a:tc>
                <a:extLst>
                  <a:ext uri="{0D108BD9-81ED-4DB2-BD59-A6C34878D82A}">
                    <a16:rowId xmlns:a16="http://schemas.microsoft.com/office/drawing/2014/main" val="2379438723"/>
                  </a:ext>
                </a:extLst>
              </a:tr>
              <a:tr h="352738">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kumimoji="0" lang="en-GB" sz="1800" kern="1200" dirty="0">
                          <a:solidFill>
                            <a:schemeClr val="dk1"/>
                          </a:solidFill>
                          <a:effectLst/>
                          <a:latin typeface="Times New Roman" panose="02020603050405020304" pitchFamily="18" charset="0"/>
                          <a:ea typeface="+mn-ea"/>
                          <a:cs typeface="Times New Roman" panose="02020603050405020304" pitchFamily="18" charset="0"/>
                        </a:rPr>
                        <a:t>Camera</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1200/-</a:t>
                      </a:r>
                    </a:p>
                  </a:txBody>
                  <a:tcPr/>
                </a:tc>
                <a:extLst>
                  <a:ext uri="{0D108BD9-81ED-4DB2-BD59-A6C34878D82A}">
                    <a16:rowId xmlns:a16="http://schemas.microsoft.com/office/drawing/2014/main" val="1416657414"/>
                  </a:ext>
                </a:extLst>
              </a:tr>
              <a:tr h="352738">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kumimoji="0" lang="en-GB" sz="1800" kern="1200" dirty="0">
                          <a:solidFill>
                            <a:schemeClr val="dk1"/>
                          </a:solidFill>
                          <a:effectLst/>
                          <a:latin typeface="Times New Roman" panose="02020603050405020304" pitchFamily="18" charset="0"/>
                          <a:ea typeface="+mn-ea"/>
                          <a:cs typeface="Times New Roman" panose="02020603050405020304" pitchFamily="18" charset="0"/>
                        </a:rPr>
                        <a:t>Raspberry Pi 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851821368"/>
                  </a:ext>
                </a:extLst>
              </a:tr>
              <a:tr h="352738">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pPr algn="l">
                        <a:lnSpc>
                          <a:spcPct val="115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Relay switch</a:t>
                      </a:r>
                      <a:endParaRPr lang="en-IN" sz="18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4059209479"/>
                  </a:ext>
                </a:extLst>
              </a:tr>
              <a:tr h="352738">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DC Pump Motor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4067736203"/>
                  </a:ext>
                </a:extLst>
              </a:tr>
              <a:tr h="352738">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Wire &amp; Flexible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30pieces</a:t>
                      </a:r>
                    </a:p>
                  </a:txBody>
                  <a:tcPr/>
                </a:tc>
                <a:tc>
                  <a:txBody>
                    <a:bodyPr/>
                    <a:lstStyle/>
                    <a:p>
                      <a:pPr algn="ctr"/>
                      <a:r>
                        <a:rPr lang="en-IN" dirty="0">
                          <a:latin typeface="Times New Roman" panose="02020603050405020304" pitchFamily="18" charset="0"/>
                          <a:cs typeface="Times New Roman" panose="02020603050405020304" pitchFamily="18" charset="0"/>
                        </a:rPr>
                        <a:t>500/-</a:t>
                      </a:r>
                    </a:p>
                  </a:txBody>
                  <a:tcPr/>
                </a:tc>
                <a:extLst>
                  <a:ext uri="{0D108BD9-81ED-4DB2-BD59-A6C34878D82A}">
                    <a16:rowId xmlns:a16="http://schemas.microsoft.com/office/drawing/2014/main" val="4197467328"/>
                  </a:ext>
                </a:extLst>
              </a:tr>
              <a:tr h="352738">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Linux OS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4000/-</a:t>
                      </a:r>
                    </a:p>
                  </a:txBody>
                  <a:tcPr/>
                </a:tc>
                <a:extLst>
                  <a:ext uri="{0D108BD9-81ED-4DB2-BD59-A6C34878D82A}">
                    <a16:rowId xmlns:a16="http://schemas.microsoft.com/office/drawing/2014/main" val="3473456644"/>
                  </a:ext>
                </a:extLst>
              </a:tr>
              <a:tr h="352738">
                <a:tc>
                  <a:txBody>
                    <a:bodyPr/>
                    <a:lstStyle/>
                    <a:p>
                      <a:r>
                        <a:rPr lang="en-IN" dirty="0">
                          <a:latin typeface="Times New Roman" panose="02020603050405020304" pitchFamily="18" charset="0"/>
                          <a:cs typeface="Times New Roman" panose="02020603050405020304" pitchFamily="18" charset="0"/>
                        </a:rPr>
                        <a:t>7</a:t>
                      </a:r>
                    </a:p>
                  </a:txBody>
                  <a:tcPr/>
                </a:tc>
                <a:tc>
                  <a:txBody>
                    <a:bodyPr/>
                    <a:lstStyle/>
                    <a:p>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Monitor, Mouse, Keyboard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5000/-</a:t>
                      </a:r>
                    </a:p>
                  </a:txBody>
                  <a:tcPr/>
                </a:tc>
                <a:extLst>
                  <a:ext uri="{0D108BD9-81ED-4DB2-BD59-A6C34878D82A}">
                    <a16:rowId xmlns:a16="http://schemas.microsoft.com/office/drawing/2014/main" val="2591914840"/>
                  </a:ext>
                </a:extLst>
              </a:tr>
              <a:tr h="608835">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Total Cost Estimated</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17000/-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0432315"/>
                  </a:ext>
                </a:extLst>
              </a:tr>
            </a:tbl>
          </a:graphicData>
        </a:graphic>
      </p:graphicFrame>
    </p:spTree>
    <p:extLst>
      <p:ext uri="{BB962C8B-B14F-4D97-AF65-F5344CB8AC3E}">
        <p14:creationId xmlns:p14="http://schemas.microsoft.com/office/powerpoint/2010/main" val="301741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381E-8767-2E33-0385-9CA5E5809360}"/>
              </a:ext>
            </a:extLst>
          </p:cNvPr>
          <p:cNvSpPr>
            <a:spLocks noGrp="1"/>
          </p:cNvSpPr>
          <p:nvPr>
            <p:ph type="title"/>
          </p:nvPr>
        </p:nvSpPr>
        <p:spPr/>
        <p:txBody>
          <a:bodyPr/>
          <a:lstStyle/>
          <a:p>
            <a:r>
              <a:rPr lang="en-GB" dirty="0"/>
              <a:t>Implementation </a:t>
            </a:r>
            <a:endParaRPr lang="en-US" dirty="0"/>
          </a:p>
        </p:txBody>
      </p:sp>
      <p:sp>
        <p:nvSpPr>
          <p:cNvPr id="5" name="Slide Number Placeholder 4">
            <a:extLst>
              <a:ext uri="{FF2B5EF4-FFF2-40B4-BE49-F238E27FC236}">
                <a16:creationId xmlns:a16="http://schemas.microsoft.com/office/drawing/2014/main" id="{912EA43E-E54C-3639-32C0-3465866D365F}"/>
              </a:ext>
            </a:extLst>
          </p:cNvPr>
          <p:cNvSpPr>
            <a:spLocks noGrp="1"/>
          </p:cNvSpPr>
          <p:nvPr>
            <p:ph type="sldNum" sz="quarter" idx="12"/>
          </p:nvPr>
        </p:nvSpPr>
        <p:spPr/>
        <p:txBody>
          <a:bodyPr/>
          <a:lstStyle/>
          <a:p>
            <a:pPr>
              <a:defRPr/>
            </a:pPr>
            <a:fld id="{BE4C435D-7AD8-4440-A7C5-7549FD45313F}" type="slidenum">
              <a:rPr lang="en-US" altLang="en-US" smtClean="0"/>
              <a:t>24</a:t>
            </a:fld>
            <a:endParaRPr lang="en-US" altLang="en-US"/>
          </a:p>
        </p:txBody>
      </p:sp>
      <p:sp>
        <p:nvSpPr>
          <p:cNvPr id="6" name="Rectangle: Rounded Corners 5">
            <a:extLst>
              <a:ext uri="{FF2B5EF4-FFF2-40B4-BE49-F238E27FC236}">
                <a16:creationId xmlns:a16="http://schemas.microsoft.com/office/drawing/2014/main" id="{C4E7D97E-A0B4-914E-DB31-BF265D692048}"/>
              </a:ext>
            </a:extLst>
          </p:cNvPr>
          <p:cNvSpPr/>
          <p:nvPr/>
        </p:nvSpPr>
        <p:spPr>
          <a:xfrm>
            <a:off x="2121481" y="1121660"/>
            <a:ext cx="4685169" cy="47078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b="1" dirty="0">
                <a:solidFill>
                  <a:schemeClr val="tx1"/>
                </a:solidFill>
              </a:rPr>
              <a:t> ASSEMBLING THE COMPONENTS </a:t>
            </a:r>
          </a:p>
        </p:txBody>
      </p:sp>
      <p:sp>
        <p:nvSpPr>
          <p:cNvPr id="8" name="Rectangle: Rounded Corners 7">
            <a:extLst>
              <a:ext uri="{FF2B5EF4-FFF2-40B4-BE49-F238E27FC236}">
                <a16:creationId xmlns:a16="http://schemas.microsoft.com/office/drawing/2014/main" id="{F665066E-CB24-7F90-08CA-0A85EB0B3B58}"/>
              </a:ext>
            </a:extLst>
          </p:cNvPr>
          <p:cNvSpPr/>
          <p:nvPr/>
        </p:nvSpPr>
        <p:spPr>
          <a:xfrm>
            <a:off x="2121482" y="1724527"/>
            <a:ext cx="4685169" cy="47078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b="1" dirty="0">
                <a:solidFill>
                  <a:schemeClr val="tx1"/>
                </a:solidFill>
              </a:rPr>
              <a:t>TRAINING THE MODEL </a:t>
            </a:r>
            <a:endParaRPr lang="en-US" b="1" dirty="0">
              <a:solidFill>
                <a:schemeClr val="tx1"/>
              </a:solidFill>
            </a:endParaRPr>
          </a:p>
        </p:txBody>
      </p:sp>
      <p:sp>
        <p:nvSpPr>
          <p:cNvPr id="10" name="Rectangle: Rounded Corners 9">
            <a:extLst>
              <a:ext uri="{FF2B5EF4-FFF2-40B4-BE49-F238E27FC236}">
                <a16:creationId xmlns:a16="http://schemas.microsoft.com/office/drawing/2014/main" id="{3C0274E8-122D-F14D-3727-50A977566F83}"/>
              </a:ext>
            </a:extLst>
          </p:cNvPr>
          <p:cNvSpPr/>
          <p:nvPr/>
        </p:nvSpPr>
        <p:spPr>
          <a:xfrm>
            <a:off x="2121483" y="2330427"/>
            <a:ext cx="4685168" cy="6611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b="1" dirty="0">
                <a:solidFill>
                  <a:schemeClr val="tx1"/>
                </a:solidFill>
              </a:rPr>
              <a:t>IMAGE ACQUISITION </a:t>
            </a:r>
          </a:p>
          <a:p>
            <a:pPr algn="ctr"/>
            <a:r>
              <a:rPr lang="en-GB" b="1" dirty="0">
                <a:solidFill>
                  <a:schemeClr val="tx1"/>
                </a:solidFill>
              </a:rPr>
              <a:t>AND IMAGE PROCESSING </a:t>
            </a:r>
            <a:endParaRPr lang="en-US" b="1" dirty="0">
              <a:solidFill>
                <a:schemeClr val="tx1"/>
              </a:solidFill>
            </a:endParaRPr>
          </a:p>
        </p:txBody>
      </p:sp>
      <p:sp>
        <p:nvSpPr>
          <p:cNvPr id="12" name="Rectangle: Rounded Corners 11">
            <a:extLst>
              <a:ext uri="{FF2B5EF4-FFF2-40B4-BE49-F238E27FC236}">
                <a16:creationId xmlns:a16="http://schemas.microsoft.com/office/drawing/2014/main" id="{C5B54EB2-30FD-3005-4A3F-B8FA4E8BEF05}"/>
              </a:ext>
            </a:extLst>
          </p:cNvPr>
          <p:cNvSpPr/>
          <p:nvPr/>
        </p:nvSpPr>
        <p:spPr>
          <a:xfrm>
            <a:off x="2121486" y="3119549"/>
            <a:ext cx="4685169" cy="47078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b="1" dirty="0">
                <a:solidFill>
                  <a:schemeClr val="tx1"/>
                </a:solidFill>
              </a:rPr>
              <a:t>FIRE DETECTION </a:t>
            </a:r>
            <a:endParaRPr lang="en-US" b="1" dirty="0">
              <a:solidFill>
                <a:schemeClr val="tx1"/>
              </a:solidFill>
            </a:endParaRPr>
          </a:p>
        </p:txBody>
      </p:sp>
      <p:sp>
        <p:nvSpPr>
          <p:cNvPr id="14" name="Rectangle: Rounded Corners 13">
            <a:extLst>
              <a:ext uri="{FF2B5EF4-FFF2-40B4-BE49-F238E27FC236}">
                <a16:creationId xmlns:a16="http://schemas.microsoft.com/office/drawing/2014/main" id="{A3EFCFCD-F6BC-A5AD-FB2E-14A629E68040}"/>
              </a:ext>
            </a:extLst>
          </p:cNvPr>
          <p:cNvSpPr/>
          <p:nvPr/>
        </p:nvSpPr>
        <p:spPr>
          <a:xfrm>
            <a:off x="2121486" y="3729612"/>
            <a:ext cx="4685169" cy="47078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b="1" dirty="0">
                <a:solidFill>
                  <a:schemeClr val="tx1"/>
                </a:solidFill>
              </a:rPr>
              <a:t> FIRE EXTINGUISHING PROCESS </a:t>
            </a:r>
            <a:endParaRPr lang="en-US" b="1" dirty="0">
              <a:solidFill>
                <a:schemeClr val="tx1"/>
              </a:solidFill>
            </a:endParaRPr>
          </a:p>
        </p:txBody>
      </p:sp>
      <p:cxnSp>
        <p:nvCxnSpPr>
          <p:cNvPr id="47" name="Straight Arrow Connector 46">
            <a:extLst>
              <a:ext uri="{FF2B5EF4-FFF2-40B4-BE49-F238E27FC236}">
                <a16:creationId xmlns:a16="http://schemas.microsoft.com/office/drawing/2014/main" id="{F7A4C88B-F2C6-2939-52D1-EA083EA4B916}"/>
              </a:ext>
            </a:extLst>
          </p:cNvPr>
          <p:cNvCxnSpPr>
            <a:cxnSpLocks/>
            <a:stCxn id="6" idx="2"/>
            <a:endCxn id="8" idx="0"/>
          </p:cNvCxnSpPr>
          <p:nvPr/>
        </p:nvCxnSpPr>
        <p:spPr>
          <a:xfrm>
            <a:off x="4464066" y="1592440"/>
            <a:ext cx="1" cy="132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B3DBA7A-95BC-A41A-162A-58C03CAF8C6B}"/>
              </a:ext>
            </a:extLst>
          </p:cNvPr>
          <p:cNvCxnSpPr>
            <a:cxnSpLocks/>
            <a:stCxn id="8" idx="2"/>
            <a:endCxn id="10" idx="0"/>
          </p:cNvCxnSpPr>
          <p:nvPr/>
        </p:nvCxnSpPr>
        <p:spPr>
          <a:xfrm>
            <a:off x="4464067" y="2195307"/>
            <a:ext cx="0" cy="13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205B8BBA-C971-8AF2-D65D-2EFBF7AAC38A}"/>
              </a:ext>
            </a:extLst>
          </p:cNvPr>
          <p:cNvCxnSpPr>
            <a:cxnSpLocks/>
            <a:stCxn id="10" idx="2"/>
            <a:endCxn id="12" idx="0"/>
          </p:cNvCxnSpPr>
          <p:nvPr/>
        </p:nvCxnSpPr>
        <p:spPr>
          <a:xfrm>
            <a:off x="4464067" y="2991625"/>
            <a:ext cx="4" cy="127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932C93C-C68C-72D4-4F51-F5FE29D36B49}"/>
              </a:ext>
            </a:extLst>
          </p:cNvPr>
          <p:cNvCxnSpPr>
            <a:cxnSpLocks/>
            <a:stCxn id="12" idx="2"/>
            <a:endCxn id="14" idx="0"/>
          </p:cNvCxnSpPr>
          <p:nvPr/>
        </p:nvCxnSpPr>
        <p:spPr>
          <a:xfrm>
            <a:off x="4464071" y="3590329"/>
            <a:ext cx="0" cy="139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DF9D5F7B-1409-C253-B108-D4E2FE1DA3E6}"/>
              </a:ext>
            </a:extLst>
          </p:cNvPr>
          <p:cNvSpPr/>
          <p:nvPr/>
        </p:nvSpPr>
        <p:spPr>
          <a:xfrm>
            <a:off x="2121480" y="4338594"/>
            <a:ext cx="4685169" cy="47078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b="1" dirty="0">
                <a:solidFill>
                  <a:schemeClr val="tx1"/>
                </a:solidFill>
              </a:rPr>
              <a:t> PROTOTYPE TESTING </a:t>
            </a:r>
            <a:endParaRPr lang="en-US" b="1" dirty="0">
              <a:solidFill>
                <a:schemeClr val="tx1"/>
              </a:solidFill>
            </a:endParaRPr>
          </a:p>
        </p:txBody>
      </p:sp>
      <p:cxnSp>
        <p:nvCxnSpPr>
          <p:cNvPr id="34" name="Straight Arrow Connector 33">
            <a:extLst>
              <a:ext uri="{FF2B5EF4-FFF2-40B4-BE49-F238E27FC236}">
                <a16:creationId xmlns:a16="http://schemas.microsoft.com/office/drawing/2014/main" id="{C62E479C-B53E-F7AE-0895-370D207ED165}"/>
              </a:ext>
            </a:extLst>
          </p:cNvPr>
          <p:cNvCxnSpPr>
            <a:cxnSpLocks/>
            <a:stCxn id="14" idx="2"/>
            <a:endCxn id="32" idx="0"/>
          </p:cNvCxnSpPr>
          <p:nvPr/>
        </p:nvCxnSpPr>
        <p:spPr>
          <a:xfrm flipH="1">
            <a:off x="4464065" y="4200392"/>
            <a:ext cx="6" cy="138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ooter Placeholder 3">
            <a:extLst>
              <a:ext uri="{FF2B5EF4-FFF2-40B4-BE49-F238E27FC236}">
                <a16:creationId xmlns:a16="http://schemas.microsoft.com/office/drawing/2014/main" id="{AB9E5734-7036-82F0-4F42-AF89847B0159}"/>
              </a:ext>
            </a:extLst>
          </p:cNvPr>
          <p:cNvSpPr>
            <a:spLocks noGrp="1"/>
          </p:cNvSpPr>
          <p:nvPr>
            <p:ph type="ftr" sz="quarter" idx="11"/>
          </p:nvPr>
        </p:nvSpPr>
        <p:spPr>
          <a:xfrm>
            <a:off x="3186906" y="4867727"/>
            <a:ext cx="2770187" cy="206376"/>
          </a:xfrm>
        </p:spPr>
        <p:txBody>
          <a:bodyPr/>
          <a:lstStyle/>
          <a:p>
            <a:pPr>
              <a:defRPr/>
            </a:pPr>
            <a:r>
              <a:rPr lang="en-US" dirty="0"/>
              <a:t>Department of Mechanical Engineering </a:t>
            </a:r>
          </a:p>
        </p:txBody>
      </p:sp>
    </p:spTree>
    <p:extLst>
      <p:ext uri="{BB962C8B-B14F-4D97-AF65-F5344CB8AC3E}">
        <p14:creationId xmlns:p14="http://schemas.microsoft.com/office/powerpoint/2010/main" val="943010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D13C20-2574-8033-D1AA-CA9952988636}"/>
              </a:ext>
            </a:extLst>
          </p:cNvPr>
          <p:cNvSpPr>
            <a:spLocks noGrp="1"/>
          </p:cNvSpPr>
          <p:nvPr>
            <p:ph type="ftr" sz="quarter" idx="11"/>
          </p:nvPr>
        </p:nvSpPr>
        <p:spPr>
          <a:xfrm>
            <a:off x="3186906" y="4857750"/>
            <a:ext cx="2770187" cy="206375"/>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92BAA7FB-8458-309D-96AB-80EE48851558}"/>
              </a:ext>
            </a:extLst>
          </p:cNvPr>
          <p:cNvSpPr>
            <a:spLocks noGrp="1"/>
          </p:cNvSpPr>
          <p:nvPr>
            <p:ph type="sldNum" sz="quarter" idx="12"/>
          </p:nvPr>
        </p:nvSpPr>
        <p:spPr/>
        <p:txBody>
          <a:bodyPr/>
          <a:lstStyle/>
          <a:p>
            <a:pPr>
              <a:defRPr/>
            </a:pPr>
            <a:fld id="{BE4C435D-7AD8-4440-A7C5-7549FD45313F}" type="slidenum">
              <a:rPr lang="en-US" altLang="en-US" smtClean="0"/>
              <a:t>25</a:t>
            </a:fld>
            <a:endParaRPr lang="en-US" altLang="en-US"/>
          </a:p>
        </p:txBody>
      </p:sp>
      <p:sp>
        <p:nvSpPr>
          <p:cNvPr id="7" name="Title 1">
            <a:extLst>
              <a:ext uri="{FF2B5EF4-FFF2-40B4-BE49-F238E27FC236}">
                <a16:creationId xmlns:a16="http://schemas.microsoft.com/office/drawing/2014/main" id="{8A2D56D4-4965-FF6D-A05C-D127D691BB3E}"/>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Implementation </a:t>
            </a:r>
            <a:endParaRPr lang="en-US" dirty="0"/>
          </a:p>
        </p:txBody>
      </p:sp>
      <p:sp>
        <p:nvSpPr>
          <p:cNvPr id="6" name="Content Placeholder 5">
            <a:extLst>
              <a:ext uri="{FF2B5EF4-FFF2-40B4-BE49-F238E27FC236}">
                <a16:creationId xmlns:a16="http://schemas.microsoft.com/office/drawing/2014/main" id="{27194917-29F7-5855-FC71-F780D48D9EA6}"/>
              </a:ext>
            </a:extLst>
          </p:cNvPr>
          <p:cNvSpPr>
            <a:spLocks noGrp="1"/>
          </p:cNvSpPr>
          <p:nvPr>
            <p:ph idx="1"/>
          </p:nvPr>
        </p:nvSpPr>
        <p:spPr>
          <a:xfrm>
            <a:off x="341312" y="1203817"/>
            <a:ext cx="8229600" cy="3468687"/>
          </a:xfrm>
        </p:spPr>
        <p:txBody>
          <a:bodyPr/>
          <a:lstStyle/>
          <a:p>
            <a:pPr algn="just"/>
            <a:r>
              <a:rPr lang="en-GB" sz="2000" b="1" dirty="0">
                <a:latin typeface="Times New Roman" panose="02020603050405020304" pitchFamily="18" charset="0"/>
                <a:cs typeface="Times New Roman" panose="02020603050405020304" pitchFamily="18" charset="0"/>
              </a:rPr>
              <a:t>ASSEMBLING</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THE COMPONENTS</a:t>
            </a:r>
            <a:r>
              <a:rPr lang="en-GB" sz="2000" dirty="0">
                <a:latin typeface="Times New Roman" panose="02020603050405020304" pitchFamily="18" charset="0"/>
                <a:cs typeface="Times New Roman" panose="02020603050405020304" pitchFamily="18" charset="0"/>
              </a:rPr>
              <a:t>: The system can be made to work by integrating and assembling all the components involved. Such components are to be connected in a certain way.</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6212179-1895-0EA1-7D62-D1AA339FE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91" y="2381520"/>
            <a:ext cx="4171950" cy="2328545"/>
          </a:xfrm>
          <a:prstGeom prst="rect">
            <a:avLst/>
          </a:prstGeom>
        </p:spPr>
      </p:pic>
    </p:spTree>
    <p:extLst>
      <p:ext uri="{BB962C8B-B14F-4D97-AF65-F5344CB8AC3E}">
        <p14:creationId xmlns:p14="http://schemas.microsoft.com/office/powerpoint/2010/main" val="3813522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584DAE-9F28-BAB4-CADC-259BAA6B6FF3}"/>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66A4022A-F63E-B403-F4A3-FF9DF1B61A14}"/>
              </a:ext>
            </a:extLst>
          </p:cNvPr>
          <p:cNvSpPr>
            <a:spLocks noGrp="1"/>
          </p:cNvSpPr>
          <p:nvPr>
            <p:ph type="sldNum" sz="quarter" idx="12"/>
          </p:nvPr>
        </p:nvSpPr>
        <p:spPr/>
        <p:txBody>
          <a:bodyPr/>
          <a:lstStyle/>
          <a:p>
            <a:pPr>
              <a:defRPr/>
            </a:pPr>
            <a:fld id="{BE4C435D-7AD8-4440-A7C5-7549FD45313F}" type="slidenum">
              <a:rPr lang="en-US" altLang="en-US" smtClean="0"/>
              <a:t>26</a:t>
            </a:fld>
            <a:endParaRPr lang="en-US" altLang="en-US"/>
          </a:p>
        </p:txBody>
      </p:sp>
      <p:sp>
        <p:nvSpPr>
          <p:cNvPr id="7" name="Title 1">
            <a:extLst>
              <a:ext uri="{FF2B5EF4-FFF2-40B4-BE49-F238E27FC236}">
                <a16:creationId xmlns:a16="http://schemas.microsoft.com/office/drawing/2014/main" id="{D53791B6-8E57-BEF1-2926-BDE79D7DBFC6}"/>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Implementation </a:t>
            </a:r>
            <a:endParaRPr lang="en-US" dirty="0"/>
          </a:p>
        </p:txBody>
      </p:sp>
      <p:pic>
        <p:nvPicPr>
          <p:cNvPr id="10" name="Content Placeholder 9">
            <a:extLst>
              <a:ext uri="{FF2B5EF4-FFF2-40B4-BE49-F238E27FC236}">
                <a16:creationId xmlns:a16="http://schemas.microsoft.com/office/drawing/2014/main" id="{D3A9AFA0-0420-88C6-7046-515E3A5D83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80" t="1127" r="8111" b="547"/>
          <a:stretch/>
        </p:blipFill>
        <p:spPr bwMode="auto">
          <a:xfrm>
            <a:off x="1511930" y="1122631"/>
            <a:ext cx="5658416" cy="36779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466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39309-59E4-B9F0-7A8B-130F2C40C4EE}"/>
              </a:ext>
            </a:extLst>
          </p:cNvPr>
          <p:cNvSpPr>
            <a:spLocks noGrp="1"/>
          </p:cNvSpPr>
          <p:nvPr>
            <p:ph idx="1"/>
          </p:nvPr>
        </p:nvSpPr>
        <p:spPr>
          <a:xfrm>
            <a:off x="457200" y="1291455"/>
            <a:ext cx="8229600" cy="3468687"/>
          </a:xfrm>
        </p:spPr>
        <p:txBody>
          <a:bodyPr/>
          <a:lstStyle/>
          <a:p>
            <a:r>
              <a:rPr lang="en-GB" sz="2000" b="1" dirty="0">
                <a:latin typeface="Times New Roman" panose="02020603050405020304" pitchFamily="18" charset="0"/>
                <a:cs typeface="Times New Roman" panose="02020603050405020304" pitchFamily="18" charset="0"/>
              </a:rPr>
              <a:t>TRAINING THE MODEL: </a:t>
            </a:r>
            <a:r>
              <a:rPr lang="en-IN" sz="1800" dirty="0">
                <a:effectLst/>
                <a:latin typeface="Times New Roman" panose="02020603050405020304" pitchFamily="18" charset="0"/>
                <a:ea typeface="Calibri" panose="020F0502020204030204" pitchFamily="34" charset="0"/>
                <a:cs typeface="Latha" panose="020B0604020202020204" pitchFamily="34" charset="0"/>
              </a:rPr>
              <a:t>YOLOv5 is the object detection algorithm used in this system which can be trained using custom datasets to detect objects in images or videos. This training process involves the several steps such as, </a:t>
            </a:r>
            <a:endParaRPr lang="en-GB" sz="1800" dirty="0">
              <a:effectLst/>
              <a:latin typeface="Times New Roman" panose="02020603050405020304" pitchFamily="18" charset="0"/>
              <a:ea typeface="Calibri" panose="020F0502020204030204" pitchFamily="34" charset="0"/>
              <a:cs typeface="Latha" panose="020B0604020202020204" pitchFamily="34" charset="0"/>
            </a:endParaRPr>
          </a:p>
          <a:p>
            <a:pPr marL="118745" indent="0">
              <a:buNone/>
            </a:pPr>
            <a:endParaRPr lang="en-GB" sz="800" dirty="0">
              <a:effectLst/>
              <a:latin typeface="Calibri" panose="020F0502020204030204" pitchFamily="34" charset="0"/>
              <a:ea typeface="Calibri" panose="020F0502020204030204" pitchFamily="34" charset="0"/>
              <a:cs typeface="Latha" panose="020B0604020202020204" pitchFamily="34" charset="0"/>
            </a:endParaRPr>
          </a:p>
          <a:p>
            <a:pPr marL="118745" indent="0">
              <a:buNone/>
            </a:pPr>
            <a:r>
              <a:rPr lang="en-GB" sz="1800" b="1" dirty="0">
                <a:effectLst/>
                <a:latin typeface="Times New Roman" panose="02020603050405020304" pitchFamily="18" charset="0"/>
                <a:ea typeface="SimSun" panose="02010600030101010101" pitchFamily="2" charset="-122"/>
                <a:cs typeface="Times New Roman" panose="02020603050405020304" pitchFamily="18" charset="0"/>
              </a:rPr>
              <a:t>1.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Data </a:t>
            </a:r>
            <a:r>
              <a:rPr lang="en-GB" sz="1800" b="1" dirty="0">
                <a:effectLst/>
                <a:latin typeface="Times New Roman" panose="02020603050405020304" pitchFamily="18" charset="0"/>
                <a:ea typeface="SimSun" panose="02010600030101010101" pitchFamily="2" charset="-122"/>
                <a:cs typeface="Times New Roman" panose="02020603050405020304" pitchFamily="18" charset="0"/>
              </a:rPr>
              <a:t>preparation</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  large and diverse dataset is to be created as it helps the model to</a:t>
            </a:r>
            <a:r>
              <a:rPr lang="en-GB" sz="1800" dirty="0">
                <a:latin typeface="Times New Roman" panose="02020603050405020304" pitchFamily="18" charset="0"/>
                <a:ea typeface="SimSun" panose="02010600030101010101" pitchFamily="2" charset="-122"/>
                <a:cs typeface="Times New Roman" panose="02020603050405020304" pitchFamily="18" charset="0"/>
              </a:rPr>
              <a:t> </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learn to recognize fire. Several hundreds of images of fire are collected and labelled with bounding boxes around the objects of interest and saved in the </a:t>
            </a:r>
            <a:r>
              <a:rPr lang="en-GB" sz="1800" b="1" dirty="0" err="1">
                <a:effectLst/>
                <a:latin typeface="Times New Roman" panose="02020603050405020304" pitchFamily="18" charset="0"/>
                <a:ea typeface="SimSun" panose="02010600030101010101" pitchFamily="2" charset="-122"/>
                <a:cs typeface="Times New Roman" panose="02020603050405020304" pitchFamily="18" charset="0"/>
              </a:rPr>
              <a:t>yaml</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GB" sz="1800" b="1" dirty="0">
                <a:effectLst/>
                <a:latin typeface="Times New Roman" panose="02020603050405020304" pitchFamily="18" charset="0"/>
                <a:ea typeface="SimSun" panose="02010600030101010101" pitchFamily="2" charset="-122"/>
                <a:cs typeface="Times New Roman" panose="02020603050405020304" pitchFamily="18" charset="0"/>
              </a:rPr>
              <a:t>COCO</a:t>
            </a: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 format so that YOLOv5 can read.</a:t>
            </a:r>
            <a:endParaRPr lang="en-GB" sz="1800" dirty="0">
              <a:effectLst/>
              <a:latin typeface="Times New Roman" panose="02020603050405020304" pitchFamily="18" charset="0"/>
              <a:ea typeface="SimSun" panose="02010600030101010101" pitchFamily="2" charset="-122"/>
              <a:cs typeface="Latha" panose="020B0604020202020204" pitchFamily="34" charset="0"/>
            </a:endParaRP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238FF18-4DFE-FCA5-1773-B30B147C404E}"/>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0449157F-FF99-F2A6-9086-83A416E536AA}"/>
              </a:ext>
            </a:extLst>
          </p:cNvPr>
          <p:cNvSpPr>
            <a:spLocks noGrp="1"/>
          </p:cNvSpPr>
          <p:nvPr>
            <p:ph type="sldNum" sz="quarter" idx="12"/>
          </p:nvPr>
        </p:nvSpPr>
        <p:spPr/>
        <p:txBody>
          <a:bodyPr/>
          <a:lstStyle/>
          <a:p>
            <a:pPr>
              <a:defRPr/>
            </a:pPr>
            <a:fld id="{BE4C435D-7AD8-4440-A7C5-7549FD45313F}" type="slidenum">
              <a:rPr lang="en-US" altLang="en-US" smtClean="0"/>
              <a:t>27</a:t>
            </a:fld>
            <a:endParaRPr lang="en-US" altLang="en-US"/>
          </a:p>
        </p:txBody>
      </p:sp>
      <p:sp>
        <p:nvSpPr>
          <p:cNvPr id="10" name="Title 1">
            <a:extLst>
              <a:ext uri="{FF2B5EF4-FFF2-40B4-BE49-F238E27FC236}">
                <a16:creationId xmlns:a16="http://schemas.microsoft.com/office/drawing/2014/main" id="{E9C74E5F-62E3-BE21-0512-1875FED5C6B2}"/>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a:t>Implementation </a:t>
            </a:r>
            <a:endParaRPr lang="en-US" dirty="0"/>
          </a:p>
        </p:txBody>
      </p:sp>
      <p:pic>
        <p:nvPicPr>
          <p:cNvPr id="13" name="Picture 12">
            <a:extLst>
              <a:ext uri="{FF2B5EF4-FFF2-40B4-BE49-F238E27FC236}">
                <a16:creationId xmlns:a16="http://schemas.microsoft.com/office/drawing/2014/main" id="{84481320-77F0-8E69-90E7-405C850E72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97363" y="3604632"/>
            <a:ext cx="1742650" cy="1176728"/>
          </a:xfrm>
          <a:prstGeom prst="rect">
            <a:avLst/>
          </a:prstGeom>
        </p:spPr>
      </p:pic>
      <p:pic>
        <p:nvPicPr>
          <p:cNvPr id="16" name="Picture 15">
            <a:extLst>
              <a:ext uri="{FF2B5EF4-FFF2-40B4-BE49-F238E27FC236}">
                <a16:creationId xmlns:a16="http://schemas.microsoft.com/office/drawing/2014/main" id="{D5B85ADD-5F70-085E-DEB1-597747D968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3884" y="3577046"/>
            <a:ext cx="2038985" cy="1231900"/>
          </a:xfrm>
          <a:prstGeom prst="rect">
            <a:avLst/>
          </a:prstGeom>
        </p:spPr>
      </p:pic>
      <p:pic>
        <p:nvPicPr>
          <p:cNvPr id="19" name="Picture 18">
            <a:extLst>
              <a:ext uri="{FF2B5EF4-FFF2-40B4-BE49-F238E27FC236}">
                <a16:creationId xmlns:a16="http://schemas.microsoft.com/office/drawing/2014/main" id="{218653E2-4FCB-2EAD-F24E-A32C60EE10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0572" y="3585841"/>
            <a:ext cx="1817860" cy="1211202"/>
          </a:xfrm>
          <a:prstGeom prst="rect">
            <a:avLst/>
          </a:prstGeom>
        </p:spPr>
      </p:pic>
      <p:pic>
        <p:nvPicPr>
          <p:cNvPr id="22" name="Picture 21">
            <a:extLst>
              <a:ext uri="{FF2B5EF4-FFF2-40B4-BE49-F238E27FC236}">
                <a16:creationId xmlns:a16="http://schemas.microsoft.com/office/drawing/2014/main" id="{38E297F6-3190-3BD5-5C26-9C03242DD4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135" y="3467988"/>
            <a:ext cx="1628775" cy="1329055"/>
          </a:xfrm>
          <a:prstGeom prst="rect">
            <a:avLst/>
          </a:prstGeom>
        </p:spPr>
      </p:pic>
    </p:spTree>
    <p:extLst>
      <p:ext uri="{BB962C8B-B14F-4D97-AF65-F5344CB8AC3E}">
        <p14:creationId xmlns:p14="http://schemas.microsoft.com/office/powerpoint/2010/main" val="1983722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EC5D9-9F84-DA19-DCC8-B8DB0CC44646}"/>
              </a:ext>
            </a:extLst>
          </p:cNvPr>
          <p:cNvSpPr>
            <a:spLocks noGrp="1"/>
          </p:cNvSpPr>
          <p:nvPr>
            <p:ph idx="1"/>
          </p:nvPr>
        </p:nvSpPr>
        <p:spPr>
          <a:xfrm>
            <a:off x="552261" y="1132062"/>
            <a:ext cx="7867461" cy="3468687"/>
          </a:xfrm>
        </p:spPr>
        <p:txBody>
          <a:bodyPr/>
          <a:lstStyle/>
          <a:p>
            <a:pPr marL="118745" indent="0" algn="just">
              <a:buNone/>
            </a:pPr>
            <a:r>
              <a:rPr lang="en-GB" sz="1800" b="1" dirty="0">
                <a:latin typeface="Times New Roman" panose="02020603050405020304" pitchFamily="18" charset="0"/>
                <a:cs typeface="Times New Roman" panose="02020603050405020304" pitchFamily="18" charset="0"/>
              </a:rPr>
              <a:t>2. Configuration: </a:t>
            </a:r>
            <a:r>
              <a:rPr lang="en-GB" sz="1800" dirty="0">
                <a:latin typeface="Times New Roman" panose="02020603050405020304" pitchFamily="18" charset="0"/>
                <a:cs typeface="Times New Roman" panose="02020603050405020304" pitchFamily="18" charset="0"/>
              </a:rPr>
              <a:t>This includes </a:t>
            </a:r>
            <a:r>
              <a:rPr lang="en-GB" sz="1800" b="1" dirty="0">
                <a:latin typeface="Times New Roman" panose="02020603050405020304" pitchFamily="18" charset="0"/>
                <a:cs typeface="Times New Roman" panose="02020603050405020304" pitchFamily="18" charset="0"/>
              </a:rPr>
              <a:t>specifying</a:t>
            </a:r>
            <a:r>
              <a:rPr lang="en-GB" sz="1800" dirty="0">
                <a:latin typeface="Times New Roman" panose="02020603050405020304" pitchFamily="18" charset="0"/>
                <a:cs typeface="Times New Roman" panose="02020603050405020304" pitchFamily="18" charset="0"/>
              </a:rPr>
              <a:t> the location of the dataset, and other parameters like weights, image size, detection per image, confidence threshold values, etc., </a:t>
            </a:r>
          </a:p>
          <a:p>
            <a:pPr marL="461645" indent="-342900" algn="just">
              <a:buFont typeface="+mj-lt"/>
              <a:buAutoNum type="arabicPeriod"/>
            </a:pPr>
            <a:endParaRPr lang="en-GB" sz="1800" dirty="0">
              <a:latin typeface="Times New Roman" panose="02020603050405020304" pitchFamily="18" charset="0"/>
              <a:cs typeface="Times New Roman" panose="02020603050405020304" pitchFamily="18" charset="0"/>
            </a:endParaRPr>
          </a:p>
          <a:p>
            <a:pPr marL="118745" indent="0" algn="just">
              <a:buNone/>
            </a:pPr>
            <a:r>
              <a:rPr lang="en-GB" sz="1800" b="1" dirty="0">
                <a:latin typeface="Times New Roman" panose="02020603050405020304" pitchFamily="18" charset="0"/>
                <a:cs typeface="Times New Roman" panose="02020603050405020304" pitchFamily="18" charset="0"/>
              </a:rPr>
              <a:t>3. Training:</a:t>
            </a:r>
            <a:r>
              <a:rPr lang="en-GB" sz="1800" dirty="0">
                <a:latin typeface="Times New Roman" panose="02020603050405020304" pitchFamily="18" charset="0"/>
                <a:cs typeface="Times New Roman" panose="02020603050405020304" pitchFamily="18" charset="0"/>
              </a:rPr>
              <a:t> Once configuration of model is done, model has to be trained using the annotated dataset. A deep learning framework, such as </a:t>
            </a:r>
            <a:r>
              <a:rPr lang="en-GB" sz="1800" b="1" dirty="0">
                <a:latin typeface="Times New Roman" panose="02020603050405020304" pitchFamily="18" charset="0"/>
                <a:cs typeface="Times New Roman" panose="02020603050405020304" pitchFamily="18" charset="0"/>
              </a:rPr>
              <a:t>Torch</a:t>
            </a:r>
            <a:r>
              <a:rPr lang="en-GB" sz="1800" dirty="0">
                <a:latin typeface="Times New Roman" panose="02020603050405020304" pitchFamily="18" charset="0"/>
                <a:cs typeface="Times New Roman" panose="02020603050405020304" pitchFamily="18" charset="0"/>
              </a:rPr>
              <a:t> is used to train the model on the labelled data and make YOLOv5 model to recognize fire.</a:t>
            </a:r>
          </a:p>
          <a:p>
            <a:pPr marL="118745" indent="0" algn="just">
              <a:buNone/>
            </a:pPr>
            <a:endParaRPr lang="en-GB" sz="1800" dirty="0">
              <a:latin typeface="Times New Roman" panose="02020603050405020304" pitchFamily="18" charset="0"/>
              <a:cs typeface="Times New Roman" panose="02020603050405020304" pitchFamily="18" charset="0"/>
            </a:endParaRPr>
          </a:p>
          <a:p>
            <a:pPr marL="118745" indent="0" algn="just">
              <a:buNone/>
            </a:pPr>
            <a:r>
              <a:rPr lang="en-GB" sz="1800" b="1" dirty="0">
                <a:latin typeface="Times New Roman" panose="02020603050405020304" pitchFamily="18" charset="0"/>
                <a:cs typeface="Times New Roman" panose="02020603050405020304" pitchFamily="18" charset="0"/>
              </a:rPr>
              <a:t>4. Evaluation</a:t>
            </a:r>
            <a:r>
              <a:rPr lang="en-GB" sz="1800" dirty="0">
                <a:latin typeface="Times New Roman" panose="02020603050405020304" pitchFamily="18" charset="0"/>
                <a:cs typeface="Times New Roman" panose="02020603050405020304" pitchFamily="18" charset="0"/>
              </a:rPr>
              <a:t>: To know how well it performs on new data, evaluating the model on a separate test set is to be done. Once the model’s performance is satisfactory, it can be deployed in a environment where it can be useful in detecting fire in real-time images or videos. </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39D6CFC-786F-62B8-F089-958AE7AD4DFC}"/>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BCC4711E-96D3-F70C-9A9F-D15D8AA6FC81}"/>
              </a:ext>
            </a:extLst>
          </p:cNvPr>
          <p:cNvSpPr>
            <a:spLocks noGrp="1"/>
          </p:cNvSpPr>
          <p:nvPr>
            <p:ph type="sldNum" sz="quarter" idx="12"/>
          </p:nvPr>
        </p:nvSpPr>
        <p:spPr/>
        <p:txBody>
          <a:bodyPr/>
          <a:lstStyle/>
          <a:p>
            <a:pPr>
              <a:defRPr/>
            </a:pPr>
            <a:fld id="{BE4C435D-7AD8-4440-A7C5-7549FD45313F}" type="slidenum">
              <a:rPr lang="en-US" altLang="en-US" smtClean="0"/>
              <a:t>28</a:t>
            </a:fld>
            <a:endParaRPr lang="en-US" altLang="en-US"/>
          </a:p>
        </p:txBody>
      </p:sp>
      <p:sp>
        <p:nvSpPr>
          <p:cNvPr id="7" name="Title 1">
            <a:extLst>
              <a:ext uri="{FF2B5EF4-FFF2-40B4-BE49-F238E27FC236}">
                <a16:creationId xmlns:a16="http://schemas.microsoft.com/office/drawing/2014/main" id="{F22F7B00-C44D-9D19-47F9-9ABD4F3E7F2D}"/>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Implementation </a:t>
            </a:r>
            <a:endParaRPr lang="en-US" dirty="0"/>
          </a:p>
        </p:txBody>
      </p:sp>
    </p:spTree>
    <p:extLst>
      <p:ext uri="{BB962C8B-B14F-4D97-AF65-F5344CB8AC3E}">
        <p14:creationId xmlns:p14="http://schemas.microsoft.com/office/powerpoint/2010/main" val="636524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B190B-547A-1A60-FDDC-3AF7829B6F49}"/>
              </a:ext>
            </a:extLst>
          </p:cNvPr>
          <p:cNvSpPr>
            <a:spLocks noGrp="1"/>
          </p:cNvSpPr>
          <p:nvPr>
            <p:ph idx="1"/>
          </p:nvPr>
        </p:nvSpPr>
        <p:spPr/>
        <p:txBody>
          <a:bodyPr/>
          <a:lstStyle/>
          <a:p>
            <a:pPr algn="just"/>
            <a:r>
              <a:rPr lang="en-GB" sz="1800" b="1" dirty="0">
                <a:latin typeface="Times New Roman" panose="02020603050405020304" pitchFamily="18" charset="0"/>
                <a:cs typeface="Times New Roman" panose="02020603050405020304" pitchFamily="18" charset="0"/>
              </a:rPr>
              <a:t>IMAGE ACQUISITION AND PROCESSING: </a:t>
            </a:r>
            <a:r>
              <a:rPr lang="en-GB" sz="1800" dirty="0">
                <a:latin typeface="Times New Roman" panose="02020603050405020304" pitchFamily="18" charset="0"/>
                <a:cs typeface="Times New Roman" panose="02020603050405020304" pitchFamily="18" charset="0"/>
              </a:rPr>
              <a:t>To capture and process the image, </a:t>
            </a:r>
            <a:r>
              <a:rPr lang="en-GB" sz="1800" b="1" dirty="0">
                <a:latin typeface="Times New Roman" panose="02020603050405020304" pitchFamily="18" charset="0"/>
                <a:cs typeface="Times New Roman" panose="02020603050405020304" pitchFamily="18" charset="0"/>
              </a:rPr>
              <a:t>Open</a:t>
            </a: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CV</a:t>
            </a:r>
            <a:r>
              <a:rPr lang="en-GB" sz="1800" dirty="0">
                <a:latin typeface="Times New Roman" panose="02020603050405020304" pitchFamily="18" charset="0"/>
                <a:cs typeface="Times New Roman" panose="02020603050405020304" pitchFamily="18" charset="0"/>
              </a:rPr>
              <a:t> library is used which is an </a:t>
            </a:r>
            <a:r>
              <a:rPr lang="en-GB" sz="1800" b="1" dirty="0">
                <a:latin typeface="Times New Roman" panose="02020603050405020304" pitchFamily="18" charset="0"/>
                <a:cs typeface="Times New Roman" panose="02020603050405020304" pitchFamily="18" charset="0"/>
              </a:rPr>
              <a:t>open-source computer vision library</a:t>
            </a:r>
            <a:r>
              <a:rPr lang="en-GB" sz="1800" dirty="0">
                <a:latin typeface="Times New Roman" panose="02020603050405020304" pitchFamily="18" charset="0"/>
                <a:cs typeface="Times New Roman" panose="02020603050405020304" pitchFamily="18" charset="0"/>
              </a:rPr>
              <a:t> providing wide range of functionalities like capturing video from camera, reading an image from a file, saving and displaying the images. </a:t>
            </a:r>
          </a:p>
          <a:p>
            <a:pPr marL="118745" indent="0" algn="just">
              <a:buNone/>
            </a:pPr>
            <a:endParaRPr lang="en-GB"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FIRE DETECTION: </a:t>
            </a:r>
            <a:r>
              <a:rPr lang="en-GB" sz="1800" dirty="0">
                <a:latin typeface="Times New Roman" panose="02020603050405020304" pitchFamily="18" charset="0"/>
                <a:cs typeface="Times New Roman" panose="02020603050405020304" pitchFamily="18" charset="0"/>
              </a:rPr>
              <a:t>The pre-processed image is passed through the YOLOv5 model to get the predictions. The function called </a:t>
            </a:r>
            <a:r>
              <a:rPr lang="en-GB" sz="1800" b="1" dirty="0">
                <a:latin typeface="Times New Roman" panose="02020603050405020304" pitchFamily="18" charset="0"/>
                <a:cs typeface="Times New Roman" panose="02020603050405020304" pitchFamily="18" charset="0"/>
              </a:rPr>
              <a:t>`</a:t>
            </a:r>
            <a:r>
              <a:rPr lang="en-GB" sz="1800" b="1" dirty="0" err="1">
                <a:latin typeface="Times New Roman" panose="02020603050405020304" pitchFamily="18" charset="0"/>
                <a:cs typeface="Times New Roman" panose="02020603050405020304" pitchFamily="18" charset="0"/>
              </a:rPr>
              <a:t>model.forward</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is used to get the output of the model for the input image. Once the fire is detected and recognized, the image need to be post-processed to refine their locations, sizes, and shapes. This can involve techniques such as </a:t>
            </a:r>
            <a:r>
              <a:rPr lang="en-GB" sz="1800" b="1" dirty="0">
                <a:latin typeface="Times New Roman" panose="02020603050405020304" pitchFamily="18" charset="0"/>
                <a:cs typeface="Times New Roman" panose="02020603050405020304" pitchFamily="18" charset="0"/>
              </a:rPr>
              <a:t>non-maximum suppression (NMS) </a:t>
            </a:r>
            <a:r>
              <a:rPr lang="en-GB" sz="1800" dirty="0">
                <a:latin typeface="Times New Roman" panose="02020603050405020304" pitchFamily="18" charset="0"/>
                <a:cs typeface="Times New Roman" panose="02020603050405020304" pitchFamily="18" charset="0"/>
              </a:rPr>
              <a:t>and</a:t>
            </a:r>
            <a:r>
              <a:rPr lang="en-GB" sz="1800" b="1" dirty="0">
                <a:latin typeface="Times New Roman" panose="02020603050405020304" pitchFamily="18" charset="0"/>
                <a:cs typeface="Times New Roman" panose="02020603050405020304" pitchFamily="18" charset="0"/>
              </a:rPr>
              <a:t> bounding box regression. </a:t>
            </a:r>
          </a:p>
          <a:p>
            <a:pPr algn="just"/>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05243D9-2E07-3436-AC40-A68757FFEE03}"/>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AF3C7730-8936-BAF1-3590-965BC7AAB9F3}"/>
              </a:ext>
            </a:extLst>
          </p:cNvPr>
          <p:cNvSpPr>
            <a:spLocks noGrp="1"/>
          </p:cNvSpPr>
          <p:nvPr>
            <p:ph type="sldNum" sz="quarter" idx="12"/>
          </p:nvPr>
        </p:nvSpPr>
        <p:spPr/>
        <p:txBody>
          <a:bodyPr/>
          <a:lstStyle/>
          <a:p>
            <a:pPr>
              <a:defRPr/>
            </a:pPr>
            <a:fld id="{BE4C435D-7AD8-4440-A7C5-7549FD45313F}" type="slidenum">
              <a:rPr lang="en-US" altLang="en-US" smtClean="0"/>
              <a:t>29</a:t>
            </a:fld>
            <a:endParaRPr lang="en-US" altLang="en-US"/>
          </a:p>
        </p:txBody>
      </p:sp>
      <p:sp>
        <p:nvSpPr>
          <p:cNvPr id="7" name="Title 1">
            <a:extLst>
              <a:ext uri="{FF2B5EF4-FFF2-40B4-BE49-F238E27FC236}">
                <a16:creationId xmlns:a16="http://schemas.microsoft.com/office/drawing/2014/main" id="{BA46E86B-287C-5127-BB1F-CEBCBB771C9A}"/>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dirty="0"/>
              <a:t>Implementation </a:t>
            </a:r>
            <a:endParaRPr lang="en-US" dirty="0"/>
          </a:p>
        </p:txBody>
      </p:sp>
    </p:spTree>
    <p:extLst>
      <p:ext uri="{BB962C8B-B14F-4D97-AF65-F5344CB8AC3E}">
        <p14:creationId xmlns:p14="http://schemas.microsoft.com/office/powerpoint/2010/main" val="62377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8294-3D3D-C87F-FCF8-126C3339F2B9}"/>
              </a:ext>
            </a:extLst>
          </p:cNvPr>
          <p:cNvSpPr>
            <a:spLocks noGrp="1"/>
          </p:cNvSpPr>
          <p:nvPr>
            <p:ph type="title"/>
          </p:nvPr>
        </p:nvSpPr>
        <p:spPr/>
        <p:txBody>
          <a:bodyPr/>
          <a:lstStyle/>
          <a:p>
            <a:r>
              <a:rPr lang="en-GB" dirty="0"/>
              <a:t>Abstract </a:t>
            </a:r>
            <a:endParaRPr lang="en-US" dirty="0"/>
          </a:p>
        </p:txBody>
      </p:sp>
      <p:sp>
        <p:nvSpPr>
          <p:cNvPr id="3" name="Content Placeholder 2">
            <a:extLst>
              <a:ext uri="{FF2B5EF4-FFF2-40B4-BE49-F238E27FC236}">
                <a16:creationId xmlns:a16="http://schemas.microsoft.com/office/drawing/2014/main" id="{BE47EBF3-BE41-0315-0147-C6CB843CDC28}"/>
              </a:ext>
            </a:extLst>
          </p:cNvPr>
          <p:cNvSpPr>
            <a:spLocks noGrp="1"/>
          </p:cNvSpPr>
          <p:nvPr>
            <p:ph idx="1"/>
          </p:nvPr>
        </p:nvSpPr>
        <p:spPr>
          <a:xfrm>
            <a:off x="386627" y="1389063"/>
            <a:ext cx="8550998" cy="3468687"/>
          </a:xfrm>
        </p:spPr>
        <p:txBody>
          <a:bodyPr/>
          <a:lstStyle/>
          <a:p>
            <a:r>
              <a:rPr lang="en-GB" sz="2000" dirty="0">
                <a:latin typeface="Times New Roman" panose="02020603050405020304" pitchFamily="18" charset="0"/>
                <a:cs typeface="Times New Roman" panose="02020603050405020304" pitchFamily="18" charset="0"/>
              </a:rPr>
              <a:t>Relay acts as a switch to turn on the DC water pump which is used as the fire extinguishing system. </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The entire code is written in python language using </a:t>
            </a:r>
            <a:r>
              <a:rPr lang="en-GB" sz="2000" b="1" dirty="0">
                <a:latin typeface="Times New Roman" panose="02020603050405020304" pitchFamily="18" charset="0"/>
                <a:cs typeface="Times New Roman" panose="02020603050405020304" pitchFamily="18" charset="0"/>
              </a:rPr>
              <a:t>Open CV</a:t>
            </a:r>
            <a:r>
              <a:rPr lang="en-GB" sz="2000" dirty="0">
                <a:latin typeface="Times New Roman" panose="02020603050405020304" pitchFamily="18" charset="0"/>
                <a:cs typeface="Times New Roman" panose="02020603050405020304" pitchFamily="18" charset="0"/>
              </a:rPr>
              <a:t> library for image processing. </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a:t>
            </a:r>
            <a:r>
              <a:rPr lang="en-GB" sz="2000" b="1" dirty="0">
                <a:latin typeface="Times New Roman" panose="02020603050405020304" pitchFamily="18" charset="0"/>
                <a:cs typeface="Times New Roman" panose="02020603050405020304" pitchFamily="18" charset="0"/>
              </a:rPr>
              <a:t>YOLO V5</a:t>
            </a:r>
            <a:r>
              <a:rPr lang="en-GB" sz="2000" dirty="0">
                <a:latin typeface="Times New Roman" panose="02020603050405020304" pitchFamily="18" charset="0"/>
                <a:cs typeface="Times New Roman" panose="02020603050405020304" pitchFamily="18" charset="0"/>
              </a:rPr>
              <a:t> model is used for image detection as it gives accurate results than other network models. </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Thus the aim of the project is to make a reliable, quick, safe and smart system to reduce limitations like false alarms and to provide a cutting-edge solution for fire safety.</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2AD4085-CD37-391A-45BA-C31E3BE14285}"/>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2EB4811E-710C-2CB4-BF57-B3FC728F15BE}"/>
              </a:ext>
            </a:extLst>
          </p:cNvPr>
          <p:cNvSpPr>
            <a:spLocks noGrp="1"/>
          </p:cNvSpPr>
          <p:nvPr>
            <p:ph type="sldNum" sz="quarter" idx="12"/>
          </p:nvPr>
        </p:nvSpPr>
        <p:spPr/>
        <p:txBody>
          <a:bodyPr/>
          <a:lstStyle/>
          <a:p>
            <a:pPr>
              <a:defRPr/>
            </a:pPr>
            <a:fld id="{BE4C435D-7AD8-4440-A7C5-7549FD45313F}" type="slidenum">
              <a:rPr lang="en-US" altLang="en-US" smtClean="0"/>
              <a:t>3</a:t>
            </a:fld>
            <a:endParaRPr lang="en-US" altLang="en-US"/>
          </a:p>
        </p:txBody>
      </p:sp>
    </p:spTree>
    <p:extLst>
      <p:ext uri="{BB962C8B-B14F-4D97-AF65-F5344CB8AC3E}">
        <p14:creationId xmlns:p14="http://schemas.microsoft.com/office/powerpoint/2010/main" val="165480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DFB2-6220-BC46-D49C-006055741019}"/>
              </a:ext>
            </a:extLst>
          </p:cNvPr>
          <p:cNvSpPr>
            <a:spLocks noGrp="1"/>
          </p:cNvSpPr>
          <p:nvPr>
            <p:ph type="title"/>
          </p:nvPr>
        </p:nvSpPr>
        <p:spPr/>
        <p:txBody>
          <a:bodyPr/>
          <a:lstStyle/>
          <a:p>
            <a:r>
              <a:rPr lang="en-GB" dirty="0"/>
              <a:t>Implementation</a:t>
            </a:r>
            <a:endParaRPr lang="en-US" dirty="0"/>
          </a:p>
        </p:txBody>
      </p:sp>
      <p:sp>
        <p:nvSpPr>
          <p:cNvPr id="3" name="Content Placeholder 2">
            <a:extLst>
              <a:ext uri="{FF2B5EF4-FFF2-40B4-BE49-F238E27FC236}">
                <a16:creationId xmlns:a16="http://schemas.microsoft.com/office/drawing/2014/main" id="{B577AED5-B33D-572A-2683-D857254D5556}"/>
              </a:ext>
            </a:extLst>
          </p:cNvPr>
          <p:cNvSpPr>
            <a:spLocks noGrp="1"/>
          </p:cNvSpPr>
          <p:nvPr>
            <p:ph idx="1"/>
          </p:nvPr>
        </p:nvSpPr>
        <p:spPr>
          <a:xfrm>
            <a:off x="457200" y="1343001"/>
            <a:ext cx="8229600" cy="951849"/>
          </a:xfrm>
        </p:spPr>
        <p:txBody>
          <a:bodyPr/>
          <a:lstStyle/>
          <a:p>
            <a:r>
              <a:rPr lang="en-GB" sz="1800" b="1" dirty="0">
                <a:latin typeface="Times New Roman" panose="02020603050405020304" pitchFamily="18" charset="0"/>
                <a:cs typeface="Times New Roman" panose="02020603050405020304" pitchFamily="18" charset="0"/>
              </a:rPr>
              <a:t>FIRE EXTIGUISHING PROCESS: </a:t>
            </a:r>
            <a:r>
              <a:rPr lang="en-GB" sz="1800" dirty="0">
                <a:latin typeface="Times New Roman" panose="02020603050405020304" pitchFamily="18" charset="0"/>
                <a:cs typeface="Times New Roman" panose="02020603050405020304" pitchFamily="18" charset="0"/>
              </a:rPr>
              <a:t>Once the fire is detected, Raspberry Pi has to give signal to the relay. It will turn on the DC water pump and extinguish the fire in a rapid manner.</a:t>
            </a:r>
          </a:p>
          <a:p>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62DB19-453F-4F54-5243-7C8C863A190D}"/>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065E16AD-EDBD-C9CA-2B04-582A63706176}"/>
              </a:ext>
            </a:extLst>
          </p:cNvPr>
          <p:cNvSpPr>
            <a:spLocks noGrp="1"/>
          </p:cNvSpPr>
          <p:nvPr>
            <p:ph type="sldNum" sz="quarter" idx="12"/>
          </p:nvPr>
        </p:nvSpPr>
        <p:spPr/>
        <p:txBody>
          <a:bodyPr/>
          <a:lstStyle/>
          <a:p>
            <a:pPr>
              <a:defRPr/>
            </a:pPr>
            <a:fld id="{BE4C435D-7AD8-4440-A7C5-7549FD45313F}" type="slidenum">
              <a:rPr lang="en-US" altLang="en-US" smtClean="0"/>
              <a:t>30</a:t>
            </a:fld>
            <a:endParaRPr lang="en-US" altLang="en-US"/>
          </a:p>
        </p:txBody>
      </p:sp>
      <p:pic>
        <p:nvPicPr>
          <p:cNvPr id="8" name="Picture 7">
            <a:extLst>
              <a:ext uri="{FF2B5EF4-FFF2-40B4-BE49-F238E27FC236}">
                <a16:creationId xmlns:a16="http://schemas.microsoft.com/office/drawing/2014/main" id="{BA8851E8-1505-E206-C24D-4222733533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1869" b="39141"/>
          <a:stretch/>
        </p:blipFill>
        <p:spPr bwMode="auto">
          <a:xfrm>
            <a:off x="3862026" y="2294850"/>
            <a:ext cx="2267671" cy="1999996"/>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81AD450-86CA-8BC9-522D-718389F91134}"/>
              </a:ext>
            </a:extLst>
          </p:cNvPr>
          <p:cNvPicPr>
            <a:picLocks noChangeAspect="1"/>
          </p:cNvPicPr>
          <p:nvPr/>
        </p:nvPicPr>
        <p:blipFill rotWithShape="1">
          <a:blip r:embed="rId3">
            <a:extLst>
              <a:ext uri="{28A0092B-C50C-407E-A947-70E740481C1C}">
                <a14:useLocalDpi xmlns:a14="http://schemas.microsoft.com/office/drawing/2010/main" val="0"/>
              </a:ext>
            </a:extLst>
          </a:blip>
          <a:srcRect b="40452"/>
          <a:stretch/>
        </p:blipFill>
        <p:spPr bwMode="auto">
          <a:xfrm>
            <a:off x="6419129" y="2294850"/>
            <a:ext cx="2267671" cy="1999996"/>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15CDA42F-9426-5A9F-0D45-B8E0A2209EEC}"/>
              </a:ext>
            </a:extLst>
          </p:cNvPr>
          <p:cNvSpPr txBox="1"/>
          <p:nvPr/>
        </p:nvSpPr>
        <p:spPr>
          <a:xfrm>
            <a:off x="2267893" y="2118572"/>
            <a:ext cx="4608214" cy="923330"/>
          </a:xfrm>
          <a:prstGeom prst="rect">
            <a:avLst/>
          </a:prstGeom>
          <a:noFill/>
        </p:spPr>
        <p:txBody>
          <a:bodyPr wrap="square">
            <a:spAutoFit/>
          </a:bodyPr>
          <a:lstStyle/>
          <a:p>
            <a:endParaRPr lang="en-US" dirty="0"/>
          </a:p>
        </p:txBody>
      </p:sp>
      <p:sp>
        <p:nvSpPr>
          <p:cNvPr id="15" name="Content Placeholder 2">
            <a:extLst>
              <a:ext uri="{FF2B5EF4-FFF2-40B4-BE49-F238E27FC236}">
                <a16:creationId xmlns:a16="http://schemas.microsoft.com/office/drawing/2014/main" id="{17684037-4197-5E15-A157-DD92DFE151D4}"/>
              </a:ext>
            </a:extLst>
          </p:cNvPr>
          <p:cNvSpPr txBox="1">
            <a:spLocks/>
          </p:cNvSpPr>
          <p:nvPr/>
        </p:nvSpPr>
        <p:spPr bwMode="auto">
          <a:xfrm>
            <a:off x="457200" y="2471128"/>
            <a:ext cx="3404826" cy="213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lvl1pPr marL="438150" indent="-319405"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a:lstStyle>
          <a:p>
            <a:r>
              <a:rPr lang="en-GB" sz="1800" b="1" dirty="0">
                <a:latin typeface="Times New Roman" panose="02020603050405020304" pitchFamily="18" charset="0"/>
                <a:cs typeface="Times New Roman" panose="02020603050405020304" pitchFamily="18" charset="0"/>
              </a:rPr>
              <a:t>PROTOTYPE </a:t>
            </a:r>
            <a:r>
              <a:rPr lang="en-GB" sz="1800" b="1">
                <a:latin typeface="Times New Roman" panose="02020603050405020304" pitchFamily="18" charset="0"/>
                <a:cs typeface="Times New Roman" panose="02020603050405020304" pitchFamily="18" charset="0"/>
              </a:rPr>
              <a:t>TESTING: </a:t>
            </a:r>
            <a:r>
              <a:rPr lang="en-GB" sz="1800">
                <a:latin typeface="Times New Roman" panose="02020603050405020304" pitchFamily="18" charset="0"/>
                <a:cs typeface="Times New Roman" panose="02020603050405020304" pitchFamily="18" charset="0"/>
              </a:rPr>
              <a:t>the </a:t>
            </a:r>
            <a:r>
              <a:rPr lang="en-GB" sz="1800" dirty="0">
                <a:latin typeface="Times New Roman" panose="02020603050405020304" pitchFamily="18" charset="0"/>
                <a:cs typeface="Times New Roman" panose="02020603050405020304" pitchFamily="18" charset="0"/>
              </a:rPr>
              <a:t>prototype is to be tested as              a whole system to know how well it is working </a:t>
            </a:r>
          </a:p>
          <a:p>
            <a:pPr algn="just"/>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C8D4EA7-EB62-81CB-2E25-6D774E79588F}"/>
              </a:ext>
            </a:extLst>
          </p:cNvPr>
          <p:cNvSpPr txBox="1"/>
          <p:nvPr/>
        </p:nvSpPr>
        <p:spPr>
          <a:xfrm>
            <a:off x="4151458" y="4350070"/>
            <a:ext cx="4535342" cy="369332"/>
          </a:xfrm>
          <a:prstGeom prst="rect">
            <a:avLst/>
          </a:prstGeom>
          <a:noFill/>
        </p:spPr>
        <p:txBody>
          <a:bodyPr wrap="square" rtlCol="0">
            <a:spAutoFit/>
          </a:bodyPr>
          <a:lstStyle/>
          <a:p>
            <a:pPr algn="l"/>
            <a:r>
              <a:rPr lang="en-GB" sz="1800" b="1" dirty="0">
                <a:latin typeface="Times New Roman" panose="02020603050405020304" pitchFamily="18" charset="0"/>
                <a:cs typeface="Times New Roman" panose="02020603050405020304" pitchFamily="18" charset="0"/>
              </a:rPr>
              <a:t>No Fire Detected                  Fire Detected </a:t>
            </a:r>
            <a:endParaRPr lang="en-US" dirty="0"/>
          </a:p>
        </p:txBody>
      </p:sp>
    </p:spTree>
    <p:extLst>
      <p:ext uri="{BB962C8B-B14F-4D97-AF65-F5344CB8AC3E}">
        <p14:creationId xmlns:p14="http://schemas.microsoft.com/office/powerpoint/2010/main" val="348909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0232-44D0-512D-8AE1-554246361EFF}"/>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cs typeface="Latha" panose="020B0604020202020204" pitchFamily="34" charset="0"/>
              </a:rPr>
              <a:t>CONCLUSION</a:t>
            </a:r>
            <a:endParaRPr lang="en-IN" sz="4000" dirty="0"/>
          </a:p>
        </p:txBody>
      </p:sp>
      <p:sp>
        <p:nvSpPr>
          <p:cNvPr id="4" name="Footer Placeholder 3">
            <a:extLst>
              <a:ext uri="{FF2B5EF4-FFF2-40B4-BE49-F238E27FC236}">
                <a16:creationId xmlns:a16="http://schemas.microsoft.com/office/drawing/2014/main" id="{CEFB2995-7178-DE2E-9998-02F8FC2DD380}"/>
              </a:ext>
            </a:extLst>
          </p:cNvPr>
          <p:cNvSpPr>
            <a:spLocks noGrp="1"/>
          </p:cNvSpPr>
          <p:nvPr>
            <p:ph type="ftr" sz="quarter" idx="11"/>
          </p:nvPr>
        </p:nvSpPr>
        <p:spPr>
          <a:xfrm>
            <a:off x="3148806" y="4857750"/>
            <a:ext cx="2846387" cy="206375"/>
          </a:xfrm>
        </p:spPr>
        <p:txBody>
          <a:bodyPr/>
          <a:lstStyle/>
          <a:p>
            <a:pPr algn="ct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BC24BB52-8D75-1349-6271-06FB5BF3D32C}"/>
              </a:ext>
            </a:extLst>
          </p:cNvPr>
          <p:cNvSpPr>
            <a:spLocks noGrp="1"/>
          </p:cNvSpPr>
          <p:nvPr>
            <p:ph type="sldNum" sz="quarter" idx="12"/>
          </p:nvPr>
        </p:nvSpPr>
        <p:spPr/>
        <p:txBody>
          <a:bodyPr/>
          <a:lstStyle/>
          <a:p>
            <a:pPr>
              <a:defRPr/>
            </a:pPr>
            <a:fld id="{BE4C435D-7AD8-4440-A7C5-7549FD45313F}" type="slidenum">
              <a:rPr lang="en-US" altLang="en-US" smtClean="0"/>
              <a:t>31</a:t>
            </a:fld>
            <a:endParaRPr lang="en-US" altLang="en-US"/>
          </a:p>
        </p:txBody>
      </p:sp>
      <p:sp>
        <p:nvSpPr>
          <p:cNvPr id="7" name="Content Placeholder 6">
            <a:extLst>
              <a:ext uri="{FF2B5EF4-FFF2-40B4-BE49-F238E27FC236}">
                <a16:creationId xmlns:a16="http://schemas.microsoft.com/office/drawing/2014/main" id="{BA025A6F-17A5-5B14-3FE9-2416CBECAD02}"/>
              </a:ext>
            </a:extLst>
          </p:cNvPr>
          <p:cNvSpPr>
            <a:spLocks noGrp="1"/>
          </p:cNvSpPr>
          <p:nvPr>
            <p:ph idx="1"/>
          </p:nvPr>
        </p:nvSpPr>
        <p:spPr>
          <a:xfrm>
            <a:off x="457199" y="1222597"/>
            <a:ext cx="8229600" cy="3468687"/>
          </a:xfrm>
        </p:spPr>
        <p:txBody>
          <a:bodyPr/>
          <a:lstStyle/>
          <a:p>
            <a:pPr algn="just"/>
            <a:r>
              <a:rPr lang="en-GB" sz="1800" dirty="0">
                <a:latin typeface="Times New Roman" panose="02020603050405020304" pitchFamily="18" charset="0"/>
                <a:cs typeface="Times New Roman" panose="02020603050405020304" pitchFamily="18" charset="0"/>
              </a:rPr>
              <a:t>Fire detection and extinguishing systems play a crucial role in ensuring the safety of buildings and their occupants. As technology is getting better day by day, to keep it up with the technology and to optimize the current system, the new system has been created by using image processing technology.</a:t>
            </a:r>
          </a:p>
          <a:p>
            <a:pPr algn="just"/>
            <a:endParaRPr lang="en-GB" sz="10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YOLOv5 machine learning technique makes the system fast, easy to train and also achieve almost 100 percent accuracy.</a:t>
            </a:r>
          </a:p>
          <a:p>
            <a:pPr algn="just"/>
            <a:endParaRPr lang="en-GB" sz="10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Thus the prototype successfully detects fire on real-time by continuous monitoring and achieved the required accuracy on the various tests performed. </a:t>
            </a:r>
          </a:p>
          <a:p>
            <a:pPr algn="just"/>
            <a:endParaRPr lang="en-GB" sz="10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Thus this system can be a game changer in the field of fire safety and hazard management.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26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20A16F-CDBA-A445-07E5-1188B7A677A3}"/>
              </a:ext>
            </a:extLst>
          </p:cNvPr>
          <p:cNvSpPr>
            <a:spLocks noGrp="1"/>
          </p:cNvSpPr>
          <p:nvPr>
            <p:ph type="ftr" sz="quarter" idx="11"/>
          </p:nvPr>
        </p:nvSpPr>
        <p:spPr>
          <a:xfrm>
            <a:off x="3148806" y="4932589"/>
            <a:ext cx="2846387" cy="206375"/>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9C12D3CC-C7AA-4330-A5CA-297ACF491898}"/>
              </a:ext>
            </a:extLst>
          </p:cNvPr>
          <p:cNvSpPr>
            <a:spLocks noGrp="1"/>
          </p:cNvSpPr>
          <p:nvPr>
            <p:ph type="sldNum" sz="quarter" idx="12"/>
          </p:nvPr>
        </p:nvSpPr>
        <p:spPr/>
        <p:txBody>
          <a:bodyPr/>
          <a:lstStyle/>
          <a:p>
            <a:pPr>
              <a:defRPr/>
            </a:pPr>
            <a:fld id="{BE4C435D-7AD8-4440-A7C5-7549FD45313F}" type="slidenum">
              <a:rPr lang="en-US" altLang="en-US" smtClean="0"/>
              <a:t>32</a:t>
            </a:fld>
            <a:endParaRPr lang="en-US" altLang="en-US"/>
          </a:p>
        </p:txBody>
      </p:sp>
      <p:sp>
        <p:nvSpPr>
          <p:cNvPr id="6" name="Content Placeholder 5">
            <a:extLst>
              <a:ext uri="{FF2B5EF4-FFF2-40B4-BE49-F238E27FC236}">
                <a16:creationId xmlns:a16="http://schemas.microsoft.com/office/drawing/2014/main" id="{667F9786-768E-06B9-F0E0-4CAEF09D4B5D}"/>
              </a:ext>
            </a:extLst>
          </p:cNvPr>
          <p:cNvSpPr>
            <a:spLocks noGrp="1"/>
          </p:cNvSpPr>
          <p:nvPr>
            <p:ph idx="1"/>
          </p:nvPr>
        </p:nvSpPr>
        <p:spPr>
          <a:xfrm>
            <a:off x="457199" y="1121277"/>
            <a:ext cx="8229600" cy="3596489"/>
          </a:xfrm>
        </p:spPr>
        <p:txBody>
          <a:bodyPr/>
          <a:lstStyle/>
          <a:p>
            <a:pPr marL="118745" indent="0" algn="just">
              <a:buNone/>
            </a:pPr>
            <a:r>
              <a:rPr lang="en-GB" sz="2000" dirty="0">
                <a:latin typeface="Times New Roman" panose="02020603050405020304" pitchFamily="18" charset="0"/>
                <a:cs typeface="Times New Roman" panose="02020603050405020304" pitchFamily="18" charset="0"/>
              </a:rPr>
              <a:t>The future scope of the fire detection and extinguishing systems by image processing technology is quite promising, with the advancement of technology. Some potential areas of development includes, </a:t>
            </a:r>
          </a:p>
          <a:p>
            <a:pPr marL="118745" indent="0" algn="just">
              <a:buNone/>
            </a:pPr>
            <a:endParaRPr lang="en-GB" sz="8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Integration with Building Management Systems: </a:t>
            </a:r>
            <a:r>
              <a:rPr lang="en-GB" sz="2000" dirty="0">
                <a:latin typeface="Times New Roman" panose="02020603050405020304" pitchFamily="18" charset="0"/>
                <a:cs typeface="Times New Roman" panose="02020603050405020304" pitchFamily="18" charset="0"/>
              </a:rPr>
              <a:t>To provide real-time data on fire safety and enable more efficient emergency response.</a:t>
            </a:r>
          </a:p>
          <a:p>
            <a:pPr marL="118745" indent="0" algn="just">
              <a:buNone/>
            </a:pPr>
            <a:endParaRPr lang="en-GB" sz="8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Smart Alert System:</a:t>
            </a:r>
            <a:r>
              <a:rPr lang="en-GB" sz="2000" dirty="0">
                <a:latin typeface="Times New Roman" panose="02020603050405020304" pitchFamily="18" charset="0"/>
                <a:cs typeface="Times New Roman" panose="02020603050405020304" pitchFamily="18" charset="0"/>
              </a:rPr>
              <a:t>  Giving personalized alert message to the mobile phones of authorities who are responsible for the fire safety management.</a:t>
            </a:r>
          </a:p>
          <a:p>
            <a:pPr algn="just"/>
            <a:endParaRPr lang="en-GB" sz="8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Speeding up fire detection and extinguishing process:</a:t>
            </a:r>
            <a:r>
              <a:rPr lang="en-GB" sz="2000" dirty="0">
                <a:latin typeface="Times New Roman" panose="02020603050405020304" pitchFamily="18" charset="0"/>
                <a:cs typeface="Times New Roman" panose="02020603050405020304" pitchFamily="18" charset="0"/>
              </a:rPr>
              <a:t> By using Raspberry Pi 4 instead of Raspberry Pi 3 B, the system can run faster since the clock speed of processor is improved as 1.5 GHz and can detect the fire even more faster.</a:t>
            </a:r>
            <a:endParaRPr lang="en-US" sz="20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E0D1B27C-7F53-2E28-FDD5-4943F72F420B}"/>
              </a:ext>
            </a:extLst>
          </p:cNvPr>
          <p:cNvSpPr>
            <a:spLocks noGrp="1"/>
          </p:cNvSpPr>
          <p:nvPr>
            <p:ph type="title"/>
          </p:nvPr>
        </p:nvSpPr>
        <p:spPr>
          <a:xfrm>
            <a:off x="457200" y="116586"/>
            <a:ext cx="8229600" cy="939546"/>
          </a:xfrm>
        </p:spPr>
        <p:txBody>
          <a:bodyPr>
            <a:normAutofit/>
          </a:bodyPr>
          <a:lstStyle/>
          <a:p>
            <a:r>
              <a:rPr lang="en-GB" sz="4000" dirty="0"/>
              <a:t>FUTURE SCOPE </a:t>
            </a:r>
            <a:endParaRPr lang="en-IN" sz="4000" dirty="0"/>
          </a:p>
        </p:txBody>
      </p:sp>
    </p:spTree>
    <p:extLst>
      <p:ext uri="{BB962C8B-B14F-4D97-AF65-F5344CB8AC3E}">
        <p14:creationId xmlns:p14="http://schemas.microsoft.com/office/powerpoint/2010/main" val="3081305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DB41E-721C-A5F6-43F1-005B447D2A8C}"/>
              </a:ext>
            </a:extLst>
          </p:cNvPr>
          <p:cNvSpPr>
            <a:spLocks noGrp="1"/>
          </p:cNvSpPr>
          <p:nvPr>
            <p:ph idx="1"/>
          </p:nvPr>
        </p:nvSpPr>
        <p:spPr>
          <a:xfrm>
            <a:off x="358131" y="1275067"/>
            <a:ext cx="8328669" cy="4006341"/>
          </a:xfrm>
        </p:spPr>
        <p:txBody>
          <a:bodyPr/>
          <a:lstStyle/>
          <a:p>
            <a:pPr algn="just"/>
            <a:r>
              <a:rPr lang="en-GB" sz="2000" b="1" dirty="0">
                <a:latin typeface="Times New Roman" panose="02020603050405020304" pitchFamily="18" charset="0"/>
                <a:cs typeface="Times New Roman" panose="02020603050405020304" pitchFamily="18" charset="0"/>
              </a:rPr>
              <a:t>Targeted</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Fire</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Suppression</a:t>
            </a:r>
            <a:r>
              <a:rPr lang="en-GB" sz="2000" dirty="0">
                <a:latin typeface="Times New Roman" panose="02020603050405020304" pitchFamily="18" charset="0"/>
                <a:cs typeface="Times New Roman" panose="02020603050405020304" pitchFamily="18" charset="0"/>
              </a:rPr>
              <a:t>: Can be achieved by using servomotor by which the linear and angular position can be altered to target the fire zone and splash water in a required force based on the extent of fire outbreak.</a:t>
            </a:r>
          </a:p>
          <a:p>
            <a:pPr marL="118745" indent="0" algn="just">
              <a:buNone/>
            </a:pPr>
            <a:endParaRPr lang="en-GB" sz="800" dirty="0">
              <a:latin typeface="Times New Roman" panose="02020603050405020304" pitchFamily="18" charset="0"/>
              <a:cs typeface="Times New Roman" panose="02020603050405020304" pitchFamily="18" charset="0"/>
            </a:endParaRPr>
          </a:p>
          <a:p>
            <a:pPr algn="just"/>
            <a:r>
              <a:rPr lang="en-IN" sz="2000" b="1" dirty="0">
                <a:effectLst/>
                <a:latin typeface="Times New Roman" panose="02020603050405020304" pitchFamily="18" charset="0"/>
                <a:ea typeface="SimSun" panose="02010600030101010101" pitchFamily="2" charset="-122"/>
                <a:cs typeface="Times New Roman" panose="02020603050405020304" pitchFamily="18" charset="0"/>
              </a:rPr>
              <a:t>Artificial Intelligence (AI)-Enabled Fire Detection: </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AI-based fire detection systems </a:t>
            </a:r>
            <a:r>
              <a:rPr lang="en-GB" sz="2000" dirty="0">
                <a:effectLst/>
                <a:latin typeface="Times New Roman" panose="02020603050405020304" pitchFamily="18" charset="0"/>
                <a:ea typeface="SimSun" panose="02010600030101010101" pitchFamily="2" charset="-122"/>
                <a:cs typeface="Times New Roman" panose="02020603050405020304" pitchFamily="18" charset="0"/>
              </a:rPr>
              <a:t>which </a:t>
            </a: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can learn from past data and patterns to identify potential fire risks and take preventive measures to reduce the chances of a </a:t>
            </a:r>
            <a:r>
              <a:rPr lang="en-GB" sz="2000" dirty="0">
                <a:effectLst/>
                <a:latin typeface="Times New Roman" panose="02020603050405020304" pitchFamily="18" charset="0"/>
                <a:ea typeface="SimSun" panose="02010600030101010101" pitchFamily="2" charset="-122"/>
                <a:cs typeface="Times New Roman" panose="02020603050405020304" pitchFamily="18" charset="0"/>
              </a:rPr>
              <a:t>fire.</a:t>
            </a:r>
          </a:p>
          <a:p>
            <a:pPr marL="118745" indent="0" algn="just">
              <a:buNone/>
            </a:pPr>
            <a:endParaRPr lang="en-GB" sz="1100" dirty="0">
              <a:effectLst/>
              <a:latin typeface="Times New Roman" panose="02020603050405020304" pitchFamily="18" charset="0"/>
              <a:ea typeface="SimSun" panose="02010600030101010101" pitchFamily="2" charset="-122"/>
              <a:cs typeface="Times New Roman" panose="02020603050405020304" pitchFamily="18" charset="0"/>
            </a:endParaRPr>
          </a:p>
          <a:p>
            <a:pPr marL="118745" indent="0" algn="just">
              <a:buNone/>
            </a:pPr>
            <a:r>
              <a:rPr lang="en-GB" sz="2000" dirty="0">
                <a:effectLst/>
                <a:latin typeface="Times New Roman" panose="02020603050405020304" pitchFamily="18" charset="0"/>
                <a:ea typeface="SimSun" panose="02010600030101010101" pitchFamily="2" charset="-122"/>
                <a:cs typeface="Latha" panose="020B0604020202020204" pitchFamily="34" charset="0"/>
              </a:rPr>
              <a:t>Overall, the future of fire detection and extinguishing systems looks promising with the incorporation of new technologies and increased focus on safety measures.</a:t>
            </a:r>
          </a:p>
        </p:txBody>
      </p:sp>
      <p:sp>
        <p:nvSpPr>
          <p:cNvPr id="4" name="Footer Placeholder 3">
            <a:extLst>
              <a:ext uri="{FF2B5EF4-FFF2-40B4-BE49-F238E27FC236}">
                <a16:creationId xmlns:a16="http://schemas.microsoft.com/office/drawing/2014/main" id="{D4B76452-C6AC-B91B-40D2-D657793B58B1}"/>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AA4891B1-2939-9AB0-BC5B-6A0AD2C34722}"/>
              </a:ext>
            </a:extLst>
          </p:cNvPr>
          <p:cNvSpPr>
            <a:spLocks noGrp="1"/>
          </p:cNvSpPr>
          <p:nvPr>
            <p:ph type="sldNum" sz="quarter" idx="12"/>
          </p:nvPr>
        </p:nvSpPr>
        <p:spPr/>
        <p:txBody>
          <a:bodyPr/>
          <a:lstStyle/>
          <a:p>
            <a:pPr>
              <a:defRPr/>
            </a:pPr>
            <a:fld id="{BE4C435D-7AD8-4440-A7C5-7549FD45313F}" type="slidenum">
              <a:rPr lang="en-US" altLang="en-US" smtClean="0"/>
              <a:t>33</a:t>
            </a:fld>
            <a:endParaRPr lang="en-US" altLang="en-US"/>
          </a:p>
        </p:txBody>
      </p:sp>
      <p:sp>
        <p:nvSpPr>
          <p:cNvPr id="7" name="Title 1">
            <a:extLst>
              <a:ext uri="{FF2B5EF4-FFF2-40B4-BE49-F238E27FC236}">
                <a16:creationId xmlns:a16="http://schemas.microsoft.com/office/drawing/2014/main" id="{149A962D-0C30-5C8B-D5E3-3B47A5A2BB56}"/>
              </a:ext>
            </a:extLst>
          </p:cNvPr>
          <p:cNvSpPr txBox="1">
            <a:spLocks noGrp="1"/>
          </p:cNvSpPr>
          <p:nvPr>
            <p:ph type="title"/>
          </p:nvPr>
        </p:nvSpPr>
        <p:spPr>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a:lstStyle>
          <a:p>
            <a:r>
              <a:rPr lang="en-GB" sz="4000" dirty="0"/>
              <a:t>FUTURE SCOPE </a:t>
            </a:r>
            <a:endParaRPr lang="en-IN" sz="4000" dirty="0"/>
          </a:p>
        </p:txBody>
      </p:sp>
    </p:spTree>
    <p:extLst>
      <p:ext uri="{BB962C8B-B14F-4D97-AF65-F5344CB8AC3E}">
        <p14:creationId xmlns:p14="http://schemas.microsoft.com/office/powerpoint/2010/main" val="407558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3AC76E-D54C-83E3-0995-5438B2B5FD13}"/>
              </a:ext>
            </a:extLst>
          </p:cNvPr>
          <p:cNvSpPr>
            <a:spLocks noGrp="1"/>
          </p:cNvSpPr>
          <p:nvPr>
            <p:ph type="ftr" sz="quarter" idx="11"/>
          </p:nvPr>
        </p:nvSpPr>
        <p:spPr>
          <a:xfrm>
            <a:off x="1817687" y="4857749"/>
            <a:ext cx="5508625" cy="206375"/>
          </a:xfrm>
        </p:spPr>
        <p:txBody>
          <a:bodyPr/>
          <a:lstStyle/>
          <a:p>
            <a:pPr algn="ctr">
              <a:defRPr/>
            </a:pPr>
            <a:r>
              <a:rPr lang="en-US" dirty="0"/>
              <a:t>Department of Mechanical Engineering </a:t>
            </a:r>
          </a:p>
        </p:txBody>
      </p:sp>
      <p:sp>
        <p:nvSpPr>
          <p:cNvPr id="3" name="Slide Number Placeholder 2">
            <a:extLst>
              <a:ext uri="{FF2B5EF4-FFF2-40B4-BE49-F238E27FC236}">
                <a16:creationId xmlns:a16="http://schemas.microsoft.com/office/drawing/2014/main" id="{10DE86B2-C666-F05F-4275-0F054071570E}"/>
              </a:ext>
            </a:extLst>
          </p:cNvPr>
          <p:cNvSpPr>
            <a:spLocks noGrp="1"/>
          </p:cNvSpPr>
          <p:nvPr>
            <p:ph type="sldNum" sz="quarter" idx="12"/>
          </p:nvPr>
        </p:nvSpPr>
        <p:spPr/>
        <p:txBody>
          <a:bodyPr/>
          <a:lstStyle/>
          <a:p>
            <a:pPr>
              <a:defRPr/>
            </a:pPr>
            <a:fld id="{9A8693A3-9D06-4D58-A56C-6F59D0870FBF}" type="slidenum">
              <a:rPr lang="en-US" altLang="en-US" smtClean="0"/>
              <a:t>34</a:t>
            </a:fld>
            <a:endParaRPr lang="en-US" altLang="en-US"/>
          </a:p>
        </p:txBody>
      </p:sp>
      <p:sp>
        <p:nvSpPr>
          <p:cNvPr id="4" name="TextBox 3">
            <a:extLst>
              <a:ext uri="{FF2B5EF4-FFF2-40B4-BE49-F238E27FC236}">
                <a16:creationId xmlns:a16="http://schemas.microsoft.com/office/drawing/2014/main" id="{04970740-B127-ACE1-BB69-470C5BBBDC93}"/>
              </a:ext>
            </a:extLst>
          </p:cNvPr>
          <p:cNvSpPr txBox="1"/>
          <p:nvPr/>
        </p:nvSpPr>
        <p:spPr>
          <a:xfrm>
            <a:off x="609600" y="2110085"/>
            <a:ext cx="7696200"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8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563F-7232-5049-DE4D-11FB3E427DE2}"/>
              </a:ext>
            </a:extLst>
          </p:cNvPr>
          <p:cNvSpPr>
            <a:spLocks noGrp="1"/>
          </p:cNvSpPr>
          <p:nvPr>
            <p:ph type="title"/>
          </p:nvPr>
        </p:nvSpPr>
        <p:spPr/>
        <p:txBody>
          <a:bodyPr/>
          <a:lstStyle/>
          <a:p>
            <a:r>
              <a:rPr lang="en-GB" dirty="0"/>
              <a:t>Introduction </a:t>
            </a:r>
            <a:endParaRPr lang="en-US" dirty="0"/>
          </a:p>
        </p:txBody>
      </p:sp>
      <p:sp>
        <p:nvSpPr>
          <p:cNvPr id="3" name="Content Placeholder 2">
            <a:extLst>
              <a:ext uri="{FF2B5EF4-FFF2-40B4-BE49-F238E27FC236}">
                <a16:creationId xmlns:a16="http://schemas.microsoft.com/office/drawing/2014/main" id="{D08A8B1E-7EA7-4B1B-5E9D-9139A805A09A}"/>
              </a:ext>
            </a:extLst>
          </p:cNvPr>
          <p:cNvSpPr>
            <a:spLocks noGrp="1"/>
          </p:cNvSpPr>
          <p:nvPr>
            <p:ph idx="1"/>
          </p:nvPr>
        </p:nvSpPr>
        <p:spPr>
          <a:xfrm>
            <a:off x="217284" y="1117560"/>
            <a:ext cx="8523837" cy="3635153"/>
          </a:xfrm>
        </p:spPr>
        <p:txBody>
          <a:bodyPr/>
          <a:lstStyle/>
          <a:p>
            <a:pPr marL="118745" indent="0" algn="just">
              <a:buNone/>
            </a:pPr>
            <a:r>
              <a:rPr lang="en-GB" sz="2000" dirty="0">
                <a:latin typeface="Times New Roman" panose="02020603050405020304" pitchFamily="18" charset="0"/>
                <a:cs typeface="Times New Roman" panose="02020603050405020304" pitchFamily="18" charset="0"/>
              </a:rPr>
              <a:t>           Fire is very dangerous that brings great loss of life and properties. Yearly thousand of accidents related to fire happen all over the world due to power failure, accidental fire, natural lightning. So to control fire, various system is developed and being developed.</a:t>
            </a:r>
          </a:p>
          <a:p>
            <a:pPr marL="118745" indent="0" algn="just">
              <a:buNone/>
            </a:pPr>
            <a:endParaRPr lang="en-GB" sz="800" dirty="0">
              <a:latin typeface="Times New Roman" panose="02020603050405020304" pitchFamily="18" charset="0"/>
              <a:cs typeface="Times New Roman" panose="02020603050405020304" pitchFamily="18" charset="0"/>
            </a:endParaRPr>
          </a:p>
          <a:p>
            <a:pPr marL="118745" indent="0" algn="just">
              <a:buNone/>
            </a:pPr>
            <a:r>
              <a:rPr lang="en-GB" sz="2000" dirty="0">
                <a:latin typeface="Times New Roman" panose="02020603050405020304" pitchFamily="18" charset="0"/>
                <a:cs typeface="Times New Roman" panose="02020603050405020304" pitchFamily="18" charset="0"/>
              </a:rPr>
              <a:t>          The existing systems are the smoke sensors types and sprinkler type systems that detect fire from smoke and designed to activate after reaching the threshold set temperature. Still, with this kind of system, there are many disadvantages like a false alarm, space coverage, signal transmission, and also the delay in a fire alarm. </a:t>
            </a:r>
          </a:p>
          <a:p>
            <a:pPr marL="118745" indent="0" algn="just">
              <a:buNone/>
            </a:pPr>
            <a:endParaRPr lang="en-GB" sz="800" dirty="0">
              <a:latin typeface="Times New Roman" panose="02020603050405020304" pitchFamily="18" charset="0"/>
              <a:cs typeface="Times New Roman" panose="02020603050405020304" pitchFamily="18" charset="0"/>
            </a:endParaRPr>
          </a:p>
          <a:p>
            <a:pPr marL="118745" indent="0" algn="just">
              <a:buNone/>
            </a:pPr>
            <a:r>
              <a:rPr lang="en-GB" sz="2000">
                <a:latin typeface="Times New Roman" panose="02020603050405020304" pitchFamily="18" charset="0"/>
                <a:cs typeface="Times New Roman" panose="02020603050405020304" pitchFamily="18" charset="0"/>
              </a:rPr>
              <a:t>          Thus </a:t>
            </a:r>
            <a:r>
              <a:rPr lang="en-GB" sz="2000" dirty="0">
                <a:latin typeface="Times New Roman" panose="02020603050405020304" pitchFamily="18" charset="0"/>
                <a:cs typeface="Times New Roman" panose="02020603050405020304" pitchFamily="18" charset="0"/>
              </a:rPr>
              <a:t>to swift the process, new technologies has to be utilised and an efficient system should be developed. </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33A3F2B-635F-6EE3-FAC0-8D5783BF19AE}"/>
              </a:ext>
            </a:extLst>
          </p:cNvPr>
          <p:cNvSpPr>
            <a:spLocks noGrp="1"/>
          </p:cNvSpPr>
          <p:nvPr>
            <p:ph type="ftr" sz="quarter" idx="11"/>
          </p:nvPr>
        </p:nvSpPr>
        <p:spPr>
          <a:xfrm>
            <a:off x="3186906" y="4867727"/>
            <a:ext cx="2770187" cy="206376"/>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1ACC404F-2230-F9DB-340B-72191DFDCF29}"/>
              </a:ext>
            </a:extLst>
          </p:cNvPr>
          <p:cNvSpPr>
            <a:spLocks noGrp="1"/>
          </p:cNvSpPr>
          <p:nvPr>
            <p:ph type="sldNum" sz="quarter" idx="12"/>
          </p:nvPr>
        </p:nvSpPr>
        <p:spPr/>
        <p:txBody>
          <a:bodyPr/>
          <a:lstStyle/>
          <a:p>
            <a:pPr>
              <a:defRPr/>
            </a:pPr>
            <a:fld id="{BE4C435D-7AD8-4440-A7C5-7549FD45313F}" type="slidenum">
              <a:rPr lang="en-US" altLang="en-US" smtClean="0"/>
              <a:t>4</a:t>
            </a:fld>
            <a:endParaRPr lang="en-US" altLang="en-US"/>
          </a:p>
        </p:txBody>
      </p:sp>
    </p:spTree>
    <p:extLst>
      <p:ext uri="{BB962C8B-B14F-4D97-AF65-F5344CB8AC3E}">
        <p14:creationId xmlns:p14="http://schemas.microsoft.com/office/powerpoint/2010/main" val="136379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66D4-F65E-3394-CF2B-50268C5E086D}"/>
              </a:ext>
            </a:extLst>
          </p:cNvPr>
          <p:cNvSpPr>
            <a:spLocks noGrp="1"/>
          </p:cNvSpPr>
          <p:nvPr>
            <p:ph type="title"/>
          </p:nvPr>
        </p:nvSpPr>
        <p:spPr/>
        <p:txBody>
          <a:bodyPr/>
          <a:lstStyle/>
          <a:p>
            <a:r>
              <a:rPr lang="en-GB" dirty="0"/>
              <a:t>Objectives</a:t>
            </a:r>
            <a:endParaRPr lang="en-US" dirty="0"/>
          </a:p>
        </p:txBody>
      </p:sp>
      <p:sp>
        <p:nvSpPr>
          <p:cNvPr id="3" name="Content Placeholder 2">
            <a:extLst>
              <a:ext uri="{FF2B5EF4-FFF2-40B4-BE49-F238E27FC236}">
                <a16:creationId xmlns:a16="http://schemas.microsoft.com/office/drawing/2014/main" id="{5E9DC1CC-222D-C5C6-6B8C-7867C39F6159}"/>
              </a:ext>
            </a:extLst>
          </p:cNvPr>
          <p:cNvSpPr>
            <a:spLocks noGrp="1"/>
          </p:cNvSpPr>
          <p:nvPr>
            <p:ph idx="1"/>
          </p:nvPr>
        </p:nvSpPr>
        <p:spPr>
          <a:xfrm>
            <a:off x="457200" y="1558228"/>
            <a:ext cx="8229600" cy="3031880"/>
          </a:xfrm>
        </p:spPr>
        <p:txBody>
          <a:bodyPr anchor="t"/>
          <a:lstStyle/>
          <a:p>
            <a:pPr algn="just"/>
            <a:r>
              <a:rPr lang="en-GB" sz="2000" dirty="0">
                <a:latin typeface="Times New Roman" panose="02020603050405020304" pitchFamily="18" charset="0"/>
                <a:cs typeface="Times New Roman" panose="02020603050405020304" pitchFamily="18" charset="0"/>
              </a:rPr>
              <a:t>To </a:t>
            </a:r>
            <a:r>
              <a:rPr lang="en-GB" sz="2000" b="1" dirty="0">
                <a:latin typeface="Times New Roman" panose="02020603050405020304" pitchFamily="18" charset="0"/>
                <a:cs typeface="Times New Roman" panose="02020603050405020304" pitchFamily="18" charset="0"/>
              </a:rPr>
              <a:t>prevent and suppress unwanted fires</a:t>
            </a:r>
            <a:r>
              <a:rPr lang="en-GB" sz="2000" dirty="0">
                <a:latin typeface="Times New Roman" panose="02020603050405020304" pitchFamily="18" charset="0"/>
                <a:cs typeface="Times New Roman" panose="02020603050405020304" pitchFamily="18" charset="0"/>
              </a:rPr>
              <a:t> by rendering prompt and efficient services and minimise the damage caused by it. </a:t>
            </a:r>
          </a:p>
          <a:p>
            <a:pPr algn="just"/>
            <a:endParaRPr lang="en-GB" sz="8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To provide stand by </a:t>
            </a:r>
            <a:r>
              <a:rPr lang="en-GB" sz="2000" b="1" dirty="0">
                <a:latin typeface="Times New Roman" panose="02020603050405020304" pitchFamily="18" charset="0"/>
                <a:cs typeface="Times New Roman" panose="02020603050405020304" pitchFamily="18" charset="0"/>
              </a:rPr>
              <a:t>protection</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at large gatherings </a:t>
            </a:r>
            <a:r>
              <a:rPr lang="en-GB" sz="2000" dirty="0">
                <a:latin typeface="Times New Roman" panose="02020603050405020304" pitchFamily="18" charset="0"/>
                <a:cs typeface="Times New Roman" panose="02020603050405020304" pitchFamily="18" charset="0"/>
              </a:rPr>
              <a:t>like important public and private functions and prevent the loss of life. </a:t>
            </a:r>
          </a:p>
          <a:p>
            <a:pPr algn="just"/>
            <a:endParaRPr lang="en-GB" sz="8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To </a:t>
            </a:r>
            <a:r>
              <a:rPr lang="en-GB" sz="2000" b="1" dirty="0">
                <a:latin typeface="Times New Roman" panose="02020603050405020304" pitchFamily="18" charset="0"/>
                <a:cs typeface="Times New Roman" panose="02020603050405020304" pitchFamily="18" charset="0"/>
              </a:rPr>
              <a:t>minimise the risk </a:t>
            </a:r>
            <a:r>
              <a:rPr lang="en-GB" sz="2000" dirty="0">
                <a:latin typeface="Times New Roman" panose="02020603050405020304" pitchFamily="18" charset="0"/>
                <a:cs typeface="Times New Roman" panose="02020603050405020304" pitchFamily="18" charset="0"/>
              </a:rPr>
              <a:t>involved in delay in fire detection and to provide assured safety against hazardous fire.</a:t>
            </a:r>
          </a:p>
          <a:p>
            <a:pPr algn="just"/>
            <a:endParaRPr lang="en-GB" sz="8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To </a:t>
            </a:r>
            <a:r>
              <a:rPr lang="en-GB" sz="2000" b="1" dirty="0">
                <a:latin typeface="Times New Roman" panose="02020603050405020304" pitchFamily="18" charset="0"/>
                <a:cs typeface="Times New Roman" panose="02020603050405020304" pitchFamily="18" charset="0"/>
              </a:rPr>
              <a:t>reduce the limitations </a:t>
            </a:r>
            <a:r>
              <a:rPr lang="en-GB" sz="2000" dirty="0">
                <a:latin typeface="Times New Roman" panose="02020603050405020304" pitchFamily="18" charset="0"/>
                <a:cs typeface="Times New Roman" panose="02020603050405020304" pitchFamily="18" charset="0"/>
              </a:rPr>
              <a:t>involved in the sensor based alarm system by using image processing technology.</a:t>
            </a:r>
          </a:p>
        </p:txBody>
      </p:sp>
      <p:sp>
        <p:nvSpPr>
          <p:cNvPr id="4" name="Footer Placeholder 3">
            <a:extLst>
              <a:ext uri="{FF2B5EF4-FFF2-40B4-BE49-F238E27FC236}">
                <a16:creationId xmlns:a16="http://schemas.microsoft.com/office/drawing/2014/main" id="{F1DB2235-794E-B8C6-A4A9-CAC0738CADB8}"/>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AEC5FFB5-7A3F-7748-9B16-E65EAC0E536E}"/>
              </a:ext>
            </a:extLst>
          </p:cNvPr>
          <p:cNvSpPr>
            <a:spLocks noGrp="1"/>
          </p:cNvSpPr>
          <p:nvPr>
            <p:ph type="sldNum" sz="quarter" idx="12"/>
          </p:nvPr>
        </p:nvSpPr>
        <p:spPr/>
        <p:txBody>
          <a:bodyPr/>
          <a:lstStyle/>
          <a:p>
            <a:pPr>
              <a:defRPr/>
            </a:pPr>
            <a:fld id="{BE4C435D-7AD8-4440-A7C5-7549FD45313F}" type="slidenum">
              <a:rPr lang="en-US" altLang="en-US" smtClean="0"/>
              <a:t>5</a:t>
            </a:fld>
            <a:endParaRPr lang="en-US" altLang="en-US"/>
          </a:p>
        </p:txBody>
      </p:sp>
    </p:spTree>
    <p:extLst>
      <p:ext uri="{BB962C8B-B14F-4D97-AF65-F5344CB8AC3E}">
        <p14:creationId xmlns:p14="http://schemas.microsoft.com/office/powerpoint/2010/main" val="292408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9192-F000-BA99-E63A-873DDF5B6EA2}"/>
              </a:ext>
            </a:extLst>
          </p:cNvPr>
          <p:cNvSpPr>
            <a:spLocks noGrp="1"/>
          </p:cNvSpPr>
          <p:nvPr>
            <p:ph type="title"/>
          </p:nvPr>
        </p:nvSpPr>
        <p:spPr/>
        <p:txBody>
          <a:bodyPr/>
          <a:lstStyle/>
          <a:p>
            <a:r>
              <a:rPr lang="en-GB" dirty="0"/>
              <a:t>Scope</a:t>
            </a:r>
            <a:endParaRPr lang="en-US" dirty="0"/>
          </a:p>
        </p:txBody>
      </p:sp>
      <p:sp>
        <p:nvSpPr>
          <p:cNvPr id="3" name="Content Placeholder 2">
            <a:extLst>
              <a:ext uri="{FF2B5EF4-FFF2-40B4-BE49-F238E27FC236}">
                <a16:creationId xmlns:a16="http://schemas.microsoft.com/office/drawing/2014/main" id="{F8B22AF2-33B3-67AC-5AB5-485E4CC82BD0}"/>
              </a:ext>
            </a:extLst>
          </p:cNvPr>
          <p:cNvSpPr>
            <a:spLocks noGrp="1"/>
          </p:cNvSpPr>
          <p:nvPr>
            <p:ph idx="1"/>
          </p:nvPr>
        </p:nvSpPr>
        <p:spPr>
          <a:xfrm>
            <a:off x="787651" y="1449608"/>
            <a:ext cx="7416549" cy="2769307"/>
          </a:xfrm>
        </p:spPr>
        <p:txBody>
          <a:bodyPr/>
          <a:lstStyle/>
          <a:p>
            <a:pPr marL="118745" indent="0" algn="just">
              <a:buNone/>
            </a:pPr>
            <a:r>
              <a:rPr lang="en-GB" sz="2400" dirty="0">
                <a:latin typeface="Times New Roman" panose="02020603050405020304" pitchFamily="18" charset="0"/>
                <a:cs typeface="Times New Roman" panose="02020603050405020304" pitchFamily="18" charset="0"/>
              </a:rPr>
              <a:t>Many existing fire detecting (fire extinguisher) systems are not modernized or automatic and also with high cost. Thus the scope of the project is to make a fire control system with low cost and to utilise the image processing technology to detect the fire as quick as possible. Such system will play an important role in maintaining and monitoring the safe of all kind environments and everything that damaged by fire.</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487AF91-4BA4-8FA1-DA84-DCE29FCC562C}"/>
              </a:ext>
            </a:extLst>
          </p:cNvPr>
          <p:cNvSpPr>
            <a:spLocks noGrp="1"/>
          </p:cNvSpPr>
          <p:nvPr>
            <p:ph type="ftr" sz="quarter" idx="11"/>
          </p:nvPr>
        </p:nvSpPr>
        <p:spPr/>
        <p:txBody>
          <a:bodyPr/>
          <a:lstStyle/>
          <a:p>
            <a:pPr>
              <a:defRPr/>
            </a:pPr>
            <a:r>
              <a:rPr lang="en-US"/>
              <a:t>Department of Mechanical Engineering </a:t>
            </a:r>
            <a:endParaRPr lang="en-US" dirty="0"/>
          </a:p>
        </p:txBody>
      </p:sp>
      <p:sp>
        <p:nvSpPr>
          <p:cNvPr id="5" name="Slide Number Placeholder 4">
            <a:extLst>
              <a:ext uri="{FF2B5EF4-FFF2-40B4-BE49-F238E27FC236}">
                <a16:creationId xmlns:a16="http://schemas.microsoft.com/office/drawing/2014/main" id="{E241814A-96BD-3E94-90A3-38178675664B}"/>
              </a:ext>
            </a:extLst>
          </p:cNvPr>
          <p:cNvSpPr>
            <a:spLocks noGrp="1"/>
          </p:cNvSpPr>
          <p:nvPr>
            <p:ph type="sldNum" sz="quarter" idx="12"/>
          </p:nvPr>
        </p:nvSpPr>
        <p:spPr/>
        <p:txBody>
          <a:bodyPr/>
          <a:lstStyle/>
          <a:p>
            <a:pPr>
              <a:defRPr/>
            </a:pPr>
            <a:fld id="{BE4C435D-7AD8-4440-A7C5-7549FD45313F}" type="slidenum">
              <a:rPr lang="en-US" altLang="en-US" smtClean="0"/>
              <a:t>6</a:t>
            </a:fld>
            <a:endParaRPr lang="en-US" altLang="en-US"/>
          </a:p>
        </p:txBody>
      </p:sp>
    </p:spTree>
    <p:extLst>
      <p:ext uri="{BB962C8B-B14F-4D97-AF65-F5344CB8AC3E}">
        <p14:creationId xmlns:p14="http://schemas.microsoft.com/office/powerpoint/2010/main" val="39274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381E-8767-2E33-0385-9CA5E5809360}"/>
              </a:ext>
            </a:extLst>
          </p:cNvPr>
          <p:cNvSpPr>
            <a:spLocks noGrp="1"/>
          </p:cNvSpPr>
          <p:nvPr>
            <p:ph type="title"/>
          </p:nvPr>
        </p:nvSpPr>
        <p:spPr/>
        <p:txBody>
          <a:bodyPr/>
          <a:lstStyle/>
          <a:p>
            <a:r>
              <a:rPr lang="en-GB" dirty="0"/>
              <a:t>Methodology </a:t>
            </a:r>
            <a:endParaRPr lang="en-US" dirty="0"/>
          </a:p>
        </p:txBody>
      </p:sp>
      <p:sp>
        <p:nvSpPr>
          <p:cNvPr id="5" name="Slide Number Placeholder 4">
            <a:extLst>
              <a:ext uri="{FF2B5EF4-FFF2-40B4-BE49-F238E27FC236}">
                <a16:creationId xmlns:a16="http://schemas.microsoft.com/office/drawing/2014/main" id="{912EA43E-E54C-3639-32C0-3465866D365F}"/>
              </a:ext>
            </a:extLst>
          </p:cNvPr>
          <p:cNvSpPr>
            <a:spLocks noGrp="1"/>
          </p:cNvSpPr>
          <p:nvPr>
            <p:ph type="sldNum" sz="quarter" idx="12"/>
          </p:nvPr>
        </p:nvSpPr>
        <p:spPr/>
        <p:txBody>
          <a:bodyPr/>
          <a:lstStyle/>
          <a:p>
            <a:pPr>
              <a:defRPr/>
            </a:pPr>
            <a:fld id="{BE4C435D-7AD8-4440-A7C5-7549FD45313F}" type="slidenum">
              <a:rPr lang="en-US" altLang="en-US" smtClean="0"/>
              <a:t>7</a:t>
            </a:fld>
            <a:endParaRPr lang="en-US" altLang="en-US"/>
          </a:p>
        </p:txBody>
      </p:sp>
      <p:sp>
        <p:nvSpPr>
          <p:cNvPr id="6" name="Rectangle: Rounded Corners 5">
            <a:extLst>
              <a:ext uri="{FF2B5EF4-FFF2-40B4-BE49-F238E27FC236}">
                <a16:creationId xmlns:a16="http://schemas.microsoft.com/office/drawing/2014/main" id="{C4E7D97E-A0B4-914E-DB31-BF265D692048}"/>
              </a:ext>
            </a:extLst>
          </p:cNvPr>
          <p:cNvSpPr/>
          <p:nvPr/>
        </p:nvSpPr>
        <p:spPr>
          <a:xfrm>
            <a:off x="2121481" y="1121660"/>
            <a:ext cx="4685169" cy="40525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 LITERATURE REVIEW </a:t>
            </a:r>
          </a:p>
        </p:txBody>
      </p:sp>
      <p:sp>
        <p:nvSpPr>
          <p:cNvPr id="8" name="Rectangle: Rounded Corners 7">
            <a:extLst>
              <a:ext uri="{FF2B5EF4-FFF2-40B4-BE49-F238E27FC236}">
                <a16:creationId xmlns:a16="http://schemas.microsoft.com/office/drawing/2014/main" id="{F665066E-CB24-7F90-08CA-0A85EB0B3B58}"/>
              </a:ext>
            </a:extLst>
          </p:cNvPr>
          <p:cNvSpPr/>
          <p:nvPr/>
        </p:nvSpPr>
        <p:spPr>
          <a:xfrm>
            <a:off x="2121482" y="1665114"/>
            <a:ext cx="4685169" cy="53019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HARDWARE AND SOFTWARE REQUIREMENTS </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C0274E8-122D-F14D-3727-50A977566F83}"/>
              </a:ext>
            </a:extLst>
          </p:cNvPr>
          <p:cNvSpPr/>
          <p:nvPr/>
        </p:nvSpPr>
        <p:spPr>
          <a:xfrm>
            <a:off x="2121483" y="2330427"/>
            <a:ext cx="4685168" cy="45270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SYSTEM DESIGN</a:t>
            </a:r>
          </a:p>
        </p:txBody>
      </p:sp>
      <p:sp>
        <p:nvSpPr>
          <p:cNvPr id="12" name="Rectangle: Rounded Corners 11">
            <a:extLst>
              <a:ext uri="{FF2B5EF4-FFF2-40B4-BE49-F238E27FC236}">
                <a16:creationId xmlns:a16="http://schemas.microsoft.com/office/drawing/2014/main" id="{C5B54EB2-30FD-3005-4A3F-B8FA4E8BEF05}"/>
              </a:ext>
            </a:extLst>
          </p:cNvPr>
          <p:cNvSpPr/>
          <p:nvPr/>
        </p:nvSpPr>
        <p:spPr>
          <a:xfrm>
            <a:off x="2121480" y="2937568"/>
            <a:ext cx="4685169" cy="84981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SELECTION OF COMPONENTS, OPERATING SYSTEM, PROGRAMMING LANGUAGE AND ALGORITHM FOR DETECTION  </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A3EFCFCD-F6BC-A5AD-FB2E-14A629E68040}"/>
              </a:ext>
            </a:extLst>
          </p:cNvPr>
          <p:cNvSpPr/>
          <p:nvPr/>
        </p:nvSpPr>
        <p:spPr>
          <a:xfrm>
            <a:off x="2121486" y="3922304"/>
            <a:ext cx="4685169" cy="40525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 COST ESTIMATION </a:t>
            </a:r>
            <a:endParaRPr lang="en-US" sz="1600" b="1" dirty="0">
              <a:solidFill>
                <a:schemeClr val="tx1"/>
              </a:solidFill>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F7A4C88B-F2C6-2939-52D1-EA083EA4B916}"/>
              </a:ext>
            </a:extLst>
          </p:cNvPr>
          <p:cNvCxnSpPr>
            <a:cxnSpLocks/>
            <a:stCxn id="6" idx="2"/>
            <a:endCxn id="8" idx="0"/>
          </p:cNvCxnSpPr>
          <p:nvPr/>
        </p:nvCxnSpPr>
        <p:spPr>
          <a:xfrm>
            <a:off x="4464066" y="1526912"/>
            <a:ext cx="1" cy="138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B3DBA7A-95BC-A41A-162A-58C03CAF8C6B}"/>
              </a:ext>
            </a:extLst>
          </p:cNvPr>
          <p:cNvCxnSpPr>
            <a:cxnSpLocks/>
            <a:stCxn id="8" idx="2"/>
            <a:endCxn id="10" idx="0"/>
          </p:cNvCxnSpPr>
          <p:nvPr/>
        </p:nvCxnSpPr>
        <p:spPr>
          <a:xfrm>
            <a:off x="4464067" y="2195307"/>
            <a:ext cx="0" cy="13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205B8BBA-C971-8AF2-D65D-2EFBF7AAC38A}"/>
              </a:ext>
            </a:extLst>
          </p:cNvPr>
          <p:cNvCxnSpPr>
            <a:cxnSpLocks/>
            <a:stCxn id="10" idx="2"/>
            <a:endCxn id="12" idx="0"/>
          </p:cNvCxnSpPr>
          <p:nvPr/>
        </p:nvCxnSpPr>
        <p:spPr>
          <a:xfrm flipH="1">
            <a:off x="4464065" y="2783129"/>
            <a:ext cx="2" cy="154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932C93C-C68C-72D4-4F51-F5FE29D36B49}"/>
              </a:ext>
            </a:extLst>
          </p:cNvPr>
          <p:cNvCxnSpPr>
            <a:cxnSpLocks/>
            <a:stCxn id="12" idx="2"/>
            <a:endCxn id="14" idx="0"/>
          </p:cNvCxnSpPr>
          <p:nvPr/>
        </p:nvCxnSpPr>
        <p:spPr>
          <a:xfrm>
            <a:off x="4464065" y="3787384"/>
            <a:ext cx="6" cy="134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DF9D5F7B-1409-C253-B108-D4E2FE1DA3E6}"/>
              </a:ext>
            </a:extLst>
          </p:cNvPr>
          <p:cNvSpPr/>
          <p:nvPr/>
        </p:nvSpPr>
        <p:spPr>
          <a:xfrm>
            <a:off x="2121480" y="4462476"/>
            <a:ext cx="4685169" cy="3468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b="1" dirty="0">
                <a:solidFill>
                  <a:schemeClr val="tx1"/>
                </a:solidFill>
                <a:latin typeface="Times New Roman" panose="02020603050405020304" pitchFamily="18" charset="0"/>
                <a:cs typeface="Times New Roman" panose="02020603050405020304" pitchFamily="18" charset="0"/>
              </a:rPr>
              <a:t> IMPLEMENTATION AND TESTING </a:t>
            </a:r>
            <a:endParaRPr lang="en-US" sz="1600" b="1"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C62E479C-B53E-F7AE-0895-370D207ED165}"/>
              </a:ext>
            </a:extLst>
          </p:cNvPr>
          <p:cNvCxnSpPr>
            <a:cxnSpLocks/>
            <a:stCxn id="14" idx="2"/>
            <a:endCxn id="32" idx="0"/>
          </p:cNvCxnSpPr>
          <p:nvPr/>
        </p:nvCxnSpPr>
        <p:spPr>
          <a:xfrm flipH="1">
            <a:off x="4464065" y="4327556"/>
            <a:ext cx="6" cy="134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ooter Placeholder 3">
            <a:extLst>
              <a:ext uri="{FF2B5EF4-FFF2-40B4-BE49-F238E27FC236}">
                <a16:creationId xmlns:a16="http://schemas.microsoft.com/office/drawing/2014/main" id="{AB9E5734-7036-82F0-4F42-AF89847B0159}"/>
              </a:ext>
            </a:extLst>
          </p:cNvPr>
          <p:cNvSpPr>
            <a:spLocks noGrp="1"/>
          </p:cNvSpPr>
          <p:nvPr>
            <p:ph type="ftr" sz="quarter" idx="11"/>
          </p:nvPr>
        </p:nvSpPr>
        <p:spPr>
          <a:xfrm>
            <a:off x="3186906" y="4867727"/>
            <a:ext cx="2770187" cy="206376"/>
          </a:xfrm>
        </p:spPr>
        <p:txBody>
          <a:bodyPr/>
          <a:lstStyle/>
          <a:p>
            <a:pPr>
              <a:defRPr/>
            </a:pPr>
            <a:r>
              <a:rPr lang="en-US" dirty="0"/>
              <a:t>Department of Mechanical Engineering </a:t>
            </a:r>
          </a:p>
        </p:txBody>
      </p:sp>
    </p:spTree>
    <p:extLst>
      <p:ext uri="{BB962C8B-B14F-4D97-AF65-F5344CB8AC3E}">
        <p14:creationId xmlns:p14="http://schemas.microsoft.com/office/powerpoint/2010/main" val="191089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41A9-48E5-2D0C-A3F1-6A37188B3F32}"/>
              </a:ext>
            </a:extLst>
          </p:cNvPr>
          <p:cNvSpPr>
            <a:spLocks noGrp="1"/>
          </p:cNvSpPr>
          <p:nvPr>
            <p:ph type="title"/>
          </p:nvPr>
        </p:nvSpPr>
        <p:spPr/>
        <p:txBody>
          <a:bodyPr/>
          <a:lstStyle/>
          <a:p>
            <a:r>
              <a:rPr lang="en-US" dirty="0"/>
              <a:t>Literature review</a:t>
            </a:r>
            <a:endParaRPr lang="en-IN" dirty="0"/>
          </a:p>
        </p:txBody>
      </p:sp>
      <p:sp>
        <p:nvSpPr>
          <p:cNvPr id="4" name="Footer Placeholder 3">
            <a:extLst>
              <a:ext uri="{FF2B5EF4-FFF2-40B4-BE49-F238E27FC236}">
                <a16:creationId xmlns:a16="http://schemas.microsoft.com/office/drawing/2014/main" id="{848C66A9-FCC4-79E7-6EB6-68D7A3B50225}"/>
              </a:ext>
            </a:extLst>
          </p:cNvPr>
          <p:cNvSpPr>
            <a:spLocks noGrp="1"/>
          </p:cNvSpPr>
          <p:nvPr>
            <p:ph type="ftr" sz="quarter" idx="11"/>
          </p:nvPr>
        </p:nvSpPr>
        <p:spPr>
          <a:xfrm>
            <a:off x="1817687" y="4857749"/>
            <a:ext cx="5508625" cy="206375"/>
          </a:xfrm>
        </p:spPr>
        <p:txBody>
          <a:bodyPr/>
          <a:lstStyle/>
          <a:p>
            <a:pPr algn="ctr">
              <a:defRPr/>
            </a:pPr>
            <a:r>
              <a:rPr lang="en-US" dirty="0"/>
              <a:t>Department of Mechanical Engineering </a:t>
            </a:r>
          </a:p>
        </p:txBody>
      </p:sp>
      <p:sp>
        <p:nvSpPr>
          <p:cNvPr id="5" name="Slide Number Placeholder 4">
            <a:extLst>
              <a:ext uri="{FF2B5EF4-FFF2-40B4-BE49-F238E27FC236}">
                <a16:creationId xmlns:a16="http://schemas.microsoft.com/office/drawing/2014/main" id="{3482D9ED-33EA-1A97-EF4C-2BB28EF02777}"/>
              </a:ext>
            </a:extLst>
          </p:cNvPr>
          <p:cNvSpPr>
            <a:spLocks noGrp="1"/>
          </p:cNvSpPr>
          <p:nvPr>
            <p:ph type="sldNum" sz="quarter" idx="12"/>
          </p:nvPr>
        </p:nvSpPr>
        <p:spPr/>
        <p:txBody>
          <a:bodyPr/>
          <a:lstStyle/>
          <a:p>
            <a:pPr>
              <a:defRPr/>
            </a:pPr>
            <a:fld id="{BE4C435D-7AD8-4440-A7C5-7549FD45313F}" type="slidenum">
              <a:rPr lang="en-US" altLang="en-US" smtClean="0"/>
              <a:t>8</a:t>
            </a:fld>
            <a:endParaRPr lang="en-US" altLang="en-US"/>
          </a:p>
        </p:txBody>
      </p:sp>
      <p:sp>
        <p:nvSpPr>
          <p:cNvPr id="7" name="Content Placeholder 6">
            <a:extLst>
              <a:ext uri="{FF2B5EF4-FFF2-40B4-BE49-F238E27FC236}">
                <a16:creationId xmlns:a16="http://schemas.microsoft.com/office/drawing/2014/main" id="{14113714-C067-F91F-6249-3626E1D59805}"/>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KB </a:t>
            </a:r>
            <a:r>
              <a:rPr lang="en-US" sz="2000" dirty="0" err="1">
                <a:latin typeface="Times New Roman" panose="02020603050405020304" pitchFamily="18" charset="0"/>
                <a:cs typeface="Times New Roman" panose="02020603050405020304" pitchFamily="18" charset="0"/>
              </a:rPr>
              <a:t>Deve</a:t>
            </a:r>
            <a:r>
              <a:rPr lang="en-US" sz="2000" dirty="0">
                <a:latin typeface="Times New Roman" panose="02020603050405020304" pitchFamily="18" charset="0"/>
                <a:cs typeface="Times New Roman" panose="02020603050405020304" pitchFamily="18" charset="0"/>
              </a:rPr>
              <a:t>, GP </a:t>
            </a:r>
            <a:r>
              <a:rPr lang="en-US" sz="2000" dirty="0" err="1">
                <a:latin typeface="Times New Roman" panose="02020603050405020304" pitchFamily="18" charset="0"/>
                <a:cs typeface="Times New Roman" panose="02020603050405020304" pitchFamily="18" charset="0"/>
              </a:rPr>
              <a:t>Hancke</a:t>
            </a:r>
            <a:r>
              <a:rPr lang="en-US" sz="2000" dirty="0">
                <a:latin typeface="Times New Roman" panose="02020603050405020304" pitchFamily="18" charset="0"/>
                <a:cs typeface="Times New Roman" panose="02020603050405020304" pitchFamily="18" charset="0"/>
              </a:rPr>
              <a:t> and BJ Silva , (2016), “</a:t>
            </a:r>
            <a:r>
              <a:rPr lang="en-US" sz="2000" b="1" dirty="0">
                <a:latin typeface="Times New Roman" panose="02020603050405020304" pitchFamily="18" charset="0"/>
                <a:cs typeface="Times New Roman" panose="02020603050405020304" pitchFamily="18" charset="0"/>
              </a:rPr>
              <a:t>Design of a Smart Fire Detection System.</a:t>
            </a:r>
            <a:r>
              <a:rPr lang="en-US"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118745" indent="0">
              <a:buNone/>
            </a:pPr>
            <a:endParaRPr lang="en-GB" sz="800" dirty="0">
              <a:latin typeface="Times New Roman" panose="02020603050405020304" pitchFamily="18" charset="0"/>
              <a:cs typeface="Times New Roman" panose="02020603050405020304" pitchFamily="18" charset="0"/>
            </a:endParaRPr>
          </a:p>
          <a:p>
            <a:pPr marL="118745" indent="0">
              <a:buNone/>
            </a:pPr>
            <a:r>
              <a:rPr lang="en-US" sz="2000" dirty="0">
                <a:latin typeface="Times New Roman" panose="02020603050405020304" pitchFamily="18" charset="0"/>
                <a:cs typeface="Times New Roman" panose="02020603050405020304" pitchFamily="18" charset="0"/>
              </a:rPr>
              <a:t> The problem that was addressed by this work was to detect fires and reduce the occurrence of false positives in a kitchen </a:t>
            </a:r>
            <a:r>
              <a:rPr lang="en-GB" sz="2000" dirty="0">
                <a:latin typeface="Times New Roman" panose="02020603050405020304" pitchFamily="18" charset="0"/>
                <a:cs typeface="Times New Roman" panose="02020603050405020304" pitchFamily="18" charset="0"/>
              </a:rPr>
              <a:t>environment.</a:t>
            </a:r>
          </a:p>
          <a:p>
            <a:pPr marL="118745" indent="0">
              <a:buNone/>
            </a:pPr>
            <a:endParaRPr lang="en-GB" sz="8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Khan Muhammad, Jamil Ahmad, </a:t>
            </a:r>
            <a:r>
              <a:rPr lang="en-GB" sz="2000" dirty="0" err="1">
                <a:latin typeface="Times New Roman" panose="02020603050405020304" pitchFamily="18" charset="0"/>
                <a:cs typeface="Times New Roman" panose="02020603050405020304" pitchFamily="18" charset="0"/>
              </a:rPr>
              <a:t>Zhihan</a:t>
            </a:r>
            <a:r>
              <a:rPr lang="en-GB" sz="2000" dirty="0">
                <a:latin typeface="Times New Roman" panose="02020603050405020304" pitchFamily="18" charset="0"/>
                <a:cs typeface="Times New Roman" panose="02020603050405020304" pitchFamily="18" charset="0"/>
              </a:rPr>
              <a:t> ,Paolo </a:t>
            </a:r>
            <a:r>
              <a:rPr lang="en-GB" sz="2000" dirty="0" err="1">
                <a:latin typeface="Times New Roman" panose="02020603050405020304" pitchFamily="18" charset="0"/>
                <a:cs typeface="Times New Roman" panose="02020603050405020304" pitchFamily="18" charset="0"/>
              </a:rPr>
              <a:t>Bellavist</a:t>
            </a:r>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Systems Efficient Deep CNN-Based Fire Detection and Localization in Video Surveillance Applications.</a:t>
            </a:r>
            <a:r>
              <a:rPr lang="en-GB" sz="2000" dirty="0">
                <a:latin typeface="Times New Roman" panose="02020603050405020304" pitchFamily="18" charset="0"/>
                <a:cs typeface="Times New Roman" panose="02020603050405020304" pitchFamily="18" charset="0"/>
              </a:rPr>
              <a:t>” </a:t>
            </a:r>
          </a:p>
          <a:p>
            <a:endParaRPr lang="en-GB" sz="800" dirty="0">
              <a:latin typeface="Times New Roman" panose="02020603050405020304" pitchFamily="18" charset="0"/>
              <a:cs typeface="Times New Roman" panose="02020603050405020304" pitchFamily="18" charset="0"/>
            </a:endParaRPr>
          </a:p>
          <a:p>
            <a:pPr marL="118745" indent="0">
              <a:buNone/>
            </a:pPr>
            <a:r>
              <a:rPr lang="en-GB" sz="2000" dirty="0">
                <a:latin typeface="Times New Roman" panose="02020603050405020304" pitchFamily="18" charset="0"/>
                <a:cs typeface="Times New Roman" panose="02020603050405020304" pitchFamily="18" charset="0"/>
              </a:rPr>
              <a:t>Their application in fire detection systems will substantially improve detection accuracy, which will eventually minimize fire disasters and reduce the ecological and social ramifications.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34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4343-D940-DEE9-3FD8-5030134F841D}"/>
              </a:ext>
            </a:extLst>
          </p:cNvPr>
          <p:cNvSpPr>
            <a:spLocks noGrp="1"/>
          </p:cNvSpPr>
          <p:nvPr>
            <p:ph type="title"/>
          </p:nvPr>
        </p:nvSpPr>
        <p:spPr/>
        <p:txBody>
          <a:bodyPr/>
          <a:lstStyle/>
          <a:p>
            <a:r>
              <a:rPr lang="en-GB" dirty="0"/>
              <a:t>Literature review</a:t>
            </a:r>
            <a:endParaRPr lang="en-US" dirty="0"/>
          </a:p>
        </p:txBody>
      </p:sp>
      <p:sp>
        <p:nvSpPr>
          <p:cNvPr id="4" name="Footer Placeholder 3">
            <a:extLst>
              <a:ext uri="{FF2B5EF4-FFF2-40B4-BE49-F238E27FC236}">
                <a16:creationId xmlns:a16="http://schemas.microsoft.com/office/drawing/2014/main" id="{770A4CAF-61B8-EC82-8E22-F8E757870E3D}"/>
              </a:ext>
            </a:extLst>
          </p:cNvPr>
          <p:cNvSpPr>
            <a:spLocks noGrp="1"/>
          </p:cNvSpPr>
          <p:nvPr>
            <p:ph type="ftr" sz="quarter" idx="11"/>
          </p:nvPr>
        </p:nvSpPr>
        <p:spPr>
          <a:xfrm>
            <a:off x="3186906" y="4857750"/>
            <a:ext cx="2770187" cy="206375"/>
          </a:xfrm>
        </p:spPr>
        <p:txBody>
          <a:bodyPr/>
          <a:lstStyle/>
          <a:p>
            <a:pPr>
              <a:defRPr/>
            </a:pPr>
            <a:r>
              <a:rPr lang="en-US" dirty="0"/>
              <a:t>Department of Mechanical Engineering </a:t>
            </a:r>
          </a:p>
        </p:txBody>
      </p:sp>
      <p:sp>
        <p:nvSpPr>
          <p:cNvPr id="5" name="Slide Number Placeholder 4">
            <a:extLst>
              <a:ext uri="{FF2B5EF4-FFF2-40B4-BE49-F238E27FC236}">
                <a16:creationId xmlns:a16="http://schemas.microsoft.com/office/drawing/2014/main" id="{61AE8C3E-82B6-057A-27EF-25AF92575ED8}"/>
              </a:ext>
            </a:extLst>
          </p:cNvPr>
          <p:cNvSpPr>
            <a:spLocks noGrp="1"/>
          </p:cNvSpPr>
          <p:nvPr>
            <p:ph type="sldNum" sz="quarter" idx="12"/>
          </p:nvPr>
        </p:nvSpPr>
        <p:spPr/>
        <p:txBody>
          <a:bodyPr/>
          <a:lstStyle/>
          <a:p>
            <a:pPr>
              <a:defRPr/>
            </a:pPr>
            <a:fld id="{BE4C435D-7AD8-4440-A7C5-7549FD45313F}" type="slidenum">
              <a:rPr lang="en-US" altLang="en-US" smtClean="0"/>
              <a:t>9</a:t>
            </a:fld>
            <a:endParaRPr lang="en-US" altLang="en-US"/>
          </a:p>
        </p:txBody>
      </p:sp>
      <p:sp>
        <p:nvSpPr>
          <p:cNvPr id="7" name="Content Placeholder 6">
            <a:extLst>
              <a:ext uri="{FF2B5EF4-FFF2-40B4-BE49-F238E27FC236}">
                <a16:creationId xmlns:a16="http://schemas.microsoft.com/office/drawing/2014/main" id="{356C4425-C26D-8624-A1A8-6F82FD398BD7}"/>
              </a:ext>
            </a:extLst>
          </p:cNvPr>
          <p:cNvSpPr>
            <a:spLocks noGrp="1"/>
          </p:cNvSpPr>
          <p:nvPr>
            <p:ph idx="1"/>
          </p:nvPr>
        </p:nvSpPr>
        <p:spPr>
          <a:xfrm>
            <a:off x="341312" y="1056133"/>
            <a:ext cx="8229600" cy="3868952"/>
          </a:xfrm>
        </p:spPr>
        <p:txBody>
          <a:bodyPr/>
          <a:lstStyle/>
          <a:p>
            <a:pPr algn="just"/>
            <a:r>
              <a:rPr lang="en-GB" sz="2000" dirty="0">
                <a:latin typeface="Times New Roman" panose="02020603050405020304" pitchFamily="18" charset="0"/>
                <a:cs typeface="Times New Roman" panose="02020603050405020304" pitchFamily="18" charset="0"/>
              </a:rPr>
              <a:t>Ala </a:t>
            </a:r>
            <a:r>
              <a:rPr lang="en-GB" sz="2000" dirty="0" err="1">
                <a:latin typeface="Times New Roman" panose="02020603050405020304" pitchFamily="18" charset="0"/>
                <a:cs typeface="Times New Roman" panose="02020603050405020304" pitchFamily="18" charset="0"/>
              </a:rPr>
              <a:t>Rohika</a:t>
            </a:r>
            <a:r>
              <a:rPr lang="en-GB" sz="2000" dirty="0">
                <a:latin typeface="Times New Roman" panose="02020603050405020304" pitchFamily="18" charset="0"/>
                <a:cs typeface="Times New Roman" panose="02020603050405020304" pitchFamily="18" charset="0"/>
              </a:rPr>
              <a:t> Reddy, M </a:t>
            </a:r>
            <a:r>
              <a:rPr lang="en-GB" sz="2000" dirty="0" err="1">
                <a:latin typeface="Times New Roman" panose="02020603050405020304" pitchFamily="18" charset="0"/>
                <a:cs typeface="Times New Roman" panose="02020603050405020304" pitchFamily="18" charset="0"/>
              </a:rPr>
              <a:t>Vara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Raghava</a:t>
            </a:r>
            <a:r>
              <a:rPr lang="en-GB" sz="2000" dirty="0">
                <a:latin typeface="Times New Roman" panose="02020603050405020304" pitchFamily="18" charset="0"/>
                <a:cs typeface="Times New Roman" panose="02020603050405020304" pitchFamily="18" charset="0"/>
              </a:rPr>
              <a:t> Sai, </a:t>
            </a:r>
            <a:r>
              <a:rPr lang="en-GB" sz="2000" dirty="0" err="1">
                <a:latin typeface="Times New Roman" panose="02020603050405020304" pitchFamily="18" charset="0"/>
                <a:cs typeface="Times New Roman" panose="02020603050405020304" pitchFamily="18" charset="0"/>
              </a:rPr>
              <a:t>Jollu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Vamsi</a:t>
            </a:r>
            <a:r>
              <a:rPr lang="en-GB" sz="2000" dirty="0">
                <a:latin typeface="Times New Roman" panose="02020603050405020304" pitchFamily="18" charset="0"/>
                <a:cs typeface="Times New Roman" panose="02020603050405020304" pitchFamily="18" charset="0"/>
              </a:rPr>
              <a:t>, C.S.K Raju, “</a:t>
            </a:r>
            <a:r>
              <a:rPr lang="en-GB" sz="2000" b="1" dirty="0">
                <a:latin typeface="Times New Roman" panose="02020603050405020304" pitchFamily="18" charset="0"/>
                <a:cs typeface="Times New Roman" panose="02020603050405020304" pitchFamily="18" charset="0"/>
              </a:rPr>
              <a:t>An Automatic Fire Detection and Alert System</a:t>
            </a:r>
            <a:r>
              <a:rPr lang="en-GB" sz="2000" dirty="0">
                <a:latin typeface="Times New Roman" panose="02020603050405020304" pitchFamily="18" charset="0"/>
                <a:cs typeface="Times New Roman" panose="02020603050405020304" pitchFamily="18" charset="0"/>
              </a:rPr>
              <a:t>”</a:t>
            </a:r>
          </a:p>
          <a:p>
            <a:pPr marL="118745" indent="0" algn="just">
              <a:buNone/>
            </a:pPr>
            <a:endParaRPr lang="en-GB" sz="800" dirty="0">
              <a:latin typeface="Times New Roman" panose="02020603050405020304" pitchFamily="18" charset="0"/>
              <a:cs typeface="Times New Roman" panose="02020603050405020304" pitchFamily="18" charset="0"/>
            </a:endParaRPr>
          </a:p>
          <a:p>
            <a:pPr marL="118745" indent="0" algn="just">
              <a:buNone/>
            </a:pPr>
            <a:r>
              <a:rPr lang="en-GB" sz="2000" dirty="0">
                <a:latin typeface="Times New Roman" panose="02020603050405020304" pitchFamily="18" charset="0"/>
                <a:cs typeface="Times New Roman" panose="02020603050405020304" pitchFamily="18" charset="0"/>
              </a:rPr>
              <a:t>This proposed system is an automated fire detection system, which on detecting fire, will take proactive measures of alerting the respective personnel, in addition to raising the alarm like a conventional fire detection system. It is implemented using the components like Node MCU, Fire sensor Buzzer and </a:t>
            </a:r>
            <a:r>
              <a:rPr lang="en-GB" sz="2000" dirty="0" err="1">
                <a:latin typeface="Times New Roman" panose="02020603050405020304" pitchFamily="18" charset="0"/>
                <a:cs typeface="Times New Roman" panose="02020603050405020304" pitchFamily="18" charset="0"/>
              </a:rPr>
              <a:t>blynk</a:t>
            </a:r>
            <a:r>
              <a:rPr lang="en-GB" sz="2000" dirty="0">
                <a:latin typeface="Times New Roman" panose="02020603050405020304" pitchFamily="18" charset="0"/>
                <a:cs typeface="Times New Roman" panose="02020603050405020304" pitchFamily="18" charset="0"/>
              </a:rPr>
              <a:t> app (for getting a notification and sending mail).</a:t>
            </a:r>
          </a:p>
          <a:p>
            <a:pPr marL="118745" indent="0" algn="just">
              <a:buNone/>
            </a:pP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Leonid </a:t>
            </a:r>
            <a:r>
              <a:rPr lang="en-GB" sz="2000" dirty="0" err="1">
                <a:latin typeface="Times New Roman" panose="02020603050405020304" pitchFamily="18" charset="0"/>
                <a:cs typeface="Times New Roman" panose="02020603050405020304" pitchFamily="18" charset="0"/>
              </a:rPr>
              <a:t>Tanklevskiy</a:t>
            </a:r>
            <a:r>
              <a:rPr lang="en-GB" sz="2000" dirty="0">
                <a:latin typeface="Times New Roman" panose="02020603050405020304" pitchFamily="18" charset="0"/>
                <a:cs typeface="Times New Roman" panose="02020603050405020304" pitchFamily="18" charset="0"/>
              </a:rPr>
              <a:t>, Aleksandr Tarantsev , Ivan Balabanov , Elena Murashkevich , Denis Lobov , and Anton Mel’nik,</a:t>
            </a:r>
            <a:r>
              <a:rPr lang="en-GB" sz="2000" b="1" dirty="0">
                <a:latin typeface="Times New Roman" panose="02020603050405020304" pitchFamily="18" charset="0"/>
                <a:cs typeface="Times New Roman" panose="02020603050405020304" pitchFamily="18" charset="0"/>
              </a:rPr>
              <a:t> “The Problem of Fire Control by Automatic Fire Extinguishing System”</a:t>
            </a:r>
          </a:p>
        </p:txBody>
      </p:sp>
    </p:spTree>
    <p:extLst>
      <p:ext uri="{BB962C8B-B14F-4D97-AF65-F5344CB8AC3E}">
        <p14:creationId xmlns:p14="http://schemas.microsoft.com/office/powerpoint/2010/main" val="4129985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2709</Words>
  <Application>Microsoft Office PowerPoint</Application>
  <PresentationFormat>On-screen Show (16:9)</PresentationFormat>
  <Paragraphs>303</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Corbel</vt:lpstr>
      <vt:lpstr>Times New Roman</vt:lpstr>
      <vt:lpstr>Wingdings</vt:lpstr>
      <vt:lpstr>Wingdings 2</vt:lpstr>
      <vt:lpstr>Wingdings 3</vt:lpstr>
      <vt:lpstr>Module</vt:lpstr>
      <vt:lpstr>      </vt:lpstr>
      <vt:lpstr>Abstract </vt:lpstr>
      <vt:lpstr>Abstract </vt:lpstr>
      <vt:lpstr>Introduction </vt:lpstr>
      <vt:lpstr>Objectives</vt:lpstr>
      <vt:lpstr>Scope</vt:lpstr>
      <vt:lpstr>Methodology </vt:lpstr>
      <vt:lpstr>Literature review</vt:lpstr>
      <vt:lpstr>Literature review</vt:lpstr>
      <vt:lpstr>Literature review </vt:lpstr>
      <vt:lpstr>Hardware Requirements </vt:lpstr>
      <vt:lpstr>Software Requirements </vt:lpstr>
      <vt:lpstr>System Design  </vt:lpstr>
      <vt:lpstr>Selection of Components </vt:lpstr>
      <vt:lpstr>Selection of Components </vt:lpstr>
      <vt:lpstr>PowerPoint Presentation</vt:lpstr>
      <vt:lpstr>Selection of Components </vt:lpstr>
      <vt:lpstr>Selection of Components </vt:lpstr>
      <vt:lpstr>Selection of Components </vt:lpstr>
      <vt:lpstr>Selection of Operating system  </vt:lpstr>
      <vt:lpstr>Selection of Programming language </vt:lpstr>
      <vt:lpstr>Selection of Algorithm   </vt:lpstr>
      <vt:lpstr>Cost Estimations </vt:lpstr>
      <vt:lpstr>Implementation </vt:lpstr>
      <vt:lpstr>Implementation </vt:lpstr>
      <vt:lpstr>Implementation </vt:lpstr>
      <vt:lpstr>Implementation </vt:lpstr>
      <vt:lpstr>Implementation </vt:lpstr>
      <vt:lpstr>Implementation </vt:lpstr>
      <vt:lpstr>Implementation</vt:lpstr>
      <vt:lpstr>CONCLUSION</vt:lpstr>
      <vt:lpstr>FUTURE SCOPE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of Seed Sowing Machine</dc:title>
  <dc:creator/>
  <cp:lastModifiedBy/>
  <cp:revision>47</cp:revision>
  <dcterms:created xsi:type="dcterms:W3CDTF">2022-05-04T14:17:50Z</dcterms:created>
  <dcterms:modified xsi:type="dcterms:W3CDTF">2023-05-17T08:02:17Z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D8EBF2D385B7431CB977BC82770E77A3</vt:lpwstr>
  </property>
  <property fmtid="{D5CDD505-2E9C-101B-9397-08002B2CF9AE}" pid="3" name="KSOProductBuildVer">
    <vt:lpwstr>1033-11.2.0.10351</vt:lpwstr>
  </property>
</Properties>
</file>