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handoutMasterIdLst>
    <p:handoutMasterId r:id="rId30"/>
  </p:handoutMasterIdLst>
  <p:sldIdLst>
    <p:sldId id="256" r:id="rId2"/>
    <p:sldId id="257" r:id="rId3"/>
    <p:sldId id="273" r:id="rId4"/>
    <p:sldId id="276" r:id="rId5"/>
    <p:sldId id="286" r:id="rId6"/>
    <p:sldId id="279" r:id="rId7"/>
    <p:sldId id="278" r:id="rId8"/>
    <p:sldId id="283" r:id="rId9"/>
    <p:sldId id="288" r:id="rId10"/>
    <p:sldId id="297" r:id="rId11"/>
    <p:sldId id="318" r:id="rId12"/>
    <p:sldId id="289" r:id="rId13"/>
    <p:sldId id="295" r:id="rId14"/>
    <p:sldId id="304" r:id="rId15"/>
    <p:sldId id="311" r:id="rId16"/>
    <p:sldId id="313" r:id="rId17"/>
    <p:sldId id="312" r:id="rId18"/>
    <p:sldId id="314" r:id="rId19"/>
    <p:sldId id="315" r:id="rId20"/>
    <p:sldId id="316" r:id="rId21"/>
    <p:sldId id="317" r:id="rId22"/>
    <p:sldId id="307" r:id="rId23"/>
    <p:sldId id="308" r:id="rId24"/>
    <p:sldId id="309" r:id="rId25"/>
    <p:sldId id="310" r:id="rId26"/>
    <p:sldId id="280" r:id="rId27"/>
    <p:sldId id="27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9900"/>
    <a:srgbClr val="F4AF83"/>
    <a:srgbClr val="006666"/>
    <a:srgbClr val="0099FF"/>
    <a:srgbClr val="008080"/>
    <a:srgbClr val="0F9F7D"/>
    <a:srgbClr val="008000"/>
    <a:srgbClr val="373545"/>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3883" autoAdjust="0"/>
  </p:normalViewPr>
  <p:slideViewPr>
    <p:cSldViewPr snapToGrid="0">
      <p:cViewPr varScale="1">
        <p:scale>
          <a:sx n="86" d="100"/>
          <a:sy n="86" d="100"/>
        </p:scale>
        <p:origin x="562" y="-5"/>
      </p:cViewPr>
      <p:guideLst/>
    </p:cSldViewPr>
  </p:slideViewPr>
  <p:notesTextViewPr>
    <p:cViewPr>
      <p:scale>
        <a:sx n="1" d="1"/>
        <a:sy n="1" d="1"/>
      </p:scale>
      <p:origin x="0" y="0"/>
    </p:cViewPr>
  </p:notesTextViewPr>
  <p:notesViewPr>
    <p:cSldViewPr snapToGrid="0">
      <p:cViewPr varScale="1">
        <p:scale>
          <a:sx n="52" d="100"/>
          <a:sy n="52" d="100"/>
        </p:scale>
        <p:origin x="2680" y="6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t>03-07-2022</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t>‹#›</a:t>
            </a:fld>
            <a:endParaRPr lang="en-I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t>03-07-2022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t>‹#›</a:t>
            </a:fld>
            <a:endParaRPr lang="en-IN"/>
          </a:p>
        </p:txBody>
      </p:sp>
    </p:spTree>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p:cNvSpPr txBox="1"/>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p:cNvSpPr txBox="1"/>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3"/>
          <p:cNvSpPr txBox="1"/>
          <p:nvPr userDrawn="1"/>
        </p:nvSpPr>
        <p:spPr>
          <a:xfrm>
            <a:off x="777239" y="6642828"/>
            <a:ext cx="5654039" cy="215172"/>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6431278" y="6641866"/>
            <a:ext cx="5322917" cy="216133"/>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i="1" dirty="0">
                <a:solidFill>
                  <a:schemeClr val="bg1"/>
                </a:solidFill>
                <a:effectLst/>
                <a:latin typeface="Times New Roman" panose="02020603050405020304" pitchFamily="18" charset="0"/>
                <a:cs typeface="Times New Roman" panose="02020603050405020304" pitchFamily="18" charset="0"/>
              </a:rPr>
              <a:t>Big Mart Sales Prediction</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06200" y="5956065"/>
            <a:ext cx="685800" cy="685800"/>
          </a:xfrm>
          <a:prstGeom prst="rect">
            <a:avLst/>
          </a:prstGeom>
        </p:spPr>
      </p:pic>
      <p:sp>
        <p:nvSpPr>
          <p:cNvPr id="10" name="Date Placeholder 3"/>
          <p:cNvSpPr txBox="1"/>
          <p:nvPr userDrawn="1"/>
        </p:nvSpPr>
        <p:spPr>
          <a:xfrm>
            <a:off x="0" y="6642828"/>
            <a:ext cx="777239" cy="21517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B - 5</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reference-2.pdf" TargetMode="External"/><Relationship Id="rId2" Type="http://schemas.openxmlformats.org/officeDocument/2006/relationships/hyperlink" Target="reference-1.pdf" TargetMode="External"/><Relationship Id="rId1" Type="http://schemas.openxmlformats.org/officeDocument/2006/relationships/slideLayout" Target="../slideLayouts/slideLayout2.xml"/><Relationship Id="rId5" Type="http://schemas.openxmlformats.org/officeDocument/2006/relationships/hyperlink" Target="dataset/Train.csv" TargetMode="External"/><Relationship Id="rId4" Type="http://schemas.openxmlformats.org/officeDocument/2006/relationships/hyperlink" Target="LS-1.pdf"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LS-2.pdf" TargetMode="External"/><Relationship Id="rId2" Type="http://schemas.openxmlformats.org/officeDocument/2006/relationships/hyperlink" Target="LS-1.pd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p:nvPr/>
        </p:nvSpPr>
        <p:spPr>
          <a:xfrm>
            <a:off x="5055700" y="179532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Y. Siva Kalyani</a:t>
            </a:r>
          </a:p>
          <a:p>
            <a:pPr>
              <a:spcBef>
                <a:spcPts val="300"/>
              </a:spcBef>
            </a:pPr>
            <a:r>
              <a:rPr lang="en-US" sz="1200" b="0" dirty="0"/>
              <a:t>Roll No. 184G1A0590</a:t>
            </a:r>
          </a:p>
        </p:txBody>
      </p:sp>
      <p:sp>
        <p:nvSpPr>
          <p:cNvPr id="6" name="Subtitle 11"/>
          <p:cNvSpPr txBox="1"/>
          <p:nvPr/>
        </p:nvSpPr>
        <p:spPr>
          <a:xfrm>
            <a:off x="3759654" y="2475580"/>
            <a:ext cx="4672674" cy="89804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1400" b="0" i="1" dirty="0"/>
              <a:t>Under the guidance of</a:t>
            </a:r>
          </a:p>
          <a:p>
            <a:pPr>
              <a:spcBef>
                <a:spcPts val="200"/>
              </a:spcBef>
            </a:pPr>
            <a:r>
              <a:rPr lang="en-US" sz="2400" b="0" dirty="0">
                <a:effectLst>
                  <a:outerShdw blurRad="38100" dist="38100" dir="2700000" algn="tl">
                    <a:srgbClr val="000000">
                      <a:alpha val="43137"/>
                    </a:srgbClr>
                  </a:outerShdw>
                </a:effectLst>
              </a:rPr>
              <a:t>Mrs. M. Soumya </a:t>
            </a:r>
            <a:r>
              <a:rPr lang="en-US" sz="2400" b="0" baseline="-25000" dirty="0" err="1">
                <a:effectLst>
                  <a:outerShdw blurRad="38100" dist="38100" dir="2700000" algn="tl">
                    <a:srgbClr val="000000">
                      <a:alpha val="43137"/>
                    </a:srgbClr>
                  </a:outerShdw>
                </a:effectLst>
              </a:rPr>
              <a:t>M.Tech</a:t>
            </a:r>
            <a:r>
              <a:rPr lang="en-US" sz="2400" b="0" baseline="-25000" dirty="0">
                <a:effectLst>
                  <a:outerShdw blurRad="38100" dist="38100" dir="2700000" algn="tl">
                    <a:srgbClr val="000000">
                      <a:alpha val="43137"/>
                    </a:srgbClr>
                  </a:outerShdw>
                </a:effectLst>
              </a:rPr>
              <a:t>.,(</a:t>
            </a:r>
            <a:r>
              <a:rPr lang="en-US" sz="2400" b="0" baseline="-25000" dirty="0" err="1">
                <a:effectLst>
                  <a:outerShdw blurRad="38100" dist="38100" dir="2700000" algn="tl">
                    <a:srgbClr val="000000">
                      <a:alpha val="43137"/>
                    </a:srgbClr>
                  </a:outerShdw>
                </a:effectLst>
              </a:rPr>
              <a:t>Ph.D</a:t>
            </a:r>
            <a:r>
              <a:rPr lang="en-US" sz="2400" b="0" baseline="-25000" dirty="0">
                <a:effectLst>
                  <a:outerShdw blurRad="38100" dist="38100" dir="2700000" algn="tl">
                    <a:srgbClr val="000000">
                      <a:alpha val="43137"/>
                    </a:srgbClr>
                  </a:outerShdw>
                </a:effectLst>
              </a:rPr>
              <a:t>)</a:t>
            </a:r>
            <a:endParaRPr lang="en-IN" sz="2400" b="0" baseline="-25000" dirty="0">
              <a:effectLst>
                <a:outerShdw blurRad="38100" dist="38100" dir="2700000" algn="tl">
                  <a:srgbClr val="000000">
                    <a:alpha val="43137"/>
                  </a:srgbClr>
                </a:outerShdw>
              </a:effectLst>
            </a:endParaRPr>
          </a:p>
          <a:p>
            <a:pPr>
              <a:spcBef>
                <a:spcPts val="200"/>
              </a:spcBef>
            </a:pPr>
            <a:r>
              <a:rPr lang="en-IN" sz="1400" b="0" dirty="0"/>
              <a:t>Assistant Professor</a:t>
            </a:r>
          </a:p>
        </p:txBody>
      </p:sp>
      <p:sp>
        <p:nvSpPr>
          <p:cNvPr id="7" name="Subtitle 11"/>
          <p:cNvSpPr txBox="1"/>
          <p:nvPr/>
        </p:nvSpPr>
        <p:spPr>
          <a:xfrm>
            <a:off x="1514475" y="5162533"/>
            <a:ext cx="9163049" cy="1427181"/>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a:t>
            </a: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p>
          <a:p>
            <a:pPr>
              <a:spcBef>
                <a:spcPts val="300"/>
              </a:spcBef>
            </a:pPr>
            <a:r>
              <a:rPr lang="en-US" sz="2100" dirty="0">
                <a:effectLst/>
                <a:ea typeface="Times New Roman" panose="02020603050405020304" pitchFamily="18" charset="0"/>
              </a:rPr>
              <a:t>(Affiliated to JNTUA &amp; Approved by AICTE) (Accredited by NAAC with ‘A’ Grade &amp; Accredited by NBA (EEE, ECE &amp; CSE))</a:t>
            </a:r>
            <a:endParaRPr lang="en-US" sz="2100" b="0" dirty="0"/>
          </a:p>
          <a:p>
            <a:pPr>
              <a:spcBef>
                <a:spcPts val="300"/>
              </a:spcBef>
            </a:pPr>
            <a:r>
              <a:rPr lang="en-US" sz="2300" dirty="0" err="1"/>
              <a:t>Rotarypuram</a:t>
            </a:r>
            <a:r>
              <a:rPr lang="en-US" sz="2300" dirty="0"/>
              <a:t> Village, B K </a:t>
            </a:r>
            <a:r>
              <a:rPr lang="en-US" sz="2300" dirty="0" err="1"/>
              <a:t>Samudram</a:t>
            </a:r>
            <a:r>
              <a:rPr lang="en-US" sz="2300" dirty="0"/>
              <a:t> Mandal, </a:t>
            </a:r>
            <a:r>
              <a:rPr lang="en-US" sz="2300" dirty="0" err="1"/>
              <a:t>Ananthapuramu</a:t>
            </a:r>
            <a:r>
              <a:rPr lang="en-US" sz="2300" dirty="0"/>
              <a:t> – 515701.</a:t>
            </a:r>
          </a:p>
          <a:p>
            <a:pPr>
              <a:spcAft>
                <a:spcPts val="100"/>
              </a:spcAft>
            </a:pPr>
            <a:r>
              <a:rPr lang="en-US" sz="2500" dirty="0">
                <a:solidFill>
                  <a:schemeClr val="accent1">
                    <a:lumMod val="50000"/>
                  </a:schemeClr>
                </a:solidFill>
              </a:rPr>
              <a:t>2021 - 2022</a:t>
            </a:r>
            <a:endParaRPr lang="en-US" sz="2500" b="0" dirty="0"/>
          </a:p>
          <a:p>
            <a:endParaRPr lang="en-IN" b="0" dirty="0"/>
          </a:p>
        </p:txBody>
      </p:sp>
      <p:sp>
        <p:nvSpPr>
          <p:cNvPr id="12" name="Subtitle 11"/>
          <p:cNvSpPr txBox="1"/>
          <p:nvPr/>
        </p:nvSpPr>
        <p:spPr>
          <a:xfrm>
            <a:off x="1514475" y="1837023"/>
            <a:ext cx="2382924" cy="584534"/>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3400" b="0" dirty="0">
                <a:effectLst>
                  <a:outerShdw blurRad="38100" dist="38100" dir="2700000" algn="tl">
                    <a:srgbClr val="000000">
                      <a:alpha val="43137"/>
                    </a:srgbClr>
                  </a:outerShdw>
                </a:effectLst>
              </a:rPr>
              <a:t> E. Sai Naga Mounika</a:t>
            </a:r>
          </a:p>
          <a:p>
            <a:pPr>
              <a:spcBef>
                <a:spcPts val="300"/>
              </a:spcBef>
            </a:pPr>
            <a:r>
              <a:rPr lang="en-US" sz="1200" b="0" dirty="0"/>
              <a:t>Roll No. 184G1A0575</a:t>
            </a:r>
          </a:p>
        </p:txBody>
      </p:sp>
      <p:sp>
        <p:nvSpPr>
          <p:cNvPr id="13" name="Subtitle 11"/>
          <p:cNvSpPr txBox="1"/>
          <p:nvPr/>
        </p:nvSpPr>
        <p:spPr>
          <a:xfrm>
            <a:off x="8617598"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M. Sai </a:t>
            </a:r>
            <a:r>
              <a:rPr lang="en-US" sz="2600" b="0" dirty="0" err="1">
                <a:effectLst>
                  <a:outerShdw blurRad="38100" dist="38100" dir="2700000" algn="tl">
                    <a:srgbClr val="000000">
                      <a:alpha val="43137"/>
                    </a:srgbClr>
                  </a:outerShdw>
                </a:effectLst>
              </a:rPr>
              <a:t>Tejaswini</a:t>
            </a:r>
            <a:endParaRPr lang="en-US" sz="2600" b="0" dirty="0">
              <a:effectLst>
                <a:outerShdw blurRad="38100" dist="38100" dir="2700000" algn="tl">
                  <a:srgbClr val="000000">
                    <a:alpha val="43137"/>
                  </a:srgbClr>
                </a:outerShdw>
              </a:effectLst>
            </a:endParaRPr>
          </a:p>
          <a:p>
            <a:pPr>
              <a:spcBef>
                <a:spcPts val="300"/>
              </a:spcBef>
            </a:pPr>
            <a:r>
              <a:rPr lang="en-US" sz="1200" b="0" dirty="0"/>
              <a:t>Roll No. 184G1A0580</a:t>
            </a:r>
          </a:p>
        </p:txBody>
      </p:sp>
      <p:sp>
        <p:nvSpPr>
          <p:cNvPr id="17" name="Rectangle: Rounded Corners 16"/>
          <p:cNvSpPr/>
          <p:nvPr/>
        </p:nvSpPr>
        <p:spPr>
          <a:xfrm>
            <a:off x="755009" y="335271"/>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Big Mart Sales Prediction</a:t>
            </a:r>
            <a:endPar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Rectangle 17"/>
          <p:cNvSpPr/>
          <p:nvPr/>
        </p:nvSpPr>
        <p:spPr>
          <a:xfrm>
            <a:off x="2714840" y="126169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4154" y="3477046"/>
            <a:ext cx="1843673" cy="168548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7ABE-F36C-495E-8235-D790908E939A}"/>
              </a:ext>
            </a:extLst>
          </p:cNvPr>
          <p:cNvSpPr>
            <a:spLocks noGrp="1"/>
          </p:cNvSpPr>
          <p:nvPr>
            <p:ph type="title"/>
          </p:nvPr>
        </p:nvSpPr>
        <p:spPr/>
        <p:txBody>
          <a:bodyPr/>
          <a:lstStyle/>
          <a:p>
            <a:r>
              <a:rPr lang="en-IN" dirty="0"/>
              <a:t>UML Diagram</a:t>
            </a:r>
          </a:p>
        </p:txBody>
      </p:sp>
      <p:sp>
        <p:nvSpPr>
          <p:cNvPr id="3" name="Content Placeholder 2">
            <a:extLst>
              <a:ext uri="{FF2B5EF4-FFF2-40B4-BE49-F238E27FC236}">
                <a16:creationId xmlns:a16="http://schemas.microsoft.com/office/drawing/2014/main" id="{021CDC79-D33B-46AA-9B7B-2C947995EB9E}"/>
              </a:ext>
            </a:extLst>
          </p:cNvPr>
          <p:cNvSpPr>
            <a:spLocks noGrp="1"/>
          </p:cNvSpPr>
          <p:nvPr>
            <p:ph idx="1"/>
          </p:nvPr>
        </p:nvSpPr>
        <p:spPr>
          <a:xfrm>
            <a:off x="-2" y="995171"/>
            <a:ext cx="12192000" cy="5630070"/>
          </a:xfrm>
        </p:spPr>
        <p:txBody>
          <a:bodyPr/>
          <a:lstStyle/>
          <a:p>
            <a:r>
              <a:rPr lang="en-IN" dirty="0"/>
              <a:t>Activity Diagram:</a:t>
            </a:r>
          </a:p>
        </p:txBody>
      </p:sp>
      <p:sp>
        <p:nvSpPr>
          <p:cNvPr id="5" name="Rectangle: Rounded Corners 4">
            <a:extLst>
              <a:ext uri="{FF2B5EF4-FFF2-40B4-BE49-F238E27FC236}">
                <a16:creationId xmlns:a16="http://schemas.microsoft.com/office/drawing/2014/main" id="{8450013A-F1FD-4FB7-9A52-F631C8AEA978}"/>
              </a:ext>
            </a:extLst>
          </p:cNvPr>
          <p:cNvSpPr/>
          <p:nvPr/>
        </p:nvSpPr>
        <p:spPr>
          <a:xfrm>
            <a:off x="3908065" y="1499543"/>
            <a:ext cx="1518698" cy="46912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Collecting the data</a:t>
            </a:r>
          </a:p>
        </p:txBody>
      </p:sp>
      <p:sp>
        <p:nvSpPr>
          <p:cNvPr id="6" name="Rectangle: Rounded Corners 5">
            <a:extLst>
              <a:ext uri="{FF2B5EF4-FFF2-40B4-BE49-F238E27FC236}">
                <a16:creationId xmlns:a16="http://schemas.microsoft.com/office/drawing/2014/main" id="{A31B2572-03D6-41A7-92C6-7F1042874DEA}"/>
              </a:ext>
            </a:extLst>
          </p:cNvPr>
          <p:cNvSpPr/>
          <p:nvPr/>
        </p:nvSpPr>
        <p:spPr>
          <a:xfrm>
            <a:off x="3821304" y="2127603"/>
            <a:ext cx="1665799" cy="50292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Data </a:t>
            </a:r>
            <a:r>
              <a:rPr lang="en-IN" dirty="0" err="1"/>
              <a:t>Preprocessing</a:t>
            </a:r>
            <a:endParaRPr lang="en-IN" dirty="0"/>
          </a:p>
        </p:txBody>
      </p:sp>
      <p:sp>
        <p:nvSpPr>
          <p:cNvPr id="7" name="Rectangle: Rounded Corners 6">
            <a:extLst>
              <a:ext uri="{FF2B5EF4-FFF2-40B4-BE49-F238E27FC236}">
                <a16:creationId xmlns:a16="http://schemas.microsoft.com/office/drawing/2014/main" id="{4D1817B3-AD94-42D1-8E68-04D0BFACEC39}"/>
              </a:ext>
            </a:extLst>
          </p:cNvPr>
          <p:cNvSpPr/>
          <p:nvPr/>
        </p:nvSpPr>
        <p:spPr>
          <a:xfrm>
            <a:off x="3826561" y="2872044"/>
            <a:ext cx="1665799" cy="37281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Data Analysis</a:t>
            </a:r>
          </a:p>
        </p:txBody>
      </p:sp>
      <p:sp>
        <p:nvSpPr>
          <p:cNvPr id="8" name="Rectangle: Rounded Corners 7">
            <a:extLst>
              <a:ext uri="{FF2B5EF4-FFF2-40B4-BE49-F238E27FC236}">
                <a16:creationId xmlns:a16="http://schemas.microsoft.com/office/drawing/2014/main" id="{96EE100C-C3F7-4958-A150-11E03898CAFB}"/>
              </a:ext>
            </a:extLst>
          </p:cNvPr>
          <p:cNvSpPr/>
          <p:nvPr/>
        </p:nvSpPr>
        <p:spPr>
          <a:xfrm>
            <a:off x="3846439" y="3439201"/>
            <a:ext cx="1665799" cy="49298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Train –Test Split</a:t>
            </a:r>
          </a:p>
        </p:txBody>
      </p:sp>
      <p:sp>
        <p:nvSpPr>
          <p:cNvPr id="9" name="Rectangle: Rounded Corners 8">
            <a:extLst>
              <a:ext uri="{FF2B5EF4-FFF2-40B4-BE49-F238E27FC236}">
                <a16:creationId xmlns:a16="http://schemas.microsoft.com/office/drawing/2014/main" id="{26ABAEFC-1C5B-4C34-BCE4-EB6D9853D778}"/>
              </a:ext>
            </a:extLst>
          </p:cNvPr>
          <p:cNvSpPr/>
          <p:nvPr/>
        </p:nvSpPr>
        <p:spPr>
          <a:xfrm>
            <a:off x="3846439" y="4160787"/>
            <a:ext cx="1665799" cy="49298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Training the models</a:t>
            </a:r>
          </a:p>
        </p:txBody>
      </p:sp>
      <p:sp>
        <p:nvSpPr>
          <p:cNvPr id="10" name="Rectangle: Rounded Corners 9">
            <a:extLst>
              <a:ext uri="{FF2B5EF4-FFF2-40B4-BE49-F238E27FC236}">
                <a16:creationId xmlns:a16="http://schemas.microsoft.com/office/drawing/2014/main" id="{12C20E8C-1A7A-4E1D-85B2-D40F2D81A01C}"/>
              </a:ext>
            </a:extLst>
          </p:cNvPr>
          <p:cNvSpPr/>
          <p:nvPr/>
        </p:nvSpPr>
        <p:spPr>
          <a:xfrm>
            <a:off x="3846439" y="4897889"/>
            <a:ext cx="1665799" cy="49298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Testing the models</a:t>
            </a:r>
          </a:p>
        </p:txBody>
      </p:sp>
      <p:sp>
        <p:nvSpPr>
          <p:cNvPr id="11" name="Rectangle: Rounded Corners 10">
            <a:extLst>
              <a:ext uri="{FF2B5EF4-FFF2-40B4-BE49-F238E27FC236}">
                <a16:creationId xmlns:a16="http://schemas.microsoft.com/office/drawing/2014/main" id="{C3150CDB-AF0D-4593-B296-DDB70D78C12B}"/>
              </a:ext>
            </a:extLst>
          </p:cNvPr>
          <p:cNvSpPr/>
          <p:nvPr/>
        </p:nvSpPr>
        <p:spPr>
          <a:xfrm>
            <a:off x="3819015" y="5591562"/>
            <a:ext cx="1665799" cy="42539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Evaluating the results</a:t>
            </a:r>
          </a:p>
        </p:txBody>
      </p:sp>
      <p:cxnSp>
        <p:nvCxnSpPr>
          <p:cNvPr id="14" name="Straight Arrow Connector 13">
            <a:extLst>
              <a:ext uri="{FF2B5EF4-FFF2-40B4-BE49-F238E27FC236}">
                <a16:creationId xmlns:a16="http://schemas.microsoft.com/office/drawing/2014/main" id="{9B80DF72-925A-4DB8-9883-56F00036C16B}"/>
              </a:ext>
            </a:extLst>
          </p:cNvPr>
          <p:cNvCxnSpPr>
            <a:cxnSpLocks/>
            <a:endCxn id="5" idx="0"/>
          </p:cNvCxnSpPr>
          <p:nvPr/>
        </p:nvCxnSpPr>
        <p:spPr>
          <a:xfrm>
            <a:off x="4659464" y="1349915"/>
            <a:ext cx="7950" cy="149628"/>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 name="Straight Arrow Connector 15">
            <a:extLst>
              <a:ext uri="{FF2B5EF4-FFF2-40B4-BE49-F238E27FC236}">
                <a16:creationId xmlns:a16="http://schemas.microsoft.com/office/drawing/2014/main" id="{AC7AC0E2-6B74-46B8-9D61-A81A48C0CFFF}"/>
              </a:ext>
            </a:extLst>
          </p:cNvPr>
          <p:cNvCxnSpPr>
            <a:stCxn id="5" idx="2"/>
            <a:endCxn id="6" idx="0"/>
          </p:cNvCxnSpPr>
          <p:nvPr/>
        </p:nvCxnSpPr>
        <p:spPr>
          <a:xfrm flipH="1">
            <a:off x="4654204" y="1968670"/>
            <a:ext cx="13210" cy="158933"/>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Straight Arrow Connector 17">
            <a:extLst>
              <a:ext uri="{FF2B5EF4-FFF2-40B4-BE49-F238E27FC236}">
                <a16:creationId xmlns:a16="http://schemas.microsoft.com/office/drawing/2014/main" id="{6571ADAE-8CF1-4241-8DE1-D230F8B9A12D}"/>
              </a:ext>
            </a:extLst>
          </p:cNvPr>
          <p:cNvCxnSpPr>
            <a:cxnSpLocks/>
            <a:stCxn id="6" idx="2"/>
            <a:endCxn id="7" idx="0"/>
          </p:cNvCxnSpPr>
          <p:nvPr/>
        </p:nvCxnSpPr>
        <p:spPr>
          <a:xfrm>
            <a:off x="4654204" y="2630523"/>
            <a:ext cx="5257" cy="241521"/>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3" name="Straight Arrow Connector 32">
            <a:extLst>
              <a:ext uri="{FF2B5EF4-FFF2-40B4-BE49-F238E27FC236}">
                <a16:creationId xmlns:a16="http://schemas.microsoft.com/office/drawing/2014/main" id="{FC2C3A7F-7F28-4E08-8850-5CA22C0DC549}"/>
              </a:ext>
            </a:extLst>
          </p:cNvPr>
          <p:cNvCxnSpPr>
            <a:cxnSpLocks/>
            <a:stCxn id="7" idx="2"/>
            <a:endCxn id="8" idx="0"/>
          </p:cNvCxnSpPr>
          <p:nvPr/>
        </p:nvCxnSpPr>
        <p:spPr>
          <a:xfrm>
            <a:off x="4659461" y="3244857"/>
            <a:ext cx="19878" cy="194344"/>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8" name="Straight Arrow Connector 37">
            <a:extLst>
              <a:ext uri="{FF2B5EF4-FFF2-40B4-BE49-F238E27FC236}">
                <a16:creationId xmlns:a16="http://schemas.microsoft.com/office/drawing/2014/main" id="{69588E9F-4C3A-4D5E-9042-48C59489187D}"/>
              </a:ext>
            </a:extLst>
          </p:cNvPr>
          <p:cNvCxnSpPr>
            <a:stCxn id="8" idx="2"/>
            <a:endCxn id="9" idx="0"/>
          </p:cNvCxnSpPr>
          <p:nvPr/>
        </p:nvCxnSpPr>
        <p:spPr>
          <a:xfrm>
            <a:off x="4679339" y="3932182"/>
            <a:ext cx="0" cy="228605"/>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0" name="Straight Arrow Connector 39">
            <a:extLst>
              <a:ext uri="{FF2B5EF4-FFF2-40B4-BE49-F238E27FC236}">
                <a16:creationId xmlns:a16="http://schemas.microsoft.com/office/drawing/2014/main" id="{FED2214B-D175-4C44-AE1C-4DA5EBBBD710}"/>
              </a:ext>
            </a:extLst>
          </p:cNvPr>
          <p:cNvCxnSpPr>
            <a:endCxn id="10" idx="0"/>
          </p:cNvCxnSpPr>
          <p:nvPr/>
        </p:nvCxnSpPr>
        <p:spPr>
          <a:xfrm>
            <a:off x="4679339" y="4653768"/>
            <a:ext cx="0" cy="244121"/>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2" name="Straight Arrow Connector 41">
            <a:extLst>
              <a:ext uri="{FF2B5EF4-FFF2-40B4-BE49-F238E27FC236}">
                <a16:creationId xmlns:a16="http://schemas.microsoft.com/office/drawing/2014/main" id="{032B9250-92E2-4454-9ED8-EA226D64BE4F}"/>
              </a:ext>
            </a:extLst>
          </p:cNvPr>
          <p:cNvCxnSpPr>
            <a:cxnSpLocks/>
            <a:endCxn id="11" idx="0"/>
          </p:cNvCxnSpPr>
          <p:nvPr/>
        </p:nvCxnSpPr>
        <p:spPr>
          <a:xfrm flipH="1">
            <a:off x="4651915" y="5390870"/>
            <a:ext cx="27423" cy="200692"/>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5" name="Straight Arrow Connector 44">
            <a:extLst>
              <a:ext uri="{FF2B5EF4-FFF2-40B4-BE49-F238E27FC236}">
                <a16:creationId xmlns:a16="http://schemas.microsoft.com/office/drawing/2014/main" id="{4FE07677-EFC2-4596-B0C8-A2FE84C4C062}"/>
              </a:ext>
            </a:extLst>
          </p:cNvPr>
          <p:cNvCxnSpPr>
            <a:cxnSpLocks/>
            <a:stCxn id="11" idx="2"/>
          </p:cNvCxnSpPr>
          <p:nvPr/>
        </p:nvCxnSpPr>
        <p:spPr>
          <a:xfrm>
            <a:off x="4651915" y="6016956"/>
            <a:ext cx="7547" cy="212603"/>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8" name="Flowchart: Connector 67">
            <a:extLst>
              <a:ext uri="{FF2B5EF4-FFF2-40B4-BE49-F238E27FC236}">
                <a16:creationId xmlns:a16="http://schemas.microsoft.com/office/drawing/2014/main" id="{1D5E8CBB-C40C-4567-BFB4-928F1919ED2E}"/>
              </a:ext>
            </a:extLst>
          </p:cNvPr>
          <p:cNvSpPr/>
          <p:nvPr/>
        </p:nvSpPr>
        <p:spPr>
          <a:xfrm>
            <a:off x="4530858" y="1043023"/>
            <a:ext cx="273112" cy="292288"/>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3" name="Flowchart: Connector 12">
            <a:extLst>
              <a:ext uri="{FF2B5EF4-FFF2-40B4-BE49-F238E27FC236}">
                <a16:creationId xmlns:a16="http://schemas.microsoft.com/office/drawing/2014/main" id="{51124FFF-11CD-4F88-B90E-3BEC30FF769E}"/>
              </a:ext>
            </a:extLst>
          </p:cNvPr>
          <p:cNvSpPr/>
          <p:nvPr/>
        </p:nvSpPr>
        <p:spPr>
          <a:xfrm>
            <a:off x="4438476" y="6229559"/>
            <a:ext cx="441968" cy="335502"/>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5" name="Flowchart: Connector 14">
            <a:extLst>
              <a:ext uri="{FF2B5EF4-FFF2-40B4-BE49-F238E27FC236}">
                <a16:creationId xmlns:a16="http://schemas.microsoft.com/office/drawing/2014/main" id="{BCC407A3-5B94-4631-B543-A44E61C744BE}"/>
              </a:ext>
            </a:extLst>
          </p:cNvPr>
          <p:cNvSpPr/>
          <p:nvPr/>
        </p:nvSpPr>
        <p:spPr>
          <a:xfrm>
            <a:off x="4530858" y="6313148"/>
            <a:ext cx="273112" cy="194344"/>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99965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B23E-2A73-5631-1720-99F73C95E970}"/>
              </a:ext>
            </a:extLst>
          </p:cNvPr>
          <p:cNvSpPr>
            <a:spLocks noGrp="1"/>
          </p:cNvSpPr>
          <p:nvPr>
            <p:ph type="title"/>
          </p:nvPr>
        </p:nvSpPr>
        <p:spPr/>
        <p:txBody>
          <a:bodyPr/>
          <a:lstStyle/>
          <a:p>
            <a:r>
              <a:rPr lang="en-US" dirty="0"/>
              <a:t>Data Flow Diagram</a:t>
            </a:r>
            <a:endParaRPr lang="en-IN" dirty="0"/>
          </a:p>
        </p:txBody>
      </p:sp>
      <p:sp>
        <p:nvSpPr>
          <p:cNvPr id="3" name="Content Placeholder 2">
            <a:extLst>
              <a:ext uri="{FF2B5EF4-FFF2-40B4-BE49-F238E27FC236}">
                <a16:creationId xmlns:a16="http://schemas.microsoft.com/office/drawing/2014/main" id="{35ED2F0F-F2B7-B29C-9896-AD320DA13F86}"/>
              </a:ext>
            </a:extLst>
          </p:cNvPr>
          <p:cNvSpPr>
            <a:spLocks noGrp="1"/>
          </p:cNvSpPr>
          <p:nvPr>
            <p:ph idx="1"/>
          </p:nvPr>
        </p:nvSpPr>
        <p:spPr/>
        <p:txBody>
          <a:bodyPr/>
          <a:lstStyle/>
          <a:p>
            <a:r>
              <a:rPr lang="en-US" dirty="0"/>
              <a:t>Data Flow Diagram:</a:t>
            </a:r>
          </a:p>
          <a:p>
            <a:pPr marL="0" indent="0">
              <a:buNone/>
            </a:pPr>
            <a:r>
              <a:rPr lang="en-US" dirty="0"/>
              <a:t>        </a:t>
            </a:r>
          </a:p>
          <a:p>
            <a:pPr marL="0" indent="0">
              <a:buNone/>
            </a:pPr>
            <a:r>
              <a:rPr lang="en-US" dirty="0"/>
              <a:t>       </a:t>
            </a:r>
            <a:endParaRPr lang="en-IN" dirty="0"/>
          </a:p>
        </p:txBody>
      </p:sp>
      <p:sp>
        <p:nvSpPr>
          <p:cNvPr id="17" name="Rectangle 16">
            <a:extLst>
              <a:ext uri="{FF2B5EF4-FFF2-40B4-BE49-F238E27FC236}">
                <a16:creationId xmlns:a16="http://schemas.microsoft.com/office/drawing/2014/main" id="{8E85DFC7-769A-EA69-22DE-2AC2745441E3}"/>
              </a:ext>
            </a:extLst>
          </p:cNvPr>
          <p:cNvSpPr/>
          <p:nvPr/>
        </p:nvSpPr>
        <p:spPr>
          <a:xfrm>
            <a:off x="961534" y="1630848"/>
            <a:ext cx="2253007" cy="6787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Collecting the Dataset</a:t>
            </a:r>
            <a:endParaRPr lang="en-IN" sz="2800" dirty="0"/>
          </a:p>
        </p:txBody>
      </p:sp>
      <p:cxnSp>
        <p:nvCxnSpPr>
          <p:cNvPr id="18" name="Straight Arrow Connector 17">
            <a:extLst>
              <a:ext uri="{FF2B5EF4-FFF2-40B4-BE49-F238E27FC236}">
                <a16:creationId xmlns:a16="http://schemas.microsoft.com/office/drawing/2014/main" id="{C48BFB42-8CBA-E74F-C17E-EAD2203F57D4}"/>
              </a:ext>
            </a:extLst>
          </p:cNvPr>
          <p:cNvCxnSpPr>
            <a:stCxn id="17" idx="3"/>
          </p:cNvCxnSpPr>
          <p:nvPr/>
        </p:nvCxnSpPr>
        <p:spPr>
          <a:xfrm>
            <a:off x="3214541" y="1970203"/>
            <a:ext cx="12631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D50D443D-7D6F-43BE-BCB1-A06F4D86D23B}"/>
              </a:ext>
            </a:extLst>
          </p:cNvPr>
          <p:cNvSpPr/>
          <p:nvPr/>
        </p:nvSpPr>
        <p:spPr>
          <a:xfrm>
            <a:off x="4477733" y="1630847"/>
            <a:ext cx="2253004" cy="8199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Data</a:t>
            </a:r>
            <a:r>
              <a:rPr lang="en-US" dirty="0"/>
              <a:t> </a:t>
            </a:r>
            <a:r>
              <a:rPr lang="en-US" sz="2400" dirty="0"/>
              <a:t>Exploration</a:t>
            </a:r>
            <a:endParaRPr lang="en-IN" sz="2400" dirty="0"/>
          </a:p>
        </p:txBody>
      </p:sp>
      <p:cxnSp>
        <p:nvCxnSpPr>
          <p:cNvPr id="20" name="Straight Arrow Connector 19">
            <a:extLst>
              <a:ext uri="{FF2B5EF4-FFF2-40B4-BE49-F238E27FC236}">
                <a16:creationId xmlns:a16="http://schemas.microsoft.com/office/drawing/2014/main" id="{4FDC958E-A14C-DC58-5077-25F3DE1F6B8D}"/>
              </a:ext>
            </a:extLst>
          </p:cNvPr>
          <p:cNvCxnSpPr/>
          <p:nvPr/>
        </p:nvCxnSpPr>
        <p:spPr>
          <a:xfrm>
            <a:off x="6730739" y="1970203"/>
            <a:ext cx="11689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4DBF372B-3A60-91DD-BED2-35D484B28260}"/>
              </a:ext>
            </a:extLst>
          </p:cNvPr>
          <p:cNvSpPr/>
          <p:nvPr/>
        </p:nvSpPr>
        <p:spPr>
          <a:xfrm>
            <a:off x="7899662" y="1556833"/>
            <a:ext cx="2253007" cy="752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Data</a:t>
            </a:r>
            <a:r>
              <a:rPr lang="en-US" dirty="0"/>
              <a:t> </a:t>
            </a:r>
            <a:r>
              <a:rPr lang="en-US" sz="2400" dirty="0"/>
              <a:t>Cleaning</a:t>
            </a:r>
            <a:endParaRPr lang="en-IN" sz="2400" dirty="0"/>
          </a:p>
        </p:txBody>
      </p:sp>
      <p:cxnSp>
        <p:nvCxnSpPr>
          <p:cNvPr id="22" name="Straight Arrow Connector 21">
            <a:extLst>
              <a:ext uri="{FF2B5EF4-FFF2-40B4-BE49-F238E27FC236}">
                <a16:creationId xmlns:a16="http://schemas.microsoft.com/office/drawing/2014/main" id="{E70BD6B4-CF1A-524F-F445-855FC34DA010}"/>
              </a:ext>
            </a:extLst>
          </p:cNvPr>
          <p:cNvCxnSpPr/>
          <p:nvPr/>
        </p:nvCxnSpPr>
        <p:spPr>
          <a:xfrm>
            <a:off x="9026165" y="2309558"/>
            <a:ext cx="0" cy="653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49EEA71A-BDCF-DD15-4AA9-D328BFF2FBC1}"/>
              </a:ext>
            </a:extLst>
          </p:cNvPr>
          <p:cNvSpPr/>
          <p:nvPr/>
        </p:nvSpPr>
        <p:spPr>
          <a:xfrm>
            <a:off x="7899663" y="2963556"/>
            <a:ext cx="2253005" cy="9528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Feature</a:t>
            </a:r>
          </a:p>
          <a:p>
            <a:pPr algn="ctr"/>
            <a:r>
              <a:rPr lang="en-US" dirty="0"/>
              <a:t> </a:t>
            </a:r>
            <a:r>
              <a:rPr lang="en-US" sz="2400" dirty="0"/>
              <a:t>Engineering</a:t>
            </a:r>
            <a:endParaRPr lang="en-IN" sz="2400" dirty="0"/>
          </a:p>
        </p:txBody>
      </p:sp>
      <p:cxnSp>
        <p:nvCxnSpPr>
          <p:cNvPr id="24" name="Straight Arrow Connector 23">
            <a:extLst>
              <a:ext uri="{FF2B5EF4-FFF2-40B4-BE49-F238E27FC236}">
                <a16:creationId xmlns:a16="http://schemas.microsoft.com/office/drawing/2014/main" id="{D1329662-581C-25F8-5B6D-18A0396C2FB3}"/>
              </a:ext>
            </a:extLst>
          </p:cNvPr>
          <p:cNvCxnSpPr>
            <a:stCxn id="23" idx="1"/>
          </p:cNvCxnSpPr>
          <p:nvPr/>
        </p:nvCxnSpPr>
        <p:spPr>
          <a:xfrm flipH="1">
            <a:off x="6773161" y="3439997"/>
            <a:ext cx="1126502" cy="166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FEBEB6DE-97FB-6283-096E-43638C3F5BAC}"/>
              </a:ext>
            </a:extLst>
          </p:cNvPr>
          <p:cNvSpPr/>
          <p:nvPr/>
        </p:nvSpPr>
        <p:spPr>
          <a:xfrm>
            <a:off x="4479305" y="3030317"/>
            <a:ext cx="2293856" cy="886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Model</a:t>
            </a:r>
            <a:r>
              <a:rPr lang="en-US" dirty="0"/>
              <a:t> </a:t>
            </a:r>
            <a:r>
              <a:rPr lang="en-US" sz="2400" dirty="0"/>
              <a:t>Building</a:t>
            </a:r>
            <a:endParaRPr lang="en-IN" sz="2400" dirty="0"/>
          </a:p>
        </p:txBody>
      </p:sp>
      <p:cxnSp>
        <p:nvCxnSpPr>
          <p:cNvPr id="26" name="Straight Arrow Connector 25">
            <a:extLst>
              <a:ext uri="{FF2B5EF4-FFF2-40B4-BE49-F238E27FC236}">
                <a16:creationId xmlns:a16="http://schemas.microsoft.com/office/drawing/2014/main" id="{5B067246-78FA-1ED9-EA8B-C85A0415AF71}"/>
              </a:ext>
            </a:extLst>
          </p:cNvPr>
          <p:cNvCxnSpPr>
            <a:endCxn id="27" idx="3"/>
          </p:cNvCxnSpPr>
          <p:nvPr/>
        </p:nvCxnSpPr>
        <p:spPr>
          <a:xfrm flipH="1" flipV="1">
            <a:off x="3214540" y="3439997"/>
            <a:ext cx="1263194" cy="333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E8C59545-2B65-1B3E-298E-5ACE929C2208}"/>
              </a:ext>
            </a:extLst>
          </p:cNvPr>
          <p:cNvSpPr/>
          <p:nvPr/>
        </p:nvSpPr>
        <p:spPr>
          <a:xfrm>
            <a:off x="961533" y="2963556"/>
            <a:ext cx="2253007" cy="9528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Model</a:t>
            </a:r>
            <a:r>
              <a:rPr lang="en-US" dirty="0"/>
              <a:t> </a:t>
            </a:r>
            <a:r>
              <a:rPr lang="en-US" sz="2400" dirty="0"/>
              <a:t>Testing</a:t>
            </a:r>
            <a:endParaRPr lang="en-IN" sz="2400" dirty="0"/>
          </a:p>
        </p:txBody>
      </p:sp>
      <p:cxnSp>
        <p:nvCxnSpPr>
          <p:cNvPr id="28" name="Straight Arrow Connector 27">
            <a:extLst>
              <a:ext uri="{FF2B5EF4-FFF2-40B4-BE49-F238E27FC236}">
                <a16:creationId xmlns:a16="http://schemas.microsoft.com/office/drawing/2014/main" id="{750452CC-2786-4AC2-E965-EE0DE4BFB928}"/>
              </a:ext>
            </a:extLst>
          </p:cNvPr>
          <p:cNvCxnSpPr>
            <a:stCxn id="27" idx="2"/>
          </p:cNvCxnSpPr>
          <p:nvPr/>
        </p:nvCxnSpPr>
        <p:spPr>
          <a:xfrm>
            <a:off x="2088037" y="3916438"/>
            <a:ext cx="23567" cy="712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FBD0EB17-387C-88FA-D429-164A28E43085}"/>
              </a:ext>
            </a:extLst>
          </p:cNvPr>
          <p:cNvSpPr/>
          <p:nvPr/>
        </p:nvSpPr>
        <p:spPr>
          <a:xfrm>
            <a:off x="985100" y="4628561"/>
            <a:ext cx="2253007" cy="8295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Result</a:t>
            </a:r>
            <a:endParaRPr lang="en-IN" sz="2800" dirty="0"/>
          </a:p>
        </p:txBody>
      </p:sp>
    </p:spTree>
    <p:extLst>
      <p:ext uri="{BB962C8B-B14F-4D97-AF65-F5344CB8AC3E}">
        <p14:creationId xmlns:p14="http://schemas.microsoft.com/office/powerpoint/2010/main" val="3122604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22695-FA7A-4C91-B5DD-B3E1BF50AA49}"/>
              </a:ext>
            </a:extLst>
          </p:cNvPr>
          <p:cNvSpPr>
            <a:spLocks noGrp="1"/>
          </p:cNvSpPr>
          <p:nvPr>
            <p:ph type="title"/>
          </p:nvPr>
        </p:nvSpPr>
        <p:spPr/>
        <p:txBody>
          <a:bodyPr/>
          <a:lstStyle/>
          <a:p>
            <a:r>
              <a:rPr lang="en-US" dirty="0"/>
              <a:t>Implementation</a:t>
            </a:r>
            <a:endParaRPr lang="en-IN" dirty="0"/>
          </a:p>
        </p:txBody>
      </p:sp>
      <p:sp>
        <p:nvSpPr>
          <p:cNvPr id="3" name="Content Placeholder 2">
            <a:extLst>
              <a:ext uri="{FF2B5EF4-FFF2-40B4-BE49-F238E27FC236}">
                <a16:creationId xmlns:a16="http://schemas.microsoft.com/office/drawing/2014/main" id="{4F5D7EB7-FFBA-4421-82BD-91D4944620F8}"/>
              </a:ext>
            </a:extLst>
          </p:cNvPr>
          <p:cNvSpPr>
            <a:spLocks noGrp="1"/>
          </p:cNvSpPr>
          <p:nvPr>
            <p:ph idx="1"/>
          </p:nvPr>
        </p:nvSpPr>
        <p:spPr/>
        <p:txBody>
          <a:bodyPr>
            <a:normAutofit/>
          </a:bodyPr>
          <a:lstStyle/>
          <a:p>
            <a:r>
              <a:rPr lang="en-US" dirty="0"/>
              <a:t>Collecting the dataset:</a:t>
            </a:r>
          </a:p>
          <a:p>
            <a:pPr lvl="1"/>
            <a:r>
              <a:rPr lang="en-US" dirty="0"/>
              <a:t>By using Big Mart sales data we are implementing our project.</a:t>
            </a:r>
          </a:p>
          <a:p>
            <a:r>
              <a:rPr lang="en-US" dirty="0"/>
              <a:t>Data Preprocessing:</a:t>
            </a:r>
          </a:p>
          <a:p>
            <a:pPr lvl="1"/>
            <a:r>
              <a:rPr lang="en-US" dirty="0"/>
              <a:t>The data has missing values as some stores do not report all the data due to technical glitches. Hence, it will be required to treat them accordingly.</a:t>
            </a:r>
          </a:p>
          <a:p>
            <a:r>
              <a:rPr lang="en-US" dirty="0"/>
              <a:t>Feature Engineering:</a:t>
            </a:r>
          </a:p>
          <a:p>
            <a:pPr lvl="1"/>
            <a:r>
              <a:rPr lang="en-US" dirty="0"/>
              <a:t>For the conversion of categorical values to numerical values.</a:t>
            </a:r>
          </a:p>
          <a:p>
            <a:r>
              <a:rPr lang="en-US" dirty="0"/>
              <a:t>Building the Models</a:t>
            </a:r>
          </a:p>
          <a:p>
            <a:r>
              <a:rPr lang="en-US" dirty="0"/>
              <a:t>Testing the Models</a:t>
            </a:r>
          </a:p>
          <a:p>
            <a:r>
              <a:rPr lang="en-US" dirty="0"/>
              <a:t>Integrating the model and front end in order to develop the user interface.</a:t>
            </a:r>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3327703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FCCB1-4F6F-4628-99B7-42FC9A0E15D8}"/>
              </a:ext>
            </a:extLst>
          </p:cNvPr>
          <p:cNvSpPr>
            <a:spLocks noGrp="1"/>
          </p:cNvSpPr>
          <p:nvPr>
            <p:ph type="title"/>
          </p:nvPr>
        </p:nvSpPr>
        <p:spPr/>
        <p:txBody>
          <a:bodyPr/>
          <a:lstStyle/>
          <a:p>
            <a:r>
              <a:rPr lang="en-US" dirty="0"/>
              <a:t>…</a:t>
            </a:r>
            <a:r>
              <a:rPr lang="en-US" dirty="0" err="1"/>
              <a:t>Contd</a:t>
            </a:r>
            <a:endParaRPr lang="en-IN" dirty="0"/>
          </a:p>
        </p:txBody>
      </p:sp>
      <p:sp>
        <p:nvSpPr>
          <p:cNvPr id="3" name="Content Placeholder 2">
            <a:extLst>
              <a:ext uri="{FF2B5EF4-FFF2-40B4-BE49-F238E27FC236}">
                <a16:creationId xmlns:a16="http://schemas.microsoft.com/office/drawing/2014/main" id="{EE6331D7-0035-4169-8672-772EE3F35874}"/>
              </a:ext>
            </a:extLst>
          </p:cNvPr>
          <p:cNvSpPr>
            <a:spLocks noGrp="1"/>
          </p:cNvSpPr>
          <p:nvPr>
            <p:ph idx="1"/>
          </p:nvPr>
        </p:nvSpPr>
        <p:spPr/>
        <p:txBody>
          <a:bodyPr>
            <a:normAutofit/>
          </a:bodyPr>
          <a:lstStyle/>
          <a:p>
            <a:r>
              <a:rPr lang="en-US" dirty="0"/>
              <a:t>Here, we are using the programming language called Python, which is a general purpose, interpreted-high level language used extensively for solving domain problems.</a:t>
            </a:r>
          </a:p>
          <a:p>
            <a:r>
              <a:rPr lang="en-US" dirty="0"/>
              <a:t>Python has various libraries used for scientific purposes and for making problem solving efficient.</a:t>
            </a:r>
          </a:p>
          <a:p>
            <a:r>
              <a:rPr lang="en-US" dirty="0"/>
              <a:t>Those are:</a:t>
            </a:r>
          </a:p>
          <a:p>
            <a:pPr lvl="1"/>
            <a:r>
              <a:rPr lang="en-US" dirty="0"/>
              <a:t>Numpy</a:t>
            </a:r>
          </a:p>
          <a:p>
            <a:pPr lvl="1"/>
            <a:r>
              <a:rPr lang="en-US" dirty="0"/>
              <a:t>Pandas</a:t>
            </a:r>
          </a:p>
          <a:p>
            <a:pPr lvl="1"/>
            <a:r>
              <a:rPr lang="en-US" dirty="0"/>
              <a:t>Matplotlib</a:t>
            </a:r>
          </a:p>
          <a:p>
            <a:pPr lvl="1"/>
            <a:r>
              <a:rPr lang="en-US" dirty="0" err="1"/>
              <a:t>Sklearn</a:t>
            </a:r>
            <a:endParaRPr lang="en-US" dirty="0"/>
          </a:p>
          <a:p>
            <a:pPr lvl="1"/>
            <a:endParaRPr lang="en-US" dirty="0"/>
          </a:p>
        </p:txBody>
      </p:sp>
    </p:spTree>
    <p:extLst>
      <p:ext uri="{BB962C8B-B14F-4D97-AF65-F5344CB8AC3E}">
        <p14:creationId xmlns:p14="http://schemas.microsoft.com/office/powerpoint/2010/main" val="4234481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EDF92-D8FE-46A0-9767-D984E9608143}"/>
              </a:ext>
            </a:extLst>
          </p:cNvPr>
          <p:cNvSpPr>
            <a:spLocks noGrp="1"/>
          </p:cNvSpPr>
          <p:nvPr>
            <p:ph type="title"/>
          </p:nvPr>
        </p:nvSpPr>
        <p:spPr/>
        <p:txBody>
          <a:bodyPr/>
          <a:lstStyle/>
          <a:p>
            <a:r>
              <a:rPr lang="en-IN" dirty="0"/>
              <a:t>Sample Code</a:t>
            </a:r>
          </a:p>
        </p:txBody>
      </p:sp>
      <p:sp>
        <p:nvSpPr>
          <p:cNvPr id="3" name="Content Placeholder 2">
            <a:extLst>
              <a:ext uri="{FF2B5EF4-FFF2-40B4-BE49-F238E27FC236}">
                <a16:creationId xmlns:a16="http://schemas.microsoft.com/office/drawing/2014/main" id="{9FF8D10B-9EFB-4F7C-9E3A-BFC4584ECDF4}"/>
              </a:ext>
            </a:extLst>
          </p:cNvPr>
          <p:cNvSpPr>
            <a:spLocks noGrp="1"/>
          </p:cNvSpPr>
          <p:nvPr>
            <p:ph idx="1"/>
          </p:nvPr>
        </p:nvSpPr>
        <p:spPr/>
        <p:txBody>
          <a:bodyPr/>
          <a:lstStyle/>
          <a:p>
            <a:r>
              <a:rPr lang="en-IN" dirty="0"/>
              <a:t>Here is the sample code about how we split the features and </a:t>
            </a:r>
            <a:r>
              <a:rPr lang="en-IN" dirty="0" err="1"/>
              <a:t>target.And</a:t>
            </a:r>
            <a:r>
              <a:rPr lang="en-IN" dirty="0"/>
              <a:t> we split the 80%of the dataset for training and 20% of the dataset for testing.</a:t>
            </a:r>
          </a:p>
          <a:p>
            <a:pPr marL="0" indent="0">
              <a:buNone/>
            </a:pPr>
            <a:r>
              <a:rPr lang="en-IN" dirty="0"/>
              <a:t>         X=</a:t>
            </a:r>
            <a:r>
              <a:rPr lang="en-IN" dirty="0" err="1"/>
              <a:t>data.drop</a:t>
            </a:r>
            <a:r>
              <a:rPr lang="en-IN" dirty="0"/>
              <a:t>(columns=‘</a:t>
            </a:r>
            <a:r>
              <a:rPr lang="en-IN" dirty="0" err="1"/>
              <a:t>Item_Outlet_Sales’,axis</a:t>
            </a:r>
            <a:r>
              <a:rPr lang="en-IN" dirty="0"/>
              <a:t>=1)</a:t>
            </a:r>
          </a:p>
          <a:p>
            <a:pPr marL="0" indent="0">
              <a:buNone/>
            </a:pPr>
            <a:r>
              <a:rPr lang="en-IN" dirty="0"/>
              <a:t>         Y=data[‘</a:t>
            </a:r>
            <a:r>
              <a:rPr lang="en-IN" dirty="0" err="1"/>
              <a:t>Item_Outlet_Sales</a:t>
            </a:r>
            <a:r>
              <a:rPr lang="en-IN" dirty="0"/>
              <a:t>’]</a:t>
            </a:r>
          </a:p>
          <a:p>
            <a:pPr marL="0" indent="0">
              <a:buNone/>
            </a:pPr>
            <a:r>
              <a:rPr lang="en-IN" dirty="0"/>
              <a:t>         </a:t>
            </a:r>
            <a:r>
              <a:rPr lang="en-IN" dirty="0" err="1"/>
              <a:t>X_train,X_test,Y_train,Y_test</a:t>
            </a:r>
            <a:r>
              <a:rPr lang="en-IN" dirty="0"/>
              <a:t>=</a:t>
            </a:r>
          </a:p>
          <a:p>
            <a:pPr marL="0" indent="0">
              <a:buNone/>
            </a:pPr>
            <a:r>
              <a:rPr lang="en-IN" dirty="0"/>
              <a:t>                </a:t>
            </a:r>
            <a:r>
              <a:rPr lang="en-IN" dirty="0" err="1"/>
              <a:t>train_test_split</a:t>
            </a:r>
            <a:r>
              <a:rPr lang="en-IN" dirty="0"/>
              <a:t>(</a:t>
            </a:r>
            <a:r>
              <a:rPr lang="en-IN" dirty="0" err="1"/>
              <a:t>X,Y,test_size</a:t>
            </a:r>
            <a:r>
              <a:rPr lang="en-IN" dirty="0"/>
              <a:t>=0.2,random_state=2) </a:t>
            </a:r>
          </a:p>
          <a:p>
            <a:pPr marL="0" indent="0">
              <a:buNone/>
            </a:pPr>
            <a:r>
              <a:rPr lang="en-IN" dirty="0"/>
              <a:t>        print(</a:t>
            </a:r>
            <a:r>
              <a:rPr lang="en-IN" dirty="0" err="1"/>
              <a:t>X.shape,X_train.shape,X_test.shape</a:t>
            </a:r>
            <a:r>
              <a:rPr lang="en-IN" dirty="0"/>
              <a:t>)</a:t>
            </a:r>
          </a:p>
          <a:p>
            <a:r>
              <a:rPr lang="en-IN" dirty="0"/>
              <a:t>The above code for splitting the data for training and testing.</a:t>
            </a:r>
          </a:p>
          <a:p>
            <a:pPr marL="0" indent="0">
              <a:buNone/>
            </a:pPr>
            <a:r>
              <a:rPr lang="en-IN" dirty="0"/>
              <a:t>        </a:t>
            </a:r>
          </a:p>
        </p:txBody>
      </p:sp>
    </p:spTree>
    <p:extLst>
      <p:ext uri="{BB962C8B-B14F-4D97-AF65-F5344CB8AC3E}">
        <p14:creationId xmlns:p14="http://schemas.microsoft.com/office/powerpoint/2010/main" val="13815960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17805-9C73-E385-DC63-B25034DEC0E8}"/>
              </a:ext>
            </a:extLst>
          </p:cNvPr>
          <p:cNvSpPr>
            <a:spLocks noGrp="1"/>
          </p:cNvSpPr>
          <p:nvPr>
            <p:ph type="title"/>
          </p:nvPr>
        </p:nvSpPr>
        <p:spPr/>
        <p:txBody>
          <a:bodyPr/>
          <a:lstStyle/>
          <a:p>
            <a:r>
              <a:rPr lang="en-IN" dirty="0"/>
              <a:t>…Contd</a:t>
            </a:r>
          </a:p>
        </p:txBody>
      </p:sp>
      <p:sp>
        <p:nvSpPr>
          <p:cNvPr id="3" name="Content Placeholder 2">
            <a:extLst>
              <a:ext uri="{FF2B5EF4-FFF2-40B4-BE49-F238E27FC236}">
                <a16:creationId xmlns:a16="http://schemas.microsoft.com/office/drawing/2014/main" id="{7827E855-4A73-73AE-542D-9BD0E60C0A20}"/>
              </a:ext>
            </a:extLst>
          </p:cNvPr>
          <p:cNvSpPr>
            <a:spLocks noGrp="1"/>
          </p:cNvSpPr>
          <p:nvPr>
            <p:ph idx="1"/>
          </p:nvPr>
        </p:nvSpPr>
        <p:spPr/>
        <p:txBody>
          <a:bodyPr>
            <a:normAutofit lnSpcReduction="10000"/>
          </a:bodyPr>
          <a:lstStyle/>
          <a:p>
            <a:r>
              <a:rPr lang="en-IN" b="1" dirty="0"/>
              <a:t>Sample code for Linear Regression:</a:t>
            </a:r>
          </a:p>
          <a:p>
            <a:pPr marL="0" indent="0">
              <a:buNone/>
            </a:pPr>
            <a:r>
              <a:rPr lang="en-IN" dirty="0"/>
              <a:t>from </a:t>
            </a:r>
            <a:r>
              <a:rPr lang="en-IN" dirty="0" err="1"/>
              <a:t>sklearn.linear_model</a:t>
            </a:r>
            <a:r>
              <a:rPr lang="en-IN" dirty="0"/>
              <a:t> import </a:t>
            </a:r>
            <a:r>
              <a:rPr lang="en-IN" dirty="0" err="1"/>
              <a:t>LinearRegression</a:t>
            </a:r>
            <a:endParaRPr lang="en-IN" dirty="0"/>
          </a:p>
          <a:p>
            <a:pPr marL="0" indent="0">
              <a:buNone/>
            </a:pPr>
            <a:r>
              <a:rPr lang="en-IN" dirty="0"/>
              <a:t>#Training the Simple Linear Regression model on the Training set</a:t>
            </a:r>
          </a:p>
          <a:p>
            <a:pPr marL="0" indent="0">
              <a:buNone/>
            </a:pPr>
            <a:r>
              <a:rPr lang="en-IN" dirty="0"/>
              <a:t>model = </a:t>
            </a:r>
            <a:r>
              <a:rPr lang="en-IN" dirty="0" err="1"/>
              <a:t>LinearRegression</a:t>
            </a:r>
            <a:r>
              <a:rPr lang="en-IN" dirty="0"/>
              <a:t>(normalize=True)</a:t>
            </a:r>
          </a:p>
          <a:p>
            <a:pPr marL="0" indent="0">
              <a:buNone/>
            </a:pPr>
            <a:r>
              <a:rPr lang="en-IN" dirty="0"/>
              <a:t>#Predicting the Test set results</a:t>
            </a:r>
          </a:p>
          <a:p>
            <a:pPr marL="0" indent="0">
              <a:buNone/>
            </a:pPr>
            <a:r>
              <a:rPr lang="en-US" dirty="0" err="1"/>
              <a:t>Model.fit</a:t>
            </a:r>
            <a:r>
              <a:rPr lang="en-US" dirty="0"/>
              <a:t>(</a:t>
            </a:r>
            <a:r>
              <a:rPr lang="en-US" dirty="0" err="1"/>
              <a:t>X_train,Y_train</a:t>
            </a:r>
            <a:r>
              <a:rPr lang="en-US" dirty="0"/>
              <a:t>)</a:t>
            </a:r>
            <a:endParaRPr lang="en-IN" dirty="0"/>
          </a:p>
          <a:p>
            <a:pPr marL="0" indent="0">
              <a:buNone/>
            </a:pPr>
            <a:r>
              <a:rPr lang="en-IN" dirty="0" err="1"/>
              <a:t>y_pred</a:t>
            </a:r>
            <a:r>
              <a:rPr lang="en-IN" dirty="0"/>
              <a:t> = </a:t>
            </a:r>
            <a:r>
              <a:rPr lang="en-IN" dirty="0" err="1"/>
              <a:t>model.predict</a:t>
            </a:r>
            <a:r>
              <a:rPr lang="en-IN" dirty="0"/>
              <a:t>(</a:t>
            </a:r>
            <a:r>
              <a:rPr lang="en-IN" dirty="0" err="1"/>
              <a:t>X_train</a:t>
            </a:r>
            <a:r>
              <a:rPr lang="en-IN" dirty="0"/>
              <a:t>)</a:t>
            </a:r>
          </a:p>
          <a:p>
            <a:pPr marL="0" indent="0">
              <a:buNone/>
            </a:pPr>
            <a:r>
              <a:rPr lang="en-IN" dirty="0"/>
              <a:t>from </a:t>
            </a:r>
            <a:r>
              <a:rPr lang="en-IN" dirty="0" err="1"/>
              <a:t>sklearn.metrics</a:t>
            </a:r>
            <a:r>
              <a:rPr lang="en-IN" dirty="0"/>
              <a:t> import r2_score,mean_squared_error</a:t>
            </a:r>
          </a:p>
          <a:p>
            <a:pPr marL="0" indent="0">
              <a:buNone/>
            </a:pPr>
            <a:r>
              <a:rPr lang="en-IN" dirty="0"/>
              <a:t>score = r2_score(</a:t>
            </a:r>
            <a:r>
              <a:rPr lang="en-IN" dirty="0" err="1"/>
              <a:t>y,y_pred</a:t>
            </a:r>
            <a:r>
              <a:rPr lang="en-IN" dirty="0"/>
              <a:t>)</a:t>
            </a:r>
          </a:p>
          <a:p>
            <a:pPr marL="0" indent="0">
              <a:buNone/>
            </a:pPr>
            <a:r>
              <a:rPr lang="en-IN" dirty="0"/>
              <a:t>print("ScoreofTraining:",100*score)</a:t>
            </a:r>
          </a:p>
          <a:p>
            <a:pPr marL="0" indent="0">
              <a:buNone/>
            </a:pPr>
            <a:r>
              <a:rPr lang="en-IN" dirty="0"/>
              <a:t>print("RMSE:%.4g"%np.sqrt(</a:t>
            </a:r>
            <a:r>
              <a:rPr lang="en-IN" dirty="0" err="1"/>
              <a:t>mean_squared_error</a:t>
            </a:r>
            <a:r>
              <a:rPr lang="en-IN" dirty="0"/>
              <a:t>(</a:t>
            </a:r>
            <a:r>
              <a:rPr lang="en-IN" dirty="0" err="1"/>
              <a:t>Y_train,y_pred</a:t>
            </a:r>
            <a:r>
              <a:rPr lang="en-IN" dirty="0"/>
              <a:t>)))</a:t>
            </a:r>
          </a:p>
        </p:txBody>
      </p:sp>
    </p:spTree>
    <p:extLst>
      <p:ext uri="{BB962C8B-B14F-4D97-AF65-F5344CB8AC3E}">
        <p14:creationId xmlns:p14="http://schemas.microsoft.com/office/powerpoint/2010/main" val="32296905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7DB33-12D0-84B1-A634-DE3BDD7690F1}"/>
              </a:ext>
            </a:extLst>
          </p:cNvPr>
          <p:cNvSpPr>
            <a:spLocks noGrp="1"/>
          </p:cNvSpPr>
          <p:nvPr>
            <p:ph type="title"/>
          </p:nvPr>
        </p:nvSpPr>
        <p:spPr/>
        <p:txBody>
          <a:bodyPr/>
          <a:lstStyle/>
          <a:p>
            <a:r>
              <a:rPr lang="en-IN" dirty="0"/>
              <a:t>…Contd</a:t>
            </a:r>
          </a:p>
        </p:txBody>
      </p:sp>
      <p:sp>
        <p:nvSpPr>
          <p:cNvPr id="7" name="Content Placeholder 6">
            <a:extLst>
              <a:ext uri="{FF2B5EF4-FFF2-40B4-BE49-F238E27FC236}">
                <a16:creationId xmlns:a16="http://schemas.microsoft.com/office/drawing/2014/main" id="{FE26C126-E75E-8A35-1327-532048AB18AF}"/>
              </a:ext>
            </a:extLst>
          </p:cNvPr>
          <p:cNvSpPr>
            <a:spLocks noGrp="1"/>
          </p:cNvSpPr>
          <p:nvPr>
            <p:ph idx="1"/>
          </p:nvPr>
        </p:nvSpPr>
        <p:spPr/>
        <p:txBody>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Accuracy of Linear Regression is: 51.30%</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756" y="1244220"/>
            <a:ext cx="7540977" cy="3451958"/>
          </a:xfrm>
          <a:prstGeom prst="rect">
            <a:avLst/>
          </a:prstGeom>
        </p:spPr>
      </p:pic>
    </p:spTree>
    <p:extLst>
      <p:ext uri="{BB962C8B-B14F-4D97-AF65-F5344CB8AC3E}">
        <p14:creationId xmlns:p14="http://schemas.microsoft.com/office/powerpoint/2010/main" val="26427230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3DCA3-BFA1-6E53-A7F4-E622BC1E1816}"/>
              </a:ext>
            </a:extLst>
          </p:cNvPr>
          <p:cNvSpPr>
            <a:spLocks noGrp="1"/>
          </p:cNvSpPr>
          <p:nvPr>
            <p:ph type="title"/>
          </p:nvPr>
        </p:nvSpPr>
        <p:spPr/>
        <p:txBody>
          <a:bodyPr/>
          <a:lstStyle/>
          <a:p>
            <a:r>
              <a:rPr lang="en-IN" dirty="0"/>
              <a:t>…Contd</a:t>
            </a:r>
          </a:p>
        </p:txBody>
      </p:sp>
      <p:sp>
        <p:nvSpPr>
          <p:cNvPr id="3" name="Content Placeholder 2">
            <a:extLst>
              <a:ext uri="{FF2B5EF4-FFF2-40B4-BE49-F238E27FC236}">
                <a16:creationId xmlns:a16="http://schemas.microsoft.com/office/drawing/2014/main" id="{75ABE13D-AEAD-9758-E3D4-5424F7F85B7C}"/>
              </a:ext>
            </a:extLst>
          </p:cNvPr>
          <p:cNvSpPr>
            <a:spLocks noGrp="1"/>
          </p:cNvSpPr>
          <p:nvPr>
            <p:ph idx="1"/>
          </p:nvPr>
        </p:nvSpPr>
        <p:spPr/>
        <p:txBody>
          <a:bodyPr/>
          <a:lstStyle/>
          <a:p>
            <a:r>
              <a:rPr lang="en-IN" b="1" dirty="0"/>
              <a:t>Sample code for Ridge Regression:</a:t>
            </a:r>
          </a:p>
          <a:p>
            <a:pPr marL="0" indent="0">
              <a:buNone/>
            </a:pPr>
            <a:r>
              <a:rPr lang="en-IN" dirty="0"/>
              <a:t>from </a:t>
            </a:r>
            <a:r>
              <a:rPr lang="en-IN" dirty="0" err="1"/>
              <a:t>sklearn.linear_model</a:t>
            </a:r>
            <a:r>
              <a:rPr lang="en-IN" dirty="0"/>
              <a:t> import Ridge            </a:t>
            </a:r>
          </a:p>
          <a:p>
            <a:pPr marL="0" indent="0">
              <a:buNone/>
            </a:pPr>
            <a:r>
              <a:rPr lang="en-IN" dirty="0" err="1"/>
              <a:t>rr</a:t>
            </a:r>
            <a:r>
              <a:rPr lang="en-IN" dirty="0"/>
              <a:t> = Ridge(alpha = 0.009)</a:t>
            </a:r>
          </a:p>
          <a:p>
            <a:pPr marL="0" indent="0">
              <a:buNone/>
            </a:pPr>
            <a:r>
              <a:rPr lang="en-IN" dirty="0" err="1"/>
              <a:t>rr.fit</a:t>
            </a:r>
            <a:r>
              <a:rPr lang="en-IN" dirty="0"/>
              <a:t>(</a:t>
            </a:r>
            <a:r>
              <a:rPr lang="en-IN" dirty="0" err="1"/>
              <a:t>x_train</a:t>
            </a:r>
            <a:r>
              <a:rPr lang="en-IN" dirty="0"/>
              <a:t>, </a:t>
            </a:r>
            <a:r>
              <a:rPr lang="en-IN" dirty="0" err="1"/>
              <a:t>y_train</a:t>
            </a:r>
            <a:r>
              <a:rPr lang="en-IN" dirty="0"/>
              <a:t>)</a:t>
            </a:r>
          </a:p>
          <a:p>
            <a:pPr marL="0" indent="0">
              <a:buNone/>
            </a:pPr>
            <a:r>
              <a:rPr lang="en-IN" dirty="0"/>
              <a:t> #Prediction AFTER Ridge regression</a:t>
            </a:r>
          </a:p>
          <a:p>
            <a:pPr marL="0" indent="0">
              <a:buNone/>
            </a:pPr>
            <a:r>
              <a:rPr lang="en-IN" dirty="0" err="1"/>
              <a:t>rr_pred</a:t>
            </a:r>
            <a:r>
              <a:rPr lang="en-IN" dirty="0"/>
              <a:t> = </a:t>
            </a:r>
            <a:r>
              <a:rPr lang="en-IN" dirty="0" err="1"/>
              <a:t>rr.predict</a:t>
            </a:r>
            <a:r>
              <a:rPr lang="en-IN" dirty="0"/>
              <a:t>(</a:t>
            </a:r>
            <a:r>
              <a:rPr lang="en-IN" dirty="0" err="1"/>
              <a:t>x_train</a:t>
            </a:r>
            <a:r>
              <a:rPr lang="en-IN" dirty="0"/>
              <a:t>)</a:t>
            </a:r>
          </a:p>
          <a:p>
            <a:pPr marL="0" indent="0">
              <a:buNone/>
            </a:pPr>
            <a:r>
              <a:rPr lang="en-IN" dirty="0"/>
              <a:t>#Accuracy score check</a:t>
            </a:r>
          </a:p>
          <a:p>
            <a:pPr marL="0" indent="0">
              <a:buNone/>
            </a:pPr>
            <a:r>
              <a:rPr lang="en-IN" dirty="0"/>
              <a:t>r2_score_RR=r2_score(</a:t>
            </a:r>
            <a:r>
              <a:rPr lang="en-IN" dirty="0" err="1"/>
              <a:t>y_train,y_pred</a:t>
            </a:r>
            <a:r>
              <a:rPr lang="en-IN" dirty="0"/>
              <a:t>)</a:t>
            </a:r>
          </a:p>
          <a:p>
            <a:pPr marL="0" indent="0">
              <a:buNone/>
            </a:pPr>
            <a:r>
              <a:rPr lang="en-IN" dirty="0"/>
              <a:t>print('R2_Score:',r2_score_RR*100,"%" )</a:t>
            </a:r>
          </a:p>
          <a:p>
            <a:r>
              <a:rPr lang="en-IN" dirty="0"/>
              <a:t>Accuracy of Ridge regression model is: 51.307%</a:t>
            </a:r>
          </a:p>
        </p:txBody>
      </p:sp>
      <p:pic>
        <p:nvPicPr>
          <p:cNvPr id="6" name="Picture 5">
            <a:extLst>
              <a:ext uri="{FF2B5EF4-FFF2-40B4-BE49-F238E27FC236}">
                <a16:creationId xmlns:a16="http://schemas.microsoft.com/office/drawing/2014/main" id="{0C004DD0-4C36-3C3B-8D16-F2A7DF1CD1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1893" y="1695636"/>
            <a:ext cx="4752975" cy="3577700"/>
          </a:xfrm>
          <a:prstGeom prst="rect">
            <a:avLst/>
          </a:prstGeom>
        </p:spPr>
      </p:pic>
    </p:spTree>
    <p:extLst>
      <p:ext uri="{BB962C8B-B14F-4D97-AF65-F5344CB8AC3E}">
        <p14:creationId xmlns:p14="http://schemas.microsoft.com/office/powerpoint/2010/main" val="19390822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32E1B-A5BC-88AA-327A-5D69999578C5}"/>
              </a:ext>
            </a:extLst>
          </p:cNvPr>
          <p:cNvSpPr>
            <a:spLocks noGrp="1"/>
          </p:cNvSpPr>
          <p:nvPr>
            <p:ph type="title"/>
          </p:nvPr>
        </p:nvSpPr>
        <p:spPr/>
        <p:txBody>
          <a:bodyPr/>
          <a:lstStyle/>
          <a:p>
            <a:r>
              <a:rPr lang="en-IN" dirty="0"/>
              <a:t>…Contd</a:t>
            </a:r>
          </a:p>
        </p:txBody>
      </p:sp>
      <p:sp>
        <p:nvSpPr>
          <p:cNvPr id="3" name="Content Placeholder 2">
            <a:extLst>
              <a:ext uri="{FF2B5EF4-FFF2-40B4-BE49-F238E27FC236}">
                <a16:creationId xmlns:a16="http://schemas.microsoft.com/office/drawing/2014/main" id="{FC6B5099-063D-C3B6-8F88-F33F5D55AD14}"/>
              </a:ext>
            </a:extLst>
          </p:cNvPr>
          <p:cNvSpPr>
            <a:spLocks noGrp="1"/>
          </p:cNvSpPr>
          <p:nvPr>
            <p:ph idx="1"/>
          </p:nvPr>
        </p:nvSpPr>
        <p:spPr/>
        <p:txBody>
          <a:bodyPr/>
          <a:lstStyle/>
          <a:p>
            <a:r>
              <a:rPr lang="en-IN" b="1" dirty="0"/>
              <a:t>Sample code for Random Forest:</a:t>
            </a:r>
          </a:p>
          <a:p>
            <a:pPr marL="0" indent="0">
              <a:buNone/>
            </a:pPr>
            <a:r>
              <a:rPr lang="en-IN" dirty="0"/>
              <a:t>from </a:t>
            </a:r>
            <a:r>
              <a:rPr lang="en-IN" dirty="0" err="1"/>
              <a:t>sklearn.ensemble</a:t>
            </a:r>
            <a:r>
              <a:rPr lang="en-IN" dirty="0"/>
              <a:t> import </a:t>
            </a:r>
            <a:r>
              <a:rPr lang="en-IN" dirty="0" err="1"/>
              <a:t>RandomForestRegressor</a:t>
            </a:r>
            <a:endParaRPr lang="en-IN" dirty="0"/>
          </a:p>
          <a:p>
            <a:pPr marL="0" indent="0">
              <a:buNone/>
            </a:pPr>
            <a:r>
              <a:rPr lang="en-IN" dirty="0"/>
              <a:t>rf = </a:t>
            </a:r>
            <a:r>
              <a:rPr lang="en-IN" dirty="0" err="1"/>
              <a:t>RandomForestRegressor</a:t>
            </a:r>
            <a:r>
              <a:rPr lang="en-IN" dirty="0"/>
              <a:t>()</a:t>
            </a:r>
          </a:p>
          <a:p>
            <a:pPr marL="0" indent="0">
              <a:buNone/>
            </a:pPr>
            <a:r>
              <a:rPr lang="en-US" dirty="0" err="1"/>
              <a:t>rf.fit</a:t>
            </a:r>
            <a:r>
              <a:rPr lang="en-US" dirty="0"/>
              <a:t>(</a:t>
            </a:r>
            <a:r>
              <a:rPr lang="en-US" dirty="0" err="1"/>
              <a:t>X_train,Y_train</a:t>
            </a:r>
            <a:r>
              <a:rPr lang="en-US" dirty="0"/>
              <a:t>)</a:t>
            </a:r>
            <a:endParaRPr lang="en-IN" dirty="0"/>
          </a:p>
          <a:p>
            <a:pPr marL="0" indent="0">
              <a:buNone/>
            </a:pPr>
            <a:r>
              <a:rPr lang="en-IN" dirty="0" err="1"/>
              <a:t>y_pred</a:t>
            </a:r>
            <a:r>
              <a:rPr lang="en-IN" dirty="0"/>
              <a:t> =</a:t>
            </a:r>
            <a:r>
              <a:rPr lang="en-IN" dirty="0" err="1"/>
              <a:t>rf.predict</a:t>
            </a:r>
            <a:r>
              <a:rPr lang="en-IN" dirty="0"/>
              <a:t>(</a:t>
            </a:r>
            <a:r>
              <a:rPr lang="en-IN" dirty="0" err="1"/>
              <a:t>X_train</a:t>
            </a:r>
            <a:r>
              <a:rPr lang="en-IN" dirty="0"/>
              <a:t>)</a:t>
            </a:r>
          </a:p>
          <a:p>
            <a:pPr marL="0" indent="0">
              <a:buNone/>
            </a:pPr>
            <a:r>
              <a:rPr lang="en-IN" dirty="0"/>
              <a:t>From </a:t>
            </a:r>
            <a:r>
              <a:rPr lang="en-IN" dirty="0" err="1"/>
              <a:t>sklearn.metrics</a:t>
            </a:r>
            <a:r>
              <a:rPr lang="en-IN" dirty="0"/>
              <a:t> import r2_score,mean_squared_error</a:t>
            </a:r>
          </a:p>
          <a:p>
            <a:pPr marL="0" indent="0">
              <a:buNone/>
            </a:pPr>
            <a:r>
              <a:rPr lang="en-IN" dirty="0"/>
              <a:t>score = r2_score(</a:t>
            </a:r>
            <a:r>
              <a:rPr lang="en-IN" dirty="0" err="1"/>
              <a:t>Y_train,y_pred</a:t>
            </a:r>
            <a:r>
              <a:rPr lang="en-IN" dirty="0"/>
              <a:t>)</a:t>
            </a:r>
          </a:p>
          <a:p>
            <a:pPr marL="0" indent="0">
              <a:buNone/>
            </a:pPr>
            <a:r>
              <a:rPr lang="en-IN" dirty="0"/>
              <a:t>print("Score:",100*score)</a:t>
            </a:r>
          </a:p>
          <a:p>
            <a:pPr marL="0" indent="0">
              <a:buNone/>
            </a:pPr>
            <a:r>
              <a:rPr lang="en-IN" dirty="0"/>
              <a:t>print("RMSE : %.4g" % </a:t>
            </a:r>
            <a:r>
              <a:rPr lang="en-IN" dirty="0" err="1"/>
              <a:t>np.sqrt</a:t>
            </a:r>
            <a:r>
              <a:rPr lang="en-IN" dirty="0"/>
              <a:t>(</a:t>
            </a:r>
            <a:r>
              <a:rPr lang="en-IN" dirty="0" err="1"/>
              <a:t>mean_squared_error</a:t>
            </a:r>
            <a:r>
              <a:rPr lang="en-IN" dirty="0"/>
              <a:t>(</a:t>
            </a:r>
            <a:r>
              <a:rPr lang="en-IN" dirty="0" err="1"/>
              <a:t>Y_train,y_pred</a:t>
            </a:r>
            <a:r>
              <a:rPr lang="en-IN" dirty="0"/>
              <a:t>)))</a:t>
            </a:r>
          </a:p>
        </p:txBody>
      </p:sp>
    </p:spTree>
    <p:extLst>
      <p:ext uri="{BB962C8B-B14F-4D97-AF65-F5344CB8AC3E}">
        <p14:creationId xmlns:p14="http://schemas.microsoft.com/office/powerpoint/2010/main" val="1151484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DCB3-F28E-0AF9-9F02-EFC3EE13FDC6}"/>
              </a:ext>
            </a:extLst>
          </p:cNvPr>
          <p:cNvSpPr>
            <a:spLocks noGrp="1"/>
          </p:cNvSpPr>
          <p:nvPr>
            <p:ph type="title"/>
          </p:nvPr>
        </p:nvSpPr>
        <p:spPr/>
        <p:txBody>
          <a:bodyPr/>
          <a:lstStyle/>
          <a:p>
            <a:r>
              <a:rPr lang="en-IN" dirty="0"/>
              <a:t>…Contd</a:t>
            </a:r>
          </a:p>
        </p:txBody>
      </p:sp>
      <p:sp>
        <p:nvSpPr>
          <p:cNvPr id="3" name="Content Placeholder 2">
            <a:extLst>
              <a:ext uri="{FF2B5EF4-FFF2-40B4-BE49-F238E27FC236}">
                <a16:creationId xmlns:a16="http://schemas.microsoft.com/office/drawing/2014/main" id="{C2E6987C-F968-1429-7532-D822D478F589}"/>
              </a:ext>
            </a:extLst>
          </p:cNvPr>
          <p:cNvSpPr>
            <a:spLocks noGrp="1"/>
          </p:cNvSpPr>
          <p:nvPr>
            <p:ph idx="1"/>
          </p:nvPr>
        </p:nvSpPr>
        <p:spPr/>
        <p:txBody>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Accuracy of Random Forest is: 61.09%</a:t>
            </a:r>
          </a:p>
        </p:txBody>
      </p:sp>
      <p:pic>
        <p:nvPicPr>
          <p:cNvPr id="5" name="Picture 4">
            <a:extLst>
              <a:ext uri="{FF2B5EF4-FFF2-40B4-BE49-F238E27FC236}">
                <a16:creationId xmlns:a16="http://schemas.microsoft.com/office/drawing/2014/main" id="{DF3EF112-4157-40DD-BF97-46EDAB0FC3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740" y="1259889"/>
            <a:ext cx="8085985" cy="3693851"/>
          </a:xfrm>
          <a:prstGeom prst="rect">
            <a:avLst/>
          </a:prstGeom>
        </p:spPr>
      </p:pic>
    </p:spTree>
    <p:extLst>
      <p:ext uri="{BB962C8B-B14F-4D97-AF65-F5344CB8AC3E}">
        <p14:creationId xmlns:p14="http://schemas.microsoft.com/office/powerpoint/2010/main" val="2511158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IN" dirty="0"/>
          </a:p>
        </p:txBody>
      </p:sp>
      <p:sp>
        <p:nvSpPr>
          <p:cNvPr id="3" name="Content Placeholder 2"/>
          <p:cNvSpPr>
            <a:spLocks noGrp="1"/>
          </p:cNvSpPr>
          <p:nvPr>
            <p:ph idx="1"/>
          </p:nvPr>
        </p:nvSpPr>
        <p:spPr>
          <a:xfrm>
            <a:off x="-2" y="947651"/>
            <a:ext cx="12192000" cy="5836819"/>
          </a:xfrm>
        </p:spPr>
        <p:txBody>
          <a:bodyPr>
            <a:normAutofit/>
          </a:bodyPr>
          <a:lstStyle/>
          <a:p>
            <a:pPr marL="0" indent="0">
              <a:buNone/>
            </a:pPr>
            <a:r>
              <a:rPr lang="en-US" dirty="0"/>
              <a:t>              The basic premise of machine learning is to build model and employee algorithms that can receive input data and use statistical analysis to predict an output while updating outputs as new data becomes available. These models can be applied in different areas and trained to match the expectations of management so that accurate steps can be taken to achieve the organization’s target. </a:t>
            </a:r>
          </a:p>
          <a:p>
            <a:pPr marL="0" indent="0">
              <a:buNone/>
            </a:pPr>
            <a:r>
              <a:rPr lang="en-US" dirty="0"/>
              <a:t>	In this project,the case of Big Mart, a one-stop-shopping center’s data is used to predict the sales of different types of items and for understanding the effects of different factors on the item’s sales .Here, we propose a predictive models like  Linear, Ridge, Random Forest, XG Boost regression models for predicting the future sales of a company like Big Mart and found that the models produces better performance.A comparitive analysis of the model with others in terms of performance metrics is performed.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120A9-50F2-B0C3-F204-B3F667621AA6}"/>
              </a:ext>
            </a:extLst>
          </p:cNvPr>
          <p:cNvSpPr>
            <a:spLocks noGrp="1"/>
          </p:cNvSpPr>
          <p:nvPr>
            <p:ph type="title"/>
          </p:nvPr>
        </p:nvSpPr>
        <p:spPr/>
        <p:txBody>
          <a:bodyPr/>
          <a:lstStyle/>
          <a:p>
            <a:r>
              <a:rPr lang="en-IN" dirty="0"/>
              <a:t>…Contd</a:t>
            </a:r>
          </a:p>
        </p:txBody>
      </p:sp>
      <p:sp>
        <p:nvSpPr>
          <p:cNvPr id="3" name="Content Placeholder 2">
            <a:extLst>
              <a:ext uri="{FF2B5EF4-FFF2-40B4-BE49-F238E27FC236}">
                <a16:creationId xmlns:a16="http://schemas.microsoft.com/office/drawing/2014/main" id="{5EFEF5AE-267B-33BB-6002-8F5F7E234185}"/>
              </a:ext>
            </a:extLst>
          </p:cNvPr>
          <p:cNvSpPr>
            <a:spLocks noGrp="1"/>
          </p:cNvSpPr>
          <p:nvPr>
            <p:ph idx="1"/>
          </p:nvPr>
        </p:nvSpPr>
        <p:spPr/>
        <p:txBody>
          <a:bodyPr>
            <a:normAutofit/>
          </a:bodyPr>
          <a:lstStyle/>
          <a:p>
            <a:r>
              <a:rPr lang="en-IN" b="1" dirty="0"/>
              <a:t>Sample code for XG Boost Regression model:</a:t>
            </a:r>
            <a:endParaRPr lang="en-IN" dirty="0"/>
          </a:p>
          <a:p>
            <a:pPr marL="0" indent="0">
              <a:buNone/>
            </a:pPr>
            <a:r>
              <a:rPr lang="en-IN" dirty="0"/>
              <a:t>from </a:t>
            </a:r>
            <a:r>
              <a:rPr lang="en-IN" dirty="0" err="1"/>
              <a:t>xgboost</a:t>
            </a:r>
            <a:r>
              <a:rPr lang="en-IN" dirty="0"/>
              <a:t> import </a:t>
            </a:r>
            <a:r>
              <a:rPr lang="en-IN" dirty="0" err="1"/>
              <a:t>XGBRegressor</a:t>
            </a:r>
            <a:endParaRPr lang="en-IN" dirty="0"/>
          </a:p>
          <a:p>
            <a:pPr marL="0" indent="0">
              <a:buNone/>
            </a:pPr>
            <a:r>
              <a:rPr lang="en-IN" dirty="0"/>
              <a:t>model = </a:t>
            </a:r>
            <a:r>
              <a:rPr lang="en-IN" dirty="0" err="1"/>
              <a:t>XGBRegressor</a:t>
            </a:r>
            <a:r>
              <a:rPr lang="en-IN" dirty="0"/>
              <a:t>()</a:t>
            </a:r>
          </a:p>
          <a:p>
            <a:pPr marL="0" indent="0">
              <a:buNone/>
            </a:pPr>
            <a:r>
              <a:rPr lang="en-US" dirty="0" err="1"/>
              <a:t>Model.fit</a:t>
            </a:r>
            <a:r>
              <a:rPr lang="en-US" dirty="0"/>
              <a:t>(</a:t>
            </a:r>
            <a:r>
              <a:rPr lang="en-US" dirty="0" err="1"/>
              <a:t>X_train,Y_train</a:t>
            </a:r>
            <a:r>
              <a:rPr lang="en-US" dirty="0"/>
              <a:t>)</a:t>
            </a:r>
          </a:p>
          <a:p>
            <a:pPr marL="0" indent="0">
              <a:buNone/>
            </a:pPr>
            <a:r>
              <a:rPr lang="en-US" dirty="0" err="1"/>
              <a:t>y_pred</a:t>
            </a:r>
            <a:r>
              <a:rPr lang="en-US" dirty="0"/>
              <a:t>=</a:t>
            </a:r>
            <a:r>
              <a:rPr lang="en-US" dirty="0" err="1"/>
              <a:t>model.Predict</a:t>
            </a:r>
            <a:r>
              <a:rPr lang="en-US" dirty="0"/>
              <a:t>(</a:t>
            </a:r>
            <a:r>
              <a:rPr lang="en-US" dirty="0" err="1"/>
              <a:t>X_train</a:t>
            </a:r>
            <a:r>
              <a:rPr lang="en-US" dirty="0"/>
              <a:t>)</a:t>
            </a:r>
            <a:endParaRPr lang="en-IN" dirty="0"/>
          </a:p>
          <a:p>
            <a:pPr marL="0" indent="0">
              <a:buNone/>
            </a:pPr>
            <a:r>
              <a:rPr lang="en-IN" dirty="0"/>
              <a:t>from </a:t>
            </a:r>
            <a:r>
              <a:rPr lang="en-IN" dirty="0" err="1"/>
              <a:t>sklearn.metrics</a:t>
            </a:r>
            <a:r>
              <a:rPr lang="en-IN" dirty="0"/>
              <a:t> import r2_score,mean_squared_error</a:t>
            </a:r>
          </a:p>
          <a:p>
            <a:pPr marL="0" indent="0">
              <a:buNone/>
            </a:pPr>
            <a:r>
              <a:rPr lang="en-IN" dirty="0"/>
              <a:t>score = r2_score(</a:t>
            </a:r>
            <a:r>
              <a:rPr lang="en-IN" dirty="0" err="1"/>
              <a:t>Y_train,y_pred</a:t>
            </a:r>
            <a:r>
              <a:rPr lang="en-IN" dirty="0"/>
              <a:t>)</a:t>
            </a:r>
          </a:p>
          <a:p>
            <a:pPr marL="0" indent="0">
              <a:buNone/>
            </a:pPr>
            <a:r>
              <a:rPr lang="en-IN" dirty="0"/>
              <a:t>print("Score of Training:",100*score)</a:t>
            </a:r>
          </a:p>
          <a:p>
            <a:pPr marL="0" indent="0">
              <a:buNone/>
            </a:pPr>
            <a:r>
              <a:rPr lang="en-IN" dirty="0"/>
              <a:t>print("RMSE : %.4g" % </a:t>
            </a:r>
            <a:r>
              <a:rPr lang="en-IN" dirty="0" err="1"/>
              <a:t>np.sqrt</a:t>
            </a:r>
            <a:r>
              <a:rPr lang="en-IN" dirty="0"/>
              <a:t>(</a:t>
            </a:r>
            <a:r>
              <a:rPr lang="en-IN" dirty="0" err="1"/>
              <a:t>mean_squared_error</a:t>
            </a:r>
            <a:r>
              <a:rPr lang="en-IN" dirty="0"/>
              <a:t>(</a:t>
            </a:r>
            <a:r>
              <a:rPr lang="en-IN" dirty="0" err="1"/>
              <a:t>Y_train,y_pred</a:t>
            </a:r>
            <a:r>
              <a:rPr lang="en-IN" dirty="0"/>
              <a:t>)))</a:t>
            </a:r>
          </a:p>
          <a:p>
            <a:endParaRPr lang="en-IN" dirty="0"/>
          </a:p>
        </p:txBody>
      </p:sp>
    </p:spTree>
    <p:extLst>
      <p:ext uri="{BB962C8B-B14F-4D97-AF65-F5344CB8AC3E}">
        <p14:creationId xmlns:p14="http://schemas.microsoft.com/office/powerpoint/2010/main" val="27216736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54951-F413-BCA2-E455-80B0F216FE83}"/>
              </a:ext>
            </a:extLst>
          </p:cNvPr>
          <p:cNvSpPr>
            <a:spLocks noGrp="1"/>
          </p:cNvSpPr>
          <p:nvPr>
            <p:ph type="title"/>
          </p:nvPr>
        </p:nvSpPr>
        <p:spPr/>
        <p:txBody>
          <a:bodyPr/>
          <a:lstStyle/>
          <a:p>
            <a:r>
              <a:rPr lang="en-IN" dirty="0"/>
              <a:t>…Contd</a:t>
            </a:r>
          </a:p>
        </p:txBody>
      </p:sp>
      <p:sp>
        <p:nvSpPr>
          <p:cNvPr id="3" name="Content Placeholder 2">
            <a:extLst>
              <a:ext uri="{FF2B5EF4-FFF2-40B4-BE49-F238E27FC236}">
                <a16:creationId xmlns:a16="http://schemas.microsoft.com/office/drawing/2014/main" id="{597BD1AC-C5CF-24D0-1438-05439872AB6B}"/>
              </a:ext>
            </a:extLst>
          </p:cNvPr>
          <p:cNvSpPr>
            <a:spLocks noGrp="1"/>
          </p:cNvSpPr>
          <p:nvPr>
            <p:ph idx="1"/>
          </p:nvPr>
        </p:nvSpPr>
        <p:spPr/>
        <p:txBody>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Accuracy of XG Boost Regression is: 86.24%</a:t>
            </a:r>
          </a:p>
          <a:p>
            <a:endParaRPr lang="en-IN" dirty="0"/>
          </a:p>
          <a:p>
            <a:endParaRPr lang="en-IN" dirty="0"/>
          </a:p>
          <a:p>
            <a:endParaRPr lang="en-IN" dirty="0"/>
          </a:p>
          <a:p>
            <a:endParaRPr lang="en-IN" dirty="0"/>
          </a:p>
          <a:p>
            <a:endParaRPr lang="en-IN" dirty="0"/>
          </a:p>
          <a:p>
            <a:endParaRPr lang="en-IN" dirty="0"/>
          </a:p>
          <a:p>
            <a:endParaRPr lang="en-IN" dirty="0"/>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555" y="1097279"/>
            <a:ext cx="6389137" cy="4064616"/>
          </a:xfrm>
          <a:prstGeom prst="rect">
            <a:avLst/>
          </a:prstGeom>
        </p:spPr>
      </p:pic>
    </p:spTree>
    <p:extLst>
      <p:ext uri="{BB962C8B-B14F-4D97-AF65-F5344CB8AC3E}">
        <p14:creationId xmlns:p14="http://schemas.microsoft.com/office/powerpoint/2010/main" val="31362469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7C26E-26ED-09C0-BC18-36E89F275D54}"/>
              </a:ext>
            </a:extLst>
          </p:cNvPr>
          <p:cNvSpPr>
            <a:spLocks noGrp="1"/>
          </p:cNvSpPr>
          <p:nvPr>
            <p:ph type="title"/>
          </p:nvPr>
        </p:nvSpPr>
        <p:spPr/>
        <p:txBody>
          <a:bodyPr/>
          <a:lstStyle/>
          <a:p>
            <a:r>
              <a:rPr lang="en-IN" dirty="0"/>
              <a:t>Execution &amp; Results</a:t>
            </a:r>
          </a:p>
        </p:txBody>
      </p:sp>
      <p:sp>
        <p:nvSpPr>
          <p:cNvPr id="3" name="Content Placeholder 2">
            <a:extLst>
              <a:ext uri="{FF2B5EF4-FFF2-40B4-BE49-F238E27FC236}">
                <a16:creationId xmlns:a16="http://schemas.microsoft.com/office/drawing/2014/main" id="{35C71683-0A1A-7420-36B5-3B663E6C1B49}"/>
              </a:ext>
            </a:extLst>
          </p:cNvPr>
          <p:cNvSpPr>
            <a:spLocks noGrp="1"/>
          </p:cNvSpPr>
          <p:nvPr>
            <p:ph idx="1"/>
          </p:nvPr>
        </p:nvSpPr>
        <p:spPr/>
        <p:txBody>
          <a:bodyPr/>
          <a:lstStyle/>
          <a:p>
            <a:r>
              <a:rPr lang="en-IN" dirty="0"/>
              <a:t>Here, we are using flask web framework in order to develop the user interface to provide the values of the input attributes and to predict the value of the target attribute.</a:t>
            </a:r>
          </a:p>
          <a:p>
            <a:r>
              <a:rPr lang="en-IN" dirty="0"/>
              <a:t>We developed this web page by using </a:t>
            </a:r>
            <a:r>
              <a:rPr lang="en-IN" dirty="0" err="1"/>
              <a:t>Pycharm</a:t>
            </a:r>
            <a:r>
              <a:rPr lang="en-IN" dirty="0"/>
              <a:t> platform because of its flexibility of using python language.</a:t>
            </a:r>
          </a:p>
          <a:p>
            <a:r>
              <a:rPr lang="en-IN" dirty="0"/>
              <a:t>Whenever, we run the python file(app.py) it gives the link which redirects the page to user interface where we can fill the values of the attributes.</a:t>
            </a:r>
          </a:p>
          <a:p>
            <a:r>
              <a:rPr lang="en-IN" dirty="0"/>
              <a:t>Here is the link:</a:t>
            </a:r>
          </a:p>
          <a:p>
            <a:pPr marL="0" indent="0">
              <a:buNone/>
            </a:pPr>
            <a:r>
              <a:rPr lang="en-IN" dirty="0"/>
              <a:t>http://127.0.0.1:5000</a:t>
            </a:r>
          </a:p>
        </p:txBody>
      </p:sp>
    </p:spTree>
    <p:extLst>
      <p:ext uri="{BB962C8B-B14F-4D97-AF65-F5344CB8AC3E}">
        <p14:creationId xmlns:p14="http://schemas.microsoft.com/office/powerpoint/2010/main" val="16490549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4AAB5-FEC8-FB59-E34B-79262EC9D715}"/>
              </a:ext>
            </a:extLst>
          </p:cNvPr>
          <p:cNvSpPr>
            <a:spLocks noGrp="1"/>
          </p:cNvSpPr>
          <p:nvPr>
            <p:ph type="title"/>
          </p:nvPr>
        </p:nvSpPr>
        <p:spPr/>
        <p:txBody>
          <a:bodyPr/>
          <a:lstStyle/>
          <a:p>
            <a:r>
              <a:rPr lang="en-IN" dirty="0"/>
              <a:t>…Contd</a:t>
            </a:r>
          </a:p>
        </p:txBody>
      </p:sp>
      <p:sp>
        <p:nvSpPr>
          <p:cNvPr id="3" name="Content Placeholder 2">
            <a:extLst>
              <a:ext uri="{FF2B5EF4-FFF2-40B4-BE49-F238E27FC236}">
                <a16:creationId xmlns:a16="http://schemas.microsoft.com/office/drawing/2014/main" id="{17B2FDBF-BD40-7653-01F8-820BC7868D9C}"/>
              </a:ext>
            </a:extLst>
          </p:cNvPr>
          <p:cNvSpPr>
            <a:spLocks noGrp="1"/>
          </p:cNvSpPr>
          <p:nvPr>
            <p:ph idx="1"/>
          </p:nvPr>
        </p:nvSpPr>
        <p:spPr/>
        <p:txBody>
          <a:bodyPr/>
          <a:lstStyle/>
          <a:p>
            <a:r>
              <a:rPr lang="en-IN" dirty="0"/>
              <a:t>Here are the screenshots of the user interface filling with the values.</a:t>
            </a:r>
          </a:p>
          <a:p>
            <a:endParaRPr lang="en-IN" dirty="0"/>
          </a:p>
        </p:txBody>
      </p:sp>
      <p:pic>
        <p:nvPicPr>
          <p:cNvPr id="5" name="Picture 4">
            <a:extLst>
              <a:ext uri="{FF2B5EF4-FFF2-40B4-BE49-F238E27FC236}">
                <a16:creationId xmlns:a16="http://schemas.microsoft.com/office/drawing/2014/main" id="{7FD51FB0-6128-71B4-D973-AED005FEE6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093" y="1784411"/>
            <a:ext cx="8152674" cy="4438836"/>
          </a:xfrm>
          <a:prstGeom prst="rect">
            <a:avLst/>
          </a:prstGeom>
        </p:spPr>
      </p:pic>
    </p:spTree>
    <p:extLst>
      <p:ext uri="{BB962C8B-B14F-4D97-AF65-F5344CB8AC3E}">
        <p14:creationId xmlns:p14="http://schemas.microsoft.com/office/powerpoint/2010/main" val="38896484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67A18-4890-69F0-6D6D-EF2FC6B2CA71}"/>
              </a:ext>
            </a:extLst>
          </p:cNvPr>
          <p:cNvSpPr>
            <a:spLocks noGrp="1"/>
          </p:cNvSpPr>
          <p:nvPr>
            <p:ph type="title"/>
          </p:nvPr>
        </p:nvSpPr>
        <p:spPr/>
        <p:txBody>
          <a:bodyPr/>
          <a:lstStyle/>
          <a:p>
            <a:r>
              <a:rPr lang="en-IN" dirty="0"/>
              <a:t>…Contd</a:t>
            </a:r>
          </a:p>
        </p:txBody>
      </p:sp>
      <p:sp>
        <p:nvSpPr>
          <p:cNvPr id="3" name="Content Placeholder 2">
            <a:extLst>
              <a:ext uri="{FF2B5EF4-FFF2-40B4-BE49-F238E27FC236}">
                <a16:creationId xmlns:a16="http://schemas.microsoft.com/office/drawing/2014/main" id="{60C5B348-343E-F644-AA06-6A2BF31449E9}"/>
              </a:ext>
            </a:extLst>
          </p:cNvPr>
          <p:cNvSpPr>
            <a:spLocks noGrp="1"/>
          </p:cNvSpPr>
          <p:nvPr>
            <p:ph idx="1"/>
          </p:nvPr>
        </p:nvSpPr>
        <p:spPr/>
        <p:txBody>
          <a:bodyPr/>
          <a:lstStyle/>
          <a:p>
            <a:r>
              <a:rPr lang="en-IN" dirty="0"/>
              <a:t>Here is the screenshot where we get the sales production of the given </a:t>
            </a:r>
            <a:r>
              <a:rPr lang="en-IN" dirty="0" err="1"/>
              <a:t>Item_Identifier</a:t>
            </a:r>
            <a:r>
              <a:rPr lang="en-IN" dirty="0"/>
              <a:t>.</a:t>
            </a:r>
            <a:r>
              <a:rPr lang="en-US" sz="180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It gives the value which is the future scope of a particular product in the means of highest value.</a:t>
            </a:r>
            <a:endParaRPr lang="en-IN" dirty="0">
              <a:effectLst/>
              <a:latin typeface="Times New Roman" panose="02020603050405020304" pitchFamily="18" charset="0"/>
              <a:ea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0C97F2E8-B9C7-5AB0-4BD6-CBBBB1D837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028" y="2494649"/>
            <a:ext cx="9277164" cy="3826252"/>
          </a:xfrm>
          <a:prstGeom prst="rect">
            <a:avLst/>
          </a:prstGeom>
        </p:spPr>
      </p:pic>
    </p:spTree>
    <p:extLst>
      <p:ext uri="{BB962C8B-B14F-4D97-AF65-F5344CB8AC3E}">
        <p14:creationId xmlns:p14="http://schemas.microsoft.com/office/powerpoint/2010/main" val="33243807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5D8E8-91DE-708E-9AC9-175EB1E36578}"/>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8C9B340C-3955-5897-B9A9-EC6F242C2086}"/>
              </a:ext>
            </a:extLst>
          </p:cNvPr>
          <p:cNvSpPr>
            <a:spLocks noGrp="1"/>
          </p:cNvSpPr>
          <p:nvPr>
            <p:ph idx="1"/>
          </p:nvPr>
        </p:nvSpPr>
        <p:spPr/>
        <p:txBody>
          <a:bodyPr>
            <a:normAutofit lnSpcReduction="10000"/>
          </a:bodyPr>
          <a:lstStyle/>
          <a:p>
            <a:r>
              <a:rPr lang="en-US" dirty="0">
                <a:effectLst/>
                <a:latin typeface="Times New Roman" panose="02020603050405020304" pitchFamily="18" charset="0"/>
                <a:ea typeface="Times New Roman" panose="02020603050405020304" pitchFamily="18" charset="0"/>
              </a:rPr>
              <a:t>Prediction of sales is very much necessary for any kind of business irrespective of size of the business. Profit is very important for any business thus it is necessary to cut down the loss for any kind of business.</a:t>
            </a:r>
          </a:p>
          <a:p>
            <a:r>
              <a:rPr lang="en-US" dirty="0">
                <a:effectLst/>
                <a:latin typeface="Times New Roman" panose="02020603050405020304" pitchFamily="18" charset="0"/>
                <a:ea typeface="Times New Roman" panose="02020603050405020304" pitchFamily="18" charset="0"/>
              </a:rPr>
              <a:t>This can be made only we can predict the sales of next day or next month or next year.</a:t>
            </a:r>
          </a:p>
          <a:p>
            <a:r>
              <a:rPr lang="en-US" sz="2800" dirty="0">
                <a:effectLst/>
                <a:latin typeface="Times New Roman" panose="02020603050405020304" pitchFamily="18" charset="0"/>
                <a:ea typeface="Times New Roman" panose="02020603050405020304" pitchFamily="18" charset="0"/>
              </a:rPr>
              <a:t>By performing the analysis using all the four algorithms XG Boost regressor provided the high accuracy for the trained model and predicts the sales more accurately compared to the Linear, Random Forest, Ridge regression algorithms. </a:t>
            </a:r>
          </a:p>
          <a:p>
            <a:r>
              <a:rPr lang="en-US" sz="2800" dirty="0">
                <a:effectLst/>
                <a:latin typeface="Times New Roman" panose="02020603050405020304" pitchFamily="18" charset="0"/>
                <a:ea typeface="Times New Roman" panose="02020603050405020304" pitchFamily="18" charset="0"/>
              </a:rPr>
              <a:t>XG Boost regression provided the accuracy of the model with </a:t>
            </a:r>
            <a:r>
              <a:rPr lang="en-US" dirty="0">
                <a:ea typeface="Times New Roman" panose="02020603050405020304" pitchFamily="18" charset="0"/>
              </a:rPr>
              <a:t>86.25</a:t>
            </a:r>
            <a:r>
              <a:rPr lang="en-US" sz="2800" dirty="0">
                <a:effectLst/>
                <a:latin typeface="Times New Roman" panose="02020603050405020304" pitchFamily="18" charset="0"/>
                <a:ea typeface="Times New Roman" panose="02020603050405020304" pitchFamily="18" charset="0"/>
              </a:rPr>
              <a:t>%.</a:t>
            </a:r>
          </a:p>
          <a:p>
            <a:r>
              <a:rPr lang="en-US" sz="2800" dirty="0">
                <a:effectLst/>
                <a:latin typeface="Times New Roman" panose="02020603050405020304" pitchFamily="18" charset="0"/>
                <a:ea typeface="Times New Roman" panose="02020603050405020304" pitchFamily="18" charset="0"/>
              </a:rPr>
              <a:t> By this we can conclude that the prediction of sales is made using Regression algorithms and among them XG Boost regression can predict more accurately compared to the other two algorithms.</a:t>
            </a:r>
            <a:endParaRPr lang="en-IN" sz="2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914284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a:t>
            </a:r>
            <a:endParaRPr lang="en-IN" dirty="0"/>
          </a:p>
        </p:txBody>
      </p:sp>
      <p:sp>
        <p:nvSpPr>
          <p:cNvPr id="3" name="Content Placeholder 2"/>
          <p:cNvSpPr>
            <a:spLocks noGrp="1"/>
          </p:cNvSpPr>
          <p:nvPr>
            <p:ph idx="1"/>
          </p:nvPr>
        </p:nvSpPr>
        <p:spPr/>
        <p:txBody>
          <a:bodyPr/>
          <a:lstStyle/>
          <a:p>
            <a:pPr marL="0" indent="0">
              <a:buNone/>
            </a:pPr>
            <a:r>
              <a:rPr lang="en-US" dirty="0"/>
              <a:t>[1] Nikita </a:t>
            </a:r>
            <a:r>
              <a:rPr lang="en-US" dirty="0" err="1"/>
              <a:t>Malik,Karan</a:t>
            </a:r>
            <a:r>
              <a:rPr lang="en-US" dirty="0"/>
              <a:t> Singh, “</a:t>
            </a:r>
            <a:r>
              <a:rPr lang="en-US" dirty="0">
                <a:hlinkClick r:id="rId2" action="ppaction://hlinkfile"/>
              </a:rPr>
              <a:t>Big Mart Sales Prediction</a:t>
            </a:r>
            <a:r>
              <a:rPr lang="en-US" dirty="0"/>
              <a:t>”, Maharaja </a:t>
            </a:r>
            <a:r>
              <a:rPr lang="en-US" dirty="0" err="1"/>
              <a:t>Surajmal</a:t>
            </a:r>
            <a:r>
              <a:rPr lang="en-US" dirty="0"/>
              <a:t> Institute Journal of Applied </a:t>
            </a:r>
            <a:r>
              <a:rPr lang="en-US" dirty="0" err="1"/>
              <a:t>Reasearch</a:t>
            </a:r>
            <a:r>
              <a:rPr lang="en-US" dirty="0"/>
              <a:t>, </a:t>
            </a:r>
            <a:r>
              <a:rPr lang="en-US" i="1" dirty="0">
                <a:solidFill>
                  <a:prstClr val="black"/>
                </a:solidFill>
              </a:rPr>
              <a:t>where the paper published</a:t>
            </a:r>
            <a:r>
              <a:rPr lang="en-US" dirty="0"/>
              <a:t>, vol 3, Issue 1; January-June 2020.</a:t>
            </a:r>
            <a:r>
              <a:rPr lang="en-IN" dirty="0"/>
              <a:t> </a:t>
            </a:r>
          </a:p>
          <a:p>
            <a:pPr marL="0" indent="0">
              <a:buNone/>
            </a:pPr>
            <a:r>
              <a:rPr lang="en-US" i="1" dirty="0">
                <a:solidFill>
                  <a:prstClr val="black"/>
                </a:solidFill>
              </a:rPr>
              <a:t>[2] </a:t>
            </a:r>
            <a:r>
              <a:rPr lang="en-US" dirty="0" err="1"/>
              <a:t>Heramb</a:t>
            </a:r>
            <a:r>
              <a:rPr lang="en-US" dirty="0"/>
              <a:t> </a:t>
            </a:r>
            <a:r>
              <a:rPr lang="en-US" dirty="0" err="1"/>
              <a:t>Kadam,Rahul</a:t>
            </a:r>
            <a:r>
              <a:rPr lang="en-US" dirty="0"/>
              <a:t> </a:t>
            </a:r>
            <a:r>
              <a:rPr lang="en-US" dirty="0" err="1"/>
              <a:t>Shevade,Deven</a:t>
            </a:r>
            <a:r>
              <a:rPr lang="en-US" dirty="0"/>
              <a:t> </a:t>
            </a:r>
            <a:r>
              <a:rPr lang="en-US" dirty="0" err="1"/>
              <a:t>Ketkar,Sufiyan</a:t>
            </a:r>
            <a:r>
              <a:rPr lang="en-US" dirty="0"/>
              <a:t> </a:t>
            </a:r>
            <a:r>
              <a:rPr lang="en-US" dirty="0" err="1"/>
              <a:t>Rajguru</a:t>
            </a:r>
            <a:r>
              <a:rPr lang="en-US" dirty="0"/>
              <a:t> “</a:t>
            </a:r>
            <a:r>
              <a:rPr lang="en-US" dirty="0">
                <a:hlinkClick r:id="rId3" action="ppaction://hlinkfile"/>
              </a:rPr>
              <a:t>A Forecast for Big Mart Sales Based on Random Forest and Multiple Linear Regression”, </a:t>
            </a:r>
            <a:r>
              <a:rPr lang="en-US" dirty="0"/>
              <a:t>International Journal of Engineering Development and Research(IJEDR 2018),where the paper </a:t>
            </a:r>
            <a:r>
              <a:rPr lang="en-US" dirty="0" err="1"/>
              <a:t>published,</a:t>
            </a:r>
            <a:r>
              <a:rPr lang="en-US" i="1" dirty="0" err="1">
                <a:solidFill>
                  <a:prstClr val="black"/>
                </a:solidFill>
              </a:rPr>
              <a:t>volume</a:t>
            </a:r>
            <a:r>
              <a:rPr lang="en-US" i="1" dirty="0">
                <a:solidFill>
                  <a:prstClr val="black"/>
                </a:solidFill>
              </a:rPr>
              <a:t> 6,Issue 4.</a:t>
            </a:r>
          </a:p>
          <a:p>
            <a:pPr marL="0" indent="0">
              <a:buNone/>
            </a:pPr>
            <a:r>
              <a:rPr lang="en-US" dirty="0"/>
              <a:t>[3] Gopal </a:t>
            </a:r>
            <a:r>
              <a:rPr lang="en-US" dirty="0" err="1"/>
              <a:t>Behara,Neeta</a:t>
            </a:r>
            <a:r>
              <a:rPr lang="en-US" dirty="0"/>
              <a:t> </a:t>
            </a:r>
            <a:r>
              <a:rPr lang="en-US" dirty="0" err="1"/>
              <a:t>Nain,”</a:t>
            </a:r>
            <a:r>
              <a:rPr lang="en-US" i="1" dirty="0" err="1">
                <a:solidFill>
                  <a:prstClr val="black"/>
                </a:solidFill>
                <a:hlinkClick r:id="rId4" action="ppaction://hlinkfile"/>
              </a:rPr>
              <a:t>A</a:t>
            </a:r>
            <a:r>
              <a:rPr lang="en-US" i="1" dirty="0">
                <a:solidFill>
                  <a:prstClr val="black"/>
                </a:solidFill>
                <a:hlinkClick r:id="rId4" action="ppaction://hlinkfile"/>
              </a:rPr>
              <a:t> Comparative study of Big mart sales </a:t>
            </a:r>
            <a:r>
              <a:rPr lang="en-US" i="1" dirty="0" err="1">
                <a:solidFill>
                  <a:prstClr val="black"/>
                </a:solidFill>
                <a:hlinkClick r:id="rId4" action="ppaction://hlinkfile"/>
              </a:rPr>
              <a:t>prediction</a:t>
            </a:r>
            <a:r>
              <a:rPr lang="en-US" i="1" dirty="0" err="1">
                <a:solidFill>
                  <a:prstClr val="black"/>
                </a:solidFill>
              </a:rPr>
              <a:t>”Malaviya</a:t>
            </a:r>
            <a:r>
              <a:rPr lang="en-US" i="1" dirty="0">
                <a:solidFill>
                  <a:prstClr val="black"/>
                </a:solidFill>
              </a:rPr>
              <a:t> National Institute of Technology </a:t>
            </a:r>
            <a:r>
              <a:rPr lang="en-US" i="1" dirty="0" err="1">
                <a:solidFill>
                  <a:prstClr val="black"/>
                </a:solidFill>
              </a:rPr>
              <a:t>Jaipur,India</a:t>
            </a:r>
            <a:r>
              <a:rPr lang="en-US" i="1" dirty="0">
                <a:solidFill>
                  <a:prstClr val="black"/>
                </a:solidFill>
              </a:rPr>
              <a:t>.</a:t>
            </a:r>
          </a:p>
          <a:p>
            <a:pPr marL="0" indent="0">
              <a:buNone/>
            </a:pPr>
            <a:r>
              <a:rPr kumimoji="0" lang="en-US" sz="2800" b="0"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[4]</a:t>
            </a:r>
            <a:r>
              <a:rPr kumimoji="0" lang="en-US" sz="2800" b="0"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hlinkClick r:id="rId5" action="ppaction://hlinkfile"/>
              </a:rPr>
              <a:t>Dataset</a:t>
            </a:r>
            <a:endParaRPr kumimoji="0" lang="en-US" sz="2800" b="0"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indent="0">
              <a:buNone/>
            </a:pPr>
            <a:r>
              <a:rPr lang="en-US" i="1" dirty="0">
                <a:solidFill>
                  <a:prstClr val="black"/>
                </a:solidFill>
              </a:rPr>
              <a:t>      </a:t>
            </a:r>
            <a:r>
              <a:rPr kumimoji="0" lang="en-US" sz="2800" b="0"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endParaRPr lang="en-IN" dirty="0"/>
          </a:p>
        </p:txBody>
      </p:sp>
      <p:sp>
        <p:nvSpPr>
          <p:cNvPr id="3" name="Content Placeholder 2"/>
          <p:cNvSpPr>
            <a:spLocks noGrp="1"/>
          </p:cNvSpPr>
          <p:nvPr>
            <p:ph idx="1"/>
          </p:nvPr>
        </p:nvSpPr>
        <p:spPr/>
        <p:txBody>
          <a:bodyPr>
            <a:normAutofit fontScale="85000" lnSpcReduction="20000"/>
          </a:bodyPr>
          <a:lstStyle/>
          <a:p>
            <a:pPr marL="462280" indent="-462280">
              <a:buBlip>
                <a:blip r:embed="rId2">
                  <a:extLst>
                    <a:ext uri="{96DAC541-7B7A-43D3-8B79-37D633B846F1}">
                      <asvg:svgBlip xmlns:asvg="http://schemas.microsoft.com/office/drawing/2016/SVG/main" r:embed="rId3"/>
                    </a:ext>
                  </a:extLst>
                </a:blip>
              </a:buBlip>
            </a:pPr>
            <a:r>
              <a:rPr lang="en-US" dirty="0"/>
              <a:t>Introduction</a:t>
            </a:r>
          </a:p>
          <a:p>
            <a:pPr marL="462280" indent="-462280">
              <a:buBlip>
                <a:blip r:embed="rId2">
                  <a:extLst>
                    <a:ext uri="{96DAC541-7B7A-43D3-8B79-37D633B846F1}">
                      <asvg:svgBlip xmlns:asvg="http://schemas.microsoft.com/office/drawing/2016/SVG/main" r:embed="rId3"/>
                    </a:ext>
                  </a:extLst>
                </a:blip>
              </a:buBlip>
            </a:pPr>
            <a:r>
              <a:rPr lang="en-US" dirty="0"/>
              <a:t>Literature Survey</a:t>
            </a:r>
          </a:p>
          <a:p>
            <a:pPr marL="462280" indent="-462280">
              <a:buBlip>
                <a:blip r:embed="rId2">
                  <a:extLst>
                    <a:ext uri="{96DAC541-7B7A-43D3-8B79-37D633B846F1}">
                      <asvg:svgBlip xmlns:asvg="http://schemas.microsoft.com/office/drawing/2016/SVG/main" r:embed="rId3"/>
                    </a:ext>
                  </a:extLst>
                </a:blip>
              </a:buBlip>
            </a:pPr>
            <a:r>
              <a:rPr lang="en-US" dirty="0"/>
              <a:t>Existing System</a:t>
            </a:r>
          </a:p>
          <a:p>
            <a:pPr marL="462280" indent="-462280">
              <a:buBlip>
                <a:blip r:embed="rId2">
                  <a:extLst>
                    <a:ext uri="{96DAC541-7B7A-43D3-8B79-37D633B846F1}">
                      <asvg:svgBlip xmlns:asvg="http://schemas.microsoft.com/office/drawing/2016/SVG/main" r:embed="rId3"/>
                    </a:ext>
                  </a:extLst>
                </a:blip>
              </a:buBlip>
            </a:pPr>
            <a:r>
              <a:rPr lang="en-US" dirty="0"/>
              <a:t>Proposed System</a:t>
            </a:r>
          </a:p>
          <a:p>
            <a:pPr marL="462280" indent="-462280">
              <a:buBlip>
                <a:blip r:embed="rId2">
                  <a:extLst>
                    <a:ext uri="{96DAC541-7B7A-43D3-8B79-37D633B846F1}">
                      <asvg:svgBlip xmlns:asvg="http://schemas.microsoft.com/office/drawing/2016/SVG/main" r:embed="rId3"/>
                    </a:ext>
                  </a:extLst>
                </a:blip>
              </a:buBlip>
            </a:pPr>
            <a:r>
              <a:rPr lang="en-US" dirty="0"/>
              <a:t>Problem Definition</a:t>
            </a:r>
          </a:p>
          <a:p>
            <a:pPr marL="462280" indent="-462280">
              <a:buBlip>
                <a:blip r:embed="rId2">
                  <a:extLst>
                    <a:ext uri="{96DAC541-7B7A-43D3-8B79-37D633B846F1}">
                      <asvg:svgBlip xmlns:asvg="http://schemas.microsoft.com/office/drawing/2016/SVG/main" r:embed="rId3"/>
                    </a:ext>
                  </a:extLst>
                </a:blip>
              </a:buBlip>
            </a:pPr>
            <a:r>
              <a:rPr lang="en-US" dirty="0"/>
              <a:t>Requirements</a:t>
            </a:r>
          </a:p>
          <a:p>
            <a:pPr marL="462280" indent="-462280">
              <a:buBlip>
                <a:blip r:embed="rId2">
                  <a:extLst>
                    <a:ext uri="{96DAC541-7B7A-43D3-8B79-37D633B846F1}">
                      <asvg:svgBlip xmlns:asvg="http://schemas.microsoft.com/office/drawing/2016/SVG/main" r:embed="rId3"/>
                    </a:ext>
                  </a:extLst>
                </a:blip>
              </a:buBlip>
            </a:pPr>
            <a:r>
              <a:rPr lang="en-US" dirty="0"/>
              <a:t>UML Diagram</a:t>
            </a:r>
          </a:p>
          <a:p>
            <a:pPr marL="462280" indent="-462280">
              <a:buBlip>
                <a:blip r:embed="rId2">
                  <a:extLst>
                    <a:ext uri="{96DAC541-7B7A-43D3-8B79-37D633B846F1}">
                      <asvg:svgBlip xmlns:asvg="http://schemas.microsoft.com/office/drawing/2016/SVG/main" r:embed="rId3"/>
                    </a:ext>
                  </a:extLst>
                </a:blip>
              </a:buBlip>
            </a:pPr>
            <a:r>
              <a:rPr lang="en-US" dirty="0"/>
              <a:t>Data Flow Diagram</a:t>
            </a:r>
          </a:p>
          <a:p>
            <a:pPr marL="462280" indent="-462280">
              <a:buBlip>
                <a:blip r:embed="rId2">
                  <a:extLst>
                    <a:ext uri="{96DAC541-7B7A-43D3-8B79-37D633B846F1}">
                      <asvg:svgBlip xmlns:asvg="http://schemas.microsoft.com/office/drawing/2016/SVG/main" r:embed="rId3"/>
                    </a:ext>
                  </a:extLst>
                </a:blip>
              </a:buBlip>
            </a:pPr>
            <a:r>
              <a:rPr lang="en-US" dirty="0"/>
              <a:t>Implementation</a:t>
            </a:r>
          </a:p>
          <a:p>
            <a:pPr marL="462280" indent="-462280">
              <a:buBlip>
                <a:blip r:embed="rId2">
                  <a:extLst>
                    <a:ext uri="{96DAC541-7B7A-43D3-8B79-37D633B846F1}">
                      <asvg:svgBlip xmlns:asvg="http://schemas.microsoft.com/office/drawing/2016/SVG/main" r:embed="rId3"/>
                    </a:ext>
                  </a:extLst>
                </a:blip>
              </a:buBlip>
            </a:pPr>
            <a:r>
              <a:rPr lang="en-US" dirty="0"/>
              <a:t>Sample code</a:t>
            </a:r>
          </a:p>
          <a:p>
            <a:pPr marL="462280" indent="-462280">
              <a:buBlip>
                <a:blip r:embed="rId2">
                  <a:extLst>
                    <a:ext uri="{96DAC541-7B7A-43D3-8B79-37D633B846F1}">
                      <asvg:svgBlip xmlns:asvg="http://schemas.microsoft.com/office/drawing/2016/SVG/main" r:embed="rId3"/>
                    </a:ext>
                  </a:extLst>
                </a:blip>
              </a:buBlip>
            </a:pPr>
            <a:r>
              <a:rPr lang="en-US" dirty="0"/>
              <a:t>Execution &amp; Results</a:t>
            </a:r>
          </a:p>
          <a:p>
            <a:pPr marL="462280" indent="-462280">
              <a:buBlip>
                <a:blip r:embed="rId2">
                  <a:extLst>
                    <a:ext uri="{96DAC541-7B7A-43D3-8B79-37D633B846F1}">
                      <asvg:svgBlip xmlns:asvg="http://schemas.microsoft.com/office/drawing/2016/SVG/main" r:embed="rId3"/>
                    </a:ext>
                  </a:extLst>
                </a:blip>
              </a:buBlip>
            </a:pPr>
            <a:r>
              <a:rPr lang="en-US" dirty="0"/>
              <a:t>Conclusion</a:t>
            </a:r>
          </a:p>
          <a:p>
            <a:pPr marL="462280" indent="-462280">
              <a:buBlip>
                <a:blip r:embed="rId2">
                  <a:extLst>
                    <a:ext uri="{96DAC541-7B7A-43D3-8B79-37D633B846F1}">
                      <asvg:svgBlip xmlns:asvg="http://schemas.microsoft.com/office/drawing/2016/SVG/main" r:embed="rId3"/>
                    </a:ext>
                  </a:extLst>
                </a:blip>
              </a:buBlip>
            </a:pPr>
            <a:r>
              <a:rPr lang="en-US" dirty="0"/>
              <a:t>References</a:t>
            </a:r>
          </a:p>
          <a:p>
            <a:pPr marL="0" indent="0">
              <a:buNone/>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IN" dirty="0"/>
          </a:p>
        </p:txBody>
      </p:sp>
      <p:sp>
        <p:nvSpPr>
          <p:cNvPr id="7" name="Content Placeholder 2"/>
          <p:cNvSpPr>
            <a:spLocks noGrp="1"/>
          </p:cNvSpPr>
          <p:nvPr>
            <p:ph idx="1"/>
          </p:nvPr>
        </p:nvSpPr>
        <p:spPr>
          <a:xfrm>
            <a:off x="115" y="947419"/>
            <a:ext cx="11779135" cy="5394960"/>
          </a:xfrm>
        </p:spPr>
        <p:txBody>
          <a:bodyPr>
            <a:normAutofit lnSpcReduction="10000"/>
          </a:bodyPr>
          <a:lstStyle/>
          <a:p>
            <a:r>
              <a:rPr lang="en-US" dirty="0"/>
              <a:t>With the rapid development of global malls and store chains and the increase in the number of electronic payment customers, the competition among the organizations is becoming serious day by day.</a:t>
            </a:r>
          </a:p>
          <a:p>
            <a:endParaRPr lang="en-US" dirty="0"/>
          </a:p>
          <a:p>
            <a:r>
              <a:rPr lang="en-US" dirty="0"/>
              <a:t>Each organization is trying to attract more customers using short-time offers which makes the prediction of future volume of sales of every item.</a:t>
            </a:r>
          </a:p>
          <a:p>
            <a:endParaRPr lang="en-US" dirty="0"/>
          </a:p>
          <a:p>
            <a:r>
              <a:rPr lang="en-US" dirty="0"/>
              <a:t>For forecasting the future sales, we are taking the sales data of Big Mart across different locations and stores.</a:t>
            </a:r>
          </a:p>
          <a:p>
            <a:endParaRPr lang="en-US" dirty="0"/>
          </a:p>
          <a:p>
            <a:r>
              <a:rPr lang="en-US" dirty="0"/>
              <a:t>According to the characteristics of the data, we can use the regression models for forecasting future sales volume.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Survey</a:t>
            </a:r>
            <a:br>
              <a:rPr lang="en-US" dirty="0"/>
            </a:br>
            <a:endParaRPr lang="en-IN" dirty="0"/>
          </a:p>
        </p:txBody>
      </p:sp>
      <p:sp>
        <p:nvSpPr>
          <p:cNvPr id="3" name="Content Placeholder 2"/>
          <p:cNvSpPr>
            <a:spLocks noGrp="1"/>
          </p:cNvSpPr>
          <p:nvPr>
            <p:ph idx="1"/>
          </p:nvPr>
        </p:nvSpPr>
        <p:spPr>
          <a:xfrm>
            <a:off x="-1" y="947651"/>
            <a:ext cx="11779252" cy="5394728"/>
          </a:xfrm>
        </p:spPr>
        <p:txBody>
          <a:bodyPr>
            <a:normAutofit/>
          </a:bodyPr>
          <a:lstStyle/>
          <a:p>
            <a:pPr marL="0" indent="0">
              <a:buNone/>
            </a:pPr>
            <a:r>
              <a:rPr lang="en-US" dirty="0">
                <a:hlinkClick r:id="rId2" action="ppaction://hlinkfile"/>
              </a:rPr>
              <a:t>[1](Gopal </a:t>
            </a:r>
            <a:r>
              <a:rPr lang="en-US" dirty="0" err="1">
                <a:hlinkClick r:id="rId2" action="ppaction://hlinkfile"/>
              </a:rPr>
              <a:t>Behara,Neeta</a:t>
            </a:r>
            <a:r>
              <a:rPr lang="en-US" dirty="0">
                <a:hlinkClick r:id="rId2" action="ppaction://hlinkfile"/>
              </a:rPr>
              <a:t> Nain-1)</a:t>
            </a:r>
            <a:endParaRPr lang="en-US" dirty="0"/>
          </a:p>
          <a:p>
            <a:pPr marL="457200" lvl="1" indent="0">
              <a:buNone/>
            </a:pPr>
            <a:r>
              <a:rPr lang="en-US" dirty="0">
                <a:sym typeface="+mn-ea"/>
              </a:rPr>
              <a:t>	In today’s world Big Malls and Marts record sales data of individual items for predicting future demand and inventory </a:t>
            </a:r>
            <a:r>
              <a:rPr lang="en-US" dirty="0" err="1">
                <a:sym typeface="+mn-ea"/>
              </a:rPr>
              <a:t>management.In</a:t>
            </a:r>
            <a:r>
              <a:rPr lang="en-US" dirty="0">
                <a:sym typeface="+mn-ea"/>
              </a:rPr>
              <a:t> this paper, the authors collected sales data for the year 2013 across 10 stores in different </a:t>
            </a:r>
            <a:r>
              <a:rPr lang="en-US" dirty="0" err="1">
                <a:sym typeface="+mn-ea"/>
              </a:rPr>
              <a:t>cities.This</a:t>
            </a:r>
            <a:r>
              <a:rPr lang="en-US" dirty="0">
                <a:sym typeface="+mn-ea"/>
              </a:rPr>
              <a:t> data stores a large number of attributes of the item as well as individual customer data together in a data warehouse.This data is mined for detecting frequent patterns as well as </a:t>
            </a:r>
            <a:r>
              <a:rPr lang="en-US" dirty="0" err="1">
                <a:sym typeface="+mn-ea"/>
              </a:rPr>
              <a:t>anamolies.Here</a:t>
            </a:r>
            <a:r>
              <a:rPr lang="en-US" dirty="0">
                <a:sym typeface="+mn-ea"/>
              </a:rPr>
              <a:t>, the authors proposed the methodology for predicting the future sales by using Regression </a:t>
            </a:r>
            <a:r>
              <a:rPr lang="en-US" dirty="0" err="1">
                <a:sym typeface="+mn-ea"/>
              </a:rPr>
              <a:t>models.And</a:t>
            </a:r>
            <a:r>
              <a:rPr lang="en-US" dirty="0">
                <a:sym typeface="+mn-ea"/>
              </a:rPr>
              <a:t> those models are compared with the </a:t>
            </a:r>
            <a:r>
              <a:rPr lang="en-US" dirty="0" err="1">
                <a:sym typeface="+mn-ea"/>
              </a:rPr>
              <a:t>Xgboost</a:t>
            </a:r>
            <a:r>
              <a:rPr lang="en-US" dirty="0">
                <a:sym typeface="+mn-ea"/>
              </a:rPr>
              <a:t> Regression model. These algorithms will be trained by using the sales </a:t>
            </a:r>
            <a:r>
              <a:rPr lang="en-US" dirty="0" err="1">
                <a:sym typeface="+mn-ea"/>
              </a:rPr>
              <a:t>data.And</a:t>
            </a:r>
            <a:r>
              <a:rPr lang="en-US" dirty="0">
                <a:sym typeface="+mn-ea"/>
              </a:rPr>
              <a:t> by using the test </a:t>
            </a:r>
            <a:r>
              <a:rPr lang="en-US" dirty="0" err="1">
                <a:sym typeface="+mn-ea"/>
              </a:rPr>
              <a:t>data,the</a:t>
            </a:r>
            <a:r>
              <a:rPr lang="en-US" dirty="0">
                <a:sym typeface="+mn-ea"/>
              </a:rPr>
              <a:t> models are tested.</a:t>
            </a:r>
            <a:endParaRPr lang="en-US" dirty="0"/>
          </a:p>
          <a:p>
            <a:pPr marL="0" indent="0">
              <a:buNone/>
            </a:pPr>
            <a:r>
              <a:rPr lang="en-US" dirty="0">
                <a:hlinkClick r:id="rId3" action="ppaction://hlinkfile"/>
              </a:rPr>
              <a:t>[2](</a:t>
            </a:r>
            <a:r>
              <a:rPr lang="en-US" dirty="0" err="1">
                <a:hlinkClick r:id="rId3" action="ppaction://hlinkfile"/>
              </a:rPr>
              <a:t>Aaditi</a:t>
            </a:r>
            <a:r>
              <a:rPr lang="en-US" dirty="0">
                <a:hlinkClick r:id="rId3" action="ppaction://hlinkfile"/>
              </a:rPr>
              <a:t> </a:t>
            </a:r>
            <a:r>
              <a:rPr lang="en-US" dirty="0" err="1">
                <a:hlinkClick r:id="rId3" action="ppaction://hlinkfile"/>
              </a:rPr>
              <a:t>Narkhede,Mitali</a:t>
            </a:r>
            <a:r>
              <a:rPr lang="en-US" dirty="0">
                <a:hlinkClick r:id="rId3" action="ppaction://hlinkfile"/>
              </a:rPr>
              <a:t> </a:t>
            </a:r>
            <a:r>
              <a:rPr lang="en-US" dirty="0" err="1">
                <a:hlinkClick r:id="rId3" action="ppaction://hlinkfile"/>
              </a:rPr>
              <a:t>Awari,Suvarana</a:t>
            </a:r>
            <a:r>
              <a:rPr lang="en-US" dirty="0">
                <a:hlinkClick r:id="rId3" action="ppaction://hlinkfile"/>
              </a:rPr>
              <a:t> Gawali,Amarpal-2)</a:t>
            </a:r>
            <a:endParaRPr lang="en-US" dirty="0"/>
          </a:p>
          <a:p>
            <a:pPr marL="457200" lvl="1" indent="0">
              <a:buNone/>
            </a:pPr>
            <a:r>
              <a:rPr lang="en-US" dirty="0"/>
              <a:t>	In this </a:t>
            </a:r>
            <a:r>
              <a:rPr lang="en-US" dirty="0" err="1"/>
              <a:t>paper,the</a:t>
            </a:r>
            <a:r>
              <a:rPr lang="en-US" dirty="0"/>
              <a:t> authors proposed machine learning techniques which are used to predict the future </a:t>
            </a:r>
            <a:r>
              <a:rPr lang="en-US" dirty="0" err="1"/>
              <a:t>sales.Those</a:t>
            </a:r>
            <a:r>
              <a:rPr lang="en-US" dirty="0"/>
              <a:t> are Linear </a:t>
            </a:r>
            <a:r>
              <a:rPr lang="en-US" dirty="0" err="1"/>
              <a:t>regression,Ridge</a:t>
            </a:r>
            <a:r>
              <a:rPr lang="en-US" dirty="0"/>
              <a:t> </a:t>
            </a:r>
            <a:r>
              <a:rPr lang="en-US" dirty="0" err="1"/>
              <a:t>regression,Decision</a:t>
            </a:r>
            <a:r>
              <a:rPr lang="en-US" dirty="0"/>
              <a:t> </a:t>
            </a:r>
            <a:r>
              <a:rPr lang="en-US" dirty="0" err="1"/>
              <a:t>tree,Random</a:t>
            </a:r>
            <a:r>
              <a:rPr lang="en-US" dirty="0"/>
              <a:t> forest ,</a:t>
            </a:r>
            <a:r>
              <a:rPr lang="en-US" dirty="0" err="1"/>
              <a:t>XgBoost</a:t>
            </a:r>
            <a:r>
              <a:rPr lang="en-US" dirty="0"/>
              <a:t> </a:t>
            </a:r>
            <a:r>
              <a:rPr lang="en-US" dirty="0" err="1"/>
              <a:t>models.Among</a:t>
            </a:r>
            <a:r>
              <a:rPr lang="en-US" dirty="0"/>
              <a:t> these </a:t>
            </a:r>
            <a:r>
              <a:rPr lang="en-US" dirty="0" err="1"/>
              <a:t>models,Xgboost</a:t>
            </a:r>
            <a:r>
              <a:rPr lang="en-US" dirty="0"/>
              <a:t> regression model is having low RMSE value </a:t>
            </a:r>
            <a:r>
              <a:rPr lang="en-US" dirty="0" err="1"/>
              <a:t>i.e,High</a:t>
            </a:r>
            <a:r>
              <a:rPr lang="en-US" dirty="0"/>
              <a:t> accuracy.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System</a:t>
            </a:r>
            <a:endParaRPr lang="en-IN" dirty="0"/>
          </a:p>
        </p:txBody>
      </p:sp>
      <p:sp>
        <p:nvSpPr>
          <p:cNvPr id="3" name="Content Placeholder 2"/>
          <p:cNvSpPr>
            <a:spLocks noGrp="1"/>
          </p:cNvSpPr>
          <p:nvPr>
            <p:ph idx="1"/>
          </p:nvPr>
        </p:nvSpPr>
        <p:spPr/>
        <p:txBody>
          <a:bodyPr/>
          <a:lstStyle/>
          <a:p>
            <a:r>
              <a:rPr lang="en-US" dirty="0"/>
              <a:t>Now-a-days shopping malls and Big Marts keep the track of their sales data of each and every individual item for predicting future demand of the customer and update the inventory management as well.</a:t>
            </a:r>
          </a:p>
          <a:p>
            <a:endParaRPr lang="en-US" dirty="0"/>
          </a:p>
          <a:p>
            <a:r>
              <a:rPr lang="en-US" dirty="0"/>
              <a:t>These data stores basically contain a large number of customer data and individual item attributes in a data warehouse.</a:t>
            </a:r>
          </a:p>
          <a:p>
            <a:pPr marL="0" indent="0">
              <a:buNone/>
            </a:pPr>
            <a:endParaRPr lang="en-US" dirty="0"/>
          </a:p>
          <a:p>
            <a:r>
              <a:rPr lang="en-US" dirty="0"/>
              <a:t>In the Existing system, we used Traditional methods(Statistical methods) like survey method, collective opinion method etc., but these methods could not work better for non-linear data and when the data is huge.</a:t>
            </a:r>
          </a:p>
          <a:p>
            <a:endParaRPr lang="en-US" dirty="0"/>
          </a:p>
          <a:p>
            <a:pPr marL="0" indent="0">
              <a:buNone/>
            </a:pPr>
            <a:endParaRPr lang="en-US" dirty="0"/>
          </a:p>
          <a:p>
            <a:pPr marL="0" indent="0">
              <a:buNone/>
            </a:pPr>
            <a:endParaRPr lang="en-US" dirty="0"/>
          </a:p>
          <a:p>
            <a:endParaRPr lang="en-US"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System</a:t>
            </a:r>
            <a:endParaRPr lang="en-IN" dirty="0"/>
          </a:p>
        </p:txBody>
      </p:sp>
      <p:sp>
        <p:nvSpPr>
          <p:cNvPr id="3" name="Content Placeholder 2"/>
          <p:cNvSpPr>
            <a:spLocks noGrp="1"/>
          </p:cNvSpPr>
          <p:nvPr>
            <p:ph idx="1"/>
          </p:nvPr>
        </p:nvSpPr>
        <p:spPr/>
        <p:txBody>
          <a:bodyPr/>
          <a:lstStyle/>
          <a:p>
            <a:r>
              <a:rPr lang="en-US" dirty="0"/>
              <a:t>Here, we are proposed machine learning models to find which item has more sales in a particular region. </a:t>
            </a:r>
          </a:p>
          <a:p>
            <a:r>
              <a:rPr lang="en-US" dirty="0"/>
              <a:t>Those predictive models are Linear, Ridge, Random Forest, XG Boost Regression for predicting the sales of a company like Big Mart for the accurate results.</a:t>
            </a:r>
          </a:p>
          <a:p>
            <a:r>
              <a:rPr lang="en-US" dirty="0"/>
              <a:t>And also we create an user interface page where user can fill the values of the attributes of the dataset</a:t>
            </a:r>
            <a:r>
              <a:rPr lang="en-IN" dirty="0"/>
              <a:t>.And by clicking the “Predict” button</a:t>
            </a:r>
            <a:r>
              <a:rPr lang="en-US" dirty="0"/>
              <a:t> i</a:t>
            </a:r>
            <a:r>
              <a:rPr lang="en-US" dirty="0">
                <a:effectLst/>
                <a:latin typeface="Times New Roman" panose="02020603050405020304" pitchFamily="18" charset="0"/>
                <a:ea typeface="Times New Roman" panose="02020603050405020304" pitchFamily="18" charset="0"/>
              </a:rPr>
              <a:t>t gives the value which is the future scope of a particular product in the means of highest value.</a:t>
            </a:r>
            <a:endParaRPr lang="en-IN" dirty="0">
              <a:effectLst/>
              <a:latin typeface="Times New Roman" panose="02020603050405020304" pitchFamily="18" charset="0"/>
              <a:ea typeface="Times New Roman" panose="02020603050405020304" pitchFamily="18" charset="0"/>
            </a:endParaRPr>
          </a:p>
          <a:p>
            <a:endParaRPr lang="en-US" dirty="0"/>
          </a:p>
          <a:p>
            <a:pPr marL="0" indent="0">
              <a:buNone/>
            </a:pPr>
            <a:endParaRPr lang="en-US" dirty="0"/>
          </a:p>
          <a:p>
            <a:pPr marL="0" indent="0">
              <a:buNone/>
            </a:pPr>
            <a:endParaRPr lang="en-US" dirty="0"/>
          </a:p>
          <a:p>
            <a:endParaRPr lang="en-US" dirty="0"/>
          </a:p>
          <a:p>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Definition</a:t>
            </a:r>
            <a:endParaRPr lang="en-IN" dirty="0"/>
          </a:p>
        </p:txBody>
      </p:sp>
      <p:sp>
        <p:nvSpPr>
          <p:cNvPr id="3" name="Content Placeholder 2"/>
          <p:cNvSpPr>
            <a:spLocks noGrp="1"/>
          </p:cNvSpPr>
          <p:nvPr>
            <p:ph idx="1"/>
          </p:nvPr>
        </p:nvSpPr>
        <p:spPr/>
        <p:txBody>
          <a:bodyPr/>
          <a:lstStyle/>
          <a:p>
            <a:r>
              <a:rPr lang="en-US" dirty="0"/>
              <a:t>Forecasting of sales plays an vital role in any shopping complex.</a:t>
            </a:r>
          </a:p>
          <a:p>
            <a:pPr marL="0" indent="0">
              <a:buNone/>
            </a:pPr>
            <a:endParaRPr lang="en-US" dirty="0"/>
          </a:p>
          <a:p>
            <a:r>
              <a:rPr lang="en-US" dirty="0" err="1"/>
              <a:t>Here,we</a:t>
            </a:r>
            <a:r>
              <a:rPr lang="en-US" dirty="0"/>
              <a:t> are addressing the problem of sales prediction or forecasting of an item based on customer’s future demand in different big mart stores across various locations and products based on the previous record.</a:t>
            </a:r>
          </a:p>
          <a:p>
            <a:pPr marL="0" indent="0">
              <a:buNone/>
            </a:pPr>
            <a:endParaRPr lang="en-US" dirty="0"/>
          </a:p>
          <a:p>
            <a:r>
              <a:rPr lang="en-US" dirty="0"/>
              <a:t>To find out the what properties of an particular product and stores will make more sales and increasing their revenue.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a:t>
            </a:r>
            <a:endParaRPr lang="en-IN" dirty="0"/>
          </a:p>
        </p:txBody>
      </p:sp>
      <p:sp>
        <p:nvSpPr>
          <p:cNvPr id="3" name="Content Placeholder 2"/>
          <p:cNvSpPr>
            <a:spLocks noGrp="1"/>
          </p:cNvSpPr>
          <p:nvPr>
            <p:ph idx="1"/>
          </p:nvPr>
        </p:nvSpPr>
        <p:spPr/>
        <p:txBody>
          <a:bodyPr/>
          <a:lstStyle/>
          <a:p>
            <a:r>
              <a:rPr lang="en-US" dirty="0"/>
              <a:t>Software Requirements:</a:t>
            </a:r>
          </a:p>
          <a:p>
            <a:pPr lvl="1"/>
            <a:r>
              <a:rPr lang="en-US" dirty="0"/>
              <a:t>Operating System	: Windows 10.</a:t>
            </a:r>
          </a:p>
          <a:p>
            <a:pPr lvl="1"/>
            <a:r>
              <a:rPr lang="en-US" dirty="0"/>
              <a:t>Language		:   Python 3.6.</a:t>
            </a:r>
          </a:p>
          <a:p>
            <a:pPr lvl="1"/>
            <a:r>
              <a:rPr lang="en-US" dirty="0"/>
              <a:t>Platform			:   </a:t>
            </a:r>
            <a:r>
              <a:rPr lang="en-US" dirty="0" err="1"/>
              <a:t>Jupyter</a:t>
            </a:r>
            <a:r>
              <a:rPr lang="en-US" dirty="0"/>
              <a:t> Notebook, </a:t>
            </a:r>
            <a:r>
              <a:rPr lang="en-US" dirty="0" err="1"/>
              <a:t>Pycharm</a:t>
            </a:r>
            <a:endParaRPr lang="en-US" dirty="0"/>
          </a:p>
          <a:p>
            <a:pPr lvl="1"/>
            <a:r>
              <a:rPr lang="en-US" dirty="0"/>
              <a:t>Libraries			:   Numpy, Matplotlib, Pandas, </a:t>
            </a:r>
            <a:r>
              <a:rPr lang="en-US" dirty="0" err="1"/>
              <a:t>Sklearn</a:t>
            </a:r>
            <a:r>
              <a:rPr lang="en-US" dirty="0"/>
              <a:t>.</a:t>
            </a:r>
          </a:p>
          <a:p>
            <a:r>
              <a:rPr lang="en-US" dirty="0"/>
              <a:t>Hardware Requirements:</a:t>
            </a:r>
          </a:p>
          <a:p>
            <a:pPr lvl="1"/>
            <a:r>
              <a:rPr lang="en-US" dirty="0"/>
              <a:t>Processor		:   i3/i5 processor.</a:t>
            </a:r>
          </a:p>
          <a:p>
            <a:pPr lvl="1"/>
            <a:r>
              <a:rPr lang="en-US" dirty="0"/>
              <a:t>Hard Disk		:   40GB.</a:t>
            </a:r>
          </a:p>
          <a:p>
            <a:pPr lvl="1"/>
            <a:r>
              <a:rPr lang="en-US" dirty="0"/>
              <a:t>RAM			:   4GB/8GB.</a:t>
            </a:r>
          </a:p>
          <a:p>
            <a:pPr marL="457200" lvl="1" indent="0">
              <a:buNone/>
            </a:pPr>
            <a:endParaRPr lang="en-US" dirty="0"/>
          </a:p>
          <a:p>
            <a:pPr marL="0" indent="0">
              <a:buNone/>
            </a:pPr>
            <a:endParaRPr lang="en-IN" dirty="0"/>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3118</TotalTime>
  <Words>2137</Words>
  <Application>Microsoft Office PowerPoint</Application>
  <PresentationFormat>Widescreen</PresentationFormat>
  <Paragraphs>231</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Courier New</vt:lpstr>
      <vt:lpstr>Times New Roman</vt:lpstr>
      <vt:lpstr>Wingdings</vt:lpstr>
      <vt:lpstr>Custom Design</vt:lpstr>
      <vt:lpstr>PowerPoint Presentation</vt:lpstr>
      <vt:lpstr>Abstract</vt:lpstr>
      <vt:lpstr>Contents</vt:lpstr>
      <vt:lpstr>Introduction</vt:lpstr>
      <vt:lpstr>Literature Survey </vt:lpstr>
      <vt:lpstr>Existing System</vt:lpstr>
      <vt:lpstr>Proposed System</vt:lpstr>
      <vt:lpstr>Problem Definition</vt:lpstr>
      <vt:lpstr>Requirements</vt:lpstr>
      <vt:lpstr>UML Diagram</vt:lpstr>
      <vt:lpstr>Data Flow Diagram</vt:lpstr>
      <vt:lpstr>Implementation</vt:lpstr>
      <vt:lpstr>…Contd</vt:lpstr>
      <vt:lpstr>Sample Code</vt:lpstr>
      <vt:lpstr>…Contd</vt:lpstr>
      <vt:lpstr>…Contd</vt:lpstr>
      <vt:lpstr>…Contd</vt:lpstr>
      <vt:lpstr>…Contd</vt:lpstr>
      <vt:lpstr>…Contd</vt:lpstr>
      <vt:lpstr>…Contd</vt:lpstr>
      <vt:lpstr>…Contd</vt:lpstr>
      <vt:lpstr>Execution &amp; Results</vt:lpstr>
      <vt:lpstr>…Contd</vt:lpstr>
      <vt:lpstr>…Contd</vt:lpstr>
      <vt:lpstr>Conclusion</vt:lpstr>
      <vt:lpstr>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shiva Y</cp:lastModifiedBy>
  <cp:revision>204</cp:revision>
  <dcterms:created xsi:type="dcterms:W3CDTF">2019-06-11T05:35:00Z</dcterms:created>
  <dcterms:modified xsi:type="dcterms:W3CDTF">2022-07-03T08:33:39Z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A5DE332D97164E20997710EBD45A5C03</vt:lpwstr>
  </property>
  <property fmtid="{D5CDD505-2E9C-101B-9397-08002B2CF9AE}" pid="3" name="KSOProductBuildVer">
    <vt:lpwstr>1033-11.2.0.11029</vt:lpwstr>
  </property>
</Properties>
</file>