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9B45-6725-440A-B5A5-91A76FFADE12}"/>
              </a:ext>
            </a:extLst>
          </p:cNvPr>
          <p:cNvSpPr>
            <a:spLocks noGrp="1"/>
          </p:cNvSpPr>
          <p:nvPr>
            <p:ph type="ctrTitle"/>
          </p:nvPr>
        </p:nvSpPr>
        <p:spPr/>
        <p:txBody>
          <a:bodyPr/>
          <a:lstStyle/>
          <a:p>
            <a:r>
              <a:rPr lang="en-US" dirty="0"/>
              <a:t>GDP ANALYSIS	</a:t>
            </a:r>
          </a:p>
        </p:txBody>
      </p:sp>
      <p:sp>
        <p:nvSpPr>
          <p:cNvPr id="3" name="Subtitle 2">
            <a:extLst>
              <a:ext uri="{FF2B5EF4-FFF2-40B4-BE49-F238E27FC236}">
                <a16:creationId xmlns:a16="http://schemas.microsoft.com/office/drawing/2014/main" id="{57ED007F-32F7-4A76-94D4-D9D6A0BDABCF}"/>
              </a:ext>
            </a:extLst>
          </p:cNvPr>
          <p:cNvSpPr>
            <a:spLocks noGrp="1"/>
          </p:cNvSpPr>
          <p:nvPr>
            <p:ph type="subTitle" idx="1"/>
          </p:nvPr>
        </p:nvSpPr>
        <p:spPr>
          <a:xfrm>
            <a:off x="6586330" y="4648960"/>
            <a:ext cx="4081669" cy="1655762"/>
          </a:xfrm>
        </p:spPr>
        <p:txBody>
          <a:bodyPr/>
          <a:lstStyle/>
          <a:p>
            <a:r>
              <a:rPr lang="en-US" dirty="0"/>
              <a:t>Presented by – Siva </a:t>
            </a:r>
            <a:r>
              <a:rPr lang="en-US"/>
              <a:t>surya </a:t>
            </a:r>
            <a:endParaRPr lang="en-US" dirty="0"/>
          </a:p>
        </p:txBody>
      </p:sp>
    </p:spTree>
    <p:extLst>
      <p:ext uri="{BB962C8B-B14F-4D97-AF65-F5344CB8AC3E}">
        <p14:creationId xmlns:p14="http://schemas.microsoft.com/office/powerpoint/2010/main" val="3257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930F-0F55-4BA3-9266-459459F3F05A}"/>
              </a:ext>
            </a:extLst>
          </p:cNvPr>
          <p:cNvSpPr>
            <a:spLocks noGrp="1"/>
          </p:cNvSpPr>
          <p:nvPr>
            <p:ph type="title"/>
          </p:nvPr>
        </p:nvSpPr>
        <p:spPr>
          <a:xfrm>
            <a:off x="662609" y="2249487"/>
            <a:ext cx="10257182" cy="1478570"/>
          </a:xfrm>
        </p:spPr>
        <p:txBody>
          <a:bodyPr/>
          <a:lstStyle/>
          <a:p>
            <a:pPr algn="ctr"/>
            <a:r>
              <a:rPr lang="en-US" dirty="0"/>
              <a:t>Question and answers</a:t>
            </a:r>
          </a:p>
        </p:txBody>
      </p:sp>
      <p:sp>
        <p:nvSpPr>
          <p:cNvPr id="3" name="Content Placeholder 2">
            <a:extLst>
              <a:ext uri="{FF2B5EF4-FFF2-40B4-BE49-F238E27FC236}">
                <a16:creationId xmlns:a16="http://schemas.microsoft.com/office/drawing/2014/main" id="{DE1EAD97-9F77-482C-A020-B94487CC4B6F}"/>
              </a:ext>
            </a:extLst>
          </p:cNvPr>
          <p:cNvSpPr>
            <a:spLocks noGrp="1"/>
          </p:cNvSpPr>
          <p:nvPr>
            <p:ph idx="1"/>
          </p:nvPr>
        </p:nvSpPr>
        <p:spPr>
          <a:xfrm flipH="1" flipV="1">
            <a:off x="11047411" y="1828800"/>
            <a:ext cx="481980" cy="420687"/>
          </a:xfrm>
        </p:spPr>
        <p:txBody>
          <a:bodyPr>
            <a:normAutofit fontScale="85000" lnSpcReduction="10000"/>
          </a:bodyPr>
          <a:lstStyle/>
          <a:p>
            <a:endParaRPr lang="en-US" dirty="0"/>
          </a:p>
        </p:txBody>
      </p:sp>
    </p:spTree>
    <p:extLst>
      <p:ext uri="{BB962C8B-B14F-4D97-AF65-F5344CB8AC3E}">
        <p14:creationId xmlns:p14="http://schemas.microsoft.com/office/powerpoint/2010/main" val="18839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DB59-1CF4-4EEF-B397-9FF3CE001792}"/>
              </a:ext>
            </a:extLst>
          </p:cNvPr>
          <p:cNvSpPr>
            <a:spLocks noGrp="1"/>
          </p:cNvSpPr>
          <p:nvPr>
            <p:ph type="title"/>
          </p:nvPr>
        </p:nvSpPr>
        <p:spPr>
          <a:xfrm>
            <a:off x="11003279" y="139149"/>
            <a:ext cx="45719" cy="298173"/>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CDBE48C8-61D7-4A39-8D37-098D16BA2D3D}"/>
              </a:ext>
            </a:extLst>
          </p:cNvPr>
          <p:cNvSpPr>
            <a:spLocks noGrp="1"/>
          </p:cNvSpPr>
          <p:nvPr>
            <p:ph idx="1"/>
          </p:nvPr>
        </p:nvSpPr>
        <p:spPr>
          <a:xfrm>
            <a:off x="1302025" y="586408"/>
            <a:ext cx="9905999" cy="5688495"/>
          </a:xfrm>
        </p:spPr>
        <p:txBody>
          <a:bodyPr>
            <a:normAutofit/>
          </a:bodyPr>
          <a:lstStyle/>
          <a:p>
            <a:pPr marL="0" indent="0">
              <a:buNone/>
            </a:pPr>
            <a:r>
              <a:rPr lang="en-US" sz="1600" b="1" dirty="0">
                <a:solidFill>
                  <a:schemeClr val="bg1"/>
                </a:solidFill>
              </a:rPr>
              <a:t>1: How does the GDP distribution of the top states(C1) differ from the others?</a:t>
            </a:r>
          </a:p>
          <a:p>
            <a:pPr marL="0" indent="0">
              <a:buNone/>
            </a:pPr>
            <a:r>
              <a:rPr lang="en-US" sz="1600" dirty="0">
                <a:solidFill>
                  <a:schemeClr val="bg1"/>
                </a:solidFill>
              </a:rPr>
              <a:t>As we can see from the above plot for the top sector(C1), few sub-sectors('Manufacturing’, 'Trade, repair, hotels and restaurants', 'Agriculture, forestry and fishing' and 'Real estate, ownership of dwelling &amp; professional services') are contributing approximately the same percentage unlike with the others categories they are not consistent.</a:t>
            </a:r>
          </a:p>
          <a:p>
            <a:pPr marL="0" indent="0">
              <a:buNone/>
            </a:pPr>
            <a:r>
              <a:rPr lang="en-US" sz="1600" b="1" dirty="0">
                <a:solidFill>
                  <a:schemeClr val="bg1"/>
                </a:solidFill>
              </a:rPr>
              <a:t>2: Which sub-sectors seem to be correlated with high GDP?</a:t>
            </a:r>
          </a:p>
          <a:p>
            <a:pPr marL="0" indent="0">
              <a:buNone/>
            </a:pPr>
            <a:r>
              <a:rPr lang="en-US" sz="1600" dirty="0">
                <a:solidFill>
                  <a:schemeClr val="bg1"/>
                </a:solidFill>
              </a:rPr>
              <a:t>From the graph, we can see some of the sub-sectors which to be correlated with high GDP, they are "Manufacturing" and "Real estate, ownership of dwelling &amp; professional services".</a:t>
            </a:r>
          </a:p>
          <a:p>
            <a:pPr marL="0" indent="0">
              <a:buNone/>
            </a:pPr>
            <a:r>
              <a:rPr lang="en-US" sz="1600" b="1" dirty="0">
                <a:solidFill>
                  <a:schemeClr val="bg1"/>
                </a:solidFill>
              </a:rPr>
              <a:t>3. Which sub-sectors do the various categories need to focus on?</a:t>
            </a:r>
          </a:p>
          <a:p>
            <a:pPr marL="0" indent="0">
              <a:buNone/>
            </a:pPr>
            <a:r>
              <a:rPr lang="en-US" sz="1600" dirty="0">
                <a:solidFill>
                  <a:schemeClr val="bg1"/>
                </a:solidFill>
              </a:rPr>
              <a:t>Taking reference from the plot the sub-sectors from various categories need to focus on are "Electricity, gas, water supply &amp; other utility services", "Mining and quarrying", "Public administration" and "Financial services“</a:t>
            </a:r>
          </a:p>
          <a:p>
            <a:pPr marL="0" indent="0">
              <a:buNone/>
            </a:pPr>
            <a:r>
              <a:rPr lang="en-US" sz="1600" b="1" dirty="0">
                <a:solidFill>
                  <a:schemeClr val="bg1"/>
                </a:solidFill>
              </a:rPr>
              <a:t>4. Consider each of the category and share your thoughts of which sub-sectors is necessary or possible to improve if we are intend to?</a:t>
            </a:r>
          </a:p>
          <a:p>
            <a:pPr marL="0" indent="0">
              <a:buNone/>
            </a:pPr>
            <a:r>
              <a:rPr lang="en-US" sz="1600" dirty="0">
                <a:solidFill>
                  <a:schemeClr val="bg1"/>
                </a:solidFill>
              </a:rPr>
              <a:t>Since "Real estate, ownership of dwelling &amp; professional </a:t>
            </a:r>
            <a:r>
              <a:rPr lang="en-US" sz="1600" dirty="0" err="1">
                <a:solidFill>
                  <a:schemeClr val="bg1"/>
                </a:solidFill>
              </a:rPr>
              <a:t>services","Agriculture</a:t>
            </a:r>
            <a:r>
              <a:rPr lang="en-US" sz="1600" dirty="0">
                <a:solidFill>
                  <a:schemeClr val="bg1"/>
                </a:solidFill>
              </a:rPr>
              <a:t>, forestry and fishing", "Manufacturing Sector" and "Trade, repair, hotels and restaurants" are growing, and these sub-sectors "Transport, storage, communication &amp; services related to broadcasting" and "Other services" are not contributing in same pace. so we can think of them to improve.</a:t>
            </a:r>
          </a:p>
        </p:txBody>
      </p:sp>
    </p:spTree>
    <p:extLst>
      <p:ext uri="{BB962C8B-B14F-4D97-AF65-F5344CB8AC3E}">
        <p14:creationId xmlns:p14="http://schemas.microsoft.com/office/powerpoint/2010/main" val="405323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3E82-C76F-4B09-9468-BB6D6BBD98BE}"/>
              </a:ext>
            </a:extLst>
          </p:cNvPr>
          <p:cNvSpPr>
            <a:spLocks noGrp="1"/>
          </p:cNvSpPr>
          <p:nvPr>
            <p:ph type="title"/>
          </p:nvPr>
        </p:nvSpPr>
        <p:spPr/>
        <p:txBody>
          <a:bodyPr/>
          <a:lstStyle/>
          <a:p>
            <a:r>
              <a:rPr lang="en-US" b="1" dirty="0">
                <a:solidFill>
                  <a:schemeClr val="bg1"/>
                </a:solidFill>
              </a:rPr>
              <a:t>Recommendations for each category to improve the per capita GDP</a:t>
            </a:r>
            <a:endParaRPr lang="en-US" dirty="0">
              <a:solidFill>
                <a:schemeClr val="bg1"/>
              </a:solidFill>
            </a:endParaRPr>
          </a:p>
        </p:txBody>
      </p:sp>
      <p:sp>
        <p:nvSpPr>
          <p:cNvPr id="3" name="Content Placeholder 2">
            <a:extLst>
              <a:ext uri="{FF2B5EF4-FFF2-40B4-BE49-F238E27FC236}">
                <a16:creationId xmlns:a16="http://schemas.microsoft.com/office/drawing/2014/main" id="{220C5D69-42CA-4514-87EA-A88AC887E81B}"/>
              </a:ext>
            </a:extLst>
          </p:cNvPr>
          <p:cNvSpPr>
            <a:spLocks noGrp="1"/>
          </p:cNvSpPr>
          <p:nvPr>
            <p:ph idx="1"/>
          </p:nvPr>
        </p:nvSpPr>
        <p:spPr>
          <a:xfrm>
            <a:off x="1141412" y="1934817"/>
            <a:ext cx="9905999" cy="4823792"/>
          </a:xfrm>
        </p:spPr>
        <p:txBody>
          <a:bodyPr>
            <a:normAutofit/>
          </a:bodyPr>
          <a:lstStyle/>
          <a:p>
            <a:pPr marL="0" indent="0">
              <a:buNone/>
            </a:pPr>
            <a:r>
              <a:rPr lang="en-US" sz="1600" b="1" dirty="0">
                <a:solidFill>
                  <a:schemeClr val="bg1"/>
                </a:solidFill>
              </a:rPr>
              <a:t>C1: Firstly</a:t>
            </a:r>
            <a:r>
              <a:rPr lang="en-US" sz="1600" dirty="0">
                <a:solidFill>
                  <a:schemeClr val="bg1"/>
                </a:solidFill>
              </a:rPr>
              <a:t>, we should increase the productivity in "Mining and quarrying" and "Electricity, gas, water supply &amp; other utility services". From the graph it is clearly showing that we are ignoring these sub-sectors values which will ultimately yield to boost the per capita GDP if we take care.</a:t>
            </a:r>
            <a:br>
              <a:rPr lang="en-US" sz="1600" dirty="0">
                <a:solidFill>
                  <a:schemeClr val="bg1"/>
                </a:solidFill>
              </a:rPr>
            </a:br>
            <a:r>
              <a:rPr lang="en-US" sz="1600" b="1" dirty="0">
                <a:solidFill>
                  <a:schemeClr val="bg1"/>
                </a:solidFill>
              </a:rPr>
              <a:t>Secondly</a:t>
            </a:r>
            <a:r>
              <a:rPr lang="en-US" sz="1600" dirty="0">
                <a:solidFill>
                  <a:schemeClr val="bg1"/>
                </a:solidFill>
              </a:rPr>
              <a:t>, Since this is Top category, We can easily think to improve the sub-sectors "Financial services" and "Transport, "storage, communication &amp; services related to broadcasting" and "Other services".</a:t>
            </a:r>
          </a:p>
          <a:p>
            <a:pPr marL="0" indent="0">
              <a:buNone/>
            </a:pPr>
            <a:r>
              <a:rPr lang="en-US" sz="1600" b="1" dirty="0">
                <a:solidFill>
                  <a:schemeClr val="bg1"/>
                </a:solidFill>
              </a:rPr>
              <a:t>C2: Firstly</a:t>
            </a:r>
            <a:r>
              <a:rPr lang="en-US" sz="1600" dirty="0">
                <a:solidFill>
                  <a:schemeClr val="bg1"/>
                </a:solidFill>
              </a:rPr>
              <a:t>, This is the only category where %contribution GSDP of "Agriculture" is less than 10%, As India's primary sector is "Agriculture", we should keep this in mind to improve.</a:t>
            </a:r>
            <a:br>
              <a:rPr lang="en-US" sz="1600" dirty="0">
                <a:solidFill>
                  <a:schemeClr val="bg1"/>
                </a:solidFill>
              </a:rPr>
            </a:br>
            <a:r>
              <a:rPr lang="en-US" sz="1600" b="1" dirty="0">
                <a:solidFill>
                  <a:schemeClr val="bg1"/>
                </a:solidFill>
              </a:rPr>
              <a:t>Secondly</a:t>
            </a:r>
            <a:r>
              <a:rPr lang="en-US" sz="1600" dirty="0">
                <a:solidFill>
                  <a:schemeClr val="bg1"/>
                </a:solidFill>
              </a:rPr>
              <a:t>, also we need to keep focus on "Electricity, gas, water supply &amp; other utility services", "Mining and quarrying" and "Public administration" as this category produces high GDP.</a:t>
            </a:r>
          </a:p>
          <a:p>
            <a:pPr marL="0" indent="0">
              <a:buNone/>
            </a:pPr>
            <a:r>
              <a:rPr lang="en-US" sz="1600" b="1" dirty="0">
                <a:solidFill>
                  <a:schemeClr val="bg1"/>
                </a:solidFill>
              </a:rPr>
              <a:t>C3: Firstly</a:t>
            </a:r>
            <a:r>
              <a:rPr lang="en-US" sz="1600" dirty="0">
                <a:solidFill>
                  <a:schemeClr val="bg1"/>
                </a:solidFill>
              </a:rPr>
              <a:t>, The Sub-Sectors "Financial services" and "Transport, storage, communication &amp; services related to broadcasting" are pretty bad. We should never let these Sub-Sectors goes below 10%. Since all the other Sub-Sectors are in par we can think to improve these and eventually it will boost the per capita GDP.</a:t>
            </a:r>
            <a:br>
              <a:rPr lang="en-US" sz="1600" dirty="0">
                <a:solidFill>
                  <a:schemeClr val="bg1"/>
                </a:solidFill>
              </a:rPr>
            </a:br>
            <a:r>
              <a:rPr lang="en-US" sz="1600" b="1" dirty="0">
                <a:solidFill>
                  <a:schemeClr val="bg1"/>
                </a:solidFill>
              </a:rPr>
              <a:t>Secondly</a:t>
            </a:r>
            <a:r>
              <a:rPr lang="en-US" sz="1600" dirty="0">
                <a:solidFill>
                  <a:schemeClr val="bg1"/>
                </a:solidFill>
              </a:rPr>
              <a:t>, Sub-Sector "Trade, repair, hotels and restaurants" is also less compared to the other categories. Since we have good contribution from "Manufacturing" Sub-Sector, We can develop this easily by modernizing the region which are in this category. </a:t>
            </a:r>
          </a:p>
          <a:p>
            <a:pPr marL="0" indent="0">
              <a:buNone/>
            </a:pPr>
            <a:endParaRPr lang="en-US" sz="1600" dirty="0">
              <a:solidFill>
                <a:schemeClr val="bg1"/>
              </a:solidFill>
            </a:endParaRPr>
          </a:p>
        </p:txBody>
      </p:sp>
    </p:spTree>
    <p:extLst>
      <p:ext uri="{BB962C8B-B14F-4D97-AF65-F5344CB8AC3E}">
        <p14:creationId xmlns:p14="http://schemas.microsoft.com/office/powerpoint/2010/main" val="7528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E1EF-1113-4CDD-8345-07C5F51E79D5}"/>
              </a:ext>
            </a:extLst>
          </p:cNvPr>
          <p:cNvSpPr>
            <a:spLocks noGrp="1"/>
          </p:cNvSpPr>
          <p:nvPr>
            <p:ph type="title"/>
          </p:nvPr>
        </p:nvSpPr>
        <p:spPr>
          <a:xfrm>
            <a:off x="1351720" y="419735"/>
            <a:ext cx="4169533" cy="448281"/>
          </a:xfrm>
        </p:spPr>
        <p:txBody>
          <a:bodyPr>
            <a:normAutofit fontScale="90000"/>
          </a:bodyPr>
          <a:lstStyle/>
          <a:p>
            <a:r>
              <a:rPr lang="en-US" b="1" dirty="0">
                <a:solidFill>
                  <a:schemeClr val="bg1"/>
                </a:solidFill>
              </a:rPr>
              <a:t>Contd.</a:t>
            </a:r>
          </a:p>
        </p:txBody>
      </p:sp>
      <p:sp>
        <p:nvSpPr>
          <p:cNvPr id="3" name="Content Placeholder 2">
            <a:extLst>
              <a:ext uri="{FF2B5EF4-FFF2-40B4-BE49-F238E27FC236}">
                <a16:creationId xmlns:a16="http://schemas.microsoft.com/office/drawing/2014/main" id="{EAECDE12-3F8E-44F6-99F7-B0095B7C4159}"/>
              </a:ext>
            </a:extLst>
          </p:cNvPr>
          <p:cNvSpPr>
            <a:spLocks noGrp="1"/>
          </p:cNvSpPr>
          <p:nvPr>
            <p:ph idx="1"/>
          </p:nvPr>
        </p:nvSpPr>
        <p:spPr>
          <a:xfrm>
            <a:off x="1258955" y="1030287"/>
            <a:ext cx="9905999" cy="5622304"/>
          </a:xfrm>
        </p:spPr>
        <p:txBody>
          <a:bodyPr>
            <a:normAutofit/>
          </a:bodyPr>
          <a:lstStyle/>
          <a:p>
            <a:pPr marL="0" indent="0">
              <a:buNone/>
            </a:pPr>
            <a:r>
              <a:rPr lang="en-US" sz="1600" b="1" dirty="0">
                <a:solidFill>
                  <a:schemeClr val="bg1"/>
                </a:solidFill>
              </a:rPr>
              <a:t>C4: Firstly</a:t>
            </a:r>
            <a:r>
              <a:rPr lang="en-US" sz="1600" dirty="0">
                <a:solidFill>
                  <a:schemeClr val="bg1"/>
                </a:solidFill>
              </a:rPr>
              <a:t>, This is the only category where the Sub-Sector "Real estate, ownership of dwelling &amp; professional services" is less than 10% and "Agriculture, forestry and fishing" is doing good, which means most of the regions are rural areas. so we can think of improving "Transport, storage, communication &amp; services related to broadcasting", "Other services" and "Construction" which will add good amount of value to the GDP.</a:t>
            </a:r>
            <a:br>
              <a:rPr lang="en-US" sz="1600" dirty="0">
                <a:solidFill>
                  <a:schemeClr val="bg1"/>
                </a:solidFill>
              </a:rPr>
            </a:br>
            <a:r>
              <a:rPr lang="en-US" sz="1600" b="1" dirty="0">
                <a:solidFill>
                  <a:schemeClr val="bg1"/>
                </a:solidFill>
              </a:rPr>
              <a:t>Secondly</a:t>
            </a:r>
            <a:r>
              <a:rPr lang="en-US" sz="1600" dirty="0">
                <a:solidFill>
                  <a:schemeClr val="bg1"/>
                </a:solidFill>
              </a:rPr>
              <a:t> The Sub-Sectors "Electricity, gas, water supply &amp; other utility services" and "Financial services" are pretty low when compared with other categories. This is happening due to the low development. We can improve by providing with "Electricity, gas, water supply &amp; other utility services" and "Financial services" which will increase the standard of the people living in this category and lead us to the growth of the per capita GDP.</a:t>
            </a:r>
          </a:p>
        </p:txBody>
      </p:sp>
    </p:spTree>
    <p:extLst>
      <p:ext uri="{BB962C8B-B14F-4D97-AF65-F5344CB8AC3E}">
        <p14:creationId xmlns:p14="http://schemas.microsoft.com/office/powerpoint/2010/main" val="82786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8B86-F3EB-4A37-AD0A-DF2ED7ED042D}"/>
              </a:ext>
            </a:extLst>
          </p:cNvPr>
          <p:cNvSpPr>
            <a:spLocks noGrp="1"/>
          </p:cNvSpPr>
          <p:nvPr>
            <p:ph type="title"/>
          </p:nvPr>
        </p:nvSpPr>
        <p:spPr>
          <a:xfrm>
            <a:off x="1141413" y="2487075"/>
            <a:ext cx="9905998" cy="1478570"/>
          </a:xfrm>
        </p:spPr>
        <p:txBody>
          <a:bodyPr/>
          <a:lstStyle/>
          <a:p>
            <a:pPr algn="ctr"/>
            <a:r>
              <a:rPr lang="en-US" b="1" dirty="0"/>
              <a:t>GDP Analysis(Data II)</a:t>
            </a:r>
            <a:endParaRPr lang="en-US" dirty="0"/>
          </a:p>
        </p:txBody>
      </p:sp>
      <p:sp>
        <p:nvSpPr>
          <p:cNvPr id="3" name="Content Placeholder 2">
            <a:extLst>
              <a:ext uri="{FF2B5EF4-FFF2-40B4-BE49-F238E27FC236}">
                <a16:creationId xmlns:a16="http://schemas.microsoft.com/office/drawing/2014/main" id="{D41A0520-B0C7-4DF3-BBA9-A7C19E0003E7}"/>
              </a:ext>
            </a:extLst>
          </p:cNvPr>
          <p:cNvSpPr>
            <a:spLocks noGrp="1"/>
          </p:cNvSpPr>
          <p:nvPr>
            <p:ph idx="1"/>
          </p:nvPr>
        </p:nvSpPr>
        <p:spPr>
          <a:xfrm flipH="1" flipV="1">
            <a:off x="11047411" y="1974574"/>
            <a:ext cx="45719" cy="274913"/>
          </a:xfrm>
        </p:spPr>
        <p:txBody>
          <a:bodyPr>
            <a:normAutofit fontScale="47500" lnSpcReduction="20000"/>
          </a:bodyPr>
          <a:lstStyle/>
          <a:p>
            <a:endParaRPr lang="en-US" dirty="0"/>
          </a:p>
        </p:txBody>
      </p:sp>
    </p:spTree>
    <p:extLst>
      <p:ext uri="{BB962C8B-B14F-4D97-AF65-F5344CB8AC3E}">
        <p14:creationId xmlns:p14="http://schemas.microsoft.com/office/powerpoint/2010/main" val="264236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8"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6C2104F-BEBB-45EB-924C-F90F1CE0AB71}"/>
              </a:ext>
            </a:extLst>
          </p:cNvPr>
          <p:cNvSpPr>
            <a:spLocks noGrp="1"/>
          </p:cNvSpPr>
          <p:nvPr>
            <p:ph type="title"/>
          </p:nvPr>
        </p:nvSpPr>
        <p:spPr>
          <a:xfrm>
            <a:off x="930276" y="499164"/>
            <a:ext cx="3040873" cy="527050"/>
          </a:xfrm>
        </p:spPr>
        <p:txBody>
          <a:bodyPr>
            <a:normAutofit fontScale="90000"/>
          </a:bodyPr>
          <a:lstStyle/>
          <a:p>
            <a:r>
              <a:rPr lang="en-US" sz="3200" dirty="0">
                <a:solidFill>
                  <a:srgbClr val="FFFFFF"/>
                </a:solidFill>
              </a:rPr>
              <a:t>Data ii</a:t>
            </a:r>
            <a:br>
              <a:rPr lang="en-US" sz="3200" dirty="0">
                <a:solidFill>
                  <a:srgbClr val="FFFFFF"/>
                </a:solidFill>
              </a:rPr>
            </a:br>
            <a:r>
              <a:rPr lang="en-US" sz="3200" dirty="0">
                <a:solidFill>
                  <a:srgbClr val="FFFFFF"/>
                </a:solidFill>
              </a:rPr>
              <a:t>Drop out vs Per capita gsdp</a:t>
            </a:r>
          </a:p>
        </p:txBody>
      </p:sp>
      <p:sp>
        <p:nvSpPr>
          <p:cNvPr id="3" name="Content Placeholder 2">
            <a:extLst>
              <a:ext uri="{FF2B5EF4-FFF2-40B4-BE49-F238E27FC236}">
                <a16:creationId xmlns:a16="http://schemas.microsoft.com/office/drawing/2014/main" id="{9A8B957C-E050-46CB-A022-14FC634BA0E2}"/>
              </a:ext>
            </a:extLst>
          </p:cNvPr>
          <p:cNvSpPr>
            <a:spLocks noGrp="1"/>
          </p:cNvSpPr>
          <p:nvPr>
            <p:ph idx="1"/>
          </p:nvPr>
        </p:nvSpPr>
        <p:spPr>
          <a:xfrm>
            <a:off x="962507" y="1438170"/>
            <a:ext cx="2862444" cy="5186432"/>
          </a:xfrm>
        </p:spPr>
        <p:txBody>
          <a:bodyPr>
            <a:normAutofit fontScale="62500" lnSpcReduction="20000"/>
          </a:bodyPr>
          <a:lstStyle/>
          <a:p>
            <a:pPr marL="0" indent="0">
              <a:buNone/>
            </a:pPr>
            <a:r>
              <a:rPr lang="en-US" dirty="0"/>
              <a:t>From the heat map shown on the right, we can tell that the drop rates is inversely proportional to the Per capita GSDP. So, if the drop rates are high per capita GSDP will be low and if drop rates are low per capita GSDP will be high. As we can see that for Secondary section which is having a negative value, it is close to the positive mark which means this </a:t>
            </a:r>
            <a:r>
              <a:rPr lang="en-US" b="1" dirty="0"/>
              <a:t>drop rates are high in Secondary section</a:t>
            </a:r>
            <a:r>
              <a:rPr lang="en-US" dirty="0"/>
              <a:t>. Others Primary and Upper primary section is having low drop outs compared to the secondary.</a:t>
            </a:r>
          </a:p>
          <a:p>
            <a:pPr marL="0" indent="0">
              <a:buNone/>
            </a:pPr>
            <a:r>
              <a:rPr lang="en-US" b="1" dirty="0"/>
              <a:t>Hence, we can conclude that Drop out rates does affect the per capita GSDP if it is not taken care- of.</a:t>
            </a:r>
            <a:endParaRPr lang="en-US" dirty="0"/>
          </a:p>
          <a:p>
            <a:pPr marL="0" indent="0">
              <a:buNone/>
            </a:pPr>
            <a:endParaRPr lang="en-US" sz="1400" b="1" dirty="0">
              <a:solidFill>
                <a:srgbClr val="FFFFFF"/>
              </a:solidFill>
            </a:endParaRPr>
          </a:p>
          <a:p>
            <a:pPr marL="0" indent="0">
              <a:buNone/>
            </a:pPr>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34CF6537-FA03-4C0B-B36B-0E6FDBAD900B}"/>
              </a:ext>
            </a:extLst>
          </p:cNvPr>
          <p:cNvPicPr>
            <a:picLocks noChangeAspect="1"/>
          </p:cNvPicPr>
          <p:nvPr/>
        </p:nvPicPr>
        <p:blipFill>
          <a:blip r:embed="rId3"/>
          <a:stretch>
            <a:fillRect/>
          </a:stretch>
        </p:blipFill>
        <p:spPr>
          <a:xfrm>
            <a:off x="4238362" y="903289"/>
            <a:ext cx="7565926" cy="5201574"/>
          </a:xfrm>
          <a:prstGeom prst="rect">
            <a:avLst/>
          </a:prstGeom>
        </p:spPr>
      </p:pic>
    </p:spTree>
    <p:extLst>
      <p:ext uri="{BB962C8B-B14F-4D97-AF65-F5344CB8AC3E}">
        <p14:creationId xmlns:p14="http://schemas.microsoft.com/office/powerpoint/2010/main" val="229900606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0BEE-B25F-4A34-B950-C515DB061481}"/>
              </a:ext>
            </a:extLst>
          </p:cNvPr>
          <p:cNvSpPr>
            <a:spLocks noGrp="1"/>
          </p:cNvSpPr>
          <p:nvPr>
            <p:ph type="title"/>
          </p:nvPr>
        </p:nvSpPr>
        <p:spPr>
          <a:xfrm>
            <a:off x="1187131" y="2689715"/>
            <a:ext cx="9905998" cy="1478570"/>
          </a:xfrm>
        </p:spPr>
        <p:txBody>
          <a:bodyPr/>
          <a:lstStyle/>
          <a:p>
            <a:pPr algn="ctr"/>
            <a:r>
              <a:rPr lang="en-US" dirty="0"/>
              <a:t>Thank you</a:t>
            </a:r>
          </a:p>
        </p:txBody>
      </p:sp>
      <p:sp>
        <p:nvSpPr>
          <p:cNvPr id="3" name="Content Placeholder 2">
            <a:extLst>
              <a:ext uri="{FF2B5EF4-FFF2-40B4-BE49-F238E27FC236}">
                <a16:creationId xmlns:a16="http://schemas.microsoft.com/office/drawing/2014/main" id="{C072664D-7D4A-4934-88DB-D1C1CB4F06D2}"/>
              </a:ext>
            </a:extLst>
          </p:cNvPr>
          <p:cNvSpPr>
            <a:spLocks noGrp="1"/>
          </p:cNvSpPr>
          <p:nvPr>
            <p:ph idx="1"/>
          </p:nvPr>
        </p:nvSpPr>
        <p:spPr>
          <a:xfrm flipV="1">
            <a:off x="1141412" y="5791200"/>
            <a:ext cx="45719" cy="331303"/>
          </a:xfrm>
        </p:spPr>
        <p:txBody>
          <a:bodyPr>
            <a:normAutofit fontScale="62500" lnSpcReduction="20000"/>
          </a:bodyPr>
          <a:lstStyle/>
          <a:p>
            <a:endParaRPr lang="en-US" dirty="0"/>
          </a:p>
        </p:txBody>
      </p:sp>
    </p:spTree>
    <p:extLst>
      <p:ext uri="{BB962C8B-B14F-4D97-AF65-F5344CB8AC3E}">
        <p14:creationId xmlns:p14="http://schemas.microsoft.com/office/powerpoint/2010/main" val="27681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A773CD-2EFE-4307-81AA-B5E3DEBD6879}"/>
              </a:ext>
            </a:extLst>
          </p:cNvPr>
          <p:cNvSpPr>
            <a:spLocks noGrp="1"/>
          </p:cNvSpPr>
          <p:nvPr>
            <p:ph type="title"/>
          </p:nvPr>
        </p:nvSpPr>
        <p:spPr>
          <a:xfrm>
            <a:off x="855266" y="618518"/>
            <a:ext cx="2851417" cy="1478570"/>
          </a:xfrm>
        </p:spPr>
        <p:txBody>
          <a:bodyPr>
            <a:normAutofit/>
          </a:bodyPr>
          <a:lstStyle/>
          <a:p>
            <a:r>
              <a:rPr lang="en-US" b="1" dirty="0">
                <a:solidFill>
                  <a:schemeClr val="bg1"/>
                </a:solidFill>
              </a:rPr>
              <a:t>Data I-A</a:t>
            </a:r>
            <a:br>
              <a:rPr lang="en-US" sz="3200" dirty="0">
                <a:solidFill>
                  <a:srgbClr val="FFFFFF"/>
                </a:solidFill>
              </a:rPr>
            </a:br>
            <a:r>
              <a:rPr lang="en-US" sz="1600" dirty="0">
                <a:solidFill>
                  <a:srgbClr val="FFFFFF"/>
                </a:solidFill>
              </a:rPr>
              <a:t>GDP Analysis  of Indian States</a:t>
            </a:r>
            <a:endParaRPr lang="en-US" sz="3200" dirty="0">
              <a:solidFill>
                <a:srgbClr val="FFFFFF"/>
              </a:solidFill>
            </a:endParaRPr>
          </a:p>
        </p:txBody>
      </p:sp>
      <p:sp>
        <p:nvSpPr>
          <p:cNvPr id="3" name="Content Placeholder 2">
            <a:extLst>
              <a:ext uri="{FF2B5EF4-FFF2-40B4-BE49-F238E27FC236}">
                <a16:creationId xmlns:a16="http://schemas.microsoft.com/office/drawing/2014/main" id="{054C22D0-0302-4DCC-8A49-559B63C30ABA}"/>
              </a:ext>
            </a:extLst>
          </p:cNvPr>
          <p:cNvSpPr>
            <a:spLocks noGrp="1"/>
          </p:cNvSpPr>
          <p:nvPr>
            <p:ph idx="1"/>
          </p:nvPr>
        </p:nvSpPr>
        <p:spPr>
          <a:xfrm>
            <a:off x="844239" y="2264111"/>
            <a:ext cx="2862444" cy="3957302"/>
          </a:xfrm>
        </p:spPr>
        <p:txBody>
          <a:bodyPr>
            <a:normAutofit/>
          </a:bodyPr>
          <a:lstStyle/>
          <a:p>
            <a:pPr marL="0" indent="0">
              <a:buNone/>
            </a:pPr>
            <a:r>
              <a:rPr lang="en-US" sz="1600" dirty="0">
                <a:solidFill>
                  <a:srgbClr val="FFFFFF"/>
                </a:solidFill>
              </a:rPr>
              <a:t>The average growth of states over duration 2013-14, 2014-15 and 2015-16 is shown.</a:t>
            </a:r>
          </a:p>
          <a:p>
            <a:pPr marL="0" indent="0">
              <a:buNone/>
            </a:pPr>
            <a:r>
              <a:rPr lang="en-US" sz="1600" dirty="0">
                <a:solidFill>
                  <a:srgbClr val="FFFFFF"/>
                </a:solidFill>
              </a:rPr>
              <a:t>Report :</a:t>
            </a:r>
          </a:p>
          <a:p>
            <a:pPr marL="0" indent="0">
              <a:buNone/>
            </a:pPr>
            <a:r>
              <a:rPr lang="en-US" sz="1600" dirty="0">
                <a:solidFill>
                  <a:schemeClr val="bg1"/>
                </a:solidFill>
              </a:rPr>
              <a:t>The states which are consistently growing fast are </a:t>
            </a:r>
            <a:r>
              <a:rPr lang="en-US" sz="1600" b="1" dirty="0">
                <a:solidFill>
                  <a:schemeClr val="bg1"/>
                </a:solidFill>
              </a:rPr>
              <a:t>"Goa", "Andhra Pradesh".</a:t>
            </a:r>
            <a:br>
              <a:rPr lang="en-US" sz="1600" dirty="0">
                <a:solidFill>
                  <a:schemeClr val="bg1"/>
                </a:solidFill>
              </a:rPr>
            </a:br>
            <a:r>
              <a:rPr lang="en-US" sz="1600" dirty="0">
                <a:solidFill>
                  <a:schemeClr val="bg1"/>
                </a:solidFill>
              </a:rPr>
              <a:t>The struggling states in terms of growth are </a:t>
            </a:r>
            <a:r>
              <a:rPr lang="en-US" sz="1600" b="1" dirty="0">
                <a:solidFill>
                  <a:schemeClr val="bg1"/>
                </a:solidFill>
              </a:rPr>
              <a:t>"Madhya Pradesh", "Karnataka", "Haryana" and "Chandigarh".</a:t>
            </a:r>
          </a:p>
          <a:p>
            <a:pPr marL="0" indent="0">
              <a:buNone/>
            </a:pPr>
            <a:endParaRPr lang="en-US" sz="1600" dirty="0">
              <a:solidFill>
                <a:srgbClr val="FFFFFF"/>
              </a:solidFill>
            </a:endParaRPr>
          </a:p>
          <a:p>
            <a:pPr marL="0" indent="0">
              <a:buNone/>
            </a:pPr>
            <a:endParaRPr lang="en-US" sz="1600" dirty="0">
              <a:solidFill>
                <a:srgbClr val="FFFFFF"/>
              </a:solidFill>
            </a:endParaRPr>
          </a:p>
          <a:p>
            <a:pPr marL="0" indent="0">
              <a:buNone/>
            </a:pPr>
            <a:endParaRPr lang="en-US" sz="16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8CEBBDC4-3BD8-4E77-A96C-5F02AE3F9F33}"/>
              </a:ext>
            </a:extLst>
          </p:cNvPr>
          <p:cNvPicPr>
            <a:picLocks noChangeAspect="1"/>
          </p:cNvPicPr>
          <p:nvPr/>
        </p:nvPicPr>
        <p:blipFill>
          <a:blip r:embed="rId3"/>
          <a:stretch>
            <a:fillRect/>
          </a:stretch>
        </p:blipFill>
        <p:spPr>
          <a:xfrm>
            <a:off x="4085245" y="119270"/>
            <a:ext cx="8082942" cy="6562884"/>
          </a:xfrm>
          <a:prstGeom prst="rect">
            <a:avLst/>
          </a:prstGeom>
        </p:spPr>
      </p:pic>
    </p:spTree>
    <p:extLst>
      <p:ext uri="{BB962C8B-B14F-4D97-AF65-F5344CB8AC3E}">
        <p14:creationId xmlns:p14="http://schemas.microsoft.com/office/powerpoint/2010/main" val="73747637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A069E3-9B7E-4C7B-830D-87EEEBD1CE53}"/>
              </a:ext>
            </a:extLst>
          </p:cNvPr>
          <p:cNvSpPr>
            <a:spLocks noGrp="1"/>
          </p:cNvSpPr>
          <p:nvPr>
            <p:ph type="title"/>
          </p:nvPr>
        </p:nvSpPr>
        <p:spPr>
          <a:xfrm>
            <a:off x="3937795" y="83238"/>
            <a:ext cx="4459286" cy="1478570"/>
          </a:xfrm>
        </p:spPr>
        <p:txBody>
          <a:bodyPr>
            <a:normAutofit/>
          </a:bodyPr>
          <a:lstStyle/>
          <a:p>
            <a:r>
              <a:rPr lang="en-US" sz="3200" b="1" dirty="0"/>
              <a:t>Curiosity exercise:</a:t>
            </a:r>
            <a:br>
              <a:rPr lang="en-US" sz="3200" dirty="0"/>
            </a:br>
            <a:endParaRPr lang="en-US" sz="3200" dirty="0"/>
          </a:p>
        </p:txBody>
      </p:sp>
      <p:sp>
        <p:nvSpPr>
          <p:cNvPr id="3" name="Content Placeholder 2">
            <a:extLst>
              <a:ext uri="{FF2B5EF4-FFF2-40B4-BE49-F238E27FC236}">
                <a16:creationId xmlns:a16="http://schemas.microsoft.com/office/drawing/2014/main" id="{43CAD1A9-0FC7-43E2-951D-1D93FAE9F5EA}"/>
              </a:ext>
            </a:extLst>
          </p:cNvPr>
          <p:cNvSpPr>
            <a:spLocks noGrp="1"/>
          </p:cNvSpPr>
          <p:nvPr>
            <p:ph idx="1"/>
          </p:nvPr>
        </p:nvSpPr>
        <p:spPr>
          <a:xfrm>
            <a:off x="739997" y="1993117"/>
            <a:ext cx="4459287" cy="3965046"/>
          </a:xfrm>
        </p:spPr>
        <p:txBody>
          <a:bodyPr>
            <a:normAutofit/>
          </a:bodyPr>
          <a:lstStyle/>
          <a:p>
            <a:pPr marL="0" indent="0">
              <a:buNone/>
            </a:pPr>
            <a:r>
              <a:rPr lang="en-US" sz="1600" dirty="0"/>
              <a:t>My home state: Data not available(West Bengal), so choosing random data for "My home state"</a:t>
            </a:r>
            <a:br>
              <a:rPr lang="en-US" sz="1600" dirty="0"/>
            </a:br>
            <a:r>
              <a:rPr lang="en-US" sz="1600" dirty="0"/>
              <a:t>My home state: "Telangana“</a:t>
            </a:r>
          </a:p>
          <a:p>
            <a:pPr marL="0" indent="0">
              <a:buNone/>
            </a:pPr>
            <a:r>
              <a:rPr lang="en-US" sz="1600" dirty="0"/>
              <a:t>As you can see the average of My home state i.e. "Telangana" is having positive growth when compared to National Average(All India GDP) which is having negative growth consistently.</a:t>
            </a:r>
            <a:br>
              <a:rPr lang="en-US" sz="1600" dirty="0"/>
            </a:br>
            <a:endParaRPr lang="en-US" sz="1600" dirty="0"/>
          </a:p>
        </p:txBody>
      </p:sp>
      <p:pic>
        <p:nvPicPr>
          <p:cNvPr id="7" name="Picture 6">
            <a:extLst>
              <a:ext uri="{FF2B5EF4-FFF2-40B4-BE49-F238E27FC236}">
                <a16:creationId xmlns:a16="http://schemas.microsoft.com/office/drawing/2014/main" id="{9033F925-E706-4311-9139-AF6A795D8802}"/>
              </a:ext>
            </a:extLst>
          </p:cNvPr>
          <p:cNvPicPr>
            <a:picLocks noChangeAspect="1"/>
          </p:cNvPicPr>
          <p:nvPr/>
        </p:nvPicPr>
        <p:blipFill>
          <a:blip r:embed="rId4"/>
          <a:stretch>
            <a:fillRect/>
          </a:stretch>
        </p:blipFill>
        <p:spPr>
          <a:xfrm>
            <a:off x="5265960" y="1786462"/>
            <a:ext cx="6286320" cy="375607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4171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8"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DF43D9-390C-4562-905D-CEFA04BDDB7C}"/>
              </a:ext>
            </a:extLst>
          </p:cNvPr>
          <p:cNvSpPr>
            <a:spLocks noGrp="1"/>
          </p:cNvSpPr>
          <p:nvPr>
            <p:ph type="title"/>
          </p:nvPr>
        </p:nvSpPr>
        <p:spPr>
          <a:xfrm>
            <a:off x="855266" y="618518"/>
            <a:ext cx="2851417" cy="816583"/>
          </a:xfrm>
        </p:spPr>
        <p:txBody>
          <a:bodyPr>
            <a:normAutofit/>
          </a:bodyPr>
          <a:lstStyle/>
          <a:p>
            <a:r>
              <a:rPr lang="en-US" sz="2500" b="1" dirty="0">
                <a:solidFill>
                  <a:srgbClr val="FFFFFF"/>
                </a:solidFill>
              </a:rPr>
              <a:t>GSDP(2015-2016)</a:t>
            </a:r>
            <a:endParaRPr lang="en-US" sz="2500" dirty="0">
              <a:solidFill>
                <a:srgbClr val="FFFFFF"/>
              </a:solidFill>
            </a:endParaRPr>
          </a:p>
        </p:txBody>
      </p:sp>
      <p:sp>
        <p:nvSpPr>
          <p:cNvPr id="3" name="Content Placeholder 2">
            <a:extLst>
              <a:ext uri="{FF2B5EF4-FFF2-40B4-BE49-F238E27FC236}">
                <a16:creationId xmlns:a16="http://schemas.microsoft.com/office/drawing/2014/main" id="{C214E438-38C8-4B57-8C00-5A172DC0B2F9}"/>
              </a:ext>
            </a:extLst>
          </p:cNvPr>
          <p:cNvSpPr>
            <a:spLocks noGrp="1"/>
          </p:cNvSpPr>
          <p:nvPr>
            <p:ph idx="1"/>
          </p:nvPr>
        </p:nvSpPr>
        <p:spPr>
          <a:xfrm>
            <a:off x="866775" y="1486192"/>
            <a:ext cx="2862444" cy="3957302"/>
          </a:xfrm>
        </p:spPr>
        <p:txBody>
          <a:bodyPr>
            <a:normAutofit/>
          </a:bodyPr>
          <a:lstStyle/>
          <a:p>
            <a:pPr marL="0" indent="0">
              <a:buNone/>
            </a:pPr>
            <a:r>
              <a:rPr lang="en-US" sz="1600" b="1" dirty="0">
                <a:solidFill>
                  <a:srgbClr val="FFFFFF"/>
                </a:solidFill>
              </a:rPr>
              <a:t>Approach 1</a:t>
            </a:r>
            <a:r>
              <a:rPr lang="en-US" sz="1600" dirty="0">
                <a:solidFill>
                  <a:srgbClr val="FFFFFF"/>
                </a:solidFill>
              </a:rPr>
              <a:t>: By removing the columns which having null values for 2015-16 and plotting.</a:t>
            </a:r>
          </a:p>
          <a:p>
            <a:pPr marL="0" indent="0">
              <a:buNone/>
            </a:pPr>
            <a:r>
              <a:rPr lang="en-US" sz="1600" dirty="0">
                <a:solidFill>
                  <a:srgbClr val="FFFFFF"/>
                </a:solidFill>
              </a:rPr>
              <a:t>Report: </a:t>
            </a:r>
            <a:r>
              <a:rPr lang="en-US" sz="1600" b="1" dirty="0">
                <a:solidFill>
                  <a:srgbClr val="FFFFFF"/>
                </a:solidFill>
              </a:rPr>
              <a:t>Top - 5 States=&gt; "Tamil Nadu", "Uttar Pradesh", "Karnataka", "Gujarat" and "Andhra Pradesh"</a:t>
            </a:r>
            <a:br>
              <a:rPr lang="en-US" sz="1600" dirty="0">
                <a:solidFill>
                  <a:srgbClr val="FFFFFF"/>
                </a:solidFill>
              </a:rPr>
            </a:br>
            <a:r>
              <a:rPr lang="en-US" sz="1600" dirty="0">
                <a:solidFill>
                  <a:srgbClr val="FFFFFF"/>
                </a:solidFill>
              </a:rPr>
              <a:t>Bottom - 5 States</a:t>
            </a:r>
            <a:r>
              <a:rPr lang="en-US" sz="1600" b="1" dirty="0">
                <a:solidFill>
                  <a:srgbClr val="FFFFFF"/>
                </a:solidFill>
              </a:rPr>
              <a:t>=&gt; "Sikkim", "Arunachal Pradesh", "Puducherry", "Meghalaya" and "Chandigarh"</a:t>
            </a: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3DFFB48A-8AEC-43CC-94F1-A955AED5CF4F}"/>
              </a:ext>
            </a:extLst>
          </p:cNvPr>
          <p:cNvPicPr>
            <a:picLocks noChangeAspect="1"/>
          </p:cNvPicPr>
          <p:nvPr/>
        </p:nvPicPr>
        <p:blipFill>
          <a:blip r:embed="rId3"/>
          <a:stretch>
            <a:fillRect/>
          </a:stretch>
        </p:blipFill>
        <p:spPr>
          <a:xfrm>
            <a:off x="4160396" y="23283"/>
            <a:ext cx="7903016" cy="6820430"/>
          </a:xfrm>
          <a:prstGeom prst="rect">
            <a:avLst/>
          </a:prstGeom>
        </p:spPr>
      </p:pic>
    </p:spTree>
    <p:extLst>
      <p:ext uri="{BB962C8B-B14F-4D97-AF65-F5344CB8AC3E}">
        <p14:creationId xmlns:p14="http://schemas.microsoft.com/office/powerpoint/2010/main" val="17827254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1A290D-1ED4-4290-9C07-1BCD312CEB08}"/>
              </a:ext>
            </a:extLst>
          </p:cNvPr>
          <p:cNvSpPr>
            <a:spLocks noGrp="1"/>
          </p:cNvSpPr>
          <p:nvPr>
            <p:ph type="title"/>
          </p:nvPr>
        </p:nvSpPr>
        <p:spPr>
          <a:xfrm>
            <a:off x="851340" y="457049"/>
            <a:ext cx="2851417" cy="764195"/>
          </a:xfrm>
        </p:spPr>
        <p:txBody>
          <a:bodyPr>
            <a:normAutofit/>
          </a:bodyPr>
          <a:lstStyle/>
          <a:p>
            <a:r>
              <a:rPr lang="en-US" sz="2500" b="1" dirty="0">
                <a:solidFill>
                  <a:srgbClr val="FFFFFF"/>
                </a:solidFill>
              </a:rPr>
              <a:t>GSDP(2015-2016)</a:t>
            </a:r>
            <a:endParaRPr lang="en-US" sz="2500" dirty="0">
              <a:solidFill>
                <a:srgbClr val="FFFFFF"/>
              </a:solidFill>
            </a:endParaRPr>
          </a:p>
        </p:txBody>
      </p:sp>
      <p:sp>
        <p:nvSpPr>
          <p:cNvPr id="3" name="Content Placeholder 2">
            <a:extLst>
              <a:ext uri="{FF2B5EF4-FFF2-40B4-BE49-F238E27FC236}">
                <a16:creationId xmlns:a16="http://schemas.microsoft.com/office/drawing/2014/main" id="{4A6531B6-3462-4119-8545-3D7EE68D3DD7}"/>
              </a:ext>
            </a:extLst>
          </p:cNvPr>
          <p:cNvSpPr>
            <a:spLocks noGrp="1"/>
          </p:cNvSpPr>
          <p:nvPr>
            <p:ph idx="1"/>
          </p:nvPr>
        </p:nvSpPr>
        <p:spPr>
          <a:xfrm>
            <a:off x="854076" y="1112695"/>
            <a:ext cx="2862444" cy="5085433"/>
          </a:xfrm>
        </p:spPr>
        <p:txBody>
          <a:bodyPr>
            <a:normAutofit fontScale="40000" lnSpcReduction="20000"/>
          </a:bodyPr>
          <a:lstStyle/>
          <a:p>
            <a:pPr marL="0" indent="0">
              <a:buNone/>
            </a:pPr>
            <a:r>
              <a:rPr lang="en-US" sz="3700" b="1" dirty="0">
                <a:solidFill>
                  <a:srgbClr val="FFFFFF"/>
                </a:solidFill>
              </a:rPr>
              <a:t>Approach 2 : By calculating a statistical measure from previous year('2012-13','2013-14','2014-15') and filling the null values for Item description 'GSDP - CURRENT PRICES (` in Crore)' in column '2015-16' and plotting.</a:t>
            </a:r>
          </a:p>
          <a:p>
            <a:pPr marL="0" indent="0">
              <a:buNone/>
            </a:pPr>
            <a:r>
              <a:rPr lang="en-US" sz="3700" dirty="0">
                <a:solidFill>
                  <a:schemeClr val="bg1"/>
                </a:solidFill>
              </a:rPr>
              <a:t>Report: </a:t>
            </a:r>
            <a:r>
              <a:rPr lang="en-US" sz="3700" b="1" dirty="0">
                <a:solidFill>
                  <a:schemeClr val="bg1"/>
                </a:solidFill>
              </a:rPr>
              <a:t>Top-5 States=&gt; "Maharashtra", "Tamil Nadu", "Uttar Pradesh", "Karnataka" and "Gujarat"</a:t>
            </a:r>
            <a:br>
              <a:rPr lang="en-US" sz="3700" b="1" dirty="0">
                <a:solidFill>
                  <a:schemeClr val="bg1"/>
                </a:solidFill>
              </a:rPr>
            </a:br>
            <a:r>
              <a:rPr lang="en-US" sz="3700" b="1" dirty="0">
                <a:solidFill>
                  <a:schemeClr val="bg1"/>
                </a:solidFill>
              </a:rPr>
              <a:t>Bottom-5 States=&gt; "Andaman &amp; Nicobar Islands", "Mizoram", "Sikkim", "Arunachal Pradesh" and "Manipur"</a:t>
            </a:r>
          </a:p>
          <a:p>
            <a:pPr marL="0" indent="0">
              <a:buNone/>
            </a:pPr>
            <a:r>
              <a:rPr lang="en-US" sz="4300" dirty="0"/>
              <a:t>As we can see there is a difference between " Approach 1" and " Approach 2" in Top-5 States and Bottom-5 States.</a:t>
            </a:r>
          </a:p>
          <a:p>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96E7DB27-76F6-41A5-8E2B-4C9648FEAF32}"/>
              </a:ext>
            </a:extLst>
          </p:cNvPr>
          <p:cNvPicPr>
            <a:picLocks noChangeAspect="1"/>
          </p:cNvPicPr>
          <p:nvPr/>
        </p:nvPicPr>
        <p:blipFill>
          <a:blip r:embed="rId3"/>
          <a:stretch>
            <a:fillRect/>
          </a:stretch>
        </p:blipFill>
        <p:spPr>
          <a:xfrm>
            <a:off x="4167490" y="225082"/>
            <a:ext cx="7957835" cy="6457071"/>
          </a:xfrm>
          <a:prstGeom prst="rect">
            <a:avLst/>
          </a:prstGeom>
        </p:spPr>
      </p:pic>
    </p:spTree>
    <p:extLst>
      <p:ext uri="{BB962C8B-B14F-4D97-AF65-F5344CB8AC3E}">
        <p14:creationId xmlns:p14="http://schemas.microsoft.com/office/powerpoint/2010/main" val="20328830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4" name="Rectangle 22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5"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28" name="Rectangle 22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86426E8-B531-43D5-8BBB-2E986151C5E2}"/>
              </a:ext>
            </a:extLst>
          </p:cNvPr>
          <p:cNvSpPr>
            <a:spLocks noGrp="1"/>
          </p:cNvSpPr>
          <p:nvPr>
            <p:ph type="title"/>
          </p:nvPr>
        </p:nvSpPr>
        <p:spPr>
          <a:xfrm>
            <a:off x="855266" y="618518"/>
            <a:ext cx="2851417" cy="816583"/>
          </a:xfrm>
        </p:spPr>
        <p:txBody>
          <a:bodyPr>
            <a:normAutofit/>
          </a:bodyPr>
          <a:lstStyle/>
          <a:p>
            <a:r>
              <a:rPr lang="en-US" sz="3000" b="1" dirty="0">
                <a:solidFill>
                  <a:srgbClr val="FFFFFF"/>
                </a:solidFill>
              </a:rPr>
              <a:t>Data I-B</a:t>
            </a:r>
            <a:endParaRPr lang="en-US" sz="3000" dirty="0">
              <a:solidFill>
                <a:srgbClr val="FFFFFF"/>
              </a:solidFill>
            </a:endParaRPr>
          </a:p>
        </p:txBody>
      </p:sp>
      <p:sp>
        <p:nvSpPr>
          <p:cNvPr id="3" name="Content Placeholder 2">
            <a:extLst>
              <a:ext uri="{FF2B5EF4-FFF2-40B4-BE49-F238E27FC236}">
                <a16:creationId xmlns:a16="http://schemas.microsoft.com/office/drawing/2014/main" id="{613F6A10-D56B-4AE9-9996-9338755CFDA8}"/>
              </a:ext>
            </a:extLst>
          </p:cNvPr>
          <p:cNvSpPr>
            <a:spLocks noGrp="1"/>
          </p:cNvSpPr>
          <p:nvPr>
            <p:ph idx="1"/>
          </p:nvPr>
        </p:nvSpPr>
        <p:spPr>
          <a:xfrm>
            <a:off x="866775" y="1526569"/>
            <a:ext cx="2862444" cy="3957302"/>
          </a:xfrm>
        </p:spPr>
        <p:txBody>
          <a:bodyPr>
            <a:noAutofit/>
          </a:bodyPr>
          <a:lstStyle/>
          <a:p>
            <a:pPr marL="0" indent="0">
              <a:buNone/>
            </a:pPr>
            <a:r>
              <a:rPr lang="en-US" sz="1600" dirty="0">
                <a:solidFill>
                  <a:srgbClr val="FFFFFF"/>
                </a:solidFill>
              </a:rPr>
              <a:t>Plotting GDP per capita for all states.</a:t>
            </a:r>
          </a:p>
          <a:p>
            <a:pPr marL="0" indent="0">
              <a:buNone/>
            </a:pPr>
            <a:r>
              <a:rPr lang="en-US" sz="1600" dirty="0">
                <a:solidFill>
                  <a:srgbClr val="FFFFFF"/>
                </a:solidFill>
              </a:rPr>
              <a:t>Report:</a:t>
            </a:r>
          </a:p>
          <a:p>
            <a:pPr marL="0" indent="0">
              <a:buNone/>
            </a:pPr>
            <a:r>
              <a:rPr lang="en-US" sz="1600" b="1" dirty="0">
                <a:solidFill>
                  <a:schemeClr val="bg1"/>
                </a:solidFill>
              </a:rPr>
              <a:t>Top-5=&gt; "Goa", "Sikkim", "Haryana", "Kerala" and "Uttarakhand"</a:t>
            </a:r>
            <a:br>
              <a:rPr lang="en-US" sz="1600" b="1" dirty="0">
                <a:solidFill>
                  <a:schemeClr val="bg1"/>
                </a:solidFill>
              </a:rPr>
            </a:br>
            <a:r>
              <a:rPr lang="en-US" sz="1600" b="1" dirty="0">
                <a:solidFill>
                  <a:schemeClr val="bg1"/>
                </a:solidFill>
              </a:rPr>
              <a:t>Bottom-5=&gt; "Bihar", "Uttar Pradesh", "Manipur", "Assam" and "Jharkhand“</a:t>
            </a:r>
          </a:p>
          <a:p>
            <a:pPr marL="0" indent="0">
              <a:buNone/>
            </a:pPr>
            <a:r>
              <a:rPr lang="en-US" sz="1600" b="1" dirty="0"/>
              <a:t>The ratio of highest per capita GDP('Goa') to the lowest per capita GDP('Bihar') is 8.0</a:t>
            </a:r>
            <a:endParaRPr lang="en-US" sz="1600" b="1" dirty="0">
              <a:solidFill>
                <a:schemeClr val="bg1"/>
              </a:solidFill>
            </a:endParaRPr>
          </a:p>
          <a:p>
            <a:pPr marL="0" indent="0">
              <a:buNone/>
            </a:pPr>
            <a:endParaRPr lang="en-US" sz="1600" b="1" dirty="0">
              <a:solidFill>
                <a:schemeClr val="bg1"/>
              </a:solidFill>
            </a:endParaRPr>
          </a:p>
        </p:txBody>
      </p:sp>
      <p:grpSp>
        <p:nvGrpSpPr>
          <p:cNvPr id="232" name="Group 23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3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7" name="Picture 6">
            <a:extLst>
              <a:ext uri="{FF2B5EF4-FFF2-40B4-BE49-F238E27FC236}">
                <a16:creationId xmlns:a16="http://schemas.microsoft.com/office/drawing/2014/main" id="{3595DF14-3F76-4122-B9FE-74C859A7E06B}"/>
              </a:ext>
            </a:extLst>
          </p:cNvPr>
          <p:cNvPicPr>
            <a:picLocks noChangeAspect="1"/>
          </p:cNvPicPr>
          <p:nvPr/>
        </p:nvPicPr>
        <p:blipFill>
          <a:blip r:embed="rId3"/>
          <a:stretch>
            <a:fillRect/>
          </a:stretch>
        </p:blipFill>
        <p:spPr>
          <a:xfrm>
            <a:off x="4183019" y="140677"/>
            <a:ext cx="7921864" cy="6414868"/>
          </a:xfrm>
          <a:prstGeom prst="rect">
            <a:avLst/>
          </a:prstGeom>
        </p:spPr>
      </p:pic>
    </p:spTree>
    <p:extLst>
      <p:ext uri="{BB962C8B-B14F-4D97-AF65-F5344CB8AC3E}">
        <p14:creationId xmlns:p14="http://schemas.microsoft.com/office/powerpoint/2010/main" val="346287403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007603-4BF4-48B4-B8FC-3D2DD3FEE3D7}"/>
              </a:ext>
            </a:extLst>
          </p:cNvPr>
          <p:cNvSpPr>
            <a:spLocks noGrp="1"/>
          </p:cNvSpPr>
          <p:nvPr>
            <p:ph type="title"/>
          </p:nvPr>
        </p:nvSpPr>
        <p:spPr>
          <a:xfrm>
            <a:off x="736600" y="618518"/>
            <a:ext cx="5235575" cy="1478570"/>
          </a:xfrm>
        </p:spPr>
        <p:txBody>
          <a:bodyPr>
            <a:normAutofit/>
          </a:bodyPr>
          <a:lstStyle/>
          <a:p>
            <a:r>
              <a:rPr lang="en-US" sz="3200" dirty="0"/>
              <a:t>"% GSDP Contribution(in Sectors</a:t>
            </a:r>
          </a:p>
        </p:txBody>
      </p:sp>
      <p:sp>
        <p:nvSpPr>
          <p:cNvPr id="3" name="Content Placeholder 2">
            <a:extLst>
              <a:ext uri="{FF2B5EF4-FFF2-40B4-BE49-F238E27FC236}">
                <a16:creationId xmlns:a16="http://schemas.microsoft.com/office/drawing/2014/main" id="{12EB3632-E741-48A2-AF49-5662E585178C}"/>
              </a:ext>
            </a:extLst>
          </p:cNvPr>
          <p:cNvSpPr>
            <a:spLocks noGrp="1"/>
          </p:cNvSpPr>
          <p:nvPr>
            <p:ph idx="1"/>
          </p:nvPr>
        </p:nvSpPr>
        <p:spPr>
          <a:xfrm>
            <a:off x="836613" y="1948128"/>
            <a:ext cx="4459287" cy="3965046"/>
          </a:xfrm>
        </p:spPr>
        <p:txBody>
          <a:bodyPr>
            <a:normAutofit/>
          </a:bodyPr>
          <a:lstStyle/>
          <a:p>
            <a:pPr marL="0" indent="0">
              <a:buNone/>
            </a:pPr>
            <a:r>
              <a:rPr lang="en-US" sz="2000" b="1" dirty="0"/>
              <a:t>Percentage contribution of primary secondary and tertiary sectors as a percentage of total GDP for all states is shown.</a:t>
            </a:r>
          </a:p>
          <a:p>
            <a:pPr marL="0" indent="0">
              <a:buNone/>
            </a:pPr>
            <a:r>
              <a:rPr lang="en-US" sz="2000" b="1" dirty="0"/>
              <a:t>As we can se that primary sector is having far less contribution than the tertiary sector.</a:t>
            </a:r>
          </a:p>
        </p:txBody>
      </p:sp>
      <p:pic>
        <p:nvPicPr>
          <p:cNvPr id="5" name="Picture 4">
            <a:extLst>
              <a:ext uri="{FF2B5EF4-FFF2-40B4-BE49-F238E27FC236}">
                <a16:creationId xmlns:a16="http://schemas.microsoft.com/office/drawing/2014/main" id="{67339747-0DA1-4537-AACE-4677269738F4}"/>
              </a:ext>
            </a:extLst>
          </p:cNvPr>
          <p:cNvPicPr>
            <a:picLocks noChangeAspect="1"/>
          </p:cNvPicPr>
          <p:nvPr/>
        </p:nvPicPr>
        <p:blipFill rotWithShape="1">
          <a:blip r:embed="rId4"/>
          <a:srcRect l="10569" r="9800"/>
          <a:stretch/>
        </p:blipFill>
        <p:spPr>
          <a:xfrm>
            <a:off x="5658678" y="941257"/>
            <a:ext cx="5893601" cy="495053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0" name="Group 7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46295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CE7D-6AEB-4840-BE76-8D135343D13F}"/>
              </a:ext>
            </a:extLst>
          </p:cNvPr>
          <p:cNvSpPr>
            <a:spLocks noGrp="1"/>
          </p:cNvSpPr>
          <p:nvPr>
            <p:ph type="title"/>
          </p:nvPr>
        </p:nvSpPr>
        <p:spPr>
          <a:xfrm>
            <a:off x="1143001" y="178904"/>
            <a:ext cx="9905998" cy="1478570"/>
          </a:xfrm>
        </p:spPr>
        <p:txBody>
          <a:bodyPr>
            <a:normAutofit/>
          </a:bodyPr>
          <a:lstStyle/>
          <a:p>
            <a:br>
              <a:rPr lang="en-US" sz="2300" dirty="0"/>
            </a:br>
            <a:r>
              <a:rPr lang="en-US" sz="2300" b="1" dirty="0">
                <a:solidFill>
                  <a:schemeClr val="bg1"/>
                </a:solidFill>
              </a:rPr>
              <a:t>Categorizing the states into four based on GDP per capita(C1, C2, C3, C4) C1 is the highest per capita GDP and C4 is the lowest.</a:t>
            </a:r>
            <a:br>
              <a:rPr lang="en-US" sz="2300" dirty="0">
                <a:solidFill>
                  <a:schemeClr val="bg1"/>
                </a:solidFill>
              </a:rPr>
            </a:br>
            <a:endParaRPr lang="en-US" sz="2300" dirty="0">
              <a:solidFill>
                <a:schemeClr val="bg1"/>
              </a:solidFill>
            </a:endParaRPr>
          </a:p>
        </p:txBody>
      </p:sp>
      <p:sp>
        <p:nvSpPr>
          <p:cNvPr id="3" name="Content Placeholder 2">
            <a:extLst>
              <a:ext uri="{FF2B5EF4-FFF2-40B4-BE49-F238E27FC236}">
                <a16:creationId xmlns:a16="http://schemas.microsoft.com/office/drawing/2014/main" id="{B0E11813-9278-4246-84B0-C384C43888E2}"/>
              </a:ext>
            </a:extLst>
          </p:cNvPr>
          <p:cNvSpPr>
            <a:spLocks noGrp="1"/>
          </p:cNvSpPr>
          <p:nvPr>
            <p:ph idx="1"/>
          </p:nvPr>
        </p:nvSpPr>
        <p:spPr>
          <a:xfrm>
            <a:off x="1261144" y="1434479"/>
            <a:ext cx="9905998" cy="4582008"/>
          </a:xfrm>
        </p:spPr>
        <p:txBody>
          <a:bodyPr>
            <a:normAutofit/>
          </a:bodyPr>
          <a:lstStyle/>
          <a:p>
            <a:pPr marL="0" indent="0">
              <a:buNone/>
            </a:pPr>
            <a:r>
              <a:rPr lang="en-US" sz="1600" b="1" dirty="0">
                <a:solidFill>
                  <a:schemeClr val="bg1"/>
                </a:solidFill>
              </a:rPr>
              <a:t>Finding the top 3/4/5 sub-sectors for each category C1,C2,C3 and C4</a:t>
            </a:r>
          </a:p>
          <a:p>
            <a:r>
              <a:rPr lang="en-US" sz="1600" b="1" dirty="0">
                <a:solidFill>
                  <a:schemeClr val="bg1"/>
                </a:solidFill>
              </a:rPr>
              <a:t>Top sub-sectors(C1 Category)=&gt; </a:t>
            </a:r>
            <a:r>
              <a:rPr lang="en-US" sz="1600" dirty="0">
                <a:solidFill>
                  <a:schemeClr val="bg1"/>
                </a:solidFill>
              </a:rPr>
              <a:t>"Real estate, ownership of dwelling &amp; professional services" , "Agriculture, forestry and fishing", "Trade, repair, hotels and restaurants", “Manufacturing", "Construction", "Other services" and "Transport, storage, communication &amp; services related to broadcasting“</a:t>
            </a:r>
          </a:p>
          <a:p>
            <a:r>
              <a:rPr lang="en-US" sz="1600" b="1" dirty="0">
                <a:solidFill>
                  <a:schemeClr val="bg1"/>
                </a:solidFill>
              </a:rPr>
              <a:t>Top sub-sectors(C2 Category)=&gt; </a:t>
            </a:r>
            <a:r>
              <a:rPr lang="en-US" sz="1600" dirty="0">
                <a:solidFill>
                  <a:schemeClr val="bg1"/>
                </a:solidFill>
              </a:rPr>
              <a:t>"Manufacturing" , "Real estate, ownership of dwelling &amp; professional services" , "Agriculture, forestry and fishing", "Trade, repair, hotels and restaurants", "Financial services", "Other services", "Construction" and "Transport, storage, communication &amp; services related to broadcasting“</a:t>
            </a:r>
          </a:p>
          <a:p>
            <a:r>
              <a:rPr lang="en-US" sz="1600" b="1" dirty="0">
                <a:solidFill>
                  <a:schemeClr val="bg1"/>
                </a:solidFill>
              </a:rPr>
              <a:t>Top sub-sectors(C3 Category)=&gt; </a:t>
            </a:r>
            <a:r>
              <a:rPr lang="en-US" sz="1600" dirty="0">
                <a:solidFill>
                  <a:schemeClr val="bg1"/>
                </a:solidFill>
              </a:rPr>
              <a:t>"Agriculture, forestry and fishing", "Manufacturing" ,"Construction", "Real estate, ownership of dwelling &amp; professional services", "Mining and quarrying" , "Trade, repair, hotels and restaurants", "Other services", and "Public administration“</a:t>
            </a:r>
          </a:p>
          <a:p>
            <a:r>
              <a:rPr lang="en-US" sz="1700" b="1" dirty="0">
                <a:solidFill>
                  <a:schemeClr val="bg1"/>
                </a:solidFill>
              </a:rPr>
              <a:t>Top sub-sectors(C4 Category)=&gt; </a:t>
            </a:r>
            <a:r>
              <a:rPr lang="en-US" sz="1700" dirty="0">
                <a:solidFill>
                  <a:schemeClr val="bg1"/>
                </a:solidFill>
              </a:rPr>
              <a:t>Agriculture, forestry and fishing", "Manufacturing", "Trade, repair, hotels and restaurants", "Construction", "Mining and quarrying", "Other services", "Real estate, ownership of dwelling &amp; professional services" and "Transport, storage, communication &amp; services related to broadcasting"</a:t>
            </a:r>
          </a:p>
        </p:txBody>
      </p:sp>
    </p:spTree>
    <p:extLst>
      <p:ext uri="{BB962C8B-B14F-4D97-AF65-F5344CB8AC3E}">
        <p14:creationId xmlns:p14="http://schemas.microsoft.com/office/powerpoint/2010/main" val="118069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A405-8BC7-4B99-A3C3-E0EDFB173838}"/>
              </a:ext>
            </a:extLst>
          </p:cNvPr>
          <p:cNvSpPr>
            <a:spLocks noGrp="1"/>
          </p:cNvSpPr>
          <p:nvPr>
            <p:ph type="title"/>
          </p:nvPr>
        </p:nvSpPr>
        <p:spPr>
          <a:xfrm>
            <a:off x="1141413" y="0"/>
            <a:ext cx="9905998" cy="1478570"/>
          </a:xfrm>
        </p:spPr>
        <p:txBody>
          <a:bodyPr/>
          <a:lstStyle/>
          <a:p>
            <a:r>
              <a:rPr lang="en-US" dirty="0"/>
              <a:t>       Sub-Sectors vs (%) gsdp contribution</a:t>
            </a:r>
          </a:p>
        </p:txBody>
      </p:sp>
      <p:pic>
        <p:nvPicPr>
          <p:cNvPr id="5" name="Content Placeholder 4">
            <a:extLst>
              <a:ext uri="{FF2B5EF4-FFF2-40B4-BE49-F238E27FC236}">
                <a16:creationId xmlns:a16="http://schemas.microsoft.com/office/drawing/2014/main" id="{D60CE7F5-D826-4264-98E7-EA221BE11092}"/>
              </a:ext>
            </a:extLst>
          </p:cNvPr>
          <p:cNvPicPr>
            <a:picLocks noGrp="1" noChangeAspect="1"/>
          </p:cNvPicPr>
          <p:nvPr>
            <p:ph idx="1"/>
          </p:nvPr>
        </p:nvPicPr>
        <p:blipFill>
          <a:blip r:embed="rId2"/>
          <a:stretch>
            <a:fillRect/>
          </a:stretch>
        </p:blipFill>
        <p:spPr>
          <a:xfrm>
            <a:off x="1266093" y="1055078"/>
            <a:ext cx="10030264" cy="5598940"/>
          </a:xfrm>
        </p:spPr>
      </p:pic>
    </p:spTree>
    <p:extLst>
      <p:ext uri="{BB962C8B-B14F-4D97-AF65-F5344CB8AC3E}">
        <p14:creationId xmlns:p14="http://schemas.microsoft.com/office/powerpoint/2010/main" val="476928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48</TotalTime>
  <Words>1623</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GDP ANALYSIS </vt:lpstr>
      <vt:lpstr>Data I-A GDP Analysis  of Indian States</vt:lpstr>
      <vt:lpstr>Curiosity exercise: </vt:lpstr>
      <vt:lpstr>GSDP(2015-2016)</vt:lpstr>
      <vt:lpstr>GSDP(2015-2016)</vt:lpstr>
      <vt:lpstr>Data I-B</vt:lpstr>
      <vt:lpstr>"% GSDP Contribution(in Sectors</vt:lpstr>
      <vt:lpstr> Categorizing the states into four based on GDP per capita(C1, C2, C3, C4) C1 is the highest per capita GDP and C4 is the lowest. </vt:lpstr>
      <vt:lpstr>       Sub-Sectors vs (%) gsdp contribution</vt:lpstr>
      <vt:lpstr>Question and answers</vt:lpstr>
      <vt:lpstr>PowerPoint Presentation</vt:lpstr>
      <vt:lpstr>Recommendations for each category to improve the per capita GDP</vt:lpstr>
      <vt:lpstr>Contd.</vt:lpstr>
      <vt:lpstr>GDP Analysis(Data II)</vt:lpstr>
      <vt:lpstr>Data ii Drop out vs Per capita gsdp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ANALYSIS </dc:title>
  <dc:creator>Samrat Sinha</dc:creator>
  <cp:lastModifiedBy>SIVA SURYA</cp:lastModifiedBy>
  <cp:revision>14</cp:revision>
  <dcterms:created xsi:type="dcterms:W3CDTF">2019-04-28T21:27:25Z</dcterms:created>
  <dcterms:modified xsi:type="dcterms:W3CDTF">2024-08-11T05:54:09Z</dcterms:modified>
</cp:coreProperties>
</file>