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chn\OneDrive\Documents\WalmartData%20ongo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ongoing.xlsx]1!PivotTable3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'1'!$A$4:$A$5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'1'!$B$4:$B$5</c:f>
              <c:numCache>
                <c:formatCode>General</c:formatCode>
                <c:ptCount val="1"/>
                <c:pt idx="0">
                  <c:v>106200.37050000011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D0-4FA9-A46D-3A166E90C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6935759"/>
        <c:axId val="1396928079"/>
      </c:barChart>
      <c:catAx>
        <c:axId val="139693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928079"/>
        <c:crosses val="autoZero"/>
        <c:auto val="1"/>
        <c:lblAlgn val="ctr"/>
        <c:lblOffset val="100"/>
        <c:noMultiLvlLbl val="0"/>
      </c:catAx>
      <c:valAx>
        <c:axId val="139692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93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ongoing.xlsx]15!PivotTable9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'15'!$A$4:$A$13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Mandalay</c:v>
                  </c:pt>
                  <c:pt idx="2">
                    <c:v>Naypyitaw</c:v>
                  </c:pt>
                  <c:pt idx="4">
                    <c:v>Yangon</c:v>
                  </c:pt>
                </c:lvl>
              </c:multiLvlStrCache>
            </c:multiLvlStrRef>
          </c:cat>
          <c:val>
            <c:numRef>
              <c:f>'15'!$B$4:$B$13</c:f>
              <c:numCache>
                <c:formatCode>General</c:formatCode>
                <c:ptCount val="6"/>
                <c:pt idx="0">
                  <c:v>51147.32</c:v>
                </c:pt>
                <c:pt idx="1">
                  <c:v>49993.32</c:v>
                </c:pt>
                <c:pt idx="2">
                  <c:v>54172.650000000016</c:v>
                </c:pt>
                <c:pt idx="3">
                  <c:v>51130.879999999997</c:v>
                </c:pt>
                <c:pt idx="4">
                  <c:v>51083.309999999961</c:v>
                </c:pt>
                <c:pt idx="5">
                  <c:v>50059.89999999998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F-485F-866B-CAE327030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101520"/>
        <c:axId val="210100080"/>
      </c:barChart>
      <c:catAx>
        <c:axId val="21010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00080"/>
        <c:crosses val="autoZero"/>
        <c:auto val="1"/>
        <c:lblAlgn val="ctr"/>
        <c:lblOffset val="100"/>
        <c:noMultiLvlLbl val="0"/>
      </c:catAx>
      <c:valAx>
        <c:axId val="21010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0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ongoing.xlsx]2!PivotTable1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'2'!$A$4:$A$11</c:f>
              <c:strCache>
                <c:ptCount val="7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  <c:pt idx="6">
                  <c:v>(blank)</c:v>
                </c:pt>
              </c:strCache>
            </c:strRef>
          </c:cat>
          <c:val>
            <c:numRef>
              <c:f>'2'!$B$4:$B$11</c:f>
              <c:numCache>
                <c:formatCode>General</c:formatCode>
                <c:ptCount val="7"/>
                <c:pt idx="0">
                  <c:v>54337.531499999968</c:v>
                </c:pt>
                <c:pt idx="1">
                  <c:v>54305.895000000011</c:v>
                </c:pt>
                <c:pt idx="2">
                  <c:v>56144.844000000005</c:v>
                </c:pt>
                <c:pt idx="3">
                  <c:v>49193.738999999987</c:v>
                </c:pt>
                <c:pt idx="4">
                  <c:v>53861.913000000008</c:v>
                </c:pt>
                <c:pt idx="5">
                  <c:v>55122.826499999988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4-45BC-8A48-1D4156508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0197280"/>
        <c:axId val="2110197760"/>
      </c:barChart>
      <c:catAx>
        <c:axId val="211019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197760"/>
        <c:crosses val="autoZero"/>
        <c:auto val="1"/>
        <c:lblAlgn val="ctr"/>
        <c:lblOffset val="100"/>
        <c:noMultiLvlLbl val="0"/>
      </c:catAx>
      <c:valAx>
        <c:axId val="211019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19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ongoing.xlsx]4!PivotTable3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'4'!$A$4:$A$8</c:f>
              <c:strCache>
                <c:ptCount val="4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  <c:pt idx="3">
                  <c:v>(blank)</c:v>
                </c:pt>
              </c:strCache>
            </c:strRef>
          </c:cat>
          <c:val>
            <c:numRef>
              <c:f>'4'!$B$4:$B$8</c:f>
              <c:numCache>
                <c:formatCode>General</c:formatCode>
                <c:ptCount val="4"/>
                <c:pt idx="0">
                  <c:v>5057.0320000000029</c:v>
                </c:pt>
                <c:pt idx="1">
                  <c:v>5265.1765000000023</c:v>
                </c:pt>
                <c:pt idx="2">
                  <c:v>5057.1605000000018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31-4955-9DB2-E5119D7D9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180368"/>
        <c:axId val="211379488"/>
      </c:barChart>
      <c:catAx>
        <c:axId val="37418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79488"/>
        <c:crosses val="autoZero"/>
        <c:auto val="1"/>
        <c:lblAlgn val="ctr"/>
        <c:lblOffset val="100"/>
        <c:noMultiLvlLbl val="0"/>
      </c:catAx>
      <c:valAx>
        <c:axId val="21137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18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ongoing.xlsx]5!PivotTable2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495766530689688"/>
          <c:y val="0.25402559055118112"/>
          <c:w val="0.78989501312335964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'5'!$A$4:$A$8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(blank)</c:v>
                </c:pt>
              </c:strCache>
            </c:strRef>
          </c:cat>
          <c:val>
            <c:numRef>
              <c:f>'5'!$B$4:$B$8</c:f>
              <c:numCache>
                <c:formatCode>General</c:formatCode>
                <c:ptCount val="4"/>
                <c:pt idx="0">
                  <c:v>7.0270588235294129</c:v>
                </c:pt>
                <c:pt idx="1">
                  <c:v>6.8180722891566266</c:v>
                </c:pt>
                <c:pt idx="2">
                  <c:v>7.0728658536585378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AB-4AE9-B542-5F5D54AD3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1327360"/>
        <c:axId val="371329280"/>
      </c:barChart>
      <c:catAx>
        <c:axId val="37132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329280"/>
        <c:crosses val="autoZero"/>
        <c:auto val="1"/>
        <c:lblAlgn val="ctr"/>
        <c:lblOffset val="100"/>
        <c:noMultiLvlLbl val="0"/>
      </c:catAx>
      <c:valAx>
        <c:axId val="37132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32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ongoing.xlsx]6!PivotTable4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'6'!$A$4:$A$11</c:f>
              <c:strCache>
                <c:ptCount val="7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  <c:pt idx="6">
                  <c:v>(blank)</c:v>
                </c:pt>
              </c:strCache>
            </c:strRef>
          </c:cat>
          <c:val>
            <c:numRef>
              <c:f>'6'!$B$4:$B$11</c:f>
              <c:numCache>
                <c:formatCode>General</c:formatCode>
                <c:ptCount val="7"/>
                <c:pt idx="0">
                  <c:v>971</c:v>
                </c:pt>
                <c:pt idx="1">
                  <c:v>902</c:v>
                </c:pt>
                <c:pt idx="2">
                  <c:v>952</c:v>
                </c:pt>
                <c:pt idx="3">
                  <c:v>854</c:v>
                </c:pt>
                <c:pt idx="4">
                  <c:v>911</c:v>
                </c:pt>
                <c:pt idx="5">
                  <c:v>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DD-489B-BE78-D5D36FB90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5688992"/>
        <c:axId val="385685632"/>
      </c:barChart>
      <c:catAx>
        <c:axId val="3856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685632"/>
        <c:crosses val="autoZero"/>
        <c:auto val="1"/>
        <c:lblAlgn val="ctr"/>
        <c:lblOffset val="100"/>
        <c:noMultiLvlLbl val="0"/>
      </c:catAx>
      <c:valAx>
        <c:axId val="3856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68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ongoing.xlsx]9!PivotTable4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'9'!$B$1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'9'!$A$2:$A$4</c:f>
              <c:strCache>
                <c:ptCount val="2"/>
                <c:pt idx="0">
                  <c:v>Sunday</c:v>
                </c:pt>
                <c:pt idx="1">
                  <c:v>Saturday</c:v>
                </c:pt>
              </c:strCache>
            </c:strRef>
          </c:cat>
          <c:val>
            <c:numRef>
              <c:f>'9'!$B$2:$B$4</c:f>
              <c:numCache>
                <c:formatCode>General</c:formatCode>
                <c:ptCount val="2"/>
                <c:pt idx="0">
                  <c:v>44457.892499999994</c:v>
                </c:pt>
                <c:pt idx="1">
                  <c:v>56120.809499999988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DE-489E-A82F-B98C70458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259519"/>
        <c:axId val="1380255679"/>
      </c:barChart>
      <c:catAx>
        <c:axId val="138025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255679"/>
        <c:crosses val="autoZero"/>
        <c:auto val="1"/>
        <c:lblAlgn val="ctr"/>
        <c:lblOffset val="100"/>
        <c:noMultiLvlLbl val="0"/>
      </c:catAx>
      <c:valAx>
        <c:axId val="138025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25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ongoing.xlsx]10!PivotTable1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'10'!$B$3</c:f>
              <c:strCache>
                <c:ptCount val="1"/>
                <c:pt idx="0">
                  <c:v>Sum of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'10'!$A$4:$A$7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'10'!$B$4:$B$7</c:f>
              <c:numCache>
                <c:formatCode>General</c:formatCode>
                <c:ptCount val="3"/>
                <c:pt idx="0">
                  <c:v>116291.86799999993</c:v>
                </c:pt>
                <c:pt idx="1">
                  <c:v>97219.37400000004</c:v>
                </c:pt>
                <c:pt idx="2">
                  <c:v>109455.50699999985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5-4B03-B5D9-82CCEC0800BB}"/>
            </c:ext>
          </c:extLst>
        </c:ser>
        <c:ser>
          <c:idx val="1"/>
          <c:order val="1"/>
          <c:tx>
            <c:strRef>
              <c:f>'10'!$C$3</c:f>
              <c:strCache>
                <c:ptCount val="1"/>
                <c:pt idx="0">
                  <c:v>Sum of gross_income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'10'!$A$4:$A$7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'10'!$C$4:$C$7</c:f>
              <c:numCache>
                <c:formatCode>General</c:formatCode>
                <c:ptCount val="3"/>
                <c:pt idx="0">
                  <c:v>5537.7080000000024</c:v>
                </c:pt>
                <c:pt idx="1">
                  <c:v>4629.4940000000061</c:v>
                </c:pt>
                <c:pt idx="2">
                  <c:v>5212.1670000000049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5-4B03-B5D9-82CCEC0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8759951"/>
        <c:axId val="1408747471"/>
      </c:barChart>
      <c:catAx>
        <c:axId val="140875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747471"/>
        <c:crosses val="autoZero"/>
        <c:auto val="1"/>
        <c:lblAlgn val="ctr"/>
        <c:lblOffset val="100"/>
        <c:noMultiLvlLbl val="0"/>
      </c:catAx>
      <c:valAx>
        <c:axId val="140874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75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ongoing.xlsx]11!PivotTable5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'11'!$A$4:$A$5</c:f>
              <c:strCache>
                <c:ptCount val="1"/>
                <c:pt idx="0">
                  <c:v>after 6 PM </c:v>
                </c:pt>
              </c:strCache>
            </c:strRef>
          </c:cat>
          <c:val>
            <c:numRef>
              <c:f>'11'!$B$4:$B$5</c:f>
              <c:numCache>
                <c:formatCode>General</c:formatCode>
                <c:ptCount val="1"/>
                <c:pt idx="0">
                  <c:v>88699.380000000034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9-421A-B122-10C1888B6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8758031"/>
        <c:axId val="1408767631"/>
      </c:barChart>
      <c:catAx>
        <c:axId val="140875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767631"/>
        <c:crosses val="autoZero"/>
        <c:auto val="1"/>
        <c:lblAlgn val="ctr"/>
        <c:lblOffset val="100"/>
        <c:noMultiLvlLbl val="0"/>
      </c:catAx>
      <c:valAx>
        <c:axId val="1408767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75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[WalmartData ongoing.xlsx]13!PivotTable3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'13'!$A$4:$A$7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'13'!$B$4:$B$7</c:f>
              <c:numCache>
                <c:formatCode>General</c:formatCode>
                <c:ptCount val="3"/>
                <c:pt idx="0">
                  <c:v>276047.6190531397</c:v>
                </c:pt>
                <c:pt idx="1">
                  <c:v>263228.57143383566</c:v>
                </c:pt>
                <c:pt idx="2">
                  <c:v>256933.33333847165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F-4A92-94F4-1DD0143BE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994976"/>
        <c:axId val="29728176"/>
      </c:barChart>
      <c:catAx>
        <c:axId val="16099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28176"/>
        <c:crosses val="autoZero"/>
        <c:auto val="1"/>
        <c:lblAlgn val="ctr"/>
        <c:lblOffset val="100"/>
        <c:noMultiLvlLbl val="0"/>
      </c:catAx>
      <c:valAx>
        <c:axId val="2972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9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3D29-7AD9-DE9E-5FAF-1C5783BF4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B5769-A57F-520F-91E8-F79591078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D544-7E5E-C8DC-7A73-4CDBAB98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2950-F1C1-C09F-09F3-6350D485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08DE-7B39-C19D-0F32-75C0791A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DF70-D697-461F-7964-0777E6EE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5DADF-8F1A-7F3A-7095-3AEA3A8D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C81B0-3AF8-409A-2F24-1CC6226F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04A9-FCD1-33E1-A067-F644D511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A9DB-24F4-BB8C-D2A7-E9FF346D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8D35-057F-8358-6A45-0E1D1397F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8406-CF22-7868-4655-8543FC1B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4949-FB0B-9434-AFBE-230C86F7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7C96-27F8-B6DE-80D7-94E858C3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D38A-F356-1BEA-D62D-B6AD5511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8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0030-9753-BED5-DB78-BCE82018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8DE9-0937-BA00-6568-0991A326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7495-51A7-1DAC-6A6D-66D112DA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98AB-C799-6B52-ECB6-5B6C9E7B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A721-0AA6-4247-B216-86D9E74E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32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1CD3-603E-3DFA-602C-D627A3D4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A2DD7-C573-46AD-D831-FD121D08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552E1-9F4A-F8C0-C84A-DD5D52E2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DCD0-7241-12D3-B986-EDA3D41B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81E6-DDDB-EFDB-ECB9-869D55B7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88A6-A278-5608-0831-D7ABA14F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B88C-DD10-9C39-92AC-D4F6C267F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BD2B-23A0-5352-E409-91A766B01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95878-21CA-0875-B790-94928EDA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A832-5554-744A-E0D1-4AEFAB7F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89D4-9858-DFCF-1202-446BA6BF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9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8A4B-801D-F7AA-4213-A26287B4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0A211-AD4D-10BB-F8A2-5D9FF7F8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004C5-54C5-E954-DFF3-39EE0B0CC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CC8D-23D1-9346-A3BC-CDA75CF8F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2793D-8CF5-0F38-B546-F20BE20A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D12CC-CA44-8FD2-2587-BC96B032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61D31-1338-4C37-9A21-3AA189EE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0ADFD-0904-C5C6-1712-17787BE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0C50-0B28-EA53-069B-669AE50F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A8736-0FE7-1371-45CC-2A61F08D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D92B4-4D2B-4425-C048-225BAEB2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6F5A9-3D4C-A46D-5D88-28CA815A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1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6AD6F-F6A9-A41F-6A44-F8065037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6040C-DB20-CB3E-E4B4-198A769C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8FFC4-1523-3BDB-0FA9-B6AA3333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7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873F-6087-37F2-E00F-7389ED08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9F09-3491-D9EB-24C7-3C288F70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C44E-F9DF-3E5F-6C96-582368DCA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30FD-465E-B63D-398D-C8674A0A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D8C94-295E-9347-D283-60119B6E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FBC5-AF03-6668-AA50-4C2F9830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60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FBD5-6E97-4443-831F-61D10EC7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BA43A-EBF6-CADA-530A-77DCC469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4F9B3-8088-7EF4-FE27-8989275F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55EA-222B-5F7A-D09E-5E8A8B52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41D9-D9F0-101F-79B2-4D6F2B04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F42E-4F7D-74F2-D978-BCD2EBEA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3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DE2BE-0C64-7C8A-E11F-B14C9B33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9B1E-8B12-FAD8-F508-F10D3EBB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FE31-8D65-2E3C-78C6-D34E9A1D9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757C-446D-4E06-A51F-1B21CD5E1F2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840B-4E32-BC95-FF18-2A02B696D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03C4-F5E1-1F20-6784-7A1B1CAF2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1D20-7CCD-493F-A600-38952530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8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73FA-ACCE-2EF2-9C81-FCC8FCAEC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ANALYSIS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81C21-4E84-7ECD-4484-455FB282C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–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51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922AEB-92AD-FDD0-4501-1EFF784AD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8037"/>
              </p:ext>
            </p:extLst>
          </p:nvPr>
        </p:nvGraphicFramePr>
        <p:xfrm>
          <a:off x="577849" y="1755801"/>
          <a:ext cx="6801185" cy="425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B38370-6636-46E2-0252-D913E3811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3710"/>
              </p:ext>
            </p:extLst>
          </p:nvPr>
        </p:nvGraphicFramePr>
        <p:xfrm>
          <a:off x="7845257" y="3429000"/>
          <a:ext cx="3768894" cy="2314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187">
                  <a:extLst>
                    <a:ext uri="{9D8B030D-6E8A-4147-A177-3AD203B41FA5}">
                      <a16:colId xmlns:a16="http://schemas.microsoft.com/office/drawing/2014/main" val="1979164263"/>
                    </a:ext>
                  </a:extLst>
                </a:gridCol>
                <a:gridCol w="2104707">
                  <a:extLst>
                    <a:ext uri="{9D8B030D-6E8A-4147-A177-3AD203B41FA5}">
                      <a16:colId xmlns:a16="http://schemas.microsoft.com/office/drawing/2014/main" val="4234743872"/>
                    </a:ext>
                  </a:extLst>
                </a:gridCol>
              </a:tblGrid>
              <a:tr h="385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Average of Rating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5173482"/>
                  </a:ext>
                </a:extLst>
              </a:tr>
              <a:tr h="385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7.027058824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2071348"/>
                  </a:ext>
                </a:extLst>
              </a:tr>
              <a:tr h="385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6.818072289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75001"/>
                  </a:ext>
                </a:extLst>
              </a:tr>
              <a:tr h="385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7.072865854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5991691"/>
                  </a:ext>
                </a:extLst>
              </a:tr>
              <a:tr h="385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7126789"/>
                  </a:ext>
                </a:extLst>
              </a:tr>
              <a:tr h="385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6.9727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79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9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90F5-E50D-F557-F2B1-F67E51D5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7" y="1690688"/>
            <a:ext cx="10515600" cy="4351338"/>
          </a:xfrm>
        </p:spPr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same pivot table method 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here placing the product line in the X axis and quantity at the Y axis and keeping the quantity at the sum and extracting the grand total for  each product line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B936A1-3F74-93D8-6A75-D93DB57B5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70882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6. Determine the total quantity of each product line sold.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25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85C4F5-FF05-1852-F8BE-6B8778E32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198963"/>
              </p:ext>
            </p:extLst>
          </p:nvPr>
        </p:nvGraphicFramePr>
        <p:xfrm>
          <a:off x="976702" y="1373505"/>
          <a:ext cx="5843059" cy="4110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9E6FAE-0A8B-37E6-9EF4-F970EC9B9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84870"/>
              </p:ext>
            </p:extLst>
          </p:nvPr>
        </p:nvGraphicFramePr>
        <p:xfrm>
          <a:off x="7315200" y="3166701"/>
          <a:ext cx="3625516" cy="231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0591">
                  <a:extLst>
                    <a:ext uri="{9D8B030D-6E8A-4147-A177-3AD203B41FA5}">
                      <a16:colId xmlns:a16="http://schemas.microsoft.com/office/drawing/2014/main" val="4161661957"/>
                    </a:ext>
                  </a:extLst>
                </a:gridCol>
                <a:gridCol w="1584925">
                  <a:extLst>
                    <a:ext uri="{9D8B030D-6E8A-4147-A177-3AD203B41FA5}">
                      <a16:colId xmlns:a16="http://schemas.microsoft.com/office/drawing/2014/main" val="101915669"/>
                    </a:ext>
                  </a:extLst>
                </a:gridCol>
              </a:tblGrid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Quantity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6548433"/>
                  </a:ext>
                </a:extLst>
              </a:tr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Electronic accessories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249227"/>
                  </a:ext>
                </a:extLst>
              </a:tr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Fashion accessories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098776"/>
                  </a:ext>
                </a:extLst>
              </a:tr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 and beverages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0848273"/>
                  </a:ext>
                </a:extLst>
              </a:tr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Health and beauty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8121268"/>
                  </a:ext>
                </a:extLst>
              </a:tr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Home and lifestyle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5752182"/>
                  </a:ext>
                </a:extLst>
              </a:tr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 and travel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9531975"/>
                  </a:ext>
                </a:extLst>
              </a:tr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858191"/>
                  </a:ext>
                </a:extLst>
              </a:tr>
              <a:tr h="257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5510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529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81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EE35-1E32-C19F-4D7A-D35952FF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Its way simpler than the other questions we have performed 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Its performed by the sorting method where we can apply filters as the largest to smallest and we can select the first 5 cells from all the columns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And the answer is attached by the excel file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C00143-5635-14B5-9115-74D6F93E2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481875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7. List the top 5 products by unit price.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961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3132-8C5A-FFF5-4CA7-9C8CB016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For this question , we need to start with the gross income </a:t>
            </a:r>
            <a:endParaRPr lang="en-IN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Firstly, in the apply method .., click the number filter where you can select the </a:t>
            </a:r>
            <a:r>
              <a:rPr lang="en-US" sz="2400" dirty="0" err="1">
                <a:latin typeface="+mj-lt"/>
              </a:rPr>
              <a:t>greate</a:t>
            </a:r>
            <a:r>
              <a:rPr lang="en-US" sz="2400" dirty="0">
                <a:latin typeface="+mj-lt"/>
              </a:rPr>
              <a:t> than and in the pop up box you can insert the number you wanted , here I  inserted 30 as per the data I have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And select the total dataset of the gross income and the dataset of the sales column (the output).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answer is attached in the excel file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46017-8972-9CE2-EF95-ABD001568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771531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8. Find sales transactions with a gross income greater than 30.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780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41D1-ADC5-211B-868F-6B20AEC6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First I need to extract the day from the date I have.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 used the formula “=TYPE(cell name, “</a:t>
            </a:r>
            <a:r>
              <a:rPr lang="en-US" sz="2400" dirty="0" err="1">
                <a:latin typeface="+mj-lt"/>
              </a:rPr>
              <a:t>dddd</a:t>
            </a:r>
            <a:r>
              <a:rPr lang="en-US" sz="2400" dirty="0">
                <a:latin typeface="+mj-lt"/>
              </a:rPr>
              <a:t>”)” to extract the day of the date.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And I inserted the pivot table by placing the day at the X axis and total at the Y axis.</a:t>
            </a:r>
          </a:p>
          <a:p>
            <a:r>
              <a:rPr lang="en-US" sz="2400" dirty="0">
                <a:latin typeface="+mj-lt"/>
              </a:rPr>
              <a:t> </a:t>
            </a:r>
          </a:p>
          <a:p>
            <a:r>
              <a:rPr lang="en-US" sz="2400" dirty="0">
                <a:latin typeface="+mj-lt"/>
              </a:rPr>
              <a:t>And in the day I applied the filter only for the </a:t>
            </a:r>
            <a:r>
              <a:rPr lang="en-US" sz="2400" dirty="0" err="1">
                <a:latin typeface="+mj-lt"/>
              </a:rPr>
              <a:t>sundays</a:t>
            </a:r>
            <a:r>
              <a:rPr lang="en-US" sz="2400" dirty="0">
                <a:latin typeface="+mj-lt"/>
              </a:rPr>
              <a:t> and Saturdays by which I extracted the sales transactions of the weekends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And keeping the total at its sum gives the grand total of the weekends </a:t>
            </a:r>
          </a:p>
          <a:p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5D3D3E-E6FE-A2F8-43AB-F9853AA41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714400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9. Retrieve sales transactions that occurred on weekends.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89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70BBC5-991D-2B93-DE23-2D0CFD903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725665"/>
              </p:ext>
            </p:extLst>
          </p:nvPr>
        </p:nvGraphicFramePr>
        <p:xfrm>
          <a:off x="1251283" y="1582399"/>
          <a:ext cx="5534527" cy="411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009FD7-7EDF-099F-A0D1-2265470C9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70763"/>
              </p:ext>
            </p:extLst>
          </p:nvPr>
        </p:nvGraphicFramePr>
        <p:xfrm>
          <a:off x="7780422" y="3638673"/>
          <a:ext cx="3160295" cy="1751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458">
                  <a:extLst>
                    <a:ext uri="{9D8B030D-6E8A-4147-A177-3AD203B41FA5}">
                      <a16:colId xmlns:a16="http://schemas.microsoft.com/office/drawing/2014/main" val="1523572125"/>
                    </a:ext>
                  </a:extLst>
                </a:gridCol>
                <a:gridCol w="1519837">
                  <a:extLst>
                    <a:ext uri="{9D8B030D-6E8A-4147-A177-3AD203B41FA5}">
                      <a16:colId xmlns:a16="http://schemas.microsoft.com/office/drawing/2014/main" val="1067344549"/>
                    </a:ext>
                  </a:extLst>
                </a:gridCol>
              </a:tblGrid>
              <a:tr h="4378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1134341"/>
                  </a:ext>
                </a:extLst>
              </a:tr>
              <a:tr h="4378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Sunday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44457.8925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7557873"/>
                  </a:ext>
                </a:extLst>
              </a:tr>
              <a:tr h="4378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Saturday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56120.8095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5719542"/>
                  </a:ext>
                </a:extLst>
              </a:tr>
              <a:tr h="4378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100578.702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395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BC52-8A3A-1D11-6757-9AA316AE9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Here I used the pivot table for the better </a:t>
            </a:r>
            <a:r>
              <a:rPr lang="en-US" sz="2400" dirty="0" err="1">
                <a:latin typeface="+mj-lt"/>
              </a:rPr>
              <a:t>vizualisation</a:t>
            </a:r>
            <a:r>
              <a:rPr lang="en-US" sz="2400" dirty="0">
                <a:latin typeface="+mj-lt"/>
              </a:rPr>
              <a:t> 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In the pivot table , placing the month at the X axis and placing the gross income and total at the Y axis and keeping both at its sum state gives the grand total for each month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D41994-1609-DB72-E8B1-0A1C9A072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1"/>
            <a:ext cx="770781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10. Calculate the total sales and gross income for each month.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1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822F34B-1176-FA97-8D88-8B89AC8D1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37105"/>
              </p:ext>
            </p:extLst>
          </p:nvPr>
        </p:nvGraphicFramePr>
        <p:xfrm>
          <a:off x="786064" y="994612"/>
          <a:ext cx="6529136" cy="4764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3F65FD-32D0-A54B-409D-5AA9CB0D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353322"/>
              </p:ext>
            </p:extLst>
          </p:nvPr>
        </p:nvGraphicFramePr>
        <p:xfrm>
          <a:off x="7315200" y="1860884"/>
          <a:ext cx="3705726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295">
                  <a:extLst>
                    <a:ext uri="{9D8B030D-6E8A-4147-A177-3AD203B41FA5}">
                      <a16:colId xmlns:a16="http://schemas.microsoft.com/office/drawing/2014/main" val="60378811"/>
                    </a:ext>
                  </a:extLst>
                </a:gridCol>
                <a:gridCol w="993450">
                  <a:extLst>
                    <a:ext uri="{9D8B030D-6E8A-4147-A177-3AD203B41FA5}">
                      <a16:colId xmlns:a16="http://schemas.microsoft.com/office/drawing/2014/main" val="3244804904"/>
                    </a:ext>
                  </a:extLst>
                </a:gridCol>
                <a:gridCol w="1639981">
                  <a:extLst>
                    <a:ext uri="{9D8B030D-6E8A-4147-A177-3AD203B41FA5}">
                      <a16:colId xmlns:a16="http://schemas.microsoft.com/office/drawing/2014/main" val="14724282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gross_income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788025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116291.868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5537.708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151149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97219.374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4629.494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59308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109455.507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5212.167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4071218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322966.749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15379.369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513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882E-7970-EDF4-86D2-56AA8010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For this question I need to first find which all are the time are after 6pm , for this I used the formula “=IF(HOUR(L2) &gt;= 18, "after 6 PM ", "before 6 PM")”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And its results which are </a:t>
            </a:r>
            <a:r>
              <a:rPr lang="en-US" sz="2400" dirty="0" err="1">
                <a:latin typeface="+mj-lt"/>
              </a:rPr>
              <a:t>brfore</a:t>
            </a:r>
            <a:r>
              <a:rPr lang="en-US" sz="2400" dirty="0">
                <a:latin typeface="+mj-lt"/>
              </a:rPr>
              <a:t> and after 6pm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After these steps I implemented the pivot table , in pivot table place the timing in X axis and place the total at Y axis at its sum and apply the filter for only after 6PM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0A5A28-4F15-3793-62C1-6FF007350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827431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11.Find the number of sales transactions that occurred after 6 PM.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16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CF8B-5448-FA75-A35C-B1584F35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Here I used the pivot table for the better visualization 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By using the table , and placing the total at the Y axis and the branch at the X axis and keeping the total at sum gives the grand total of the all sales made at a particular branch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37B05-2F33-B628-E6A3-059D0825C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940225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1. Retrieve all columns for sales made in a specific branch (e.g., Branch 'A').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053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0943D1-A589-60EC-3759-7190FADAF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656436"/>
              </p:ext>
            </p:extLst>
          </p:nvPr>
        </p:nvGraphicFramePr>
        <p:xfrm>
          <a:off x="1082040" y="1299411"/>
          <a:ext cx="6588426" cy="330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12B1BD-175F-72DB-C3B0-85785ED15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46330"/>
              </p:ext>
            </p:extLst>
          </p:nvPr>
        </p:nvGraphicFramePr>
        <p:xfrm>
          <a:off x="7670466" y="3743016"/>
          <a:ext cx="3439494" cy="1695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5386">
                  <a:extLst>
                    <a:ext uri="{9D8B030D-6E8A-4147-A177-3AD203B41FA5}">
                      <a16:colId xmlns:a16="http://schemas.microsoft.com/office/drawing/2014/main" val="3064881343"/>
                    </a:ext>
                  </a:extLst>
                </a:gridCol>
                <a:gridCol w="1654108">
                  <a:extLst>
                    <a:ext uri="{9D8B030D-6E8A-4147-A177-3AD203B41FA5}">
                      <a16:colId xmlns:a16="http://schemas.microsoft.com/office/drawing/2014/main" val="333622908"/>
                    </a:ext>
                  </a:extLst>
                </a:gridCol>
              </a:tblGrid>
              <a:tr h="565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8705345"/>
                  </a:ext>
                </a:extLst>
              </a:tr>
              <a:tr h="565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after 6 PM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88699.38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637932"/>
                  </a:ext>
                </a:extLst>
              </a:tr>
              <a:tr h="5650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88699.38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42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34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7700-D0AA-4E63-BB4F-B6D1F82E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0663" cy="11044513"/>
          </a:xfrm>
        </p:spPr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For this , first we need to calculate the average for the total sales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Here I used the formula “=AVERAGE(J2:J1001)” to extract the average for the all datasets </a:t>
            </a:r>
          </a:p>
          <a:p>
            <a:endParaRPr lang="en-US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And in the total I used the filter and in filter drop down list click the number filters in that select greater than and insert the calculated average 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The needed data will be displayed and the answer is attached in the excel sheet 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F587E1-9867-BBD7-D1A0-2DEB220C0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942625"/>
            <a:ext cx="1111316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12. List the sales transactions that have a higher total than the average total of all transactions.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30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CA14-8A90-2F9B-2AC9-8192F32B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For this first we need to find the cumulative gross income for the totals sales by using the formula “</a:t>
            </a:r>
            <a:r>
              <a:rPr lang="pl-PL" sz="2400" dirty="0">
                <a:latin typeface="+mj-lt"/>
              </a:rPr>
              <a:t>=IF(B2=B1, U1+O2, O2)</a:t>
            </a:r>
            <a:r>
              <a:rPr lang="en-US" sz="2400" dirty="0">
                <a:latin typeface="+mj-lt"/>
              </a:rPr>
              <a:t>”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After calculating the cumulative income , insert the pivot chat for the easy analyzing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Insert the branch into the X axis and insert the calculated CGI into the Y axis at its sum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1CA723-0881-72D1-94F3-3AB2E003F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831272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13. Calculate the cumulative gross income for each branch by date.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16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ADE0D1-0B5E-7178-D586-8631635D2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90907"/>
              </p:ext>
            </p:extLst>
          </p:nvPr>
        </p:nvGraphicFramePr>
        <p:xfrm>
          <a:off x="1059180" y="1847445"/>
          <a:ext cx="5983304" cy="3783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77D1E7-F982-058D-BFDD-A29C8E98E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519383"/>
              </p:ext>
            </p:extLst>
          </p:nvPr>
        </p:nvGraphicFramePr>
        <p:xfrm>
          <a:off x="7433176" y="3256545"/>
          <a:ext cx="3523581" cy="213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530">
                  <a:extLst>
                    <a:ext uri="{9D8B030D-6E8A-4147-A177-3AD203B41FA5}">
                      <a16:colId xmlns:a16="http://schemas.microsoft.com/office/drawing/2014/main" val="3562057868"/>
                    </a:ext>
                  </a:extLst>
                </a:gridCol>
                <a:gridCol w="1722051">
                  <a:extLst>
                    <a:ext uri="{9D8B030D-6E8A-4147-A177-3AD203B41FA5}">
                      <a16:colId xmlns:a16="http://schemas.microsoft.com/office/drawing/2014/main" val="2601536870"/>
                    </a:ext>
                  </a:extLst>
                </a:gridCol>
              </a:tblGrid>
              <a:tr h="426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CGI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054697"/>
                  </a:ext>
                </a:extLst>
              </a:tr>
              <a:tr h="426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276047.6191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040867"/>
                  </a:ext>
                </a:extLst>
              </a:tr>
              <a:tr h="426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263228.5714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1484219"/>
                  </a:ext>
                </a:extLst>
              </a:tr>
              <a:tr h="426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256933.3333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0167722"/>
                  </a:ext>
                </a:extLst>
              </a:tr>
              <a:tr h="426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796209.5238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900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645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6B1D-0FC1-58A6-A4B7-D954E57D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Here I used the pivot chat for this question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And I inserted city and customer type into the X axis and cogs into the Y axis at its Sum stage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Which displays its grand total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6ED906-2474-B5DC-0F8F-CCCE4089E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72349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15. Find the total cogs for each customer type in each city.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49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9C1D0B3-7423-CEF6-ABE6-90D248DC2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045594"/>
              </p:ext>
            </p:extLst>
          </p:nvPr>
        </p:nvGraphicFramePr>
        <p:xfrm>
          <a:off x="1112519" y="1580749"/>
          <a:ext cx="5769543" cy="406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DEE0F4-03E4-CCBE-6CDA-8EF8F8CAC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778901"/>
              </p:ext>
            </p:extLst>
          </p:nvPr>
        </p:nvGraphicFramePr>
        <p:xfrm>
          <a:off x="7795459" y="2000843"/>
          <a:ext cx="3578393" cy="3934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285">
                  <a:extLst>
                    <a:ext uri="{9D8B030D-6E8A-4147-A177-3AD203B41FA5}">
                      <a16:colId xmlns:a16="http://schemas.microsoft.com/office/drawing/2014/main" val="460722681"/>
                    </a:ext>
                  </a:extLst>
                </a:gridCol>
                <a:gridCol w="1692108">
                  <a:extLst>
                    <a:ext uri="{9D8B030D-6E8A-4147-A177-3AD203B41FA5}">
                      <a16:colId xmlns:a16="http://schemas.microsoft.com/office/drawing/2014/main" val="2460962951"/>
                    </a:ext>
                  </a:extLst>
                </a:gridCol>
              </a:tblGrid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cogs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907412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Mandalay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101140.64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314866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51147.32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7441441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Normal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49993.32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1736537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Naypyitaw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105303.53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2688330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54172.65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6523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Normal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51130.88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802658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Yangon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101143.21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8289309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51083.31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7109657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Normal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50059.9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6573831"/>
                  </a:ext>
                </a:extLst>
              </a:tr>
              <a:tr h="357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307587.38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66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83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BEC1D2-984A-471B-9242-3CCD70FF4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02013"/>
              </p:ext>
            </p:extLst>
          </p:nvPr>
        </p:nvGraphicFramePr>
        <p:xfrm>
          <a:off x="8213557" y="1395664"/>
          <a:ext cx="3272590" cy="2278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482">
                  <a:extLst>
                    <a:ext uri="{9D8B030D-6E8A-4147-A177-3AD203B41FA5}">
                      <a16:colId xmlns:a16="http://schemas.microsoft.com/office/drawing/2014/main" val="1320030579"/>
                    </a:ext>
                  </a:extLst>
                </a:gridCol>
                <a:gridCol w="1175239">
                  <a:extLst>
                    <a:ext uri="{9D8B030D-6E8A-4147-A177-3AD203B41FA5}">
                      <a16:colId xmlns:a16="http://schemas.microsoft.com/office/drawing/2014/main" val="3915903572"/>
                    </a:ext>
                  </a:extLst>
                </a:gridCol>
                <a:gridCol w="867869">
                  <a:extLst>
                    <a:ext uri="{9D8B030D-6E8A-4147-A177-3AD203B41FA5}">
                      <a16:colId xmlns:a16="http://schemas.microsoft.com/office/drawing/2014/main" val="1841381065"/>
                    </a:ext>
                  </a:extLst>
                </a:gridCol>
              </a:tblGrid>
              <a:tr h="770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4619375"/>
                  </a:ext>
                </a:extLst>
              </a:tr>
              <a:tr h="7381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106200.3705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9912477"/>
                  </a:ext>
                </a:extLst>
              </a:tr>
              <a:tr h="770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106200.3705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9638346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2F57A3-0F5B-F815-79BA-2FEA970C0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002656"/>
              </p:ext>
            </p:extLst>
          </p:nvPr>
        </p:nvGraphicFramePr>
        <p:xfrm>
          <a:off x="2627283" y="2133084"/>
          <a:ext cx="42511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004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3481-CF53-2E61-43AF-EF2D7E8C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 used the same pivot technique to extract the data and for the mathematical methods 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Here I placed the product line in the X axis and the total in the Y axis and keeping the total at the sum gives the grand total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DFFEC8-7DAC-6304-38A8-57340BBAE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622555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2.Find the total sales for each product line.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496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40AFFE-3432-FB2A-779F-EFB8BF814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969985"/>
              </p:ext>
            </p:extLst>
          </p:nvPr>
        </p:nvGraphicFramePr>
        <p:xfrm>
          <a:off x="1513782" y="1395664"/>
          <a:ext cx="5506836" cy="3808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FEB3CF9-3352-6438-CC3A-0E8D16FAF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33636"/>
              </p:ext>
            </p:extLst>
          </p:nvPr>
        </p:nvGraphicFramePr>
        <p:xfrm>
          <a:off x="7563851" y="2477183"/>
          <a:ext cx="3986465" cy="2727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7811">
                  <a:extLst>
                    <a:ext uri="{9D8B030D-6E8A-4147-A177-3AD203B41FA5}">
                      <a16:colId xmlns:a16="http://schemas.microsoft.com/office/drawing/2014/main" val="3309160761"/>
                    </a:ext>
                  </a:extLst>
                </a:gridCol>
                <a:gridCol w="1518654">
                  <a:extLst>
                    <a:ext uri="{9D8B030D-6E8A-4147-A177-3AD203B41FA5}">
                      <a16:colId xmlns:a16="http://schemas.microsoft.com/office/drawing/2014/main" val="2304734168"/>
                    </a:ext>
                  </a:extLst>
                </a:gridCol>
              </a:tblGrid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140632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Electronic accessories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54337.5315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0064689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Fashion accessories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54305.895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6143368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 and beverages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56144.844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5474929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Health and beauty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49193.739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1458184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Home and lifestyle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53861.913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4041418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 and travel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55122.8265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7139156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6407800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322966.749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40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238B-1FE6-5C0C-63AC-76DDEB00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It’s the simpler task to extract the payments that have been done  by the method of cash 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By using the filter method , we can apply(select) only cash from the drop down list.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answer is attached in the excel file 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D86398-40FC-294E-8554-2416FFD1F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81723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3.List all sales transactions where the payment method was 'Cash'.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56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F4F9-2D11-7451-8BB2-B70FED99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Again here I used the pivot table method 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And placing the city at X axis and gross income at Y axis at its sum position it gives the total of all according to the cities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865D93-20D6-8CB5-A8DB-C134AB576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714599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4. Calculate the total gross income generated in each city.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34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3B97C0-A975-A215-424E-E50247B5C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642564"/>
              </p:ext>
            </p:extLst>
          </p:nvPr>
        </p:nvGraphicFramePr>
        <p:xfrm>
          <a:off x="1562702" y="1720516"/>
          <a:ext cx="5280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2E4ABA-80DC-0E7F-0870-EE1917A1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686423"/>
              </p:ext>
            </p:extLst>
          </p:nvPr>
        </p:nvGraphicFramePr>
        <p:xfrm>
          <a:off x="7506367" y="2762843"/>
          <a:ext cx="3787275" cy="2242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295">
                  <a:extLst>
                    <a:ext uri="{9D8B030D-6E8A-4147-A177-3AD203B41FA5}">
                      <a16:colId xmlns:a16="http://schemas.microsoft.com/office/drawing/2014/main" val="3496024013"/>
                    </a:ext>
                  </a:extLst>
                </a:gridCol>
                <a:gridCol w="2289980">
                  <a:extLst>
                    <a:ext uri="{9D8B030D-6E8A-4147-A177-3AD203B41FA5}">
                      <a16:colId xmlns:a16="http://schemas.microsoft.com/office/drawing/2014/main" val="2303502212"/>
                    </a:ext>
                  </a:extLst>
                </a:gridCol>
              </a:tblGrid>
              <a:tr h="3737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gross_income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9294286"/>
                  </a:ext>
                </a:extLst>
              </a:tr>
              <a:tr h="3737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Mandalay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5057.032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976037"/>
                  </a:ext>
                </a:extLst>
              </a:tr>
              <a:tr h="3737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Naypyitaw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5265.1765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63548"/>
                  </a:ext>
                </a:extLst>
              </a:tr>
              <a:tr h="3737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Yangon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5057.1605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9557299"/>
                  </a:ext>
                </a:extLst>
              </a:tr>
              <a:tr h="3737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6738896"/>
                  </a:ext>
                </a:extLst>
              </a:tr>
              <a:tr h="3737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15379.369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872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9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1CEC-6BF6-BA9D-8D7F-F190F4FB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same pivot table method is used here for the better visualization 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And placing the branch at the X axis and rating at the Y axis and applying the filter for the ratings as average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A481DA-4BDA-03B1-93DF-184D70E2D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75845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5. Find the average rating given by customers in each branch.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108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1183</Words>
  <Application>Microsoft Office PowerPoint</Application>
  <PresentationFormat>Widescreen</PresentationFormat>
  <Paragraphs>237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WALMART ANALYSIS </vt:lpstr>
      <vt:lpstr>1. Retrieve all columns for sales made in a specific branch (e.g., Branch 'A'). </vt:lpstr>
      <vt:lpstr>PowerPoint Presentation</vt:lpstr>
      <vt:lpstr>2.Find the total sales for each product line.</vt:lpstr>
      <vt:lpstr>PowerPoint Presentation</vt:lpstr>
      <vt:lpstr>3.List all sales transactions where the payment method was 'Cash'. </vt:lpstr>
      <vt:lpstr>4. Calculate the total gross income generated in each city. </vt:lpstr>
      <vt:lpstr>PowerPoint Presentation</vt:lpstr>
      <vt:lpstr>5. Find the average rating given by customers in each branch. </vt:lpstr>
      <vt:lpstr>PowerPoint Presentation</vt:lpstr>
      <vt:lpstr>6. Determine the total quantity of each product line sold. </vt:lpstr>
      <vt:lpstr>PowerPoint Presentation</vt:lpstr>
      <vt:lpstr>7. List the top 5 products by unit price. </vt:lpstr>
      <vt:lpstr>8. Find sales transactions with a gross income greater than 30. </vt:lpstr>
      <vt:lpstr>9. Retrieve sales transactions that occurred on weekends. </vt:lpstr>
      <vt:lpstr>PowerPoint Presentation</vt:lpstr>
      <vt:lpstr>10. Calculate the total sales and gross income for each month. </vt:lpstr>
      <vt:lpstr>PowerPoint Presentation</vt:lpstr>
      <vt:lpstr>11.Find the number of sales transactions that occurred after 6 PM. </vt:lpstr>
      <vt:lpstr>PowerPoint Presentation</vt:lpstr>
      <vt:lpstr>12. List the sales transactions that have a higher total than the average total of all transactions. </vt:lpstr>
      <vt:lpstr>13. Calculate the cumulative gross income for each branch by date. </vt:lpstr>
      <vt:lpstr>PowerPoint Presentation</vt:lpstr>
      <vt:lpstr>15. Find the total cogs for each customer type in each city.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RACHNA JAGADEES</dc:creator>
  <cp:lastModifiedBy>RACHNA JAGADEES</cp:lastModifiedBy>
  <cp:revision>2</cp:revision>
  <dcterms:created xsi:type="dcterms:W3CDTF">2024-08-26T03:41:36Z</dcterms:created>
  <dcterms:modified xsi:type="dcterms:W3CDTF">2024-08-26T06:04:53Z</dcterms:modified>
</cp:coreProperties>
</file>