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342" r:id="rId5"/>
    <p:sldId id="258" r:id="rId6"/>
    <p:sldId id="260" r:id="rId7"/>
    <p:sldId id="261" r:id="rId8"/>
    <p:sldId id="262" r:id="rId9"/>
    <p:sldId id="263" r:id="rId10"/>
    <p:sldId id="264" r:id="rId11"/>
    <p:sldId id="274" r:id="rId13"/>
    <p:sldId id="265" r:id="rId14"/>
    <p:sldId id="302" r:id="rId15"/>
    <p:sldId id="267" r:id="rId16"/>
    <p:sldId id="268" r:id="rId17"/>
    <p:sldId id="269" r:id="rId18"/>
    <p:sldId id="303" r:id="rId19"/>
    <p:sldId id="304" r:id="rId20"/>
    <p:sldId id="275" r:id="rId21"/>
    <p:sldId id="290" r:id="rId22"/>
    <p:sldId id="276" r:id="rId23"/>
    <p:sldId id="320" r:id="rId24"/>
    <p:sldId id="329" r:id="rId25"/>
    <p:sldId id="277" r:id="rId26"/>
    <p:sldId id="278" r:id="rId27"/>
    <p:sldId id="281" r:id="rId28"/>
    <p:sldId id="330" r:id="rId29"/>
    <p:sldId id="279" r:id="rId30"/>
    <p:sldId id="280" r:id="rId31"/>
    <p:sldId id="332" r:id="rId32"/>
    <p:sldId id="333" r:id="rId33"/>
    <p:sldId id="271" r:id="rId34"/>
    <p:sldId id="272" r:id="rId35"/>
    <p:sldId id="331" r:id="rId36"/>
    <p:sldId id="273" r:id="rId3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9"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17" autoAdjust="0"/>
    <p:restoredTop sz="94660"/>
  </p:normalViewPr>
  <p:slideViewPr>
    <p:cSldViewPr showGuides="1">
      <p:cViewPr varScale="1">
        <p:scale>
          <a:sx n="63" d="100"/>
          <a:sy n="63" d="100"/>
        </p:scale>
        <p:origin x="-114" y="-210"/>
      </p:cViewPr>
      <p:guideLst>
        <p:guide orient="horz" pos="2899"/>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2804C2B7-A3C4-4AF5-B29B-7B0CF499B90E}" type="datetimeFigureOut">
              <a:rPr lang="en-US" smtClean="0"/>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9D84C35C-5B41-407B-A5A2-7767CE71C99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altLang="en-US" dirty="0"/>
              <a:t>    </a:t>
            </a:r>
            <a:endParaRPr lang="en-IN" altLang="en-US" dirty="0"/>
          </a:p>
        </p:txBody>
      </p:sp>
      <p:sp>
        <p:nvSpPr>
          <p:cNvPr id="4" name="Slide Number Placeholder 3"/>
          <p:cNvSpPr>
            <a:spLocks noGrp="1"/>
          </p:cNvSpPr>
          <p:nvPr>
            <p:ph type="sldNum" sz="quarter" idx="10"/>
          </p:nvPr>
        </p:nvSpPr>
        <p:spPr/>
        <p:txBody>
          <a:bodyPr/>
          <a:lstStyle/>
          <a:p>
            <a:fld id="{9D84C35C-5B41-407B-A5A2-7767CE71C99C}"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D84C35C-5B41-407B-A5A2-7767CE71C99C}"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800" b="1" i="0">
                <a:solidFill>
                  <a:schemeClr val="tx1"/>
                </a:solidFill>
                <a:latin typeface="Times New Roman" panose="02020603050405020304"/>
                <a:cs typeface="Times New Roman" panose="02020603050405020304"/>
              </a:defRPr>
            </a:lvl1pPr>
          </a:lstStyle>
          <a:p>
            <a:pPr marL="38100">
              <a:lnSpc>
                <a:spcPct val="100000"/>
              </a:lnSpc>
              <a:spcBef>
                <a:spcPts val="100"/>
              </a:spcBef>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800" b="1" i="0">
                <a:solidFill>
                  <a:schemeClr val="tx1"/>
                </a:solidFill>
                <a:latin typeface="Times New Roman" panose="02020603050405020304"/>
                <a:cs typeface="Times New Roman" panose="02020603050405020304"/>
              </a:defRPr>
            </a:lvl1pPr>
          </a:lstStyle>
          <a:p>
            <a:pPr marL="38100">
              <a:lnSpc>
                <a:spcPct val="100000"/>
              </a:lnSpc>
              <a:spcBef>
                <a:spcPts val="100"/>
              </a:spcBef>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800" b="1" i="0">
                <a:solidFill>
                  <a:schemeClr val="tx1"/>
                </a:solidFill>
                <a:latin typeface="Times New Roman" panose="02020603050405020304"/>
                <a:cs typeface="Times New Roman" panose="02020603050405020304"/>
              </a:defRPr>
            </a:lvl1pPr>
          </a:lstStyle>
          <a:p>
            <a:pPr marL="38100">
              <a:lnSpc>
                <a:spcPct val="100000"/>
              </a:lnSpc>
              <a:spcBef>
                <a:spcPts val="100"/>
              </a:spcBef>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800" b="1" i="0">
                <a:solidFill>
                  <a:schemeClr val="tx1"/>
                </a:solidFill>
                <a:latin typeface="Times New Roman" panose="02020603050405020304"/>
                <a:cs typeface="Times New Roman" panose="02020603050405020304"/>
              </a:defRPr>
            </a:lvl1pPr>
          </a:lstStyle>
          <a:p>
            <a:pPr marL="38100">
              <a:lnSpc>
                <a:spcPct val="100000"/>
              </a:lnSpc>
              <a:spcBef>
                <a:spcPts val="100"/>
              </a:spcBef>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800" b="1" i="0">
                <a:solidFill>
                  <a:schemeClr val="tx1"/>
                </a:solidFill>
                <a:latin typeface="Times New Roman" panose="02020603050405020304"/>
                <a:cs typeface="Times New Roman" panose="02020603050405020304"/>
              </a:defRPr>
            </a:lvl1pPr>
          </a:lstStyle>
          <a:p>
            <a:pPr marL="38100">
              <a:lnSpc>
                <a:spcPct val="100000"/>
              </a:lnSpc>
              <a:spcBef>
                <a:spcPts val="100"/>
              </a:spcBef>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0"/>
            <a:ext cx="12192000" cy="6858000"/>
          </a:xfrm>
          <a:prstGeom prst="rect">
            <a:avLst/>
          </a:prstGeom>
        </p:spPr>
      </p:pic>
      <p:sp>
        <p:nvSpPr>
          <p:cNvPr id="2" name="Holder 2"/>
          <p:cNvSpPr>
            <a:spLocks noGrp="1"/>
          </p:cNvSpPr>
          <p:nvPr>
            <p:ph type="title"/>
          </p:nvPr>
        </p:nvSpPr>
        <p:spPr>
          <a:xfrm>
            <a:off x="5244719" y="-4698"/>
            <a:ext cx="1695450" cy="574040"/>
          </a:xfrm>
          <a:prstGeom prst="rect">
            <a:avLst/>
          </a:prstGeom>
        </p:spPr>
        <p:txBody>
          <a:bodyPr wrap="square" lIns="0" tIns="0" rIns="0" bIns="0">
            <a:spAutoFit/>
          </a:bodyPr>
          <a:lstStyle>
            <a:lvl1pPr>
              <a:defRPr sz="3600" b="1" i="0">
                <a:solidFill>
                  <a:schemeClr val="bg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853439" y="1474469"/>
            <a:ext cx="10485120" cy="437769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358140" y="6416232"/>
            <a:ext cx="301625" cy="307975"/>
          </a:xfrm>
          <a:prstGeom prst="rect">
            <a:avLst/>
          </a:prstGeom>
        </p:spPr>
        <p:txBody>
          <a:bodyPr wrap="square" lIns="0" tIns="0" rIns="0" bIns="0">
            <a:spAutoFit/>
          </a:bodyPr>
          <a:lstStyle>
            <a:lvl1pPr>
              <a:defRPr sz="1800" b="1" i="0">
                <a:solidFill>
                  <a:schemeClr val="tx1"/>
                </a:solidFill>
                <a:latin typeface="Times New Roman" panose="02020603050405020304"/>
                <a:cs typeface="Times New Roman" panose="02020603050405020304"/>
              </a:defRPr>
            </a:lvl1pPr>
          </a:lstStyle>
          <a:p>
            <a:pPr marL="38100">
              <a:lnSpc>
                <a:spcPct val="100000"/>
              </a:lnSpc>
              <a:spcBef>
                <a:spcPts val="100"/>
              </a:spcBef>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4014" y="0"/>
            <a:ext cx="5355590" cy="574040"/>
          </a:xfrm>
          <a:prstGeom prst="rect">
            <a:avLst/>
          </a:prstGeom>
        </p:spPr>
        <p:txBody>
          <a:bodyPr vert="horz" wrap="square" lIns="0" tIns="12700" rIns="0" bIns="0" rtlCol="0">
            <a:spAutoFit/>
          </a:bodyPr>
          <a:lstStyle/>
          <a:p>
            <a:pPr marL="12700">
              <a:lnSpc>
                <a:spcPct val="100000"/>
              </a:lnSpc>
              <a:spcBef>
                <a:spcPts val="100"/>
              </a:spcBef>
            </a:pPr>
            <a:r>
              <a:rPr dirty="0"/>
              <a:t>20</a:t>
            </a:r>
            <a:r>
              <a:rPr spc="-5" dirty="0"/>
              <a:t>IT</a:t>
            </a:r>
            <a:r>
              <a:rPr dirty="0"/>
              <a:t>603L</a:t>
            </a:r>
            <a:r>
              <a:rPr spc="-229" dirty="0"/>
              <a:t> </a:t>
            </a:r>
            <a:r>
              <a:rPr dirty="0"/>
              <a:t>– M</a:t>
            </a:r>
            <a:r>
              <a:rPr spc="-5" dirty="0"/>
              <a:t>in</a:t>
            </a:r>
            <a:r>
              <a:rPr dirty="0"/>
              <a:t>i</a:t>
            </a:r>
            <a:r>
              <a:rPr spc="-10" dirty="0"/>
              <a:t> Project-</a:t>
            </a:r>
            <a:r>
              <a:rPr spc="-30" dirty="0"/>
              <a:t>I</a:t>
            </a:r>
            <a:r>
              <a:rPr dirty="0"/>
              <a:t>I</a:t>
            </a:r>
            <a:endParaRPr dirty="0"/>
          </a:p>
        </p:txBody>
      </p:sp>
      <p:sp>
        <p:nvSpPr>
          <p:cNvPr id="3" name="object 3"/>
          <p:cNvSpPr txBox="1"/>
          <p:nvPr/>
        </p:nvSpPr>
        <p:spPr>
          <a:xfrm>
            <a:off x="2667685" y="1045971"/>
            <a:ext cx="6757034" cy="566420"/>
          </a:xfrm>
          <a:prstGeom prst="rect">
            <a:avLst/>
          </a:prstGeom>
        </p:spPr>
        <p:txBody>
          <a:bodyPr vert="horz" wrap="square" lIns="0" tIns="12700" rIns="0" bIns="0" rtlCol="0">
            <a:spAutoFit/>
          </a:bodyPr>
          <a:lstStyle/>
          <a:p>
            <a:pPr marL="12700">
              <a:lnSpc>
                <a:spcPct val="100000"/>
              </a:lnSpc>
              <a:spcBef>
                <a:spcPts val="100"/>
              </a:spcBef>
            </a:pPr>
            <a:r>
              <a:rPr lang="en-IN" sz="3600" b="1" spc="-10" dirty="0">
                <a:latin typeface="Times New Roman" panose="02020603050405020304"/>
                <a:cs typeface="Times New Roman" panose="02020603050405020304"/>
              </a:rPr>
              <a:t>     </a:t>
            </a:r>
            <a:r>
              <a:rPr sz="3600" b="1" spc="-10"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Personal</a:t>
            </a:r>
            <a:r>
              <a:rPr sz="3600" b="1" spc="-10" dirty="0">
                <a:latin typeface="Times New Roman" panose="02020603050405020304"/>
                <a:cs typeface="Times New Roman" panose="02020603050405020304"/>
              </a:rPr>
              <a:t> </a:t>
            </a:r>
            <a:r>
              <a:rPr sz="3600" b="1" dirty="0">
                <a:latin typeface="Times New Roman" panose="02020603050405020304"/>
                <a:cs typeface="Times New Roman" panose="02020603050405020304"/>
              </a:rPr>
              <a:t>AI</a:t>
            </a:r>
            <a:r>
              <a:rPr sz="3600" b="1" spc="-15"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Using Python</a:t>
            </a:r>
            <a:endParaRPr sz="3600">
              <a:latin typeface="Times New Roman" panose="02020603050405020304"/>
              <a:cs typeface="Times New Roman" panose="02020603050405020304"/>
            </a:endParaRPr>
          </a:p>
        </p:txBody>
      </p:sp>
      <p:sp>
        <p:nvSpPr>
          <p:cNvPr id="4" name="object 4"/>
          <p:cNvSpPr txBox="1"/>
          <p:nvPr/>
        </p:nvSpPr>
        <p:spPr>
          <a:xfrm>
            <a:off x="6862444" y="2986405"/>
            <a:ext cx="3764915" cy="1154430"/>
          </a:xfrm>
          <a:prstGeom prst="rect">
            <a:avLst/>
          </a:prstGeom>
        </p:spPr>
        <p:txBody>
          <a:bodyPr vert="horz" wrap="square" lIns="0" tIns="13335" rIns="0" bIns="0" rtlCol="0">
            <a:spAutoFit/>
          </a:bodyPr>
          <a:lstStyle/>
          <a:p>
            <a:pPr marL="786130">
              <a:lnSpc>
                <a:spcPct val="100000"/>
              </a:lnSpc>
              <a:spcBef>
                <a:spcPts val="105"/>
              </a:spcBef>
            </a:pPr>
            <a:r>
              <a:rPr sz="2000" b="1" spc="-10" dirty="0">
                <a:solidFill>
                  <a:srgbClr val="006EC0"/>
                </a:solidFill>
                <a:latin typeface="Times New Roman" panose="02020603050405020304"/>
                <a:cs typeface="Times New Roman" panose="02020603050405020304"/>
              </a:rPr>
              <a:t>GUIDE:</a:t>
            </a:r>
            <a:endParaRPr sz="2000" dirty="0">
              <a:latin typeface="Times New Roman" panose="02020603050405020304"/>
              <a:cs typeface="Times New Roman" panose="02020603050405020304"/>
            </a:endParaRPr>
          </a:p>
          <a:p>
            <a:pPr marL="1543050" marR="5080" indent="-1530350">
              <a:lnSpc>
                <a:spcPct val="100000"/>
              </a:lnSpc>
              <a:spcBef>
                <a:spcPts val="1680"/>
              </a:spcBef>
            </a:pPr>
            <a:r>
              <a:rPr sz="2000" b="1" spc="-5" dirty="0">
                <a:solidFill>
                  <a:srgbClr val="001F5F"/>
                </a:solidFill>
                <a:latin typeface="Times New Roman" panose="02020603050405020304"/>
                <a:cs typeface="Times New Roman" panose="02020603050405020304"/>
              </a:rPr>
              <a:t>Mr.J. </a:t>
            </a:r>
            <a:r>
              <a:rPr sz="2000" b="1" spc="-5" dirty="0" err="1" smtClean="0">
                <a:solidFill>
                  <a:srgbClr val="001F5F"/>
                </a:solidFill>
                <a:latin typeface="Times New Roman" panose="02020603050405020304"/>
                <a:cs typeface="Times New Roman" panose="02020603050405020304"/>
              </a:rPr>
              <a:t>Sathiskumar,</a:t>
            </a:r>
            <a:r>
              <a:rPr lang="en-US" sz="2000" b="1" spc="-5" dirty="0" err="1" smtClean="0">
                <a:solidFill>
                  <a:srgbClr val="001F5F"/>
                </a:solidFill>
                <a:latin typeface="Times New Roman" panose="02020603050405020304"/>
                <a:cs typeface="Times New Roman" panose="02020603050405020304"/>
              </a:rPr>
              <a:t>M</a:t>
            </a:r>
            <a:r>
              <a:rPr sz="2000" b="1" spc="-5" dirty="0" err="1" smtClean="0">
                <a:solidFill>
                  <a:srgbClr val="001F5F"/>
                </a:solidFill>
                <a:latin typeface="Times New Roman" panose="02020603050405020304"/>
                <a:cs typeface="Times New Roman" panose="02020603050405020304"/>
              </a:rPr>
              <a:t>.Tech</a:t>
            </a:r>
            <a:r>
              <a:rPr sz="2000" b="1" spc="-5" dirty="0">
                <a:solidFill>
                  <a:srgbClr val="001F5F"/>
                </a:solidFill>
                <a:latin typeface="Times New Roman" panose="02020603050405020304"/>
                <a:cs typeface="Times New Roman" panose="02020603050405020304"/>
              </a:rPr>
              <a:t>.,(Ph.D) </a:t>
            </a:r>
            <a:r>
              <a:rPr sz="2000" b="1" spc="-484" dirty="0">
                <a:solidFill>
                  <a:srgbClr val="001F5F"/>
                </a:solidFill>
                <a:latin typeface="Times New Roman" panose="02020603050405020304"/>
                <a:cs typeface="Times New Roman" panose="02020603050405020304"/>
              </a:rPr>
              <a:t> </a:t>
            </a:r>
            <a:r>
              <a:rPr sz="2000" b="1" spc="-5" dirty="0">
                <a:solidFill>
                  <a:srgbClr val="001F5F"/>
                </a:solidFill>
                <a:latin typeface="Times New Roman" panose="02020603050405020304"/>
                <a:cs typeface="Times New Roman" panose="02020603050405020304"/>
              </a:rPr>
              <a:t>AP/IT</a:t>
            </a:r>
            <a:endParaRPr sz="2000" dirty="0">
              <a:latin typeface="Times New Roman" panose="02020603050405020304"/>
              <a:cs typeface="Times New Roman" panose="02020603050405020304"/>
            </a:endParaRPr>
          </a:p>
        </p:txBody>
      </p:sp>
      <p:sp>
        <p:nvSpPr>
          <p:cNvPr id="5" name="object 5"/>
          <p:cNvSpPr txBox="1"/>
          <p:nvPr/>
        </p:nvSpPr>
        <p:spPr>
          <a:xfrm>
            <a:off x="1196441" y="2986531"/>
            <a:ext cx="3669029" cy="1893467"/>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6EC0"/>
                </a:solidFill>
                <a:latin typeface="Times New Roman" panose="02020603050405020304"/>
                <a:cs typeface="Times New Roman" panose="02020603050405020304"/>
              </a:rPr>
              <a:t>TEAM</a:t>
            </a:r>
            <a:r>
              <a:rPr sz="2000" b="1" spc="-50" dirty="0">
                <a:solidFill>
                  <a:srgbClr val="006EC0"/>
                </a:solidFill>
                <a:latin typeface="Times New Roman" panose="02020603050405020304"/>
                <a:cs typeface="Times New Roman" panose="02020603050405020304"/>
              </a:rPr>
              <a:t> </a:t>
            </a:r>
            <a:r>
              <a:rPr sz="2000" b="1" spc="-15" dirty="0">
                <a:solidFill>
                  <a:srgbClr val="006EC0"/>
                </a:solidFill>
                <a:latin typeface="Times New Roman" panose="02020603050405020304"/>
                <a:cs typeface="Times New Roman" panose="02020603050405020304"/>
              </a:rPr>
              <a:t>MEMBERS:</a:t>
            </a:r>
            <a:endParaRPr sz="2000" dirty="0">
              <a:latin typeface="Times New Roman" panose="02020603050405020304"/>
              <a:cs typeface="Times New Roman" panose="02020603050405020304"/>
            </a:endParaRPr>
          </a:p>
          <a:p>
            <a:pPr marL="12700" marR="5080">
              <a:lnSpc>
                <a:spcPct val="170000"/>
              </a:lnSpc>
              <a:tabLst>
                <a:tab pos="1978660" algn="l"/>
              </a:tabLst>
            </a:pPr>
            <a:r>
              <a:rPr sz="2000" b="1" spc="-5" dirty="0">
                <a:solidFill>
                  <a:srgbClr val="001F5F"/>
                </a:solidFill>
                <a:latin typeface="Times New Roman" panose="02020603050405020304"/>
                <a:cs typeface="Times New Roman" panose="02020603050405020304"/>
              </a:rPr>
              <a:t>RAJE</a:t>
            </a:r>
            <a:r>
              <a:rPr sz="2000" b="1" spc="-10" dirty="0">
                <a:solidFill>
                  <a:srgbClr val="001F5F"/>
                </a:solidFill>
                <a:latin typeface="Times New Roman" panose="02020603050405020304"/>
                <a:cs typeface="Times New Roman" panose="02020603050405020304"/>
              </a:rPr>
              <a:t>S</a:t>
            </a:r>
            <a:r>
              <a:rPr sz="2000" b="1" dirty="0">
                <a:solidFill>
                  <a:srgbClr val="001F5F"/>
                </a:solidFill>
                <a:latin typeface="Times New Roman" panose="02020603050405020304"/>
                <a:cs typeface="Times New Roman" panose="02020603050405020304"/>
              </a:rPr>
              <a:t>H</a:t>
            </a:r>
            <a:r>
              <a:rPr sz="2000" b="1" spc="-5" dirty="0">
                <a:solidFill>
                  <a:srgbClr val="001F5F"/>
                </a:solidFill>
                <a:latin typeface="Times New Roman" panose="02020603050405020304"/>
                <a:cs typeface="Times New Roman" panose="02020603050405020304"/>
              </a:rPr>
              <a:t> </a:t>
            </a:r>
            <a:r>
              <a:rPr sz="2000" b="1" dirty="0">
                <a:solidFill>
                  <a:srgbClr val="001F5F"/>
                </a:solidFill>
                <a:latin typeface="Times New Roman" panose="02020603050405020304"/>
                <a:cs typeface="Times New Roman" panose="02020603050405020304"/>
              </a:rPr>
              <a:t>K</a:t>
            </a:r>
            <a:r>
              <a:rPr sz="2000" b="1" spc="-5" dirty="0">
                <a:solidFill>
                  <a:srgbClr val="001F5F"/>
                </a:solidFill>
                <a:latin typeface="Times New Roman" panose="02020603050405020304"/>
                <a:cs typeface="Times New Roman" panose="02020603050405020304"/>
              </a:rPr>
              <a:t> </a:t>
            </a:r>
            <a:r>
              <a:rPr sz="2000" b="1" dirty="0">
                <a:solidFill>
                  <a:srgbClr val="001F5F"/>
                </a:solidFill>
                <a:latin typeface="Times New Roman" panose="02020603050405020304"/>
                <a:cs typeface="Times New Roman" panose="02020603050405020304"/>
              </a:rPr>
              <a:t>S	</a:t>
            </a:r>
            <a:r>
              <a:rPr sz="2000" b="1" spc="-15" dirty="0">
                <a:solidFill>
                  <a:srgbClr val="001F5F"/>
                </a:solidFill>
                <a:latin typeface="Times New Roman" panose="02020603050405020304"/>
                <a:cs typeface="Times New Roman" panose="02020603050405020304"/>
              </a:rPr>
              <a:t>(621321205038</a:t>
            </a:r>
            <a:r>
              <a:rPr sz="2000" b="1" dirty="0">
                <a:solidFill>
                  <a:srgbClr val="001F5F"/>
                </a:solidFill>
                <a:latin typeface="Times New Roman" panose="02020603050405020304"/>
                <a:cs typeface="Times New Roman" panose="02020603050405020304"/>
              </a:rPr>
              <a:t>)  </a:t>
            </a:r>
            <a:r>
              <a:rPr sz="2000" b="1" spc="-5" dirty="0">
                <a:solidFill>
                  <a:srgbClr val="001F5F"/>
                </a:solidFill>
                <a:latin typeface="Times New Roman" panose="02020603050405020304"/>
                <a:cs typeface="Times New Roman" panose="02020603050405020304"/>
              </a:rPr>
              <a:t>SIVAHARISH</a:t>
            </a:r>
            <a:r>
              <a:rPr sz="2000" b="1" spc="-15" dirty="0">
                <a:solidFill>
                  <a:srgbClr val="001F5F"/>
                </a:solidFill>
                <a:latin typeface="Times New Roman" panose="02020603050405020304"/>
                <a:cs typeface="Times New Roman" panose="02020603050405020304"/>
              </a:rPr>
              <a:t> </a:t>
            </a:r>
            <a:r>
              <a:rPr sz="2000" b="1" dirty="0" smtClean="0">
                <a:solidFill>
                  <a:srgbClr val="001F5F"/>
                </a:solidFill>
                <a:latin typeface="Times New Roman" panose="02020603050405020304"/>
                <a:cs typeface="Times New Roman" panose="02020603050405020304"/>
              </a:rPr>
              <a:t>R</a:t>
            </a:r>
            <a:r>
              <a:rPr lang="en-US" sz="2000" b="1" dirty="0" smtClean="0">
                <a:solidFill>
                  <a:srgbClr val="001F5F"/>
                </a:solidFill>
                <a:latin typeface="Times New Roman" panose="02020603050405020304"/>
                <a:cs typeface="Times New Roman" panose="02020603050405020304"/>
              </a:rPr>
              <a:t> </a:t>
            </a:r>
            <a:r>
              <a:rPr sz="2000" b="1" spc="145" dirty="0" smtClean="0">
                <a:solidFill>
                  <a:srgbClr val="001F5F"/>
                </a:solidFill>
                <a:latin typeface="Times New Roman" panose="02020603050405020304"/>
                <a:cs typeface="Times New Roman" panose="02020603050405020304"/>
              </a:rPr>
              <a:t> </a:t>
            </a:r>
            <a:r>
              <a:rPr sz="2000" b="1" spc="-15" dirty="0" smtClean="0">
                <a:solidFill>
                  <a:srgbClr val="001F5F"/>
                </a:solidFill>
                <a:latin typeface="Times New Roman" panose="02020603050405020304"/>
                <a:cs typeface="Times New Roman" panose="02020603050405020304"/>
              </a:rPr>
              <a:t>(</a:t>
            </a:r>
            <a:r>
              <a:rPr sz="2000" b="1" spc="-15" dirty="0">
                <a:solidFill>
                  <a:srgbClr val="001F5F"/>
                </a:solidFill>
                <a:latin typeface="Times New Roman" panose="02020603050405020304"/>
                <a:cs typeface="Times New Roman" panose="02020603050405020304"/>
              </a:rPr>
              <a:t>621321205054)</a:t>
            </a:r>
            <a:endParaRPr sz="2000" dirty="0">
              <a:latin typeface="Times New Roman" panose="02020603050405020304"/>
              <a:cs typeface="Times New Roman" panose="02020603050405020304"/>
            </a:endParaRPr>
          </a:p>
          <a:p>
            <a:pPr marL="12700">
              <a:lnSpc>
                <a:spcPct val="100000"/>
              </a:lnSpc>
              <a:spcBef>
                <a:spcPts val="1685"/>
              </a:spcBef>
              <a:tabLst>
                <a:tab pos="1976755" algn="l"/>
              </a:tabLst>
            </a:pPr>
            <a:r>
              <a:rPr sz="2000" b="1" spc="-5" dirty="0">
                <a:solidFill>
                  <a:srgbClr val="001F5F"/>
                </a:solidFill>
                <a:latin typeface="Times New Roman" panose="02020603050405020304"/>
                <a:cs typeface="Times New Roman" panose="02020603050405020304"/>
              </a:rPr>
              <a:t>KAVIRAJ</a:t>
            </a:r>
            <a:r>
              <a:rPr sz="2000" b="1" dirty="0">
                <a:solidFill>
                  <a:srgbClr val="001F5F"/>
                </a:solidFill>
                <a:latin typeface="Times New Roman" panose="02020603050405020304"/>
                <a:cs typeface="Times New Roman" panose="02020603050405020304"/>
              </a:rPr>
              <a:t> D	</a:t>
            </a:r>
            <a:r>
              <a:rPr sz="2000" b="1" spc="-15" dirty="0">
                <a:solidFill>
                  <a:srgbClr val="001F5F"/>
                </a:solidFill>
                <a:latin typeface="Times New Roman" panose="02020603050405020304"/>
                <a:cs typeface="Times New Roman" panose="02020603050405020304"/>
              </a:rPr>
              <a:t>(621321205303)</a:t>
            </a:r>
            <a:endParaRPr sz="2000" dirty="0">
              <a:latin typeface="Times New Roman" panose="02020603050405020304"/>
              <a:cs typeface="Times New Roman" panose="02020603050405020304"/>
            </a:endParaRPr>
          </a:p>
        </p:txBody>
      </p:sp>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noFill/>
          </a:ln>
        </p:spPr>
        <p:txBody>
          <a:bodyPr wrap="square" lIns="0" tIns="0" rIns="0" bIns="0" rtlCol="0"/>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p:nvPr/>
        </p:nvGraphicFramePr>
        <p:xfrm>
          <a:off x="718185" y="963930"/>
          <a:ext cx="10617835" cy="4879340"/>
        </p:xfrm>
        <a:graphic>
          <a:graphicData uri="http://schemas.openxmlformats.org/drawingml/2006/table">
            <a:tbl>
              <a:tblPr firstRow="1" bandRow="1">
                <a:tableStyleId>{5C22544A-7EE6-4342-B048-85BDC9FD1C3A}</a:tableStyleId>
              </a:tblPr>
              <a:tblGrid>
                <a:gridCol w="555625"/>
                <a:gridCol w="2518410"/>
                <a:gridCol w="1699895"/>
                <a:gridCol w="2411730"/>
                <a:gridCol w="3432175"/>
              </a:tblGrid>
              <a:tr h="490220">
                <a:tc>
                  <a:txBody>
                    <a:bodyPr/>
                    <a:lstStyle/>
                    <a:p>
                      <a:pPr marL="2540" algn="ctr">
                        <a:lnSpc>
                          <a:spcPct val="100000"/>
                        </a:lnSpc>
                        <a:spcBef>
                          <a:spcPts val="405"/>
                        </a:spcBef>
                      </a:pPr>
                      <a:r>
                        <a:rPr sz="1300" spc="-10" dirty="0">
                          <a:solidFill>
                            <a:srgbClr val="FFFF00"/>
                          </a:solidFill>
                          <a:latin typeface="Times New Roman" panose="02020603050405020304"/>
                          <a:cs typeface="Times New Roman" panose="02020603050405020304"/>
                          <a:sym typeface="+mn-ea"/>
                        </a:rPr>
                        <a:t>S-no</a:t>
                      </a:r>
                      <a:endParaRPr lang="en-IN" altLang="en-US" sz="1300" spc="-10" dirty="0">
                        <a:solidFill>
                          <a:srgbClr val="FFFF00"/>
                        </a:solidFill>
                        <a:latin typeface="Times New Roman" panose="02020603050405020304"/>
                        <a:cs typeface="Times New Roman" panose="02020603050405020304"/>
                        <a:sym typeface="+mn-ea"/>
                      </a:endParaRPr>
                    </a:p>
                  </a:txBody>
                  <a:tcPr/>
                </a:tc>
                <a:tc>
                  <a:txBody>
                    <a:bodyPr/>
                    <a:lstStyle/>
                    <a:p>
                      <a:pPr algn="ctr">
                        <a:buNone/>
                      </a:pPr>
                      <a:r>
                        <a:rPr sz="1300" dirty="0">
                          <a:solidFill>
                            <a:srgbClr val="FFFF00"/>
                          </a:solidFill>
                          <a:latin typeface="Times New Roman" panose="02020603050405020304"/>
                          <a:cs typeface="Times New Roman" panose="02020603050405020304"/>
                          <a:sym typeface="+mn-ea"/>
                        </a:rPr>
                        <a:t>Author</a:t>
                      </a:r>
                      <a:r>
                        <a:rPr sz="1300" spc="-20" dirty="0">
                          <a:solidFill>
                            <a:srgbClr val="FFFF00"/>
                          </a:solidFill>
                          <a:latin typeface="Times New Roman" panose="02020603050405020304"/>
                          <a:cs typeface="Times New Roman" panose="02020603050405020304"/>
                          <a:sym typeface="+mn-ea"/>
                        </a:rPr>
                        <a:t> </a:t>
                      </a:r>
                      <a:r>
                        <a:rPr sz="1300" dirty="0">
                          <a:solidFill>
                            <a:srgbClr val="FFFF00"/>
                          </a:solidFill>
                          <a:latin typeface="Times New Roman" panose="02020603050405020304"/>
                          <a:cs typeface="Times New Roman" panose="02020603050405020304"/>
                          <a:sym typeface="+mn-ea"/>
                        </a:rPr>
                        <a:t>&amp;</a:t>
                      </a:r>
                      <a:r>
                        <a:rPr sz="1300" spc="-60" dirty="0">
                          <a:solidFill>
                            <a:srgbClr val="FFFF00"/>
                          </a:solidFill>
                          <a:latin typeface="Times New Roman" panose="02020603050405020304"/>
                          <a:cs typeface="Times New Roman" panose="02020603050405020304"/>
                          <a:sym typeface="+mn-ea"/>
                        </a:rPr>
                        <a:t> </a:t>
                      </a:r>
                      <a:r>
                        <a:rPr sz="1300" spc="-45" dirty="0">
                          <a:solidFill>
                            <a:srgbClr val="FFFF00"/>
                          </a:solidFill>
                          <a:latin typeface="Times New Roman" panose="02020603050405020304"/>
                          <a:cs typeface="Times New Roman" panose="02020603050405020304"/>
                          <a:sym typeface="+mn-ea"/>
                        </a:rPr>
                        <a:t>Yea</a:t>
                      </a:r>
                      <a:r>
                        <a:rPr sz="1300" dirty="0">
                          <a:solidFill>
                            <a:srgbClr val="FFFF00"/>
                          </a:solidFill>
                          <a:latin typeface="Times New Roman" panose="02020603050405020304"/>
                          <a:cs typeface="Times New Roman" panose="02020603050405020304"/>
                          <a:sym typeface="+mn-ea"/>
                        </a:rPr>
                        <a:t>r</a:t>
                      </a:r>
                      <a:r>
                        <a:rPr sz="1300" spc="-75" dirty="0">
                          <a:solidFill>
                            <a:srgbClr val="FFFF00"/>
                          </a:solidFill>
                          <a:latin typeface="Times New Roman" panose="02020603050405020304"/>
                          <a:cs typeface="Times New Roman" panose="02020603050405020304"/>
                          <a:sym typeface="+mn-ea"/>
                        </a:rPr>
                        <a:t> </a:t>
                      </a:r>
                      <a:r>
                        <a:rPr sz="1300" dirty="0">
                          <a:solidFill>
                            <a:srgbClr val="FFFF00"/>
                          </a:solidFill>
                          <a:latin typeface="Times New Roman" panose="02020603050405020304"/>
                          <a:cs typeface="Times New Roman" panose="02020603050405020304"/>
                          <a:sym typeface="+mn-ea"/>
                        </a:rPr>
                        <a:t>of</a:t>
                      </a:r>
                      <a:r>
                        <a:rPr sz="1300" spc="-15" dirty="0">
                          <a:solidFill>
                            <a:srgbClr val="FFFF00"/>
                          </a:solidFill>
                          <a:latin typeface="Times New Roman" panose="02020603050405020304"/>
                          <a:cs typeface="Times New Roman" panose="02020603050405020304"/>
                          <a:sym typeface="+mn-ea"/>
                        </a:rPr>
                        <a:t> </a:t>
                      </a:r>
                      <a:r>
                        <a:rPr sz="1300" spc="-10" dirty="0">
                          <a:solidFill>
                            <a:srgbClr val="FFFF00"/>
                          </a:solidFill>
                          <a:latin typeface="Times New Roman" panose="02020603050405020304"/>
                          <a:cs typeface="Times New Roman" panose="02020603050405020304"/>
                          <a:sym typeface="+mn-ea"/>
                        </a:rPr>
                        <a:t>Publicatio</a:t>
                      </a:r>
                      <a:r>
                        <a:rPr sz="1300" dirty="0">
                          <a:solidFill>
                            <a:srgbClr val="FFFF00"/>
                          </a:solidFill>
                          <a:latin typeface="Times New Roman" panose="02020603050405020304"/>
                          <a:cs typeface="Times New Roman" panose="02020603050405020304"/>
                          <a:sym typeface="+mn-ea"/>
                        </a:rPr>
                        <a:t>n</a:t>
                      </a:r>
                      <a:endParaRPr sz="1300">
                        <a:latin typeface="Times New Roman" panose="02020603050405020304"/>
                        <a:cs typeface="Times New Roman" panose="02020603050405020304"/>
                      </a:endParaRPr>
                    </a:p>
                    <a:p>
                      <a:pPr>
                        <a:buNone/>
                      </a:pPr>
                      <a:endParaRPr lang="en-US" sz="1300">
                        <a:latin typeface="Times New Roman" panose="02020603050405020304"/>
                        <a:cs typeface="Times New Roman" panose="02020603050405020304"/>
                      </a:endParaRPr>
                    </a:p>
                  </a:txBody>
                  <a:tcPr/>
                </a:tc>
                <a:tc>
                  <a:txBody>
                    <a:bodyPr/>
                    <a:lstStyle/>
                    <a:p>
                      <a:pPr marL="543560" algn="l">
                        <a:lnSpc>
                          <a:spcPct val="100000"/>
                        </a:lnSpc>
                        <a:spcBef>
                          <a:spcPts val="545"/>
                        </a:spcBef>
                      </a:pPr>
                      <a:r>
                        <a:rPr sz="1300" spc="-15" dirty="0">
                          <a:solidFill>
                            <a:srgbClr val="FFFF00"/>
                          </a:solidFill>
                          <a:latin typeface="Times New Roman" panose="02020603050405020304"/>
                          <a:cs typeface="Times New Roman" panose="02020603050405020304"/>
                          <a:sym typeface="+mn-ea"/>
                        </a:rPr>
                        <a:t>Journal</a:t>
                      </a:r>
                      <a:endParaRPr lang="en-US" sz="1300"/>
                    </a:p>
                  </a:txBody>
                  <a:tcPr/>
                </a:tc>
                <a:tc>
                  <a:txBody>
                    <a:bodyPr/>
                    <a:lstStyle/>
                    <a:p>
                      <a:pPr algn="ctr">
                        <a:buNone/>
                      </a:pPr>
                      <a:r>
                        <a:rPr sz="1300" spc="-5" dirty="0">
                          <a:solidFill>
                            <a:srgbClr val="FFFF00"/>
                          </a:solidFill>
                          <a:latin typeface="Times New Roman" panose="02020603050405020304"/>
                          <a:cs typeface="Times New Roman" panose="02020603050405020304"/>
                          <a:sym typeface="+mn-ea"/>
                        </a:rPr>
                        <a:t>Title</a:t>
                      </a:r>
                      <a:r>
                        <a:rPr sz="1300" spc="-35" dirty="0">
                          <a:solidFill>
                            <a:srgbClr val="FFFF00"/>
                          </a:solidFill>
                          <a:latin typeface="Times New Roman" panose="02020603050405020304"/>
                          <a:cs typeface="Times New Roman" panose="02020603050405020304"/>
                          <a:sym typeface="+mn-ea"/>
                        </a:rPr>
                        <a:t> </a:t>
                      </a:r>
                      <a:r>
                        <a:rPr sz="1300" spc="-5" dirty="0">
                          <a:solidFill>
                            <a:srgbClr val="FFFF00"/>
                          </a:solidFill>
                          <a:latin typeface="Times New Roman" panose="02020603050405020304"/>
                          <a:cs typeface="Times New Roman" panose="02020603050405020304"/>
                          <a:sym typeface="+mn-ea"/>
                        </a:rPr>
                        <a:t>of</a:t>
                      </a:r>
                      <a:r>
                        <a:rPr sz="1300" spc="-45" dirty="0">
                          <a:solidFill>
                            <a:srgbClr val="FFFF00"/>
                          </a:solidFill>
                          <a:latin typeface="Times New Roman" panose="02020603050405020304"/>
                          <a:cs typeface="Times New Roman" panose="02020603050405020304"/>
                          <a:sym typeface="+mn-ea"/>
                        </a:rPr>
                        <a:t> </a:t>
                      </a:r>
                      <a:r>
                        <a:rPr sz="1300" spc="-5" dirty="0">
                          <a:solidFill>
                            <a:srgbClr val="FFFF00"/>
                          </a:solidFill>
                          <a:latin typeface="Times New Roman" panose="02020603050405020304"/>
                          <a:cs typeface="Times New Roman" panose="02020603050405020304"/>
                          <a:sym typeface="+mn-ea"/>
                        </a:rPr>
                        <a:t>the</a:t>
                      </a:r>
                      <a:r>
                        <a:rPr sz="1300" spc="-30" dirty="0">
                          <a:solidFill>
                            <a:srgbClr val="FFFF00"/>
                          </a:solidFill>
                          <a:latin typeface="Times New Roman" panose="02020603050405020304"/>
                          <a:cs typeface="Times New Roman" panose="02020603050405020304"/>
                          <a:sym typeface="+mn-ea"/>
                        </a:rPr>
                        <a:t> </a:t>
                      </a:r>
                      <a:r>
                        <a:rPr sz="1300" spc="-20" dirty="0">
                          <a:solidFill>
                            <a:srgbClr val="FFFF00"/>
                          </a:solidFill>
                          <a:latin typeface="Times New Roman" panose="02020603050405020304"/>
                          <a:cs typeface="Times New Roman" panose="02020603050405020304"/>
                          <a:sym typeface="+mn-ea"/>
                        </a:rPr>
                        <a:t>paper</a:t>
                      </a:r>
                      <a:endParaRPr sz="1300">
                        <a:latin typeface="Times New Roman" panose="02020603050405020304"/>
                        <a:cs typeface="Times New Roman" panose="02020603050405020304"/>
                      </a:endParaRPr>
                    </a:p>
                    <a:p>
                      <a:pPr algn="ctr">
                        <a:buNone/>
                      </a:pPr>
                      <a:endParaRPr lang="en-US" sz="1300">
                        <a:latin typeface="Times New Roman" panose="02020603050405020304"/>
                        <a:cs typeface="Times New Roman" panose="02020603050405020304"/>
                      </a:endParaRPr>
                    </a:p>
                  </a:txBody>
                  <a:tcPr/>
                </a:tc>
                <a:tc>
                  <a:txBody>
                    <a:bodyPr/>
                    <a:lstStyle/>
                    <a:p>
                      <a:pPr algn="ctr">
                        <a:buNone/>
                      </a:pPr>
                      <a:r>
                        <a:rPr sz="1300" spc="-5" dirty="0">
                          <a:solidFill>
                            <a:srgbClr val="FFFF00"/>
                          </a:solidFill>
                          <a:latin typeface="Times New Roman" panose="02020603050405020304"/>
                          <a:cs typeface="Times New Roman" panose="02020603050405020304"/>
                          <a:sym typeface="+mn-ea"/>
                        </a:rPr>
                        <a:t>Advantages</a:t>
                      </a:r>
                      <a:endParaRPr sz="900">
                        <a:latin typeface="Times New Roman" panose="02020603050405020304"/>
                        <a:cs typeface="Times New Roman" panose="02020603050405020304"/>
                      </a:endParaRPr>
                    </a:p>
                    <a:p>
                      <a:pPr>
                        <a:buNone/>
                      </a:pPr>
                      <a:endParaRPr lang="en-US" sz="900">
                        <a:latin typeface="Times New Roman" panose="02020603050405020304"/>
                        <a:cs typeface="Times New Roman" panose="02020603050405020304"/>
                      </a:endParaRPr>
                    </a:p>
                  </a:txBody>
                  <a:tcPr/>
                </a:tc>
              </a:tr>
              <a:tr h="1463040">
                <a:tc>
                  <a:txBody>
                    <a:bodyPr/>
                    <a:lstStyle/>
                    <a:p>
                      <a:pPr algn="ctr">
                        <a:buNone/>
                      </a:pPr>
                      <a:endParaRPr lang="en-IN" altLang="en-US">
                        <a:latin typeface="Times New Roman" panose="02020603050405020304" pitchFamily="18" charset="0"/>
                        <a:cs typeface="Times New Roman" panose="02020603050405020304" pitchFamily="18" charset="0"/>
                      </a:endParaRPr>
                    </a:p>
                    <a:p>
                      <a:pPr algn="ctr">
                        <a:buNone/>
                      </a:pPr>
                      <a:r>
                        <a:rPr lang="en-IN" altLang="en-US">
                          <a:latin typeface="Times New Roman" panose="02020603050405020304" pitchFamily="18" charset="0"/>
                          <a:cs typeface="Times New Roman" panose="02020603050405020304" pitchFamily="18" charset="0"/>
                        </a:rPr>
                        <a:t>3</a:t>
                      </a:r>
                      <a:endParaRPr lang="en-IN" altLang="en-US">
                        <a:latin typeface="Times New Roman" panose="02020603050405020304" pitchFamily="18" charset="0"/>
                        <a:cs typeface="Times New Roman" panose="02020603050405020304" pitchFamily="18" charset="0"/>
                      </a:endParaRPr>
                    </a:p>
                  </a:txBody>
                  <a:tcPr anchor="ctr"/>
                </a:tc>
                <a:tc>
                  <a:txBody>
                    <a:bodyPr/>
                    <a:lstStyle/>
                    <a:p>
                      <a:pPr algn="ctr">
                        <a:buNone/>
                      </a:pPr>
                      <a:endParaRPr lang="en-US">
                        <a:latin typeface="Times New Roman" panose="02020603050405020304" pitchFamily="18" charset="0"/>
                        <a:cs typeface="Times New Roman" panose="02020603050405020304" pitchFamily="18" charset="0"/>
                      </a:endParaRPr>
                    </a:p>
                    <a:p>
                      <a:pPr algn="ctr">
                        <a:buNone/>
                      </a:pPr>
                      <a:r>
                        <a:rPr lang="en-US">
                          <a:latin typeface="Times New Roman" panose="02020603050405020304" pitchFamily="18" charset="0"/>
                          <a:cs typeface="Times New Roman" panose="02020603050405020304" pitchFamily="18" charset="0"/>
                        </a:rPr>
                        <a:t>S</a:t>
                      </a:r>
                      <a:r>
                        <a:rPr lang="en-IN" altLang="en-US">
                          <a:latin typeface="Times New Roman" panose="02020603050405020304" pitchFamily="18" charset="0"/>
                          <a:cs typeface="Times New Roman" panose="02020603050405020304" pitchFamily="18" charset="0"/>
                        </a:rPr>
                        <a:t>ai madhavi and  Sudarshan Reddy R</a:t>
                      </a:r>
                      <a:endParaRPr lang="en-US">
                        <a:latin typeface="Times New Roman" panose="02020603050405020304" pitchFamily="18" charset="0"/>
                        <a:cs typeface="Times New Roman" panose="02020603050405020304" pitchFamily="18" charset="0"/>
                      </a:endParaRPr>
                    </a:p>
                  </a:txBody>
                  <a:tcPr/>
                </a:tc>
                <a:tc>
                  <a:txBody>
                    <a:bodyPr/>
                    <a:lstStyle/>
                    <a:p>
                      <a:pPr algn="ctr">
                        <a:buNone/>
                      </a:pPr>
                      <a:r>
                        <a:rPr lang="en-IN" altLang="en-US">
                          <a:latin typeface="Times New Roman" panose="02020603050405020304" pitchFamily="18" charset="0"/>
                          <a:cs typeface="Times New Roman" panose="02020603050405020304" pitchFamily="18" charset="0"/>
                        </a:rPr>
                        <a:t>International Journal of Innovative Research  in Technology</a:t>
                      </a:r>
                      <a:endParaRPr lang="en-IN" altLang="en-US">
                        <a:latin typeface="Times New Roman" panose="02020603050405020304" pitchFamily="18" charset="0"/>
                        <a:cs typeface="Times New Roman" panose="02020603050405020304" pitchFamily="18" charset="0"/>
                      </a:endParaRPr>
                    </a:p>
                  </a:txBody>
                  <a:tcPr/>
                </a:tc>
                <a:tc>
                  <a:txBody>
                    <a:bodyPr/>
                    <a:lstStyle/>
                    <a:p>
                      <a:pPr algn="ctr">
                        <a:buNone/>
                      </a:pPr>
                      <a:r>
                        <a:rPr lang="en-IN" altLang="en-US">
                          <a:latin typeface="Times New Roman" panose="02020603050405020304" pitchFamily="18" charset="0"/>
                          <a:cs typeface="Times New Roman" panose="02020603050405020304" pitchFamily="18" charset="0"/>
                        </a:rPr>
                        <a:t> </a:t>
                      </a:r>
                      <a:endParaRPr lang="en-IN" altLang="en-US">
                        <a:latin typeface="Times New Roman" panose="02020603050405020304" pitchFamily="18" charset="0"/>
                        <a:cs typeface="Times New Roman" panose="02020603050405020304" pitchFamily="18" charset="0"/>
                      </a:endParaRPr>
                    </a:p>
                    <a:p>
                      <a:pPr algn="ctr">
                        <a:buNone/>
                      </a:pPr>
                      <a:r>
                        <a:rPr lang="en-IN" altLang="en-US">
                          <a:latin typeface="Times New Roman" panose="02020603050405020304" pitchFamily="18" charset="0"/>
                          <a:cs typeface="Times New Roman" panose="02020603050405020304" pitchFamily="18" charset="0"/>
                        </a:rPr>
                        <a:t>“Jarvis Voice Assistant”</a:t>
                      </a:r>
                      <a:endParaRPr lang="en-IN" altLang="en-US">
                        <a:latin typeface="Times New Roman" panose="02020603050405020304" pitchFamily="18" charset="0"/>
                        <a:cs typeface="Times New Roman" panose="02020603050405020304" pitchFamily="18" charset="0"/>
                      </a:endParaRPr>
                    </a:p>
                  </a:txBody>
                  <a:tcPr/>
                </a:tc>
                <a:tc>
                  <a:txBody>
                    <a:bodyPr/>
                    <a:lstStyle/>
                    <a:p>
                      <a:pPr algn="just">
                        <a:buNone/>
                      </a:pPr>
                      <a:r>
                        <a:rPr lang="en-IN" altLang="en-US">
                          <a:latin typeface="Times New Roman" panose="02020603050405020304" pitchFamily="18" charset="0"/>
                          <a:cs typeface="Times New Roman" panose="02020603050405020304" pitchFamily="18" charset="0"/>
                        </a:rPr>
                        <a:t>We </a:t>
                      </a:r>
                      <a:r>
                        <a:rPr lang="en-US">
                          <a:latin typeface="Times New Roman" panose="02020603050405020304" pitchFamily="18" charset="0"/>
                          <a:cs typeface="Times New Roman" panose="02020603050405020304" pitchFamily="18" charset="0"/>
                        </a:rPr>
                        <a:t>can simply get all the desired information through voice assistants in an instant.</a:t>
                      </a:r>
                      <a:endParaRPr lang="en-US">
                        <a:latin typeface="Times New Roman" panose="02020603050405020304" pitchFamily="18" charset="0"/>
                        <a:cs typeface="Times New Roman" panose="02020603050405020304" pitchFamily="18" charset="0"/>
                      </a:endParaRPr>
                    </a:p>
                  </a:txBody>
                  <a:tcPr/>
                </a:tc>
              </a:tr>
              <a:tr h="1408430">
                <a:tc>
                  <a:txBody>
                    <a:bodyPr/>
                    <a:lstStyle/>
                    <a:p>
                      <a:pPr>
                        <a:buNone/>
                      </a:pPr>
                      <a:endParaRPr lang="en-US"/>
                    </a:p>
                    <a:p>
                      <a:pPr algn="ctr">
                        <a:buNone/>
                      </a:pPr>
                      <a:r>
                        <a:rPr lang="en-IN" altLang="en-US"/>
                        <a:t> </a:t>
                      </a:r>
                      <a:r>
                        <a:rPr lang="en-IN" altLang="en-US">
                          <a:latin typeface="Times New Roman" panose="02020603050405020304" pitchFamily="18" charset="0"/>
                          <a:cs typeface="Times New Roman" panose="02020603050405020304" pitchFamily="18" charset="0"/>
                        </a:rPr>
                        <a:t>4</a:t>
                      </a:r>
                      <a:endParaRPr lang="en-IN" altLang="en-US">
                        <a:latin typeface="Times New Roman" panose="02020603050405020304" pitchFamily="18" charset="0"/>
                        <a:cs typeface="Times New Roman" panose="02020603050405020304" pitchFamily="18" charset="0"/>
                      </a:endParaRPr>
                    </a:p>
                  </a:txBody>
                  <a:tcPr anchor="ctr"/>
                </a:tc>
                <a:tc>
                  <a:txBody>
                    <a:bodyPr/>
                    <a:lstStyle/>
                    <a:p>
                      <a:pPr algn="ctr">
                        <a:buNone/>
                      </a:pPr>
                      <a:endParaRPr lang="en-US" dirty="0" err="1" smtClean="0">
                        <a:latin typeface="Times New Roman" panose="02020603050405020304" pitchFamily="18" charset="0"/>
                        <a:cs typeface="Times New Roman" panose="02020603050405020304" pitchFamily="18" charset="0"/>
                        <a:sym typeface="+mn-ea"/>
                      </a:endParaRPr>
                    </a:p>
                    <a:p>
                      <a:pPr algn="ctr">
                        <a:buNone/>
                      </a:pPr>
                      <a:r>
                        <a:rPr lang="en-US" dirty="0" err="1" smtClean="0">
                          <a:latin typeface="Times New Roman" panose="02020603050405020304" pitchFamily="18" charset="0"/>
                          <a:cs typeface="Times New Roman" panose="02020603050405020304" pitchFamily="18" charset="0"/>
                          <a:sym typeface="+mn-ea"/>
                        </a:rPr>
                        <a:t>Rabiner</a:t>
                      </a:r>
                      <a:r>
                        <a:rPr lang="en-US" dirty="0" smtClean="0">
                          <a:latin typeface="Times New Roman" panose="02020603050405020304" pitchFamily="18" charset="0"/>
                          <a:cs typeface="Times New Roman" panose="02020603050405020304" pitchFamily="18" charset="0"/>
                          <a:sym typeface="+mn-ea"/>
                        </a:rPr>
                        <a:t> Lawrence, </a:t>
                      </a:r>
                      <a:r>
                        <a:rPr lang="en-US" dirty="0" err="1" smtClean="0">
                          <a:latin typeface="Times New Roman" panose="02020603050405020304" pitchFamily="18" charset="0"/>
                          <a:cs typeface="Times New Roman" panose="02020603050405020304" pitchFamily="18" charset="0"/>
                          <a:sym typeface="+mn-ea"/>
                        </a:rPr>
                        <a:t>Juang</a:t>
                      </a:r>
                      <a:r>
                        <a:rPr lang="en-US" dirty="0" smtClean="0">
                          <a:latin typeface="Times New Roman" panose="02020603050405020304" pitchFamily="18" charset="0"/>
                          <a:cs typeface="Times New Roman" panose="02020603050405020304" pitchFamily="18" charset="0"/>
                          <a:sym typeface="+mn-ea"/>
                        </a:rPr>
                        <a:t> Bing-Hwang.</a:t>
                      </a:r>
                      <a:endParaRPr lang="en-US"/>
                    </a:p>
                  </a:txBody>
                  <a:tcPr/>
                </a:tc>
                <a:tc>
                  <a:txBody>
                    <a:bodyPr/>
                    <a:lstStyle/>
                    <a:p>
                      <a:pPr algn="ctr">
                        <a:buNone/>
                      </a:pPr>
                      <a:endParaRPr lang="en-US">
                        <a:latin typeface="Times New Roman" panose="02020603050405020304" pitchFamily="18" charset="0"/>
                        <a:cs typeface="Times New Roman" panose="02020603050405020304" pitchFamily="18" charset="0"/>
                      </a:endParaRPr>
                    </a:p>
                    <a:p>
                      <a:pPr algn="ctr">
                        <a:buNone/>
                      </a:pPr>
                      <a:r>
                        <a:rPr lang="en-US">
                          <a:latin typeface="Times New Roman" panose="02020603050405020304" pitchFamily="18" charset="0"/>
                          <a:cs typeface="Times New Roman" panose="02020603050405020304" pitchFamily="18" charset="0"/>
                        </a:rPr>
                        <a:t>Prentice-Hall signal processing serie</a:t>
                      </a:r>
                      <a:r>
                        <a:rPr lang="en-US"/>
                        <a:t>s</a:t>
                      </a:r>
                      <a:endParaRPr lang="en-US"/>
                    </a:p>
                  </a:txBody>
                  <a:tcPr/>
                </a:tc>
                <a:tc>
                  <a:txBody>
                    <a:bodyPr/>
                    <a:lstStyle/>
                    <a:p>
                      <a:pPr>
                        <a:buNone/>
                      </a:pPr>
                      <a:endParaRPr lang="en-US"/>
                    </a:p>
                    <a:p>
                      <a:pPr algn="ctr">
                        <a:buNone/>
                      </a:pPr>
                      <a:r>
                        <a:rPr lang="en-IN" altLang="en-US">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Fundamentals of speech recognition</a:t>
                      </a:r>
                      <a:r>
                        <a:rPr lang="en-IN" altLang="en-US">
                          <a:latin typeface="Times New Roman" panose="02020603050405020304" pitchFamily="18" charset="0"/>
                          <a:cs typeface="Times New Roman" panose="02020603050405020304" pitchFamily="18" charset="0"/>
                        </a:rPr>
                        <a:t>”</a:t>
                      </a:r>
                      <a:endParaRPr lang="en-IN" altLang="en-US">
                        <a:latin typeface="Times New Roman" panose="02020603050405020304" pitchFamily="18" charset="0"/>
                        <a:cs typeface="Times New Roman" panose="02020603050405020304" pitchFamily="18" charset="0"/>
                      </a:endParaRPr>
                    </a:p>
                  </a:txBody>
                  <a:tcPr/>
                </a:tc>
                <a:tc>
                  <a:txBody>
                    <a:bodyPr/>
                    <a:lstStyle/>
                    <a:p>
                      <a:pPr algn="just">
                        <a:buNone/>
                      </a:pPr>
                      <a:r>
                        <a:rPr lang="en-US">
                          <a:latin typeface="Times New Roman" panose="02020603050405020304" pitchFamily="18" charset="0"/>
                          <a:cs typeface="Times New Roman" panose="02020603050405020304" pitchFamily="18" charset="0"/>
                        </a:rPr>
                        <a:t>Speech recognition software can translate spoken words into text using closed captions to enable a person with hearing loss to understand what others are saying. </a:t>
                      </a:r>
                      <a:endParaRPr lang="en-US">
                        <a:latin typeface="Times New Roman" panose="02020603050405020304" pitchFamily="18" charset="0"/>
                        <a:cs typeface="Times New Roman" panose="02020603050405020304" pitchFamily="18" charset="0"/>
                      </a:endParaRPr>
                    </a:p>
                  </a:txBody>
                  <a:tcPr/>
                </a:tc>
              </a:tr>
              <a:tr h="1407160">
                <a:tc>
                  <a:txBody>
                    <a:bodyPr/>
                    <a:lstStyle/>
                    <a:p>
                      <a:pPr algn="ctr">
                        <a:buNone/>
                      </a:pPr>
                      <a:r>
                        <a:rPr lang="en-IN" altLang="en-US">
                          <a:latin typeface="Times New Roman" panose="02020603050405020304" pitchFamily="18" charset="0"/>
                          <a:cs typeface="Times New Roman" panose="02020603050405020304" pitchFamily="18" charset="0"/>
                        </a:rPr>
                        <a:t>5</a:t>
                      </a:r>
                      <a:endParaRPr lang="en-IN" altLang="en-US">
                        <a:latin typeface="Times New Roman" panose="02020603050405020304" pitchFamily="18" charset="0"/>
                        <a:cs typeface="Times New Roman" panose="02020603050405020304" pitchFamily="18" charset="0"/>
                      </a:endParaRPr>
                    </a:p>
                  </a:txBody>
                  <a:tcPr anchor="ctr"/>
                </a:tc>
                <a:tc>
                  <a:txBody>
                    <a:bodyPr/>
                    <a:lstStyle/>
                    <a:p>
                      <a:pPr algn="ctr">
                        <a:buNone/>
                      </a:pPr>
                      <a:r>
                        <a:rPr lang="en-US">
                          <a:latin typeface="Times New Roman" panose="02020603050405020304" pitchFamily="18" charset="0"/>
                          <a:cs typeface="Times New Roman" panose="02020603050405020304" pitchFamily="18" charset="0"/>
                        </a:rPr>
                        <a:t>Vishal  Kumar  Dhanraj,  Lokesh  kriplani,  Semal  Mahajan</a:t>
                      </a:r>
                      <a:endParaRPr lang="en-US">
                        <a:latin typeface="Times New Roman" panose="02020603050405020304" pitchFamily="18" charset="0"/>
                        <a:cs typeface="Times New Roman" panose="02020603050405020304" pitchFamily="18" charset="0"/>
                      </a:endParaRPr>
                    </a:p>
                  </a:txBody>
                  <a:tcPr/>
                </a:tc>
                <a:tc>
                  <a:txBody>
                    <a:bodyPr/>
                    <a:lstStyle/>
                    <a:p>
                      <a:pPr algn="ctr">
                        <a:buNone/>
                      </a:pPr>
                      <a:r>
                        <a:rPr lang="en-US">
                          <a:latin typeface="Times New Roman" panose="02020603050405020304" pitchFamily="18" charset="0"/>
                          <a:cs typeface="Times New Roman" panose="02020603050405020304" pitchFamily="18" charset="0"/>
                        </a:rPr>
                        <a:t>International  Journal  of  Research  in  Engineering  and  Science</a:t>
                      </a:r>
                      <a:endParaRPr lang="en-US">
                        <a:latin typeface="Times New Roman" panose="02020603050405020304" pitchFamily="18" charset="0"/>
                        <a:cs typeface="Times New Roman" panose="02020603050405020304" pitchFamily="18" charset="0"/>
                      </a:endParaRPr>
                    </a:p>
                  </a:txBody>
                  <a:tcPr/>
                </a:tc>
                <a:tc>
                  <a:txBody>
                    <a:bodyPr/>
                    <a:lstStyle/>
                    <a:p>
                      <a:pPr marR="73025" indent="0" algn="ctr">
                        <a:lnSpc>
                          <a:spcPct val="150000"/>
                        </a:lnSpc>
                        <a:buFont typeface="+mj-lt"/>
                        <a:buNone/>
                        <a:tabLst>
                          <a:tab pos="444500" algn="l"/>
                        </a:tabLst>
                      </a:pPr>
                      <a:r>
                        <a:rPr lang="en-IN" altLang="en-US" smtClean="0">
                          <a:latin typeface="Times New Roman" panose="02020603050405020304" pitchFamily="18" charset="0"/>
                          <a:cs typeface="Times New Roman" panose="02020603050405020304" pitchFamily="18" charset="0"/>
                          <a:sym typeface="+mn-ea"/>
                        </a:rPr>
                        <a:t>“</a:t>
                      </a:r>
                      <a:r>
                        <a:rPr lang="en-US" smtClean="0">
                          <a:latin typeface="Times New Roman" panose="02020603050405020304" pitchFamily="18" charset="0"/>
                          <a:cs typeface="Times New Roman" panose="02020603050405020304" pitchFamily="18" charset="0"/>
                          <a:sym typeface="+mn-ea"/>
                        </a:rPr>
                        <a:t>Desktop  Voi</a:t>
                      </a:r>
                      <a:r>
                        <a:rPr lang="en-IN" altLang="en-US" smtClean="0">
                          <a:latin typeface="Times New Roman" panose="02020603050405020304" pitchFamily="18" charset="0"/>
                          <a:cs typeface="Times New Roman" panose="02020603050405020304" pitchFamily="18" charset="0"/>
                          <a:sym typeface="+mn-ea"/>
                        </a:rPr>
                        <a:t>ce </a:t>
                      </a:r>
                      <a:r>
                        <a:rPr lang="en-US" smtClean="0">
                          <a:latin typeface="Times New Roman" panose="02020603050405020304" pitchFamily="18" charset="0"/>
                          <a:cs typeface="Times New Roman" panose="02020603050405020304" pitchFamily="18" charset="0"/>
                          <a:sym typeface="+mn-ea"/>
                        </a:rPr>
                        <a:t>Assistant</a:t>
                      </a:r>
                      <a:r>
                        <a:rPr lang="en-IN" altLang="en-US" smtClean="0">
                          <a:latin typeface="Times New Roman" panose="02020603050405020304" pitchFamily="18" charset="0"/>
                          <a:cs typeface="Times New Roman" panose="02020603050405020304" pitchFamily="18" charset="0"/>
                          <a:sym typeface="+mn-ea"/>
                        </a:rPr>
                        <a:t>”</a:t>
                      </a:r>
                      <a:endParaRPr lang="en-IN" altLang="en-US" smtClean="0">
                        <a:latin typeface="Times New Roman" panose="02020603050405020304" pitchFamily="18" charset="0"/>
                        <a:cs typeface="Times New Roman" panose="02020603050405020304" pitchFamily="18" charset="0"/>
                        <a:sym typeface="+mn-ea"/>
                      </a:endParaRPr>
                    </a:p>
                  </a:txBody>
                  <a:tcPr/>
                </a:tc>
                <a:tc>
                  <a:txBody>
                    <a:bodyPr/>
                    <a:lstStyle/>
                    <a:p>
                      <a:pPr algn="just">
                        <a:buNone/>
                      </a:pPr>
                      <a:r>
                        <a:rPr lang="en-IN" altLang="en-US">
                          <a:latin typeface="Times New Roman" panose="02020603050405020304" pitchFamily="18" charset="0"/>
                          <a:cs typeface="Times New Roman" panose="02020603050405020304" pitchFamily="18" charset="0"/>
                        </a:rPr>
                        <a:t>We</a:t>
                      </a:r>
                      <a:r>
                        <a:rPr lang="en-US">
                          <a:latin typeface="Times New Roman" panose="02020603050405020304" pitchFamily="18" charset="0"/>
                          <a:cs typeface="Times New Roman" panose="02020603050405020304" pitchFamily="18" charset="0"/>
                        </a:rPr>
                        <a:t> don't need to be at a desk or working with a computer to get help with things like emails, scheduling meetings, etc.</a:t>
                      </a:r>
                      <a:endParaRPr lang="en-US">
                        <a:latin typeface="Times New Roman" panose="02020603050405020304" pitchFamily="18" charset="0"/>
                        <a:cs typeface="Times New Roman" panose="02020603050405020304" pitchFamily="18" charset="0"/>
                      </a:endParaRPr>
                    </a:p>
                  </a:txBody>
                  <a:tcPr/>
                </a:tc>
              </a:tr>
            </a:tbl>
          </a:graphicData>
        </a:graphic>
      </p:graphicFrame>
      <p:sp>
        <p:nvSpPr>
          <p:cNvPr id="8" name="Text Box 7"/>
          <p:cNvSpPr txBox="1"/>
          <p:nvPr/>
        </p:nvSpPr>
        <p:spPr>
          <a:xfrm>
            <a:off x="406400" y="6352540"/>
            <a:ext cx="4064000" cy="398780"/>
          </a:xfrm>
          <a:prstGeom prst="rect">
            <a:avLst/>
          </a:prstGeom>
          <a:noFill/>
        </p:spPr>
        <p:txBody>
          <a:bodyPr wrap="square" rtlCol="0">
            <a:spAutoFit/>
          </a:bodyPr>
          <a:lstStyle/>
          <a:p>
            <a:r>
              <a:rPr lang="en-IN" altLang="en-US" sz="2000" b="1" dirty="0">
                <a:latin typeface="Times New Roman" panose="02020603050405020304" pitchFamily="18" charset="0"/>
                <a:cs typeface="Times New Roman" panose="02020603050405020304" pitchFamily="18" charset="0"/>
              </a:rPr>
              <a:t>9</a:t>
            </a:r>
            <a:endParaRPr lang="en-IN" alt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3014" y="0"/>
            <a:ext cx="6120765" cy="566420"/>
          </a:xfrm>
          <a:prstGeom prst="rect">
            <a:avLst/>
          </a:prstGeom>
        </p:spPr>
        <p:txBody>
          <a:bodyPr vert="horz" wrap="square" lIns="0" tIns="12700" rIns="0" bIns="0" rtlCol="0">
            <a:spAutoFit/>
          </a:bodyPr>
          <a:lstStyle/>
          <a:p>
            <a:pPr marL="12700" algn="ctr">
              <a:lnSpc>
                <a:spcPct val="100000"/>
              </a:lnSpc>
              <a:spcBef>
                <a:spcPts val="100"/>
              </a:spcBef>
            </a:pPr>
            <a:r>
              <a:rPr lang="en-IN" spc="-10" dirty="0"/>
              <a:t>Summary of Literature Survey </a:t>
            </a:r>
            <a:endParaRPr lang="en-IN" spc="-10" dirty="0"/>
          </a:p>
        </p:txBody>
      </p:sp>
      <p:sp>
        <p:nvSpPr>
          <p:cNvPr id="3" name="object 3"/>
          <p:cNvSpPr txBox="1"/>
          <p:nvPr/>
        </p:nvSpPr>
        <p:spPr>
          <a:xfrm>
            <a:off x="685800" y="845185"/>
            <a:ext cx="10848340" cy="4791710"/>
          </a:xfrm>
          <a:prstGeom prst="rect">
            <a:avLst/>
          </a:prstGeom>
        </p:spPr>
        <p:txBody>
          <a:bodyPr vert="horz" wrap="square" lIns="0" tIns="12700" rIns="0" bIns="0" rtlCol="0">
            <a:noAutofit/>
          </a:bodyPr>
          <a:lstStyle/>
          <a:p>
            <a:pPr marL="457200" indent="-457200" algn="just">
              <a:lnSpc>
                <a:spcPct val="100000"/>
              </a:lnSpc>
              <a:buAutoNum type="arabicPeriod"/>
            </a:pPr>
            <a:r>
              <a:rPr sz="2000" dirty="0">
                <a:latin typeface="Times New Roman" panose="02020603050405020304"/>
                <a:cs typeface="Times New Roman" panose="02020603050405020304"/>
                <a:sym typeface="+mn-ea"/>
              </a:rPr>
              <a:t>Shrutika Khobragade</a:t>
            </a:r>
            <a:r>
              <a:rPr lang="en-IN" sz="2000" dirty="0">
                <a:latin typeface="Times New Roman" panose="02020603050405020304"/>
                <a:cs typeface="Times New Roman" panose="02020603050405020304"/>
                <a:sym typeface="+mn-ea"/>
              </a:rPr>
              <a:t>, </a:t>
            </a:r>
            <a:r>
              <a:rPr sz="2000" dirty="0">
                <a:latin typeface="Times New Roman" panose="02020603050405020304"/>
                <a:cs typeface="Times New Roman" panose="02020603050405020304"/>
                <a:sym typeface="+mn-ea"/>
              </a:rPr>
              <a:t>In</a:t>
            </a:r>
            <a:r>
              <a:rPr sz="2000" spc="-5" dirty="0">
                <a:latin typeface="Times New Roman" panose="02020603050405020304"/>
                <a:cs typeface="Times New Roman" panose="02020603050405020304"/>
                <a:sym typeface="+mn-ea"/>
              </a:rPr>
              <a:t>t</a:t>
            </a:r>
            <a:r>
              <a:rPr sz="2000" dirty="0">
                <a:latin typeface="Times New Roman" panose="02020603050405020304"/>
                <a:cs typeface="Times New Roman" panose="02020603050405020304"/>
                <a:sym typeface="+mn-ea"/>
              </a:rPr>
              <a:t>erna</a:t>
            </a:r>
            <a:r>
              <a:rPr sz="2000" spc="-5" dirty="0">
                <a:latin typeface="Times New Roman" panose="02020603050405020304"/>
                <a:cs typeface="Times New Roman" panose="02020603050405020304"/>
                <a:sym typeface="+mn-ea"/>
              </a:rPr>
              <a:t>ti</a:t>
            </a:r>
            <a:r>
              <a:rPr sz="2000" dirty="0">
                <a:latin typeface="Times New Roman" panose="02020603050405020304"/>
                <a:cs typeface="Times New Roman" panose="02020603050405020304"/>
                <a:sym typeface="+mn-ea"/>
              </a:rPr>
              <a:t>onal  </a:t>
            </a:r>
            <a:r>
              <a:rPr sz="2000" spc="-5" dirty="0">
                <a:latin typeface="Times New Roman" panose="02020603050405020304"/>
                <a:cs typeface="Times New Roman" panose="02020603050405020304"/>
                <a:sym typeface="+mn-ea"/>
              </a:rPr>
              <a:t>Journal </a:t>
            </a:r>
            <a:r>
              <a:rPr sz="2000" dirty="0">
                <a:latin typeface="Times New Roman" panose="02020603050405020304"/>
                <a:cs typeface="Times New Roman" panose="02020603050405020304"/>
                <a:sym typeface="+mn-ea"/>
              </a:rPr>
              <a:t>of </a:t>
            </a:r>
            <a:r>
              <a:rPr lang="en-IN" sz="2000" dirty="0">
                <a:latin typeface="Times New Roman" panose="02020603050405020304"/>
                <a:cs typeface="Times New Roman" panose="02020603050405020304"/>
                <a:sym typeface="+mn-ea"/>
              </a:rPr>
              <a:t>Engineering Research &amp; Technology, </a:t>
            </a:r>
            <a:r>
              <a:rPr lang="en-IN" altLang="en-US" sz="2000">
                <a:latin typeface="Times New Roman" panose="02020603050405020304" pitchFamily="18" charset="0"/>
                <a:cs typeface="Times New Roman" panose="02020603050405020304" pitchFamily="18" charset="0"/>
                <a:sym typeface="+mn-ea"/>
              </a:rPr>
              <a:t>“Jarvis Voice Assistant”, </a:t>
            </a:r>
            <a:endParaRPr lang="en-IN" altLang="en-US" sz="2000">
              <a:latin typeface="Times New Roman" panose="02020603050405020304" pitchFamily="18" charset="0"/>
              <a:cs typeface="Times New Roman" panose="02020603050405020304" pitchFamily="18" charset="0"/>
              <a:sym typeface="+mn-ea"/>
            </a:endParaRPr>
          </a:p>
          <a:p>
            <a:pPr indent="0" algn="just">
              <a:lnSpc>
                <a:spcPct val="100000"/>
              </a:lnSpc>
              <a:buNone/>
            </a:pPr>
            <a:r>
              <a:rPr lang="en-IN" altLang="en-US" sz="2000" b="1">
                <a:latin typeface="Times New Roman" panose="02020603050405020304" pitchFamily="18" charset="0"/>
                <a:cs typeface="Times New Roman" panose="02020603050405020304" pitchFamily="18" charset="0"/>
                <a:sym typeface="+mn-ea"/>
              </a:rPr>
              <a:t>Objective: </a:t>
            </a:r>
            <a:r>
              <a:rPr lang="en-IN" altLang="en-US" sz="2000">
                <a:latin typeface="Times New Roman" panose="02020603050405020304" pitchFamily="18" charset="0"/>
                <a:cs typeface="Times New Roman" panose="02020603050405020304" pitchFamily="18" charset="0"/>
                <a:sym typeface="+mn-ea"/>
              </a:rPr>
              <a:t>This Software aims at developing a personal assistant for Windows-based systems. </a:t>
            </a:r>
            <a:endParaRPr lang="en-IN" altLang="en-US" sz="2000">
              <a:latin typeface="Times New Roman" panose="02020603050405020304" pitchFamily="18" charset="0"/>
              <a:cs typeface="Times New Roman" panose="02020603050405020304" pitchFamily="18" charset="0"/>
              <a:sym typeface="+mn-ea"/>
            </a:endParaRPr>
          </a:p>
          <a:p>
            <a:pPr indent="0" algn="just">
              <a:lnSpc>
                <a:spcPct val="100000"/>
              </a:lnSpc>
              <a:buNone/>
            </a:pPr>
            <a:r>
              <a:rPr lang="en-IN" altLang="en-US" sz="2000" b="1">
                <a:latin typeface="Times New Roman" panose="02020603050405020304" pitchFamily="18" charset="0"/>
                <a:cs typeface="Times New Roman" panose="02020603050405020304" pitchFamily="18" charset="0"/>
                <a:sym typeface="+mn-ea"/>
              </a:rPr>
              <a:t>Advantages:</a:t>
            </a:r>
            <a:r>
              <a:rPr sz="2000">
                <a:latin typeface="Times New Roman" panose="02020603050405020304"/>
                <a:cs typeface="Times New Roman" panose="02020603050405020304"/>
                <a:sym typeface="+mn-ea"/>
              </a:rPr>
              <a:t>A Jarvis voice assistant can comprehend human orders, offer information, &amp; even handle difficult tasks with ease because to Natural Language Processing (NLP), speech recognition</a:t>
            </a:r>
            <a:endParaRPr sz="2000">
              <a:latin typeface="Times New Roman" panose="02020603050405020304"/>
              <a:cs typeface="Times New Roman" panose="02020603050405020304"/>
              <a:sym typeface="+mn-ea"/>
            </a:endParaRPr>
          </a:p>
          <a:p>
            <a:pPr marL="457200" indent="-457200" algn="just">
              <a:lnSpc>
                <a:spcPct val="100000"/>
              </a:lnSpc>
              <a:buAutoNum type="arabicPeriod"/>
            </a:pPr>
            <a:endParaRPr sz="2000">
              <a:latin typeface="Times New Roman" panose="02020603050405020304"/>
              <a:cs typeface="Times New Roman" panose="02020603050405020304"/>
              <a:sym typeface="+mn-ea"/>
            </a:endParaRPr>
          </a:p>
          <a:p>
            <a:pPr indent="0" algn="just">
              <a:lnSpc>
                <a:spcPct val="100000"/>
              </a:lnSpc>
              <a:buNone/>
            </a:pPr>
            <a:r>
              <a:rPr lang="en-IN" sz="2000" dirty="0">
                <a:latin typeface="Times New Roman" panose="02020603050405020304"/>
                <a:cs typeface="Times New Roman" panose="02020603050405020304"/>
                <a:sym typeface="+mn-ea"/>
              </a:rPr>
              <a:t>2.     </a:t>
            </a:r>
            <a:r>
              <a:rPr sz="2000" dirty="0">
                <a:latin typeface="Times New Roman" panose="02020603050405020304"/>
                <a:cs typeface="Times New Roman" panose="02020603050405020304"/>
                <a:sym typeface="+mn-ea"/>
              </a:rPr>
              <a:t>R. Sharma and A. Dwivedi</a:t>
            </a:r>
            <a:r>
              <a:rPr lang="en-IN" sz="2000" dirty="0">
                <a:latin typeface="Times New Roman" panose="02020603050405020304"/>
                <a:cs typeface="Times New Roman" panose="02020603050405020304"/>
                <a:sym typeface="+mn-ea"/>
              </a:rPr>
              <a:t>, </a:t>
            </a:r>
            <a:r>
              <a:rPr lang="en-IN" sz="2000" spc="-5" dirty="0">
                <a:latin typeface="Times New Roman" panose="02020603050405020304"/>
                <a:cs typeface="Times New Roman" panose="02020603050405020304"/>
                <a:sym typeface="+mn-ea"/>
              </a:rPr>
              <a:t>International </a:t>
            </a:r>
            <a:r>
              <a:rPr sz="2000" spc="-5" dirty="0">
                <a:latin typeface="Times New Roman" panose="02020603050405020304"/>
                <a:cs typeface="Times New Roman" panose="02020603050405020304"/>
                <a:sym typeface="+mn-ea"/>
              </a:rPr>
              <a:t>Journal</a:t>
            </a:r>
            <a:r>
              <a:rPr sz="2000" spc="-70" dirty="0">
                <a:latin typeface="Times New Roman" panose="02020603050405020304"/>
                <a:cs typeface="Times New Roman" panose="02020603050405020304"/>
                <a:sym typeface="+mn-ea"/>
              </a:rPr>
              <a:t> </a:t>
            </a:r>
            <a:r>
              <a:rPr sz="2000" spc="-15" dirty="0">
                <a:latin typeface="Times New Roman" panose="02020603050405020304"/>
                <a:cs typeface="Times New Roman" panose="02020603050405020304"/>
                <a:sym typeface="+mn-ea"/>
              </a:rPr>
              <a:t>of </a:t>
            </a:r>
            <a:r>
              <a:rPr lang="en-IN" sz="2000" spc="-15" dirty="0">
                <a:latin typeface="Times New Roman" panose="02020603050405020304"/>
                <a:cs typeface="Times New Roman" panose="02020603050405020304"/>
                <a:sym typeface="+mn-ea"/>
              </a:rPr>
              <a:t>Science and Research, </a:t>
            </a:r>
            <a:r>
              <a:rPr sz="2000" spc="-5" dirty="0">
                <a:latin typeface="Times New Roman" panose="02020603050405020304"/>
                <a:cs typeface="Times New Roman" panose="02020603050405020304"/>
                <a:sym typeface="+mn-ea"/>
              </a:rPr>
              <a:t>"</a:t>
            </a:r>
            <a:r>
              <a:rPr lang="en-IN" sz="2000" spc="-5" dirty="0">
                <a:latin typeface="Times New Roman" panose="02020603050405020304"/>
                <a:cs typeface="Times New Roman" panose="02020603050405020304"/>
                <a:sym typeface="+mn-ea"/>
              </a:rPr>
              <a:t>JARVIS - AI Voice</a:t>
            </a:r>
            <a:endParaRPr lang="en-IN" sz="2000" spc="-5" dirty="0">
              <a:latin typeface="Times New Roman" panose="02020603050405020304"/>
              <a:cs typeface="Times New Roman" panose="02020603050405020304"/>
            </a:endParaRPr>
          </a:p>
          <a:p>
            <a:pPr indent="0" algn="just">
              <a:lnSpc>
                <a:spcPct val="100000"/>
              </a:lnSpc>
              <a:buNone/>
            </a:pPr>
            <a:r>
              <a:rPr lang="en-IN" sz="2000" spc="-5" dirty="0">
                <a:latin typeface="Times New Roman" panose="02020603050405020304"/>
                <a:cs typeface="Times New Roman" panose="02020603050405020304"/>
                <a:sym typeface="+mn-ea"/>
              </a:rPr>
              <a:t>       Assistant</a:t>
            </a:r>
            <a:r>
              <a:rPr sz="2000" dirty="0">
                <a:latin typeface="Times New Roman" panose="02020603050405020304"/>
                <a:cs typeface="Times New Roman" panose="02020603050405020304"/>
                <a:sym typeface="+mn-ea"/>
              </a:rPr>
              <a:t>"</a:t>
            </a:r>
            <a:endParaRPr sz="2000" dirty="0">
              <a:latin typeface="Times New Roman" panose="02020603050405020304"/>
              <a:cs typeface="Times New Roman" panose="02020603050405020304"/>
              <a:sym typeface="+mn-ea"/>
            </a:endParaRPr>
          </a:p>
          <a:p>
            <a:pPr indent="0" algn="just">
              <a:lnSpc>
                <a:spcPct val="100000"/>
              </a:lnSpc>
              <a:buNone/>
            </a:pPr>
            <a:r>
              <a:rPr lang="en-IN" sz="2000" b="1" dirty="0">
                <a:latin typeface="Times New Roman" panose="02020603050405020304"/>
                <a:cs typeface="Times New Roman" panose="02020603050405020304"/>
                <a:sym typeface="+mn-ea"/>
              </a:rPr>
              <a:t>Objective:</a:t>
            </a:r>
            <a:r>
              <a:rPr lang="en-IN" sz="2000" dirty="0">
                <a:latin typeface="Times New Roman" panose="02020603050405020304"/>
                <a:cs typeface="Times New Roman" panose="02020603050405020304"/>
                <a:sym typeface="+mn-ea"/>
              </a:rPr>
              <a:t> they provide answers to customers in an automated and instant way.</a:t>
            </a:r>
            <a:endParaRPr lang="en-IN" sz="2000" dirty="0">
              <a:latin typeface="Times New Roman" panose="02020603050405020304"/>
              <a:cs typeface="Times New Roman" panose="02020603050405020304"/>
              <a:sym typeface="+mn-ea"/>
            </a:endParaRPr>
          </a:p>
          <a:p>
            <a:pPr indent="0" algn="just">
              <a:lnSpc>
                <a:spcPct val="100000"/>
              </a:lnSpc>
              <a:buNone/>
            </a:pPr>
            <a:r>
              <a:rPr lang="en-IN" sz="2000" b="1" dirty="0">
                <a:latin typeface="Times New Roman" panose="02020603050405020304"/>
                <a:cs typeface="Times New Roman" panose="02020603050405020304"/>
                <a:sym typeface="+mn-ea"/>
              </a:rPr>
              <a:t>Advantages: </a:t>
            </a:r>
            <a:r>
              <a:rPr lang="en-IN" sz="2000">
                <a:latin typeface="Times New Roman" panose="02020603050405020304"/>
                <a:cs typeface="Times New Roman" panose="02020603050405020304"/>
                <a:sym typeface="+mn-ea"/>
              </a:rPr>
              <a:t>T</a:t>
            </a:r>
            <a:r>
              <a:rPr sz="2000">
                <a:latin typeface="Times New Roman" panose="02020603050405020304"/>
                <a:cs typeface="Times New Roman" panose="02020603050405020304"/>
                <a:sym typeface="+mn-ea"/>
              </a:rPr>
              <a:t>he main benefits of JARVIS is that it saves time and increases productivity. By automating routine tasks, JARVIS frees up users' time to focus on more important and strategic activities. </a:t>
            </a:r>
            <a:endParaRPr sz="2000">
              <a:latin typeface="Times New Roman" panose="02020603050405020304"/>
              <a:cs typeface="Times New Roman" panose="02020603050405020304"/>
              <a:sym typeface="+mn-ea"/>
            </a:endParaRPr>
          </a:p>
          <a:p>
            <a:pPr marL="457200" indent="-457200" algn="just">
              <a:lnSpc>
                <a:spcPct val="100000"/>
              </a:lnSpc>
              <a:buAutoNum type="arabicPeriod"/>
            </a:pPr>
            <a:endParaRPr lang="en-IN" sz="2000" b="1" dirty="0">
              <a:latin typeface="Times New Roman" panose="02020603050405020304"/>
              <a:cs typeface="Times New Roman" panose="02020603050405020304"/>
              <a:sym typeface="+mn-ea"/>
            </a:endParaRPr>
          </a:p>
          <a:p>
            <a:pPr indent="0" algn="just">
              <a:lnSpc>
                <a:spcPct val="100000"/>
              </a:lnSpc>
              <a:spcBef>
                <a:spcPts val="35"/>
              </a:spcBef>
              <a:buNone/>
            </a:pPr>
            <a:r>
              <a:rPr lang="en-IN" altLang="en-US" sz="2000">
                <a:latin typeface="Times New Roman" panose="02020603050405020304" pitchFamily="18" charset="0"/>
                <a:cs typeface="Times New Roman" panose="02020603050405020304" pitchFamily="18" charset="0"/>
                <a:sym typeface="+mn-ea"/>
              </a:rPr>
              <a:t>3.     </a:t>
            </a:r>
            <a:r>
              <a:rPr lang="en-US" sz="2000">
                <a:latin typeface="Times New Roman" panose="02020603050405020304" pitchFamily="18" charset="0"/>
                <a:cs typeface="Times New Roman" panose="02020603050405020304" pitchFamily="18" charset="0"/>
                <a:sym typeface="+mn-ea"/>
              </a:rPr>
              <a:t>S</a:t>
            </a:r>
            <a:r>
              <a:rPr lang="en-IN" altLang="en-US" sz="2000">
                <a:latin typeface="Times New Roman" panose="02020603050405020304" pitchFamily="18" charset="0"/>
                <a:cs typeface="Times New Roman" panose="02020603050405020304" pitchFamily="18" charset="0"/>
                <a:sym typeface="+mn-ea"/>
              </a:rPr>
              <a:t>ai madhavi and  Sudarshan Reddy R, International Journal of Innovative Research  in Technology,     </a:t>
            </a:r>
            <a:endParaRPr lang="en-IN" altLang="en-US" sz="2000">
              <a:latin typeface="Times New Roman" panose="02020603050405020304" pitchFamily="18" charset="0"/>
              <a:cs typeface="Times New Roman" panose="02020603050405020304" pitchFamily="18" charset="0"/>
              <a:sym typeface="+mn-ea"/>
            </a:endParaRPr>
          </a:p>
          <a:p>
            <a:pPr indent="0" algn="just">
              <a:lnSpc>
                <a:spcPct val="100000"/>
              </a:lnSpc>
              <a:spcBef>
                <a:spcPts val="35"/>
              </a:spcBef>
              <a:buNone/>
            </a:pPr>
            <a:r>
              <a:rPr lang="en-IN" altLang="en-US" sz="2000" b="1">
                <a:latin typeface="Times New Roman" panose="02020603050405020304" pitchFamily="18" charset="0"/>
                <a:cs typeface="Times New Roman" panose="02020603050405020304" pitchFamily="18" charset="0"/>
                <a:sym typeface="+mn-ea"/>
              </a:rPr>
              <a:t>        </a:t>
            </a:r>
            <a:r>
              <a:rPr lang="en-IN" altLang="en-US" sz="2000">
                <a:latin typeface="Times New Roman" panose="02020603050405020304" pitchFamily="18" charset="0"/>
                <a:cs typeface="Times New Roman" panose="02020603050405020304" pitchFamily="18" charset="0"/>
                <a:sym typeface="+mn-ea"/>
              </a:rPr>
              <a:t>“Jarvis Voice Assistant”</a:t>
            </a:r>
            <a:endParaRPr lang="en-IN" altLang="en-US" sz="2000" b="1">
              <a:latin typeface="Times New Roman" panose="02020603050405020304" pitchFamily="18" charset="0"/>
              <a:cs typeface="Times New Roman" panose="02020603050405020304" pitchFamily="18" charset="0"/>
              <a:sym typeface="+mn-ea"/>
            </a:endParaRPr>
          </a:p>
          <a:p>
            <a:pPr indent="0" algn="just">
              <a:lnSpc>
                <a:spcPct val="100000"/>
              </a:lnSpc>
              <a:spcBef>
                <a:spcPts val="35"/>
              </a:spcBef>
              <a:buNone/>
            </a:pPr>
            <a:r>
              <a:rPr lang="en-IN" altLang="en-US" sz="2000" b="1">
                <a:latin typeface="Times New Roman" panose="02020603050405020304" pitchFamily="18" charset="0"/>
                <a:cs typeface="Times New Roman" panose="02020603050405020304" pitchFamily="18" charset="0"/>
                <a:sym typeface="+mn-ea"/>
              </a:rPr>
              <a:t>Objective:</a:t>
            </a:r>
            <a:r>
              <a:rPr lang="en-IN" altLang="en-US" sz="2000">
                <a:latin typeface="Times New Roman" panose="02020603050405020304" pitchFamily="18" charset="0"/>
                <a:cs typeface="Times New Roman" panose="02020603050405020304" pitchFamily="18" charset="0"/>
                <a:sym typeface="+mn-ea"/>
              </a:rPr>
              <a:t> To improve the voice detection from the user commands.</a:t>
            </a:r>
            <a:endParaRPr lang="en-IN" altLang="en-US" sz="2000">
              <a:latin typeface="Times New Roman" panose="02020603050405020304" pitchFamily="18" charset="0"/>
              <a:cs typeface="Times New Roman" panose="02020603050405020304" pitchFamily="18" charset="0"/>
              <a:sym typeface="+mn-ea"/>
            </a:endParaRPr>
          </a:p>
          <a:p>
            <a:pPr indent="0" algn="just">
              <a:lnSpc>
                <a:spcPct val="100000"/>
              </a:lnSpc>
              <a:spcBef>
                <a:spcPts val="35"/>
              </a:spcBef>
              <a:buNone/>
            </a:pPr>
            <a:r>
              <a:rPr lang="en-IN" altLang="en-US" sz="2000" b="1">
                <a:latin typeface="Times New Roman" panose="02020603050405020304" pitchFamily="18" charset="0"/>
                <a:cs typeface="Times New Roman" panose="02020603050405020304" pitchFamily="18" charset="0"/>
                <a:sym typeface="+mn-ea"/>
              </a:rPr>
              <a:t>Advantages:  </a:t>
            </a:r>
            <a:r>
              <a:rPr lang="en-IN" altLang="en-US" sz="2000">
                <a:latin typeface="Times New Roman" panose="02020603050405020304" pitchFamily="18" charset="0"/>
                <a:cs typeface="Times New Roman" panose="02020603050405020304" pitchFamily="18" charset="0"/>
                <a:sym typeface="+mn-ea"/>
              </a:rPr>
              <a:t>We </a:t>
            </a:r>
            <a:r>
              <a:rPr lang="en-US" sz="2000">
                <a:latin typeface="Times New Roman" panose="02020603050405020304" pitchFamily="18" charset="0"/>
                <a:cs typeface="Times New Roman" panose="02020603050405020304" pitchFamily="18" charset="0"/>
                <a:sym typeface="+mn-ea"/>
              </a:rPr>
              <a:t>can simply get all the desired information through voice assistants in an instant.</a:t>
            </a:r>
            <a:endParaRPr lang="en-US" sz="2000">
              <a:latin typeface="Times New Roman" panose="02020603050405020304" pitchFamily="18" charset="0"/>
              <a:cs typeface="Times New Roman" panose="02020603050405020304" pitchFamily="18" charset="0"/>
            </a:endParaRPr>
          </a:p>
          <a:p>
            <a:pPr algn="just">
              <a:lnSpc>
                <a:spcPct val="100000"/>
              </a:lnSpc>
              <a:spcBef>
                <a:spcPts val="35"/>
              </a:spcBef>
            </a:pPr>
            <a:endParaRPr sz="2000" dirty="0">
              <a:latin typeface="Times New Roman" panose="02020603050405020304"/>
              <a:cs typeface="Times New Roman" panose="02020603050405020304"/>
            </a:endParaRPr>
          </a:p>
          <a:p>
            <a:pPr algn="l">
              <a:lnSpc>
                <a:spcPct val="100000"/>
              </a:lnSpc>
            </a:pPr>
            <a:endParaRPr sz="2000">
              <a:latin typeface="Times New Roman" panose="02020603050405020304"/>
              <a:cs typeface="Times New Roman" panose="02020603050405020304"/>
            </a:endParaRPr>
          </a:p>
          <a:p>
            <a:pPr>
              <a:lnSpc>
                <a:spcPct val="100000"/>
              </a:lnSpc>
            </a:pPr>
            <a:endParaRPr lang="en-IN" altLang="en-US" sz="2000" b="1">
              <a:latin typeface="Times New Roman" panose="02020603050405020304" pitchFamily="18" charset="0"/>
              <a:cs typeface="Times New Roman" panose="02020603050405020304" pitchFamily="18" charset="0"/>
              <a:sym typeface="+mn-ea"/>
            </a:endParaRPr>
          </a:p>
          <a:p>
            <a:pPr>
              <a:lnSpc>
                <a:spcPct val="100000"/>
              </a:lnSpc>
            </a:pPr>
            <a:endParaRPr lang="en-IN" sz="2000" dirty="0">
              <a:latin typeface="Times New Roman" panose="02020603050405020304"/>
              <a:cs typeface="Times New Roman" panose="02020603050405020304"/>
              <a:sym typeface="+mn-ea"/>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noFill/>
          </a:ln>
        </p:spPr>
        <p:txBody>
          <a:bodyPr wrap="square" lIns="0" tIns="0" rIns="0" bIns="0" rtlCol="0"/>
          <a:lstStyle/>
          <a:p/>
        </p:txBody>
      </p:sp>
      <p:sp>
        <p:nvSpPr>
          <p:cNvPr id="5" name="object 5"/>
          <p:cNvSpPr txBox="1">
            <a:spLocks noGrp="1"/>
          </p:cNvSpPr>
          <p:nvPr>
            <p:ph type="sldNum" sz="quarter" idx="7"/>
          </p:nvPr>
        </p:nvSpPr>
        <p:spPr>
          <a:xfrm>
            <a:off x="457200" y="6416232"/>
            <a:ext cx="990600" cy="320040"/>
          </a:xfrm>
          <a:prstGeom prst="rect">
            <a:avLst/>
          </a:prstGeom>
        </p:spPr>
        <p:txBody>
          <a:bodyPr vert="horz" wrap="square" lIns="0" tIns="12700" rIns="0" bIns="0" rtlCol="0">
            <a:spAutoFit/>
          </a:bodyPr>
          <a:lstStyle/>
          <a:p>
            <a:pPr marL="38100">
              <a:lnSpc>
                <a:spcPct val="100000"/>
              </a:lnSpc>
              <a:spcBef>
                <a:spcPts val="100"/>
              </a:spcBef>
            </a:pPr>
            <a:r>
              <a:rPr lang="en-IN" sz="2000" dirty="0"/>
              <a:t>10</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613410" y="995045"/>
            <a:ext cx="10502265" cy="5062220"/>
          </a:xfrm>
          <a:prstGeom prst="rect">
            <a:avLst/>
          </a:prstGeom>
          <a:noFill/>
        </p:spPr>
        <p:txBody>
          <a:bodyPr wrap="square" rtlCol="0">
            <a:noAutofit/>
          </a:bodyPr>
          <a:lstStyle/>
          <a:p>
            <a:pPr algn="just"/>
            <a:r>
              <a:rPr lang="en-IN" altLang="en-US" sz="2000" dirty="0" err="1" smtClean="0">
                <a:latin typeface="Times New Roman" panose="02020603050405020304" pitchFamily="18" charset="0"/>
                <a:cs typeface="Times New Roman" panose="02020603050405020304" pitchFamily="18" charset="0"/>
                <a:sym typeface="+mn-ea"/>
              </a:rPr>
              <a:t>4.     </a:t>
            </a:r>
            <a:r>
              <a:rPr lang="en-US" sz="2000" dirty="0" err="1" smtClean="0">
                <a:latin typeface="Times New Roman" panose="02020603050405020304" pitchFamily="18" charset="0"/>
                <a:cs typeface="Times New Roman" panose="02020603050405020304" pitchFamily="18" charset="0"/>
                <a:sym typeface="+mn-ea"/>
              </a:rPr>
              <a:t>Rabiner</a:t>
            </a:r>
            <a:r>
              <a:rPr lang="en-US" sz="2000" dirty="0" smtClean="0">
                <a:latin typeface="Times New Roman" panose="02020603050405020304" pitchFamily="18" charset="0"/>
                <a:cs typeface="Times New Roman" panose="02020603050405020304" pitchFamily="18" charset="0"/>
                <a:sym typeface="+mn-ea"/>
              </a:rPr>
              <a:t> Lawrence, </a:t>
            </a:r>
            <a:r>
              <a:rPr lang="en-US" sz="2000" dirty="0" err="1" smtClean="0">
                <a:latin typeface="Times New Roman" panose="02020603050405020304" pitchFamily="18" charset="0"/>
                <a:cs typeface="Times New Roman" panose="02020603050405020304" pitchFamily="18" charset="0"/>
                <a:sym typeface="+mn-ea"/>
              </a:rPr>
              <a:t>Juang</a:t>
            </a:r>
            <a:r>
              <a:rPr lang="en-US" sz="2000" dirty="0" smtClean="0">
                <a:latin typeface="Times New Roman" panose="02020603050405020304" pitchFamily="18" charset="0"/>
                <a:cs typeface="Times New Roman" panose="02020603050405020304" pitchFamily="18" charset="0"/>
                <a:sym typeface="+mn-ea"/>
              </a:rPr>
              <a:t> Bing-Hwang</a:t>
            </a:r>
            <a:r>
              <a:rPr lang="en-IN" altLang="en-US" sz="2000" dirty="0" smtClean="0">
                <a:latin typeface="Times New Roman" panose="02020603050405020304" pitchFamily="18" charset="0"/>
                <a:cs typeface="Times New Roman" panose="02020603050405020304" pitchFamily="18" charset="0"/>
                <a:sym typeface="+mn-ea"/>
              </a:rPr>
              <a:t>, </a:t>
            </a:r>
            <a:r>
              <a:rPr lang="en-US" sz="2000">
                <a:latin typeface="Times New Roman" panose="02020603050405020304" pitchFamily="18" charset="0"/>
                <a:cs typeface="Times New Roman" panose="02020603050405020304" pitchFamily="18" charset="0"/>
                <a:sym typeface="+mn-ea"/>
              </a:rPr>
              <a:t>Prentice-Hall signal processing serie</a:t>
            </a:r>
            <a:r>
              <a:rPr lang="en-US" sz="2000">
                <a:sym typeface="+mn-ea"/>
              </a:rPr>
              <a:t>s</a:t>
            </a:r>
            <a:r>
              <a:rPr lang="en-IN" altLang="en-US" sz="2000">
                <a:sym typeface="+mn-ea"/>
              </a:rPr>
              <a:t>, </a:t>
            </a:r>
            <a:r>
              <a:rPr lang="en-IN" altLang="en-US" sz="2000">
                <a:latin typeface="Times New Roman" panose="02020603050405020304" pitchFamily="18" charset="0"/>
                <a:cs typeface="Times New Roman" panose="02020603050405020304" pitchFamily="18" charset="0"/>
                <a:sym typeface="+mn-ea"/>
              </a:rPr>
              <a:t>“</a:t>
            </a:r>
            <a:r>
              <a:rPr lang="en-US" sz="2000">
                <a:latin typeface="Times New Roman" panose="02020603050405020304" pitchFamily="18" charset="0"/>
                <a:cs typeface="Times New Roman" panose="02020603050405020304" pitchFamily="18" charset="0"/>
                <a:sym typeface="+mn-ea"/>
              </a:rPr>
              <a:t>Fundamentals </a:t>
            </a:r>
            <a:endParaRPr lang="en-US" sz="2000">
              <a:latin typeface="Times New Roman" panose="02020603050405020304" pitchFamily="18" charset="0"/>
              <a:cs typeface="Times New Roman" panose="02020603050405020304" pitchFamily="18" charset="0"/>
              <a:sym typeface="+mn-ea"/>
            </a:endParaRPr>
          </a:p>
          <a:p>
            <a:pPr algn="just"/>
            <a:r>
              <a:rPr lang="en-US" sz="2000">
                <a:latin typeface="Times New Roman" panose="02020603050405020304" pitchFamily="18" charset="0"/>
                <a:cs typeface="Times New Roman" panose="02020603050405020304" pitchFamily="18" charset="0"/>
                <a:sym typeface="+mn-ea"/>
              </a:rPr>
              <a:t> </a:t>
            </a:r>
            <a:r>
              <a:rPr lang="en-IN" altLang="en-US" sz="2000">
                <a:latin typeface="Times New Roman" panose="02020603050405020304" pitchFamily="18" charset="0"/>
                <a:cs typeface="Times New Roman" panose="02020603050405020304" pitchFamily="18" charset="0"/>
                <a:sym typeface="+mn-ea"/>
              </a:rPr>
              <a:t>       </a:t>
            </a:r>
            <a:r>
              <a:rPr lang="en-US" sz="2000">
                <a:latin typeface="Times New Roman" panose="02020603050405020304" pitchFamily="18" charset="0"/>
                <a:cs typeface="Times New Roman" panose="02020603050405020304" pitchFamily="18" charset="0"/>
                <a:sym typeface="+mn-ea"/>
              </a:rPr>
              <a:t>of </a:t>
            </a:r>
            <a:r>
              <a:rPr lang="en-IN" altLang="en-US" sz="2000">
                <a:latin typeface="Times New Roman" panose="02020603050405020304" pitchFamily="18" charset="0"/>
                <a:cs typeface="Times New Roman" panose="02020603050405020304" pitchFamily="18" charset="0"/>
                <a:sym typeface="+mn-ea"/>
              </a:rPr>
              <a:t> </a:t>
            </a:r>
            <a:r>
              <a:rPr lang="en-US" sz="2000">
                <a:latin typeface="Times New Roman" panose="02020603050405020304" pitchFamily="18" charset="0"/>
                <a:cs typeface="Times New Roman" panose="02020603050405020304" pitchFamily="18" charset="0"/>
                <a:sym typeface="+mn-ea"/>
              </a:rPr>
              <a:t>speech recognition</a:t>
            </a:r>
            <a:r>
              <a:rPr lang="en-IN" altLang="en-US" sz="2000">
                <a:latin typeface="Times New Roman" panose="02020603050405020304" pitchFamily="18" charset="0"/>
                <a:cs typeface="Times New Roman" panose="02020603050405020304" pitchFamily="18" charset="0"/>
                <a:sym typeface="+mn-ea"/>
              </a:rPr>
              <a:t>”                 </a:t>
            </a:r>
            <a:endParaRPr lang="en-IN" altLang="en-US" sz="2000">
              <a:latin typeface="Times New Roman" panose="02020603050405020304" pitchFamily="18" charset="0"/>
              <a:cs typeface="Times New Roman" panose="02020603050405020304" pitchFamily="18" charset="0"/>
              <a:sym typeface="+mn-ea"/>
            </a:endParaRPr>
          </a:p>
          <a:p>
            <a:pPr algn="just"/>
            <a:r>
              <a:rPr lang="en-IN" altLang="en-US" sz="2000" b="1">
                <a:latin typeface="Times New Roman" panose="02020603050405020304" pitchFamily="18" charset="0"/>
                <a:cs typeface="Times New Roman" panose="02020603050405020304" pitchFamily="18" charset="0"/>
                <a:sym typeface="+mn-ea"/>
              </a:rPr>
              <a:t>Objective:</a:t>
            </a:r>
            <a:r>
              <a:rPr lang="en-IN" altLang="en-US" sz="2000">
                <a:latin typeface="Times New Roman" panose="02020603050405020304" pitchFamily="18" charset="0"/>
                <a:cs typeface="Times New Roman" panose="02020603050405020304" pitchFamily="18" charset="0"/>
                <a:sym typeface="+mn-ea"/>
              </a:rPr>
              <a:t> Speech processing requires listeners to hear a stream of continuous speech, chunk the stream into different units of speech, decode all of the meaningful sounds within it, and ultimately comprehend its intended message.</a:t>
            </a:r>
            <a:endParaRPr lang="en-IN" altLang="en-US" sz="2000" b="1">
              <a:latin typeface="Times New Roman" panose="02020603050405020304" pitchFamily="18" charset="0"/>
              <a:cs typeface="Times New Roman" panose="02020603050405020304" pitchFamily="18" charset="0"/>
              <a:sym typeface="+mn-ea"/>
            </a:endParaRPr>
          </a:p>
          <a:p>
            <a:pPr algn="just"/>
            <a:r>
              <a:rPr lang="en-IN" altLang="en-US" sz="2000" b="1">
                <a:latin typeface="Times New Roman" panose="02020603050405020304" pitchFamily="18" charset="0"/>
                <a:cs typeface="Times New Roman" panose="02020603050405020304" pitchFamily="18" charset="0"/>
                <a:sym typeface="+mn-ea"/>
              </a:rPr>
              <a:t>Advantages: </a:t>
            </a:r>
            <a:r>
              <a:rPr lang="en-US" sz="2000">
                <a:latin typeface="Times New Roman" panose="02020603050405020304" pitchFamily="18" charset="0"/>
                <a:cs typeface="Times New Roman" panose="02020603050405020304" pitchFamily="18" charset="0"/>
                <a:sym typeface="+mn-ea"/>
              </a:rPr>
              <a:t>Speech recognition software can translate spoken words into text using closed captions to enable a person with hearing loss to understand what others are saying.</a:t>
            </a:r>
            <a:endParaRPr lang="en-US" sz="2000">
              <a:latin typeface="Times New Roman" panose="02020603050405020304" pitchFamily="18" charset="0"/>
              <a:cs typeface="Times New Roman" panose="02020603050405020304" pitchFamily="18" charset="0"/>
              <a:sym typeface="+mn-ea"/>
            </a:endParaRPr>
          </a:p>
          <a:p>
            <a:pPr algn="just"/>
            <a:r>
              <a:rPr lang="en-US" sz="2000">
                <a:latin typeface="Times New Roman" panose="02020603050405020304" pitchFamily="18" charset="0"/>
                <a:cs typeface="Times New Roman" panose="02020603050405020304" pitchFamily="18" charset="0"/>
                <a:sym typeface="+mn-ea"/>
              </a:rPr>
              <a:t> </a:t>
            </a:r>
            <a:endParaRPr lang="en-US" sz="2000">
              <a:latin typeface="Times New Roman" panose="02020603050405020304" pitchFamily="18" charset="0"/>
              <a:cs typeface="Times New Roman" panose="02020603050405020304" pitchFamily="18" charset="0"/>
              <a:sym typeface="+mn-ea"/>
            </a:endParaRPr>
          </a:p>
          <a:p>
            <a:pPr algn="just"/>
            <a:r>
              <a:rPr lang="en-IN" altLang="en-US" sz="2000">
                <a:latin typeface="Times New Roman" panose="02020603050405020304" pitchFamily="18" charset="0"/>
                <a:cs typeface="Times New Roman" panose="02020603050405020304" pitchFamily="18" charset="0"/>
                <a:sym typeface="+mn-ea"/>
              </a:rPr>
              <a:t>5.     </a:t>
            </a:r>
            <a:r>
              <a:rPr lang="en-US" sz="2000">
                <a:latin typeface="Times New Roman" panose="02020603050405020304" pitchFamily="18" charset="0"/>
                <a:cs typeface="Times New Roman" panose="02020603050405020304" pitchFamily="18" charset="0"/>
                <a:sym typeface="+mn-ea"/>
              </a:rPr>
              <a:t>Vishal  Kumar  Dhanraj,  Lokesh  kriplani,  Semal  Mahajan</a:t>
            </a:r>
            <a:r>
              <a:rPr lang="en-IN" altLang="en-US" sz="2000">
                <a:latin typeface="Times New Roman" panose="02020603050405020304" pitchFamily="18" charset="0"/>
                <a:cs typeface="Times New Roman" panose="02020603050405020304" pitchFamily="18" charset="0"/>
                <a:sym typeface="+mn-ea"/>
              </a:rPr>
              <a:t>, </a:t>
            </a:r>
            <a:r>
              <a:rPr lang="en-US" sz="2000">
                <a:latin typeface="Times New Roman" panose="02020603050405020304" pitchFamily="18" charset="0"/>
                <a:cs typeface="Times New Roman" panose="02020603050405020304" pitchFamily="18" charset="0"/>
                <a:sym typeface="+mn-ea"/>
              </a:rPr>
              <a:t>International  Journal  of  </a:t>
            </a:r>
            <a:r>
              <a:rPr lang="en-IN" altLang="en-US" sz="2000">
                <a:latin typeface="Times New Roman" panose="02020603050405020304" pitchFamily="18" charset="0"/>
                <a:cs typeface="Times New Roman" panose="02020603050405020304" pitchFamily="18" charset="0"/>
                <a:sym typeface="+mn-ea"/>
              </a:rPr>
              <a:t>   </a:t>
            </a:r>
            <a:endParaRPr lang="en-IN" altLang="en-US" sz="2000">
              <a:latin typeface="Times New Roman" panose="02020603050405020304" pitchFamily="18" charset="0"/>
              <a:cs typeface="Times New Roman" panose="02020603050405020304" pitchFamily="18" charset="0"/>
              <a:sym typeface="+mn-ea"/>
            </a:endParaRPr>
          </a:p>
          <a:p>
            <a:pPr algn="just"/>
            <a:r>
              <a:rPr lang="en-IN" altLang="en-US" sz="2000">
                <a:latin typeface="Times New Roman" panose="02020603050405020304" pitchFamily="18" charset="0"/>
                <a:cs typeface="Times New Roman" panose="02020603050405020304" pitchFamily="18" charset="0"/>
                <a:sym typeface="+mn-ea"/>
              </a:rPr>
              <a:t>        </a:t>
            </a:r>
            <a:r>
              <a:rPr lang="en-US" sz="2000">
                <a:latin typeface="Times New Roman" panose="02020603050405020304" pitchFamily="18" charset="0"/>
                <a:cs typeface="Times New Roman" panose="02020603050405020304" pitchFamily="18" charset="0"/>
                <a:sym typeface="+mn-ea"/>
              </a:rPr>
              <a:t>Research  in  Engineering  and  Science</a:t>
            </a:r>
            <a:r>
              <a:rPr lang="en-IN" altLang="en-US" sz="2000">
                <a:latin typeface="Times New Roman" panose="02020603050405020304" pitchFamily="18" charset="0"/>
                <a:cs typeface="Times New Roman" panose="02020603050405020304" pitchFamily="18" charset="0"/>
                <a:sym typeface="+mn-ea"/>
              </a:rPr>
              <a:t>, </a:t>
            </a:r>
            <a:r>
              <a:rPr lang="en-IN" altLang="en-US" sz="2000" smtClean="0">
                <a:latin typeface="Times New Roman" panose="02020603050405020304" pitchFamily="18" charset="0"/>
                <a:cs typeface="Times New Roman" panose="02020603050405020304" pitchFamily="18" charset="0"/>
                <a:sym typeface="+mn-ea"/>
              </a:rPr>
              <a:t>“</a:t>
            </a:r>
            <a:r>
              <a:rPr lang="en-US" sz="2000" smtClean="0">
                <a:latin typeface="Times New Roman" panose="02020603050405020304" pitchFamily="18" charset="0"/>
                <a:cs typeface="Times New Roman" panose="02020603050405020304" pitchFamily="18" charset="0"/>
                <a:sym typeface="+mn-ea"/>
              </a:rPr>
              <a:t>Desktop  Voi</a:t>
            </a:r>
            <a:r>
              <a:rPr lang="en-IN" altLang="en-US" sz="2000" smtClean="0">
                <a:latin typeface="Times New Roman" panose="02020603050405020304" pitchFamily="18" charset="0"/>
                <a:cs typeface="Times New Roman" panose="02020603050405020304" pitchFamily="18" charset="0"/>
                <a:sym typeface="+mn-ea"/>
              </a:rPr>
              <a:t>ce </a:t>
            </a:r>
            <a:r>
              <a:rPr lang="en-US" sz="2000" smtClean="0">
                <a:latin typeface="Times New Roman" panose="02020603050405020304" pitchFamily="18" charset="0"/>
                <a:cs typeface="Times New Roman" panose="02020603050405020304" pitchFamily="18" charset="0"/>
                <a:sym typeface="+mn-ea"/>
              </a:rPr>
              <a:t>Assistant</a:t>
            </a:r>
            <a:r>
              <a:rPr lang="en-IN" altLang="en-US" sz="2000" smtClean="0">
                <a:latin typeface="Times New Roman" panose="02020603050405020304" pitchFamily="18" charset="0"/>
                <a:cs typeface="Times New Roman" panose="02020603050405020304" pitchFamily="18" charset="0"/>
                <a:sym typeface="+mn-ea"/>
              </a:rPr>
              <a:t>”</a:t>
            </a:r>
            <a:endParaRPr lang="en-IN" altLang="en-US" sz="2000">
              <a:latin typeface="Times New Roman" panose="02020603050405020304" pitchFamily="18" charset="0"/>
              <a:cs typeface="Times New Roman" panose="02020603050405020304" pitchFamily="18" charset="0"/>
              <a:sym typeface="+mn-ea"/>
            </a:endParaRPr>
          </a:p>
          <a:p>
            <a:pPr algn="just"/>
            <a:r>
              <a:rPr lang="en-IN" altLang="en-US" sz="2000" b="1" smtClean="0">
                <a:latin typeface="Times New Roman" panose="02020603050405020304" pitchFamily="18" charset="0"/>
                <a:cs typeface="Times New Roman" panose="02020603050405020304" pitchFamily="18" charset="0"/>
                <a:sym typeface="+mn-ea"/>
              </a:rPr>
              <a:t>Objective: </a:t>
            </a:r>
            <a:r>
              <a:rPr lang="en-IN" altLang="en-US" sz="2000" smtClean="0">
                <a:latin typeface="Times New Roman" panose="02020603050405020304" pitchFamily="18" charset="0"/>
                <a:cs typeface="Times New Roman" panose="02020603050405020304" pitchFamily="18" charset="0"/>
                <a:sym typeface="+mn-ea"/>
              </a:rPr>
              <a:t>To detect clear command from the users.</a:t>
            </a:r>
            <a:endParaRPr lang="en-IN" altLang="en-US" sz="2000" b="1" smtClean="0">
              <a:latin typeface="Times New Roman" panose="02020603050405020304" pitchFamily="18" charset="0"/>
              <a:cs typeface="Times New Roman" panose="02020603050405020304" pitchFamily="18" charset="0"/>
              <a:sym typeface="+mn-ea"/>
            </a:endParaRPr>
          </a:p>
          <a:p>
            <a:pPr algn="just"/>
            <a:r>
              <a:rPr lang="en-IN" altLang="en-US" sz="2000" b="1" smtClean="0">
                <a:latin typeface="Times New Roman" panose="02020603050405020304" pitchFamily="18" charset="0"/>
                <a:cs typeface="Times New Roman" panose="02020603050405020304" pitchFamily="18" charset="0"/>
                <a:sym typeface="+mn-ea"/>
              </a:rPr>
              <a:t>Advantages: </a:t>
            </a:r>
            <a:r>
              <a:rPr lang="en-IN" altLang="en-US" sz="2000">
                <a:sym typeface="+mn-ea"/>
              </a:rPr>
              <a:t> </a:t>
            </a:r>
            <a:r>
              <a:rPr lang="en-IN" altLang="en-US" sz="2000">
                <a:latin typeface="Times New Roman" panose="02020603050405020304" pitchFamily="18" charset="0"/>
                <a:cs typeface="Times New Roman" panose="02020603050405020304" pitchFamily="18" charset="0"/>
                <a:sym typeface="+mn-ea"/>
              </a:rPr>
              <a:t>We</a:t>
            </a:r>
            <a:r>
              <a:rPr lang="en-US" sz="2000">
                <a:latin typeface="Times New Roman" panose="02020603050405020304" pitchFamily="18" charset="0"/>
                <a:cs typeface="Times New Roman" panose="02020603050405020304" pitchFamily="18" charset="0"/>
                <a:sym typeface="+mn-ea"/>
              </a:rPr>
              <a:t> don't need to be at a desk or working with a computer to get help with things like emails, scheduling meetings, etc.</a:t>
            </a:r>
            <a:endParaRPr lang="en-US" sz="2000">
              <a:latin typeface="Times New Roman" panose="02020603050405020304" pitchFamily="18" charset="0"/>
              <a:cs typeface="Times New Roman" panose="02020603050405020304" pitchFamily="18" charset="0"/>
            </a:endParaRPr>
          </a:p>
          <a:p>
            <a:pPr algn="just"/>
            <a:endParaRPr lang="en-IN" altLang="en-US">
              <a:sym typeface="+mn-ea"/>
            </a:endParaRPr>
          </a:p>
          <a:p>
            <a:pPr algn="just"/>
            <a:endParaRPr lang="en-US"/>
          </a:p>
          <a:p>
            <a:pPr algn="just"/>
            <a:endParaRPr lang="en-IN" altLang="en-US" dirty="0" smtClean="0">
              <a:latin typeface="Times New Roman" panose="02020603050405020304" pitchFamily="18" charset="0"/>
              <a:cs typeface="Times New Roman" panose="02020603050405020304" pitchFamily="18" charset="0"/>
              <a:sym typeface="+mn-ea"/>
            </a:endParaRPr>
          </a:p>
        </p:txBody>
      </p:sp>
      <p:sp>
        <p:nvSpPr>
          <p:cNvPr id="2" name="Text Box 1"/>
          <p:cNvSpPr txBox="1"/>
          <p:nvPr/>
        </p:nvSpPr>
        <p:spPr>
          <a:xfrm>
            <a:off x="303530" y="6398260"/>
            <a:ext cx="4064000" cy="398780"/>
          </a:xfrm>
          <a:prstGeom prst="rect">
            <a:avLst/>
          </a:prstGeom>
          <a:noFill/>
        </p:spPr>
        <p:txBody>
          <a:bodyPr wrap="square" rtlCol="0">
            <a:spAutoFit/>
          </a:bodyPr>
          <a:lstStyle/>
          <a:p>
            <a:r>
              <a:rPr lang="en-IN" altLang="en-US" sz="2000" b="1">
                <a:latin typeface="Times New Roman" panose="02020603050405020304" pitchFamily="18" charset="0"/>
                <a:cs typeface="Times New Roman" panose="02020603050405020304" pitchFamily="18" charset="0"/>
              </a:rPr>
              <a:t>11</a:t>
            </a:r>
            <a:endParaRPr lang="en-IN" altLang="en-US" sz="2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2094" y="0"/>
            <a:ext cx="3078480" cy="574040"/>
          </a:xfrm>
          <a:prstGeom prst="rect">
            <a:avLst/>
          </a:prstGeom>
        </p:spPr>
        <p:txBody>
          <a:bodyPr vert="horz" wrap="square" lIns="0" tIns="12700" rIns="0" bIns="0" rtlCol="0">
            <a:spAutoFit/>
          </a:bodyPr>
          <a:lstStyle/>
          <a:p>
            <a:pPr marL="12700">
              <a:lnSpc>
                <a:spcPct val="100000"/>
              </a:lnSpc>
              <a:spcBef>
                <a:spcPts val="100"/>
              </a:spcBef>
            </a:pPr>
            <a:r>
              <a:rPr spc="-5" dirty="0"/>
              <a:t>Proposed</a:t>
            </a:r>
            <a:r>
              <a:rPr spc="-195" dirty="0"/>
              <a:t> </a:t>
            </a:r>
            <a:r>
              <a:rPr spc="-35" dirty="0"/>
              <a:t>Work</a:t>
            </a:r>
            <a:endParaRPr spc="-35" dirty="0"/>
          </a:p>
        </p:txBody>
      </p:sp>
      <p:sp>
        <p:nvSpPr>
          <p:cNvPr id="3" name="object 3"/>
          <p:cNvSpPr txBox="1"/>
          <p:nvPr/>
        </p:nvSpPr>
        <p:spPr>
          <a:xfrm>
            <a:off x="685800" y="702944"/>
            <a:ext cx="10811510" cy="4213974"/>
          </a:xfrm>
          <a:prstGeom prst="rect">
            <a:avLst/>
          </a:prstGeom>
        </p:spPr>
        <p:txBody>
          <a:bodyPr vert="horz" wrap="square" lIns="0" tIns="12700" rIns="0" bIns="0" rtlCol="0">
            <a:spAutoFit/>
          </a:bodyPr>
          <a:lstStyle/>
          <a:p>
            <a:pPr marL="355600" marR="5080" indent="-342900">
              <a:lnSpc>
                <a:spcPct val="150000"/>
              </a:lnSpc>
              <a:spcBef>
                <a:spcPts val="100"/>
              </a:spcBef>
              <a:buFont typeface="Arial MT"/>
              <a:buChar char="•"/>
              <a:tabLst>
                <a:tab pos="354965" algn="l"/>
                <a:tab pos="355600" algn="l"/>
              </a:tabLst>
            </a:pPr>
            <a:r>
              <a:rPr sz="2000" spc="-5" dirty="0">
                <a:latin typeface="Times New Roman" panose="02020603050405020304"/>
                <a:cs typeface="Times New Roman" panose="02020603050405020304"/>
              </a:rPr>
              <a:t>We are</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proposing</a:t>
            </a:r>
            <a:r>
              <a:rPr sz="2000" dirty="0">
                <a:latin typeface="Times New Roman" panose="02020603050405020304"/>
                <a:cs typeface="Times New Roman" panose="02020603050405020304"/>
              </a:rPr>
              <a:t> a </a:t>
            </a:r>
            <a:r>
              <a:rPr sz="2000" spc="-5" dirty="0">
                <a:latin typeface="Times New Roman" panose="02020603050405020304"/>
                <a:cs typeface="Times New Roman" panose="02020603050405020304"/>
              </a:rPr>
              <a:t>system in</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an</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efficient</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way</a:t>
            </a:r>
            <a:r>
              <a:rPr sz="2000" dirty="0">
                <a:latin typeface="Times New Roman" panose="02020603050405020304"/>
                <a:cs typeface="Times New Roman" panose="02020603050405020304"/>
              </a:rPr>
              <a:t> of</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implementing</a:t>
            </a:r>
            <a:r>
              <a:rPr sz="2000" dirty="0">
                <a:latin typeface="Times New Roman" panose="02020603050405020304"/>
                <a:cs typeface="Times New Roman" panose="02020603050405020304"/>
              </a:rPr>
              <a:t> a </a:t>
            </a:r>
            <a:r>
              <a:rPr sz="2000" spc="-5" dirty="0">
                <a:latin typeface="Times New Roman" panose="02020603050405020304"/>
                <a:cs typeface="Times New Roman" panose="02020603050405020304"/>
              </a:rPr>
              <a:t>Personal </a:t>
            </a:r>
            <a:r>
              <a:rPr sz="2000" dirty="0">
                <a:latin typeface="Times New Roman" panose="02020603050405020304"/>
                <a:cs typeface="Times New Roman" panose="02020603050405020304"/>
              </a:rPr>
              <a:t>AI </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assistant,</a:t>
            </a:r>
            <a:r>
              <a:rPr sz="2000" spc="5" dirty="0">
                <a:latin typeface="Times New Roman" panose="02020603050405020304"/>
                <a:cs typeface="Times New Roman" panose="02020603050405020304"/>
              </a:rPr>
              <a:t> </a:t>
            </a:r>
            <a:r>
              <a:rPr sz="2000" spc="-5" dirty="0" smtClean="0">
                <a:latin typeface="Times New Roman" panose="02020603050405020304"/>
                <a:cs typeface="Times New Roman" panose="02020603050405020304"/>
              </a:rPr>
              <a:t>Speech</a:t>
            </a:r>
            <a:r>
              <a:rPr sz="2000" spc="5" dirty="0" smtClean="0">
                <a:latin typeface="Times New Roman" panose="02020603050405020304"/>
                <a:cs typeface="Times New Roman" panose="02020603050405020304"/>
              </a:rPr>
              <a:t> </a:t>
            </a:r>
            <a:r>
              <a:rPr sz="2000" spc="-5" dirty="0" smtClean="0">
                <a:latin typeface="Times New Roman" panose="02020603050405020304"/>
                <a:cs typeface="Times New Roman" panose="02020603050405020304"/>
              </a:rPr>
              <a:t>Recognition</a:t>
            </a:r>
            <a:r>
              <a:rPr sz="2000" spc="5" dirty="0" smtClean="0">
                <a:latin typeface="Times New Roman" panose="02020603050405020304"/>
                <a:cs typeface="Times New Roman" panose="02020603050405020304"/>
              </a:rPr>
              <a:t> </a:t>
            </a:r>
            <a:r>
              <a:rPr sz="2000" spc="-5" dirty="0">
                <a:latin typeface="Times New Roman" panose="02020603050405020304"/>
                <a:cs typeface="Times New Roman" panose="02020603050405020304"/>
              </a:rPr>
              <a:t>library</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has</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many</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in-built</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functions,</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that</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will</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let</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 </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assistant</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understand</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command</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given</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by</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user</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and</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response</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will</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be </a:t>
            </a:r>
            <a:r>
              <a:rPr sz="2000" spc="-5" dirty="0">
                <a:latin typeface="Times New Roman" panose="02020603050405020304"/>
                <a:cs typeface="Times New Roman" panose="02020603050405020304"/>
              </a:rPr>
              <a:t>sent</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back</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to </a:t>
            </a:r>
            <a:r>
              <a:rPr sz="2000" spc="-58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user</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in</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idea,</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with</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Text to</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read</a:t>
            </a:r>
            <a:r>
              <a:rPr sz="2000" dirty="0">
                <a:latin typeface="Times New Roman" panose="02020603050405020304"/>
                <a:cs typeface="Times New Roman" panose="02020603050405020304"/>
              </a:rPr>
              <a:t> or </a:t>
            </a:r>
            <a:r>
              <a:rPr sz="2000" spc="-5" dirty="0">
                <a:latin typeface="Times New Roman" panose="02020603050405020304"/>
                <a:cs typeface="Times New Roman" panose="02020603050405020304"/>
              </a:rPr>
              <a:t>write functions.</a:t>
            </a:r>
            <a:endParaRPr sz="2000" dirty="0">
              <a:latin typeface="Times New Roman" panose="02020603050405020304"/>
              <a:cs typeface="Times New Roman" panose="02020603050405020304"/>
            </a:endParaRPr>
          </a:p>
          <a:p>
            <a:pPr marL="355600" marR="116205" indent="-342900">
              <a:lnSpc>
                <a:spcPct val="150000"/>
              </a:lnSpc>
              <a:spcBef>
                <a:spcPts val="575"/>
              </a:spcBef>
              <a:buFont typeface="Arial MT"/>
              <a:buChar char="•"/>
              <a:tabLst>
                <a:tab pos="354965" algn="l"/>
                <a:tab pos="355600" algn="l"/>
              </a:tabLst>
            </a:pPr>
            <a:r>
              <a:rPr sz="2000" spc="-5" dirty="0">
                <a:latin typeface="Times New Roman" panose="02020603050405020304"/>
                <a:cs typeface="Times New Roman" panose="02020603050405020304"/>
              </a:rPr>
              <a:t>When</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assistant</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captures</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idea</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command</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given</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by</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user,</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under</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lying</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algorithms </a:t>
            </a:r>
            <a:r>
              <a:rPr sz="2000" spc="-58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will</a:t>
            </a:r>
            <a:r>
              <a:rPr sz="2000" dirty="0">
                <a:latin typeface="Times New Roman" panose="02020603050405020304"/>
                <a:cs typeface="Times New Roman" panose="02020603050405020304"/>
              </a:rPr>
              <a:t> </a:t>
            </a:r>
            <a:r>
              <a:rPr sz="2000" spc="-5" dirty="0" smtClean="0">
                <a:latin typeface="Times New Roman" panose="02020603050405020304"/>
                <a:cs typeface="Times New Roman" panose="02020603050405020304"/>
              </a:rPr>
              <a:t>convert</a:t>
            </a:r>
            <a:r>
              <a:rPr sz="2000" dirty="0" smtClean="0">
                <a:latin typeface="Times New Roman" panose="02020603050405020304"/>
                <a:cs typeface="Times New Roman" panose="02020603050405020304"/>
              </a:rPr>
              <a:t> </a:t>
            </a:r>
            <a:r>
              <a:rPr sz="2000" spc="-5" dirty="0" smtClean="0">
                <a:latin typeface="Times New Roman" panose="02020603050405020304"/>
                <a:cs typeface="Times New Roman" panose="02020603050405020304"/>
              </a:rPr>
              <a:t>the</a:t>
            </a:r>
            <a:r>
              <a:rPr sz="2000" dirty="0" smtClean="0">
                <a:latin typeface="Times New Roman" panose="02020603050405020304"/>
                <a:cs typeface="Times New Roman" panose="02020603050405020304"/>
              </a:rPr>
              <a:t> </a:t>
            </a:r>
            <a:r>
              <a:rPr sz="2000" spc="-5" dirty="0" smtClean="0">
                <a:latin typeface="Times New Roman" panose="02020603050405020304"/>
                <a:cs typeface="Times New Roman" panose="02020603050405020304"/>
              </a:rPr>
              <a:t>voice</a:t>
            </a:r>
            <a:r>
              <a:rPr sz="2000" dirty="0" smtClean="0">
                <a:latin typeface="Times New Roman" panose="02020603050405020304"/>
                <a:cs typeface="Times New Roman" panose="02020603050405020304"/>
              </a:rPr>
              <a:t> </a:t>
            </a:r>
            <a:r>
              <a:rPr sz="2000" spc="-5" dirty="0">
                <a:latin typeface="Times New Roman" panose="02020603050405020304"/>
                <a:cs typeface="Times New Roman" panose="02020603050405020304"/>
              </a:rPr>
              <a:t>into</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text.</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according</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to</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keywords</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present</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in</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text </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(command</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given</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by</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user),</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respective</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action</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will </a:t>
            </a:r>
            <a:r>
              <a:rPr sz="2000" dirty="0">
                <a:latin typeface="Times New Roman" panose="02020603050405020304"/>
                <a:cs typeface="Times New Roman" panose="02020603050405020304"/>
              </a:rPr>
              <a:t>be </a:t>
            </a:r>
            <a:r>
              <a:rPr sz="2000" spc="-5" dirty="0">
                <a:latin typeface="Times New Roman" panose="02020603050405020304"/>
                <a:cs typeface="Times New Roman" panose="02020603050405020304"/>
              </a:rPr>
              <a:t>performed</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by </a:t>
            </a:r>
            <a:r>
              <a:rPr sz="2000" spc="-5" dirty="0">
                <a:latin typeface="Times New Roman" panose="02020603050405020304"/>
                <a:cs typeface="Times New Roman" panose="02020603050405020304"/>
              </a:rPr>
              <a:t>the</a:t>
            </a:r>
            <a:r>
              <a:rPr sz="2000" dirty="0">
                <a:latin typeface="Times New Roman" panose="02020603050405020304"/>
                <a:cs typeface="Times New Roman" panose="02020603050405020304"/>
              </a:rPr>
              <a:t> </a:t>
            </a:r>
            <a:r>
              <a:rPr sz="2000" spc="-5">
                <a:latin typeface="Times New Roman" panose="02020603050405020304"/>
                <a:cs typeface="Times New Roman" panose="02020603050405020304"/>
              </a:rPr>
              <a:t>assistant</a:t>
            </a:r>
            <a:r>
              <a:rPr sz="2400" spc="-5" smtClean="0">
                <a:latin typeface="Times New Roman" panose="02020603050405020304"/>
                <a:cs typeface="Times New Roman" panose="02020603050405020304"/>
              </a:rPr>
              <a:t>.</a:t>
            </a:r>
            <a:endParaRPr lang="en-US" sz="2400" spc="-5" dirty="0" smtClean="0">
              <a:latin typeface="Times New Roman" panose="02020603050405020304"/>
              <a:cs typeface="Times New Roman" panose="02020603050405020304"/>
            </a:endParaRPr>
          </a:p>
          <a:p>
            <a:pPr marL="355600" marR="116205" indent="-342900">
              <a:lnSpc>
                <a:spcPct val="150000"/>
              </a:lnSpc>
              <a:spcBef>
                <a:spcPts val="575"/>
              </a:spcBef>
              <a:tabLst>
                <a:tab pos="354965" algn="l"/>
                <a:tab pos="355600" algn="l"/>
              </a:tabLst>
            </a:pPr>
            <a:endParaRPr lang="en-IN" altLang="en-US" dirty="0" smtClean="0"/>
          </a:p>
          <a:p>
            <a:pPr marL="355600" marR="116205" indent="-342900">
              <a:lnSpc>
                <a:spcPct val="150000"/>
              </a:lnSpc>
              <a:spcBef>
                <a:spcPts val="575"/>
              </a:spcBef>
              <a:buFont typeface="Arial MT"/>
              <a:buChar char="•"/>
              <a:tabLst>
                <a:tab pos="354965" algn="l"/>
                <a:tab pos="355600" algn="l"/>
              </a:tabLst>
            </a:pPr>
            <a:endParaRPr sz="2400" dirty="0">
              <a:latin typeface="Times New Roman" panose="02020603050405020304"/>
              <a:cs typeface="Times New Roman" panose="02020603050405020304"/>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noFill/>
          </a:ln>
        </p:spPr>
        <p:txBody>
          <a:bodyPr wrap="square" lIns="0" tIns="0" rIns="0" bIns="0" rtlCol="0"/>
          <a:lstStyle/>
          <a:p/>
        </p:txBody>
      </p:sp>
      <p:sp>
        <p:nvSpPr>
          <p:cNvPr id="5" name="object 5"/>
          <p:cNvSpPr txBox="1">
            <a:spLocks noGrp="1"/>
          </p:cNvSpPr>
          <p:nvPr>
            <p:ph type="sldNum" sz="quarter" idx="7"/>
          </p:nvPr>
        </p:nvSpPr>
        <p:spPr>
          <a:xfrm>
            <a:off x="358140" y="6416232"/>
            <a:ext cx="301625" cy="320040"/>
          </a:xfrm>
          <a:prstGeom prst="rect">
            <a:avLst/>
          </a:prstGeom>
        </p:spPr>
        <p:txBody>
          <a:bodyPr vert="horz" wrap="square" lIns="0" tIns="12700" rIns="0" bIns="0" rtlCol="0">
            <a:spAutoFit/>
          </a:bodyPr>
          <a:lstStyle/>
          <a:p>
            <a:pPr marL="38100">
              <a:lnSpc>
                <a:spcPct val="100000"/>
              </a:lnSpc>
              <a:spcBef>
                <a:spcPts val="100"/>
              </a:spcBef>
            </a:pPr>
            <a:r>
              <a:rPr lang="en-US" sz="2000" dirty="0" smtClean="0"/>
              <a:t>1</a:t>
            </a:r>
            <a:r>
              <a:rPr lang="en-IN" altLang="en-US" sz="2000" dirty="0" smtClean="0"/>
              <a:t>2</a:t>
            </a:r>
            <a:endParaRPr lang="en-IN" altLang="en-US" sz="20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58665" y="0"/>
            <a:ext cx="3835400" cy="566420"/>
          </a:xfrm>
          <a:prstGeom prst="rect">
            <a:avLst/>
          </a:prstGeom>
        </p:spPr>
        <p:txBody>
          <a:bodyPr vert="horz" wrap="square" lIns="0" tIns="12700" rIns="0" bIns="0" rtlCol="0">
            <a:spAutoFit/>
          </a:bodyPr>
          <a:lstStyle/>
          <a:p>
            <a:pPr marL="12700">
              <a:lnSpc>
                <a:spcPct val="100000"/>
              </a:lnSpc>
              <a:spcBef>
                <a:spcPts val="100"/>
              </a:spcBef>
            </a:pPr>
            <a:r>
              <a:rPr lang="en-IN" dirty="0"/>
              <a:t>Proposed </a:t>
            </a:r>
            <a:r>
              <a:rPr lang="en-IN" dirty="0" smtClean="0"/>
              <a:t>Work</a:t>
            </a:r>
            <a:endParaRPr lang="en-IN" dirty="0"/>
          </a:p>
        </p:txBody>
      </p:sp>
      <p:sp>
        <p:nvSpPr>
          <p:cNvPr id="3" name="object 3"/>
          <p:cNvSpPr txBox="1"/>
          <p:nvPr/>
        </p:nvSpPr>
        <p:spPr>
          <a:xfrm>
            <a:off x="688340" y="609600"/>
            <a:ext cx="10817225" cy="5323840"/>
          </a:xfrm>
          <a:prstGeom prst="rect">
            <a:avLst/>
          </a:prstGeom>
        </p:spPr>
        <p:txBody>
          <a:bodyPr vert="horz" wrap="square" lIns="0" tIns="55880" rIns="0" bIns="0" rtlCol="0">
            <a:spAutoFit/>
          </a:bodyPr>
          <a:lstStyle/>
          <a:p>
            <a:pPr marL="12700">
              <a:lnSpc>
                <a:spcPct val="100000"/>
              </a:lnSpc>
              <a:spcBef>
                <a:spcPts val="440"/>
              </a:spcBef>
            </a:pPr>
            <a:r>
              <a:rPr lang="en-IN" sz="2400" b="1" spc="-15" dirty="0">
                <a:latin typeface="Times New Roman" panose="02020603050405020304"/>
                <a:cs typeface="Times New Roman" panose="02020603050405020304"/>
              </a:rPr>
              <a:t>                                                       </a:t>
            </a:r>
            <a:r>
              <a:rPr sz="2400" b="1" spc="-15" smtClean="0">
                <a:latin typeface="Times New Roman" panose="02020603050405020304"/>
                <a:cs typeface="Times New Roman" panose="02020603050405020304"/>
              </a:rPr>
              <a:t>ADVANTAGES</a:t>
            </a:r>
            <a:endParaRPr sz="2400">
              <a:latin typeface="Times New Roman" panose="02020603050405020304"/>
              <a:cs typeface="Times New Roman" panose="02020603050405020304"/>
            </a:endParaRPr>
          </a:p>
          <a:p>
            <a:pPr marL="12700" marR="624205" algn="just">
              <a:lnSpc>
                <a:spcPct val="150000"/>
              </a:lnSpc>
              <a:spcBef>
                <a:spcPts val="340"/>
              </a:spcBef>
              <a:buFont typeface="Arial" panose="020B0604020202020204" pitchFamily="34" charset="0"/>
              <a:buChar char="•"/>
              <a:tabLst>
                <a:tab pos="2162810" algn="l"/>
              </a:tabLst>
            </a:pPr>
            <a:r>
              <a:rPr lang="en-US" sz="2000" spc="-5" dirty="0" smtClean="0">
                <a:latin typeface="Times New Roman" panose="02020603050405020304"/>
                <a:cs typeface="Times New Roman" panose="02020603050405020304"/>
              </a:rPr>
              <a:t>      </a:t>
            </a:r>
            <a:r>
              <a:rPr lang="en-US" sz="2000" b="1" spc="-5" dirty="0" smtClean="0">
                <a:latin typeface="Times New Roman" panose="02020603050405020304"/>
                <a:cs typeface="Times New Roman" panose="02020603050405020304"/>
              </a:rPr>
              <a:t>Customization:</a:t>
            </a:r>
            <a:r>
              <a:rPr lang="en-US" sz="2000" spc="-5" dirty="0" smtClean="0">
                <a:latin typeface="Times New Roman" panose="02020603050405020304"/>
                <a:cs typeface="Times New Roman" panose="02020603050405020304"/>
              </a:rPr>
              <a:t> You have full control over the features and functionalities of your  personal AI,   </a:t>
            </a:r>
            <a:endParaRPr lang="en-US" sz="2000" spc="-5" dirty="0" smtClean="0">
              <a:latin typeface="Times New Roman" panose="02020603050405020304"/>
              <a:cs typeface="Times New Roman" panose="02020603050405020304"/>
            </a:endParaRPr>
          </a:p>
          <a:p>
            <a:pPr marL="12700" marR="624205" algn="just">
              <a:lnSpc>
                <a:spcPct val="150000"/>
              </a:lnSpc>
              <a:spcBef>
                <a:spcPts val="340"/>
              </a:spcBef>
              <a:tabLst>
                <a:tab pos="2162810" algn="l"/>
              </a:tabLst>
            </a:pPr>
            <a:r>
              <a:rPr lang="en-US" sz="2000" spc="-5" dirty="0" smtClean="0">
                <a:latin typeface="Times New Roman" panose="02020603050405020304"/>
                <a:cs typeface="Times New Roman" panose="02020603050405020304"/>
              </a:rPr>
              <a:t>        tailoring  it to meet your specific needs and preferences.</a:t>
            </a:r>
            <a:endParaRPr lang="en-US" sz="2000" spc="-5" dirty="0" smtClean="0">
              <a:latin typeface="Times New Roman" panose="02020603050405020304"/>
              <a:cs typeface="Times New Roman" panose="02020603050405020304"/>
            </a:endParaRPr>
          </a:p>
          <a:p>
            <a:pPr marL="12700" marR="624205" algn="just">
              <a:lnSpc>
                <a:spcPct val="150000"/>
              </a:lnSpc>
              <a:spcBef>
                <a:spcPts val="340"/>
              </a:spcBef>
              <a:buFont typeface="Arial" panose="020B0604020202020204" pitchFamily="34" charset="0"/>
              <a:buChar char="•"/>
              <a:tabLst>
                <a:tab pos="2162810" algn="l"/>
              </a:tabLst>
            </a:pPr>
            <a:r>
              <a:rPr lang="en-US" sz="2000" b="1" dirty="0" smtClean="0">
                <a:latin typeface="Times New Roman" panose="02020603050405020304"/>
                <a:cs typeface="Times New Roman" panose="02020603050405020304"/>
              </a:rPr>
              <a:t>      privacy: </a:t>
            </a:r>
            <a:r>
              <a:rPr lang="en-US" sz="2000" dirty="0" smtClean="0">
                <a:latin typeface="Times New Roman" panose="02020603050405020304"/>
                <a:cs typeface="Times New Roman" panose="02020603050405020304"/>
              </a:rPr>
              <a:t>Hosting the AI on your local machine or a private server ensure better  control over</a:t>
            </a:r>
            <a:endParaRPr lang="en-US" sz="2000" dirty="0" smtClean="0">
              <a:latin typeface="Times New Roman" panose="02020603050405020304"/>
              <a:cs typeface="Times New Roman" panose="02020603050405020304"/>
            </a:endParaRPr>
          </a:p>
          <a:p>
            <a:pPr marL="12700" marR="624205" algn="just">
              <a:lnSpc>
                <a:spcPct val="150000"/>
              </a:lnSpc>
              <a:spcBef>
                <a:spcPts val="340"/>
              </a:spcBef>
              <a:tabLst>
                <a:tab pos="2162810" algn="l"/>
              </a:tabLst>
            </a:pPr>
            <a:r>
              <a:rPr lang="en-US" sz="2000" dirty="0" smtClean="0">
                <a:latin typeface="Times New Roman" panose="02020603050405020304"/>
                <a:cs typeface="Times New Roman" panose="02020603050405020304"/>
              </a:rPr>
              <a:t>        better  control over your data, enhancing privacy compared to using cloud-based solutions.</a:t>
            </a:r>
            <a:endParaRPr lang="en-US" sz="2000" dirty="0" smtClean="0">
              <a:latin typeface="Times New Roman" panose="02020603050405020304"/>
              <a:cs typeface="Times New Roman" panose="02020603050405020304"/>
            </a:endParaRPr>
          </a:p>
          <a:p>
            <a:pPr marL="12700" marR="624205" algn="just">
              <a:lnSpc>
                <a:spcPct val="150000"/>
              </a:lnSpc>
              <a:spcBef>
                <a:spcPts val="340"/>
              </a:spcBef>
              <a:buFont typeface="Arial" panose="020B0604020202020204" pitchFamily="34" charset="0"/>
              <a:buChar char="•"/>
              <a:tabLst>
                <a:tab pos="2162810" algn="l"/>
              </a:tabLst>
            </a:pPr>
            <a:r>
              <a:rPr lang="en-US" sz="2000" b="1" dirty="0" smtClean="0">
                <a:latin typeface="Times New Roman" panose="02020603050405020304"/>
                <a:cs typeface="Times New Roman" panose="02020603050405020304"/>
              </a:rPr>
              <a:t>      Learning Experience: </a:t>
            </a:r>
            <a:r>
              <a:rPr lang="en-US" sz="2000" dirty="0" smtClean="0">
                <a:latin typeface="Times New Roman" panose="02020603050405020304"/>
                <a:cs typeface="Times New Roman" panose="02020603050405020304"/>
              </a:rPr>
              <a:t>Building a personal AI is a hands-on project that allows you to</a:t>
            </a:r>
            <a:endParaRPr lang="en-US" sz="2000" dirty="0" smtClean="0">
              <a:latin typeface="Times New Roman" panose="02020603050405020304"/>
              <a:cs typeface="Times New Roman" panose="02020603050405020304"/>
            </a:endParaRPr>
          </a:p>
          <a:p>
            <a:pPr marL="12700" marR="624205" algn="just">
              <a:lnSpc>
                <a:spcPct val="150000"/>
              </a:lnSpc>
              <a:spcBef>
                <a:spcPts val="340"/>
              </a:spcBef>
              <a:tabLst>
                <a:tab pos="2162810" algn="l"/>
              </a:tabLst>
            </a:pPr>
            <a:r>
              <a:rPr lang="en-US" sz="2000" dirty="0" smtClean="0">
                <a:latin typeface="Times New Roman" panose="02020603050405020304"/>
                <a:cs typeface="Times New Roman" panose="02020603050405020304"/>
              </a:rPr>
              <a:t>        understanding of natural language processing, and Python  programming.</a:t>
            </a:r>
            <a:endParaRPr lang="en-US" sz="2000" dirty="0" smtClean="0">
              <a:latin typeface="Times New Roman" panose="02020603050405020304"/>
              <a:cs typeface="Times New Roman" panose="02020603050405020304"/>
            </a:endParaRPr>
          </a:p>
          <a:p>
            <a:pPr marL="12700" marR="624205" algn="just">
              <a:lnSpc>
                <a:spcPct val="150000"/>
              </a:lnSpc>
              <a:spcBef>
                <a:spcPts val="340"/>
              </a:spcBef>
              <a:buFont typeface="Arial" panose="020B0604020202020204" pitchFamily="34" charset="0"/>
              <a:buChar char="•"/>
              <a:tabLst>
                <a:tab pos="2162810" algn="l"/>
              </a:tabLst>
            </a:pPr>
            <a:r>
              <a:rPr lang="en-US" sz="2000" dirty="0" smtClean="0">
                <a:latin typeface="Times New Roman" panose="02020603050405020304"/>
                <a:cs typeface="Times New Roman" panose="02020603050405020304"/>
              </a:rPr>
              <a:t>      </a:t>
            </a:r>
            <a:r>
              <a:rPr lang="en-US" sz="2000" b="1" dirty="0" smtClean="0">
                <a:latin typeface="Times New Roman" panose="02020603050405020304"/>
                <a:cs typeface="Times New Roman" panose="02020603050405020304"/>
              </a:rPr>
              <a:t>Tailored Assistance: </a:t>
            </a:r>
            <a:r>
              <a:rPr lang="en-US" sz="2000" dirty="0" smtClean="0">
                <a:latin typeface="Times New Roman" panose="02020603050405020304"/>
                <a:cs typeface="Times New Roman" panose="02020603050405020304"/>
              </a:rPr>
              <a:t>Personal AIs can be trained to understand and respond to your  specific </a:t>
            </a:r>
            <a:endParaRPr lang="en-US" sz="2000" dirty="0" smtClean="0">
              <a:latin typeface="Times New Roman" panose="02020603050405020304"/>
              <a:cs typeface="Times New Roman" panose="02020603050405020304"/>
            </a:endParaRPr>
          </a:p>
          <a:p>
            <a:pPr marL="12700" marR="624205" algn="just">
              <a:lnSpc>
                <a:spcPct val="150000"/>
              </a:lnSpc>
              <a:spcBef>
                <a:spcPts val="340"/>
              </a:spcBef>
              <a:tabLst>
                <a:tab pos="2162810" algn="l"/>
              </a:tabLst>
            </a:pPr>
            <a:r>
              <a:rPr lang="en-US" sz="2000" dirty="0" smtClean="0">
                <a:latin typeface="Times New Roman" panose="02020603050405020304"/>
                <a:cs typeface="Times New Roman" panose="02020603050405020304"/>
              </a:rPr>
              <a:t>        requirements, providing a more personalized and useful experience compared to  generic AI</a:t>
            </a:r>
            <a:endParaRPr lang="en-US" sz="2000" dirty="0" smtClean="0">
              <a:latin typeface="Times New Roman" panose="02020603050405020304"/>
              <a:cs typeface="Times New Roman" panose="02020603050405020304"/>
            </a:endParaRPr>
          </a:p>
          <a:p>
            <a:pPr marL="12700" marR="624205" algn="just">
              <a:lnSpc>
                <a:spcPct val="150000"/>
              </a:lnSpc>
              <a:spcBef>
                <a:spcPts val="340"/>
              </a:spcBef>
              <a:tabLst>
                <a:tab pos="2162810" algn="l"/>
              </a:tabLst>
            </a:pPr>
            <a:r>
              <a:rPr lang="en-US" sz="2000" dirty="0" smtClean="0">
                <a:latin typeface="Times New Roman" panose="02020603050405020304"/>
                <a:cs typeface="Times New Roman" panose="02020603050405020304"/>
              </a:rPr>
              <a:t>        services.</a:t>
            </a:r>
            <a:endParaRPr lang="en-US" sz="2000" dirty="0" smtClean="0">
              <a:latin typeface="Times New Roman" panose="02020603050405020304"/>
              <a:cs typeface="Times New Roman" panose="02020603050405020304"/>
            </a:endParaRPr>
          </a:p>
          <a:p>
            <a:pPr marL="12700" marR="624205" algn="just">
              <a:lnSpc>
                <a:spcPct val="100000"/>
              </a:lnSpc>
              <a:spcBef>
                <a:spcPts val="340"/>
              </a:spcBef>
              <a:tabLst>
                <a:tab pos="2162810" algn="l"/>
              </a:tabLst>
            </a:pPr>
            <a:endParaRPr sz="2000">
              <a:latin typeface="Times New Roman" panose="02020603050405020304"/>
              <a:cs typeface="Times New Roman" panose="02020603050405020304"/>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noFill/>
          </a:ln>
        </p:spPr>
        <p:txBody>
          <a:bodyPr wrap="square" lIns="0" tIns="0" rIns="0" bIns="0" rtlCol="0"/>
          <a:lstStyle/>
          <a:p/>
        </p:txBody>
      </p:sp>
      <p:sp>
        <p:nvSpPr>
          <p:cNvPr id="5" name="object 5"/>
          <p:cNvSpPr txBox="1">
            <a:spLocks noGrp="1"/>
          </p:cNvSpPr>
          <p:nvPr>
            <p:ph type="sldNum" sz="quarter" idx="7"/>
          </p:nvPr>
        </p:nvSpPr>
        <p:spPr>
          <a:xfrm>
            <a:off x="358140" y="6416232"/>
            <a:ext cx="301625" cy="610235"/>
          </a:xfrm>
          <a:prstGeom prst="rect">
            <a:avLst/>
          </a:prstGeom>
        </p:spPr>
        <p:txBody>
          <a:bodyPr vert="horz" wrap="square" lIns="0" tIns="12700" rIns="0" bIns="0" rtlCol="0">
            <a:spAutoFit/>
          </a:bodyPr>
          <a:lstStyle/>
          <a:p>
            <a:pPr marL="38100">
              <a:lnSpc>
                <a:spcPct val="100000"/>
              </a:lnSpc>
              <a:spcBef>
                <a:spcPts val="100"/>
              </a:spcBef>
            </a:pPr>
            <a:r>
              <a:rPr lang="en-US" sz="2000" dirty="0" smtClean="0"/>
              <a:t>1</a:t>
            </a:r>
            <a:r>
              <a:rPr lang="en-IN" altLang="en-US" sz="2000" dirty="0" smtClean="0"/>
              <a:t>3</a:t>
            </a:r>
            <a:endParaRPr lang="en-IN" altLang="en-US" dirty="0" smtClean="0"/>
          </a:p>
          <a:p>
            <a:pPr marL="38100">
              <a:lnSpc>
                <a:spcPct val="100000"/>
              </a:lnSpc>
              <a:spcBef>
                <a:spcPts val="100"/>
              </a:spcBef>
            </a:pPr>
            <a:endParaRPr lang="en-IN" alt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7485" y="0"/>
            <a:ext cx="5187315" cy="574040"/>
          </a:xfrm>
          <a:prstGeom prst="rect">
            <a:avLst/>
          </a:prstGeom>
        </p:spPr>
        <p:txBody>
          <a:bodyPr vert="horz" wrap="square" lIns="0" tIns="12700" rIns="0" bIns="0" rtlCol="0">
            <a:spAutoFit/>
          </a:bodyPr>
          <a:lstStyle/>
          <a:p>
            <a:pPr marL="12700">
              <a:lnSpc>
                <a:spcPct val="100000"/>
              </a:lnSpc>
              <a:spcBef>
                <a:spcPts val="100"/>
              </a:spcBef>
            </a:pPr>
            <a:r>
              <a:rPr spc="-5" dirty="0"/>
              <a:t>Novelty</a:t>
            </a:r>
            <a:r>
              <a:rPr spc="-35" dirty="0"/>
              <a:t> </a:t>
            </a:r>
            <a:r>
              <a:rPr spc="-5" dirty="0"/>
              <a:t>in</a:t>
            </a:r>
            <a:r>
              <a:rPr spc="-40" dirty="0"/>
              <a:t> </a:t>
            </a:r>
            <a:r>
              <a:rPr spc="-5" dirty="0"/>
              <a:t>Proposed</a:t>
            </a:r>
            <a:r>
              <a:rPr spc="-90" dirty="0"/>
              <a:t> </a:t>
            </a:r>
            <a:r>
              <a:rPr spc="-35" dirty="0"/>
              <a:t>Work</a:t>
            </a:r>
            <a:endParaRPr spc="-35" dirty="0"/>
          </a:p>
        </p:txBody>
      </p:sp>
      <p:sp>
        <p:nvSpPr>
          <p:cNvPr id="3" name="object 3"/>
          <p:cNvSpPr txBox="1"/>
          <p:nvPr/>
        </p:nvSpPr>
        <p:spPr>
          <a:xfrm>
            <a:off x="675640" y="680973"/>
            <a:ext cx="10843260" cy="4437112"/>
          </a:xfrm>
          <a:prstGeom prst="rect">
            <a:avLst/>
          </a:prstGeom>
        </p:spPr>
        <p:txBody>
          <a:bodyPr vert="horz" wrap="square" lIns="0" tIns="12700" rIns="0" bIns="0" rtlCol="0">
            <a:spAutoFit/>
          </a:bodyPr>
          <a:lstStyle/>
          <a:p>
            <a:pPr marL="368300" marR="5080" indent="-342900" algn="just">
              <a:lnSpc>
                <a:spcPct val="150000"/>
              </a:lnSpc>
              <a:spcBef>
                <a:spcPts val="100"/>
              </a:spcBef>
              <a:buFont typeface="Arial MT"/>
              <a:buChar char="•"/>
              <a:tabLst>
                <a:tab pos="367665" algn="l"/>
                <a:tab pos="368300" algn="l"/>
                <a:tab pos="2940685" algn="l"/>
              </a:tabLst>
            </a:pPr>
            <a:r>
              <a:rPr sz="2000" b="1" spc="5">
                <a:latin typeface="Times New Roman" panose="02020603050405020304"/>
                <a:cs typeface="Times New Roman" panose="02020603050405020304"/>
              </a:rPr>
              <a:t>Define</a:t>
            </a:r>
            <a:r>
              <a:rPr sz="2000" b="1" spc="20">
                <a:latin typeface="Times New Roman" panose="02020603050405020304"/>
                <a:cs typeface="Times New Roman" panose="02020603050405020304"/>
              </a:rPr>
              <a:t> </a:t>
            </a:r>
            <a:r>
              <a:rPr sz="2000" b="1" spc="5" smtClean="0">
                <a:latin typeface="Times New Roman" panose="02020603050405020304"/>
                <a:cs typeface="Times New Roman" panose="02020603050405020304"/>
              </a:rPr>
              <a:t>Objectives:</a:t>
            </a:r>
            <a:r>
              <a:rPr lang="en-US" sz="2000" b="1" spc="5" dirty="0" smtClean="0">
                <a:latin typeface="Times New Roman" panose="02020603050405020304"/>
                <a:cs typeface="Times New Roman" panose="02020603050405020304"/>
              </a:rPr>
              <a:t> </a:t>
            </a:r>
            <a:r>
              <a:rPr sz="2000" spc="5" smtClean="0">
                <a:latin typeface="Times New Roman" panose="02020603050405020304"/>
                <a:cs typeface="Times New Roman" panose="02020603050405020304"/>
              </a:rPr>
              <a:t>Specify</a:t>
            </a:r>
            <a:r>
              <a:rPr sz="2000" spc="20" smtClean="0">
                <a:latin typeface="Times New Roman" panose="02020603050405020304"/>
                <a:cs typeface="Times New Roman" panose="02020603050405020304"/>
              </a:rPr>
              <a:t> </a:t>
            </a:r>
            <a:r>
              <a:rPr sz="2000" spc="5" dirty="0">
                <a:latin typeface="Times New Roman" panose="02020603050405020304"/>
                <a:cs typeface="Times New Roman" panose="02020603050405020304"/>
              </a:rPr>
              <a:t>the</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tasks</a:t>
            </a:r>
            <a:r>
              <a:rPr sz="2000" spc="2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you</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want</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your</a:t>
            </a:r>
            <a:r>
              <a:rPr sz="2000" spc="2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personal</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Al</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to</a:t>
            </a:r>
            <a:r>
              <a:rPr sz="2000" spc="2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perform,</a:t>
            </a:r>
            <a:r>
              <a:rPr sz="2000" spc="3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such</a:t>
            </a:r>
            <a:r>
              <a:rPr sz="2000" spc="3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as </a:t>
            </a:r>
            <a:r>
              <a:rPr sz="2000" spc="-58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reminders,</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information</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retrieval,</a:t>
            </a:r>
            <a:r>
              <a:rPr sz="2000" dirty="0">
                <a:latin typeface="Times New Roman" panose="02020603050405020304"/>
                <a:cs typeface="Times New Roman" panose="02020603050405020304"/>
              </a:rPr>
              <a:t> or </a:t>
            </a:r>
            <a:r>
              <a:rPr sz="2000" spc="-5" dirty="0">
                <a:latin typeface="Times New Roman" panose="02020603050405020304"/>
                <a:cs typeface="Times New Roman" panose="02020603050405020304"/>
              </a:rPr>
              <a:t>conversation.</a:t>
            </a:r>
            <a:endParaRPr sz="2000">
              <a:latin typeface="Times New Roman" panose="02020603050405020304"/>
              <a:cs typeface="Times New Roman" panose="02020603050405020304"/>
            </a:endParaRPr>
          </a:p>
          <a:p>
            <a:pPr marL="368300" marR="5080" indent="-342900" algn="just">
              <a:lnSpc>
                <a:spcPct val="150000"/>
              </a:lnSpc>
              <a:spcBef>
                <a:spcPts val="100"/>
              </a:spcBef>
              <a:buFont typeface="Arial MT"/>
              <a:buChar char="•"/>
              <a:tabLst>
                <a:tab pos="367665" algn="l"/>
                <a:tab pos="368300" algn="l"/>
                <a:tab pos="2827655" algn="l"/>
              </a:tabLst>
            </a:pPr>
            <a:r>
              <a:rPr sz="2000" b="1" spc="60">
                <a:latin typeface="Times New Roman" panose="02020603050405020304"/>
                <a:cs typeface="Times New Roman" panose="02020603050405020304"/>
              </a:rPr>
              <a:t>Data</a:t>
            </a:r>
            <a:r>
              <a:rPr sz="2000" b="1" spc="160">
                <a:latin typeface="Times New Roman" panose="02020603050405020304"/>
                <a:cs typeface="Times New Roman" panose="02020603050405020304"/>
              </a:rPr>
              <a:t> </a:t>
            </a:r>
            <a:r>
              <a:rPr sz="2000" b="1" spc="70" smtClean="0">
                <a:latin typeface="Times New Roman" panose="02020603050405020304"/>
                <a:cs typeface="Times New Roman" panose="02020603050405020304"/>
              </a:rPr>
              <a:t>Collection:</a:t>
            </a:r>
            <a:r>
              <a:rPr lang="en-US" sz="2000" b="1" spc="70" dirty="0" smtClean="0">
                <a:latin typeface="Times New Roman" panose="02020603050405020304"/>
                <a:cs typeface="Times New Roman" panose="02020603050405020304"/>
              </a:rPr>
              <a:t> </a:t>
            </a:r>
            <a:r>
              <a:rPr sz="2000" spc="60" smtClean="0">
                <a:latin typeface="Times New Roman" panose="02020603050405020304"/>
                <a:cs typeface="Times New Roman" panose="02020603050405020304"/>
              </a:rPr>
              <a:t>Gather</a:t>
            </a:r>
            <a:r>
              <a:rPr sz="2000" spc="160" smtClean="0">
                <a:latin typeface="Times New Roman" panose="02020603050405020304"/>
                <a:cs typeface="Times New Roman" panose="02020603050405020304"/>
              </a:rPr>
              <a:t> </a:t>
            </a:r>
            <a:r>
              <a:rPr sz="2000" spc="65" dirty="0">
                <a:latin typeface="Times New Roman" panose="02020603050405020304"/>
                <a:cs typeface="Times New Roman" panose="02020603050405020304"/>
              </a:rPr>
              <a:t>relevant</a:t>
            </a:r>
            <a:r>
              <a:rPr sz="2000" spc="165" dirty="0">
                <a:latin typeface="Times New Roman" panose="02020603050405020304"/>
                <a:cs typeface="Times New Roman" panose="02020603050405020304"/>
              </a:rPr>
              <a:t> </a:t>
            </a:r>
            <a:r>
              <a:rPr sz="2000" spc="60" dirty="0">
                <a:latin typeface="Times New Roman" panose="02020603050405020304"/>
                <a:cs typeface="Times New Roman" panose="02020603050405020304"/>
              </a:rPr>
              <a:t>data</a:t>
            </a:r>
            <a:r>
              <a:rPr sz="2000" spc="170" dirty="0">
                <a:latin typeface="Times New Roman" panose="02020603050405020304"/>
                <a:cs typeface="Times New Roman" panose="02020603050405020304"/>
              </a:rPr>
              <a:t> </a:t>
            </a:r>
            <a:r>
              <a:rPr sz="2000" spc="55" dirty="0">
                <a:latin typeface="Times New Roman" panose="02020603050405020304"/>
                <a:cs typeface="Times New Roman" panose="02020603050405020304"/>
              </a:rPr>
              <a:t>for</a:t>
            </a:r>
            <a:r>
              <a:rPr sz="2000" spc="170" dirty="0">
                <a:latin typeface="Times New Roman" panose="02020603050405020304"/>
                <a:cs typeface="Times New Roman" panose="02020603050405020304"/>
              </a:rPr>
              <a:t> </a:t>
            </a:r>
            <a:r>
              <a:rPr sz="2000" spc="70" dirty="0">
                <a:latin typeface="Times New Roman" panose="02020603050405020304"/>
                <a:cs typeface="Times New Roman" panose="02020603050405020304"/>
              </a:rPr>
              <a:t>training</a:t>
            </a:r>
            <a:r>
              <a:rPr sz="2000" spc="170" dirty="0">
                <a:latin typeface="Times New Roman" panose="02020603050405020304"/>
                <a:cs typeface="Times New Roman" panose="02020603050405020304"/>
              </a:rPr>
              <a:t> </a:t>
            </a:r>
            <a:r>
              <a:rPr sz="2000" spc="60" dirty="0">
                <a:latin typeface="Times New Roman" panose="02020603050405020304"/>
                <a:cs typeface="Times New Roman" panose="02020603050405020304"/>
              </a:rPr>
              <a:t>your</a:t>
            </a:r>
            <a:r>
              <a:rPr sz="2000" spc="170" dirty="0">
                <a:latin typeface="Times New Roman" panose="02020603050405020304"/>
                <a:cs typeface="Times New Roman" panose="02020603050405020304"/>
              </a:rPr>
              <a:t> </a:t>
            </a:r>
            <a:r>
              <a:rPr sz="2000" spc="55" dirty="0">
                <a:latin typeface="Times New Roman" panose="02020603050405020304"/>
                <a:cs typeface="Times New Roman" panose="02020603050405020304"/>
              </a:rPr>
              <a:t>Al.</a:t>
            </a:r>
            <a:r>
              <a:rPr sz="2000" spc="170" dirty="0">
                <a:latin typeface="Times New Roman" panose="02020603050405020304"/>
                <a:cs typeface="Times New Roman" panose="02020603050405020304"/>
              </a:rPr>
              <a:t> </a:t>
            </a:r>
            <a:r>
              <a:rPr sz="2000" spc="60" dirty="0">
                <a:latin typeface="Times New Roman" panose="02020603050405020304"/>
                <a:cs typeface="Times New Roman" panose="02020603050405020304"/>
              </a:rPr>
              <a:t>This</a:t>
            </a:r>
            <a:r>
              <a:rPr sz="2000" spc="175" dirty="0">
                <a:latin typeface="Times New Roman" panose="02020603050405020304"/>
                <a:cs typeface="Times New Roman" panose="02020603050405020304"/>
              </a:rPr>
              <a:t> </a:t>
            </a:r>
            <a:r>
              <a:rPr sz="2000" spc="65" dirty="0">
                <a:latin typeface="Times New Roman" panose="02020603050405020304"/>
                <a:cs typeface="Times New Roman" panose="02020603050405020304"/>
              </a:rPr>
              <a:t>could</a:t>
            </a:r>
            <a:r>
              <a:rPr sz="2000" spc="170" dirty="0">
                <a:latin typeface="Times New Roman" panose="02020603050405020304"/>
                <a:cs typeface="Times New Roman" panose="02020603050405020304"/>
              </a:rPr>
              <a:t> </a:t>
            </a:r>
            <a:r>
              <a:rPr sz="2000" spc="70" dirty="0">
                <a:latin typeface="Times New Roman" panose="02020603050405020304"/>
                <a:cs typeface="Times New Roman" panose="02020603050405020304"/>
              </a:rPr>
              <a:t>include </a:t>
            </a:r>
            <a:r>
              <a:rPr sz="2000" spc="-58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personal preferences,</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schedules,</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or</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any</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other</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context-specific</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information.</a:t>
            </a:r>
            <a:endParaRPr sz="2000">
              <a:latin typeface="Times New Roman" panose="02020603050405020304"/>
              <a:cs typeface="Times New Roman" panose="02020603050405020304"/>
            </a:endParaRPr>
          </a:p>
          <a:p>
            <a:pPr marL="355600" marR="224790" indent="-342900" algn="just">
              <a:lnSpc>
                <a:spcPct val="150000"/>
              </a:lnSpc>
              <a:spcBef>
                <a:spcPts val="575"/>
              </a:spcBef>
              <a:buFont typeface="Arial MT"/>
              <a:buChar char="•"/>
              <a:tabLst>
                <a:tab pos="354965" algn="l"/>
                <a:tab pos="355600" algn="l"/>
                <a:tab pos="2479675" algn="l"/>
              </a:tabLst>
            </a:pPr>
            <a:r>
              <a:rPr sz="2000" b="1" spc="-5">
                <a:latin typeface="Times New Roman" panose="02020603050405020304"/>
                <a:cs typeface="Times New Roman" panose="02020603050405020304"/>
              </a:rPr>
              <a:t>User</a:t>
            </a:r>
            <a:r>
              <a:rPr sz="2000" b="1" spc="5">
                <a:latin typeface="Times New Roman" panose="02020603050405020304"/>
                <a:cs typeface="Times New Roman" panose="02020603050405020304"/>
              </a:rPr>
              <a:t> </a:t>
            </a:r>
            <a:r>
              <a:rPr sz="2000" b="1" spc="-5" smtClean="0">
                <a:latin typeface="Times New Roman" panose="02020603050405020304"/>
                <a:cs typeface="Times New Roman" panose="02020603050405020304"/>
              </a:rPr>
              <a:t>Interface:</a:t>
            </a:r>
            <a:r>
              <a:rPr lang="en-US" sz="2000" b="1" spc="-5" dirty="0" smtClean="0">
                <a:latin typeface="Times New Roman" panose="02020603050405020304"/>
                <a:cs typeface="Times New Roman" panose="02020603050405020304"/>
              </a:rPr>
              <a:t> </a:t>
            </a:r>
            <a:r>
              <a:rPr sz="2000" spc="-5" smtClean="0">
                <a:latin typeface="Times New Roman" panose="02020603050405020304" pitchFamily="18" charset="0"/>
                <a:cs typeface="Times New Roman" panose="02020603050405020304" pitchFamily="18" charset="0"/>
              </a:rPr>
              <a:t>Develop</a:t>
            </a:r>
            <a:r>
              <a:rPr sz="2000" spc="5" smtClean="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 </a:t>
            </a:r>
            <a:r>
              <a:rPr sz="2000" spc="-5" dirty="0">
                <a:latin typeface="Times New Roman" panose="02020603050405020304" pitchFamily="18" charset="0"/>
                <a:cs typeface="Times New Roman" panose="02020603050405020304" pitchFamily="18" charset="0"/>
              </a:rPr>
              <a:t>user-friendly</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interface</a:t>
            </a:r>
            <a:r>
              <a:rPr sz="2000" dirty="0">
                <a:latin typeface="Times New Roman" panose="02020603050405020304" pitchFamily="18" charset="0"/>
                <a:cs typeface="Times New Roman" panose="02020603050405020304" pitchFamily="18" charset="0"/>
              </a:rPr>
              <a:t> for </a:t>
            </a:r>
            <a:r>
              <a:rPr sz="2000" spc="-5" dirty="0">
                <a:latin typeface="Times New Roman" panose="02020603050405020304" pitchFamily="18" charset="0"/>
                <a:cs typeface="Times New Roman" panose="02020603050405020304" pitchFamily="18" charset="0"/>
              </a:rPr>
              <a:t>interaction.</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This</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could</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be</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 </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command-line</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interface</a:t>
            </a:r>
            <a:r>
              <a:rPr sz="2000" dirty="0">
                <a:latin typeface="Times New Roman" panose="02020603050405020304" pitchFamily="18" charset="0"/>
                <a:cs typeface="Times New Roman" panose="02020603050405020304" pitchFamily="18" charset="0"/>
              </a:rPr>
              <a:t> or</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 </a:t>
            </a:r>
            <a:r>
              <a:rPr sz="2000" spc="-5" dirty="0">
                <a:latin typeface="Times New Roman" panose="02020603050405020304" pitchFamily="18" charset="0"/>
                <a:cs typeface="Times New Roman" panose="02020603050405020304" pitchFamily="18" charset="0"/>
              </a:rPr>
              <a:t>graphical</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user</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interface</a:t>
            </a:r>
            <a:r>
              <a:rPr sz="2000" spc="-5" dirty="0">
                <a:latin typeface="Times New Roman" panose="02020603050405020304"/>
                <a:cs typeface="Times New Roman" panose="02020603050405020304"/>
              </a:rPr>
              <a:t>,</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depending</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on</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your</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preference.</a:t>
            </a:r>
            <a:endParaRPr sz="2000">
              <a:latin typeface="Times New Roman" panose="02020603050405020304"/>
              <a:cs typeface="Times New Roman" panose="02020603050405020304"/>
            </a:endParaRPr>
          </a:p>
          <a:p>
            <a:pPr marL="355600" indent="-342900" algn="just">
              <a:lnSpc>
                <a:spcPct val="100000"/>
              </a:lnSpc>
              <a:spcBef>
                <a:spcPts val="2015"/>
              </a:spcBef>
              <a:buFont typeface="Arial MT"/>
              <a:buChar char="•"/>
              <a:tabLst>
                <a:tab pos="354965" algn="l"/>
                <a:tab pos="355600" algn="l"/>
                <a:tab pos="2183765" algn="l"/>
                <a:tab pos="5434330" algn="l"/>
              </a:tabLst>
            </a:pPr>
            <a:r>
              <a:rPr sz="2000" b="1" spc="-5" smtClean="0">
                <a:latin typeface="Times New Roman" panose="02020603050405020304"/>
                <a:cs typeface="Times New Roman" panose="02020603050405020304"/>
              </a:rPr>
              <a:t>Deployment:</a:t>
            </a:r>
            <a:r>
              <a:rPr lang="en-US" sz="2000" b="1" spc="-5" dirty="0" smtClean="0">
                <a:latin typeface="Times New Roman" panose="02020603050405020304"/>
                <a:cs typeface="Times New Roman" panose="02020603050405020304"/>
              </a:rPr>
              <a:t> </a:t>
            </a:r>
            <a:r>
              <a:rPr sz="2000" spc="-5" smtClean="0">
                <a:latin typeface="Times New Roman" panose="02020603050405020304"/>
                <a:cs typeface="Times New Roman" panose="02020603050405020304"/>
              </a:rPr>
              <a:t>Deploy</a:t>
            </a:r>
            <a:r>
              <a:rPr sz="2000" spc="10" smtClean="0">
                <a:latin typeface="Times New Roman" panose="02020603050405020304"/>
                <a:cs typeface="Times New Roman" panose="02020603050405020304"/>
              </a:rPr>
              <a:t> </a:t>
            </a:r>
            <a:r>
              <a:rPr sz="2000" dirty="0">
                <a:latin typeface="Times New Roman" panose="02020603050405020304"/>
                <a:cs typeface="Times New Roman" panose="02020603050405020304"/>
              </a:rPr>
              <a:t>your</a:t>
            </a:r>
            <a:r>
              <a:rPr sz="2000" spc="10" dirty="0">
                <a:latin typeface="Times New Roman" panose="02020603050405020304"/>
                <a:cs typeface="Times New Roman" panose="02020603050405020304"/>
              </a:rPr>
              <a:t> </a:t>
            </a:r>
            <a:r>
              <a:rPr sz="2000" spc="-5">
                <a:latin typeface="Times New Roman" panose="02020603050405020304"/>
                <a:cs typeface="Times New Roman" panose="02020603050405020304"/>
              </a:rPr>
              <a:t>personal</a:t>
            </a:r>
            <a:r>
              <a:rPr sz="2000" spc="10">
                <a:latin typeface="Times New Roman" panose="02020603050405020304"/>
                <a:cs typeface="Times New Roman" panose="02020603050405020304"/>
              </a:rPr>
              <a:t> </a:t>
            </a:r>
            <a:r>
              <a:rPr sz="2000" spc="-5" smtClean="0">
                <a:latin typeface="Times New Roman" panose="02020603050405020304"/>
                <a:cs typeface="Times New Roman" panose="02020603050405020304"/>
              </a:rPr>
              <a:t>Al,</a:t>
            </a:r>
            <a:r>
              <a:rPr lang="en-US" sz="2000" spc="-5" dirty="0" smtClean="0">
                <a:latin typeface="Times New Roman" panose="02020603050405020304"/>
                <a:cs typeface="Times New Roman" panose="02020603050405020304"/>
              </a:rPr>
              <a:t> </a:t>
            </a:r>
            <a:r>
              <a:rPr sz="2000" spc="-5" smtClean="0">
                <a:latin typeface="Times New Roman" panose="02020603050405020304"/>
                <a:cs typeface="Times New Roman" panose="02020603050405020304"/>
              </a:rPr>
              <a:t>making </a:t>
            </a:r>
            <a:r>
              <a:rPr sz="2000" spc="-5" dirty="0">
                <a:latin typeface="Times New Roman" panose="02020603050405020304"/>
                <a:cs typeface="Times New Roman" panose="02020603050405020304"/>
              </a:rPr>
              <a:t>it</a:t>
            </a:r>
            <a:r>
              <a:rPr sz="2000" spc="-1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accessible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for</a:t>
            </a:r>
            <a:r>
              <a:rPr sz="2000" spc="-5" dirty="0">
                <a:latin typeface="Times New Roman" panose="02020603050405020304"/>
                <a:cs typeface="Times New Roman" panose="02020603050405020304"/>
              </a:rPr>
              <a:t> daily use.</a:t>
            </a:r>
            <a:endParaRPr sz="2000">
              <a:latin typeface="Times New Roman" panose="02020603050405020304"/>
              <a:cs typeface="Times New Roman" panose="02020603050405020304"/>
            </a:endParaRPr>
          </a:p>
          <a:p>
            <a:pPr marL="355600" marR="414020" indent="-342900" algn="just">
              <a:lnSpc>
                <a:spcPct val="150000"/>
              </a:lnSpc>
              <a:spcBef>
                <a:spcPts val="575"/>
              </a:spcBef>
              <a:buFont typeface="Arial MT"/>
              <a:buChar char="•"/>
              <a:tabLst>
                <a:tab pos="354965" algn="l"/>
                <a:tab pos="355600" algn="l"/>
                <a:tab pos="3971290" algn="l"/>
              </a:tabLst>
            </a:pPr>
            <a:r>
              <a:rPr sz="2000" b="1" spc="-5">
                <a:latin typeface="Times New Roman" panose="02020603050405020304"/>
                <a:cs typeface="Times New Roman" panose="02020603050405020304"/>
              </a:rPr>
              <a:t>Continuous</a:t>
            </a:r>
            <a:r>
              <a:rPr sz="2000" b="1" spc="25">
                <a:latin typeface="Times New Roman" panose="02020603050405020304"/>
                <a:cs typeface="Times New Roman" panose="02020603050405020304"/>
              </a:rPr>
              <a:t> </a:t>
            </a:r>
            <a:r>
              <a:rPr sz="2000" b="1" spc="-5" smtClean="0">
                <a:latin typeface="Times New Roman" panose="02020603050405020304"/>
                <a:cs typeface="Times New Roman" panose="02020603050405020304"/>
              </a:rPr>
              <a:t>Improvement:</a:t>
            </a:r>
            <a:r>
              <a:rPr lang="en-US" sz="2000" b="1" spc="-5" dirty="0" smtClean="0">
                <a:latin typeface="Times New Roman" panose="02020603050405020304"/>
                <a:cs typeface="Times New Roman" panose="02020603050405020304"/>
              </a:rPr>
              <a:t> </a:t>
            </a:r>
            <a:r>
              <a:rPr sz="2000" spc="-5" smtClean="0">
                <a:latin typeface="Times New Roman" panose="02020603050405020304"/>
                <a:cs typeface="Times New Roman" panose="02020603050405020304"/>
              </a:rPr>
              <a:t>Regularly</a:t>
            </a:r>
            <a:r>
              <a:rPr sz="2000" spc="5" smtClean="0">
                <a:latin typeface="Times New Roman" panose="02020603050405020304"/>
                <a:cs typeface="Times New Roman" panose="02020603050405020304"/>
              </a:rPr>
              <a:t> </a:t>
            </a:r>
            <a:r>
              <a:rPr sz="2000" spc="-5" dirty="0">
                <a:latin typeface="Times New Roman" panose="02020603050405020304"/>
                <a:cs typeface="Times New Roman" panose="02020603050405020304"/>
              </a:rPr>
              <a:t>update and</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improve </a:t>
            </a:r>
            <a:r>
              <a:rPr sz="2000" dirty="0">
                <a:latin typeface="Times New Roman" panose="02020603050405020304"/>
                <a:cs typeface="Times New Roman" panose="02020603050405020304"/>
              </a:rPr>
              <a:t>your Al</a:t>
            </a:r>
            <a:r>
              <a:rPr sz="2000" spc="-5" dirty="0">
                <a:latin typeface="Times New Roman" panose="02020603050405020304"/>
                <a:cs typeface="Times New Roman" panose="02020603050405020304"/>
              </a:rPr>
              <a:t> based</a:t>
            </a:r>
            <a:r>
              <a:rPr sz="2000" dirty="0">
                <a:latin typeface="Times New Roman" panose="02020603050405020304"/>
                <a:cs typeface="Times New Roman" panose="02020603050405020304"/>
              </a:rPr>
              <a:t> on </a:t>
            </a:r>
            <a:r>
              <a:rPr sz="2000" spc="-5" dirty="0">
                <a:latin typeface="Times New Roman" panose="02020603050405020304"/>
                <a:cs typeface="Times New Roman" panose="02020603050405020304"/>
              </a:rPr>
              <a:t>user </a:t>
            </a:r>
            <a:r>
              <a:rPr sz="2000" spc="-58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interactions and</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changing</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requirements.</a:t>
            </a:r>
            <a:endParaRPr sz="2000">
              <a:latin typeface="Times New Roman" panose="02020603050405020304"/>
              <a:cs typeface="Times New Roman" panose="02020603050405020304"/>
            </a:endParaRPr>
          </a:p>
        </p:txBody>
      </p:sp>
      <p:sp>
        <p:nvSpPr>
          <p:cNvPr id="4" name="object 4"/>
          <p:cNvSpPr/>
          <p:nvPr/>
        </p:nvSpPr>
        <p:spPr>
          <a:xfrm>
            <a:off x="761" y="769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noFill/>
          <a:ln w="3175">
            <a:noFill/>
          </a:ln>
        </p:spPr>
        <p:txBody>
          <a:bodyPr wrap="square" lIns="0" tIns="0" rIns="0" bIns="0" rtlCol="0"/>
          <a:lstStyle/>
          <a:p/>
        </p:txBody>
      </p:sp>
      <p:sp>
        <p:nvSpPr>
          <p:cNvPr id="5" name="object 5"/>
          <p:cNvSpPr txBox="1">
            <a:spLocks noGrp="1"/>
          </p:cNvSpPr>
          <p:nvPr>
            <p:ph type="sldNum" sz="quarter" idx="7"/>
          </p:nvPr>
        </p:nvSpPr>
        <p:spPr>
          <a:xfrm>
            <a:off x="358140" y="6416232"/>
            <a:ext cx="301625" cy="320040"/>
          </a:xfrm>
          <a:prstGeom prst="rect">
            <a:avLst/>
          </a:prstGeom>
        </p:spPr>
        <p:txBody>
          <a:bodyPr vert="horz" wrap="square" lIns="0" tIns="12700" rIns="0" bIns="0" rtlCol="0">
            <a:spAutoFit/>
          </a:bodyPr>
          <a:lstStyle/>
          <a:p>
            <a:pPr marL="38100">
              <a:lnSpc>
                <a:spcPct val="100000"/>
              </a:lnSpc>
              <a:spcBef>
                <a:spcPts val="100"/>
              </a:spcBef>
            </a:pPr>
            <a:r>
              <a:rPr lang="en-IN" altLang="en-US" sz="2000" dirty="0" smtClean="0"/>
              <a:t>14</a:t>
            </a:r>
            <a:endParaRPr lang="en-IN" altLang="en-US" sz="20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1554" y="0"/>
            <a:ext cx="4143404" cy="549300"/>
          </a:xfrm>
        </p:spPr>
        <p:txBody>
          <a:bodyPr/>
          <a:lstStyle/>
          <a:p>
            <a:r>
              <a:rPr lang="en-US" dirty="0" smtClean="0"/>
              <a:t>Modules Split-up </a:t>
            </a:r>
            <a:endParaRPr lang="en-IN" dirty="0"/>
          </a:p>
        </p:txBody>
      </p:sp>
      <p:sp>
        <p:nvSpPr>
          <p:cNvPr id="3" name="Text Placeholder 2"/>
          <p:cNvSpPr>
            <a:spLocks noGrp="1"/>
          </p:cNvSpPr>
          <p:nvPr>
            <p:ph type="body" idx="1"/>
          </p:nvPr>
        </p:nvSpPr>
        <p:spPr>
          <a:xfrm>
            <a:off x="738467" y="1214423"/>
            <a:ext cx="10671847" cy="2831465"/>
          </a:xfrm>
        </p:spPr>
        <p:txBody>
          <a:bodyPr/>
          <a:lstStyle/>
          <a:p>
            <a:pPr>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Text </a:t>
            </a:r>
            <a:r>
              <a:rPr lang="en-IN" dirty="0" err="1" smtClean="0">
                <a:latin typeface="Times New Roman" panose="02020603050405020304" pitchFamily="18" charset="0"/>
                <a:cs typeface="Times New Roman" panose="02020603050405020304" pitchFamily="18" charset="0"/>
              </a:rPr>
              <a:t>Preprocessing</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Module</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  Model </a:t>
            </a:r>
            <a:r>
              <a:rPr lang="en-IN" dirty="0" smtClean="0">
                <a:latin typeface="Times New Roman" panose="02020603050405020304" pitchFamily="18" charset="0"/>
                <a:cs typeface="Times New Roman" panose="02020603050405020304" pitchFamily="18" charset="0"/>
              </a:rPr>
              <a:t>Training and Evaluation Module</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  Dialog </a:t>
            </a:r>
            <a:r>
              <a:rPr lang="en-IN" dirty="0" smtClean="0">
                <a:latin typeface="Times New Roman" panose="02020603050405020304" pitchFamily="18" charset="0"/>
                <a:cs typeface="Times New Roman" panose="02020603050405020304" pitchFamily="18" charset="0"/>
              </a:rPr>
              <a:t>Management Module</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  User </a:t>
            </a:r>
            <a:r>
              <a:rPr lang="en-IN" dirty="0" smtClean="0">
                <a:latin typeface="Times New Roman" panose="02020603050405020304" pitchFamily="18" charset="0"/>
                <a:cs typeface="Times New Roman" panose="02020603050405020304" pitchFamily="18" charset="0"/>
              </a:rPr>
              <a:t>Interface Module</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  Data </a:t>
            </a:r>
            <a:r>
              <a:rPr lang="en-IN" dirty="0" smtClean="0">
                <a:latin typeface="Times New Roman" panose="02020603050405020304" pitchFamily="18" charset="0"/>
                <a:cs typeface="Times New Roman" panose="02020603050405020304" pitchFamily="18" charset="0"/>
              </a:rPr>
              <a:t>Storage and Retrieval Module</a:t>
            </a:r>
            <a:endParaRPr lang="en-IN" dirty="0" smtClean="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endParaRPr lang="en-IN" sz="2000"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335280" y="6453505"/>
            <a:ext cx="4064000" cy="398780"/>
          </a:xfrm>
          <a:prstGeom prst="rect">
            <a:avLst/>
          </a:prstGeom>
          <a:noFill/>
        </p:spPr>
        <p:txBody>
          <a:bodyPr wrap="square" rtlCol="0">
            <a:spAutoFit/>
          </a:bodyPr>
          <a:p>
            <a:r>
              <a:rPr lang="en-IN" altLang="en-US" sz="2000" b="1">
                <a:latin typeface="Times New Roman" panose="02020603050405020304" pitchFamily="18" charset="0"/>
                <a:cs typeface="Times New Roman" panose="02020603050405020304" pitchFamily="18" charset="0"/>
              </a:rPr>
              <a:t>15</a:t>
            </a:r>
            <a:endParaRPr lang="en-IN" altLang="en-US" sz="2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16" y="-4698"/>
            <a:ext cx="4357718" cy="1661993"/>
          </a:xfrm>
        </p:spPr>
        <p:txBody>
          <a:bodyPr/>
          <a:lstStyle/>
          <a:p>
            <a:r>
              <a:rPr lang="en-US" dirty="0" smtClean="0"/>
              <a:t>Module Description</a:t>
            </a:r>
            <a:endParaRPr lang="en-IN" dirty="0"/>
          </a:p>
        </p:txBody>
      </p:sp>
      <p:sp>
        <p:nvSpPr>
          <p:cNvPr id="3" name="Text Placeholder 2"/>
          <p:cNvSpPr>
            <a:spLocks noGrp="1"/>
          </p:cNvSpPr>
          <p:nvPr>
            <p:ph type="body" idx="1"/>
          </p:nvPr>
        </p:nvSpPr>
        <p:spPr>
          <a:xfrm>
            <a:off x="809625" y="981075"/>
            <a:ext cx="10528935" cy="4975860"/>
          </a:xfrm>
        </p:spPr>
        <p:txBody>
          <a:bodyPr>
            <a:noAutofit/>
          </a:bodyPr>
          <a:lstStyle/>
          <a:p>
            <a:pPr algn="just">
              <a:lnSpc>
                <a:spcPct val="150000"/>
              </a:lnSpc>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  Text </a:t>
            </a:r>
            <a:r>
              <a:rPr lang="en-IN" sz="2000" b="1" dirty="0" err="1" smtClean="0">
                <a:latin typeface="Times New Roman" panose="02020603050405020304" pitchFamily="18" charset="0"/>
                <a:cs typeface="Times New Roman" panose="02020603050405020304" pitchFamily="18" charset="0"/>
              </a:rPr>
              <a:t>Preprocessing</a:t>
            </a:r>
            <a:r>
              <a:rPr lang="en-IN" sz="2000" b="1" dirty="0" smtClean="0">
                <a:latin typeface="Times New Roman" panose="02020603050405020304" pitchFamily="18" charset="0"/>
                <a:cs typeface="Times New Roman" panose="02020603050405020304" pitchFamily="18" charset="0"/>
              </a:rPr>
              <a:t> Module : </a:t>
            </a:r>
            <a:r>
              <a:rPr lang="en-IN" dirty="0" smtClean="0">
                <a:latin typeface="Times New Roman" panose="02020603050405020304" pitchFamily="18" charset="0"/>
                <a:cs typeface="Times New Roman" panose="02020603050405020304" pitchFamily="18" charset="0"/>
              </a:rPr>
              <a:t>This module could include functions for cleaning and </a:t>
            </a:r>
            <a:r>
              <a:rPr lang="en-IN" dirty="0" err="1" smtClean="0">
                <a:latin typeface="Times New Roman" panose="02020603050405020304" pitchFamily="18" charset="0"/>
                <a:cs typeface="Times New Roman" panose="02020603050405020304" pitchFamily="18" charset="0"/>
              </a:rPr>
              <a:t>preprocessing</a:t>
            </a:r>
            <a:r>
              <a:rPr lang="en-IN" dirty="0" smtClean="0">
                <a:latin typeface="Times New Roman" panose="02020603050405020304" pitchFamily="18" charset="0"/>
                <a:cs typeface="Times New Roman" panose="02020603050405020304" pitchFamily="18" charset="0"/>
              </a:rPr>
              <a:t> text data, such as removing punctuation, </a:t>
            </a:r>
            <a:r>
              <a:rPr lang="en-IN" dirty="0" err="1" smtClean="0">
                <a:latin typeface="Times New Roman" panose="02020603050405020304" pitchFamily="18" charset="0"/>
                <a:cs typeface="Times New Roman" panose="02020603050405020304" pitchFamily="18" charset="0"/>
              </a:rPr>
              <a:t>stopwords</a:t>
            </a:r>
            <a:r>
              <a:rPr lang="en-IN" dirty="0" smtClean="0">
                <a:latin typeface="Times New Roman" panose="02020603050405020304" pitchFamily="18" charset="0"/>
                <a:cs typeface="Times New Roman" panose="02020603050405020304" pitchFamily="18" charset="0"/>
              </a:rPr>
              <a:t>, and performing tokenization.  </a:t>
            </a:r>
            <a:endParaRPr lang="en-IN" dirty="0" smtClean="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  Model </a:t>
            </a:r>
            <a:r>
              <a:rPr lang="en-IN" sz="2000" b="1" dirty="0" smtClean="0">
                <a:latin typeface="Times New Roman" panose="02020603050405020304" pitchFamily="18" charset="0"/>
                <a:cs typeface="Times New Roman" panose="02020603050405020304" pitchFamily="18" charset="0"/>
              </a:rPr>
              <a:t>Training and Evaluation Module: </a:t>
            </a:r>
            <a:r>
              <a:rPr lang="en-IN" dirty="0" smtClean="0">
                <a:latin typeface="Times New Roman" panose="02020603050405020304" pitchFamily="18" charset="0"/>
                <a:cs typeface="Times New Roman" panose="02020603050405020304" pitchFamily="18" charset="0"/>
              </a:rPr>
              <a:t>This module could provide functions for training and evaluating machine learning models for various tasks, such as sentiment analysis, text classification, named entity recognition, etc</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  Dialog </a:t>
            </a:r>
            <a:r>
              <a:rPr lang="en-IN" sz="2000" b="1" dirty="0" smtClean="0">
                <a:latin typeface="Times New Roman" panose="02020603050405020304" pitchFamily="18" charset="0"/>
                <a:cs typeface="Times New Roman" panose="02020603050405020304" pitchFamily="18" charset="0"/>
              </a:rPr>
              <a:t>Management Module: </a:t>
            </a:r>
            <a:r>
              <a:rPr lang="en-IN" dirty="0" smtClean="0">
                <a:latin typeface="Times New Roman" panose="02020603050405020304" pitchFamily="18" charset="0"/>
                <a:cs typeface="Times New Roman" panose="02020603050405020304" pitchFamily="18" charset="0"/>
              </a:rPr>
              <a:t>This module could handle dialog management functionalities, such as understanding user queries, generating responses, and managing conversation flow.</a:t>
            </a:r>
            <a:endParaRPr lang="en-IN" dirty="0" smtClean="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sym typeface="+mn-ea"/>
              </a:rPr>
              <a:t>  </a:t>
            </a:r>
            <a:r>
              <a:rPr lang="en-IN" sz="2000" b="1" dirty="0" smtClean="0">
                <a:latin typeface="Times New Roman" panose="02020603050405020304" pitchFamily="18" charset="0"/>
                <a:cs typeface="Times New Roman" panose="02020603050405020304" pitchFamily="18" charset="0"/>
                <a:sym typeface="+mn-ea"/>
              </a:rPr>
              <a:t>User Interface Module:</a:t>
            </a:r>
            <a:r>
              <a:rPr lang="en-IN" b="1" dirty="0" smtClean="0">
                <a:latin typeface="Times New Roman" panose="02020603050405020304" pitchFamily="18" charset="0"/>
                <a:cs typeface="Times New Roman" panose="02020603050405020304" pitchFamily="18" charset="0"/>
                <a:sym typeface="+mn-ea"/>
              </a:rPr>
              <a:t> </a:t>
            </a:r>
            <a:r>
              <a:rPr lang="en-IN" dirty="0" smtClean="0">
                <a:latin typeface="Times New Roman" panose="02020603050405020304" pitchFamily="18" charset="0"/>
                <a:cs typeface="Times New Roman" panose="02020603050405020304" pitchFamily="18" charset="0"/>
                <a:sym typeface="+mn-ea"/>
              </a:rPr>
              <a:t>This module could include functions for creating a user interface for interacting with the personal AI system, such as a command-line interface (CLI) or a graphical user interface (GUI).</a:t>
            </a:r>
            <a:endParaRPr lang="en-IN" dirty="0" smtClean="0">
              <a:latin typeface="Times New Roman" panose="02020603050405020304" pitchFamily="18" charset="0"/>
              <a:cs typeface="Times New Roman" panose="02020603050405020304" pitchFamily="18" charset="0"/>
              <a:sym typeface="+mn-ea"/>
            </a:endParaRPr>
          </a:p>
          <a:p>
            <a:pPr algn="just">
              <a:lnSpc>
                <a:spcPct val="150000"/>
              </a:lnSpc>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sym typeface="+mn-ea"/>
              </a:rPr>
              <a:t>  </a:t>
            </a:r>
            <a:r>
              <a:rPr lang="en-IN" sz="2000" b="1" dirty="0" smtClean="0">
                <a:latin typeface="Times New Roman" panose="02020603050405020304" pitchFamily="18" charset="0"/>
                <a:cs typeface="Times New Roman" panose="02020603050405020304" pitchFamily="18" charset="0"/>
                <a:sym typeface="+mn-ea"/>
              </a:rPr>
              <a:t>Data Storage and Retrieval Module</a:t>
            </a:r>
            <a:r>
              <a:rPr lang="en-IN" sz="2000" dirty="0" smtClean="0">
                <a:latin typeface="Times New Roman" panose="02020603050405020304" pitchFamily="18" charset="0"/>
                <a:cs typeface="Times New Roman" panose="02020603050405020304" pitchFamily="18" charset="0"/>
                <a:sym typeface="+mn-ea"/>
              </a:rPr>
              <a:t>:</a:t>
            </a:r>
            <a:r>
              <a:rPr lang="en-IN" dirty="0" smtClean="0">
                <a:latin typeface="Times New Roman" panose="02020603050405020304" pitchFamily="18" charset="0"/>
                <a:cs typeface="Times New Roman" panose="02020603050405020304" pitchFamily="18" charset="0"/>
                <a:sym typeface="+mn-ea"/>
              </a:rPr>
              <a:t>  This module could handle storing and retrieving data used by the personal AI system, such as user preferences, training data for machine learning models, or logs of interactions.</a:t>
            </a:r>
            <a:endParaRPr lang="en-IN" dirty="0" smtClean="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a:lnSpc>
                <a:spcPct val="150000"/>
              </a:lnSpc>
            </a:pPr>
            <a:endParaRPr lang="en-IN" dirty="0" smtClean="0">
              <a:latin typeface="Times New Roman" panose="02020603050405020304" pitchFamily="18" charset="0"/>
              <a:cs typeface="Times New Roman" panose="02020603050405020304" pitchFamily="18" charset="0"/>
            </a:endParaRPr>
          </a:p>
          <a:p>
            <a:endParaRPr lang="en-IN" dirty="0"/>
          </a:p>
        </p:txBody>
      </p:sp>
      <p:sp>
        <p:nvSpPr>
          <p:cNvPr id="5" name="object 5"/>
          <p:cNvSpPr txBox="1">
            <a:spLocks noGrp="1"/>
          </p:cNvSpPr>
          <p:nvPr>
            <p:ph type="sldNum" sz="quarter" idx="7"/>
          </p:nvPr>
        </p:nvSpPr>
        <p:spPr>
          <a:xfrm>
            <a:off x="358140" y="6416232"/>
            <a:ext cx="301625" cy="320040"/>
          </a:xfrm>
          <a:prstGeom prst="rect">
            <a:avLst/>
          </a:prstGeom>
        </p:spPr>
        <p:txBody>
          <a:bodyPr vert="horz" wrap="square" lIns="0" tIns="12700" rIns="0" bIns="0" rtlCol="0">
            <a:spAutoFit/>
          </a:bodyPr>
          <a:p>
            <a:pPr marL="38100">
              <a:lnSpc>
                <a:spcPct val="100000"/>
              </a:lnSpc>
              <a:spcBef>
                <a:spcPts val="100"/>
              </a:spcBef>
            </a:pPr>
            <a:r>
              <a:rPr lang="en-IN" altLang="en-US" sz="2000" dirty="0" smtClean="0"/>
              <a:t>16</a:t>
            </a:r>
            <a:endParaRPr lang="en-IN" altLang="en-US" sz="20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503930" y="0"/>
            <a:ext cx="4829810" cy="645160"/>
          </a:xfrm>
          <a:prstGeom prst="rect">
            <a:avLst/>
          </a:prstGeom>
          <a:noFill/>
          <a:ln>
            <a:noFill/>
          </a:ln>
        </p:spPr>
        <p:txBody>
          <a:bodyPr wrap="square" rtlCol="0">
            <a:spAutoFit/>
          </a:bodyPr>
          <a:lstStyle/>
          <a:p>
            <a:pPr algn="ctr"/>
            <a:r>
              <a:rPr lang="en-IN" altLang="en-US" sz="3600" b="1" dirty="0">
                <a:solidFill>
                  <a:schemeClr val="bg1"/>
                </a:solidFill>
                <a:latin typeface="Times New Roman" panose="02020603050405020304" pitchFamily="18" charset="0"/>
                <a:cs typeface="Times New Roman" panose="02020603050405020304" pitchFamily="18" charset="0"/>
              </a:rPr>
              <a:t>Architectural Design</a:t>
            </a:r>
            <a:endParaRPr lang="en-IN" altLang="en-US" sz="3600" b="1" dirty="0">
              <a:solidFill>
                <a:schemeClr val="bg1"/>
              </a:solidFill>
              <a:latin typeface="Times New Roman" panose="02020603050405020304" pitchFamily="18" charset="0"/>
              <a:cs typeface="Times New Roman" panose="02020603050405020304" pitchFamily="18" charset="0"/>
            </a:endParaRPr>
          </a:p>
        </p:txBody>
      </p:sp>
      <p:sp>
        <p:nvSpPr>
          <p:cNvPr id="9" name="Text Box 8"/>
          <p:cNvSpPr txBox="1"/>
          <p:nvPr/>
        </p:nvSpPr>
        <p:spPr>
          <a:xfrm>
            <a:off x="330200" y="6429396"/>
            <a:ext cx="836578" cy="368300"/>
          </a:xfrm>
          <a:prstGeom prst="rect">
            <a:avLst/>
          </a:prstGeom>
          <a:noFill/>
        </p:spPr>
        <p:txBody>
          <a:bodyPr wrap="square" rtlCol="0">
            <a:spAutoFit/>
          </a:bodyPr>
          <a:lstStyle/>
          <a:p>
            <a:r>
              <a:rPr lang="en-IN" altLang="en-US" b="1" dirty="0">
                <a:latin typeface="Times New Roman" panose="02020603050405020304" pitchFamily="18" charset="0"/>
                <a:cs typeface="Times New Roman" panose="02020603050405020304" pitchFamily="18" charset="0"/>
              </a:rPr>
              <a:t>17</a:t>
            </a:r>
            <a:endParaRPr lang="en-IN" altLang="en-US" b="1" dirty="0">
              <a:latin typeface="Times New Roman" panose="02020603050405020304" pitchFamily="18" charset="0"/>
              <a:cs typeface="Times New Roman" panose="02020603050405020304" pitchFamily="18" charset="0"/>
            </a:endParaRPr>
          </a:p>
        </p:txBody>
      </p:sp>
      <p:sp>
        <p:nvSpPr>
          <p:cNvPr id="7" name="Text Box 6"/>
          <p:cNvSpPr txBox="1"/>
          <p:nvPr/>
        </p:nvSpPr>
        <p:spPr>
          <a:xfrm>
            <a:off x="12219305" y="1932305"/>
            <a:ext cx="4064000" cy="368300"/>
          </a:xfrm>
          <a:prstGeom prst="rect">
            <a:avLst/>
          </a:prstGeom>
          <a:noFill/>
        </p:spPr>
        <p:txBody>
          <a:bodyPr wrap="square" rtlCol="0">
            <a:spAutoFit/>
          </a:bodyPr>
          <a:lstStyle/>
          <a:p>
            <a:endParaRPr lang="en-US"/>
          </a:p>
        </p:txBody>
      </p:sp>
      <p:pic>
        <p:nvPicPr>
          <p:cNvPr id="3" name="Content Placeholder 2" descr="Virtual-Assistant-Using-Python-extrudesign.com-SC21041003"/>
          <p:cNvPicPr>
            <a:picLocks noChangeAspect="1"/>
          </p:cNvPicPr>
          <p:nvPr>
            <p:ph sz="half" idx="3"/>
          </p:nvPr>
        </p:nvPicPr>
        <p:blipFill>
          <a:blip r:embed="rId1"/>
          <a:stretch>
            <a:fillRect/>
          </a:stretch>
        </p:blipFill>
        <p:spPr>
          <a:xfrm>
            <a:off x="2063115" y="1557020"/>
            <a:ext cx="7083425" cy="35217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511675" y="-27305"/>
            <a:ext cx="4064000" cy="645160"/>
          </a:xfrm>
          <a:prstGeom prst="rect">
            <a:avLst/>
          </a:prstGeom>
          <a:noFill/>
        </p:spPr>
        <p:txBody>
          <a:bodyPr wrap="square" rtlCol="0">
            <a:spAutoFit/>
          </a:bodyPr>
          <a:lstStyle/>
          <a:p>
            <a:r>
              <a:rPr lang="en-IN" altLang="en-US" sz="3600" b="1">
                <a:solidFill>
                  <a:schemeClr val="bg1"/>
                </a:solidFill>
                <a:latin typeface="Times New Roman" panose="02020603050405020304" pitchFamily="18" charset="0"/>
                <a:cs typeface="Times New Roman" panose="02020603050405020304" pitchFamily="18" charset="0"/>
              </a:rPr>
              <a:t>Sequence Diagram</a:t>
            </a:r>
            <a:endParaRPr lang="en-IN" altLang="en-US" sz="3600" b="1">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sequencedia1"/>
          <p:cNvPicPr>
            <a:picLocks noGrp="1" noChangeAspect="1"/>
          </p:cNvPicPr>
          <p:nvPr>
            <p:ph sz="half" idx="2"/>
          </p:nvPr>
        </p:nvPicPr>
        <p:blipFill>
          <a:blip r:embed="rId1"/>
          <a:stretch>
            <a:fillRect/>
          </a:stretch>
        </p:blipFill>
        <p:spPr>
          <a:xfrm>
            <a:off x="1644650" y="873760"/>
            <a:ext cx="8956040" cy="4857750"/>
          </a:xfrm>
          <a:prstGeom prst="rect">
            <a:avLst/>
          </a:prstGeom>
        </p:spPr>
      </p:pic>
      <p:sp>
        <p:nvSpPr>
          <p:cNvPr id="8" name="Text Box 7"/>
          <p:cNvSpPr txBox="1"/>
          <p:nvPr/>
        </p:nvSpPr>
        <p:spPr>
          <a:xfrm>
            <a:off x="322580" y="6376670"/>
            <a:ext cx="598805" cy="537210"/>
          </a:xfrm>
          <a:prstGeom prst="rect">
            <a:avLst/>
          </a:prstGeom>
          <a:noFill/>
        </p:spPr>
        <p:txBody>
          <a:bodyPr wrap="square" rtlCol="0">
            <a:noAutofit/>
          </a:bodyPr>
          <a:lstStyle/>
          <a:p>
            <a:r>
              <a:rPr lang="en-IN" altLang="en-US" sz="2000" b="1">
                <a:latin typeface="Times New Roman" panose="02020603050405020304" pitchFamily="18" charset="0"/>
                <a:cs typeface="Times New Roman" panose="02020603050405020304" pitchFamily="18" charset="0"/>
              </a:rPr>
              <a:t>18</a:t>
            </a:r>
            <a:endParaRPr lang="en-IN" altLang="en-US" sz="2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63339" y="0"/>
            <a:ext cx="3453765" cy="574040"/>
          </a:xfrm>
          <a:prstGeom prst="rect">
            <a:avLst/>
          </a:prstGeom>
        </p:spPr>
        <p:txBody>
          <a:bodyPr vert="horz" wrap="square" lIns="0" tIns="12700" rIns="0" bIns="0" rtlCol="0">
            <a:spAutoFit/>
          </a:bodyPr>
          <a:lstStyle/>
          <a:p>
            <a:pPr marL="12700">
              <a:lnSpc>
                <a:spcPct val="100000"/>
              </a:lnSpc>
              <a:spcBef>
                <a:spcPts val="100"/>
              </a:spcBef>
            </a:pPr>
            <a:r>
              <a:rPr spc="-30" dirty="0"/>
              <a:t>Table</a:t>
            </a:r>
            <a:r>
              <a:rPr spc="-165" dirty="0"/>
              <a:t> </a:t>
            </a:r>
            <a:r>
              <a:rPr dirty="0"/>
              <a:t>of</a:t>
            </a:r>
            <a:r>
              <a:rPr spc="-135" dirty="0"/>
              <a:t> </a:t>
            </a:r>
            <a:r>
              <a:rPr spc="-10" dirty="0"/>
              <a:t>Contents</a:t>
            </a:r>
            <a:endParaRPr spc="-10" dirty="0"/>
          </a:p>
        </p:txBody>
      </p:sp>
      <p:graphicFrame>
        <p:nvGraphicFramePr>
          <p:cNvPr id="3" name="object 3"/>
          <p:cNvGraphicFramePr>
            <a:graphicFrameLocks noGrp="1"/>
          </p:cNvGraphicFramePr>
          <p:nvPr/>
        </p:nvGraphicFramePr>
        <p:xfrm>
          <a:off x="1688465" y="836930"/>
          <a:ext cx="8368665" cy="4716780"/>
        </p:xfrm>
        <a:graphic>
          <a:graphicData uri="http://schemas.openxmlformats.org/drawingml/2006/table">
            <a:tbl>
              <a:tblPr firstRow="1" bandRow="1">
                <a:tableStyleId>{2D5ABB26-0587-4C30-8999-92F81FD0307C}</a:tableStyleId>
              </a:tblPr>
              <a:tblGrid>
                <a:gridCol w="1360170"/>
                <a:gridCol w="5160645"/>
                <a:gridCol w="1847850"/>
              </a:tblGrid>
              <a:tr h="488315">
                <a:tc>
                  <a:txBody>
                    <a:bodyPr/>
                    <a:lstStyle/>
                    <a:p>
                      <a:pPr marL="1905" algn="ctr">
                        <a:lnSpc>
                          <a:spcPct val="100000"/>
                        </a:lnSpc>
                        <a:spcBef>
                          <a:spcPts val="170"/>
                        </a:spcBef>
                      </a:pPr>
                      <a:r>
                        <a:rPr sz="2000" b="1" spc="-20" smtClean="0">
                          <a:latin typeface="Times New Roman" panose="02020603050405020304"/>
                          <a:cs typeface="Times New Roman" panose="02020603050405020304"/>
                        </a:rPr>
                        <a:t>S.NO</a:t>
                      </a:r>
                      <a:endParaRPr sz="2000" dirty="0">
                        <a:latin typeface="Times New Roman" panose="02020603050405020304"/>
                        <a:cs typeface="Times New Roman" panose="02020603050405020304"/>
                      </a:endParaRPr>
                    </a:p>
                  </a:txBody>
                  <a:tcPr marL="0" marR="0" marT="215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0" algn="ctr">
                        <a:lnSpc>
                          <a:spcPct val="100000"/>
                        </a:lnSpc>
                        <a:spcBef>
                          <a:spcPts val="170"/>
                        </a:spcBef>
                      </a:pPr>
                      <a:r>
                        <a:rPr sz="2000" b="1" spc="-10" dirty="0">
                          <a:latin typeface="Times New Roman" panose="02020603050405020304"/>
                          <a:cs typeface="Times New Roman" panose="02020603050405020304"/>
                        </a:rPr>
                        <a:t>TOPIC</a:t>
                      </a:r>
                      <a:endParaRPr sz="2000">
                        <a:latin typeface="Times New Roman" panose="02020603050405020304"/>
                        <a:cs typeface="Times New Roman" panose="02020603050405020304"/>
                      </a:endParaRPr>
                    </a:p>
                  </a:txBody>
                  <a:tcPr marL="0" marR="0" marT="215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ct val="100000"/>
                        </a:lnSpc>
                        <a:spcBef>
                          <a:spcPts val="170"/>
                        </a:spcBef>
                      </a:pPr>
                      <a:r>
                        <a:rPr sz="2000" b="1" spc="-15" dirty="0">
                          <a:latin typeface="Times New Roman" panose="02020603050405020304"/>
                          <a:cs typeface="Times New Roman" panose="02020603050405020304"/>
                        </a:rPr>
                        <a:t>PAG</a:t>
                      </a:r>
                      <a:r>
                        <a:rPr sz="2000" b="1" dirty="0">
                          <a:latin typeface="Times New Roman" panose="02020603050405020304"/>
                          <a:cs typeface="Times New Roman" panose="02020603050405020304"/>
                        </a:rPr>
                        <a:t>E</a:t>
                      </a:r>
                      <a:r>
                        <a:rPr sz="2000" b="1" spc="-125" dirty="0">
                          <a:latin typeface="Times New Roman" panose="02020603050405020304"/>
                          <a:cs typeface="Times New Roman" panose="02020603050405020304"/>
                        </a:rPr>
                        <a:t> </a:t>
                      </a:r>
                      <a:r>
                        <a:rPr lang="en-US" sz="2000" b="1" spc="-125" dirty="0" smtClean="0">
                          <a:latin typeface="Times New Roman" panose="02020603050405020304"/>
                          <a:cs typeface="Times New Roman" panose="02020603050405020304"/>
                        </a:rPr>
                        <a:t>.</a:t>
                      </a:r>
                      <a:r>
                        <a:rPr sz="2000" b="1" spc="-30" dirty="0" smtClean="0">
                          <a:latin typeface="Times New Roman" panose="02020603050405020304"/>
                          <a:cs typeface="Times New Roman" panose="02020603050405020304"/>
                        </a:rPr>
                        <a:t>NO</a:t>
                      </a:r>
                      <a:endParaRPr sz="2000" dirty="0">
                        <a:latin typeface="Times New Roman" panose="02020603050405020304"/>
                        <a:cs typeface="Times New Roman" panose="02020603050405020304"/>
                      </a:endParaRPr>
                    </a:p>
                  </a:txBody>
                  <a:tcPr marL="0" marR="0" marT="215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70535">
                <a:tc>
                  <a:txBody>
                    <a:bodyPr/>
                    <a:lstStyle/>
                    <a:p>
                      <a:pPr marL="2540" algn="ctr">
                        <a:lnSpc>
                          <a:spcPct val="100000"/>
                        </a:lnSpc>
                        <a:spcBef>
                          <a:spcPts val="195"/>
                        </a:spcBef>
                      </a:pPr>
                      <a:r>
                        <a:rPr sz="1800" spc="-15" dirty="0">
                          <a:latin typeface="Times New Roman" panose="02020603050405020304"/>
                          <a:cs typeface="Times New Roman" panose="02020603050405020304"/>
                        </a:rPr>
                        <a:t>1.</a:t>
                      </a:r>
                      <a:endParaRPr sz="1800">
                        <a:latin typeface="Times New Roman" panose="02020603050405020304"/>
                        <a:cs typeface="Times New Roman" panose="02020603050405020304"/>
                      </a:endParaRPr>
                    </a:p>
                  </a:txBody>
                  <a:tcPr marL="0" marR="0" marT="247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195"/>
                        </a:spcBef>
                      </a:pPr>
                      <a:r>
                        <a:rPr sz="1800" spc="-10" dirty="0">
                          <a:latin typeface="Times New Roman" panose="02020603050405020304"/>
                          <a:cs typeface="Times New Roman" panose="02020603050405020304"/>
                        </a:rPr>
                        <a:t>Abstract</a:t>
                      </a:r>
                      <a:endParaRPr sz="1800">
                        <a:latin typeface="Times New Roman" panose="02020603050405020304"/>
                        <a:cs typeface="Times New Roman" panose="02020603050405020304"/>
                      </a:endParaRPr>
                    </a:p>
                  </a:txBody>
                  <a:tcPr marL="0" marR="0" marT="247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95"/>
                        </a:spcBef>
                      </a:pPr>
                      <a:r>
                        <a:rPr lang="en-IN" sz="1800" dirty="0">
                          <a:latin typeface="Times New Roman" panose="02020603050405020304"/>
                          <a:cs typeface="Times New Roman" panose="02020603050405020304"/>
                        </a:rPr>
                        <a:t>3</a:t>
                      </a:r>
                      <a:endParaRPr lang="en-IN" sz="1800" dirty="0">
                        <a:latin typeface="Times New Roman" panose="02020603050405020304"/>
                        <a:cs typeface="Times New Roman" panose="02020603050405020304"/>
                      </a:endParaRPr>
                    </a:p>
                  </a:txBody>
                  <a:tcPr marL="0" marR="0" marT="247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69900">
                <a:tc>
                  <a:txBody>
                    <a:bodyPr/>
                    <a:lstStyle/>
                    <a:p>
                      <a:pPr marL="2540" algn="ctr">
                        <a:lnSpc>
                          <a:spcPct val="100000"/>
                        </a:lnSpc>
                        <a:spcBef>
                          <a:spcPts val="195"/>
                        </a:spcBef>
                      </a:pPr>
                      <a:r>
                        <a:rPr sz="1800" spc="-15" dirty="0">
                          <a:latin typeface="Times New Roman" panose="02020603050405020304"/>
                          <a:cs typeface="Times New Roman" panose="02020603050405020304"/>
                        </a:rPr>
                        <a:t>2.</a:t>
                      </a:r>
                      <a:endParaRPr sz="1800">
                        <a:latin typeface="Times New Roman" panose="02020603050405020304"/>
                        <a:cs typeface="Times New Roman" panose="02020603050405020304"/>
                      </a:endParaRPr>
                    </a:p>
                  </a:txBody>
                  <a:tcPr marL="0" marR="0" marT="247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195"/>
                        </a:spcBef>
                      </a:pPr>
                      <a:r>
                        <a:rPr sz="1800" spc="-15" dirty="0">
                          <a:latin typeface="Times New Roman" panose="02020603050405020304"/>
                          <a:cs typeface="Times New Roman" panose="02020603050405020304"/>
                        </a:rPr>
                        <a:t>Introduction</a:t>
                      </a:r>
                      <a:endParaRPr sz="1800">
                        <a:latin typeface="Times New Roman" panose="02020603050405020304"/>
                        <a:cs typeface="Times New Roman" panose="02020603050405020304"/>
                      </a:endParaRPr>
                    </a:p>
                  </a:txBody>
                  <a:tcPr marL="0" marR="0" marT="247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95"/>
                        </a:spcBef>
                      </a:pPr>
                      <a:r>
                        <a:rPr lang="en-IN" sz="1800" dirty="0">
                          <a:latin typeface="Times New Roman" panose="02020603050405020304"/>
                          <a:cs typeface="Times New Roman" panose="02020603050405020304"/>
                        </a:rPr>
                        <a:t>4</a:t>
                      </a:r>
                      <a:endParaRPr lang="en-IN" sz="1800" dirty="0">
                        <a:latin typeface="Times New Roman" panose="02020603050405020304"/>
                        <a:cs typeface="Times New Roman" panose="02020603050405020304"/>
                      </a:endParaRPr>
                    </a:p>
                  </a:txBody>
                  <a:tcPr marL="0" marR="0" marT="247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69265">
                <a:tc>
                  <a:txBody>
                    <a:bodyPr/>
                    <a:lstStyle/>
                    <a:p>
                      <a:pPr marL="2540" algn="ctr">
                        <a:lnSpc>
                          <a:spcPct val="100000"/>
                        </a:lnSpc>
                        <a:spcBef>
                          <a:spcPts val="200"/>
                        </a:spcBef>
                      </a:pPr>
                      <a:r>
                        <a:rPr sz="1800" spc="-15" dirty="0">
                          <a:latin typeface="Times New Roman" panose="02020603050405020304"/>
                          <a:cs typeface="Times New Roman" panose="02020603050405020304"/>
                        </a:rPr>
                        <a:t>3.</a:t>
                      </a:r>
                      <a:endParaRPr sz="1800">
                        <a:latin typeface="Times New Roman" panose="02020603050405020304"/>
                        <a:cs typeface="Times New Roman" panose="02020603050405020304"/>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00"/>
                        </a:spcBef>
                      </a:pPr>
                      <a:r>
                        <a:rPr sz="1800" spc="-5" dirty="0">
                          <a:latin typeface="Times New Roman" panose="02020603050405020304"/>
                          <a:cs typeface="Times New Roman" panose="02020603050405020304"/>
                        </a:rPr>
                        <a:t>Objective</a:t>
                      </a:r>
                      <a:r>
                        <a:rPr sz="1800" spc="-35" dirty="0">
                          <a:latin typeface="Times New Roman" panose="02020603050405020304"/>
                          <a:cs typeface="Times New Roman" panose="02020603050405020304"/>
                        </a:rPr>
                        <a:t> </a:t>
                      </a:r>
                      <a:r>
                        <a:rPr sz="1800" dirty="0">
                          <a:latin typeface="Times New Roman" panose="02020603050405020304"/>
                          <a:cs typeface="Times New Roman" panose="02020603050405020304"/>
                        </a:rPr>
                        <a:t>and</a:t>
                      </a:r>
                      <a:r>
                        <a:rPr sz="1800" spc="-10" dirty="0">
                          <a:latin typeface="Times New Roman" panose="02020603050405020304"/>
                          <a:cs typeface="Times New Roman" panose="02020603050405020304"/>
                        </a:rPr>
                        <a:t> Scope</a:t>
                      </a:r>
                      <a:endParaRPr sz="1800">
                        <a:latin typeface="Times New Roman" panose="02020603050405020304"/>
                        <a:cs typeface="Times New Roman" panose="02020603050405020304"/>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00"/>
                        </a:spcBef>
                      </a:pPr>
                      <a:r>
                        <a:rPr lang="en-IN" sz="1800" dirty="0">
                          <a:latin typeface="Times New Roman" panose="02020603050405020304"/>
                          <a:cs typeface="Times New Roman" panose="02020603050405020304"/>
                        </a:rPr>
                        <a:t>6</a:t>
                      </a:r>
                      <a:endParaRPr lang="en-IN" sz="1800" dirty="0">
                        <a:latin typeface="Times New Roman" panose="02020603050405020304"/>
                        <a:cs typeface="Times New Roman" panose="02020603050405020304"/>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69900">
                <a:tc>
                  <a:txBody>
                    <a:bodyPr/>
                    <a:lstStyle/>
                    <a:p>
                      <a:pPr marL="2540" algn="ctr">
                        <a:lnSpc>
                          <a:spcPct val="100000"/>
                        </a:lnSpc>
                        <a:spcBef>
                          <a:spcPts val="200"/>
                        </a:spcBef>
                      </a:pPr>
                      <a:r>
                        <a:rPr sz="1800" spc="-15" dirty="0">
                          <a:latin typeface="Times New Roman" panose="02020603050405020304"/>
                          <a:cs typeface="Times New Roman" panose="02020603050405020304"/>
                        </a:rPr>
                        <a:t>4.</a:t>
                      </a:r>
                      <a:endParaRPr sz="1800">
                        <a:latin typeface="Times New Roman" panose="02020603050405020304"/>
                        <a:cs typeface="Times New Roman" panose="02020603050405020304"/>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00"/>
                        </a:spcBef>
                      </a:pPr>
                      <a:r>
                        <a:rPr sz="1800" spc="-5" dirty="0">
                          <a:latin typeface="Times New Roman" panose="02020603050405020304"/>
                          <a:cs typeface="Times New Roman" panose="02020603050405020304"/>
                        </a:rPr>
                        <a:t>Literature</a:t>
                      </a:r>
                      <a:r>
                        <a:rPr sz="1800" spc="-45"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Survey</a:t>
                      </a:r>
                      <a:endParaRPr sz="1800">
                        <a:latin typeface="Times New Roman" panose="02020603050405020304"/>
                        <a:cs typeface="Times New Roman" panose="02020603050405020304"/>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00"/>
                        </a:spcBef>
                      </a:pPr>
                      <a:r>
                        <a:rPr lang="en-IN" sz="1800" dirty="0">
                          <a:latin typeface="Times New Roman" panose="02020603050405020304"/>
                          <a:cs typeface="Times New Roman" panose="02020603050405020304"/>
                        </a:rPr>
                        <a:t>8</a:t>
                      </a:r>
                      <a:endParaRPr lang="en-IN" sz="1800" dirty="0">
                        <a:latin typeface="Times New Roman" panose="02020603050405020304"/>
                        <a:cs typeface="Times New Roman" panose="02020603050405020304"/>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69265">
                <a:tc>
                  <a:txBody>
                    <a:bodyPr/>
                    <a:lstStyle/>
                    <a:p>
                      <a:pPr marL="2540" algn="ctr">
                        <a:lnSpc>
                          <a:spcPct val="100000"/>
                        </a:lnSpc>
                        <a:spcBef>
                          <a:spcPts val="200"/>
                        </a:spcBef>
                      </a:pPr>
                      <a:r>
                        <a:rPr sz="1800" spc="-15" dirty="0">
                          <a:latin typeface="Times New Roman" panose="02020603050405020304"/>
                          <a:cs typeface="Times New Roman" panose="02020603050405020304"/>
                        </a:rPr>
                        <a:t>5.</a:t>
                      </a:r>
                      <a:endParaRPr sz="1800">
                        <a:latin typeface="Times New Roman" panose="02020603050405020304"/>
                        <a:cs typeface="Times New Roman" panose="02020603050405020304"/>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00"/>
                        </a:spcBef>
                      </a:pPr>
                      <a:r>
                        <a:rPr lang="en-IN" sz="1800" dirty="0">
                          <a:latin typeface="Times New Roman" panose="02020603050405020304"/>
                          <a:cs typeface="Times New Roman" panose="02020603050405020304"/>
                        </a:rPr>
                        <a:t>Summary of Literature Survey</a:t>
                      </a:r>
                      <a:endParaRPr lang="en-IN" sz="1800" dirty="0">
                        <a:latin typeface="Times New Roman" panose="02020603050405020304"/>
                        <a:cs typeface="Times New Roman" panose="02020603050405020304"/>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ct val="100000"/>
                        </a:lnSpc>
                        <a:spcBef>
                          <a:spcPts val="200"/>
                        </a:spcBef>
                      </a:pPr>
                      <a:r>
                        <a:rPr lang="en-IN" sz="1800" dirty="0">
                          <a:latin typeface="Times New Roman" panose="02020603050405020304"/>
                          <a:cs typeface="Times New Roman" panose="02020603050405020304"/>
                        </a:rPr>
                        <a:t>10</a:t>
                      </a:r>
                      <a:endParaRPr lang="en-IN" sz="1800" dirty="0">
                        <a:latin typeface="Times New Roman" panose="02020603050405020304"/>
                        <a:cs typeface="Times New Roman" panose="02020603050405020304"/>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71170">
                <a:tc>
                  <a:txBody>
                    <a:bodyPr/>
                    <a:lstStyle/>
                    <a:p>
                      <a:pPr marL="2540" algn="ctr">
                        <a:lnSpc>
                          <a:spcPct val="100000"/>
                        </a:lnSpc>
                        <a:spcBef>
                          <a:spcPts val="200"/>
                        </a:spcBef>
                      </a:pPr>
                      <a:r>
                        <a:rPr sz="1800" spc="-15" dirty="0">
                          <a:latin typeface="Times New Roman" panose="02020603050405020304"/>
                          <a:cs typeface="Times New Roman" panose="02020603050405020304"/>
                        </a:rPr>
                        <a:t>6.</a:t>
                      </a:r>
                      <a:endParaRPr sz="1800">
                        <a:latin typeface="Times New Roman" panose="02020603050405020304"/>
                        <a:cs typeface="Times New Roman" panose="02020603050405020304"/>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200"/>
                        </a:spcBef>
                      </a:pPr>
                      <a:r>
                        <a:rPr sz="1800" spc="-5" dirty="0">
                          <a:latin typeface="Times New Roman" panose="02020603050405020304"/>
                          <a:cs typeface="Times New Roman" panose="02020603050405020304"/>
                        </a:rPr>
                        <a:t>Proposed</a:t>
                      </a:r>
                      <a:r>
                        <a:rPr sz="1800" spc="-65" dirty="0">
                          <a:latin typeface="Times New Roman" panose="02020603050405020304"/>
                          <a:cs typeface="Times New Roman" panose="02020603050405020304"/>
                        </a:rPr>
                        <a:t> </a:t>
                      </a:r>
                      <a:r>
                        <a:rPr sz="1800" spc="-15" dirty="0">
                          <a:latin typeface="Times New Roman" panose="02020603050405020304"/>
                          <a:cs typeface="Times New Roman" panose="02020603050405020304"/>
                        </a:rPr>
                        <a:t>Work</a:t>
                      </a:r>
                      <a:endParaRPr sz="1800">
                        <a:latin typeface="Times New Roman" panose="02020603050405020304"/>
                        <a:cs typeface="Times New Roman" panose="02020603050405020304"/>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ct val="100000"/>
                        </a:lnSpc>
                        <a:spcBef>
                          <a:spcPts val="200"/>
                        </a:spcBef>
                      </a:pPr>
                      <a:r>
                        <a:rPr sz="1800" spc="-15" smtClean="0">
                          <a:latin typeface="Times New Roman" panose="02020603050405020304" pitchFamily="18" charset="0"/>
                          <a:cs typeface="Times New Roman" panose="02020603050405020304" pitchFamily="18" charset="0"/>
                        </a:rPr>
                        <a:t>1</a:t>
                      </a:r>
                      <a:r>
                        <a:rPr lang="en-IN" sz="1800" spc="-15" smtClean="0">
                          <a:latin typeface="Times New Roman" panose="02020603050405020304" pitchFamily="18" charset="0"/>
                          <a:cs typeface="Times New Roman" panose="02020603050405020304" pitchFamily="18" charset="0"/>
                        </a:rPr>
                        <a:t>2</a:t>
                      </a:r>
                      <a:endParaRPr lang="en-IN" sz="1800" spc="-15" dirty="0" smtClean="0">
                        <a:latin typeface="Times New Roman" panose="02020603050405020304" pitchFamily="18" charset="0"/>
                        <a:cs typeface="Times New Roman" panose="02020603050405020304" pitchFamily="18" charset="0"/>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69265">
                <a:tc>
                  <a:txBody>
                    <a:bodyPr/>
                    <a:lstStyle/>
                    <a:p>
                      <a:pPr marL="2540" algn="ctr">
                        <a:lnSpc>
                          <a:spcPct val="100000"/>
                        </a:lnSpc>
                        <a:spcBef>
                          <a:spcPts val="200"/>
                        </a:spcBef>
                      </a:pPr>
                      <a:r>
                        <a:rPr sz="1800" spc="-15" dirty="0">
                          <a:latin typeface="Times New Roman" panose="02020603050405020304"/>
                          <a:cs typeface="Times New Roman" panose="02020603050405020304"/>
                        </a:rPr>
                        <a:t>7.</a:t>
                      </a:r>
                      <a:endParaRPr sz="1800">
                        <a:latin typeface="Times New Roman" panose="02020603050405020304"/>
                        <a:cs typeface="Times New Roman" panose="02020603050405020304"/>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0" indent="0" defTabSz="914400" eaLnBrk="1" fontAlgn="auto" latinLnBrk="0" hangingPunct="1">
                        <a:lnSpc>
                          <a:spcPct val="100000"/>
                        </a:lnSpc>
                        <a:spcBef>
                          <a:spcPts val="200"/>
                        </a:spcBef>
                        <a:spcAft>
                          <a:spcPts val="0"/>
                        </a:spcAft>
                        <a:buClrTx/>
                        <a:buSzTx/>
                        <a:buFontTx/>
                        <a:buNone/>
                        <a:defRPr/>
                      </a:pPr>
                      <a:r>
                        <a:rPr lang="en-IN" sz="1800" spc="-5" dirty="0" smtClean="0">
                          <a:latin typeface="Times New Roman" panose="02020603050405020304"/>
                          <a:cs typeface="Times New Roman" panose="02020603050405020304"/>
                          <a:sym typeface="+mn-ea"/>
                        </a:rPr>
                        <a:t>Novelty</a:t>
                      </a:r>
                      <a:r>
                        <a:rPr lang="en-IN" sz="1800" spc="-25" dirty="0" smtClean="0">
                          <a:latin typeface="Times New Roman" panose="02020603050405020304"/>
                          <a:cs typeface="Times New Roman" panose="02020603050405020304"/>
                          <a:sym typeface="+mn-ea"/>
                        </a:rPr>
                        <a:t> </a:t>
                      </a:r>
                      <a:r>
                        <a:rPr lang="en-IN" sz="1800" spc="-5" dirty="0" smtClean="0">
                          <a:latin typeface="Times New Roman" panose="02020603050405020304"/>
                          <a:cs typeface="Times New Roman" panose="02020603050405020304"/>
                          <a:sym typeface="+mn-ea"/>
                        </a:rPr>
                        <a:t>in</a:t>
                      </a:r>
                      <a:r>
                        <a:rPr lang="en-IN" sz="1800" spc="-10" dirty="0" smtClean="0">
                          <a:latin typeface="Times New Roman" panose="02020603050405020304"/>
                          <a:cs typeface="Times New Roman" panose="02020603050405020304"/>
                          <a:sym typeface="+mn-ea"/>
                        </a:rPr>
                        <a:t> </a:t>
                      </a:r>
                      <a:r>
                        <a:rPr lang="en-IN" sz="1800" spc="-5" dirty="0" smtClean="0">
                          <a:latin typeface="Times New Roman" panose="02020603050405020304"/>
                          <a:cs typeface="Times New Roman" panose="02020603050405020304"/>
                          <a:sym typeface="+mn-ea"/>
                        </a:rPr>
                        <a:t>Proposed</a:t>
                      </a:r>
                      <a:r>
                        <a:rPr lang="en-IN" sz="1800" spc="-40" dirty="0" smtClean="0">
                          <a:latin typeface="Times New Roman" panose="02020603050405020304"/>
                          <a:cs typeface="Times New Roman" panose="02020603050405020304"/>
                          <a:sym typeface="+mn-ea"/>
                        </a:rPr>
                        <a:t> </a:t>
                      </a:r>
                      <a:r>
                        <a:rPr lang="en-IN" sz="1800" spc="-15" dirty="0" smtClean="0">
                          <a:latin typeface="Times New Roman" panose="02020603050405020304"/>
                          <a:cs typeface="Times New Roman" panose="02020603050405020304"/>
                          <a:sym typeface="+mn-ea"/>
                        </a:rPr>
                        <a:t>Work</a:t>
                      </a:r>
                      <a:endParaRPr lang="en-IN" altLang="en-US" sz="1800" dirty="0" smtClean="0">
                        <a:latin typeface="Times New Roman" panose="02020603050405020304" pitchFamily="18" charset="0"/>
                        <a:cs typeface="Times New Roman" panose="02020603050405020304" pitchFamily="18" charset="0"/>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ct val="100000"/>
                        </a:lnSpc>
                        <a:spcBef>
                          <a:spcPts val="200"/>
                        </a:spcBef>
                      </a:pPr>
                      <a:r>
                        <a:rPr sz="1800" spc="-15" smtClean="0">
                          <a:latin typeface="Times New Roman" panose="02020603050405020304"/>
                          <a:cs typeface="Times New Roman" panose="02020603050405020304"/>
                        </a:rPr>
                        <a:t>1</a:t>
                      </a:r>
                      <a:r>
                        <a:rPr lang="en-IN" sz="1800" spc="-15" smtClean="0">
                          <a:latin typeface="Times New Roman" panose="02020603050405020304"/>
                          <a:cs typeface="Times New Roman" panose="02020603050405020304"/>
                        </a:rPr>
                        <a:t>4</a:t>
                      </a:r>
                      <a:endParaRPr lang="en-IN" sz="1800" spc="-15" dirty="0" smtClean="0">
                        <a:latin typeface="Times New Roman" panose="02020603050405020304"/>
                        <a:cs typeface="Times New Roman" panose="02020603050405020304"/>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70535">
                <a:tc>
                  <a:txBody>
                    <a:bodyPr/>
                    <a:lstStyle/>
                    <a:p>
                      <a:pPr marL="2540" algn="ctr">
                        <a:lnSpc>
                          <a:spcPct val="100000"/>
                        </a:lnSpc>
                        <a:spcBef>
                          <a:spcPts val="200"/>
                        </a:spcBef>
                      </a:pPr>
                      <a:r>
                        <a:rPr sz="1800" spc="-15" dirty="0">
                          <a:latin typeface="Times New Roman" panose="02020603050405020304"/>
                          <a:cs typeface="Times New Roman" panose="02020603050405020304"/>
                        </a:rPr>
                        <a:t>8.</a:t>
                      </a:r>
                      <a:endParaRPr sz="1800">
                        <a:latin typeface="Times New Roman" panose="02020603050405020304"/>
                        <a:cs typeface="Times New Roman" panose="02020603050405020304"/>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0" indent="0" algn="just" defTabSz="914400" eaLnBrk="1" fontAlgn="auto" latinLnBrk="0" hangingPunct="1">
                        <a:lnSpc>
                          <a:spcPct val="100000"/>
                        </a:lnSpc>
                        <a:spcBef>
                          <a:spcPts val="200"/>
                        </a:spcBef>
                        <a:spcAft>
                          <a:spcPts val="0"/>
                        </a:spcAft>
                        <a:buClrTx/>
                        <a:buSzTx/>
                        <a:buFontTx/>
                        <a:buNone/>
                        <a:defRPr/>
                      </a:pPr>
                      <a:r>
                        <a:rPr lang="en-IN" altLang="en-US" dirty="0" smtClean="0">
                          <a:latin typeface="Times New Roman" panose="02020603050405020304" pitchFamily="18" charset="0"/>
                          <a:cs typeface="Times New Roman" panose="02020603050405020304" pitchFamily="18" charset="0"/>
                        </a:rPr>
                        <a:t>Module Split-up</a:t>
                      </a:r>
                      <a:endParaRPr lang="en-IN" altLang="en-US" dirty="0" smtClean="0">
                        <a:latin typeface="Times New Roman" panose="02020603050405020304" pitchFamily="18" charset="0"/>
                        <a:cs typeface="Times New Roman" panose="02020603050405020304" pitchFamily="18" charset="0"/>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ct val="100000"/>
                        </a:lnSpc>
                        <a:spcBef>
                          <a:spcPts val="200"/>
                        </a:spcBef>
                      </a:pPr>
                      <a:r>
                        <a:rPr sz="1800" spc="-15" smtClean="0">
                          <a:latin typeface="Times New Roman" panose="02020603050405020304"/>
                          <a:cs typeface="Times New Roman" panose="02020603050405020304"/>
                        </a:rPr>
                        <a:t>1</a:t>
                      </a:r>
                      <a:r>
                        <a:rPr lang="en-IN" sz="1800" spc="-15" smtClean="0">
                          <a:latin typeface="Times New Roman" panose="02020603050405020304"/>
                          <a:cs typeface="Times New Roman" panose="02020603050405020304"/>
                        </a:rPr>
                        <a:t>5</a:t>
                      </a:r>
                      <a:endParaRPr lang="en-IN" sz="1800" spc="-15" dirty="0" smtClean="0">
                        <a:latin typeface="Times New Roman" panose="02020603050405020304"/>
                        <a:cs typeface="Times New Roman" panose="02020603050405020304"/>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68630">
                <a:tc>
                  <a:txBody>
                    <a:bodyPr/>
                    <a:lstStyle/>
                    <a:p>
                      <a:r>
                        <a:rPr lang="en-US" baseline="0" dirty="0" smtClean="0"/>
                        <a:t>            </a:t>
                      </a:r>
                      <a:r>
                        <a:rPr lang="en-US" baseline="0" dirty="0" smtClean="0">
                          <a:latin typeface="Times New Roman" panose="02020603050405020304" pitchFamily="18" charset="0"/>
                          <a:cs typeface="Times New Roman" panose="02020603050405020304" pitchFamily="18" charset="0"/>
                        </a:rPr>
                        <a:t>9.</a:t>
                      </a:r>
                      <a:endParaRPr lang="en-US" baseline="0" dirty="0" smtClean="0">
                        <a:latin typeface="Times New Roman" panose="02020603050405020304" pitchFamily="18" charset="0"/>
                        <a:cs typeface="Times New Roman" panose="02020603050405020304" pitchFamily="18" charset="0"/>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r>
                        <a:rPr lang="en-IN" altLang="en-US" dirty="0" smtClean="0">
                          <a:latin typeface="Times New Roman" panose="02020603050405020304" pitchFamily="18" charset="0"/>
                          <a:cs typeface="Times New Roman" panose="02020603050405020304" pitchFamily="18" charset="0"/>
                        </a:rPr>
                        <a:t> Module Description</a:t>
                      </a:r>
                      <a:endParaRPr lang="en-IN" dirty="0">
                        <a:latin typeface="Times New Roman" panose="02020603050405020304" pitchFamily="18" charset="0"/>
                        <a:cs typeface="Times New Roman" panose="02020603050405020304" pitchFamily="18" charset="0"/>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5080" algn="ctr">
                        <a:lnSpc>
                          <a:spcPct val="100000"/>
                        </a:lnSpc>
                        <a:spcBef>
                          <a:spcPts val="200"/>
                        </a:spcBef>
                      </a:pPr>
                      <a:r>
                        <a:rPr sz="1800" b="0" spc="-15" smtClean="0">
                          <a:latin typeface="Times New Roman" panose="02020603050405020304" pitchFamily="18" charset="0"/>
                          <a:cs typeface="Times New Roman" panose="02020603050405020304" pitchFamily="18" charset="0"/>
                        </a:rPr>
                        <a:t>1</a:t>
                      </a:r>
                      <a:r>
                        <a:rPr lang="en-IN" sz="1800" b="0" spc="-15" smtClean="0">
                          <a:latin typeface="Times New Roman" panose="02020603050405020304" pitchFamily="18" charset="0"/>
                          <a:cs typeface="Times New Roman" panose="02020603050405020304" pitchFamily="18" charset="0"/>
                        </a:rPr>
                        <a:t>6</a:t>
                      </a:r>
                      <a:endParaRPr lang="en-IN" sz="1800" b="0" spc="-15" dirty="0" smtClean="0">
                        <a:latin typeface="Times New Roman" panose="02020603050405020304" pitchFamily="18" charset="0"/>
                        <a:cs typeface="Times New Roman" panose="02020603050405020304" pitchFamily="18" charset="0"/>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r>
            </a:tbl>
          </a:graphicData>
        </a:graphic>
      </p:graphicFrame>
      <p:sp>
        <p:nvSpPr>
          <p:cNvPr id="4" name="object 4"/>
          <p:cNvSpPr/>
          <p:nvPr/>
        </p:nvSpPr>
        <p:spPr>
          <a:xfrm>
            <a:off x="72516"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noFill/>
          </a:ln>
        </p:spPr>
        <p:txBody>
          <a:bodyPr wrap="square" lIns="0" tIns="0" rIns="0" bIns="0" rtlCol="0"/>
          <a:lstStyle/>
          <a:p/>
        </p:txBody>
      </p:sp>
      <p:sp>
        <p:nvSpPr>
          <p:cNvPr id="5" name="object 5"/>
          <p:cNvSpPr txBox="1"/>
          <p:nvPr/>
        </p:nvSpPr>
        <p:spPr>
          <a:xfrm>
            <a:off x="457200" y="6416232"/>
            <a:ext cx="457200" cy="320040"/>
          </a:xfrm>
          <a:prstGeom prst="rect">
            <a:avLst/>
          </a:prstGeom>
        </p:spPr>
        <p:txBody>
          <a:bodyPr vert="horz" wrap="square" lIns="0" tIns="12700" rIns="0" bIns="0" rtlCol="0">
            <a:spAutoFit/>
          </a:bodyPr>
          <a:lstStyle/>
          <a:p>
            <a:pPr marL="38100">
              <a:lnSpc>
                <a:spcPct val="100000"/>
              </a:lnSpc>
              <a:spcBef>
                <a:spcPts val="100"/>
              </a:spcBef>
            </a:pPr>
            <a:r>
              <a:rPr lang="en-US" sz="2000" b="1" dirty="0">
                <a:latin typeface="Times New Roman" panose="02020603050405020304"/>
                <a:cs typeface="Times New Roman" panose="02020603050405020304"/>
              </a:rPr>
              <a:t>1</a:t>
            </a:r>
            <a:endParaRPr lang="en-US" sz="2000" b="1" dirty="0">
              <a:latin typeface="Times New Roman" panose="02020603050405020304"/>
              <a:cs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810000" y="0"/>
            <a:ext cx="4450715" cy="683895"/>
          </a:xfrm>
          <a:prstGeom prst="rect">
            <a:avLst/>
          </a:prstGeom>
          <a:noFill/>
        </p:spPr>
        <p:txBody>
          <a:bodyPr wrap="square" rtlCol="0">
            <a:noAutofit/>
          </a:bodyPr>
          <a:lstStyle/>
          <a:p>
            <a:pPr algn="ctr"/>
            <a:r>
              <a:rPr lang="en-IN" altLang="en-US" sz="3600" b="1" dirty="0">
                <a:solidFill>
                  <a:schemeClr val="bg1"/>
                </a:solidFill>
                <a:latin typeface="Times New Roman" panose="02020603050405020304" pitchFamily="18" charset="0"/>
                <a:cs typeface="Times New Roman" panose="02020603050405020304" pitchFamily="18" charset="0"/>
              </a:rPr>
              <a:t>Data Flow Diagram</a:t>
            </a:r>
            <a:endParaRPr lang="en-IN" altLang="en-US" sz="3600" b="1" dirty="0">
              <a:solidFill>
                <a:schemeClr val="bg1"/>
              </a:solidFill>
              <a:latin typeface="Times New Roman" panose="02020603050405020304" pitchFamily="18" charset="0"/>
              <a:cs typeface="Times New Roman" panose="02020603050405020304" pitchFamily="18" charset="0"/>
            </a:endParaRPr>
          </a:p>
          <a:p>
            <a:pPr algn="ctr"/>
            <a:endParaRPr lang="en-IN" altLang="en-US" sz="3600" b="1" dirty="0">
              <a:solidFill>
                <a:schemeClr val="bg1"/>
              </a:solidFill>
              <a:latin typeface="Times New Roman" panose="02020603050405020304" pitchFamily="18" charset="0"/>
              <a:cs typeface="Times New Roman" panose="02020603050405020304" pitchFamily="18" charset="0"/>
            </a:endParaRPr>
          </a:p>
        </p:txBody>
      </p:sp>
      <p:sp>
        <p:nvSpPr>
          <p:cNvPr id="8" name="Text Box 7"/>
          <p:cNvSpPr txBox="1"/>
          <p:nvPr/>
        </p:nvSpPr>
        <p:spPr>
          <a:xfrm>
            <a:off x="304800" y="6390640"/>
            <a:ext cx="504788" cy="398780"/>
          </a:xfrm>
          <a:prstGeom prst="rect">
            <a:avLst/>
          </a:prstGeom>
          <a:noFill/>
        </p:spPr>
        <p:txBody>
          <a:bodyPr wrap="square" rtlCol="0">
            <a:spAutoFit/>
          </a:bodyPr>
          <a:lstStyle/>
          <a:p>
            <a:r>
              <a:rPr lang="en-IN" altLang="en-US" sz="2000" b="1">
                <a:latin typeface="Times New Roman" panose="02020603050405020304" pitchFamily="18" charset="0"/>
                <a:cs typeface="Times New Roman" panose="02020603050405020304" pitchFamily="18" charset="0"/>
              </a:rPr>
              <a:t>19</a:t>
            </a:r>
            <a:endParaRPr lang="en-IN" altLang="en-US" sz="2000" b="1">
              <a:latin typeface="Times New Roman" panose="02020603050405020304" pitchFamily="18" charset="0"/>
              <a:cs typeface="Times New Roman" panose="02020603050405020304" pitchFamily="18" charset="0"/>
            </a:endParaRPr>
          </a:p>
        </p:txBody>
      </p:sp>
      <p:sp>
        <p:nvSpPr>
          <p:cNvPr id="7" name="Text Box 6"/>
          <p:cNvSpPr txBox="1"/>
          <p:nvPr/>
        </p:nvSpPr>
        <p:spPr>
          <a:xfrm>
            <a:off x="1038860" y="1253490"/>
            <a:ext cx="3256915" cy="368300"/>
          </a:xfrm>
          <a:prstGeom prst="rect">
            <a:avLst/>
          </a:prstGeom>
          <a:noFill/>
        </p:spPr>
        <p:txBody>
          <a:bodyPr wrap="square" rtlCol="0">
            <a:spAutoFit/>
          </a:bodyPr>
          <a:lstStyle/>
          <a:p>
            <a:r>
              <a:rPr lang="en-IN" altLang="en-US" b="1">
                <a:latin typeface="Times New Roman" panose="02020603050405020304" pitchFamily="18" charset="0"/>
                <a:cs typeface="Times New Roman" panose="02020603050405020304" pitchFamily="18" charset="0"/>
              </a:rPr>
              <a:t>A. DFD Level 0:</a:t>
            </a:r>
            <a:endParaRPr lang="en-IN" altLang="en-US" b="1">
              <a:latin typeface="Times New Roman" panose="02020603050405020304" pitchFamily="18" charset="0"/>
              <a:cs typeface="Times New Roman" panose="02020603050405020304" pitchFamily="18" charset="0"/>
            </a:endParaRPr>
          </a:p>
        </p:txBody>
      </p:sp>
      <p:sp>
        <p:nvSpPr>
          <p:cNvPr id="9" name="Text Box 8"/>
          <p:cNvSpPr txBox="1"/>
          <p:nvPr/>
        </p:nvSpPr>
        <p:spPr>
          <a:xfrm>
            <a:off x="4871720" y="4940935"/>
            <a:ext cx="6228080" cy="368300"/>
          </a:xfrm>
          <a:prstGeom prst="rect">
            <a:avLst/>
          </a:prstGeom>
          <a:noFill/>
        </p:spPr>
        <p:txBody>
          <a:bodyPr wrap="square" rtlCol="0">
            <a:spAutoFit/>
          </a:bodyPr>
          <a:lstStyle/>
          <a:p>
            <a:r>
              <a:rPr lang="en-IN" altLang="en-US">
                <a:latin typeface="Times New Roman" panose="02020603050405020304" pitchFamily="18" charset="0"/>
                <a:cs typeface="Times New Roman" panose="02020603050405020304" pitchFamily="18" charset="0"/>
              </a:rPr>
              <a:t>Data Flow Diagram  L0</a:t>
            </a:r>
            <a:r>
              <a:rPr lang="en-IN" altLang="en-US"/>
              <a:t> </a:t>
            </a:r>
            <a:endParaRPr lang="en-IN" altLang="en-US"/>
          </a:p>
        </p:txBody>
      </p:sp>
      <p:pic>
        <p:nvPicPr>
          <p:cNvPr id="3" name="Content Placeholder 2" descr="dfd0"/>
          <p:cNvPicPr>
            <a:picLocks noChangeAspect="1"/>
          </p:cNvPicPr>
          <p:nvPr>
            <p:ph sz="half" idx="2"/>
          </p:nvPr>
        </p:nvPicPr>
        <p:blipFill>
          <a:blip r:embed="rId1"/>
          <a:stretch>
            <a:fillRect/>
          </a:stretch>
        </p:blipFill>
        <p:spPr>
          <a:xfrm>
            <a:off x="4151630" y="1988820"/>
            <a:ext cx="3562985" cy="2895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descr="dfd11"/>
          <p:cNvPicPr>
            <a:picLocks noChangeAspect="1"/>
          </p:cNvPicPr>
          <p:nvPr>
            <p:ph sz="half" idx="2"/>
          </p:nvPr>
        </p:nvPicPr>
        <p:blipFill>
          <a:blip r:embed="rId1"/>
          <a:stretch>
            <a:fillRect/>
          </a:stretch>
        </p:blipFill>
        <p:spPr>
          <a:xfrm>
            <a:off x="3287395" y="980440"/>
            <a:ext cx="5742305" cy="4768215"/>
          </a:xfrm>
          <a:prstGeom prst="rect">
            <a:avLst/>
          </a:prstGeom>
        </p:spPr>
      </p:pic>
      <p:sp>
        <p:nvSpPr>
          <p:cNvPr id="9" name="object 5"/>
          <p:cNvSpPr txBox="1">
            <a:spLocks noGrp="1"/>
          </p:cNvSpPr>
          <p:nvPr>
            <p:ph type="sldNum" sz="quarter" idx="7"/>
          </p:nvPr>
        </p:nvSpPr>
        <p:spPr>
          <a:xfrm>
            <a:off x="358140" y="6416232"/>
            <a:ext cx="301625" cy="320040"/>
          </a:xfrm>
          <a:prstGeom prst="rect">
            <a:avLst/>
          </a:prstGeom>
        </p:spPr>
        <p:txBody>
          <a:bodyPr vert="horz" wrap="square" lIns="0" tIns="12700" rIns="0" bIns="0" rtlCol="0">
            <a:spAutoFit/>
          </a:bodyPr>
          <a:lstStyle/>
          <a:p>
            <a:pPr marL="38100">
              <a:lnSpc>
                <a:spcPct val="100000"/>
              </a:lnSpc>
              <a:spcBef>
                <a:spcPts val="100"/>
              </a:spcBef>
            </a:pPr>
            <a:r>
              <a:rPr lang="en-IN" altLang="en-US" sz="2000" dirty="0" smtClean="0"/>
              <a:t>20</a:t>
            </a:r>
            <a:endParaRPr lang="en-IN" altLang="en-US" sz="2000" dirty="0" smtClean="0"/>
          </a:p>
        </p:txBody>
      </p:sp>
      <p:sp>
        <p:nvSpPr>
          <p:cNvPr id="10" name="Text Box 9"/>
          <p:cNvSpPr txBox="1"/>
          <p:nvPr/>
        </p:nvSpPr>
        <p:spPr>
          <a:xfrm>
            <a:off x="996950" y="844550"/>
            <a:ext cx="4064000" cy="368300"/>
          </a:xfrm>
          <a:prstGeom prst="rect">
            <a:avLst/>
          </a:prstGeom>
          <a:noFill/>
        </p:spPr>
        <p:txBody>
          <a:bodyPr wrap="square" rtlCol="0">
            <a:spAutoFit/>
          </a:bodyPr>
          <a:p>
            <a:r>
              <a:rPr lang="en-IN" altLang="en-US" b="1">
                <a:latin typeface="Times New Roman" panose="02020603050405020304" pitchFamily="18" charset="0"/>
                <a:cs typeface="Times New Roman" panose="02020603050405020304" pitchFamily="18" charset="0"/>
              </a:rPr>
              <a:t>DFD Level 1:</a:t>
            </a:r>
            <a:endParaRPr lang="en-IN" altLang="en-US" b="1">
              <a:latin typeface="Times New Roman" panose="02020603050405020304" pitchFamily="18" charset="0"/>
              <a:cs typeface="Times New Roman" panose="02020603050405020304" pitchFamily="18" charset="0"/>
            </a:endParaRPr>
          </a:p>
        </p:txBody>
      </p:sp>
      <p:sp>
        <p:nvSpPr>
          <p:cNvPr id="14" name="Text Box 13"/>
          <p:cNvSpPr txBox="1"/>
          <p:nvPr/>
        </p:nvSpPr>
        <p:spPr>
          <a:xfrm>
            <a:off x="5060950" y="5661025"/>
            <a:ext cx="4064000" cy="368300"/>
          </a:xfrm>
          <a:prstGeom prst="rect">
            <a:avLst/>
          </a:prstGeom>
          <a:noFill/>
        </p:spPr>
        <p:txBody>
          <a:bodyPr wrap="square" rtlCol="0">
            <a:spAutoFit/>
          </a:bodyPr>
          <a:p>
            <a:r>
              <a:rPr lang="en-IN" altLang="en-US">
                <a:latin typeface="Times New Roman" panose="02020603050405020304" pitchFamily="18" charset="0"/>
                <a:cs typeface="Times New Roman" panose="02020603050405020304" pitchFamily="18" charset="0"/>
              </a:rPr>
              <a:t>Data Flow Diagram L1</a:t>
            </a: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dfd1"/>
          <p:cNvPicPr>
            <a:picLocks noChangeAspect="1"/>
          </p:cNvPicPr>
          <p:nvPr>
            <p:ph sz="half" idx="2"/>
          </p:nvPr>
        </p:nvPicPr>
        <p:blipFill>
          <a:blip r:embed="rId1"/>
          <a:stretch>
            <a:fillRect/>
          </a:stretch>
        </p:blipFill>
        <p:spPr>
          <a:xfrm>
            <a:off x="2374900" y="1268730"/>
            <a:ext cx="7140575" cy="4644390"/>
          </a:xfrm>
          <a:prstGeom prst="rect">
            <a:avLst/>
          </a:prstGeom>
        </p:spPr>
      </p:pic>
      <p:sp>
        <p:nvSpPr>
          <p:cNvPr id="7" name="object 5"/>
          <p:cNvSpPr txBox="1">
            <a:spLocks noGrp="1"/>
          </p:cNvSpPr>
          <p:nvPr>
            <p:ph type="sldNum" sz="quarter" idx="7"/>
          </p:nvPr>
        </p:nvSpPr>
        <p:spPr>
          <a:xfrm>
            <a:off x="358140" y="6416232"/>
            <a:ext cx="301625" cy="320040"/>
          </a:xfrm>
          <a:prstGeom prst="rect">
            <a:avLst/>
          </a:prstGeom>
        </p:spPr>
        <p:txBody>
          <a:bodyPr vert="horz" wrap="square" lIns="0" tIns="12700" rIns="0" bIns="0" rtlCol="0">
            <a:spAutoFit/>
          </a:bodyPr>
          <a:lstStyle/>
          <a:p>
            <a:pPr marL="38100">
              <a:lnSpc>
                <a:spcPct val="100000"/>
              </a:lnSpc>
              <a:spcBef>
                <a:spcPts val="100"/>
              </a:spcBef>
            </a:pPr>
            <a:r>
              <a:rPr lang="en-IN" altLang="en-US" sz="2000" dirty="0" smtClean="0"/>
              <a:t>21</a:t>
            </a:r>
            <a:endParaRPr lang="en-IN" altLang="en-US" sz="2000" dirty="0" smtClean="0"/>
          </a:p>
        </p:txBody>
      </p:sp>
      <p:sp>
        <p:nvSpPr>
          <p:cNvPr id="8" name="Text Box 7"/>
          <p:cNvSpPr txBox="1"/>
          <p:nvPr/>
        </p:nvSpPr>
        <p:spPr>
          <a:xfrm>
            <a:off x="749935" y="869315"/>
            <a:ext cx="4064000" cy="368300"/>
          </a:xfrm>
          <a:prstGeom prst="rect">
            <a:avLst/>
          </a:prstGeom>
          <a:noFill/>
        </p:spPr>
        <p:txBody>
          <a:bodyPr wrap="square" rtlCol="0">
            <a:spAutoFit/>
          </a:bodyPr>
          <a:p>
            <a:r>
              <a:rPr lang="en-IN" altLang="en-US" b="1">
                <a:latin typeface="Times New Roman" panose="02020603050405020304" pitchFamily="18" charset="0"/>
                <a:cs typeface="Times New Roman" panose="02020603050405020304" pitchFamily="18" charset="0"/>
              </a:rPr>
              <a:t>DFD Level 2:</a:t>
            </a:r>
            <a:endParaRPr lang="en-IN" altLang="en-US" b="1">
              <a:latin typeface="Times New Roman" panose="02020603050405020304" pitchFamily="18" charset="0"/>
              <a:cs typeface="Times New Roman" panose="02020603050405020304" pitchFamily="18" charset="0"/>
            </a:endParaRPr>
          </a:p>
        </p:txBody>
      </p:sp>
      <p:sp>
        <p:nvSpPr>
          <p:cNvPr id="9" name="Text Box 8"/>
          <p:cNvSpPr txBox="1"/>
          <p:nvPr/>
        </p:nvSpPr>
        <p:spPr>
          <a:xfrm>
            <a:off x="5208905" y="5901055"/>
            <a:ext cx="4064000" cy="368300"/>
          </a:xfrm>
          <a:prstGeom prst="rect">
            <a:avLst/>
          </a:prstGeom>
          <a:noFill/>
        </p:spPr>
        <p:txBody>
          <a:bodyPr wrap="square" rtlCol="0">
            <a:spAutoFit/>
          </a:bodyPr>
          <a:p>
            <a:r>
              <a:rPr lang="en-IN" altLang="en-US">
                <a:latin typeface="Times New Roman" panose="02020603050405020304" pitchFamily="18" charset="0"/>
                <a:cs typeface="Times New Roman" panose="02020603050405020304" pitchFamily="18" charset="0"/>
              </a:rPr>
              <a:t>Data Flow Diagram L2</a:t>
            </a: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26915" y="-4445"/>
            <a:ext cx="3846830" cy="553720"/>
          </a:xfrm>
        </p:spPr>
        <p:txBody>
          <a:bodyPr wrap="square"/>
          <a:lstStyle/>
          <a:p>
            <a:r>
              <a:rPr lang="en-IN" altLang="en-US" dirty="0" err="1"/>
              <a:t>Usecase</a:t>
            </a:r>
            <a:r>
              <a:rPr lang="en-IN" altLang="en-US" dirty="0"/>
              <a:t> Diagram</a:t>
            </a:r>
            <a:endParaRPr lang="en-IN" altLang="en-US" dirty="0"/>
          </a:p>
        </p:txBody>
      </p:sp>
      <p:sp>
        <p:nvSpPr>
          <p:cNvPr id="7" name="Text Box 6"/>
          <p:cNvSpPr txBox="1"/>
          <p:nvPr/>
        </p:nvSpPr>
        <p:spPr>
          <a:xfrm>
            <a:off x="309522" y="6388100"/>
            <a:ext cx="642942" cy="398780"/>
          </a:xfrm>
          <a:prstGeom prst="rect">
            <a:avLst/>
          </a:prstGeom>
          <a:noFill/>
        </p:spPr>
        <p:txBody>
          <a:bodyPr wrap="square" rtlCol="0">
            <a:spAutoFit/>
          </a:bodyPr>
          <a:lstStyle/>
          <a:p>
            <a:r>
              <a:rPr lang="en-IN" altLang="en-US" sz="2000" b="1" dirty="0">
                <a:latin typeface="Times New Roman" panose="02020603050405020304" pitchFamily="18" charset="0"/>
                <a:cs typeface="Times New Roman" panose="02020603050405020304" pitchFamily="18" charset="0"/>
              </a:rPr>
              <a:t>22</a:t>
            </a:r>
            <a:endParaRPr lang="en-IN" altLang="en-US" sz="2000" b="1" dirty="0">
              <a:latin typeface="Times New Roman" panose="02020603050405020304" pitchFamily="18" charset="0"/>
              <a:cs typeface="Times New Roman" panose="02020603050405020304" pitchFamily="18" charset="0"/>
            </a:endParaRPr>
          </a:p>
        </p:txBody>
      </p:sp>
      <p:pic>
        <p:nvPicPr>
          <p:cNvPr id="2" name="Content Placeholder 1" descr="usecase1"/>
          <p:cNvPicPr>
            <a:picLocks noGrp="1" noChangeAspect="1"/>
          </p:cNvPicPr>
          <p:nvPr>
            <p:ph sz="half" idx="3"/>
          </p:nvPr>
        </p:nvPicPr>
        <p:blipFill>
          <a:blip r:embed="rId1"/>
          <a:stretch>
            <a:fillRect/>
          </a:stretch>
        </p:blipFill>
        <p:spPr>
          <a:xfrm>
            <a:off x="1631315" y="765175"/>
            <a:ext cx="8164830" cy="4693285"/>
          </a:xfrm>
          <a:prstGeom prst="rect">
            <a:avLst/>
          </a:prstGeom>
        </p:spPr>
      </p:pic>
      <p:sp>
        <p:nvSpPr>
          <p:cNvPr id="8" name="Text Box 7"/>
          <p:cNvSpPr txBox="1"/>
          <p:nvPr/>
        </p:nvSpPr>
        <p:spPr>
          <a:xfrm>
            <a:off x="5487670" y="5638165"/>
            <a:ext cx="6096000" cy="460375"/>
          </a:xfrm>
          <a:prstGeom prst="rect">
            <a:avLst/>
          </a:prstGeom>
          <a:noFill/>
        </p:spPr>
        <p:txBody>
          <a:bodyPr wrap="square" rtlCol="0">
            <a:spAutoFit/>
          </a:bodyPr>
          <a:lstStyle/>
          <a:p>
            <a:r>
              <a:rPr lang="en-IN" altLang="en-US" sz="2400" b="1">
                <a:latin typeface="Times New Roman" panose="02020603050405020304" pitchFamily="18" charset="0"/>
                <a:cs typeface="Times New Roman" panose="02020603050405020304" pitchFamily="18" charset="0"/>
                <a:sym typeface="+mn-ea"/>
              </a:rPr>
              <a:t>Usecase Diagram</a:t>
            </a:r>
            <a:endParaRPr lang="en-IN" alt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572000" y="0"/>
            <a:ext cx="4064000" cy="645160"/>
          </a:xfrm>
          <a:prstGeom prst="rect">
            <a:avLst/>
          </a:prstGeom>
          <a:noFill/>
        </p:spPr>
        <p:txBody>
          <a:bodyPr wrap="square" rtlCol="0">
            <a:spAutoFit/>
          </a:bodyPr>
          <a:lstStyle/>
          <a:p>
            <a:r>
              <a:rPr lang="en-IN" altLang="en-US" sz="3600" b="1" dirty="0">
                <a:solidFill>
                  <a:schemeClr val="bg1"/>
                </a:solidFill>
                <a:latin typeface="Times New Roman" panose="02020603050405020304" pitchFamily="18" charset="0"/>
                <a:cs typeface="Times New Roman" panose="02020603050405020304" pitchFamily="18" charset="0"/>
              </a:rPr>
              <a:t>Algorithms </a:t>
            </a:r>
            <a:endParaRPr lang="en-IN" altLang="en-US" sz="3600" b="1" dirty="0">
              <a:solidFill>
                <a:schemeClr val="bg1"/>
              </a:solidFill>
              <a:latin typeface="Times New Roman" panose="02020603050405020304" pitchFamily="18" charset="0"/>
              <a:cs typeface="Times New Roman" panose="02020603050405020304" pitchFamily="18" charset="0"/>
            </a:endParaRPr>
          </a:p>
        </p:txBody>
      </p:sp>
      <p:sp>
        <p:nvSpPr>
          <p:cNvPr id="6" name="Text Box 5"/>
          <p:cNvSpPr txBox="1"/>
          <p:nvPr/>
        </p:nvSpPr>
        <p:spPr>
          <a:xfrm>
            <a:off x="914400" y="1000125"/>
            <a:ext cx="10340975" cy="5600700"/>
          </a:xfrm>
          <a:prstGeom prst="rect">
            <a:avLst/>
          </a:prstGeom>
          <a:noFill/>
        </p:spPr>
        <p:txBody>
          <a:bodyPr wrap="square" rtlCol="0">
            <a:spAutoFit/>
          </a:bodyPr>
          <a:lstStyle/>
          <a:p>
            <a:r>
              <a:rPr lang="en-IN" altLang="en-US" sz="2400" b="1">
                <a:latin typeface="Times New Roman" panose="02020603050405020304" pitchFamily="18" charset="0"/>
                <a:cs typeface="Times New Roman" panose="02020603050405020304" pitchFamily="18" charset="0"/>
              </a:rPr>
              <a:t>Natural Language Processing(NLP):</a:t>
            </a:r>
            <a:endParaRPr lang="en-IN" altLang="en-US" sz="2400" b="1">
              <a:latin typeface="Times New Roman" panose="02020603050405020304" pitchFamily="18" charset="0"/>
              <a:cs typeface="Times New Roman" panose="02020603050405020304" pitchFamily="18" charset="0"/>
            </a:endParaRPr>
          </a:p>
          <a:p>
            <a:pPr algn="just">
              <a:lnSpc>
                <a:spcPct val="150000"/>
              </a:lnSpc>
            </a:pPr>
            <a:r>
              <a:rPr lang="en-IN" altLang="en-US" sz="2400" b="1">
                <a:latin typeface="Times New Roman" panose="02020603050405020304" pitchFamily="18" charset="0"/>
                <a:cs typeface="Times New Roman" panose="02020603050405020304" pitchFamily="18" charset="0"/>
              </a:rPr>
              <a:t>                         </a:t>
            </a:r>
            <a:r>
              <a:rPr lang="en-IN" altLang="en-US" sz="2000">
                <a:latin typeface="Times New Roman" panose="02020603050405020304" pitchFamily="18" charset="0"/>
                <a:cs typeface="Times New Roman" panose="02020603050405020304" pitchFamily="18" charset="0"/>
              </a:rPr>
              <a:t>NLP algorithms enable machines to understand and generate human language, revolutionizing our interactions with technology. Virtual assistants like Siri and Google Assistant use NLP to interpret voice commands and provide responses, making human-computer interaction more natural.</a:t>
            </a:r>
            <a:endParaRPr lang="en-IN" altLang="en-US" sz="2400" b="1">
              <a:latin typeface="Times New Roman" panose="02020603050405020304" pitchFamily="18" charset="0"/>
              <a:cs typeface="Times New Roman" panose="02020603050405020304" pitchFamily="18" charset="0"/>
            </a:endParaRPr>
          </a:p>
          <a:p>
            <a:pPr algn="l"/>
            <a:r>
              <a:rPr lang="en-IN" altLang="en-US" sz="2400" b="1">
                <a:latin typeface="Times New Roman" panose="02020603050405020304" pitchFamily="18" charset="0"/>
                <a:cs typeface="Times New Roman" panose="02020603050405020304" pitchFamily="18" charset="0"/>
              </a:rPr>
              <a:t>Steps of  NLP:</a:t>
            </a:r>
            <a:br>
              <a:rPr lang="en-IN" altLang="en-US" sz="2400" b="1">
                <a:latin typeface="Times New Roman" panose="02020603050405020304" pitchFamily="18" charset="0"/>
                <a:cs typeface="Times New Roman" panose="02020603050405020304" pitchFamily="18" charset="0"/>
              </a:rPr>
            </a:br>
            <a:r>
              <a:rPr lang="en-IN" altLang="en-US" sz="2400" b="1">
                <a:latin typeface="Times New Roman" panose="02020603050405020304" pitchFamily="18" charset="0"/>
                <a:cs typeface="Times New Roman" panose="02020603050405020304" pitchFamily="18" charset="0"/>
              </a:rPr>
              <a:t> Step1</a:t>
            </a:r>
            <a:r>
              <a:rPr lang="en-IN" altLang="en-US" sz="2400">
                <a:latin typeface="Times New Roman" panose="02020603050405020304" pitchFamily="18" charset="0"/>
                <a:cs typeface="Times New Roman" panose="02020603050405020304" pitchFamily="18" charset="0"/>
              </a:rPr>
              <a:t>: </a:t>
            </a:r>
            <a:r>
              <a:rPr lang="en-IN" altLang="en-US" sz="2000" spc="5" dirty="0">
                <a:latin typeface="Times New Roman" panose="02020603050405020304"/>
                <a:cs typeface="Times New Roman" panose="02020603050405020304"/>
                <a:sym typeface="+mn-ea"/>
              </a:rPr>
              <a:t>User send a command in voice to the AI.</a:t>
            </a:r>
            <a:r>
              <a:rPr lang="en-IN" altLang="en-US" sz="2000">
                <a:latin typeface="Times New Roman" panose="02020603050405020304" pitchFamily="18" charset="0"/>
                <a:cs typeface="Times New Roman" panose="02020603050405020304" pitchFamily="18" charset="0"/>
              </a:rPr>
              <a:t> </a:t>
            </a:r>
            <a:endParaRPr lang="en-IN" altLang="en-US" sz="2000" b="1">
              <a:latin typeface="Times New Roman" panose="02020603050405020304" pitchFamily="18" charset="0"/>
              <a:cs typeface="Times New Roman" panose="02020603050405020304" pitchFamily="18" charset="0"/>
            </a:endParaRPr>
          </a:p>
          <a:p>
            <a:pPr algn="l"/>
            <a:r>
              <a:rPr lang="en-IN" altLang="en-US" sz="2400" b="1">
                <a:latin typeface="Times New Roman" panose="02020603050405020304" pitchFamily="18" charset="0"/>
                <a:cs typeface="Times New Roman" panose="02020603050405020304" pitchFamily="18" charset="0"/>
              </a:rPr>
              <a:t> Step2: </a:t>
            </a:r>
            <a:r>
              <a:rPr lang="en-IN" altLang="en-US" sz="2000" spc="5" dirty="0">
                <a:latin typeface="Times New Roman" panose="02020603050405020304"/>
                <a:cs typeface="Times New Roman" panose="02020603050405020304"/>
                <a:sym typeface="+mn-ea"/>
              </a:rPr>
              <a:t>Analyse the command with different perspective.</a:t>
            </a:r>
            <a:br>
              <a:rPr lang="en-IN" altLang="en-US" sz="2000" b="1">
                <a:latin typeface="Times New Roman" panose="02020603050405020304" pitchFamily="18" charset="0"/>
                <a:cs typeface="Times New Roman" panose="02020603050405020304" pitchFamily="18" charset="0"/>
              </a:rPr>
            </a:br>
            <a:r>
              <a:rPr lang="en-IN" altLang="en-US" sz="2400" b="1">
                <a:latin typeface="Times New Roman" panose="02020603050405020304" pitchFamily="18" charset="0"/>
                <a:cs typeface="Times New Roman" panose="02020603050405020304" pitchFamily="18" charset="0"/>
              </a:rPr>
              <a:t> Step3: </a:t>
            </a:r>
            <a:r>
              <a:rPr lang="en-IN" altLang="en-US" sz="2000" spc="5" dirty="0">
                <a:latin typeface="Times New Roman" panose="02020603050405020304"/>
                <a:cs typeface="Times New Roman" panose="02020603050405020304"/>
                <a:sym typeface="+mn-ea"/>
              </a:rPr>
              <a:t>The command analyse in syntax format</a:t>
            </a:r>
            <a:r>
              <a:rPr lang="en-IN" altLang="en-US" sz="1400" spc="5" dirty="0">
                <a:latin typeface="Times New Roman" panose="02020603050405020304"/>
                <a:cs typeface="Times New Roman" panose="02020603050405020304"/>
                <a:sym typeface="+mn-ea"/>
              </a:rPr>
              <a:t>.</a:t>
            </a:r>
            <a:endParaRPr lang="en-IN" altLang="en-US" sz="2000" b="1">
              <a:latin typeface="Times New Roman" panose="02020603050405020304" pitchFamily="18" charset="0"/>
              <a:cs typeface="Times New Roman" panose="02020603050405020304" pitchFamily="18" charset="0"/>
            </a:endParaRPr>
          </a:p>
          <a:p>
            <a:pPr algn="l"/>
            <a:r>
              <a:rPr lang="en-IN" altLang="en-US" sz="2400" b="1">
                <a:latin typeface="Times New Roman" panose="02020603050405020304" pitchFamily="18" charset="0"/>
                <a:cs typeface="Times New Roman" panose="02020603050405020304" pitchFamily="18" charset="0"/>
              </a:rPr>
              <a:t> Step4: </a:t>
            </a:r>
            <a:r>
              <a:rPr lang="en-IN" altLang="en-US" sz="2000" spc="5" dirty="0">
                <a:latin typeface="Times New Roman" panose="02020603050405020304"/>
                <a:cs typeface="Times New Roman" panose="02020603050405020304"/>
                <a:sym typeface="+mn-ea"/>
              </a:rPr>
              <a:t>Analyse the command sentences or paragraph.</a:t>
            </a:r>
            <a:endParaRPr lang="en-IN" altLang="en-US" sz="2400" b="1">
              <a:latin typeface="Times New Roman" panose="02020603050405020304" pitchFamily="18" charset="0"/>
              <a:cs typeface="Times New Roman" panose="02020603050405020304" pitchFamily="18" charset="0"/>
            </a:endParaRPr>
          </a:p>
          <a:p>
            <a:pPr algn="l"/>
            <a:r>
              <a:rPr lang="en-IN" altLang="en-US" sz="2400" b="1">
                <a:latin typeface="Times New Roman" panose="02020603050405020304" pitchFamily="18" charset="0"/>
                <a:cs typeface="Times New Roman" panose="02020603050405020304" pitchFamily="18" charset="0"/>
              </a:rPr>
              <a:t> Step5: </a:t>
            </a:r>
            <a:r>
              <a:rPr lang="en-IN" altLang="en-US" sz="2000" spc="5" dirty="0">
                <a:latin typeface="Times New Roman" panose="02020603050405020304"/>
                <a:cs typeface="Times New Roman" panose="02020603050405020304"/>
                <a:sym typeface="+mn-ea"/>
              </a:rPr>
              <a:t>After analysing the command and execute the task.</a:t>
            </a:r>
            <a:endParaRPr lang="en-IN" altLang="en-US" sz="2000" spc="5" dirty="0">
              <a:latin typeface="Times New Roman" panose="02020603050405020304"/>
              <a:cs typeface="Times New Roman" panose="02020603050405020304"/>
            </a:endParaRPr>
          </a:p>
          <a:p>
            <a:pPr algn="l"/>
            <a:r>
              <a:rPr lang="en-IN" altLang="en-US" sz="2000" b="1">
                <a:latin typeface="Times New Roman" panose="02020603050405020304" pitchFamily="18" charset="0"/>
                <a:cs typeface="Times New Roman" panose="02020603050405020304" pitchFamily="18" charset="0"/>
              </a:rPr>
              <a:t> </a:t>
            </a:r>
            <a:r>
              <a:rPr lang="en-IN" altLang="en-US" sz="2400" b="1">
                <a:latin typeface="Times New Roman" panose="02020603050405020304" pitchFamily="18" charset="0"/>
                <a:cs typeface="Times New Roman" panose="02020603050405020304" pitchFamily="18" charset="0"/>
                <a:sym typeface="+mn-ea"/>
              </a:rPr>
              <a:t>Step6: </a:t>
            </a:r>
            <a:r>
              <a:rPr lang="en-IN" altLang="en-US" sz="2000" spc="5" dirty="0">
                <a:latin typeface="Times New Roman" panose="02020603050405020304"/>
                <a:cs typeface="Times New Roman" panose="02020603050405020304"/>
                <a:sym typeface="+mn-ea"/>
              </a:rPr>
              <a:t>output in user interface.</a:t>
            </a:r>
            <a:endParaRPr lang="en-IN" altLang="en-US" sz="2000" spc="5" dirty="0">
              <a:latin typeface="Times New Roman" panose="02020603050405020304"/>
              <a:cs typeface="Times New Roman" panose="02020603050405020304"/>
            </a:endParaRPr>
          </a:p>
          <a:p>
            <a:pPr algn="l"/>
            <a:endParaRPr lang="en-IN" altLang="en-US" sz="2000" b="1">
              <a:latin typeface="Times New Roman" panose="02020603050405020304" pitchFamily="18" charset="0"/>
              <a:cs typeface="Times New Roman" panose="02020603050405020304" pitchFamily="18" charset="0"/>
            </a:endParaRPr>
          </a:p>
          <a:p>
            <a:pPr algn="just"/>
            <a:endParaRPr lang="en-IN" altLang="en-US" sz="2000" b="1">
              <a:latin typeface="Times New Roman" panose="02020603050405020304" pitchFamily="18" charset="0"/>
              <a:cs typeface="Times New Roman" panose="02020603050405020304" pitchFamily="18" charset="0"/>
            </a:endParaRPr>
          </a:p>
        </p:txBody>
      </p:sp>
      <p:sp>
        <p:nvSpPr>
          <p:cNvPr id="7" name="Text Box 6"/>
          <p:cNvSpPr txBox="1"/>
          <p:nvPr/>
        </p:nvSpPr>
        <p:spPr>
          <a:xfrm>
            <a:off x="304800" y="6357958"/>
            <a:ext cx="504788" cy="398780"/>
          </a:xfrm>
          <a:prstGeom prst="rect">
            <a:avLst/>
          </a:prstGeom>
          <a:noFill/>
        </p:spPr>
        <p:txBody>
          <a:bodyPr wrap="square" rtlCol="0">
            <a:spAutoFit/>
          </a:bodyPr>
          <a:lstStyle/>
          <a:p>
            <a:r>
              <a:rPr lang="en-IN" altLang="en-US" sz="2000" b="1" dirty="0">
                <a:latin typeface="Times New Roman" panose="02020603050405020304" pitchFamily="18" charset="0"/>
                <a:cs typeface="Times New Roman" panose="02020603050405020304" pitchFamily="18" charset="0"/>
              </a:rPr>
              <a:t>23</a:t>
            </a:r>
            <a:endParaRPr lang="en-IN" alt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919345" y="0"/>
            <a:ext cx="4064000" cy="645160"/>
          </a:xfrm>
          <a:prstGeom prst="rect">
            <a:avLst/>
          </a:prstGeom>
          <a:noFill/>
        </p:spPr>
        <p:txBody>
          <a:bodyPr wrap="square" rtlCol="0">
            <a:spAutoFit/>
          </a:bodyPr>
          <a:lstStyle/>
          <a:p>
            <a:r>
              <a:rPr lang="en-IN" altLang="en-US" sz="3600" b="1" dirty="0">
                <a:solidFill>
                  <a:schemeClr val="bg1"/>
                </a:solidFill>
                <a:latin typeface="Times New Roman" panose="02020603050405020304" pitchFamily="18" charset="0"/>
                <a:cs typeface="Times New Roman" panose="02020603050405020304" pitchFamily="18" charset="0"/>
              </a:rPr>
              <a:t>Output</a:t>
            </a:r>
            <a:endParaRPr lang="en-IN" altLang="en-US" sz="3600" b="1" dirty="0">
              <a:solidFill>
                <a:schemeClr val="bg1"/>
              </a:solidFill>
              <a:latin typeface="Times New Roman" panose="02020603050405020304" pitchFamily="18" charset="0"/>
              <a:cs typeface="Times New Roman" panose="02020603050405020304" pitchFamily="18" charset="0"/>
            </a:endParaRPr>
          </a:p>
        </p:txBody>
      </p:sp>
      <p:sp>
        <p:nvSpPr>
          <p:cNvPr id="6" name="Text Box 5"/>
          <p:cNvSpPr txBox="1"/>
          <p:nvPr/>
        </p:nvSpPr>
        <p:spPr>
          <a:xfrm>
            <a:off x="304800" y="6357958"/>
            <a:ext cx="504788" cy="398780"/>
          </a:xfrm>
          <a:prstGeom prst="rect">
            <a:avLst/>
          </a:prstGeom>
          <a:noFill/>
        </p:spPr>
        <p:txBody>
          <a:bodyPr wrap="square" rtlCol="0">
            <a:spAutoFit/>
          </a:bodyPr>
          <a:lstStyle/>
          <a:p>
            <a:r>
              <a:rPr lang="en-IN" altLang="en-US" sz="2000" b="1" dirty="0">
                <a:latin typeface="Times New Roman" panose="02020603050405020304" pitchFamily="18" charset="0"/>
                <a:cs typeface="Times New Roman" panose="02020603050405020304" pitchFamily="18" charset="0"/>
              </a:rPr>
              <a:t>24</a:t>
            </a:r>
            <a:endParaRPr lang="en-IN" altLang="en-US" sz="2000" b="1" dirty="0">
              <a:latin typeface="Times New Roman" panose="02020603050405020304" pitchFamily="18" charset="0"/>
              <a:cs typeface="Times New Roman" panose="02020603050405020304" pitchFamily="18" charset="0"/>
            </a:endParaRPr>
          </a:p>
        </p:txBody>
      </p:sp>
      <p:pic>
        <p:nvPicPr>
          <p:cNvPr id="8" name="Content Placeholder 7" descr="OUTPUT1"/>
          <p:cNvPicPr>
            <a:picLocks noChangeAspect="1"/>
          </p:cNvPicPr>
          <p:nvPr>
            <p:ph sz="half" idx="2"/>
          </p:nvPr>
        </p:nvPicPr>
        <p:blipFill>
          <a:blip r:embed="rId1"/>
          <a:stretch>
            <a:fillRect/>
          </a:stretch>
        </p:blipFill>
        <p:spPr>
          <a:xfrm>
            <a:off x="1755775" y="1052830"/>
            <a:ext cx="8680450" cy="4551045"/>
          </a:xfrm>
          <a:prstGeom prst="rect">
            <a:avLst/>
          </a:prstGeom>
        </p:spPr>
      </p:pic>
      <p:sp>
        <p:nvSpPr>
          <p:cNvPr id="12" name="Text Box 11"/>
          <p:cNvSpPr txBox="1"/>
          <p:nvPr/>
        </p:nvSpPr>
        <p:spPr>
          <a:xfrm>
            <a:off x="4872990" y="5733415"/>
            <a:ext cx="4064000" cy="368300"/>
          </a:xfrm>
          <a:prstGeom prst="rect">
            <a:avLst/>
          </a:prstGeom>
          <a:noFill/>
        </p:spPr>
        <p:txBody>
          <a:bodyPr wrap="square" rtlCol="0">
            <a:spAutoFit/>
          </a:bodyPr>
          <a:p>
            <a:r>
              <a:rPr lang="en-IN" altLang="en-US" b="1">
                <a:latin typeface="Times New Roman" panose="02020603050405020304" pitchFamily="18" charset="0"/>
                <a:cs typeface="Times New Roman" panose="02020603050405020304" pitchFamily="18" charset="0"/>
              </a:rPr>
              <a:t>CLI Command </a:t>
            </a:r>
            <a:endParaRPr lang="en-IN" alt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output2"/>
          <p:cNvPicPr>
            <a:picLocks noGrp="1" noChangeAspect="1"/>
          </p:cNvPicPr>
          <p:nvPr>
            <p:ph sz="half" idx="2"/>
          </p:nvPr>
        </p:nvPicPr>
        <p:blipFill>
          <a:blip r:embed="rId1"/>
          <a:stretch>
            <a:fillRect/>
          </a:stretch>
        </p:blipFill>
        <p:spPr>
          <a:xfrm>
            <a:off x="2135505" y="1268730"/>
            <a:ext cx="7363460" cy="3780155"/>
          </a:xfrm>
          <a:prstGeom prst="rect">
            <a:avLst/>
          </a:prstGeom>
        </p:spPr>
      </p:pic>
      <p:sp>
        <p:nvSpPr>
          <p:cNvPr id="4" name="Text Box 3"/>
          <p:cNvSpPr txBox="1"/>
          <p:nvPr/>
        </p:nvSpPr>
        <p:spPr>
          <a:xfrm>
            <a:off x="4583430" y="5517515"/>
            <a:ext cx="4064000" cy="368300"/>
          </a:xfrm>
          <a:prstGeom prst="rect">
            <a:avLst/>
          </a:prstGeom>
          <a:noFill/>
        </p:spPr>
        <p:txBody>
          <a:bodyPr wrap="square" rtlCol="0">
            <a:spAutoFit/>
          </a:bodyPr>
          <a:p>
            <a:r>
              <a:rPr lang="en-IN" altLang="en-US" b="1">
                <a:latin typeface="Times New Roman" panose="02020603050405020304" pitchFamily="18" charset="0"/>
                <a:cs typeface="Times New Roman" panose="02020603050405020304" pitchFamily="18" charset="0"/>
              </a:rPr>
              <a:t>Output in Browser </a:t>
            </a:r>
            <a:endParaRPr lang="en-IN" altLang="en-US" b="1">
              <a:latin typeface="Times New Roman" panose="02020603050405020304" pitchFamily="18" charset="0"/>
              <a:cs typeface="Times New Roman" panose="02020603050405020304" pitchFamily="18" charset="0"/>
            </a:endParaRPr>
          </a:p>
        </p:txBody>
      </p:sp>
      <p:sp>
        <p:nvSpPr>
          <p:cNvPr id="8" name="Text Box 7"/>
          <p:cNvSpPr txBox="1"/>
          <p:nvPr/>
        </p:nvSpPr>
        <p:spPr>
          <a:xfrm>
            <a:off x="304800" y="6357958"/>
            <a:ext cx="504788" cy="398780"/>
          </a:xfrm>
          <a:prstGeom prst="rect">
            <a:avLst/>
          </a:prstGeom>
          <a:noFill/>
        </p:spPr>
        <p:txBody>
          <a:bodyPr wrap="square" rtlCol="0">
            <a:spAutoFit/>
          </a:bodyPr>
          <a:p>
            <a:r>
              <a:rPr lang="en-IN" altLang="en-US" sz="2000" b="1" dirty="0">
                <a:latin typeface="Times New Roman" panose="02020603050405020304" pitchFamily="18" charset="0"/>
                <a:cs typeface="Times New Roman" panose="02020603050405020304" pitchFamily="18" charset="0"/>
              </a:rPr>
              <a:t>25</a:t>
            </a:r>
            <a:endParaRPr lang="en-IN" alt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647440" y="44450"/>
            <a:ext cx="4744720" cy="645160"/>
          </a:xfrm>
          <a:prstGeom prst="rect">
            <a:avLst/>
          </a:prstGeom>
          <a:noFill/>
        </p:spPr>
        <p:txBody>
          <a:bodyPr wrap="square" rtlCol="0">
            <a:spAutoFit/>
          </a:bodyPr>
          <a:lstStyle/>
          <a:p>
            <a:r>
              <a:rPr lang="en-IN" altLang="en-US" sz="3600" b="1" dirty="0">
                <a:solidFill>
                  <a:schemeClr val="bg1"/>
                </a:solidFill>
                <a:latin typeface="Times New Roman" panose="02020603050405020304" pitchFamily="18" charset="0"/>
                <a:cs typeface="Times New Roman" panose="02020603050405020304" pitchFamily="18" charset="0"/>
              </a:rPr>
              <a:t>Code Implementation</a:t>
            </a:r>
            <a:endParaRPr lang="en-IN" altLang="en-US" sz="3600" b="1" dirty="0">
              <a:solidFill>
                <a:schemeClr val="bg1"/>
              </a:solidFill>
              <a:latin typeface="Times New Roman" panose="02020603050405020304" pitchFamily="18" charset="0"/>
              <a:cs typeface="Times New Roman" panose="02020603050405020304" pitchFamily="18" charset="0"/>
            </a:endParaRPr>
          </a:p>
        </p:txBody>
      </p:sp>
      <p:sp>
        <p:nvSpPr>
          <p:cNvPr id="5" name="Text Box 4"/>
          <p:cNvSpPr txBox="1"/>
          <p:nvPr/>
        </p:nvSpPr>
        <p:spPr>
          <a:xfrm>
            <a:off x="838200" y="898525"/>
            <a:ext cx="8580120" cy="5492750"/>
          </a:xfrm>
          <a:prstGeom prst="rect">
            <a:avLst/>
          </a:prstGeom>
          <a:noFill/>
        </p:spPr>
        <p:txBody>
          <a:bodyPr wrap="square" rtlCol="0">
            <a:spAutoFit/>
          </a:bodyPr>
          <a:lstStyle/>
          <a:p>
            <a:pPr marL="12700" marR="1096645" algn="just">
              <a:lnSpc>
                <a:spcPct val="150000"/>
              </a:lnSpc>
            </a:pPr>
            <a:r>
              <a:rPr dirty="0">
                <a:latin typeface="Times New Roman" panose="02020603050405020304"/>
                <a:cs typeface="Times New Roman" panose="02020603050405020304"/>
                <a:sym typeface="+mn-ea"/>
              </a:rPr>
              <a:t>import speech_recognition as sr</a:t>
            </a:r>
            <a:endParaRPr dirty="0">
              <a:latin typeface="Times New Roman" panose="02020603050405020304"/>
              <a:cs typeface="Times New Roman" panose="02020603050405020304"/>
            </a:endParaRPr>
          </a:p>
          <a:p>
            <a:pPr marL="12700" marR="1096645" algn="just">
              <a:lnSpc>
                <a:spcPct val="150000"/>
              </a:lnSpc>
            </a:pPr>
            <a:r>
              <a:rPr dirty="0">
                <a:latin typeface="Times New Roman" panose="02020603050405020304"/>
                <a:cs typeface="Times New Roman" panose="02020603050405020304"/>
                <a:sym typeface="+mn-ea"/>
              </a:rPr>
              <a:t>import pyttsx3</a:t>
            </a:r>
            <a:endParaRPr dirty="0">
              <a:latin typeface="Times New Roman" panose="02020603050405020304"/>
              <a:cs typeface="Times New Roman" panose="02020603050405020304"/>
            </a:endParaRPr>
          </a:p>
          <a:p>
            <a:pPr marL="12700" marR="1096645" algn="just">
              <a:lnSpc>
                <a:spcPct val="150000"/>
              </a:lnSpc>
            </a:pPr>
            <a:r>
              <a:rPr dirty="0">
                <a:latin typeface="Times New Roman" panose="02020603050405020304"/>
                <a:cs typeface="Times New Roman" panose="02020603050405020304"/>
                <a:sym typeface="+mn-ea"/>
              </a:rPr>
              <a:t>import datetime</a:t>
            </a:r>
            <a:endParaRPr dirty="0">
              <a:latin typeface="Times New Roman" panose="02020603050405020304"/>
              <a:cs typeface="Times New Roman" panose="02020603050405020304"/>
            </a:endParaRPr>
          </a:p>
          <a:p>
            <a:pPr marL="12700" marR="1096645" algn="just">
              <a:lnSpc>
                <a:spcPct val="150000"/>
              </a:lnSpc>
            </a:pPr>
            <a:r>
              <a:rPr dirty="0">
                <a:latin typeface="Times New Roman" panose="02020603050405020304"/>
                <a:cs typeface="Times New Roman" panose="02020603050405020304"/>
                <a:sym typeface="+mn-ea"/>
              </a:rPr>
              <a:t>import wikipedia</a:t>
            </a:r>
            <a:endParaRPr dirty="0">
              <a:latin typeface="Times New Roman" panose="02020603050405020304"/>
              <a:cs typeface="Times New Roman" panose="02020603050405020304"/>
            </a:endParaRPr>
          </a:p>
          <a:p>
            <a:pPr marL="12700" marR="1096645" algn="just">
              <a:lnSpc>
                <a:spcPct val="150000"/>
              </a:lnSpc>
            </a:pPr>
            <a:r>
              <a:rPr dirty="0">
                <a:latin typeface="Times New Roman" panose="02020603050405020304"/>
                <a:cs typeface="Times New Roman" panose="02020603050405020304"/>
                <a:sym typeface="+mn-ea"/>
              </a:rPr>
              <a:t>import webbrowser</a:t>
            </a:r>
            <a:endParaRPr dirty="0">
              <a:latin typeface="Times New Roman" panose="02020603050405020304"/>
              <a:cs typeface="Times New Roman" panose="02020603050405020304"/>
            </a:endParaRPr>
          </a:p>
          <a:p>
            <a:pPr marL="12700" marR="1096645" algn="just">
              <a:lnSpc>
                <a:spcPct val="150000"/>
              </a:lnSpc>
            </a:pPr>
            <a:r>
              <a:rPr dirty="0">
                <a:latin typeface="Times New Roman" panose="02020603050405020304"/>
                <a:cs typeface="Times New Roman" panose="02020603050405020304"/>
                <a:sym typeface="+mn-ea"/>
              </a:rPr>
              <a:t>import os</a:t>
            </a:r>
            <a:endParaRPr dirty="0">
              <a:latin typeface="Times New Roman" panose="02020603050405020304"/>
              <a:cs typeface="Times New Roman" panose="02020603050405020304"/>
            </a:endParaRPr>
          </a:p>
          <a:p>
            <a:pPr marL="12700" marR="1096645" algn="just">
              <a:lnSpc>
                <a:spcPct val="150000"/>
              </a:lnSpc>
            </a:pPr>
            <a:r>
              <a:rPr dirty="0">
                <a:latin typeface="Times New Roman" panose="02020603050405020304"/>
                <a:cs typeface="Times New Roman" panose="02020603050405020304"/>
                <a:sym typeface="+mn-ea"/>
              </a:rPr>
              <a:t>import time</a:t>
            </a:r>
            <a:endParaRPr dirty="0">
              <a:latin typeface="Times New Roman" panose="02020603050405020304"/>
              <a:cs typeface="Times New Roman" panose="02020603050405020304"/>
            </a:endParaRPr>
          </a:p>
          <a:p>
            <a:pPr marL="12700" marR="1096645" algn="just">
              <a:lnSpc>
                <a:spcPct val="150000"/>
              </a:lnSpc>
            </a:pPr>
            <a:r>
              <a:rPr dirty="0">
                <a:latin typeface="Times New Roman" panose="02020603050405020304"/>
                <a:cs typeface="Times New Roman" panose="02020603050405020304"/>
                <a:sym typeface="+mn-ea"/>
              </a:rPr>
              <a:t>import subprocess</a:t>
            </a:r>
            <a:endParaRPr dirty="0">
              <a:latin typeface="Times New Roman" panose="02020603050405020304"/>
              <a:cs typeface="Times New Roman" panose="02020603050405020304"/>
            </a:endParaRPr>
          </a:p>
          <a:p>
            <a:pPr marL="12700" marR="1096645" algn="just">
              <a:lnSpc>
                <a:spcPct val="150000"/>
              </a:lnSpc>
            </a:pPr>
            <a:r>
              <a:rPr dirty="0">
                <a:latin typeface="Times New Roman" panose="02020603050405020304"/>
                <a:cs typeface="Times New Roman" panose="02020603050405020304"/>
                <a:sym typeface="+mn-ea"/>
              </a:rPr>
              <a:t>from ecapture import ecapture as ec</a:t>
            </a:r>
            <a:endParaRPr dirty="0">
              <a:latin typeface="Times New Roman" panose="02020603050405020304"/>
              <a:cs typeface="Times New Roman" panose="02020603050405020304"/>
            </a:endParaRPr>
          </a:p>
          <a:p>
            <a:pPr marL="12700" marR="1096645" algn="just">
              <a:lnSpc>
                <a:spcPct val="150000"/>
              </a:lnSpc>
            </a:pPr>
            <a:r>
              <a:rPr dirty="0">
                <a:latin typeface="Times New Roman" panose="02020603050405020304"/>
                <a:cs typeface="Times New Roman" panose="02020603050405020304"/>
                <a:sym typeface="+mn-ea"/>
              </a:rPr>
              <a:t>import wolframalpha</a:t>
            </a:r>
            <a:endParaRPr dirty="0">
              <a:latin typeface="Times New Roman" panose="02020603050405020304"/>
              <a:cs typeface="Times New Roman" panose="02020603050405020304"/>
            </a:endParaRPr>
          </a:p>
          <a:p>
            <a:pPr marL="12700" marR="1096645" algn="just">
              <a:lnSpc>
                <a:spcPct val="150000"/>
              </a:lnSpc>
            </a:pPr>
            <a:r>
              <a:rPr lang="en-IN" dirty="0">
                <a:latin typeface="Times New Roman" panose="02020603050405020304"/>
                <a:cs typeface="Times New Roman" panose="02020603050405020304"/>
                <a:sym typeface="+mn-ea"/>
              </a:rPr>
              <a:t>i</a:t>
            </a:r>
            <a:r>
              <a:rPr dirty="0">
                <a:latin typeface="Times New Roman" panose="02020603050405020304"/>
                <a:cs typeface="Times New Roman" panose="02020603050405020304"/>
                <a:sym typeface="+mn-ea"/>
              </a:rPr>
              <a:t>mport json</a:t>
            </a:r>
            <a:endParaRPr dirty="0">
              <a:latin typeface="Times New Roman" panose="02020603050405020304"/>
              <a:cs typeface="Times New Roman" panose="02020603050405020304"/>
            </a:endParaRPr>
          </a:p>
          <a:p>
            <a:pPr marL="12700" marR="1096645" algn="just">
              <a:lnSpc>
                <a:spcPct val="150000"/>
              </a:lnSpc>
            </a:pPr>
            <a:r>
              <a:rPr dirty="0">
                <a:latin typeface="Times New Roman" panose="02020603050405020304"/>
                <a:cs typeface="Times New Roman" panose="02020603050405020304"/>
                <a:sym typeface="+mn-ea"/>
              </a:rPr>
              <a:t>import requests</a:t>
            </a:r>
            <a:endParaRPr dirty="0">
              <a:latin typeface="Times New Roman" panose="02020603050405020304"/>
              <a:cs typeface="Times New Roman" panose="02020603050405020304"/>
            </a:endParaRPr>
          </a:p>
          <a:p>
            <a:pPr marL="12700" marR="1096645"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6" name="Text Box 5"/>
          <p:cNvSpPr txBox="1"/>
          <p:nvPr/>
        </p:nvSpPr>
        <p:spPr>
          <a:xfrm>
            <a:off x="309522" y="6357958"/>
            <a:ext cx="609564" cy="398780"/>
          </a:xfrm>
          <a:prstGeom prst="rect">
            <a:avLst/>
          </a:prstGeom>
          <a:noFill/>
        </p:spPr>
        <p:txBody>
          <a:bodyPr wrap="square" rtlCol="0">
            <a:spAutoFit/>
          </a:bodyPr>
          <a:lstStyle/>
          <a:p>
            <a:r>
              <a:rPr lang="en-IN" altLang="en-US" sz="2000" b="1" dirty="0">
                <a:latin typeface="Times New Roman" panose="02020603050405020304" pitchFamily="18" charset="0"/>
                <a:cs typeface="Times New Roman" panose="02020603050405020304" pitchFamily="18" charset="0"/>
              </a:rPr>
              <a:t>26</a:t>
            </a:r>
            <a:endParaRPr lang="en-IN" alt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818380" y="8890"/>
            <a:ext cx="4064000" cy="645160"/>
          </a:xfrm>
          <a:prstGeom prst="rect">
            <a:avLst/>
          </a:prstGeom>
          <a:noFill/>
        </p:spPr>
        <p:txBody>
          <a:bodyPr wrap="square" rtlCol="0">
            <a:spAutoFit/>
          </a:bodyPr>
          <a:lstStyle/>
          <a:p>
            <a:r>
              <a:rPr lang="en-IN" altLang="en-US" sz="3600" b="1" dirty="0">
                <a:solidFill>
                  <a:schemeClr val="bg1"/>
                </a:solidFill>
                <a:latin typeface="Times New Roman" panose="02020603050405020304" pitchFamily="18" charset="0"/>
                <a:cs typeface="Times New Roman" panose="02020603050405020304" pitchFamily="18" charset="0"/>
              </a:rPr>
              <a:t>Contd..,</a:t>
            </a:r>
            <a:endParaRPr lang="en-IN" altLang="en-US" sz="3600" b="1" dirty="0">
              <a:solidFill>
                <a:schemeClr val="bg1"/>
              </a:solidFill>
              <a:latin typeface="Times New Roman" panose="02020603050405020304" pitchFamily="18" charset="0"/>
              <a:cs typeface="Times New Roman" panose="02020603050405020304" pitchFamily="18" charset="0"/>
            </a:endParaRPr>
          </a:p>
        </p:txBody>
      </p:sp>
      <p:sp>
        <p:nvSpPr>
          <p:cNvPr id="5" name="Text Box 4"/>
          <p:cNvSpPr txBox="1"/>
          <p:nvPr/>
        </p:nvSpPr>
        <p:spPr>
          <a:xfrm>
            <a:off x="990600" y="923308"/>
            <a:ext cx="8414385" cy="5215890"/>
          </a:xfrm>
          <a:prstGeom prst="rect">
            <a:avLst/>
          </a:prstGeom>
          <a:noFill/>
        </p:spPr>
        <p:txBody>
          <a:bodyPr wrap="square" rtlCol="0">
            <a:spAutoFit/>
          </a:bodyPr>
          <a:lstStyle/>
          <a:p>
            <a:pPr marL="12700" marR="1096645" algn="just">
              <a:lnSpc>
                <a:spcPct val="150000"/>
              </a:lnSpc>
            </a:pPr>
            <a:r>
              <a:rPr dirty="0">
                <a:latin typeface="Times New Roman" panose="02020603050405020304"/>
                <a:cs typeface="Times New Roman" panose="02020603050405020304"/>
                <a:sym typeface="+mn-ea"/>
              </a:rPr>
              <a:t>print('Loading your AI personal assistant - G</a:t>
            </a:r>
            <a:r>
              <a:rPr lang="en-IN" dirty="0">
                <a:latin typeface="Times New Roman" panose="02020603050405020304"/>
                <a:cs typeface="Times New Roman" panose="02020603050405020304"/>
                <a:sym typeface="+mn-ea"/>
              </a:rPr>
              <a:t> Fiv</a:t>
            </a:r>
            <a:r>
              <a:rPr dirty="0">
                <a:latin typeface="Times New Roman" panose="02020603050405020304"/>
                <a:cs typeface="Times New Roman" panose="02020603050405020304"/>
                <a:sym typeface="+mn-ea"/>
              </a:rPr>
              <a:t>e')</a:t>
            </a:r>
            <a:endParaRPr dirty="0">
              <a:latin typeface="Times New Roman" panose="02020603050405020304"/>
              <a:cs typeface="Times New Roman" panose="02020603050405020304"/>
            </a:endParaRPr>
          </a:p>
          <a:p>
            <a:pPr marL="12700" marR="1096645" algn="just">
              <a:lnSpc>
                <a:spcPct val="150000"/>
              </a:lnSpc>
            </a:pPr>
            <a:r>
              <a:rPr lang="en-IN" dirty="0">
                <a:latin typeface="Times New Roman" panose="02020603050405020304"/>
                <a:cs typeface="Times New Roman" panose="02020603050405020304"/>
                <a:sym typeface="+mn-ea"/>
              </a:rPr>
              <a:t>E</a:t>
            </a:r>
            <a:r>
              <a:rPr dirty="0">
                <a:latin typeface="Times New Roman" panose="02020603050405020304"/>
                <a:cs typeface="Times New Roman" panose="02020603050405020304"/>
                <a:sym typeface="+mn-ea"/>
              </a:rPr>
              <a:t>ngine=pyttsx3.init('sapi5')</a:t>
            </a:r>
            <a:endParaRPr dirty="0">
              <a:latin typeface="Times New Roman" panose="02020603050405020304"/>
              <a:cs typeface="Times New Roman" panose="02020603050405020304"/>
              <a:sym typeface="+mn-ea"/>
            </a:endParaRPr>
          </a:p>
          <a:p>
            <a:pPr marL="12700" marR="1096645" algn="just">
              <a:lnSpc>
                <a:spcPct val="150000"/>
              </a:lnSpc>
            </a:pPr>
            <a:r>
              <a:rPr dirty="0">
                <a:latin typeface="Times New Roman" panose="02020603050405020304"/>
                <a:cs typeface="Times New Roman" panose="02020603050405020304"/>
                <a:sym typeface="+mn-ea"/>
              </a:rPr>
              <a:t>ngine.setProperty('voice','voices[0].id')</a:t>
            </a:r>
            <a:endParaRPr dirty="0">
              <a:latin typeface="Times New Roman" panose="02020603050405020304"/>
              <a:cs typeface="Times New Roman" panose="02020603050405020304"/>
            </a:endParaRPr>
          </a:p>
          <a:p>
            <a:pPr marL="12700" marR="1096645" algn="just">
              <a:lnSpc>
                <a:spcPct val="150000"/>
              </a:lnSpc>
            </a:pPr>
            <a:r>
              <a:rPr dirty="0">
                <a:latin typeface="Times New Roman" panose="02020603050405020304"/>
                <a:cs typeface="Times New Roman" panose="02020603050405020304"/>
                <a:sym typeface="+mn-ea"/>
              </a:rPr>
              <a:t>def speak(text):</a:t>
            </a:r>
            <a:endParaRPr dirty="0">
              <a:latin typeface="Times New Roman" panose="02020603050405020304"/>
              <a:cs typeface="Times New Roman" panose="02020603050405020304"/>
            </a:endParaRPr>
          </a:p>
          <a:p>
            <a:pPr marL="12700" marR="1096645" algn="just">
              <a:lnSpc>
                <a:spcPct val="150000"/>
              </a:lnSpc>
            </a:pPr>
            <a:r>
              <a:rPr dirty="0">
                <a:latin typeface="Times New Roman" panose="02020603050405020304"/>
                <a:cs typeface="Times New Roman" panose="02020603050405020304"/>
                <a:sym typeface="+mn-ea"/>
              </a:rPr>
              <a:t>    engine.say(text)</a:t>
            </a:r>
            <a:endParaRPr dirty="0">
              <a:latin typeface="Times New Roman" panose="02020603050405020304"/>
              <a:cs typeface="Times New Roman" panose="02020603050405020304"/>
            </a:endParaRPr>
          </a:p>
          <a:p>
            <a:pPr marL="12700" marR="1096645" algn="just">
              <a:lnSpc>
                <a:spcPct val="150000"/>
              </a:lnSpc>
            </a:pPr>
            <a:r>
              <a:rPr dirty="0">
                <a:latin typeface="Times New Roman" panose="02020603050405020304"/>
                <a:cs typeface="Times New Roman" panose="02020603050405020304"/>
                <a:sym typeface="+mn-ea"/>
              </a:rPr>
              <a:t>    engine.runAndWait()</a:t>
            </a:r>
            <a:endParaRPr lang="en-US" dirty="0">
              <a:latin typeface="Times New Roman" panose="02020603050405020304" pitchFamily="18" charset="0"/>
              <a:cs typeface="Times New Roman" panose="02020603050405020304" pitchFamily="18" charset="0"/>
            </a:endParaRPr>
          </a:p>
          <a:p>
            <a:pPr marL="12700" marR="1096645" algn="l">
              <a:lnSpc>
                <a:spcPct val="100000"/>
              </a:lnSpc>
            </a:pPr>
            <a:endParaRPr dirty="0">
              <a:latin typeface="Times New Roman" panose="02020603050405020304"/>
              <a:cs typeface="Times New Roman" panose="02020603050405020304"/>
              <a:sym typeface="+mn-ea"/>
            </a:endParaRPr>
          </a:p>
          <a:p>
            <a:pPr marL="12700" marR="1096645" algn="l">
              <a:lnSpc>
                <a:spcPct val="150000"/>
              </a:lnSpc>
            </a:pPr>
            <a:r>
              <a:rPr dirty="0">
                <a:latin typeface="Times New Roman" panose="02020603050405020304"/>
                <a:cs typeface="Times New Roman" panose="02020603050405020304"/>
                <a:sym typeface="+mn-ea"/>
              </a:rPr>
              <a:t>elif hour&gt;=12 and hour&lt;18:</a:t>
            </a:r>
            <a:endParaRPr dirty="0">
              <a:latin typeface="Times New Roman" panose="02020603050405020304"/>
              <a:cs typeface="Times New Roman" panose="02020603050405020304"/>
            </a:endParaRPr>
          </a:p>
          <a:p>
            <a:pPr marL="12700" marR="1096645" algn="l">
              <a:lnSpc>
                <a:spcPct val="150000"/>
              </a:lnSpc>
            </a:pPr>
            <a:r>
              <a:rPr dirty="0">
                <a:latin typeface="Times New Roman" panose="02020603050405020304"/>
                <a:cs typeface="Times New Roman" panose="02020603050405020304"/>
                <a:sym typeface="+mn-ea"/>
              </a:rPr>
              <a:t>        speak("Hello,Good Afternoon")</a:t>
            </a:r>
            <a:endParaRPr dirty="0">
              <a:latin typeface="Times New Roman" panose="02020603050405020304"/>
              <a:cs typeface="Times New Roman" panose="02020603050405020304"/>
            </a:endParaRPr>
          </a:p>
          <a:p>
            <a:pPr marL="12700" marR="1096645" algn="l">
              <a:lnSpc>
                <a:spcPct val="150000"/>
              </a:lnSpc>
            </a:pPr>
            <a:r>
              <a:rPr dirty="0">
                <a:latin typeface="Times New Roman" panose="02020603050405020304"/>
                <a:cs typeface="Times New Roman" panose="02020603050405020304"/>
                <a:sym typeface="+mn-ea"/>
              </a:rPr>
              <a:t>        print("Hello,Good Afternoon")</a:t>
            </a:r>
            <a:endParaRPr dirty="0">
              <a:latin typeface="Times New Roman" panose="02020603050405020304"/>
              <a:cs typeface="Times New Roman" panose="02020603050405020304"/>
            </a:endParaRPr>
          </a:p>
          <a:p>
            <a:pPr marL="12700" marR="1096645" algn="l">
              <a:lnSpc>
                <a:spcPct val="150000"/>
              </a:lnSpc>
            </a:pPr>
            <a:r>
              <a:rPr dirty="0">
                <a:latin typeface="Times New Roman" panose="02020603050405020304"/>
                <a:cs typeface="Times New Roman" panose="02020603050405020304"/>
                <a:sym typeface="+mn-ea"/>
              </a:rPr>
              <a:t>    else:</a:t>
            </a:r>
            <a:endParaRPr dirty="0">
              <a:latin typeface="Times New Roman" panose="02020603050405020304"/>
              <a:cs typeface="Times New Roman" panose="02020603050405020304"/>
            </a:endParaRPr>
          </a:p>
          <a:p>
            <a:pPr marL="12700" marR="1096645" algn="l">
              <a:lnSpc>
                <a:spcPct val="150000"/>
              </a:lnSpc>
            </a:pPr>
            <a:r>
              <a:rPr dirty="0">
                <a:latin typeface="Times New Roman" panose="02020603050405020304"/>
                <a:cs typeface="Times New Roman" panose="02020603050405020304"/>
                <a:sym typeface="+mn-ea"/>
              </a:rPr>
              <a:t>        print("Hello,Good Evening")</a:t>
            </a:r>
            <a:endParaRPr dirty="0">
              <a:latin typeface="Times New Roman" panose="02020603050405020304"/>
              <a:cs typeface="Times New Roman" panose="02020603050405020304"/>
            </a:endParaRPr>
          </a:p>
          <a:p>
            <a:pPr marL="12700" marR="1096645" algn="l">
              <a:lnSpc>
                <a:spcPct val="100000"/>
              </a:lnSpc>
            </a:pPr>
            <a:endParaRPr lang="en-US">
              <a:latin typeface="Times New Roman" panose="02020603050405020304" pitchFamily="18" charset="0"/>
              <a:cs typeface="Times New Roman" panose="02020603050405020304" pitchFamily="18" charset="0"/>
            </a:endParaRPr>
          </a:p>
        </p:txBody>
      </p:sp>
      <p:sp>
        <p:nvSpPr>
          <p:cNvPr id="6" name="Text Box 5"/>
          <p:cNvSpPr txBox="1"/>
          <p:nvPr/>
        </p:nvSpPr>
        <p:spPr>
          <a:xfrm>
            <a:off x="263167" y="6380818"/>
            <a:ext cx="642942" cy="398780"/>
          </a:xfrm>
          <a:prstGeom prst="rect">
            <a:avLst/>
          </a:prstGeom>
          <a:noFill/>
        </p:spPr>
        <p:txBody>
          <a:bodyPr wrap="square" rtlCol="0">
            <a:spAutoFit/>
          </a:bodyPr>
          <a:lstStyle/>
          <a:p>
            <a:r>
              <a:rPr lang="en-IN" altLang="en-US" sz="2000" b="1" dirty="0">
                <a:latin typeface="Times New Roman" panose="02020603050405020304" pitchFamily="18" charset="0"/>
                <a:cs typeface="Times New Roman" panose="02020603050405020304" pitchFamily="18" charset="0"/>
              </a:rPr>
              <a:t>27</a:t>
            </a:r>
            <a:endParaRPr lang="en-IN" alt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199515" y="764540"/>
            <a:ext cx="8752840" cy="5192395"/>
          </a:xfrm>
          <a:prstGeom prst="rect">
            <a:avLst/>
          </a:prstGeom>
          <a:noFill/>
        </p:spPr>
        <p:txBody>
          <a:bodyPr wrap="square" rtlCol="0">
            <a:noAutofit/>
          </a:bodyPr>
          <a:p>
            <a:pPr marL="12700">
              <a:lnSpc>
                <a:spcPct val="150000"/>
              </a:lnSpc>
              <a:spcBef>
                <a:spcPts val="105"/>
              </a:spcBef>
            </a:pPr>
            <a:r>
              <a:rPr dirty="0">
                <a:latin typeface="Times New Roman" panose="02020603050405020304"/>
                <a:cs typeface="Times New Roman" panose="02020603050405020304"/>
                <a:sym typeface="+mn-ea"/>
              </a:rPr>
              <a:t>elif 'open youtube' in statement:</a:t>
            </a:r>
            <a:endParaRPr dirty="0">
              <a:latin typeface="Times New Roman" panose="02020603050405020304"/>
              <a:cs typeface="Times New Roman" panose="02020603050405020304"/>
            </a:endParaRPr>
          </a:p>
          <a:p>
            <a:pPr marL="12700">
              <a:lnSpc>
                <a:spcPct val="150000"/>
              </a:lnSpc>
              <a:spcBef>
                <a:spcPts val="105"/>
              </a:spcBef>
            </a:pPr>
            <a:r>
              <a:rPr dirty="0">
                <a:latin typeface="Times New Roman" panose="02020603050405020304"/>
                <a:cs typeface="Times New Roman" panose="02020603050405020304"/>
                <a:sym typeface="+mn-ea"/>
              </a:rPr>
              <a:t>            webbrowser.open_new_tab("https://www.youtube.com")</a:t>
            </a:r>
            <a:endParaRPr dirty="0">
              <a:latin typeface="Times New Roman" panose="02020603050405020304"/>
              <a:cs typeface="Times New Roman" panose="02020603050405020304"/>
            </a:endParaRPr>
          </a:p>
          <a:p>
            <a:pPr marL="12700">
              <a:lnSpc>
                <a:spcPct val="150000"/>
              </a:lnSpc>
              <a:spcBef>
                <a:spcPts val="105"/>
              </a:spcBef>
            </a:pPr>
            <a:r>
              <a:rPr dirty="0">
                <a:latin typeface="Times New Roman" panose="02020603050405020304"/>
                <a:cs typeface="Times New Roman" panose="02020603050405020304"/>
                <a:sym typeface="+mn-ea"/>
              </a:rPr>
              <a:t>            speak("youtube is open now")</a:t>
            </a:r>
            <a:endParaRPr dirty="0">
              <a:latin typeface="Times New Roman" panose="02020603050405020304"/>
              <a:cs typeface="Times New Roman" panose="02020603050405020304"/>
            </a:endParaRPr>
          </a:p>
          <a:p>
            <a:pPr marL="12700">
              <a:lnSpc>
                <a:spcPct val="150000"/>
              </a:lnSpc>
              <a:spcBef>
                <a:spcPts val="105"/>
              </a:spcBef>
            </a:pPr>
            <a:r>
              <a:rPr dirty="0">
                <a:latin typeface="Times New Roman" panose="02020603050405020304"/>
                <a:cs typeface="Times New Roman" panose="02020603050405020304"/>
                <a:sym typeface="+mn-ea"/>
              </a:rPr>
              <a:t>            time.sleep(5)</a:t>
            </a:r>
            <a:endParaRPr dirty="0">
              <a:latin typeface="Times New Roman" panose="02020603050405020304"/>
              <a:cs typeface="Times New Roman" panose="02020603050405020304"/>
            </a:endParaRPr>
          </a:p>
          <a:p>
            <a:pPr marL="12700">
              <a:lnSpc>
                <a:spcPct val="150000"/>
              </a:lnSpc>
              <a:spcBef>
                <a:spcPts val="105"/>
              </a:spcBef>
            </a:pPr>
            <a:r>
              <a:rPr dirty="0">
                <a:latin typeface="Times New Roman" panose="02020603050405020304"/>
                <a:cs typeface="Times New Roman" panose="02020603050405020304"/>
                <a:sym typeface="+mn-ea"/>
              </a:rPr>
              <a:t>elif 'open google' in statement:</a:t>
            </a:r>
            <a:endParaRPr dirty="0">
              <a:latin typeface="Times New Roman" panose="02020603050405020304"/>
              <a:cs typeface="Times New Roman" panose="02020603050405020304"/>
            </a:endParaRPr>
          </a:p>
          <a:p>
            <a:pPr marL="12700">
              <a:lnSpc>
                <a:spcPct val="150000"/>
              </a:lnSpc>
              <a:spcBef>
                <a:spcPts val="105"/>
              </a:spcBef>
            </a:pPr>
            <a:r>
              <a:rPr dirty="0">
                <a:latin typeface="Times New Roman" panose="02020603050405020304"/>
                <a:cs typeface="Times New Roman" panose="02020603050405020304"/>
                <a:sym typeface="+mn-ea"/>
              </a:rPr>
              <a:t>            webbrowser.open_new_tab("https://www.google.com")</a:t>
            </a:r>
            <a:endParaRPr dirty="0">
              <a:latin typeface="Times New Roman" panose="02020603050405020304"/>
              <a:cs typeface="Times New Roman" panose="02020603050405020304"/>
            </a:endParaRPr>
          </a:p>
          <a:p>
            <a:pPr marL="12700">
              <a:lnSpc>
                <a:spcPct val="150000"/>
              </a:lnSpc>
              <a:spcBef>
                <a:spcPts val="105"/>
              </a:spcBef>
            </a:pPr>
            <a:r>
              <a:rPr dirty="0">
                <a:latin typeface="Times New Roman" panose="02020603050405020304"/>
                <a:cs typeface="Times New Roman" panose="02020603050405020304"/>
                <a:sym typeface="+mn-ea"/>
              </a:rPr>
              <a:t>            speak("Google chrome is open now")</a:t>
            </a:r>
            <a:endParaRPr dirty="0">
              <a:latin typeface="Times New Roman" panose="02020603050405020304"/>
              <a:cs typeface="Times New Roman" panose="02020603050405020304"/>
            </a:endParaRPr>
          </a:p>
          <a:p>
            <a:pPr marL="12700">
              <a:lnSpc>
                <a:spcPct val="150000"/>
              </a:lnSpc>
              <a:spcBef>
                <a:spcPts val="105"/>
              </a:spcBef>
            </a:pPr>
            <a:r>
              <a:rPr dirty="0">
                <a:latin typeface="Times New Roman" panose="02020603050405020304"/>
                <a:cs typeface="Times New Roman" panose="02020603050405020304"/>
                <a:sym typeface="+mn-ea"/>
              </a:rPr>
              <a:t>            time.sleep(5)</a:t>
            </a:r>
            <a:endParaRPr dirty="0">
              <a:latin typeface="Times New Roman" panose="02020603050405020304"/>
              <a:cs typeface="Times New Roman" panose="02020603050405020304"/>
              <a:sym typeface="+mn-ea"/>
            </a:endParaRPr>
          </a:p>
          <a:p>
            <a:pPr marL="12700" marR="1096645" algn="l">
              <a:lnSpc>
                <a:spcPct val="150000"/>
              </a:lnSpc>
            </a:pPr>
            <a:r>
              <a:rPr dirty="0">
                <a:latin typeface="Times New Roman" panose="02020603050405020304"/>
                <a:cs typeface="Times New Roman" panose="02020603050405020304"/>
                <a:sym typeface="+mn-ea"/>
              </a:rPr>
              <a:t>def takeCommand():</a:t>
            </a:r>
            <a:endParaRPr dirty="0">
              <a:latin typeface="Times New Roman" panose="02020603050405020304"/>
              <a:cs typeface="Times New Roman" panose="02020603050405020304"/>
            </a:endParaRPr>
          </a:p>
          <a:p>
            <a:pPr marL="12700" marR="1096645" algn="l">
              <a:lnSpc>
                <a:spcPct val="150000"/>
              </a:lnSpc>
            </a:pPr>
            <a:r>
              <a:rPr dirty="0">
                <a:latin typeface="Times New Roman" panose="02020603050405020304"/>
                <a:cs typeface="Times New Roman" panose="02020603050405020304"/>
                <a:sym typeface="+mn-ea"/>
              </a:rPr>
              <a:t>    r=sr.Recognizer()</a:t>
            </a:r>
            <a:endParaRPr dirty="0">
              <a:latin typeface="Times New Roman" panose="02020603050405020304"/>
              <a:cs typeface="Times New Roman" panose="02020603050405020304"/>
            </a:endParaRPr>
          </a:p>
          <a:p>
            <a:pPr marL="12700" marR="1096645" algn="l">
              <a:lnSpc>
                <a:spcPct val="150000"/>
              </a:lnSpc>
            </a:pPr>
            <a:r>
              <a:rPr dirty="0">
                <a:latin typeface="Times New Roman" panose="02020603050405020304"/>
                <a:cs typeface="Times New Roman" panose="02020603050405020304"/>
                <a:sym typeface="+mn-ea"/>
              </a:rPr>
              <a:t>    with sr.Microphone() as source:</a:t>
            </a:r>
            <a:endParaRPr dirty="0">
              <a:latin typeface="Times New Roman" panose="02020603050405020304"/>
              <a:cs typeface="Times New Roman" panose="02020603050405020304"/>
            </a:endParaRPr>
          </a:p>
          <a:p>
            <a:pPr marL="12700" marR="1096645" algn="l">
              <a:lnSpc>
                <a:spcPct val="150000"/>
              </a:lnSpc>
            </a:pPr>
            <a:r>
              <a:rPr dirty="0">
                <a:latin typeface="Times New Roman" panose="02020603050405020304"/>
                <a:cs typeface="Times New Roman" panose="02020603050405020304"/>
                <a:sym typeface="+mn-ea"/>
              </a:rPr>
              <a:t>        print("Listening...")</a:t>
            </a:r>
            <a:endParaRPr dirty="0">
              <a:latin typeface="Times New Roman" panose="02020603050405020304"/>
              <a:cs typeface="Times New Roman" panose="02020603050405020304"/>
            </a:endParaRPr>
          </a:p>
          <a:p>
            <a:pPr marL="12700" marR="1096645" algn="l">
              <a:lnSpc>
                <a:spcPct val="150000"/>
              </a:lnSpc>
            </a:pPr>
            <a:r>
              <a:rPr dirty="0">
                <a:latin typeface="Times New Roman" panose="02020603050405020304"/>
                <a:cs typeface="Times New Roman" panose="02020603050405020304"/>
                <a:sym typeface="+mn-ea"/>
              </a:rPr>
              <a:t>        audio=r.listen(source)</a:t>
            </a:r>
            <a:endParaRPr dirty="0">
              <a:latin typeface="Times New Roman" panose="02020603050405020304"/>
              <a:cs typeface="Times New Roman" panose="02020603050405020304"/>
            </a:endParaRPr>
          </a:p>
          <a:p>
            <a:pPr marL="12700">
              <a:lnSpc>
                <a:spcPct val="150000"/>
              </a:lnSpc>
              <a:spcBef>
                <a:spcPts val="105"/>
              </a:spcBef>
            </a:pPr>
            <a:endParaRPr dirty="0">
              <a:latin typeface="Times New Roman" panose="02020603050405020304"/>
              <a:cs typeface="Times New Roman" panose="02020603050405020304"/>
            </a:endParaRPr>
          </a:p>
          <a:p>
            <a:endParaRPr lang="en-US"/>
          </a:p>
        </p:txBody>
      </p:sp>
      <p:sp>
        <p:nvSpPr>
          <p:cNvPr id="6" name="Text Box 5"/>
          <p:cNvSpPr txBox="1"/>
          <p:nvPr/>
        </p:nvSpPr>
        <p:spPr>
          <a:xfrm>
            <a:off x="263167" y="6380818"/>
            <a:ext cx="642942" cy="398780"/>
          </a:xfrm>
          <a:prstGeom prst="rect">
            <a:avLst/>
          </a:prstGeom>
          <a:noFill/>
        </p:spPr>
        <p:txBody>
          <a:bodyPr wrap="square" rtlCol="0">
            <a:spAutoFit/>
          </a:bodyPr>
          <a:p>
            <a:r>
              <a:rPr lang="en-IN" altLang="en-US" sz="2000" b="1" dirty="0">
                <a:latin typeface="Times New Roman" panose="02020603050405020304" pitchFamily="18" charset="0"/>
                <a:cs typeface="Times New Roman" panose="02020603050405020304" pitchFamily="18" charset="0"/>
              </a:rPr>
              <a:t>28</a:t>
            </a:r>
            <a:endParaRPr lang="en-IN" alt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7" name="object 5"/>
          <p:cNvSpPr txBox="1"/>
          <p:nvPr/>
        </p:nvSpPr>
        <p:spPr>
          <a:xfrm>
            <a:off x="479425" y="6453697"/>
            <a:ext cx="457200" cy="320040"/>
          </a:xfrm>
          <a:prstGeom prst="rect">
            <a:avLst/>
          </a:prstGeom>
        </p:spPr>
        <p:txBody>
          <a:bodyPr vert="horz" wrap="square" lIns="0" tIns="12700" rIns="0" bIns="0" rtlCol="0">
            <a:spAutoFit/>
          </a:bodyPr>
          <a:p>
            <a:pPr marL="38100">
              <a:lnSpc>
                <a:spcPct val="100000"/>
              </a:lnSpc>
              <a:spcBef>
                <a:spcPts val="100"/>
              </a:spcBef>
            </a:pPr>
            <a:r>
              <a:rPr lang="en-IN" altLang="en-US" sz="2000" b="1" dirty="0">
                <a:latin typeface="Times New Roman" panose="02020603050405020304"/>
                <a:cs typeface="Times New Roman" panose="02020603050405020304"/>
              </a:rPr>
              <a:t>2</a:t>
            </a:r>
            <a:endParaRPr lang="en-IN" altLang="en-US" sz="2000" b="1" dirty="0">
              <a:latin typeface="Times New Roman" panose="02020603050405020304"/>
              <a:cs typeface="Times New Roman" panose="02020603050405020304"/>
            </a:endParaRPr>
          </a:p>
        </p:txBody>
      </p:sp>
      <p:graphicFrame>
        <p:nvGraphicFramePr>
          <p:cNvPr id="13" name="Table 12"/>
          <p:cNvGraphicFramePr/>
          <p:nvPr/>
        </p:nvGraphicFramePr>
        <p:xfrm>
          <a:off x="1671320" y="1054100"/>
          <a:ext cx="8552815" cy="4589145"/>
        </p:xfrm>
        <a:graphic>
          <a:graphicData uri="http://schemas.openxmlformats.org/drawingml/2006/table">
            <a:tbl>
              <a:tblPr firstRow="1" bandRow="1">
                <a:tableStyleId>{5C22544A-7EE6-4342-B048-85BDC9FD1C3A}</a:tableStyleId>
              </a:tblPr>
              <a:tblGrid>
                <a:gridCol w="1417955"/>
                <a:gridCol w="5295900"/>
                <a:gridCol w="1838960"/>
              </a:tblGrid>
              <a:tr h="509905">
                <a:tc>
                  <a:txBody>
                    <a:bodyPr/>
                    <a:p>
                      <a:pPr algn="ctr">
                        <a:buNone/>
                      </a:pPr>
                      <a:r>
                        <a:rPr lang="en-IN" altLang="en-US" b="0">
                          <a:solidFill>
                            <a:schemeClr val="tx1"/>
                          </a:solidFill>
                          <a:latin typeface="Times New Roman" panose="02020603050405020304" pitchFamily="18" charset="0"/>
                          <a:cs typeface="Times New Roman" panose="02020603050405020304" pitchFamily="18" charset="0"/>
                        </a:rPr>
                        <a:t>10</a:t>
                      </a:r>
                      <a:endParaRPr lang="en-IN" altLang="en-US" b="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b="0" dirty="0" smtClean="0">
                          <a:solidFill>
                            <a:schemeClr val="tx1"/>
                          </a:solidFill>
                          <a:latin typeface="Times New Roman" panose="02020603050405020304" pitchFamily="18" charset="0"/>
                          <a:cs typeface="Times New Roman" panose="02020603050405020304" pitchFamily="18" charset="0"/>
                          <a:sym typeface="+mn-ea"/>
                        </a:rPr>
                        <a:t>Architectural Design</a:t>
                      </a:r>
                      <a:endParaRPr lang="en-IN" altLang="en-US" b="0" dirty="0" smtClean="0">
                        <a:solidFill>
                          <a:schemeClr val="tx1"/>
                        </a:solidFill>
                        <a:latin typeface="Times New Roman" panose="02020603050405020304" pitchFamily="18" charset="0"/>
                        <a:cs typeface="Times New Roman" panose="02020603050405020304" pitchFamily="18" charset="0"/>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b="0">
                          <a:solidFill>
                            <a:schemeClr val="tx1"/>
                          </a:solidFill>
                          <a:latin typeface="Times New Roman" panose="02020603050405020304" pitchFamily="18" charset="0"/>
                          <a:cs typeface="Times New Roman" panose="02020603050405020304" pitchFamily="18" charset="0"/>
                        </a:rPr>
                        <a:t>17</a:t>
                      </a:r>
                      <a:endParaRPr lang="en-IN" altLang="en-US" b="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509905">
                <a:tc>
                  <a:txBody>
                    <a:bodyPr/>
                    <a:p>
                      <a:pPr algn="ctr">
                        <a:buNone/>
                      </a:pPr>
                      <a:r>
                        <a:rPr lang="en-IN" altLang="en-US">
                          <a:latin typeface="Times New Roman" panose="02020603050405020304" pitchFamily="18" charset="0"/>
                          <a:cs typeface="Times New Roman" panose="02020603050405020304" pitchFamily="18" charset="0"/>
                        </a:rPr>
                        <a:t>11</a:t>
                      </a:r>
                      <a:endParaRPr lang="en-IN" altLang="en-US">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dirty="0" smtClean="0">
                          <a:latin typeface="Times New Roman" panose="02020603050405020304" pitchFamily="18" charset="0"/>
                          <a:cs typeface="Times New Roman" panose="02020603050405020304" pitchFamily="18" charset="0"/>
                          <a:sym typeface="+mn-ea"/>
                        </a:rPr>
                        <a:t>Sequence Diagram</a:t>
                      </a:r>
                      <a:endParaRPr lang="en-IN" altLang="en-US" dirty="0" smtClean="0">
                        <a:latin typeface="Times New Roman" panose="02020603050405020304" pitchFamily="18" charset="0"/>
                        <a:cs typeface="Times New Roman" panose="02020603050405020304" pitchFamily="18" charset="0"/>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a:latin typeface="Times New Roman" panose="02020603050405020304" pitchFamily="18" charset="0"/>
                          <a:cs typeface="Times New Roman" panose="02020603050405020304" pitchFamily="18" charset="0"/>
                        </a:rPr>
                        <a:t>18</a:t>
                      </a:r>
                      <a:endParaRPr lang="en-IN" altLang="en-US">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509905">
                <a:tc>
                  <a:txBody>
                    <a:bodyPr/>
                    <a:p>
                      <a:pPr algn="ctr">
                        <a:buNone/>
                      </a:pPr>
                      <a:r>
                        <a:rPr lang="en-IN" altLang="en-US">
                          <a:latin typeface="Times New Roman" panose="02020603050405020304" pitchFamily="18" charset="0"/>
                          <a:cs typeface="Times New Roman" panose="02020603050405020304" pitchFamily="18" charset="0"/>
                        </a:rPr>
                        <a:t>12</a:t>
                      </a:r>
                      <a:endParaRPr lang="en-IN" altLang="en-US">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dirty="0" smtClean="0">
                          <a:latin typeface="Times New Roman" panose="02020603050405020304" pitchFamily="18" charset="0"/>
                          <a:cs typeface="Times New Roman" panose="02020603050405020304" pitchFamily="18" charset="0"/>
                          <a:sym typeface="+mn-ea"/>
                        </a:rPr>
                        <a:t>Data Flow Diagram</a:t>
                      </a:r>
                      <a:endParaRPr lang="en-IN" altLang="en-US" dirty="0" smtClean="0">
                        <a:latin typeface="Times New Roman" panose="02020603050405020304" pitchFamily="18" charset="0"/>
                        <a:cs typeface="Times New Roman" panose="02020603050405020304" pitchFamily="18" charset="0"/>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a:latin typeface="Times New Roman" panose="02020603050405020304" pitchFamily="18" charset="0"/>
                          <a:cs typeface="Times New Roman" panose="02020603050405020304" pitchFamily="18" charset="0"/>
                        </a:rPr>
                        <a:t>19</a:t>
                      </a:r>
                      <a:endParaRPr lang="en-IN" altLang="en-US">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509905">
                <a:tc>
                  <a:txBody>
                    <a:bodyPr/>
                    <a:p>
                      <a:pPr algn="ctr">
                        <a:buNone/>
                      </a:pPr>
                      <a:r>
                        <a:rPr lang="en-IN" altLang="en-US">
                          <a:latin typeface="Times New Roman" panose="02020603050405020304" pitchFamily="18" charset="0"/>
                          <a:cs typeface="Times New Roman" panose="02020603050405020304" pitchFamily="18" charset="0"/>
                        </a:rPr>
                        <a:t>13</a:t>
                      </a:r>
                      <a:endParaRPr lang="en-IN" altLang="en-US">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dirty="0" smtClean="0">
                          <a:latin typeface="Times New Roman" panose="02020603050405020304" pitchFamily="18" charset="0"/>
                          <a:cs typeface="Times New Roman" panose="02020603050405020304" pitchFamily="18" charset="0"/>
                          <a:sym typeface="+mn-ea"/>
                        </a:rPr>
                        <a:t>Usecase Diagram</a:t>
                      </a:r>
                      <a:endParaRPr lang="en-IN" altLang="en-US" dirty="0" smtClean="0">
                        <a:latin typeface="Times New Roman" panose="02020603050405020304" pitchFamily="18" charset="0"/>
                        <a:cs typeface="Times New Roman" panose="02020603050405020304" pitchFamily="18" charset="0"/>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a:latin typeface="Times New Roman" panose="02020603050405020304" pitchFamily="18" charset="0"/>
                          <a:cs typeface="Times New Roman" panose="02020603050405020304" pitchFamily="18" charset="0"/>
                        </a:rPr>
                        <a:t>22</a:t>
                      </a:r>
                      <a:endParaRPr lang="en-IN" altLang="en-US">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509905">
                <a:tc>
                  <a:txBody>
                    <a:bodyPr/>
                    <a:p>
                      <a:pPr algn="ctr">
                        <a:buNone/>
                      </a:pPr>
                      <a:r>
                        <a:rPr lang="en-IN" altLang="en-US">
                          <a:latin typeface="Times New Roman" panose="02020603050405020304" pitchFamily="18" charset="0"/>
                          <a:cs typeface="Times New Roman" panose="02020603050405020304" pitchFamily="18" charset="0"/>
                        </a:rPr>
                        <a:t>14</a:t>
                      </a:r>
                      <a:endParaRPr lang="en-IN" altLang="en-US">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dirty="0" smtClean="0">
                          <a:latin typeface="Times New Roman" panose="02020603050405020304" pitchFamily="18" charset="0"/>
                          <a:cs typeface="Times New Roman" panose="02020603050405020304" pitchFamily="18" charset="0"/>
                          <a:sym typeface="+mn-ea"/>
                        </a:rPr>
                        <a:t>Algorithm</a:t>
                      </a:r>
                      <a:endParaRPr lang="en-IN" dirty="0" smtClean="0">
                        <a:latin typeface="Times New Roman" panose="02020603050405020304" pitchFamily="18" charset="0"/>
                        <a:cs typeface="Times New Roman" panose="02020603050405020304" pitchFamily="18" charset="0"/>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a:latin typeface="Times New Roman" panose="02020603050405020304" pitchFamily="18" charset="0"/>
                          <a:cs typeface="Times New Roman" panose="02020603050405020304" pitchFamily="18" charset="0"/>
                        </a:rPr>
                        <a:t>23</a:t>
                      </a:r>
                      <a:endParaRPr lang="en-IN" altLang="en-US">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509905">
                <a:tc>
                  <a:txBody>
                    <a:bodyPr/>
                    <a:p>
                      <a:pPr algn="ctr">
                        <a:buNone/>
                      </a:pPr>
                      <a:r>
                        <a:rPr lang="en-IN" altLang="en-US">
                          <a:latin typeface="Times New Roman" panose="02020603050405020304" pitchFamily="18" charset="0"/>
                          <a:cs typeface="Times New Roman" panose="02020603050405020304" pitchFamily="18" charset="0"/>
                        </a:rPr>
                        <a:t>15</a:t>
                      </a:r>
                      <a:endParaRPr lang="en-IN" altLang="en-US">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spc="-10" dirty="0" smtClean="0">
                          <a:latin typeface="Times New Roman" panose="02020603050405020304" pitchFamily="18" charset="0"/>
                          <a:cs typeface="Times New Roman" panose="02020603050405020304" pitchFamily="18" charset="0"/>
                          <a:sym typeface="+mn-ea"/>
                        </a:rPr>
                        <a:t>Output</a:t>
                      </a:r>
                      <a:endParaRPr lang="en-IN" spc="-10" dirty="0" smtClean="0">
                        <a:latin typeface="Times New Roman" panose="02020603050405020304" pitchFamily="18" charset="0"/>
                        <a:cs typeface="Times New Roman" panose="02020603050405020304" pitchFamily="18" charset="0"/>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a:latin typeface="Times New Roman" panose="02020603050405020304" pitchFamily="18" charset="0"/>
                          <a:cs typeface="Times New Roman" panose="02020603050405020304" pitchFamily="18" charset="0"/>
                        </a:rPr>
                        <a:t>24</a:t>
                      </a:r>
                      <a:endParaRPr lang="en-IN" altLang="en-US">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509905">
                <a:tc>
                  <a:txBody>
                    <a:bodyPr/>
                    <a:p>
                      <a:pPr algn="ctr">
                        <a:buNone/>
                      </a:pPr>
                      <a:r>
                        <a:rPr lang="en-IN" altLang="en-US">
                          <a:latin typeface="Times New Roman" panose="02020603050405020304" pitchFamily="18" charset="0"/>
                          <a:cs typeface="Times New Roman" panose="02020603050405020304" pitchFamily="18" charset="0"/>
                        </a:rPr>
                        <a:t>16</a:t>
                      </a:r>
                      <a:endParaRPr lang="en-IN" altLang="en-US">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spc="-10" dirty="0" smtClean="0">
                          <a:latin typeface="Times New Roman" panose="02020603050405020304" pitchFamily="18" charset="0"/>
                          <a:cs typeface="Times New Roman" panose="02020603050405020304" pitchFamily="18" charset="0"/>
                          <a:sym typeface="+mn-ea"/>
                        </a:rPr>
                        <a:t>Code Implementation</a:t>
                      </a:r>
                      <a:endParaRPr lang="en-IN" spc="-10" dirty="0" smtClean="0">
                        <a:latin typeface="Times New Roman" panose="02020603050405020304" pitchFamily="18" charset="0"/>
                        <a:cs typeface="Times New Roman" panose="02020603050405020304" pitchFamily="18" charset="0"/>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a:latin typeface="Times New Roman" panose="02020603050405020304" pitchFamily="18" charset="0"/>
                          <a:cs typeface="Times New Roman" panose="02020603050405020304" pitchFamily="18" charset="0"/>
                        </a:rPr>
                        <a:t>26</a:t>
                      </a:r>
                      <a:endParaRPr lang="en-IN" altLang="en-US">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509905">
                <a:tc>
                  <a:txBody>
                    <a:bodyPr/>
                    <a:p>
                      <a:pPr algn="ctr">
                        <a:buNone/>
                      </a:pPr>
                      <a:r>
                        <a:rPr lang="en-IN" altLang="en-US">
                          <a:latin typeface="Times New Roman" panose="02020603050405020304" pitchFamily="18" charset="0"/>
                          <a:cs typeface="Times New Roman" panose="02020603050405020304" pitchFamily="18" charset="0"/>
                        </a:rPr>
                        <a:t>17</a:t>
                      </a:r>
                      <a:endParaRPr lang="en-IN" altLang="en-US">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a:latin typeface="Times New Roman" panose="02020603050405020304" pitchFamily="18" charset="0"/>
                          <a:cs typeface="Times New Roman" panose="02020603050405020304" pitchFamily="18" charset="0"/>
                        </a:rPr>
                        <a:t>Conclusion</a:t>
                      </a:r>
                      <a:endParaRPr lang="en-IN" altLang="en-US">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a:latin typeface="Times New Roman" panose="02020603050405020304" pitchFamily="18" charset="0"/>
                          <a:cs typeface="Times New Roman" panose="02020603050405020304" pitchFamily="18" charset="0"/>
                        </a:rPr>
                        <a:t>30</a:t>
                      </a:r>
                      <a:endParaRPr lang="en-IN" altLang="en-US">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509905">
                <a:tc>
                  <a:txBody>
                    <a:bodyPr/>
                    <a:p>
                      <a:pPr algn="ctr">
                        <a:buNone/>
                      </a:pPr>
                      <a:r>
                        <a:rPr lang="en-IN" altLang="en-US">
                          <a:latin typeface="Times New Roman" panose="02020603050405020304" pitchFamily="18" charset="0"/>
                          <a:cs typeface="Times New Roman" panose="02020603050405020304" pitchFamily="18" charset="0"/>
                        </a:rPr>
                        <a:t>18</a:t>
                      </a:r>
                      <a:endParaRPr lang="en-IN" altLang="en-US">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a:latin typeface="Times New Roman" panose="02020603050405020304" pitchFamily="18" charset="0"/>
                          <a:cs typeface="Times New Roman" panose="02020603050405020304" pitchFamily="18" charset="0"/>
                        </a:rPr>
                        <a:t>References</a:t>
                      </a:r>
                      <a:endParaRPr lang="en-IN" altLang="en-US">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IN" altLang="en-US">
                          <a:latin typeface="Times New Roman" panose="02020603050405020304" pitchFamily="18" charset="0"/>
                          <a:cs typeface="Times New Roman" panose="02020603050405020304" pitchFamily="18" charset="0"/>
                        </a:rPr>
                        <a:t>31</a:t>
                      </a:r>
                      <a:endParaRPr lang="en-IN" altLang="en-US">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84935" y="1052830"/>
            <a:ext cx="8027035" cy="3276600"/>
          </a:xfrm>
          <a:prstGeom prst="rect">
            <a:avLst/>
          </a:prstGeom>
          <a:noFill/>
        </p:spPr>
        <p:txBody>
          <a:bodyPr wrap="square" rtlCol="0">
            <a:spAutoFit/>
          </a:bodyPr>
          <a:p>
            <a:pPr marL="12700" marR="1096645" algn="l">
              <a:lnSpc>
                <a:spcPct val="150000"/>
              </a:lnSpc>
            </a:pPr>
            <a:r>
              <a:rPr dirty="0">
                <a:latin typeface="Times New Roman" panose="02020603050405020304"/>
                <a:cs typeface="Times New Roman" panose="02020603050405020304"/>
                <a:sym typeface="+mn-ea"/>
              </a:rPr>
              <a:t>try:</a:t>
            </a:r>
            <a:endParaRPr dirty="0">
              <a:latin typeface="Times New Roman" panose="02020603050405020304"/>
              <a:cs typeface="Times New Roman" panose="02020603050405020304"/>
            </a:endParaRPr>
          </a:p>
          <a:p>
            <a:pPr marL="12700" marR="1096645" algn="l">
              <a:lnSpc>
                <a:spcPct val="150000"/>
              </a:lnSpc>
            </a:pPr>
            <a:r>
              <a:rPr dirty="0">
                <a:latin typeface="Times New Roman" panose="02020603050405020304"/>
                <a:cs typeface="Times New Roman" panose="02020603050405020304"/>
                <a:sym typeface="+mn-ea"/>
              </a:rPr>
              <a:t>            statement=r.recognize_google(audio,language='en-in')</a:t>
            </a:r>
            <a:endParaRPr dirty="0">
              <a:latin typeface="Times New Roman" panose="02020603050405020304"/>
              <a:cs typeface="Times New Roman" panose="02020603050405020304"/>
            </a:endParaRPr>
          </a:p>
          <a:p>
            <a:pPr marL="12700" marR="1096645" algn="l">
              <a:lnSpc>
                <a:spcPct val="150000"/>
              </a:lnSpc>
            </a:pPr>
            <a:r>
              <a:rPr dirty="0">
                <a:latin typeface="Times New Roman" panose="02020603050405020304"/>
                <a:cs typeface="Times New Roman" panose="02020603050405020304"/>
                <a:sym typeface="+mn-ea"/>
              </a:rPr>
              <a:t>            print(f"user said:{statement}\n")</a:t>
            </a:r>
            <a:endParaRPr dirty="0">
              <a:latin typeface="Times New Roman" panose="02020603050405020304"/>
              <a:cs typeface="Times New Roman" panose="02020603050405020304"/>
            </a:endParaRPr>
          </a:p>
          <a:p>
            <a:pPr marL="12700" marR="1096645" algn="l">
              <a:lnSpc>
                <a:spcPct val="150000"/>
              </a:lnSpc>
            </a:pPr>
            <a:r>
              <a:rPr dirty="0">
                <a:latin typeface="Times New Roman" panose="02020603050405020304"/>
                <a:cs typeface="Times New Roman" panose="02020603050405020304"/>
                <a:sym typeface="+mn-ea"/>
              </a:rPr>
              <a:t> except Exception as e:</a:t>
            </a:r>
            <a:endParaRPr dirty="0">
              <a:latin typeface="Times New Roman" panose="02020603050405020304"/>
              <a:cs typeface="Times New Roman" panose="02020603050405020304"/>
            </a:endParaRPr>
          </a:p>
          <a:p>
            <a:pPr marL="12700" marR="1096645" algn="l">
              <a:lnSpc>
                <a:spcPct val="150000"/>
              </a:lnSpc>
            </a:pPr>
            <a:r>
              <a:rPr dirty="0">
                <a:latin typeface="Times New Roman" panose="02020603050405020304"/>
                <a:cs typeface="Times New Roman" panose="02020603050405020304"/>
                <a:sym typeface="+mn-ea"/>
              </a:rPr>
              <a:t>            speak("Pardon me, please say that again")</a:t>
            </a:r>
            <a:endParaRPr dirty="0">
              <a:latin typeface="Times New Roman" panose="02020603050405020304"/>
              <a:cs typeface="Times New Roman" panose="02020603050405020304"/>
            </a:endParaRPr>
          </a:p>
          <a:p>
            <a:pPr marL="12700" marR="1096645" algn="l">
              <a:lnSpc>
                <a:spcPct val="150000"/>
              </a:lnSpc>
            </a:pPr>
            <a:r>
              <a:rPr dirty="0">
                <a:latin typeface="Times New Roman" panose="02020603050405020304"/>
                <a:cs typeface="Times New Roman" panose="02020603050405020304"/>
                <a:sym typeface="+mn-ea"/>
              </a:rPr>
              <a:t>            return "None"</a:t>
            </a:r>
            <a:endParaRPr dirty="0">
              <a:latin typeface="Times New Roman" panose="02020603050405020304"/>
              <a:cs typeface="Times New Roman" panose="02020603050405020304"/>
            </a:endParaRPr>
          </a:p>
          <a:p>
            <a:pPr marL="12700" marR="1096645" algn="l">
              <a:lnSpc>
                <a:spcPct val="150000"/>
              </a:lnSpc>
            </a:pPr>
            <a:r>
              <a:rPr dirty="0">
                <a:latin typeface="Times New Roman" panose="02020603050405020304"/>
                <a:cs typeface="Times New Roman" panose="02020603050405020304"/>
                <a:sym typeface="+mn-ea"/>
              </a:rPr>
              <a:t>        return statementspeak("Loading your AI personal assistant G-</a:t>
            </a:r>
            <a:r>
              <a:rPr lang="en-IN" dirty="0">
                <a:latin typeface="Times New Roman" panose="02020603050405020304"/>
                <a:cs typeface="Times New Roman" panose="02020603050405020304"/>
                <a:sym typeface="+mn-ea"/>
              </a:rPr>
              <a:t>Five</a:t>
            </a:r>
            <a:r>
              <a:rPr dirty="0">
                <a:latin typeface="Times New Roman" panose="02020603050405020304"/>
                <a:cs typeface="Times New Roman" panose="02020603050405020304"/>
                <a:sym typeface="+mn-ea"/>
              </a:rPr>
              <a:t>")</a:t>
            </a:r>
            <a:endParaRPr lang="en-US">
              <a:latin typeface="Times New Roman" panose="02020603050405020304" pitchFamily="18" charset="0"/>
              <a:cs typeface="Times New Roman" panose="02020603050405020304" pitchFamily="18" charset="0"/>
            </a:endParaRPr>
          </a:p>
          <a:p>
            <a:endParaRPr lang="en-US"/>
          </a:p>
        </p:txBody>
      </p:sp>
      <p:sp>
        <p:nvSpPr>
          <p:cNvPr id="6" name="Text Box 5"/>
          <p:cNvSpPr txBox="1"/>
          <p:nvPr/>
        </p:nvSpPr>
        <p:spPr>
          <a:xfrm>
            <a:off x="263167" y="6380818"/>
            <a:ext cx="642942" cy="398780"/>
          </a:xfrm>
          <a:prstGeom prst="rect">
            <a:avLst/>
          </a:prstGeom>
          <a:noFill/>
        </p:spPr>
        <p:txBody>
          <a:bodyPr wrap="square" rtlCol="0">
            <a:spAutoFit/>
          </a:bodyPr>
          <a:lstStyle/>
          <a:p>
            <a:r>
              <a:rPr lang="en-IN" altLang="en-US" sz="2000" b="1" dirty="0">
                <a:latin typeface="Times New Roman" panose="02020603050405020304" pitchFamily="18" charset="0"/>
                <a:cs typeface="Times New Roman" panose="02020603050405020304" pitchFamily="18" charset="0"/>
              </a:rPr>
              <a:t>29</a:t>
            </a:r>
            <a:endParaRPr lang="en-IN" alt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90084" y="0"/>
            <a:ext cx="2199005" cy="574040"/>
          </a:xfrm>
          <a:prstGeom prst="rect">
            <a:avLst/>
          </a:prstGeom>
        </p:spPr>
        <p:txBody>
          <a:bodyPr vert="horz" wrap="square" lIns="0" tIns="12700" rIns="0" bIns="0" rtlCol="0">
            <a:spAutoFit/>
          </a:bodyPr>
          <a:lstStyle/>
          <a:p>
            <a:pPr marL="12700">
              <a:lnSpc>
                <a:spcPct val="100000"/>
              </a:lnSpc>
              <a:spcBef>
                <a:spcPts val="100"/>
              </a:spcBef>
            </a:pPr>
            <a:r>
              <a:rPr spc="-15" dirty="0"/>
              <a:t>Conclusion</a:t>
            </a:r>
            <a:endParaRPr spc="-15" dirty="0"/>
          </a:p>
        </p:txBody>
      </p:sp>
      <p:sp>
        <p:nvSpPr>
          <p:cNvPr id="3" name="object 3"/>
          <p:cNvSpPr txBox="1"/>
          <p:nvPr/>
        </p:nvSpPr>
        <p:spPr>
          <a:xfrm>
            <a:off x="558190" y="759027"/>
            <a:ext cx="11083925" cy="5090795"/>
          </a:xfrm>
          <a:prstGeom prst="rect">
            <a:avLst/>
          </a:prstGeom>
        </p:spPr>
        <p:txBody>
          <a:bodyPr vert="horz" wrap="square" lIns="0" tIns="12700" rIns="0" bIns="0" rtlCol="0">
            <a:spAutoFit/>
          </a:bodyPr>
          <a:lstStyle/>
          <a:p>
            <a:pPr marL="469265" marR="20320" indent="-456565" algn="just">
              <a:lnSpc>
                <a:spcPct val="150000"/>
              </a:lnSpc>
              <a:spcBef>
                <a:spcPts val="100"/>
              </a:spcBef>
              <a:buFont typeface="Arial MT"/>
              <a:buChar char="•"/>
              <a:tabLst>
                <a:tab pos="468630" algn="l"/>
                <a:tab pos="469265" algn="l"/>
              </a:tabLst>
            </a:pPr>
            <a:r>
              <a:rPr sz="2000" spc="-5" dirty="0">
                <a:latin typeface="Times New Roman" panose="02020603050405020304"/>
                <a:cs typeface="Times New Roman" panose="02020603050405020304"/>
              </a:rPr>
              <a:t>An </a:t>
            </a:r>
            <a:r>
              <a:rPr sz="2000" spc="-15" dirty="0">
                <a:latin typeface="Times New Roman" panose="02020603050405020304"/>
                <a:cs typeface="Times New Roman" panose="02020603050405020304"/>
              </a:rPr>
              <a:t>important </a:t>
            </a:r>
            <a:r>
              <a:rPr sz="2000" spc="-10" dirty="0">
                <a:latin typeface="Times New Roman" panose="02020603050405020304"/>
                <a:cs typeface="Times New Roman" panose="02020603050405020304"/>
              </a:rPr>
              <a:t>step forward in the </a:t>
            </a:r>
            <a:r>
              <a:rPr sz="2000" spc="-15" dirty="0">
                <a:latin typeface="Times New Roman" panose="02020603050405020304"/>
                <a:cs typeface="Times New Roman" panose="02020603050405020304"/>
              </a:rPr>
              <a:t>integration </a:t>
            </a:r>
            <a:r>
              <a:rPr sz="2000" spc="-5" dirty="0">
                <a:latin typeface="Times New Roman" panose="02020603050405020304"/>
                <a:cs typeface="Times New Roman" panose="02020603050405020304"/>
              </a:rPr>
              <a:t>of </a:t>
            </a:r>
            <a:r>
              <a:rPr sz="2000" spc="-15" dirty="0">
                <a:latin typeface="Times New Roman" panose="02020603050405020304"/>
                <a:cs typeface="Times New Roman" panose="02020603050405020304"/>
              </a:rPr>
              <a:t>artificial intelligence </a:t>
            </a:r>
            <a:r>
              <a:rPr sz="2000" spc="-10" dirty="0">
                <a:latin typeface="Times New Roman" panose="02020603050405020304"/>
                <a:cs typeface="Times New Roman" panose="02020603050405020304"/>
              </a:rPr>
              <a:t>into our </a:t>
            </a:r>
            <a:r>
              <a:rPr sz="2000" spc="-15" dirty="0">
                <a:latin typeface="Times New Roman" panose="02020603050405020304"/>
                <a:cs typeface="Times New Roman" panose="02020603050405020304"/>
              </a:rPr>
              <a:t>daily lives </a:t>
            </a:r>
            <a:r>
              <a:rPr sz="2000" spc="-58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is the </a:t>
            </a:r>
            <a:r>
              <a:rPr sz="2000" spc="-15" dirty="0">
                <a:latin typeface="Times New Roman" panose="02020603050405020304"/>
                <a:cs typeface="Times New Roman" panose="02020603050405020304"/>
              </a:rPr>
              <a:t>construction </a:t>
            </a:r>
            <a:r>
              <a:rPr sz="2000" spc="-5" dirty="0">
                <a:latin typeface="Times New Roman" panose="02020603050405020304"/>
                <a:cs typeface="Times New Roman" panose="02020603050405020304"/>
              </a:rPr>
              <a:t>of </a:t>
            </a:r>
            <a:r>
              <a:rPr sz="2000" dirty="0">
                <a:latin typeface="Times New Roman" panose="02020603050405020304"/>
                <a:cs typeface="Times New Roman" panose="02020603050405020304"/>
              </a:rPr>
              <a:t>a </a:t>
            </a:r>
            <a:r>
              <a:rPr sz="2000" spc="-10" dirty="0">
                <a:latin typeface="Times New Roman" panose="02020603050405020304"/>
                <a:cs typeface="Times New Roman" panose="02020603050405020304"/>
              </a:rPr>
              <a:t>Personal Desktop </a:t>
            </a:r>
            <a:r>
              <a:rPr sz="2000" spc="-5" dirty="0">
                <a:latin typeface="Times New Roman" panose="02020603050405020304"/>
                <a:cs typeface="Times New Roman" panose="02020603050405020304"/>
              </a:rPr>
              <a:t>Al </a:t>
            </a:r>
            <a:r>
              <a:rPr sz="2000" spc="-15" dirty="0">
                <a:latin typeface="Times New Roman" panose="02020603050405020304"/>
                <a:cs typeface="Times New Roman" panose="02020603050405020304"/>
              </a:rPr>
              <a:t>Assistant </a:t>
            </a:r>
            <a:r>
              <a:rPr sz="2000" spc="-10" dirty="0">
                <a:latin typeface="Times New Roman" panose="02020603050405020304"/>
                <a:cs typeface="Times New Roman" panose="02020603050405020304"/>
              </a:rPr>
              <a:t>in Python. By </a:t>
            </a:r>
            <a:r>
              <a:rPr sz="2000" spc="-15" dirty="0">
                <a:latin typeface="Times New Roman" panose="02020603050405020304"/>
                <a:cs typeface="Times New Roman" panose="02020603050405020304"/>
              </a:rPr>
              <a:t>utilising </a:t>
            </a:r>
            <a:r>
              <a:rPr sz="2000" spc="-10" dirty="0">
                <a:latin typeface="Times New Roman" panose="02020603050405020304"/>
                <a:cs typeface="Times New Roman" panose="02020603050405020304"/>
              </a:rPr>
              <a:t>the </a:t>
            </a:r>
            <a:r>
              <a:rPr sz="2000" spc="-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possibilities </a:t>
            </a:r>
            <a:r>
              <a:rPr sz="2000" spc="-5" dirty="0">
                <a:latin typeface="Times New Roman" panose="02020603050405020304"/>
                <a:cs typeface="Times New Roman" panose="02020603050405020304"/>
              </a:rPr>
              <a:t>of </a:t>
            </a:r>
            <a:r>
              <a:rPr sz="2000" spc="-10" dirty="0">
                <a:latin typeface="Times New Roman" panose="02020603050405020304"/>
                <a:cs typeface="Times New Roman" panose="02020603050405020304"/>
              </a:rPr>
              <a:t>Python </a:t>
            </a:r>
            <a:r>
              <a:rPr sz="2000" spc="-15" dirty="0">
                <a:latin typeface="Times New Roman" panose="02020603050405020304"/>
                <a:cs typeface="Times New Roman" panose="02020603050405020304"/>
              </a:rPr>
              <a:t>modules </a:t>
            </a:r>
            <a:r>
              <a:rPr sz="2000" spc="-10" dirty="0">
                <a:latin typeface="Times New Roman" panose="02020603050405020304"/>
                <a:cs typeface="Times New Roman" panose="02020603050405020304"/>
              </a:rPr>
              <a:t>and </a:t>
            </a:r>
            <a:r>
              <a:rPr sz="2000" spc="-15" dirty="0">
                <a:latin typeface="Times New Roman" panose="02020603050405020304"/>
                <a:cs typeface="Times New Roman" panose="02020603050405020304"/>
              </a:rPr>
              <a:t>frameworks, </a:t>
            </a:r>
            <a:r>
              <a:rPr sz="2000" spc="-5" dirty="0">
                <a:latin typeface="Times New Roman" panose="02020603050405020304"/>
                <a:cs typeface="Times New Roman" panose="02020603050405020304"/>
              </a:rPr>
              <a:t>we </a:t>
            </a:r>
            <a:r>
              <a:rPr sz="2000" spc="-10" dirty="0">
                <a:latin typeface="Times New Roman" panose="02020603050405020304"/>
                <a:cs typeface="Times New Roman" panose="02020603050405020304"/>
              </a:rPr>
              <a:t>have </a:t>
            </a:r>
            <a:r>
              <a:rPr sz="2000" spc="-15" dirty="0">
                <a:latin typeface="Times New Roman" panose="02020603050405020304"/>
                <a:cs typeface="Times New Roman" panose="02020603050405020304"/>
              </a:rPr>
              <a:t>created </a:t>
            </a:r>
            <a:r>
              <a:rPr sz="2000" spc="-10" dirty="0">
                <a:latin typeface="Times New Roman" panose="02020603050405020304"/>
                <a:cs typeface="Times New Roman" panose="02020603050405020304"/>
              </a:rPr>
              <a:t>the </a:t>
            </a:r>
            <a:r>
              <a:rPr sz="2000" spc="-15" dirty="0">
                <a:latin typeface="Times New Roman" panose="02020603050405020304"/>
                <a:cs typeface="Times New Roman" panose="02020603050405020304"/>
              </a:rPr>
              <a:t>foundation </a:t>
            </a:r>
            <a:r>
              <a:rPr sz="2000" spc="-10" dirty="0">
                <a:latin typeface="Times New Roman" panose="02020603050405020304"/>
                <a:cs typeface="Times New Roman" panose="02020603050405020304"/>
              </a:rPr>
              <a:t>for </a:t>
            </a:r>
            <a:r>
              <a:rPr sz="2000" spc="-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future </a:t>
            </a:r>
            <a:r>
              <a:rPr sz="2000" spc="-15" dirty="0">
                <a:latin typeface="Times New Roman" panose="02020603050405020304"/>
                <a:cs typeface="Times New Roman" panose="02020603050405020304"/>
              </a:rPr>
              <a:t>advancements. </a:t>
            </a:r>
            <a:r>
              <a:rPr sz="2000" spc="-10" dirty="0">
                <a:latin typeface="Times New Roman" panose="02020603050405020304"/>
                <a:cs typeface="Times New Roman" panose="02020603050405020304"/>
              </a:rPr>
              <a:t>Through the </a:t>
            </a:r>
            <a:r>
              <a:rPr sz="2000" spc="-15" dirty="0">
                <a:latin typeface="Times New Roman" panose="02020603050405020304"/>
                <a:cs typeface="Times New Roman" panose="02020603050405020304"/>
              </a:rPr>
              <a:t>project, </a:t>
            </a:r>
            <a:r>
              <a:rPr sz="2000" spc="-5" dirty="0">
                <a:latin typeface="Times New Roman" panose="02020603050405020304"/>
                <a:cs typeface="Times New Roman" panose="02020603050405020304"/>
              </a:rPr>
              <a:t>we </a:t>
            </a:r>
            <a:r>
              <a:rPr sz="2000" spc="-15" dirty="0">
                <a:latin typeface="Times New Roman" panose="02020603050405020304"/>
                <a:cs typeface="Times New Roman" panose="02020603050405020304"/>
              </a:rPr>
              <a:t>demonstrated </a:t>
            </a:r>
            <a:r>
              <a:rPr sz="2000" spc="-10" dirty="0">
                <a:latin typeface="Times New Roman" panose="02020603050405020304"/>
                <a:cs typeface="Times New Roman" panose="02020603050405020304"/>
              </a:rPr>
              <a:t>our </a:t>
            </a:r>
            <a:r>
              <a:rPr sz="2000" spc="-15" dirty="0">
                <a:latin typeface="Times New Roman" panose="02020603050405020304"/>
                <a:cs typeface="Times New Roman" panose="02020603050405020304"/>
              </a:rPr>
              <a:t>ability </a:t>
            </a:r>
            <a:r>
              <a:rPr sz="2000" spc="-10" dirty="0">
                <a:latin typeface="Times New Roman" panose="02020603050405020304"/>
                <a:cs typeface="Times New Roman" panose="02020603050405020304"/>
              </a:rPr>
              <a:t>to </a:t>
            </a:r>
            <a:r>
              <a:rPr sz="2000" spc="-15" dirty="0">
                <a:latin typeface="Times New Roman" panose="02020603050405020304"/>
                <a:cs typeface="Times New Roman" panose="02020603050405020304"/>
              </a:rPr>
              <a:t>combine </a:t>
            </a:r>
            <a:r>
              <a:rPr sz="2000" spc="-1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automation, machine learning,</a:t>
            </a:r>
            <a:r>
              <a:rPr sz="2000" spc="-1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natural language processing,</a:t>
            </a:r>
            <a:r>
              <a:rPr sz="2000" spc="-10" dirty="0">
                <a:latin typeface="Times New Roman" panose="02020603050405020304"/>
                <a:cs typeface="Times New Roman" panose="02020603050405020304"/>
              </a:rPr>
              <a:t> to </a:t>
            </a:r>
            <a:r>
              <a:rPr sz="2000" spc="-15" dirty="0">
                <a:latin typeface="Times New Roman" panose="02020603050405020304"/>
                <a:cs typeface="Times New Roman" panose="02020603050405020304"/>
              </a:rPr>
              <a:t>create</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a</a:t>
            </a:r>
            <a:r>
              <a:rPr sz="2000" spc="-15" dirty="0">
                <a:latin typeface="Times New Roman" panose="02020603050405020304"/>
                <a:cs typeface="Times New Roman" panose="02020603050405020304"/>
              </a:rPr>
              <a:t> </a:t>
            </a:r>
            <a:r>
              <a:rPr sz="2000" spc="-15">
                <a:latin typeface="Times New Roman" panose="02020603050405020304"/>
                <a:cs typeface="Times New Roman" panose="02020603050405020304"/>
              </a:rPr>
              <a:t>flexible </a:t>
            </a:r>
            <a:r>
              <a:rPr sz="2000" spc="-10" smtClean="0">
                <a:latin typeface="Times New Roman" panose="02020603050405020304"/>
                <a:cs typeface="Times New Roman" panose="02020603050405020304"/>
              </a:rPr>
              <a:t>and</a:t>
            </a:r>
            <a:r>
              <a:rPr lang="en-US" sz="2000" spc="-10" dirty="0" smtClean="0">
                <a:latin typeface="Times New Roman" panose="02020603050405020304"/>
                <a:cs typeface="Times New Roman" panose="02020603050405020304"/>
              </a:rPr>
              <a:t> </a:t>
            </a:r>
            <a:r>
              <a:rPr sz="2000" spc="-15" smtClean="0">
                <a:latin typeface="Times New Roman" panose="02020603050405020304"/>
                <a:cs typeface="Times New Roman" panose="02020603050405020304"/>
              </a:rPr>
              <a:t>user-friendly</a:t>
            </a:r>
            <a:r>
              <a:rPr sz="2000" spc="-25" smtClean="0">
                <a:latin typeface="Times New Roman" panose="02020603050405020304"/>
                <a:cs typeface="Times New Roman" panose="02020603050405020304"/>
              </a:rPr>
              <a:t> </a:t>
            </a:r>
            <a:r>
              <a:rPr sz="2000" spc="-15" dirty="0">
                <a:latin typeface="Times New Roman" panose="02020603050405020304"/>
                <a:cs typeface="Times New Roman" panose="02020603050405020304"/>
              </a:rPr>
              <a:t>solution.</a:t>
            </a:r>
            <a:endParaRPr sz="2000">
              <a:latin typeface="Times New Roman" panose="02020603050405020304"/>
              <a:cs typeface="Times New Roman" panose="02020603050405020304"/>
            </a:endParaRPr>
          </a:p>
          <a:p>
            <a:pPr marL="469900" marR="5080" indent="-457200" algn="just">
              <a:lnSpc>
                <a:spcPct val="150000"/>
              </a:lnSpc>
              <a:buFont typeface="Arial MT"/>
              <a:buChar char="•"/>
              <a:tabLst>
                <a:tab pos="469900" algn="l"/>
              </a:tabLst>
            </a:pPr>
            <a:r>
              <a:rPr sz="2000" spc="-5" dirty="0">
                <a:latin typeface="Times New Roman" panose="02020603050405020304"/>
                <a:cs typeface="Times New Roman" panose="02020603050405020304"/>
              </a:rPr>
              <a:t>That can assist users in </a:t>
            </a:r>
            <a:r>
              <a:rPr sz="2000" dirty="0">
                <a:latin typeface="Times New Roman" panose="02020603050405020304"/>
                <a:cs typeface="Times New Roman" panose="02020603050405020304"/>
              </a:rPr>
              <a:t>a </a:t>
            </a:r>
            <a:r>
              <a:rPr sz="2000" spc="-5" dirty="0">
                <a:latin typeface="Times New Roman" panose="02020603050405020304"/>
                <a:cs typeface="Times New Roman" panose="02020603050405020304"/>
              </a:rPr>
              <a:t>range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tasks. Initiatives like this </a:t>
            </a:r>
            <a:r>
              <a:rPr sz="2000" dirty="0">
                <a:latin typeface="Times New Roman" panose="02020603050405020304"/>
                <a:cs typeface="Times New Roman" panose="02020603050405020304"/>
              </a:rPr>
              <a:t>one </a:t>
            </a:r>
            <a:r>
              <a:rPr sz="2000" spc="-5" dirty="0">
                <a:latin typeface="Times New Roman" panose="02020603050405020304"/>
                <a:cs typeface="Times New Roman" panose="02020603050405020304"/>
              </a:rPr>
              <a:t>serve as </a:t>
            </a:r>
            <a:r>
              <a:rPr sz="2000" dirty="0">
                <a:latin typeface="Times New Roman" panose="02020603050405020304"/>
                <a:cs typeface="Times New Roman" panose="02020603050405020304"/>
              </a:rPr>
              <a:t>a </a:t>
            </a:r>
            <a:r>
              <a:rPr sz="2000" spc="-5" dirty="0">
                <a:latin typeface="Times New Roman" panose="02020603050405020304"/>
                <a:cs typeface="Times New Roman" panose="02020603050405020304"/>
              </a:rPr>
              <a:t>testament to </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the innumerable possibilities </a:t>
            </a:r>
            <a:r>
              <a:rPr sz="2000" dirty="0">
                <a:latin typeface="Times New Roman" panose="02020603050405020304"/>
                <a:cs typeface="Times New Roman" panose="02020603050405020304"/>
              </a:rPr>
              <a:t>for </a:t>
            </a:r>
            <a:r>
              <a:rPr sz="2000" spc="-5" dirty="0">
                <a:latin typeface="Times New Roman" panose="02020603050405020304"/>
                <a:cs typeface="Times New Roman" panose="02020603050405020304"/>
              </a:rPr>
              <a:t>creating intelligent and responsive digital companions </a:t>
            </a:r>
            <a:r>
              <a:rPr sz="2000" spc="-58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that lie ahead</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as</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we</a:t>
            </a:r>
            <a:r>
              <a:rPr sz="2000" spc="-5" dirty="0">
                <a:latin typeface="Times New Roman" panose="02020603050405020304"/>
                <a:cs typeface="Times New Roman" panose="02020603050405020304"/>
              </a:rPr>
              <a:t> continue to</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research</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and</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embrace the</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promise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Al.</a:t>
            </a:r>
            <a:endParaRPr sz="2000" spc="-5" dirty="0">
              <a:latin typeface="Times New Roman" panose="02020603050405020304"/>
              <a:cs typeface="Times New Roman" panose="02020603050405020304"/>
            </a:endParaRPr>
          </a:p>
          <a:p>
            <a:pPr marL="469900" marR="5080" indent="-457200" algn="just">
              <a:lnSpc>
                <a:spcPct val="150000"/>
              </a:lnSpc>
              <a:buFont typeface="Arial MT"/>
              <a:buChar char="•"/>
              <a:tabLst>
                <a:tab pos="469900" algn="l"/>
              </a:tabLst>
            </a:pPr>
            <a:r>
              <a:rPr sz="2000" dirty="0">
                <a:latin typeface="Times New Roman" panose="02020603050405020304"/>
                <a:cs typeface="Times New Roman" panose="02020603050405020304"/>
                <a:sym typeface="+mn-ea"/>
              </a:rPr>
              <a:t> Looking ahead, you're poised to explore advanced AI techniques and integrate with emerging technologies, further extending the capabilities of your personal AI and showcasing the transformative potential of artificial intelligence in everyday life.</a:t>
            </a:r>
            <a:endParaRPr sz="2000">
              <a:latin typeface="Times New Roman" panose="02020603050405020304"/>
              <a:cs typeface="Times New Roman" panose="02020603050405020304"/>
            </a:endParaRPr>
          </a:p>
        </p:txBody>
      </p:sp>
      <p:sp>
        <p:nvSpPr>
          <p:cNvPr id="4" name="object 4"/>
          <p:cNvSpPr/>
          <p:nvPr/>
        </p:nvSpPr>
        <p:spPr>
          <a:xfrm>
            <a:off x="761" y="769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noFill/>
          </a:ln>
        </p:spPr>
        <p:txBody>
          <a:bodyPr wrap="square" lIns="0" tIns="0" rIns="0" bIns="0" rtlCol="0"/>
          <a:lstStyle/>
          <a:p/>
        </p:txBody>
      </p:sp>
      <p:sp>
        <p:nvSpPr>
          <p:cNvPr id="5" name="object 5"/>
          <p:cNvSpPr txBox="1">
            <a:spLocks noGrp="1"/>
          </p:cNvSpPr>
          <p:nvPr>
            <p:ph type="sldNum" sz="quarter" idx="7"/>
          </p:nvPr>
        </p:nvSpPr>
        <p:spPr>
          <a:xfrm>
            <a:off x="358140" y="6416232"/>
            <a:ext cx="301625" cy="320040"/>
          </a:xfrm>
          <a:prstGeom prst="rect">
            <a:avLst/>
          </a:prstGeom>
        </p:spPr>
        <p:txBody>
          <a:bodyPr vert="horz" wrap="square" lIns="0" tIns="12700" rIns="0" bIns="0" rtlCol="0">
            <a:spAutoFit/>
          </a:bodyPr>
          <a:lstStyle/>
          <a:p>
            <a:pPr marL="38100">
              <a:lnSpc>
                <a:spcPct val="100000"/>
              </a:lnSpc>
              <a:spcBef>
                <a:spcPts val="100"/>
              </a:spcBef>
            </a:pPr>
            <a:r>
              <a:rPr lang="en-IN" altLang="en-US" sz="2000" dirty="0" smtClean="0"/>
              <a:t>30</a:t>
            </a:r>
            <a:endParaRPr lang="en-IN" altLang="en-US" sz="20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0564" y="0"/>
            <a:ext cx="2148205" cy="574040"/>
          </a:xfrm>
          <a:prstGeom prst="rect">
            <a:avLst/>
          </a:prstGeom>
        </p:spPr>
        <p:txBody>
          <a:bodyPr vert="horz" wrap="square" lIns="0" tIns="12700" rIns="0" bIns="0" rtlCol="0">
            <a:spAutoFit/>
          </a:bodyPr>
          <a:lstStyle/>
          <a:p>
            <a:pPr marL="12700">
              <a:lnSpc>
                <a:spcPct val="100000"/>
              </a:lnSpc>
              <a:spcBef>
                <a:spcPts val="100"/>
              </a:spcBef>
            </a:pPr>
            <a:r>
              <a:rPr spc="-10" dirty="0"/>
              <a:t>Refere</a:t>
            </a:r>
            <a:r>
              <a:rPr spc="-15" dirty="0"/>
              <a:t>n</a:t>
            </a:r>
            <a:r>
              <a:rPr spc="-10" dirty="0"/>
              <a:t>ce</a:t>
            </a:r>
            <a:r>
              <a:rPr dirty="0"/>
              <a:t>s</a:t>
            </a:r>
            <a:endParaRPr dirty="0"/>
          </a:p>
        </p:txBody>
      </p:sp>
      <p:sp>
        <p:nvSpPr>
          <p:cNvPr id="3" name="object 3"/>
          <p:cNvSpPr txBox="1"/>
          <p:nvPr/>
        </p:nvSpPr>
        <p:spPr>
          <a:xfrm>
            <a:off x="372109" y="827404"/>
            <a:ext cx="10920095" cy="6106795"/>
          </a:xfrm>
          <a:prstGeom prst="rect">
            <a:avLst/>
          </a:prstGeom>
        </p:spPr>
        <p:txBody>
          <a:bodyPr vert="horz" wrap="square" lIns="0" tIns="12700" rIns="0" bIns="0" rtlCol="0">
            <a:spAutoFit/>
          </a:bodyPr>
          <a:lstStyle/>
          <a:p>
            <a:pPr marR="73025" indent="0" algn="just">
              <a:lnSpc>
                <a:spcPct val="150000"/>
              </a:lnSpc>
              <a:buFont typeface="+mj-lt"/>
              <a:buNone/>
              <a:tabLst>
                <a:tab pos="444500" algn="l"/>
              </a:tabLst>
            </a:pPr>
            <a:r>
              <a:rPr lang="en-US" sz="2000" dirty="0" smtClean="0">
                <a:latin typeface="Times New Roman" panose="02020603050405020304"/>
                <a:cs typeface="Times New Roman" panose="02020603050405020304"/>
              </a:rPr>
              <a:t>[1]   </a:t>
            </a:r>
            <a:r>
              <a:rPr lang="en-US" sz="2000" dirty="0" err="1" smtClean="0">
                <a:latin typeface="Times New Roman" panose="02020603050405020304"/>
                <a:cs typeface="Times New Roman" panose="02020603050405020304"/>
              </a:rPr>
              <a:t>Shrutika</a:t>
            </a:r>
            <a:r>
              <a:rPr lang="en-US" sz="2000" dirty="0" smtClean="0">
                <a:latin typeface="Times New Roman" panose="02020603050405020304"/>
                <a:cs typeface="Times New Roman" panose="02020603050405020304"/>
              </a:rPr>
              <a:t> </a:t>
            </a:r>
            <a:r>
              <a:rPr lang="en-US" sz="2000" dirty="0" err="1" smtClean="0">
                <a:latin typeface="Times New Roman" panose="02020603050405020304"/>
                <a:cs typeface="Times New Roman" panose="02020603050405020304"/>
              </a:rPr>
              <a:t>Khobragade</a:t>
            </a:r>
            <a:r>
              <a:rPr lang="en-US" sz="2000" dirty="0" smtClean="0">
                <a:latin typeface="Times New Roman" panose="02020603050405020304"/>
                <a:cs typeface="Times New Roman" panose="02020603050405020304"/>
              </a:rPr>
              <a:t>, “Jarvis, Digital Life Assistant.”, Department of Computer, </a:t>
            </a:r>
            <a:r>
              <a:rPr lang="en-US" sz="2000" dirty="0" err="1" smtClean="0">
                <a:latin typeface="Times New Roman" panose="02020603050405020304"/>
                <a:cs typeface="Times New Roman" panose="02020603050405020304"/>
              </a:rPr>
              <a:t>Vishwakarma</a:t>
            </a:r>
            <a:r>
              <a:rPr lang="en-US" sz="2000" dirty="0" smtClean="0">
                <a:latin typeface="Times New Roman" panose="02020603050405020304"/>
                <a:cs typeface="Times New Roman" panose="02020603050405020304"/>
              </a:rPr>
              <a:t>  </a:t>
            </a:r>
            <a:endParaRPr lang="en-US" sz="2000" dirty="0" smtClean="0">
              <a:latin typeface="Times New Roman" panose="02020603050405020304"/>
              <a:cs typeface="Times New Roman" panose="02020603050405020304"/>
            </a:endParaRPr>
          </a:p>
          <a:p>
            <a:pPr marR="73025" indent="0" algn="just">
              <a:lnSpc>
                <a:spcPct val="150000"/>
              </a:lnSpc>
              <a:buFont typeface="+mj-lt"/>
              <a:buNone/>
              <a:tabLst>
                <a:tab pos="444500" algn="l"/>
              </a:tabLst>
            </a:pPr>
            <a:r>
              <a:rPr lang="en-US" sz="2000" dirty="0" smtClean="0">
                <a:latin typeface="Times New Roman" panose="02020603050405020304"/>
                <a:cs typeface="Times New Roman" panose="02020603050405020304"/>
              </a:rPr>
              <a:t>       </a:t>
            </a:r>
            <a:r>
              <a:rPr lang="en-US" sz="2000" dirty="0" err="1" smtClean="0">
                <a:latin typeface="Times New Roman" panose="02020603050405020304"/>
                <a:cs typeface="Times New Roman" panose="02020603050405020304"/>
              </a:rPr>
              <a:t>Vishwakarma</a:t>
            </a:r>
            <a:r>
              <a:rPr lang="en-US" sz="2000" dirty="0" smtClean="0">
                <a:latin typeface="Times New Roman" panose="02020603050405020304"/>
                <a:cs typeface="Times New Roman" panose="02020603050405020304"/>
              </a:rPr>
              <a:t> Institute of Information Technology </a:t>
            </a:r>
            <a:r>
              <a:rPr lang="en-US" sz="2000" dirty="0" err="1" smtClean="0">
                <a:latin typeface="Times New Roman" panose="02020603050405020304"/>
                <a:cs typeface="Times New Roman" panose="02020603050405020304"/>
              </a:rPr>
              <a:t>Pune</a:t>
            </a:r>
            <a:r>
              <a:rPr lang="en-US" sz="2000" dirty="0" smtClean="0">
                <a:latin typeface="Times New Roman" panose="02020603050405020304"/>
                <a:cs typeface="Times New Roman" panose="02020603050405020304"/>
              </a:rPr>
              <a:t>, India.</a:t>
            </a:r>
            <a:endParaRPr lang="en-US" sz="2000" dirty="0" smtClean="0">
              <a:latin typeface="Times New Roman" panose="02020603050405020304"/>
              <a:cs typeface="Times New Roman" panose="02020603050405020304"/>
            </a:endParaRPr>
          </a:p>
          <a:p>
            <a:pPr marR="73025" indent="0" algn="just">
              <a:lnSpc>
                <a:spcPct val="150000"/>
              </a:lnSpc>
              <a:buFont typeface="+mj-lt"/>
              <a:buNone/>
              <a:tabLst>
                <a:tab pos="444500" algn="l"/>
              </a:tabLst>
            </a:pPr>
            <a:r>
              <a:rPr lang="en-US" sz="2000" dirty="0" smtClean="0">
                <a:latin typeface="Times New Roman" panose="02020603050405020304"/>
                <a:cs typeface="Times New Roman" panose="02020603050405020304"/>
              </a:rPr>
              <a:t>[2]   R. Sharma and A. </a:t>
            </a:r>
            <a:r>
              <a:rPr lang="en-US" sz="2000" dirty="0" err="1" smtClean="0">
                <a:latin typeface="Times New Roman" panose="02020603050405020304"/>
                <a:cs typeface="Times New Roman" panose="02020603050405020304"/>
              </a:rPr>
              <a:t>Dwivedi</a:t>
            </a:r>
            <a:r>
              <a:rPr lang="en-US" sz="2000" dirty="0" smtClean="0">
                <a:latin typeface="Times New Roman" panose="02020603050405020304"/>
                <a:cs typeface="Times New Roman" panose="02020603050405020304"/>
              </a:rPr>
              <a:t>, “‘JARVIS’-AI Voice Assistant,” International Journal of Science and </a:t>
            </a:r>
            <a:endParaRPr lang="en-US" sz="2000" dirty="0" smtClean="0">
              <a:latin typeface="Times New Roman" panose="02020603050405020304"/>
              <a:cs typeface="Times New Roman" panose="02020603050405020304"/>
            </a:endParaRPr>
          </a:p>
          <a:p>
            <a:pPr marR="73025" indent="0" algn="just">
              <a:lnSpc>
                <a:spcPct val="150000"/>
              </a:lnSpc>
              <a:buFont typeface="+mj-lt"/>
              <a:buNone/>
              <a:tabLst>
                <a:tab pos="444500" algn="l"/>
              </a:tabLst>
            </a:pPr>
            <a:r>
              <a:rPr lang="en-US" sz="2000" dirty="0" smtClean="0">
                <a:latin typeface="Times New Roman" panose="02020603050405020304"/>
                <a:cs typeface="Times New Roman" panose="02020603050405020304"/>
              </a:rPr>
              <a:t>        Research, </a:t>
            </a:r>
            <a:r>
              <a:rPr lang="en-US" sz="2000" dirty="0" err="1" smtClean="0">
                <a:latin typeface="Times New Roman" panose="02020603050405020304"/>
                <a:cs typeface="Times New Roman" panose="02020603050405020304"/>
              </a:rPr>
              <a:t>doi</a:t>
            </a:r>
            <a:r>
              <a:rPr lang="en-US" sz="2000" dirty="0" smtClean="0">
                <a:latin typeface="Times New Roman" panose="02020603050405020304"/>
                <a:cs typeface="Times New Roman" panose="02020603050405020304"/>
              </a:rPr>
              <a:t>: 10.21275/SR22503183839.</a:t>
            </a:r>
            <a:endParaRPr lang="en-US" sz="2000" dirty="0" smtClean="0">
              <a:latin typeface="Times New Roman" panose="02020603050405020304"/>
              <a:cs typeface="Times New Roman" panose="02020603050405020304"/>
            </a:endParaRPr>
          </a:p>
          <a:p>
            <a:pPr marR="73025" indent="0" algn="just">
              <a:lnSpc>
                <a:spcPct val="150000"/>
              </a:lnSpc>
              <a:buFont typeface="+mj-lt"/>
              <a:buNone/>
              <a:tabLst>
                <a:tab pos="444500" algn="l"/>
              </a:tabLst>
            </a:pPr>
            <a:r>
              <a:rPr lang="en-US" sz="2000" dirty="0" smtClean="0">
                <a:latin typeface="Times New Roman" panose="02020603050405020304"/>
                <a:cs typeface="Times New Roman" panose="02020603050405020304"/>
              </a:rPr>
              <a:t>[3]   </a:t>
            </a:r>
            <a:r>
              <a:rPr lang="en-US" sz="2000" dirty="0" err="1" smtClean="0">
                <a:latin typeface="Times New Roman" panose="02020603050405020304"/>
                <a:cs typeface="Times New Roman" panose="02020603050405020304"/>
              </a:rPr>
              <a:t>Sai</a:t>
            </a:r>
            <a:r>
              <a:rPr lang="en-US" sz="2000" dirty="0" smtClean="0">
                <a:latin typeface="Times New Roman" panose="02020603050405020304"/>
                <a:cs typeface="Times New Roman" panose="02020603050405020304"/>
              </a:rPr>
              <a:t> </a:t>
            </a:r>
            <a:r>
              <a:rPr lang="en-US" sz="2000" dirty="0" err="1" smtClean="0">
                <a:latin typeface="Times New Roman" panose="02020603050405020304"/>
                <a:cs typeface="Times New Roman" panose="02020603050405020304"/>
              </a:rPr>
              <a:t>Madhavi</a:t>
            </a:r>
            <a:r>
              <a:rPr lang="en-US" sz="2000" dirty="0" smtClean="0">
                <a:latin typeface="Times New Roman" panose="02020603050405020304"/>
                <a:cs typeface="Times New Roman" panose="02020603050405020304"/>
              </a:rPr>
              <a:t> D, </a:t>
            </a:r>
            <a:r>
              <a:rPr lang="en-US" sz="2000" dirty="0" err="1" smtClean="0">
                <a:latin typeface="Times New Roman" panose="02020603050405020304"/>
                <a:cs typeface="Times New Roman" panose="02020603050405020304"/>
              </a:rPr>
              <a:t>Sudarshan</a:t>
            </a:r>
            <a:r>
              <a:rPr lang="en-US" sz="2000" dirty="0" smtClean="0">
                <a:latin typeface="Times New Roman" panose="02020603050405020304"/>
                <a:cs typeface="Times New Roman" panose="02020603050405020304"/>
              </a:rPr>
              <a:t> Reddy </a:t>
            </a:r>
            <a:r>
              <a:rPr lang="en-US" sz="2000" dirty="0" err="1" smtClean="0">
                <a:latin typeface="Times New Roman" panose="02020603050405020304"/>
                <a:cs typeface="Times New Roman" panose="02020603050405020304"/>
              </a:rPr>
              <a:t>R,Shivkumar</a:t>
            </a:r>
            <a:r>
              <a:rPr lang="en-US" sz="2000" dirty="0" smtClean="0">
                <a:latin typeface="Times New Roman" panose="02020603050405020304"/>
                <a:cs typeface="Times New Roman" panose="02020603050405020304"/>
              </a:rPr>
              <a:t> Made, </a:t>
            </a:r>
            <a:r>
              <a:rPr lang="en-US" sz="2000" dirty="0" err="1" smtClean="0">
                <a:latin typeface="Times New Roman" panose="02020603050405020304"/>
                <a:cs typeface="Times New Roman" panose="02020603050405020304"/>
              </a:rPr>
              <a:t>Siddesh</a:t>
            </a:r>
            <a:r>
              <a:rPr lang="en-US" sz="2000" dirty="0" smtClean="0">
                <a:latin typeface="Times New Roman" panose="02020603050405020304"/>
                <a:cs typeface="Times New Roman" panose="02020603050405020304"/>
              </a:rPr>
              <a:t> </a:t>
            </a:r>
            <a:r>
              <a:rPr lang="en-US" sz="2000" dirty="0" err="1" smtClean="0">
                <a:latin typeface="Times New Roman" panose="02020603050405020304"/>
                <a:cs typeface="Times New Roman" panose="02020603050405020304"/>
              </a:rPr>
              <a:t>Godinal</a:t>
            </a:r>
            <a:r>
              <a:rPr lang="en-US" sz="2000" dirty="0" smtClean="0">
                <a:latin typeface="Times New Roman" panose="02020603050405020304"/>
                <a:cs typeface="Times New Roman" panose="02020603050405020304"/>
              </a:rPr>
              <a:t>, </a:t>
            </a:r>
            <a:r>
              <a:rPr lang="en-US" sz="2000" dirty="0" err="1" smtClean="0">
                <a:latin typeface="Times New Roman" panose="02020603050405020304"/>
                <a:cs typeface="Times New Roman" panose="02020603050405020304"/>
              </a:rPr>
              <a:t>Harshit</a:t>
            </a:r>
            <a:r>
              <a:rPr lang="en-US" sz="2000" dirty="0" smtClean="0">
                <a:latin typeface="Times New Roman" panose="02020603050405020304"/>
                <a:cs typeface="Times New Roman" panose="02020603050405020304"/>
              </a:rPr>
              <a:t> B, ‘Jarvis Voice</a:t>
            </a:r>
            <a:endParaRPr lang="en-US" sz="2000" dirty="0" smtClean="0">
              <a:latin typeface="Times New Roman" panose="02020603050405020304"/>
              <a:cs typeface="Times New Roman" panose="02020603050405020304"/>
            </a:endParaRPr>
          </a:p>
          <a:p>
            <a:pPr marR="73025" indent="0" algn="just">
              <a:lnSpc>
                <a:spcPct val="150000"/>
              </a:lnSpc>
              <a:buFont typeface="+mj-lt"/>
              <a:buNone/>
              <a:tabLst>
                <a:tab pos="444500" algn="l"/>
              </a:tabLst>
            </a:pPr>
            <a:r>
              <a:rPr lang="en-US" sz="2000" dirty="0" smtClean="0">
                <a:latin typeface="Times New Roman" panose="02020603050405020304"/>
                <a:cs typeface="Times New Roman" panose="02020603050405020304"/>
              </a:rPr>
              <a:t>        Assistance’, IJIRT, vol. 9 issue 11, June 2022.</a:t>
            </a:r>
            <a:endParaRPr lang="en-US" sz="2000" dirty="0" smtClean="0">
              <a:latin typeface="Times New Roman" panose="02020603050405020304"/>
              <a:cs typeface="Times New Roman" panose="02020603050405020304"/>
            </a:endParaRPr>
          </a:p>
          <a:p>
            <a:pPr marR="73025" indent="0" algn="just">
              <a:lnSpc>
                <a:spcPct val="150000"/>
              </a:lnSpc>
              <a:buFont typeface="+mj-lt"/>
              <a:buNone/>
              <a:tabLst>
                <a:tab pos="444500" algn="l"/>
              </a:tabLst>
            </a:pPr>
            <a:r>
              <a:rPr lang="en-US" sz="2000" dirty="0" smtClean="0">
                <a:latin typeface="Times New Roman" panose="02020603050405020304"/>
                <a:cs typeface="Times New Roman" panose="02020603050405020304"/>
              </a:rPr>
              <a:t>[4]   </a:t>
            </a:r>
            <a:r>
              <a:rPr lang="en-US" sz="2000" dirty="0" err="1" smtClean="0">
                <a:latin typeface="Times New Roman" panose="02020603050405020304" pitchFamily="18" charset="0"/>
                <a:cs typeface="Times New Roman" panose="02020603050405020304" pitchFamily="18" charset="0"/>
              </a:rPr>
              <a:t>Rabiner</a:t>
            </a:r>
            <a:r>
              <a:rPr lang="en-US" sz="2000" dirty="0" smtClean="0">
                <a:latin typeface="Times New Roman" panose="02020603050405020304" pitchFamily="18" charset="0"/>
                <a:cs typeface="Times New Roman" panose="02020603050405020304" pitchFamily="18" charset="0"/>
              </a:rPr>
              <a:t> Lawrence, </a:t>
            </a:r>
            <a:r>
              <a:rPr lang="en-US" sz="2000" dirty="0" err="1" smtClean="0">
                <a:latin typeface="Times New Roman" panose="02020603050405020304" pitchFamily="18" charset="0"/>
                <a:cs typeface="Times New Roman" panose="02020603050405020304" pitchFamily="18" charset="0"/>
              </a:rPr>
              <a:t>Juang</a:t>
            </a:r>
            <a:r>
              <a:rPr lang="en-US" sz="2000" dirty="0" smtClean="0">
                <a:latin typeface="Times New Roman" panose="02020603050405020304" pitchFamily="18" charset="0"/>
                <a:cs typeface="Times New Roman" panose="02020603050405020304" pitchFamily="18" charset="0"/>
              </a:rPr>
              <a:t> Bing-Hwang. Fundamentals of Speech Recognition Prentice Hall, New</a:t>
            </a:r>
            <a:endParaRPr lang="en-US" sz="2000" dirty="0" smtClean="0">
              <a:latin typeface="Times New Roman" panose="02020603050405020304" pitchFamily="18" charset="0"/>
              <a:cs typeface="Times New Roman" panose="02020603050405020304" pitchFamily="18" charset="0"/>
            </a:endParaRPr>
          </a:p>
          <a:p>
            <a:pPr marR="73025" indent="0" algn="just">
              <a:lnSpc>
                <a:spcPct val="150000"/>
              </a:lnSpc>
              <a:buFont typeface="+mj-lt"/>
              <a:buNone/>
              <a:tabLst>
                <a:tab pos="444500" algn="l"/>
              </a:tabLst>
            </a:pPr>
            <a:r>
              <a:rPr lang="en-US" sz="2000" dirty="0" smtClean="0">
                <a:latin typeface="Times New Roman" panose="02020603050405020304" pitchFamily="18" charset="0"/>
                <a:cs typeface="Times New Roman" panose="02020603050405020304" pitchFamily="18" charset="0"/>
              </a:rPr>
              <a:t>        Jersey, 1993, ISBN 0-13015157-2.</a:t>
            </a:r>
            <a:endParaRPr lang="en-US" sz="2000" dirty="0" smtClean="0">
              <a:latin typeface="Times New Roman" panose="02020603050405020304" pitchFamily="18" charset="0"/>
              <a:cs typeface="Times New Roman" panose="02020603050405020304" pitchFamily="18" charset="0"/>
            </a:endParaRPr>
          </a:p>
          <a:p>
            <a:pPr marR="73025" indent="0" algn="just">
              <a:lnSpc>
                <a:spcPct val="150000"/>
              </a:lnSpc>
              <a:buFont typeface="+mj-lt"/>
              <a:buNone/>
              <a:tabLst>
                <a:tab pos="444500" algn="l"/>
              </a:tabLst>
            </a:pPr>
            <a:r>
              <a:rPr lang="en-US" sz="2000" dirty="0" smtClean="0">
                <a:latin typeface="Times New Roman" panose="02020603050405020304" pitchFamily="18" charset="0"/>
                <a:cs typeface="Times New Roman" panose="02020603050405020304" pitchFamily="18" charset="0"/>
              </a:rPr>
              <a:t>[5]   </a:t>
            </a:r>
            <a:r>
              <a:rPr lang="en-US" sz="2000" smtClean="0">
                <a:latin typeface="Times New Roman" panose="02020603050405020304" pitchFamily="18" charset="0"/>
                <a:cs typeface="Times New Roman" panose="02020603050405020304" pitchFamily="18" charset="0"/>
              </a:rPr>
              <a:t>Vishal  Kumar  Dhanraj,  Lokesh  kriplani,  Semal  Mahajan,  ”Research  Paper  on  Desktop  Voice </a:t>
            </a:r>
            <a:endParaRPr lang="en-US" sz="2000" smtClean="0">
              <a:latin typeface="Times New Roman" panose="02020603050405020304" pitchFamily="18" charset="0"/>
              <a:cs typeface="Times New Roman" panose="02020603050405020304" pitchFamily="18" charset="0"/>
            </a:endParaRPr>
          </a:p>
          <a:p>
            <a:pPr marR="73025" indent="0" algn="just">
              <a:lnSpc>
                <a:spcPct val="150000"/>
              </a:lnSpc>
              <a:buFont typeface="+mj-lt"/>
              <a:buNone/>
              <a:tabLst>
                <a:tab pos="444500" algn="l"/>
              </a:tabLst>
            </a:pPr>
            <a:r>
              <a:rPr lang="en-US" sz="2000" smtClean="0">
                <a:latin typeface="Times New Roman" panose="02020603050405020304" pitchFamily="18" charset="0"/>
                <a:cs typeface="Times New Roman" panose="02020603050405020304" pitchFamily="18" charset="0"/>
              </a:rPr>
              <a:t> </a:t>
            </a:r>
            <a:r>
              <a:rPr lang="en-IN" altLang="en-US" sz="2000"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sym typeface="+mn-ea"/>
              </a:rPr>
              <a:t>Assistant”  International  Journal  of  Research  in  Engineering  and  Science,  Volume  10 Issue  2, </a:t>
            </a:r>
            <a:r>
              <a:rPr lang="en-IN" altLang="en-US" sz="200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R="73025" indent="0" algn="just">
              <a:lnSpc>
                <a:spcPct val="150000"/>
              </a:lnSpc>
              <a:buFont typeface="+mj-lt"/>
              <a:buNone/>
              <a:tabLst>
                <a:tab pos="444500" algn="l"/>
              </a:tabLst>
            </a:pPr>
            <a:r>
              <a:rPr lang="en-IN" altLang="en-US" sz="2000" dirty="0"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sym typeface="+mn-ea"/>
              </a:rPr>
              <a:t>February 2022</a:t>
            </a:r>
            <a:r>
              <a:rPr lang="en-US" sz="2000" dirty="0" smtClean="0">
                <a:latin typeface="Times New Roman" panose="02020603050405020304" pitchFamily="18" charset="0"/>
                <a:cs typeface="Times New Roman" panose="02020603050405020304" pitchFamily="18" charset="0"/>
                <a:sym typeface="+mn-ea"/>
              </a:rPr>
              <a:t>2.</a:t>
            </a:r>
            <a:endParaRPr lang="en-US" sz="2000" dirty="0" smtClean="0">
              <a:latin typeface="Times New Roman" panose="02020603050405020304" pitchFamily="18" charset="0"/>
              <a:cs typeface="Times New Roman" panose="02020603050405020304" pitchFamily="18" charset="0"/>
            </a:endParaRPr>
          </a:p>
          <a:p>
            <a:pPr marR="73025" indent="0" algn="just">
              <a:lnSpc>
                <a:spcPct val="150000"/>
              </a:lnSpc>
              <a:buFont typeface="+mj-lt"/>
              <a:buNone/>
              <a:tabLst>
                <a:tab pos="444500" algn="l"/>
              </a:tabLst>
            </a:pPr>
            <a:endParaRPr lang="en-US" sz="2000" dirty="0" smtClean="0">
              <a:latin typeface="Times New Roman" panose="02020603050405020304"/>
              <a:cs typeface="Times New Roman" panose="02020603050405020304"/>
            </a:endParaRPr>
          </a:p>
          <a:p>
            <a:pPr marR="73025" indent="0" algn="just">
              <a:lnSpc>
                <a:spcPct val="150000"/>
              </a:lnSpc>
              <a:buFont typeface="+mj-lt"/>
              <a:buNone/>
              <a:tabLst>
                <a:tab pos="444500" algn="l"/>
              </a:tabLst>
            </a:pPr>
            <a:r>
              <a:rPr lang="en-US" sz="2400" dirty="0" smtClean="0">
                <a:latin typeface="Times New Roman" panose="02020603050405020304"/>
                <a:cs typeface="Times New Roman" panose="02020603050405020304"/>
              </a:rPr>
              <a:t>                   </a:t>
            </a:r>
            <a:endParaRPr sz="2400" dirty="0">
              <a:latin typeface="Times New Roman" panose="02020603050405020304"/>
              <a:cs typeface="Times New Roman" panose="02020603050405020304"/>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noFill/>
          </a:ln>
        </p:spPr>
        <p:txBody>
          <a:bodyPr wrap="square" lIns="0" tIns="0" rIns="0" bIns="0" rtlCol="0"/>
          <a:lstStyle/>
          <a:p/>
        </p:txBody>
      </p:sp>
      <p:sp>
        <p:nvSpPr>
          <p:cNvPr id="5" name="object 5"/>
          <p:cNvSpPr txBox="1">
            <a:spLocks noGrp="1"/>
          </p:cNvSpPr>
          <p:nvPr>
            <p:ph type="sldNum" sz="quarter" idx="7"/>
          </p:nvPr>
        </p:nvSpPr>
        <p:spPr>
          <a:xfrm>
            <a:off x="358140" y="6416232"/>
            <a:ext cx="301625" cy="320040"/>
          </a:xfrm>
          <a:prstGeom prst="rect">
            <a:avLst/>
          </a:prstGeom>
        </p:spPr>
        <p:txBody>
          <a:bodyPr vert="horz" wrap="square" lIns="0" tIns="12700" rIns="0" bIns="0" rtlCol="0">
            <a:spAutoFit/>
          </a:bodyPr>
          <a:lstStyle/>
          <a:p>
            <a:pPr marL="38100">
              <a:lnSpc>
                <a:spcPct val="100000"/>
              </a:lnSpc>
              <a:spcBef>
                <a:spcPts val="100"/>
              </a:spcBef>
            </a:pPr>
            <a:r>
              <a:rPr lang="en-IN" altLang="en-US" sz="2000" dirty="0" smtClean="0"/>
              <a:t>31</a:t>
            </a:r>
            <a:endParaRPr lang="en-IN" altLang="en-US" sz="20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549275" y="1052830"/>
            <a:ext cx="10794365" cy="6323965"/>
          </a:xfrm>
          <a:prstGeom prst="rect">
            <a:avLst/>
          </a:prstGeom>
          <a:noFill/>
        </p:spPr>
        <p:txBody>
          <a:bodyPr wrap="square" rtlCol="0">
            <a:spAutoFit/>
          </a:bodyPr>
          <a:p>
            <a:pPr algn="just">
              <a:lnSpc>
                <a:spcPct val="150000"/>
              </a:lnSpc>
            </a:pPr>
            <a:r>
              <a:rPr lang="en-US" dirty="0" smtClean="0">
                <a:latin typeface="Times New Roman" panose="02020603050405020304" pitchFamily="18" charset="0"/>
                <a:cs typeface="Times New Roman" panose="02020603050405020304" pitchFamily="18" charset="0"/>
                <a:sym typeface="+mn-ea"/>
              </a:rPr>
              <a:t>[</a:t>
            </a:r>
            <a:r>
              <a:rPr lang="en-IN" altLang="en-US" dirty="0" smtClean="0">
                <a:latin typeface="Times New Roman" panose="02020603050405020304" pitchFamily="18" charset="0"/>
                <a:cs typeface="Times New Roman" panose="02020603050405020304" pitchFamily="18" charset="0"/>
                <a:sym typeface="+mn-ea"/>
              </a:rPr>
              <a:t>6</a:t>
            </a:r>
            <a:r>
              <a:rPr lang="en-US" dirty="0" smtClean="0">
                <a:latin typeface="Times New Roman" panose="02020603050405020304" pitchFamily="18" charset="0"/>
                <a:cs typeface="Times New Roman" panose="02020603050405020304" pitchFamily="18" charset="0"/>
                <a:sym typeface="+mn-ea"/>
              </a:rPr>
              <a:t>]</a:t>
            </a:r>
            <a:r>
              <a:rPr lang="en-IN" altLang="en-US" dirty="0" smtClean="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Sprengholz</a:t>
            </a:r>
            <a:r>
              <a:rPr lang="en-US" dirty="0">
                <a:latin typeface="Times New Roman" panose="02020603050405020304" pitchFamily="18" charset="0"/>
                <a:cs typeface="Times New Roman" panose="02020603050405020304" pitchFamily="18" charset="0"/>
                <a:sym typeface="+mn-ea"/>
              </a:rPr>
              <a:t>, Philipp &amp; </a:t>
            </a:r>
            <a:r>
              <a:rPr lang="en-US" dirty="0" err="1">
                <a:latin typeface="Times New Roman" panose="02020603050405020304" pitchFamily="18" charset="0"/>
                <a:cs typeface="Times New Roman" panose="02020603050405020304" pitchFamily="18" charset="0"/>
                <a:sym typeface="+mn-ea"/>
              </a:rPr>
              <a:t>Betsch</a:t>
            </a:r>
            <a:r>
              <a:rPr lang="en-US" dirty="0">
                <a:latin typeface="Times New Roman" panose="02020603050405020304" pitchFamily="18" charset="0"/>
                <a:cs typeface="Times New Roman" panose="02020603050405020304" pitchFamily="18" charset="0"/>
                <a:sym typeface="+mn-ea"/>
              </a:rPr>
              <a:t>, Cornelia “Ok Google: Using virtual assistants for data collection in </a:t>
            </a:r>
            <a:r>
              <a:rPr lang="en-IN" altLang="en-US" dirty="0">
                <a:latin typeface="Times New Roman" panose="02020603050405020304" pitchFamily="18" charset="0"/>
                <a:cs typeface="Times New Roman" panose="02020603050405020304" pitchFamily="18" charset="0"/>
                <a:sym typeface="+mn-ea"/>
              </a:rPr>
              <a:t>             </a:t>
            </a:r>
            <a:endParaRPr lang="en-IN" altLang="en-US" dirty="0">
              <a:latin typeface="Times New Roman" panose="02020603050405020304" pitchFamily="18" charset="0"/>
              <a:cs typeface="Times New Roman" panose="02020603050405020304" pitchFamily="18" charset="0"/>
              <a:sym typeface="+mn-ea"/>
            </a:endParaRPr>
          </a:p>
          <a:p>
            <a:pPr algn="just">
              <a:lnSpc>
                <a:spcPct val="150000"/>
              </a:lnSpc>
            </a:pPr>
            <a:r>
              <a:rPr lang="en-IN" altLang="en-US"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sym typeface="+mn-ea"/>
              </a:rPr>
              <a:t>psychological and behavioral research” (2021) Behavior Research </a:t>
            </a:r>
            <a:r>
              <a:rPr lang="en-US" dirty="0" smtClean="0">
                <a:latin typeface="Times New Roman" panose="02020603050405020304" pitchFamily="18" charset="0"/>
                <a:cs typeface="Times New Roman" panose="02020603050405020304" pitchFamily="18" charset="0"/>
                <a:sym typeface="+mn-ea"/>
              </a:rPr>
              <a:t>Methods.</a:t>
            </a:r>
            <a:endParaRPr lang="en-US" dirty="0" smtClean="0">
              <a:latin typeface="Times New Roman" panose="02020603050405020304" pitchFamily="18" charset="0"/>
              <a:cs typeface="Times New Roman" panose="02020603050405020304" pitchFamily="18" charset="0"/>
              <a:sym typeface="+mn-ea"/>
            </a:endParaRPr>
          </a:p>
          <a:p>
            <a:pPr algn="just">
              <a:lnSpc>
                <a:spcPct val="150000"/>
              </a:lnSpc>
            </a:pPr>
            <a:r>
              <a:rPr lang="en-IN" altLang="en-US" dirty="0" smtClean="0">
                <a:latin typeface="Times New Roman" panose="02020603050405020304" pitchFamily="18" charset="0"/>
                <a:cs typeface="Times New Roman" panose="02020603050405020304" pitchFamily="18" charset="0"/>
                <a:sym typeface="+mn-ea"/>
              </a:rPr>
              <a:t>[7]   </a:t>
            </a:r>
            <a:r>
              <a:rPr lang="en-US" dirty="0" err="1">
                <a:latin typeface="Times New Roman" panose="02020603050405020304" pitchFamily="18" charset="0"/>
                <a:cs typeface="Times New Roman" panose="02020603050405020304" pitchFamily="18" charset="0"/>
                <a:sym typeface="+mn-ea"/>
              </a:rPr>
              <a:t>P.Krishnaraj,F.Mohamed</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Faris,D.Rajesh</a:t>
            </a:r>
            <a:r>
              <a:rPr lang="en-US" dirty="0">
                <a:latin typeface="Times New Roman" panose="02020603050405020304" pitchFamily="18" charset="0"/>
                <a:cs typeface="Times New Roman" panose="02020603050405020304" pitchFamily="18" charset="0"/>
                <a:sym typeface="+mn-ea"/>
              </a:rPr>
              <a:t> “Portable Voice Recognition with GUI Automation” 2021, IJIRT, </a:t>
            </a:r>
            <a:endParaRPr lang="en-US" spc="5" dirty="0" smtClean="0">
              <a:latin typeface="Times New Roman" panose="02020603050405020304"/>
              <a:cs typeface="Times New Roman" panose="02020603050405020304"/>
            </a:endParaRPr>
          </a:p>
          <a:p>
            <a:pPr algn="just">
              <a:lnSpc>
                <a:spcPct val="150000"/>
              </a:lnSpc>
            </a:pPr>
            <a:r>
              <a:rPr lang="en-IN" alt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mn-ea"/>
              </a:rPr>
              <a:t>Volume 9 Issue 6 ISSN (Print): 2320-9356 PP. </a:t>
            </a:r>
            <a:r>
              <a:rPr lang="en-US" dirty="0" smtClean="0">
                <a:latin typeface="Times New Roman" panose="02020603050405020304" pitchFamily="18" charset="0"/>
                <a:cs typeface="Times New Roman" panose="02020603050405020304" pitchFamily="18" charset="0"/>
                <a:sym typeface="+mn-ea"/>
              </a:rPr>
              <a:t>20-23</a:t>
            </a:r>
            <a:r>
              <a:rPr lang="en-US" spc="5" dirty="0" smtClean="0">
                <a:latin typeface="Times New Roman" panose="02020603050405020304"/>
                <a:cs typeface="Times New Roman" panose="02020603050405020304"/>
                <a:sym typeface="+mn-ea"/>
              </a:rPr>
              <a:t>.</a:t>
            </a:r>
            <a:endParaRPr lang="en-US" spc="5" dirty="0" smtClean="0">
              <a:latin typeface="Times New Roman" panose="02020603050405020304"/>
              <a:cs typeface="Times New Roman" panose="02020603050405020304"/>
              <a:sym typeface="+mn-ea"/>
            </a:endParaRPr>
          </a:p>
          <a:p>
            <a:pPr algn="just">
              <a:lnSpc>
                <a:spcPct val="150000"/>
              </a:lnSpc>
            </a:pPr>
            <a:r>
              <a:rPr lang="en-IN" altLang="en-US" spc="5" dirty="0" smtClean="0">
                <a:latin typeface="Times New Roman" panose="02020603050405020304"/>
                <a:cs typeface="Times New Roman" panose="02020603050405020304"/>
                <a:sym typeface="+mn-ea"/>
              </a:rPr>
              <a:t>[8]   </a:t>
            </a:r>
            <a:r>
              <a:rPr lang="en-US" dirty="0">
                <a:latin typeface="Times New Roman" panose="02020603050405020304"/>
                <a:cs typeface="Times New Roman" panose="02020603050405020304"/>
                <a:sym typeface="+mn-ea"/>
              </a:rPr>
              <a:t>Venkatesan,  V.K.;  Ramakrishna, M.T.;  Batyuk,  A.;  Barna, A.;  Havrysh,  B.  High-Performance Artificial </a:t>
            </a:r>
            <a:endParaRPr lang="en-US" dirty="0">
              <a:latin typeface="Times New Roman" panose="02020603050405020304"/>
              <a:cs typeface="Times New Roman" panose="02020603050405020304"/>
              <a:sym typeface="+mn-ea"/>
            </a:endParaRPr>
          </a:p>
          <a:p>
            <a:pPr algn="just">
              <a:lnSpc>
                <a:spcPct val="150000"/>
              </a:lnSpc>
            </a:pPr>
            <a:r>
              <a:rPr lang="en-IN" altLang="en-US"/>
              <a:t>         </a:t>
            </a:r>
            <a:r>
              <a:rPr lang="en-US" dirty="0">
                <a:latin typeface="Times New Roman" panose="02020603050405020304"/>
                <a:cs typeface="Times New Roman" panose="02020603050405020304"/>
                <a:sym typeface="+mn-ea"/>
              </a:rPr>
              <a:t>Intelligence Recommendation of Quality Research Papers Using Effective Collaborative Approach.</a:t>
            </a:r>
            <a:endParaRPr lang="en-US" dirty="0">
              <a:latin typeface="Times New Roman" panose="02020603050405020304"/>
              <a:cs typeface="Times New Roman" panose="02020603050405020304"/>
              <a:sym typeface="+mn-ea"/>
            </a:endParaRPr>
          </a:p>
          <a:p>
            <a:pPr algn="just">
              <a:lnSpc>
                <a:spcPct val="150000"/>
              </a:lnSpc>
            </a:pPr>
            <a:r>
              <a:rPr lang="en-IN" altLang="en-US" dirty="0">
                <a:latin typeface="Times New Roman" panose="02020603050405020304"/>
                <a:cs typeface="Times New Roman" panose="02020603050405020304"/>
                <a:sym typeface="+mn-ea"/>
              </a:rPr>
              <a:t>[9]   </a:t>
            </a:r>
            <a:r>
              <a:rPr lang="en-US" dirty="0">
                <a:latin typeface="Times New Roman" panose="02020603050405020304"/>
                <a:cs typeface="Times New Roman" panose="02020603050405020304"/>
                <a:sym typeface="+mn-ea"/>
              </a:rPr>
              <a:t>Y. Rani, Ms. G. Kaur, H. Rana, . S., and .N., “JARVIS: A Virtual Assistant,” Int J Res Appl Sci</a:t>
            </a:r>
            <a:r>
              <a:rPr lang="en-IN" altLang="en-US" dirty="0">
                <a:latin typeface="Times New Roman" panose="02020603050405020304"/>
                <a:cs typeface="Times New Roman" panose="02020603050405020304"/>
                <a:sym typeface="+mn-ea"/>
              </a:rPr>
              <a:t> </a:t>
            </a:r>
            <a:r>
              <a:rPr lang="en-US" dirty="0">
                <a:latin typeface="Times New Roman" panose="02020603050405020304"/>
                <a:cs typeface="Times New Roman" panose="02020603050405020304"/>
                <a:sym typeface="+mn-ea"/>
              </a:rPr>
              <a:t>Eng Technol, </a:t>
            </a:r>
            <a:endParaRPr lang="en-US" dirty="0">
              <a:latin typeface="Times New Roman" panose="02020603050405020304"/>
              <a:cs typeface="Times New Roman" panose="02020603050405020304"/>
            </a:endParaRPr>
          </a:p>
          <a:p>
            <a:pPr algn="just">
              <a:lnSpc>
                <a:spcPct val="150000"/>
              </a:lnSpc>
            </a:pPr>
            <a:r>
              <a:rPr lang="en-IN" altLang="en-US" dirty="0">
                <a:latin typeface="Times New Roman" panose="02020603050405020304"/>
                <a:cs typeface="Times New Roman" panose="02020603050405020304"/>
              </a:rPr>
              <a:t>        </a:t>
            </a:r>
            <a:r>
              <a:rPr lang="en-US" dirty="0">
                <a:latin typeface="Times New Roman" panose="02020603050405020304"/>
                <a:cs typeface="Times New Roman" panose="02020603050405020304"/>
                <a:sym typeface="+mn-ea"/>
              </a:rPr>
              <a:t>vol. 11, no. 2, pp. 751–753, Feb. 2023</a:t>
            </a:r>
            <a:endParaRPr lang="en-US" dirty="0">
              <a:latin typeface="Times New Roman" panose="02020603050405020304"/>
              <a:cs typeface="Times New Roman" panose="02020603050405020304"/>
              <a:sym typeface="+mn-ea"/>
            </a:endParaRPr>
          </a:p>
          <a:p>
            <a:pPr algn="just">
              <a:lnSpc>
                <a:spcPct val="150000"/>
              </a:lnSpc>
            </a:pPr>
            <a:r>
              <a:rPr lang="en-IN" altLang="en-US" dirty="0">
                <a:latin typeface="Times New Roman" panose="02020603050405020304"/>
                <a:cs typeface="Times New Roman" panose="02020603050405020304"/>
                <a:sym typeface="+mn-ea"/>
              </a:rPr>
              <a:t>[10] </a:t>
            </a:r>
            <a:r>
              <a:rPr lang="en-US" dirty="0">
                <a:latin typeface="Times New Roman" panose="02020603050405020304"/>
                <a:cs typeface="Times New Roman" panose="02020603050405020304"/>
                <a:sym typeface="+mn-ea"/>
              </a:rPr>
              <a:t>Yogendra  Narayan Prajapati,  U. Sesadri,  Mahesh  T. R.,  Shreyanth S.,  Ashish Oberoi,  &amp;  Khel Prakash </a:t>
            </a:r>
            <a:endParaRPr lang="en-US" dirty="0">
              <a:latin typeface="Times New Roman" panose="02020603050405020304"/>
              <a:cs typeface="Times New Roman" panose="02020603050405020304"/>
              <a:sym typeface="+mn-ea"/>
            </a:endParaRPr>
          </a:p>
          <a:p>
            <a:pPr algn="just">
              <a:lnSpc>
                <a:spcPct val="150000"/>
              </a:lnSpc>
            </a:pPr>
            <a:r>
              <a:rPr lang="en-IN" alt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a:cs typeface="Times New Roman" panose="02020603050405020304"/>
                <a:sym typeface="+mn-ea"/>
              </a:rPr>
              <a:t>Jayant. (2022). Machine Learning Algorithms in Big Data Analytics for Social Media Data Based  Sentimental</a:t>
            </a:r>
            <a:endParaRPr lang="en-US" dirty="0">
              <a:latin typeface="Times New Roman" panose="02020603050405020304"/>
              <a:cs typeface="Times New Roman" panose="02020603050405020304"/>
              <a:sym typeface="+mn-ea"/>
            </a:endParaRPr>
          </a:p>
          <a:p>
            <a:pPr algn="just">
              <a:lnSpc>
                <a:spcPct val="150000"/>
              </a:lnSpc>
            </a:pPr>
            <a:r>
              <a:rPr lang="en-US" dirty="0">
                <a:latin typeface="Times New Roman" panose="02020603050405020304"/>
                <a:cs typeface="Times New Roman" panose="02020603050405020304"/>
                <a:sym typeface="+mn-ea"/>
              </a:rPr>
              <a:t> </a:t>
            </a:r>
            <a:r>
              <a:rPr lang="en-IN" altLang="en-US" dirty="0">
                <a:latin typeface="Times New Roman" panose="02020603050405020304"/>
                <a:cs typeface="Times New Roman" panose="02020603050405020304"/>
                <a:sym typeface="+mn-ea"/>
              </a:rPr>
              <a:t>       </a:t>
            </a:r>
            <a:r>
              <a:rPr lang="en-US" dirty="0">
                <a:latin typeface="Times New Roman" panose="02020603050405020304"/>
                <a:cs typeface="Times New Roman" panose="02020603050405020304"/>
                <a:sym typeface="+mn-ea"/>
              </a:rPr>
              <a:t>Analysis. International  Journal  of  Intelligent  Systems  and  Applications  in Engineering</a:t>
            </a:r>
            <a:endParaRPr lang="en-US" dirty="0">
              <a:latin typeface="Times New Roman" panose="02020603050405020304"/>
              <a:cs typeface="Times New Roman" panose="02020603050405020304"/>
            </a:endParaRPr>
          </a:p>
          <a:p>
            <a:pPr algn="just">
              <a:lnSpc>
                <a:spcPct val="150000"/>
              </a:lnSpc>
            </a:pPr>
            <a:endParaRPr lang="en-US" dirty="0">
              <a:latin typeface="Times New Roman" panose="02020603050405020304"/>
              <a:cs typeface="Times New Roman" panose="02020603050405020304"/>
            </a:endParaRPr>
          </a:p>
          <a:p>
            <a:pPr algn="just">
              <a:lnSpc>
                <a:spcPct val="150000"/>
              </a:lnSpc>
            </a:pPr>
            <a:r>
              <a:rPr lang="en-US" dirty="0">
                <a:latin typeface="Times New Roman" panose="02020603050405020304"/>
                <a:cs typeface="Times New Roman" panose="02020603050405020304"/>
                <a:sym typeface="+mn-ea"/>
              </a:rPr>
              <a:t>  </a:t>
            </a:r>
            <a:endParaRPr lang="en-US" dirty="0">
              <a:latin typeface="Times New Roman" panose="02020603050405020304"/>
              <a:cs typeface="Times New Roman" panose="02020603050405020304"/>
              <a:sym typeface="+mn-ea"/>
            </a:endParaRPr>
          </a:p>
          <a:p>
            <a:pPr algn="just">
              <a:lnSpc>
                <a:spcPct val="150000"/>
              </a:lnSpc>
            </a:pPr>
            <a:endParaRPr lang="en-US" dirty="0" smtClean="0">
              <a:latin typeface="Times New Roman" panose="02020603050405020304" pitchFamily="18" charset="0"/>
              <a:cs typeface="Times New Roman" panose="02020603050405020304" pitchFamily="18" charset="0"/>
            </a:endParaRPr>
          </a:p>
          <a:p>
            <a:pPr algn="just">
              <a:lnSpc>
                <a:spcPct val="150000"/>
              </a:lnSpc>
            </a:pPr>
            <a:endParaRPr lang="en-IN" altLang="en-US"/>
          </a:p>
        </p:txBody>
      </p:sp>
      <p:sp>
        <p:nvSpPr>
          <p:cNvPr id="6" name="Text Box 5"/>
          <p:cNvSpPr txBox="1"/>
          <p:nvPr/>
        </p:nvSpPr>
        <p:spPr>
          <a:xfrm>
            <a:off x="263167" y="6380818"/>
            <a:ext cx="642942" cy="398780"/>
          </a:xfrm>
          <a:prstGeom prst="rect">
            <a:avLst/>
          </a:prstGeom>
          <a:noFill/>
        </p:spPr>
        <p:txBody>
          <a:bodyPr wrap="square" rtlCol="0">
            <a:spAutoFit/>
          </a:bodyPr>
          <a:lstStyle/>
          <a:p>
            <a:r>
              <a:rPr lang="en-IN" altLang="en-US" sz="2000" b="1" dirty="0">
                <a:latin typeface="Times New Roman" panose="02020603050405020304" pitchFamily="18" charset="0"/>
                <a:cs typeface="Times New Roman" panose="02020603050405020304" pitchFamily="18" charset="0"/>
              </a:rPr>
              <a:t>32</a:t>
            </a:r>
            <a:endParaRPr lang="en-IN" alt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2560" y="2302078"/>
            <a:ext cx="7527290" cy="1488440"/>
          </a:xfrm>
          <a:prstGeom prst="rect">
            <a:avLst/>
          </a:prstGeom>
        </p:spPr>
        <p:txBody>
          <a:bodyPr vert="horz" wrap="square" lIns="0" tIns="12700" rIns="0" bIns="0" rtlCol="0">
            <a:spAutoFit/>
          </a:bodyPr>
          <a:lstStyle/>
          <a:p>
            <a:pPr marL="12700">
              <a:lnSpc>
                <a:spcPct val="100000"/>
              </a:lnSpc>
              <a:spcBef>
                <a:spcPts val="100"/>
              </a:spcBef>
              <a:tabLst>
                <a:tab pos="4206240" algn="l"/>
              </a:tabLst>
            </a:pPr>
            <a:r>
              <a:rPr sz="9600" b="0" spc="770" dirty="0">
                <a:solidFill>
                  <a:srgbClr val="964606"/>
                </a:solidFill>
                <a:latin typeface="Cambria" panose="02040503050406030204"/>
                <a:cs typeface="Cambria" panose="02040503050406030204"/>
              </a:rPr>
              <a:t>Th</a:t>
            </a:r>
            <a:r>
              <a:rPr sz="9600" b="0" spc="775" dirty="0">
                <a:solidFill>
                  <a:srgbClr val="964606"/>
                </a:solidFill>
                <a:latin typeface="Cambria" panose="02040503050406030204"/>
                <a:cs typeface="Cambria" panose="02040503050406030204"/>
              </a:rPr>
              <a:t>an</a:t>
            </a:r>
            <a:r>
              <a:rPr sz="9600" b="0" dirty="0">
                <a:solidFill>
                  <a:srgbClr val="964606"/>
                </a:solidFill>
                <a:latin typeface="Cambria" panose="02040503050406030204"/>
                <a:cs typeface="Cambria" panose="02040503050406030204"/>
              </a:rPr>
              <a:t>k	</a:t>
            </a:r>
            <a:r>
              <a:rPr sz="9600" b="0" spc="390" dirty="0">
                <a:solidFill>
                  <a:srgbClr val="964606"/>
                </a:solidFill>
                <a:latin typeface="Cambria" panose="02040503050406030204"/>
                <a:cs typeface="Cambria" panose="02040503050406030204"/>
              </a:rPr>
              <a:t>Y</a:t>
            </a:r>
            <a:r>
              <a:rPr sz="9600" b="0" spc="385" dirty="0">
                <a:solidFill>
                  <a:srgbClr val="964606"/>
                </a:solidFill>
                <a:latin typeface="Cambria" panose="02040503050406030204"/>
                <a:cs typeface="Cambria" panose="02040503050406030204"/>
              </a:rPr>
              <a:t>ou!!</a:t>
            </a:r>
            <a:r>
              <a:rPr sz="9600" b="0" dirty="0">
                <a:solidFill>
                  <a:srgbClr val="964606"/>
                </a:solidFill>
                <a:latin typeface="Cambria" panose="02040503050406030204"/>
                <a:cs typeface="Cambria" panose="02040503050406030204"/>
              </a:rPr>
              <a:t>!</a:t>
            </a:r>
            <a:endParaRPr sz="9600">
              <a:latin typeface="Cambria" panose="02040503050406030204"/>
              <a:cs typeface="Cambria" panose="02040503050406030204"/>
            </a:endParaRPr>
          </a:p>
        </p:txBody>
      </p:sp>
      <p:sp>
        <p:nvSpPr>
          <p:cNvPr id="3" name="object 3"/>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noFill/>
          </a:ln>
        </p:spPr>
        <p:txBody>
          <a:bodyPr wrap="square" lIns="0" tIns="0" rIns="0" bIns="0" rtlCol="0"/>
          <a:lstStyle/>
          <a:p/>
        </p:txBody>
      </p:sp>
      <p:sp>
        <p:nvSpPr>
          <p:cNvPr id="4" name="object 4"/>
          <p:cNvSpPr txBox="1">
            <a:spLocks noGrp="1"/>
          </p:cNvSpPr>
          <p:nvPr>
            <p:ph type="sldNum" sz="quarter" idx="7"/>
          </p:nvPr>
        </p:nvSpPr>
        <p:spPr>
          <a:xfrm>
            <a:off x="380960" y="6429396"/>
            <a:ext cx="1000132" cy="320040"/>
          </a:xfrm>
          <a:prstGeom prst="rect">
            <a:avLst/>
          </a:prstGeom>
        </p:spPr>
        <p:txBody>
          <a:bodyPr vert="horz" wrap="square" lIns="0" tIns="12700" rIns="0" bIns="0" rtlCol="0">
            <a:spAutoFit/>
          </a:bodyPr>
          <a:lstStyle/>
          <a:p>
            <a:pPr marL="38100">
              <a:lnSpc>
                <a:spcPct val="100000"/>
              </a:lnSpc>
              <a:spcBef>
                <a:spcPts val="100"/>
              </a:spcBef>
            </a:pPr>
            <a:r>
              <a:rPr lang="en-IN" altLang="en-US" sz="2000" dirty="0" smtClean="0"/>
              <a:t>33</a:t>
            </a:r>
            <a:endParaRPr lang="en-IN" altLang="en-US" sz="20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03419" y="0"/>
            <a:ext cx="1718310" cy="574040"/>
          </a:xfrm>
          <a:prstGeom prst="rect">
            <a:avLst/>
          </a:prstGeom>
        </p:spPr>
        <p:txBody>
          <a:bodyPr vert="horz" wrap="square" lIns="0" tIns="12700" rIns="0" bIns="0" rtlCol="0">
            <a:spAutoFit/>
          </a:bodyPr>
          <a:lstStyle/>
          <a:p>
            <a:pPr marL="12700">
              <a:lnSpc>
                <a:spcPct val="100000"/>
              </a:lnSpc>
              <a:spcBef>
                <a:spcPts val="100"/>
              </a:spcBef>
            </a:pPr>
            <a:r>
              <a:rPr spc="-10" dirty="0"/>
              <a:t>A</a:t>
            </a:r>
            <a:r>
              <a:rPr spc="-15" dirty="0"/>
              <a:t>bs</a:t>
            </a:r>
            <a:r>
              <a:rPr spc="-10" dirty="0"/>
              <a:t>trac</a:t>
            </a:r>
            <a:r>
              <a:rPr dirty="0"/>
              <a:t>t</a:t>
            </a:r>
            <a:endParaRPr dirty="0"/>
          </a:p>
        </p:txBody>
      </p:sp>
      <p:sp>
        <p:nvSpPr>
          <p:cNvPr id="3" name="object 3"/>
          <p:cNvSpPr txBox="1"/>
          <p:nvPr/>
        </p:nvSpPr>
        <p:spPr>
          <a:xfrm>
            <a:off x="455168" y="745743"/>
            <a:ext cx="11162030" cy="4852035"/>
          </a:xfrm>
          <a:prstGeom prst="rect">
            <a:avLst/>
          </a:prstGeom>
        </p:spPr>
        <p:txBody>
          <a:bodyPr vert="horz" wrap="square" lIns="0" tIns="12700" rIns="0" bIns="0" rtlCol="0">
            <a:spAutoFit/>
          </a:bodyPr>
          <a:lstStyle/>
          <a:p>
            <a:pPr marL="355600" marR="5080" indent="-342900" algn="just">
              <a:lnSpc>
                <a:spcPct val="150000"/>
              </a:lnSpc>
              <a:spcBef>
                <a:spcPts val="100"/>
              </a:spcBef>
              <a:buFont typeface="Arial MT"/>
              <a:buChar char="•"/>
              <a:tabLst>
                <a:tab pos="355600" algn="l"/>
              </a:tabLst>
            </a:pPr>
            <a:r>
              <a:rPr sz="2000" spc="5" dirty="0">
                <a:latin typeface="Times New Roman" panose="02020603050405020304" pitchFamily="18" charset="0"/>
                <a:cs typeface="Times New Roman" panose="02020603050405020304" pitchFamily="18" charset="0"/>
              </a:rPr>
              <a:t>The </a:t>
            </a:r>
            <a:r>
              <a:rPr sz="2000" spc="10" dirty="0">
                <a:latin typeface="Times New Roman" panose="02020603050405020304" pitchFamily="18" charset="0"/>
                <a:cs typeface="Times New Roman" panose="02020603050405020304" pitchFamily="18" charset="0"/>
              </a:rPr>
              <a:t>Virtual </a:t>
            </a:r>
            <a:r>
              <a:rPr sz="2000" spc="15" dirty="0">
                <a:latin typeface="Times New Roman" panose="02020603050405020304" pitchFamily="18" charset="0"/>
                <a:cs typeface="Times New Roman" panose="02020603050405020304" pitchFamily="18" charset="0"/>
              </a:rPr>
              <a:t>Assistant </a:t>
            </a:r>
            <a:r>
              <a:rPr sz="2000" spc="10" dirty="0">
                <a:latin typeface="Times New Roman" panose="02020603050405020304" pitchFamily="18" charset="0"/>
                <a:cs typeface="Times New Roman" panose="02020603050405020304" pitchFamily="18" charset="0"/>
              </a:rPr>
              <a:t>with AI </a:t>
            </a:r>
            <a:r>
              <a:rPr sz="2000" spc="5" dirty="0">
                <a:latin typeface="Times New Roman" panose="02020603050405020304" pitchFamily="18" charset="0"/>
                <a:cs typeface="Times New Roman" panose="02020603050405020304" pitchFamily="18" charset="0"/>
              </a:rPr>
              <a:t>is </a:t>
            </a:r>
            <a:r>
              <a:rPr sz="2000" dirty="0">
                <a:latin typeface="Times New Roman" panose="02020603050405020304" pitchFamily="18" charset="0"/>
                <a:cs typeface="Times New Roman" panose="02020603050405020304" pitchFamily="18" charset="0"/>
              </a:rPr>
              <a:t>a </a:t>
            </a:r>
            <a:r>
              <a:rPr sz="2000" spc="15" dirty="0">
                <a:latin typeface="Times New Roman" panose="02020603050405020304" pitchFamily="18" charset="0"/>
                <a:cs typeface="Times New Roman" panose="02020603050405020304" pitchFamily="18" charset="0"/>
              </a:rPr>
              <a:t>computer-based program </a:t>
            </a:r>
            <a:r>
              <a:rPr sz="2000" spc="10" dirty="0">
                <a:latin typeface="Times New Roman" panose="02020603050405020304" pitchFamily="18" charset="0"/>
                <a:cs typeface="Times New Roman" panose="02020603050405020304" pitchFamily="18" charset="0"/>
              </a:rPr>
              <a:t>that can </a:t>
            </a:r>
            <a:r>
              <a:rPr sz="2000" spc="15" dirty="0">
                <a:latin typeface="Times New Roman" panose="02020603050405020304" pitchFamily="18" charset="0"/>
                <a:cs typeface="Times New Roman" panose="02020603050405020304" pitchFamily="18" charset="0"/>
              </a:rPr>
              <a:t>assist </a:t>
            </a:r>
            <a:r>
              <a:rPr sz="2000" spc="10" dirty="0">
                <a:latin typeface="Times New Roman" panose="02020603050405020304" pitchFamily="18" charset="0"/>
                <a:cs typeface="Times New Roman" panose="02020603050405020304" pitchFamily="18" charset="0"/>
              </a:rPr>
              <a:t>its user with </a:t>
            </a:r>
            <a:r>
              <a:rPr sz="2000" spc="-58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 </a:t>
            </a:r>
            <a:r>
              <a:rPr sz="2000" spc="70" dirty="0">
                <a:latin typeface="Times New Roman" panose="02020603050405020304" pitchFamily="18" charset="0"/>
                <a:cs typeface="Times New Roman" panose="02020603050405020304" pitchFamily="18" charset="0"/>
              </a:rPr>
              <a:t>varietyof </a:t>
            </a:r>
            <a:r>
              <a:rPr sz="2000" spc="65" dirty="0">
                <a:latin typeface="Times New Roman" panose="02020603050405020304" pitchFamily="18" charset="0"/>
                <a:cs typeface="Times New Roman" panose="02020603050405020304" pitchFamily="18" charset="0"/>
              </a:rPr>
              <a:t>tasks. </a:t>
            </a:r>
            <a:r>
              <a:rPr sz="2000" spc="55" dirty="0">
                <a:latin typeface="Times New Roman" panose="02020603050405020304" pitchFamily="18" charset="0"/>
                <a:cs typeface="Times New Roman" panose="02020603050405020304" pitchFamily="18" charset="0"/>
              </a:rPr>
              <a:t>The </a:t>
            </a:r>
            <a:r>
              <a:rPr sz="2000" spc="70" dirty="0">
                <a:latin typeface="Times New Roman" panose="02020603050405020304" pitchFamily="18" charset="0"/>
                <a:cs typeface="Times New Roman" panose="02020603050405020304" pitchFamily="18" charset="0"/>
              </a:rPr>
              <a:t>program </a:t>
            </a:r>
            <a:r>
              <a:rPr sz="2000" spc="40" dirty="0">
                <a:latin typeface="Times New Roman" panose="02020603050405020304" pitchFamily="18" charset="0"/>
                <a:cs typeface="Times New Roman" panose="02020603050405020304" pitchFamily="18" charset="0"/>
              </a:rPr>
              <a:t>is </a:t>
            </a:r>
            <a:r>
              <a:rPr sz="2000" spc="65" dirty="0">
                <a:latin typeface="Times New Roman" panose="02020603050405020304" pitchFamily="18" charset="0"/>
                <a:cs typeface="Times New Roman" panose="02020603050405020304" pitchFamily="18" charset="0"/>
              </a:rPr>
              <a:t>built </a:t>
            </a:r>
            <a:r>
              <a:rPr sz="2000" spc="60" dirty="0">
                <a:latin typeface="Times New Roman" panose="02020603050405020304" pitchFamily="18" charset="0"/>
                <a:cs typeface="Times New Roman" panose="02020603050405020304" pitchFamily="18" charset="0"/>
              </a:rPr>
              <a:t>with </a:t>
            </a:r>
            <a:r>
              <a:rPr sz="2000" spc="70" dirty="0">
                <a:latin typeface="Times New Roman" panose="02020603050405020304" pitchFamily="18" charset="0"/>
                <a:cs typeface="Times New Roman" panose="02020603050405020304" pitchFamily="18" charset="0"/>
              </a:rPr>
              <a:t>Python extension </a:t>
            </a:r>
            <a:r>
              <a:rPr sz="2000" spc="65" dirty="0">
                <a:latin typeface="Times New Roman" panose="02020603050405020304" pitchFamily="18" charset="0"/>
                <a:cs typeface="Times New Roman" panose="02020603050405020304" pitchFamily="18" charset="0"/>
              </a:rPr>
              <a:t>files </a:t>
            </a:r>
            <a:r>
              <a:rPr sz="2000" spc="60" dirty="0">
                <a:latin typeface="Times New Roman" panose="02020603050405020304" pitchFamily="18" charset="0"/>
                <a:cs typeface="Times New Roman" panose="02020603050405020304" pitchFamily="18" charset="0"/>
              </a:rPr>
              <a:t>that </a:t>
            </a:r>
            <a:r>
              <a:rPr sz="2000" spc="65" dirty="0">
                <a:latin typeface="Times New Roman" panose="02020603050405020304" pitchFamily="18" charset="0"/>
                <a:cs typeface="Times New Roman" panose="02020603050405020304" pitchFamily="18" charset="0"/>
              </a:rPr>
              <a:t>allow </a:t>
            </a:r>
            <a:r>
              <a:rPr sz="2000" spc="40" dirty="0">
                <a:latin typeface="Times New Roman" panose="02020603050405020304" pitchFamily="18" charset="0"/>
                <a:cs typeface="Times New Roman" panose="02020603050405020304" pitchFamily="18" charset="0"/>
              </a:rPr>
              <a:t>it to </a:t>
            </a:r>
            <a:r>
              <a:rPr sz="2000" spc="45" dirty="0">
                <a:latin typeface="Times New Roman" panose="02020603050405020304" pitchFamily="18" charset="0"/>
                <a:cs typeface="Times New Roman" panose="02020603050405020304" pitchFamily="18" charset="0"/>
              </a:rPr>
              <a:t> </a:t>
            </a:r>
            <a:r>
              <a:rPr sz="2000" spc="120" dirty="0">
                <a:latin typeface="Times New Roman" panose="02020603050405020304" pitchFamily="18" charset="0"/>
                <a:cs typeface="Times New Roman" panose="02020603050405020304" pitchFamily="18" charset="0"/>
              </a:rPr>
              <a:t>understand </a:t>
            </a:r>
            <a:r>
              <a:rPr sz="2000" spc="85" dirty="0">
                <a:latin typeface="Times New Roman" panose="02020603050405020304" pitchFamily="18" charset="0"/>
                <a:cs typeface="Times New Roman" panose="02020603050405020304" pitchFamily="18" charset="0"/>
              </a:rPr>
              <a:t>and </a:t>
            </a:r>
            <a:r>
              <a:rPr sz="2000" spc="114" dirty="0">
                <a:latin typeface="Times New Roman" panose="02020603050405020304" pitchFamily="18" charset="0"/>
                <a:cs typeface="Times New Roman" panose="02020603050405020304" pitchFamily="18" charset="0"/>
              </a:rPr>
              <a:t>respond </a:t>
            </a:r>
            <a:r>
              <a:rPr sz="2000" spc="65" dirty="0">
                <a:latin typeface="Times New Roman" panose="02020603050405020304" pitchFamily="18" charset="0"/>
                <a:cs typeface="Times New Roman" panose="02020603050405020304" pitchFamily="18" charset="0"/>
              </a:rPr>
              <a:t>to </a:t>
            </a:r>
            <a:r>
              <a:rPr sz="2000" spc="100" dirty="0">
                <a:latin typeface="Times New Roman" panose="02020603050405020304" pitchFamily="18" charset="0"/>
                <a:cs typeface="Times New Roman" panose="02020603050405020304" pitchFamily="18" charset="0"/>
              </a:rPr>
              <a:t>user </a:t>
            </a:r>
            <a:r>
              <a:rPr sz="2000" spc="120" dirty="0">
                <a:latin typeface="Times New Roman" panose="02020603050405020304" pitchFamily="18" charset="0"/>
                <a:cs typeface="Times New Roman" panose="02020603050405020304" pitchFamily="18" charset="0"/>
              </a:rPr>
              <a:t>commands </a:t>
            </a:r>
            <a:r>
              <a:rPr sz="2000" spc="70" dirty="0">
                <a:latin typeface="Times New Roman" panose="02020603050405020304" pitchFamily="18" charset="0"/>
                <a:cs typeface="Times New Roman" panose="02020603050405020304" pitchFamily="18" charset="0"/>
              </a:rPr>
              <a:t>by </a:t>
            </a:r>
            <a:r>
              <a:rPr sz="2000" spc="120" dirty="0">
                <a:latin typeface="Times New Roman" panose="02020603050405020304" pitchFamily="18" charset="0"/>
                <a:cs typeface="Times New Roman" panose="02020603050405020304" pitchFamily="18" charset="0"/>
              </a:rPr>
              <a:t>utilizing </a:t>
            </a:r>
            <a:r>
              <a:rPr sz="2000" spc="90" dirty="0">
                <a:latin typeface="Times New Roman" panose="02020603050405020304" pitchFamily="18" charset="0"/>
                <a:cs typeface="Times New Roman" panose="02020603050405020304" pitchFamily="18" charset="0"/>
              </a:rPr>
              <a:t>the </a:t>
            </a:r>
            <a:r>
              <a:rPr sz="2000" spc="110" dirty="0">
                <a:latin typeface="Times New Roman" panose="02020603050405020304" pitchFamily="18" charset="0"/>
                <a:cs typeface="Times New Roman" panose="02020603050405020304" pitchFamily="18" charset="0"/>
              </a:rPr>
              <a:t>power </a:t>
            </a:r>
            <a:r>
              <a:rPr sz="2000" spc="70" dirty="0">
                <a:latin typeface="Times New Roman" panose="02020603050405020304" pitchFamily="18" charset="0"/>
                <a:cs typeface="Times New Roman" panose="02020603050405020304" pitchFamily="18" charset="0"/>
              </a:rPr>
              <a:t>of </a:t>
            </a:r>
            <a:r>
              <a:rPr sz="2000" spc="120" dirty="0">
                <a:latin typeface="Times New Roman" panose="02020603050405020304" pitchFamily="18" charset="0"/>
                <a:cs typeface="Times New Roman" panose="02020603050405020304" pitchFamily="18" charset="0"/>
              </a:rPr>
              <a:t>Artificial </a:t>
            </a:r>
            <a:r>
              <a:rPr sz="2000" spc="12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Intelligence </a:t>
            </a:r>
            <a:r>
              <a:rPr sz="2000" dirty="0">
                <a:latin typeface="Times New Roman" panose="02020603050405020304" pitchFamily="18" charset="0"/>
                <a:cs typeface="Times New Roman" panose="02020603050405020304" pitchFamily="18" charset="0"/>
              </a:rPr>
              <a:t>(AI) </a:t>
            </a:r>
            <a:r>
              <a:rPr sz="2000" spc="-5" dirty="0">
                <a:latin typeface="Times New Roman" panose="02020603050405020304" pitchFamily="18" charset="0"/>
                <a:cs typeface="Times New Roman" panose="02020603050405020304" pitchFamily="18" charset="0"/>
              </a:rPr>
              <a:t>and</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Natural Language Processing</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(NLP).</a:t>
            </a:r>
            <a:endParaRPr sz="2000" dirty="0">
              <a:latin typeface="Times New Roman" panose="02020603050405020304" pitchFamily="18" charset="0"/>
              <a:cs typeface="Times New Roman" panose="02020603050405020304" pitchFamily="18" charset="0"/>
            </a:endParaRPr>
          </a:p>
          <a:p>
            <a:pPr marL="355600" marR="5080" indent="-342900" algn="just">
              <a:lnSpc>
                <a:spcPct val="150000"/>
              </a:lnSpc>
              <a:spcBef>
                <a:spcPts val="580"/>
              </a:spcBef>
              <a:buFont typeface="Arial MT"/>
              <a:buChar char="•"/>
              <a:tabLst>
                <a:tab pos="355600" algn="l"/>
              </a:tabLst>
            </a:pPr>
            <a:r>
              <a:rPr sz="2000" spc="5" dirty="0">
                <a:latin typeface="Times New Roman" panose="02020603050405020304" pitchFamily="18" charset="0"/>
                <a:cs typeface="Times New Roman" panose="02020603050405020304" pitchFamily="18" charset="0"/>
              </a:rPr>
              <a:t>The </a:t>
            </a:r>
            <a:r>
              <a:rPr sz="2000" spc="10" dirty="0">
                <a:latin typeface="Times New Roman" panose="02020603050405020304" pitchFamily="18" charset="0"/>
                <a:cs typeface="Times New Roman" panose="02020603050405020304" pitchFamily="18" charset="0"/>
              </a:rPr>
              <a:t>Virtual </a:t>
            </a:r>
            <a:r>
              <a:rPr sz="2000" spc="15" dirty="0">
                <a:latin typeface="Times New Roman" panose="02020603050405020304" pitchFamily="18" charset="0"/>
                <a:cs typeface="Times New Roman" panose="02020603050405020304" pitchFamily="18" charset="0"/>
              </a:rPr>
              <a:t>Assistant </a:t>
            </a:r>
            <a:r>
              <a:rPr sz="2000" spc="10" dirty="0">
                <a:latin typeface="Times New Roman" panose="02020603050405020304" pitchFamily="18" charset="0"/>
                <a:cs typeface="Times New Roman" panose="02020603050405020304" pitchFamily="18" charset="0"/>
              </a:rPr>
              <a:t>with AI </a:t>
            </a:r>
            <a:r>
              <a:rPr sz="2000" spc="5" dirty="0">
                <a:latin typeface="Times New Roman" panose="02020603050405020304" pitchFamily="18" charset="0"/>
                <a:cs typeface="Times New Roman" panose="02020603050405020304" pitchFamily="18" charset="0"/>
              </a:rPr>
              <a:t>is </a:t>
            </a:r>
            <a:r>
              <a:rPr sz="2000" spc="15" dirty="0">
                <a:latin typeface="Times New Roman" panose="02020603050405020304" pitchFamily="18" charset="0"/>
                <a:cs typeface="Times New Roman" panose="02020603050405020304" pitchFamily="18" charset="0"/>
              </a:rPr>
              <a:t>intended </a:t>
            </a:r>
            <a:r>
              <a:rPr sz="2000" spc="5" dirty="0">
                <a:latin typeface="Times New Roman" panose="02020603050405020304" pitchFamily="18" charset="0"/>
                <a:cs typeface="Times New Roman" panose="02020603050405020304" pitchFamily="18" charset="0"/>
              </a:rPr>
              <a:t>to </a:t>
            </a:r>
            <a:r>
              <a:rPr sz="2000" spc="15" dirty="0">
                <a:latin typeface="Times New Roman" panose="02020603050405020304" pitchFamily="18" charset="0"/>
                <a:cs typeface="Times New Roman" panose="02020603050405020304" pitchFamily="18" charset="0"/>
              </a:rPr>
              <a:t>function </a:t>
            </a:r>
            <a:r>
              <a:rPr sz="2000" spc="5" dirty="0">
                <a:latin typeface="Times New Roman" panose="02020603050405020304" pitchFamily="18" charset="0"/>
                <a:cs typeface="Times New Roman" panose="02020603050405020304" pitchFamily="18" charset="0"/>
              </a:rPr>
              <a:t>as an </a:t>
            </a:r>
            <a:r>
              <a:rPr sz="2000" spc="15" dirty="0">
                <a:latin typeface="Times New Roman" panose="02020603050405020304" pitchFamily="18" charset="0"/>
                <a:cs typeface="Times New Roman" panose="02020603050405020304" pitchFamily="18" charset="0"/>
              </a:rPr>
              <a:t>intelligent personal</a:t>
            </a:r>
            <a:r>
              <a:rPr lang="en-IN" sz="2000" spc="1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assistant </a:t>
            </a:r>
            <a:r>
              <a:rPr sz="2000" spc="-585" dirty="0">
                <a:latin typeface="Times New Roman" panose="02020603050405020304" pitchFamily="18" charset="0"/>
                <a:cs typeface="Times New Roman" panose="02020603050405020304" pitchFamily="18" charset="0"/>
              </a:rPr>
              <a:t> </a:t>
            </a:r>
            <a:r>
              <a:rPr sz="2000" spc="70" dirty="0">
                <a:latin typeface="Times New Roman" panose="02020603050405020304" pitchFamily="18" charset="0"/>
                <a:cs typeface="Times New Roman" panose="02020603050405020304" pitchFamily="18" charset="0"/>
              </a:rPr>
              <a:t>for </a:t>
            </a:r>
            <a:r>
              <a:rPr sz="2000" spc="65" dirty="0">
                <a:latin typeface="Times New Roman" panose="02020603050405020304" pitchFamily="18" charset="0"/>
                <a:cs typeface="Times New Roman" panose="02020603050405020304" pitchFamily="18" charset="0"/>
              </a:rPr>
              <a:t>the </a:t>
            </a:r>
            <a:r>
              <a:rPr sz="2000" spc="85" dirty="0">
                <a:latin typeface="Times New Roman" panose="02020603050405020304" pitchFamily="18" charset="0"/>
                <a:cs typeface="Times New Roman" panose="02020603050405020304" pitchFamily="18" charset="0"/>
              </a:rPr>
              <a:t>user, </a:t>
            </a:r>
            <a:r>
              <a:rPr sz="2000" spc="95" dirty="0">
                <a:latin typeface="Times New Roman" panose="02020603050405020304" pitchFamily="18" charset="0"/>
                <a:cs typeface="Times New Roman" panose="02020603050405020304" pitchFamily="18" charset="0"/>
              </a:rPr>
              <a:t>performing </a:t>
            </a:r>
            <a:r>
              <a:rPr sz="2000" dirty="0">
                <a:latin typeface="Times New Roman" panose="02020603050405020304" pitchFamily="18" charset="0"/>
                <a:cs typeface="Times New Roman" panose="02020603050405020304" pitchFamily="18" charset="0"/>
              </a:rPr>
              <a:t>a </a:t>
            </a:r>
            <a:r>
              <a:rPr sz="2000" spc="90" dirty="0">
                <a:latin typeface="Times New Roman" panose="02020603050405020304" pitchFamily="18" charset="0"/>
                <a:cs typeface="Times New Roman" panose="02020603050405020304" pitchFamily="18" charset="0"/>
              </a:rPr>
              <a:t>variety </a:t>
            </a:r>
            <a:r>
              <a:rPr sz="2000" spc="55" dirty="0">
                <a:latin typeface="Times New Roman" panose="02020603050405020304" pitchFamily="18" charset="0"/>
                <a:cs typeface="Times New Roman" panose="02020603050405020304" pitchFamily="18" charset="0"/>
              </a:rPr>
              <a:t>of </a:t>
            </a:r>
            <a:r>
              <a:rPr sz="2000" spc="85" dirty="0">
                <a:latin typeface="Times New Roman" panose="02020603050405020304" pitchFamily="18" charset="0"/>
                <a:cs typeface="Times New Roman" panose="02020603050405020304" pitchFamily="18" charset="0"/>
              </a:rPr>
              <a:t>tasks </a:t>
            </a:r>
            <a:r>
              <a:rPr sz="2000" spc="80" dirty="0">
                <a:latin typeface="Times New Roman" panose="02020603050405020304" pitchFamily="18" charset="0"/>
                <a:cs typeface="Times New Roman" panose="02020603050405020304" pitchFamily="18" charset="0"/>
              </a:rPr>
              <a:t>such </a:t>
            </a:r>
            <a:r>
              <a:rPr sz="2000" spc="50" dirty="0">
                <a:latin typeface="Times New Roman" panose="02020603050405020304" pitchFamily="18" charset="0"/>
                <a:cs typeface="Times New Roman" panose="02020603050405020304" pitchFamily="18" charset="0"/>
              </a:rPr>
              <a:t>as </a:t>
            </a:r>
            <a:r>
              <a:rPr sz="2000" spc="90" dirty="0">
                <a:latin typeface="Times New Roman" panose="02020603050405020304" pitchFamily="18" charset="0"/>
                <a:cs typeface="Times New Roman" panose="02020603050405020304" pitchFamily="18" charset="0"/>
              </a:rPr>
              <a:t>setting </a:t>
            </a:r>
            <a:r>
              <a:rPr sz="2000" spc="95" dirty="0">
                <a:latin typeface="Times New Roman" panose="02020603050405020304" pitchFamily="18" charset="0"/>
                <a:cs typeface="Times New Roman" panose="02020603050405020304" pitchFamily="18" charset="0"/>
              </a:rPr>
              <a:t>reminders, scheduling </a:t>
            </a:r>
            <a:r>
              <a:rPr sz="2000" spc="1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appointments,</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sending</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messages</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and</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much</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more.</a:t>
            </a:r>
            <a:endParaRPr sz="2000" dirty="0">
              <a:latin typeface="Times New Roman" panose="02020603050405020304" pitchFamily="18" charset="0"/>
              <a:cs typeface="Times New Roman" panose="02020603050405020304" pitchFamily="18" charset="0"/>
            </a:endParaRPr>
          </a:p>
          <a:p>
            <a:pPr marL="355600" marR="5080" indent="-342900" algn="just">
              <a:lnSpc>
                <a:spcPct val="150000"/>
              </a:lnSpc>
              <a:spcBef>
                <a:spcPts val="580"/>
              </a:spcBef>
              <a:buFont typeface="Arial MT"/>
              <a:buChar char="•"/>
              <a:tabLst>
                <a:tab pos="355600" algn="l"/>
              </a:tabLst>
            </a:pPr>
            <a:r>
              <a:rPr sz="2000" spc="35" dirty="0">
                <a:latin typeface="Times New Roman" panose="02020603050405020304" pitchFamily="18" charset="0"/>
                <a:cs typeface="Times New Roman" panose="02020603050405020304" pitchFamily="18" charset="0"/>
              </a:rPr>
              <a:t>The </a:t>
            </a:r>
            <a:r>
              <a:rPr sz="2000" spc="45" dirty="0">
                <a:latin typeface="Times New Roman" panose="02020603050405020304" pitchFamily="18" charset="0"/>
                <a:cs typeface="Times New Roman" panose="02020603050405020304" pitchFamily="18" charset="0"/>
              </a:rPr>
              <a:t>program employs advanced algorithms </a:t>
            </a:r>
            <a:r>
              <a:rPr sz="2000" spc="25" dirty="0">
                <a:latin typeface="Times New Roman" panose="02020603050405020304" pitchFamily="18" charset="0"/>
                <a:cs typeface="Times New Roman" panose="02020603050405020304" pitchFamily="18" charset="0"/>
              </a:rPr>
              <a:t>to </a:t>
            </a:r>
            <a:r>
              <a:rPr sz="2000" spc="50" dirty="0">
                <a:latin typeface="Times New Roman" panose="02020603050405020304" pitchFamily="18" charset="0"/>
                <a:cs typeface="Times New Roman" panose="02020603050405020304" pitchFamily="18" charset="0"/>
              </a:rPr>
              <a:t>analayse </a:t>
            </a:r>
            <a:r>
              <a:rPr sz="2000" spc="40" dirty="0">
                <a:latin typeface="Times New Roman" panose="02020603050405020304" pitchFamily="18" charset="0"/>
                <a:cs typeface="Times New Roman" panose="02020603050405020304" pitchFamily="18" charset="0"/>
              </a:rPr>
              <a:t>user </a:t>
            </a:r>
            <a:r>
              <a:rPr sz="2000" spc="50" dirty="0">
                <a:latin typeface="Times New Roman" panose="02020603050405020304" pitchFamily="18" charset="0"/>
                <a:cs typeface="Times New Roman" panose="02020603050405020304" pitchFamily="18" charset="0"/>
              </a:rPr>
              <a:t>commands </a:t>
            </a:r>
            <a:r>
              <a:rPr sz="2000" spc="35" dirty="0">
                <a:latin typeface="Times New Roman" panose="02020603050405020304" pitchFamily="18" charset="0"/>
                <a:cs typeface="Times New Roman" panose="02020603050405020304" pitchFamily="18" charset="0"/>
              </a:rPr>
              <a:t>and </a:t>
            </a:r>
            <a:r>
              <a:rPr sz="2000" spc="50" dirty="0">
                <a:latin typeface="Times New Roman" panose="02020603050405020304" pitchFamily="18" charset="0"/>
                <a:cs typeface="Times New Roman" panose="02020603050405020304" pitchFamily="18" charset="0"/>
              </a:rPr>
              <a:t>provide </a:t>
            </a:r>
            <a:r>
              <a:rPr sz="2000" spc="5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accurate</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real-time </a:t>
            </a:r>
            <a:r>
              <a:rPr sz="2000" spc="-5">
                <a:latin typeface="Times New Roman" panose="02020603050405020304" pitchFamily="18" charset="0"/>
                <a:cs typeface="Times New Roman" panose="02020603050405020304" pitchFamily="18" charset="0"/>
              </a:rPr>
              <a:t>responses</a:t>
            </a:r>
            <a:r>
              <a:rPr sz="2000" spc="-5" smtClean="0">
                <a:latin typeface="Times New Roman" panose="02020603050405020304" pitchFamily="18" charset="0"/>
                <a:cs typeface="Times New Roman" panose="02020603050405020304" pitchFamily="18" charset="0"/>
              </a:rPr>
              <a:t>.</a:t>
            </a:r>
            <a:endParaRPr lang="en-US" sz="2000" spc="-5" dirty="0" smtClean="0">
              <a:latin typeface="Times New Roman" panose="02020603050405020304" pitchFamily="18" charset="0"/>
              <a:cs typeface="Times New Roman" panose="02020603050405020304" pitchFamily="18" charset="0"/>
            </a:endParaRPr>
          </a:p>
          <a:p>
            <a:pPr marL="355600" marR="5080" indent="-342900" algn="just">
              <a:lnSpc>
                <a:spcPct val="150000"/>
              </a:lnSpc>
              <a:spcBef>
                <a:spcPts val="580"/>
              </a:spcBef>
              <a:buFont typeface="Arial MT"/>
              <a:buChar char="•"/>
              <a:tabLst>
                <a:tab pos="355600" algn="l"/>
              </a:tabLst>
            </a:pPr>
            <a:endParaRPr sz="2000" dirty="0">
              <a:latin typeface="Times New Roman" panose="02020603050405020304" pitchFamily="18" charset="0"/>
              <a:cs typeface="Times New Roman" panose="02020603050405020304" pitchFamily="18" charset="0"/>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noFill/>
          </a:ln>
        </p:spPr>
        <p:txBody>
          <a:bodyPr wrap="square" lIns="0" tIns="0" rIns="0" bIns="0" rtlCol="0"/>
          <a:lstStyle/>
          <a:p/>
        </p:txBody>
      </p:sp>
      <p:sp>
        <p:nvSpPr>
          <p:cNvPr id="5" name="object 5"/>
          <p:cNvSpPr txBox="1"/>
          <p:nvPr/>
        </p:nvSpPr>
        <p:spPr>
          <a:xfrm>
            <a:off x="455168" y="6416232"/>
            <a:ext cx="383032" cy="320040"/>
          </a:xfrm>
          <a:prstGeom prst="rect">
            <a:avLst/>
          </a:prstGeom>
        </p:spPr>
        <p:txBody>
          <a:bodyPr vert="horz" wrap="square" lIns="0" tIns="12700" rIns="0" bIns="0" rtlCol="0">
            <a:spAutoFit/>
          </a:bodyPr>
          <a:lstStyle/>
          <a:p>
            <a:pPr marL="38100">
              <a:lnSpc>
                <a:spcPct val="100000"/>
              </a:lnSpc>
              <a:spcBef>
                <a:spcPts val="100"/>
              </a:spcBef>
            </a:pPr>
            <a:r>
              <a:rPr lang="en-IN" altLang="en-US" sz="2000" b="1" dirty="0">
                <a:latin typeface="Times New Roman" panose="02020603050405020304"/>
                <a:cs typeface="Times New Roman" panose="02020603050405020304"/>
              </a:rPr>
              <a:t>3</a:t>
            </a:r>
            <a:endParaRPr lang="en-IN" altLang="en-US" sz="2000" b="1" dirty="0">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42128" y="0"/>
            <a:ext cx="2501265" cy="574040"/>
          </a:xfrm>
          <a:prstGeom prst="rect">
            <a:avLst/>
          </a:prstGeom>
        </p:spPr>
        <p:txBody>
          <a:bodyPr vert="horz" wrap="square" lIns="0" tIns="12700" rIns="0" bIns="0" rtlCol="0">
            <a:spAutoFit/>
          </a:bodyPr>
          <a:lstStyle/>
          <a:p>
            <a:pPr marL="12700">
              <a:lnSpc>
                <a:spcPct val="100000"/>
              </a:lnSpc>
              <a:spcBef>
                <a:spcPts val="100"/>
              </a:spcBef>
            </a:pPr>
            <a:r>
              <a:rPr spc="-15" dirty="0"/>
              <a:t>Introduction</a:t>
            </a:r>
            <a:endParaRPr spc="-15" dirty="0"/>
          </a:p>
        </p:txBody>
      </p:sp>
      <p:sp>
        <p:nvSpPr>
          <p:cNvPr id="3" name="object 3"/>
          <p:cNvSpPr txBox="1"/>
          <p:nvPr/>
        </p:nvSpPr>
        <p:spPr>
          <a:xfrm>
            <a:off x="486867" y="802589"/>
            <a:ext cx="11233150" cy="4193456"/>
          </a:xfrm>
          <a:prstGeom prst="rect">
            <a:avLst/>
          </a:prstGeom>
        </p:spPr>
        <p:txBody>
          <a:bodyPr vert="horz" wrap="square" lIns="0" tIns="12700" rIns="0" bIns="0" rtlCol="0">
            <a:spAutoFit/>
          </a:bodyPr>
          <a:lstStyle/>
          <a:p>
            <a:pPr marL="355600" marR="5080" indent="-342900" algn="just">
              <a:lnSpc>
                <a:spcPct val="150000"/>
              </a:lnSpc>
              <a:spcBef>
                <a:spcPts val="100"/>
              </a:spcBef>
              <a:buFont typeface="Arial MT"/>
              <a:buChar char="•"/>
              <a:tabLst>
                <a:tab pos="355600" algn="l"/>
              </a:tabLst>
            </a:pPr>
            <a:r>
              <a:rPr sz="2000" dirty="0">
                <a:latin typeface="Times New Roman" panose="02020603050405020304"/>
                <a:cs typeface="Times New Roman" panose="02020603050405020304"/>
              </a:rPr>
              <a:t>A </a:t>
            </a:r>
            <a:r>
              <a:rPr sz="2000" spc="30" dirty="0">
                <a:latin typeface="Times New Roman" panose="02020603050405020304"/>
                <a:cs typeface="Times New Roman" panose="02020603050405020304"/>
              </a:rPr>
              <a:t>virtual assistant </a:t>
            </a:r>
            <a:r>
              <a:rPr sz="2000" spc="15" dirty="0">
                <a:latin typeface="Times New Roman" panose="02020603050405020304"/>
                <a:cs typeface="Times New Roman" panose="02020603050405020304"/>
              </a:rPr>
              <a:t>in </a:t>
            </a:r>
            <a:r>
              <a:rPr sz="2000" spc="30" dirty="0">
                <a:latin typeface="Times New Roman" panose="02020603050405020304"/>
                <a:cs typeface="Times New Roman" panose="02020603050405020304"/>
              </a:rPr>
              <a:t>Python </a:t>
            </a:r>
            <a:r>
              <a:rPr sz="2000" spc="15" dirty="0">
                <a:latin typeface="Times New Roman" panose="02020603050405020304"/>
                <a:cs typeface="Times New Roman" panose="02020603050405020304"/>
              </a:rPr>
              <a:t>is </a:t>
            </a:r>
            <a:r>
              <a:rPr sz="2000" dirty="0">
                <a:latin typeface="Times New Roman" panose="02020603050405020304"/>
                <a:cs typeface="Times New Roman" panose="02020603050405020304"/>
              </a:rPr>
              <a:t>a </a:t>
            </a:r>
            <a:r>
              <a:rPr sz="2000" spc="30" dirty="0">
                <a:latin typeface="Times New Roman" panose="02020603050405020304"/>
                <a:cs typeface="Times New Roman" panose="02020603050405020304"/>
              </a:rPr>
              <a:t>computer </a:t>
            </a:r>
            <a:r>
              <a:rPr sz="2000" spc="35" dirty="0">
                <a:latin typeface="Times New Roman" panose="02020603050405020304"/>
                <a:cs typeface="Times New Roman" panose="02020603050405020304"/>
              </a:rPr>
              <a:t>program </a:t>
            </a:r>
            <a:r>
              <a:rPr sz="2000" spc="30" dirty="0">
                <a:latin typeface="Times New Roman" panose="02020603050405020304"/>
                <a:cs typeface="Times New Roman" panose="02020603050405020304"/>
              </a:rPr>
              <a:t>that </a:t>
            </a:r>
            <a:r>
              <a:rPr sz="2000" spc="35" dirty="0">
                <a:latin typeface="Times New Roman" panose="02020603050405020304"/>
                <a:cs typeface="Times New Roman" panose="02020603050405020304"/>
              </a:rPr>
              <a:t>performs </a:t>
            </a:r>
            <a:r>
              <a:rPr sz="2000" spc="30" dirty="0">
                <a:latin typeface="Times New Roman" panose="02020603050405020304"/>
                <a:cs typeface="Times New Roman" panose="02020603050405020304"/>
              </a:rPr>
              <a:t>tasks based </a:t>
            </a:r>
            <a:r>
              <a:rPr sz="2000" spc="20" dirty="0">
                <a:latin typeface="Times New Roman" panose="02020603050405020304"/>
                <a:cs typeface="Times New Roman" panose="02020603050405020304"/>
              </a:rPr>
              <a:t>on </a:t>
            </a:r>
            <a:r>
              <a:rPr sz="2000" spc="30" dirty="0">
                <a:latin typeface="Times New Roman" panose="02020603050405020304"/>
                <a:cs typeface="Times New Roman" panose="02020603050405020304"/>
              </a:rPr>
              <a:t>user </a:t>
            </a:r>
            <a:r>
              <a:rPr sz="2000" spc="35" dirty="0">
                <a:latin typeface="Times New Roman" panose="02020603050405020304"/>
                <a:cs typeface="Times New Roman" panose="02020603050405020304"/>
              </a:rPr>
              <a:t> </a:t>
            </a:r>
            <a:r>
              <a:rPr sz="2000" spc="80" dirty="0">
                <a:latin typeface="Times New Roman" panose="02020603050405020304"/>
                <a:cs typeface="Times New Roman" panose="02020603050405020304"/>
              </a:rPr>
              <a:t>commands </a:t>
            </a:r>
            <a:r>
              <a:rPr sz="2000" spc="45" dirty="0">
                <a:latin typeface="Times New Roman" panose="02020603050405020304"/>
                <a:cs typeface="Times New Roman" panose="02020603050405020304"/>
              </a:rPr>
              <a:t>or </a:t>
            </a:r>
            <a:r>
              <a:rPr sz="2000" spc="85" dirty="0">
                <a:latin typeface="Times New Roman" panose="02020603050405020304"/>
                <a:cs typeface="Times New Roman" panose="02020603050405020304"/>
              </a:rPr>
              <a:t>interactions. </a:t>
            </a:r>
            <a:r>
              <a:rPr sz="2000" spc="45" dirty="0">
                <a:latin typeface="Times New Roman" panose="02020603050405020304"/>
                <a:cs typeface="Times New Roman" panose="02020603050405020304"/>
              </a:rPr>
              <a:t>It </a:t>
            </a:r>
            <a:r>
              <a:rPr sz="2000" spc="60" dirty="0">
                <a:latin typeface="Times New Roman" panose="02020603050405020304"/>
                <a:cs typeface="Times New Roman" panose="02020603050405020304"/>
              </a:rPr>
              <a:t>can </a:t>
            </a:r>
            <a:r>
              <a:rPr sz="2000" spc="80" dirty="0">
                <a:latin typeface="Times New Roman" panose="02020603050405020304"/>
                <a:cs typeface="Times New Roman" panose="02020603050405020304"/>
              </a:rPr>
              <a:t>provide </a:t>
            </a:r>
            <a:r>
              <a:rPr sz="2000" spc="85" dirty="0">
                <a:latin typeface="Times New Roman" panose="02020603050405020304"/>
                <a:cs typeface="Times New Roman" panose="02020603050405020304"/>
              </a:rPr>
              <a:t>information, </a:t>
            </a:r>
            <a:r>
              <a:rPr sz="2000" spc="75" dirty="0">
                <a:latin typeface="Times New Roman" panose="02020603050405020304"/>
                <a:cs typeface="Times New Roman" panose="02020603050405020304"/>
              </a:rPr>
              <a:t>execute </a:t>
            </a:r>
            <a:r>
              <a:rPr sz="2000" spc="80" dirty="0">
                <a:latin typeface="Times New Roman" panose="02020603050405020304"/>
                <a:cs typeface="Times New Roman" panose="02020603050405020304"/>
              </a:rPr>
              <a:t>specific functions, </a:t>
            </a:r>
            <a:r>
              <a:rPr sz="2000" spc="8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automate processes,</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manage</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data,</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and</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interact</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with</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other</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applications</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or </a:t>
            </a:r>
            <a:r>
              <a:rPr sz="2000" spc="-5" dirty="0">
                <a:latin typeface="Times New Roman" panose="02020603050405020304"/>
                <a:cs typeface="Times New Roman" panose="02020603050405020304"/>
              </a:rPr>
              <a:t>systems.</a:t>
            </a:r>
            <a:endParaRPr sz="2000" dirty="0">
              <a:latin typeface="Times New Roman" panose="02020603050405020304"/>
              <a:cs typeface="Times New Roman" panose="02020603050405020304"/>
            </a:endParaRPr>
          </a:p>
          <a:p>
            <a:pPr marL="355600" marR="5080" indent="-342900" algn="just">
              <a:lnSpc>
                <a:spcPct val="150000"/>
              </a:lnSpc>
              <a:spcBef>
                <a:spcPts val="100"/>
              </a:spcBef>
              <a:buFont typeface="Arial MT"/>
              <a:buChar char="•"/>
              <a:tabLst>
                <a:tab pos="355600" algn="l"/>
              </a:tabLst>
            </a:pPr>
            <a:r>
              <a:rPr sz="2000" spc="55" dirty="0">
                <a:latin typeface="Times New Roman" panose="02020603050405020304"/>
                <a:cs typeface="Times New Roman" panose="02020603050405020304"/>
              </a:rPr>
              <a:t>The </a:t>
            </a:r>
            <a:r>
              <a:rPr sz="2000" spc="65" dirty="0">
                <a:latin typeface="Times New Roman" panose="02020603050405020304"/>
                <a:cs typeface="Times New Roman" panose="02020603050405020304"/>
              </a:rPr>
              <a:t>system </a:t>
            </a:r>
            <a:r>
              <a:rPr sz="2000" spc="70" dirty="0">
                <a:latin typeface="Times New Roman" panose="02020603050405020304"/>
                <a:cs typeface="Times New Roman" panose="02020603050405020304"/>
              </a:rPr>
              <a:t>utilizes various libraries, </a:t>
            </a:r>
            <a:r>
              <a:rPr sz="2000" spc="60" dirty="0">
                <a:latin typeface="Times New Roman" panose="02020603050405020304"/>
                <a:cs typeface="Times New Roman" panose="02020603050405020304"/>
              </a:rPr>
              <a:t>such </a:t>
            </a:r>
            <a:r>
              <a:rPr sz="2000" spc="40" dirty="0" smtClean="0">
                <a:latin typeface="Times New Roman" panose="02020603050405020304"/>
                <a:cs typeface="Times New Roman" panose="02020603050405020304"/>
              </a:rPr>
              <a:t>as</a:t>
            </a:r>
            <a:r>
              <a:rPr lang="en-US" sz="2000" spc="40" dirty="0" smtClean="0">
                <a:latin typeface="Times New Roman" panose="02020603050405020304"/>
                <a:cs typeface="Times New Roman" panose="02020603050405020304"/>
              </a:rPr>
              <a:t> </a:t>
            </a: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ollect the </a:t>
            </a:r>
            <a:r>
              <a:rPr lang="en-US" sz="2000" dirty="0">
                <a:latin typeface="Times New Roman" panose="02020603050405020304" pitchFamily="18" charset="0"/>
                <a:cs typeface="Times New Roman" panose="02020603050405020304" pitchFamily="18" charset="0"/>
              </a:rPr>
              <a:t>preprocess data.</a:t>
            </a:r>
            <a:r>
              <a:rPr sz="2000" spc="80" dirty="0" smtClean="0">
                <a:latin typeface="Times New Roman" panose="02020603050405020304" pitchFamily="18" charset="0"/>
                <a:cs typeface="Times New Roman" panose="02020603050405020304" pitchFamily="18" charset="0"/>
              </a:rPr>
              <a:t>,</a:t>
            </a:r>
            <a:r>
              <a:rPr sz="2000" spc="80" dirty="0" smtClean="0">
                <a:latin typeface="Times New Roman" panose="02020603050405020304"/>
                <a:cs typeface="Times New Roman" panose="02020603050405020304"/>
              </a:rPr>
              <a:t> </a:t>
            </a:r>
            <a:r>
              <a:rPr lang="en-US" sz="2000" spc="75" dirty="0" err="1">
                <a:latin typeface="Times New Roman" panose="02020603050405020304"/>
                <a:cs typeface="Times New Roman" panose="02020603050405020304"/>
              </a:rPr>
              <a:t>w</a:t>
            </a:r>
            <a:r>
              <a:rPr sz="2000" spc="75" dirty="0" err="1" smtClean="0">
                <a:latin typeface="Times New Roman" panose="02020603050405020304"/>
                <a:cs typeface="Times New Roman" panose="02020603050405020304"/>
              </a:rPr>
              <a:t>ikipedia</a:t>
            </a:r>
            <a:r>
              <a:rPr sz="2000" spc="75" dirty="0">
                <a:latin typeface="Times New Roman" panose="02020603050405020304"/>
                <a:cs typeface="Times New Roman" panose="02020603050405020304"/>
              </a:rPr>
              <a:t>, </a:t>
            </a:r>
            <a:r>
              <a:rPr sz="2000" spc="55" dirty="0">
                <a:latin typeface="Times New Roman" panose="02020603050405020304"/>
                <a:cs typeface="Times New Roman" panose="02020603050405020304"/>
              </a:rPr>
              <a:t>and </a:t>
            </a:r>
            <a:r>
              <a:rPr sz="2000" spc="60" dirty="0">
                <a:latin typeface="Times New Roman" panose="02020603050405020304"/>
                <a:cs typeface="Times New Roman" panose="02020603050405020304"/>
              </a:rPr>
              <a:t> </a:t>
            </a:r>
            <a:r>
              <a:rPr sz="2000" spc="25" dirty="0" smtClean="0">
                <a:latin typeface="Times New Roman" panose="02020603050405020304"/>
                <a:cs typeface="Times New Roman" panose="02020603050405020304"/>
              </a:rPr>
              <a:t>Python</a:t>
            </a:r>
            <a:r>
              <a:rPr sz="2000" spc="2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to </a:t>
            </a:r>
            <a:r>
              <a:rPr sz="2000" spc="25" dirty="0">
                <a:latin typeface="Times New Roman" panose="02020603050405020304"/>
                <a:cs typeface="Times New Roman" panose="02020603050405020304"/>
              </a:rPr>
              <a:t>perform speech </a:t>
            </a:r>
            <a:r>
              <a:rPr sz="2000" spc="15" dirty="0">
                <a:latin typeface="Times New Roman" panose="02020603050405020304"/>
                <a:cs typeface="Times New Roman" panose="02020603050405020304"/>
              </a:rPr>
              <a:t>to </a:t>
            </a:r>
            <a:r>
              <a:rPr sz="2000" spc="20" dirty="0">
                <a:latin typeface="Times New Roman" panose="02020603050405020304"/>
                <a:cs typeface="Times New Roman" panose="02020603050405020304"/>
              </a:rPr>
              <a:t>text </a:t>
            </a:r>
            <a:r>
              <a:rPr sz="2000" spc="30" dirty="0">
                <a:latin typeface="Times New Roman" panose="02020603050405020304"/>
                <a:cs typeface="Times New Roman" panose="02020603050405020304"/>
              </a:rPr>
              <a:t>conversion, </a:t>
            </a:r>
            <a:r>
              <a:rPr sz="2000" spc="25" dirty="0">
                <a:latin typeface="Times New Roman" panose="02020603050405020304"/>
                <a:cs typeface="Times New Roman" panose="02020603050405020304"/>
              </a:rPr>
              <a:t>converting </a:t>
            </a:r>
            <a:r>
              <a:rPr sz="2000" spc="30" dirty="0">
                <a:latin typeface="Times New Roman" panose="02020603050405020304"/>
                <a:cs typeface="Times New Roman" panose="02020603050405020304"/>
              </a:rPr>
              <a:t>tasks </a:t>
            </a:r>
            <a:r>
              <a:rPr sz="2000" spc="25" dirty="0">
                <a:latin typeface="Times New Roman" panose="02020603050405020304"/>
                <a:cs typeface="Times New Roman" panose="02020603050405020304"/>
              </a:rPr>
              <a:t>into </a:t>
            </a:r>
            <a:r>
              <a:rPr sz="2000" spc="30" dirty="0">
                <a:latin typeface="Times New Roman" panose="02020603050405020304"/>
                <a:cs typeface="Times New Roman" panose="02020603050405020304"/>
              </a:rPr>
              <a:t>audio signals. </a:t>
            </a:r>
            <a:r>
              <a:rPr sz="2000" spc="25" dirty="0">
                <a:latin typeface="Times New Roman" panose="02020603050405020304"/>
                <a:cs typeface="Times New Roman" panose="02020603050405020304"/>
              </a:rPr>
              <a:t>The </a:t>
            </a:r>
            <a:r>
              <a:rPr sz="2000" spc="30" dirty="0">
                <a:latin typeface="Times New Roman" panose="02020603050405020304"/>
                <a:cs typeface="Times New Roman" panose="02020603050405020304"/>
              </a:rPr>
              <a:t> </a:t>
            </a:r>
            <a:r>
              <a:rPr sz="2000" spc="40" dirty="0">
                <a:latin typeface="Times New Roman" panose="02020603050405020304"/>
                <a:cs typeface="Times New Roman" panose="02020603050405020304"/>
              </a:rPr>
              <a:t>Text-to-Speech Engine converts </a:t>
            </a:r>
            <a:r>
              <a:rPr sz="2000" spc="30" dirty="0">
                <a:latin typeface="Times New Roman" panose="02020603050405020304"/>
                <a:cs typeface="Times New Roman" panose="02020603050405020304"/>
              </a:rPr>
              <a:t>the </a:t>
            </a:r>
            <a:r>
              <a:rPr sz="2000" spc="35" dirty="0">
                <a:latin typeface="Times New Roman" panose="02020603050405020304"/>
                <a:cs typeface="Times New Roman" panose="02020603050405020304"/>
              </a:rPr>
              <a:t>text into </a:t>
            </a:r>
            <a:r>
              <a:rPr sz="2000" spc="45" dirty="0">
                <a:latin typeface="Times New Roman" panose="02020603050405020304"/>
                <a:cs typeface="Times New Roman" panose="02020603050405020304"/>
              </a:rPr>
              <a:t>phonemic representation, </a:t>
            </a:r>
            <a:r>
              <a:rPr sz="2000" spc="40" dirty="0">
                <a:latin typeface="Times New Roman" panose="02020603050405020304"/>
                <a:cs typeface="Times New Roman" panose="02020603050405020304"/>
              </a:rPr>
              <a:t>which </a:t>
            </a:r>
            <a:r>
              <a:rPr sz="2000" spc="25" dirty="0">
                <a:latin typeface="Times New Roman" panose="02020603050405020304"/>
                <a:cs typeface="Times New Roman" panose="02020603050405020304"/>
              </a:rPr>
              <a:t>is </a:t>
            </a:r>
            <a:r>
              <a:rPr sz="2000" spc="35" dirty="0">
                <a:latin typeface="Times New Roman" panose="02020603050405020304"/>
                <a:cs typeface="Times New Roman" panose="02020603050405020304"/>
              </a:rPr>
              <a:t>then </a:t>
            </a:r>
            <a:r>
              <a:rPr sz="2000" spc="4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output</a:t>
            </a:r>
            <a:r>
              <a:rPr sz="2000" spc="-1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as</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waveforms.</a:t>
            </a:r>
            <a:endParaRPr sz="2000" dirty="0">
              <a:latin typeface="Times New Roman" panose="02020603050405020304"/>
              <a:cs typeface="Times New Roman" panose="02020603050405020304"/>
            </a:endParaRPr>
          </a:p>
          <a:p>
            <a:pPr marL="355600" marR="5080" indent="-342900" algn="just">
              <a:lnSpc>
                <a:spcPct val="150000"/>
              </a:lnSpc>
              <a:spcBef>
                <a:spcPts val="90"/>
              </a:spcBef>
              <a:buFont typeface="Arial MT"/>
              <a:buChar char="•"/>
              <a:tabLst>
                <a:tab pos="355600" algn="l"/>
              </a:tabLst>
            </a:pPr>
            <a:r>
              <a:rPr sz="2000" spc="50" dirty="0">
                <a:latin typeface="Times New Roman" panose="02020603050405020304"/>
                <a:cs typeface="Times New Roman" panose="02020603050405020304"/>
              </a:rPr>
              <a:t>If </a:t>
            </a:r>
            <a:r>
              <a:rPr sz="2000" spc="75" dirty="0">
                <a:latin typeface="Times New Roman" panose="02020603050405020304"/>
                <a:cs typeface="Times New Roman" panose="02020603050405020304"/>
              </a:rPr>
              <a:t>your </a:t>
            </a:r>
            <a:r>
              <a:rPr sz="2000" spc="90" dirty="0">
                <a:latin typeface="Times New Roman" panose="02020603050405020304"/>
                <a:cs typeface="Times New Roman" panose="02020603050405020304"/>
              </a:rPr>
              <a:t>personal </a:t>
            </a:r>
            <a:r>
              <a:rPr sz="2000" spc="50" dirty="0">
                <a:latin typeface="Times New Roman" panose="02020603050405020304"/>
                <a:cs typeface="Times New Roman" panose="02020603050405020304"/>
              </a:rPr>
              <a:t>AI </a:t>
            </a:r>
            <a:r>
              <a:rPr sz="2000" spc="80" dirty="0">
                <a:latin typeface="Times New Roman" panose="02020603050405020304"/>
                <a:cs typeface="Times New Roman" panose="02020603050405020304"/>
              </a:rPr>
              <a:t>needs </a:t>
            </a:r>
            <a:r>
              <a:rPr sz="2000" spc="50" dirty="0">
                <a:latin typeface="Times New Roman" panose="02020603050405020304"/>
                <a:cs typeface="Times New Roman" panose="02020603050405020304"/>
              </a:rPr>
              <a:t>to </a:t>
            </a:r>
            <a:r>
              <a:rPr sz="2000" spc="80" dirty="0">
                <a:latin typeface="Times New Roman" panose="02020603050405020304"/>
                <a:cs typeface="Times New Roman" panose="02020603050405020304"/>
              </a:rPr>
              <a:t>learn from user </a:t>
            </a:r>
            <a:r>
              <a:rPr sz="2000" spc="95" dirty="0">
                <a:latin typeface="Times New Roman" panose="02020603050405020304"/>
                <a:cs typeface="Times New Roman" panose="02020603050405020304"/>
              </a:rPr>
              <a:t>interactions, </a:t>
            </a:r>
            <a:r>
              <a:rPr sz="2000" spc="90" dirty="0">
                <a:latin typeface="Times New Roman" panose="02020603050405020304"/>
                <a:cs typeface="Times New Roman" panose="02020603050405020304"/>
              </a:rPr>
              <a:t>consider </a:t>
            </a:r>
            <a:r>
              <a:rPr sz="2000" spc="95" dirty="0">
                <a:latin typeface="Times New Roman" panose="02020603050405020304"/>
                <a:cs typeface="Times New Roman" panose="02020603050405020304"/>
              </a:rPr>
              <a:t>incorporating </a:t>
            </a:r>
            <a:r>
              <a:rPr sz="2000" spc="100" dirty="0">
                <a:latin typeface="Times New Roman" panose="02020603050405020304"/>
                <a:cs typeface="Times New Roman" panose="02020603050405020304"/>
              </a:rPr>
              <a:t> </a:t>
            </a:r>
            <a:r>
              <a:rPr sz="2000" spc="30" dirty="0">
                <a:latin typeface="Times New Roman" panose="02020603050405020304"/>
                <a:cs typeface="Times New Roman" panose="02020603050405020304"/>
              </a:rPr>
              <a:t>machine learning techniques. </a:t>
            </a:r>
            <a:r>
              <a:rPr sz="2000" spc="25" dirty="0">
                <a:latin typeface="Times New Roman" panose="02020603050405020304"/>
                <a:cs typeface="Times New Roman" panose="02020603050405020304"/>
              </a:rPr>
              <a:t>This </a:t>
            </a:r>
            <a:r>
              <a:rPr sz="2000" spc="30" dirty="0">
                <a:latin typeface="Times New Roman" panose="02020603050405020304"/>
                <a:cs typeface="Times New Roman" panose="02020603050405020304"/>
              </a:rPr>
              <a:t>could involve sentiment </a:t>
            </a:r>
            <a:r>
              <a:rPr sz="2000" spc="35" dirty="0">
                <a:latin typeface="Times New Roman" panose="02020603050405020304"/>
                <a:cs typeface="Times New Roman" panose="02020603050405020304"/>
              </a:rPr>
              <a:t>analysis, recommendation </a:t>
            </a:r>
            <a:r>
              <a:rPr sz="2000" spc="4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systems, </a:t>
            </a:r>
            <a:r>
              <a:rPr sz="2000" dirty="0">
                <a:latin typeface="Times New Roman" panose="02020603050405020304"/>
                <a:cs typeface="Times New Roman" panose="02020603050405020304"/>
              </a:rPr>
              <a:t>or </a:t>
            </a:r>
            <a:r>
              <a:rPr sz="2000" spc="-5" dirty="0">
                <a:latin typeface="Times New Roman" panose="02020603050405020304"/>
                <a:cs typeface="Times New Roman" panose="02020603050405020304"/>
              </a:rPr>
              <a:t>other</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personalized</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features</a:t>
            </a:r>
            <a:r>
              <a:rPr sz="2000" spc="-5" dirty="0">
                <a:latin typeface="Arial MT"/>
                <a:cs typeface="Arial MT"/>
              </a:rPr>
              <a:t>.</a:t>
            </a:r>
            <a:endParaRPr sz="2000" dirty="0">
              <a:latin typeface="Arial MT"/>
              <a:cs typeface="Arial MT"/>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noFill/>
          </a:ln>
        </p:spPr>
        <p:txBody>
          <a:bodyPr wrap="square" lIns="0" tIns="0" rIns="0" bIns="0" rtlCol="0"/>
          <a:lstStyle/>
          <a:p/>
        </p:txBody>
      </p:sp>
      <p:sp>
        <p:nvSpPr>
          <p:cNvPr id="5" name="object 5"/>
          <p:cNvSpPr txBox="1">
            <a:spLocks noGrp="1"/>
          </p:cNvSpPr>
          <p:nvPr>
            <p:ph type="sldNum" sz="quarter" idx="7"/>
          </p:nvPr>
        </p:nvSpPr>
        <p:spPr>
          <a:xfrm>
            <a:off x="452398" y="6429396"/>
            <a:ext cx="571504" cy="320040"/>
          </a:xfrm>
          <a:prstGeom prst="rect">
            <a:avLst/>
          </a:prstGeom>
        </p:spPr>
        <p:txBody>
          <a:bodyPr vert="horz" wrap="square" lIns="0" tIns="12700" rIns="0" bIns="0" rtlCol="0">
            <a:spAutoFit/>
          </a:bodyPr>
          <a:lstStyle/>
          <a:p>
            <a:pPr marL="38100">
              <a:lnSpc>
                <a:spcPct val="100000"/>
              </a:lnSpc>
              <a:spcBef>
                <a:spcPts val="100"/>
              </a:spcBef>
            </a:pPr>
            <a:r>
              <a:rPr lang="en-IN" altLang="en-US" sz="2000" dirty="0"/>
              <a:t>4</a:t>
            </a:r>
            <a:endParaRPr lang="en-I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6119" y="0"/>
            <a:ext cx="1695450" cy="574040"/>
          </a:xfrm>
          <a:prstGeom prst="rect">
            <a:avLst/>
          </a:prstGeom>
        </p:spPr>
        <p:txBody>
          <a:bodyPr vert="horz" wrap="square" lIns="0" tIns="12700" rIns="0" bIns="0" rtlCol="0">
            <a:spAutoFit/>
          </a:bodyPr>
          <a:lstStyle/>
          <a:p>
            <a:pPr marL="12700">
              <a:lnSpc>
                <a:spcPct val="100000"/>
              </a:lnSpc>
              <a:spcBef>
                <a:spcPts val="100"/>
              </a:spcBef>
            </a:pPr>
            <a:r>
              <a:rPr spc="-10" dirty="0"/>
              <a:t>Co</a:t>
            </a:r>
            <a:r>
              <a:rPr spc="-15" dirty="0"/>
              <a:t>n</a:t>
            </a:r>
            <a:r>
              <a:rPr spc="-10" dirty="0"/>
              <a:t>t</a:t>
            </a:r>
            <a:r>
              <a:rPr spc="-15" dirty="0"/>
              <a:t>d</a:t>
            </a:r>
            <a:r>
              <a:rPr dirty="0"/>
              <a:t>…</a:t>
            </a:r>
            <a:endParaRPr dirty="0"/>
          </a:p>
        </p:txBody>
      </p:sp>
      <p:sp>
        <p:nvSpPr>
          <p:cNvPr id="3" name="object 3"/>
          <p:cNvSpPr txBox="1"/>
          <p:nvPr/>
        </p:nvSpPr>
        <p:spPr>
          <a:xfrm>
            <a:off x="520979" y="844930"/>
            <a:ext cx="11165205" cy="3883884"/>
          </a:xfrm>
          <a:prstGeom prst="rect">
            <a:avLst/>
          </a:prstGeom>
        </p:spPr>
        <p:txBody>
          <a:bodyPr vert="horz" wrap="square" lIns="0" tIns="12700" rIns="0" bIns="0" rtlCol="0">
            <a:spAutoFit/>
          </a:bodyPr>
          <a:lstStyle/>
          <a:p>
            <a:pPr marL="356235" marR="5080" indent="-343535" algn="just">
              <a:lnSpc>
                <a:spcPct val="150000"/>
              </a:lnSpc>
              <a:spcBef>
                <a:spcPts val="100"/>
              </a:spcBef>
              <a:buFont typeface="Arial MT"/>
              <a:buChar char="•"/>
              <a:tabLst>
                <a:tab pos="356235" algn="l"/>
              </a:tabLst>
            </a:pPr>
            <a:r>
              <a:rPr sz="2000" dirty="0">
                <a:latin typeface="Times New Roman" panose="02020603050405020304"/>
                <a:cs typeface="Times New Roman" panose="02020603050405020304"/>
              </a:rPr>
              <a:t>It </a:t>
            </a:r>
            <a:r>
              <a:rPr sz="2000" spc="-5" dirty="0">
                <a:latin typeface="Times New Roman" panose="02020603050405020304"/>
                <a:cs typeface="Times New Roman" panose="02020603050405020304"/>
              </a:rPr>
              <a:t>can provide information, execute specific functions, automate processes, manage data, </a:t>
            </a:r>
            <a:r>
              <a:rPr sz="2000" spc="-585"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 interact with </a:t>
            </a:r>
            <a:r>
              <a:rPr sz="2000" spc="5" dirty="0">
                <a:latin typeface="Times New Roman" panose="02020603050405020304"/>
                <a:cs typeface="Times New Roman" panose="02020603050405020304"/>
              </a:rPr>
              <a:t>other applications or systems. Python's libraries and frameworks, such </a:t>
            </a:r>
            <a:r>
              <a:rPr sz="2000" spc="-585" dirty="0">
                <a:latin typeface="Times New Roman" panose="02020603050405020304"/>
                <a:cs typeface="Times New Roman" panose="02020603050405020304"/>
              </a:rPr>
              <a:t> </a:t>
            </a:r>
            <a:r>
              <a:rPr sz="2000" spc="20" dirty="0">
                <a:latin typeface="Times New Roman" panose="02020603050405020304"/>
                <a:cs typeface="Times New Roman" panose="02020603050405020304"/>
              </a:rPr>
              <a:t>as </a:t>
            </a:r>
            <a:r>
              <a:rPr sz="2000" spc="30" dirty="0" smtClean="0">
                <a:latin typeface="Times New Roman" panose="02020603050405020304"/>
                <a:cs typeface="Times New Roman" panose="02020603050405020304"/>
              </a:rPr>
              <a:t>and </a:t>
            </a:r>
            <a:r>
              <a:rPr sz="2000" spc="40" dirty="0">
                <a:latin typeface="Times New Roman" panose="02020603050405020304"/>
                <a:cs typeface="Times New Roman" panose="02020603050405020304"/>
              </a:rPr>
              <a:t>natural language processing, </a:t>
            </a:r>
            <a:r>
              <a:rPr sz="2000" spc="35" dirty="0">
                <a:latin typeface="Times New Roman" panose="02020603050405020304"/>
                <a:cs typeface="Times New Roman" panose="02020603050405020304"/>
              </a:rPr>
              <a:t>enable </a:t>
            </a:r>
            <a:r>
              <a:rPr sz="2000" spc="30" dirty="0">
                <a:latin typeface="Times New Roman" panose="02020603050405020304"/>
                <a:cs typeface="Times New Roman" panose="02020603050405020304"/>
              </a:rPr>
              <a:t>the </a:t>
            </a:r>
            <a:r>
              <a:rPr sz="2000" spc="40" dirty="0">
                <a:latin typeface="Times New Roman" panose="02020603050405020304"/>
                <a:cs typeface="Times New Roman" panose="02020603050405020304"/>
              </a:rPr>
              <a:t>creation </a:t>
            </a:r>
            <a:r>
              <a:rPr sz="2000" spc="25" dirty="0">
                <a:latin typeface="Times New Roman" panose="02020603050405020304"/>
                <a:cs typeface="Times New Roman" panose="02020603050405020304"/>
              </a:rPr>
              <a:t>of </a:t>
            </a:r>
            <a:r>
              <a:rPr sz="2000" spc="40" dirty="0">
                <a:latin typeface="Times New Roman" panose="02020603050405020304"/>
                <a:cs typeface="Times New Roman" panose="02020603050405020304"/>
              </a:rPr>
              <a:t>virtual </a:t>
            </a:r>
            <a:r>
              <a:rPr sz="2000" spc="4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assistants</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with</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voice and</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text-based</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interfaces</a:t>
            </a:r>
            <a:endParaRPr sz="2000" dirty="0">
              <a:latin typeface="Times New Roman" panose="02020603050405020304"/>
              <a:cs typeface="Times New Roman" panose="02020603050405020304"/>
            </a:endParaRPr>
          </a:p>
          <a:p>
            <a:pPr marL="356235" marR="59055" indent="-343535" algn="just">
              <a:lnSpc>
                <a:spcPct val="150000"/>
              </a:lnSpc>
              <a:spcBef>
                <a:spcPts val="575"/>
              </a:spcBef>
              <a:buFont typeface="Arial MT"/>
              <a:buChar char="•"/>
              <a:tabLst>
                <a:tab pos="356235" algn="l"/>
              </a:tabLst>
            </a:pPr>
            <a:r>
              <a:rPr sz="2000" spc="-5" dirty="0">
                <a:latin typeface="Times New Roman" panose="02020603050405020304"/>
                <a:cs typeface="Times New Roman" panose="02020603050405020304"/>
              </a:rPr>
              <a:t>Artificial intelligence </a:t>
            </a:r>
            <a:r>
              <a:rPr sz="2000" dirty="0">
                <a:latin typeface="Times New Roman" panose="02020603050405020304"/>
                <a:cs typeface="Times New Roman" panose="02020603050405020304"/>
              </a:rPr>
              <a:t>(AI) </a:t>
            </a:r>
            <a:r>
              <a:rPr sz="2000" spc="-5" dirty="0">
                <a:latin typeface="Times New Roman" panose="02020603050405020304"/>
                <a:cs typeface="Times New Roman" panose="02020603050405020304"/>
              </a:rPr>
              <a:t>is used </a:t>
            </a:r>
            <a:r>
              <a:rPr sz="2000" dirty="0">
                <a:latin typeface="Times New Roman" panose="02020603050405020304"/>
                <a:cs typeface="Times New Roman" panose="02020603050405020304"/>
              </a:rPr>
              <a:t>by </a:t>
            </a:r>
            <a:r>
              <a:rPr sz="2000" spc="-5" dirty="0">
                <a:latin typeface="Times New Roman" panose="02020603050405020304"/>
                <a:cs typeface="Times New Roman" panose="02020603050405020304"/>
              </a:rPr>
              <a:t>virtual assistants </a:t>
            </a:r>
            <a:r>
              <a:rPr sz="2000" dirty="0">
                <a:latin typeface="Times New Roman" panose="02020603050405020304"/>
                <a:cs typeface="Times New Roman" panose="02020603050405020304"/>
              </a:rPr>
              <a:t>known </a:t>
            </a:r>
            <a:r>
              <a:rPr sz="2000" spc="-5" dirty="0">
                <a:latin typeface="Times New Roman" panose="02020603050405020304"/>
                <a:cs typeface="Times New Roman" panose="02020603050405020304"/>
              </a:rPr>
              <a:t>as "personal assistants" to </a:t>
            </a:r>
            <a:r>
              <a:rPr sz="2000" spc="-58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streamline obligations</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and</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facilitate herbal interactions</a:t>
            </a:r>
            <a:endParaRPr sz="2000" dirty="0">
              <a:latin typeface="Times New Roman" panose="02020603050405020304"/>
              <a:cs typeface="Times New Roman" panose="02020603050405020304"/>
            </a:endParaRPr>
          </a:p>
          <a:p>
            <a:pPr marL="356235" marR="6985" indent="-343535" algn="just">
              <a:lnSpc>
                <a:spcPct val="150000"/>
              </a:lnSpc>
              <a:spcBef>
                <a:spcPts val="565"/>
              </a:spcBef>
              <a:buFont typeface="Arial MT"/>
              <a:buChar char="•"/>
              <a:tabLst>
                <a:tab pos="356235" algn="l"/>
              </a:tabLst>
            </a:pPr>
            <a:r>
              <a:rPr sz="2000" spc="95" dirty="0">
                <a:latin typeface="Times New Roman" panose="02020603050405020304"/>
                <a:cs typeface="Times New Roman" panose="02020603050405020304"/>
              </a:rPr>
              <a:t>Artificial intelligence </a:t>
            </a:r>
            <a:r>
              <a:rPr sz="2000" spc="80" dirty="0">
                <a:latin typeface="Times New Roman" panose="02020603050405020304"/>
                <a:cs typeface="Times New Roman" panose="02020603050405020304"/>
              </a:rPr>
              <a:t>(AI) </a:t>
            </a:r>
            <a:r>
              <a:rPr sz="2000" spc="50" dirty="0">
                <a:latin typeface="Times New Roman" panose="02020603050405020304"/>
                <a:cs typeface="Times New Roman" panose="02020603050405020304"/>
              </a:rPr>
              <a:t>is </a:t>
            </a:r>
            <a:r>
              <a:rPr sz="2000" spc="70" dirty="0">
                <a:latin typeface="Times New Roman" panose="02020603050405020304"/>
                <a:cs typeface="Times New Roman" panose="02020603050405020304"/>
              </a:rPr>
              <a:t>the </a:t>
            </a:r>
            <a:r>
              <a:rPr sz="2000" spc="95" dirty="0">
                <a:latin typeface="Times New Roman" panose="02020603050405020304"/>
                <a:cs typeface="Times New Roman" panose="02020603050405020304"/>
              </a:rPr>
              <a:t>simulation </a:t>
            </a:r>
            <a:r>
              <a:rPr sz="2000" spc="55" dirty="0">
                <a:latin typeface="Times New Roman" panose="02020603050405020304"/>
                <a:cs typeface="Times New Roman" panose="02020603050405020304"/>
              </a:rPr>
              <a:t>of </a:t>
            </a:r>
            <a:r>
              <a:rPr sz="2000" spc="85" dirty="0">
                <a:latin typeface="Times New Roman" panose="02020603050405020304"/>
                <a:cs typeface="Times New Roman" panose="02020603050405020304"/>
              </a:rPr>
              <a:t>human </a:t>
            </a:r>
            <a:r>
              <a:rPr sz="2000" spc="100" dirty="0">
                <a:latin typeface="Times New Roman" panose="02020603050405020304"/>
                <a:cs typeface="Times New Roman" panose="02020603050405020304"/>
              </a:rPr>
              <a:t>intelligence processes </a:t>
            </a:r>
            <a:r>
              <a:rPr sz="2000" spc="55" dirty="0">
                <a:latin typeface="Times New Roman" panose="02020603050405020304"/>
                <a:cs typeface="Times New Roman" panose="02020603050405020304"/>
              </a:rPr>
              <a:t>by </a:t>
            </a:r>
            <a:r>
              <a:rPr sz="2000" spc="60" dirty="0">
                <a:latin typeface="Times New Roman" panose="02020603050405020304"/>
                <a:cs typeface="Times New Roman" panose="02020603050405020304"/>
              </a:rPr>
              <a:t> </a:t>
            </a:r>
            <a:r>
              <a:rPr sz="2000" spc="80" dirty="0">
                <a:latin typeface="Times New Roman" panose="02020603050405020304"/>
                <a:cs typeface="Times New Roman" panose="02020603050405020304"/>
              </a:rPr>
              <a:t>computers, primarily computer systems. </a:t>
            </a:r>
            <a:r>
              <a:rPr sz="2000" spc="45" dirty="0">
                <a:latin typeface="Times New Roman" panose="02020603050405020304"/>
                <a:cs typeface="Times New Roman" panose="02020603050405020304"/>
              </a:rPr>
              <a:t>It </a:t>
            </a:r>
            <a:r>
              <a:rPr sz="2000" spc="85" dirty="0">
                <a:latin typeface="Times New Roman" panose="02020603050405020304"/>
                <a:cs typeface="Times New Roman" panose="02020603050405020304"/>
              </a:rPr>
              <a:t>encompasses robots, </a:t>
            </a:r>
            <a:r>
              <a:rPr sz="2000" spc="80" dirty="0">
                <a:latin typeface="Times New Roman" panose="02020603050405020304"/>
                <a:cs typeface="Times New Roman" panose="02020603050405020304"/>
              </a:rPr>
              <a:t>natural </a:t>
            </a:r>
            <a:r>
              <a:rPr sz="2000" spc="85" dirty="0">
                <a:latin typeface="Times New Roman" panose="02020603050405020304"/>
                <a:cs typeface="Times New Roman" panose="02020603050405020304"/>
              </a:rPr>
              <a:t>language </a:t>
            </a:r>
            <a:r>
              <a:rPr sz="2000" spc="9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processing, and</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machine learning</a:t>
            </a:r>
            <a:r>
              <a:rPr sz="2400" spc="-5" dirty="0">
                <a:latin typeface="Arial MT"/>
                <a:cs typeface="Arial MT"/>
              </a:rPr>
              <a:t>.</a:t>
            </a:r>
            <a:endParaRPr sz="2400" dirty="0">
              <a:latin typeface="Arial MT"/>
              <a:cs typeface="Arial MT"/>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noFill/>
          </a:ln>
        </p:spPr>
        <p:txBody>
          <a:bodyPr wrap="square" lIns="0" tIns="0" rIns="0" bIns="0" rtlCol="0"/>
          <a:lstStyle/>
          <a:p/>
        </p:txBody>
      </p:sp>
      <p:sp>
        <p:nvSpPr>
          <p:cNvPr id="5" name="object 5"/>
          <p:cNvSpPr txBox="1">
            <a:spLocks noGrp="1"/>
          </p:cNvSpPr>
          <p:nvPr>
            <p:ph type="sldNum" sz="quarter" idx="7"/>
          </p:nvPr>
        </p:nvSpPr>
        <p:spPr>
          <a:xfrm>
            <a:off x="452398" y="6429396"/>
            <a:ext cx="614402" cy="320040"/>
          </a:xfrm>
          <a:prstGeom prst="rect">
            <a:avLst/>
          </a:prstGeom>
        </p:spPr>
        <p:txBody>
          <a:bodyPr vert="horz" wrap="square" lIns="0" tIns="12700" rIns="0" bIns="0" rtlCol="0">
            <a:spAutoFit/>
          </a:bodyPr>
          <a:lstStyle/>
          <a:p>
            <a:pPr marL="38100">
              <a:lnSpc>
                <a:spcPct val="100000"/>
              </a:lnSpc>
              <a:spcBef>
                <a:spcPts val="100"/>
              </a:spcBef>
            </a:pPr>
            <a:r>
              <a:rPr lang="en-IN" altLang="en-US" sz="2000" dirty="0"/>
              <a:t>5</a:t>
            </a:r>
            <a:endParaRPr lang="en-I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8353" y="0"/>
            <a:ext cx="4488815" cy="574040"/>
          </a:xfrm>
          <a:prstGeom prst="rect">
            <a:avLst/>
          </a:prstGeom>
        </p:spPr>
        <p:txBody>
          <a:bodyPr vert="horz" wrap="square" lIns="0" tIns="12700" rIns="0" bIns="0" rtlCol="0">
            <a:spAutoFit/>
          </a:bodyPr>
          <a:lstStyle/>
          <a:p>
            <a:pPr marL="12700">
              <a:lnSpc>
                <a:spcPct val="100000"/>
              </a:lnSpc>
              <a:spcBef>
                <a:spcPts val="100"/>
              </a:spcBef>
            </a:pPr>
            <a:r>
              <a:rPr spc="-5" dirty="0"/>
              <a:t>Objective(s)</a:t>
            </a:r>
            <a:r>
              <a:rPr spc="-35" dirty="0"/>
              <a:t> </a:t>
            </a:r>
            <a:r>
              <a:rPr spc="-5" dirty="0"/>
              <a:t>and</a:t>
            </a:r>
            <a:r>
              <a:rPr spc="-35" dirty="0"/>
              <a:t> </a:t>
            </a:r>
            <a:r>
              <a:rPr spc="-10" dirty="0"/>
              <a:t>Scope</a:t>
            </a:r>
            <a:endParaRPr spc="-10" dirty="0"/>
          </a:p>
        </p:txBody>
      </p:sp>
      <p:sp>
        <p:nvSpPr>
          <p:cNvPr id="3" name="object 3"/>
          <p:cNvSpPr txBox="1"/>
          <p:nvPr/>
        </p:nvSpPr>
        <p:spPr>
          <a:xfrm>
            <a:off x="612775" y="633729"/>
            <a:ext cx="10961370" cy="4049827"/>
          </a:xfrm>
          <a:prstGeom prst="rect">
            <a:avLst/>
          </a:prstGeom>
        </p:spPr>
        <p:txBody>
          <a:bodyPr vert="horz" wrap="square" lIns="0" tIns="195580" rIns="0" bIns="0" rtlCol="0">
            <a:spAutoFit/>
          </a:bodyPr>
          <a:lstStyle/>
          <a:p>
            <a:pPr marL="12700">
              <a:lnSpc>
                <a:spcPct val="100000"/>
              </a:lnSpc>
              <a:spcBef>
                <a:spcPts val="1540"/>
              </a:spcBef>
            </a:pPr>
            <a:r>
              <a:rPr sz="2400" b="1" spc="-15" dirty="0">
                <a:latin typeface="Times New Roman" panose="02020603050405020304"/>
                <a:cs typeface="Times New Roman" panose="02020603050405020304"/>
              </a:rPr>
              <a:t>Objectives:</a:t>
            </a:r>
            <a:endParaRPr sz="2400">
              <a:latin typeface="Times New Roman" panose="02020603050405020304"/>
              <a:cs typeface="Times New Roman" panose="02020603050405020304"/>
            </a:endParaRPr>
          </a:p>
          <a:p>
            <a:pPr marL="355600" indent="-342900">
              <a:lnSpc>
                <a:spcPct val="100000"/>
              </a:lnSpc>
              <a:spcBef>
                <a:spcPts val="1440"/>
              </a:spcBef>
              <a:buFont typeface="Arial MT"/>
              <a:buChar char="•"/>
              <a:tabLst>
                <a:tab pos="354965" algn="l"/>
                <a:tab pos="355600" algn="l"/>
              </a:tabLst>
            </a:pPr>
            <a:r>
              <a:rPr sz="2000" spc="-5" dirty="0">
                <a:latin typeface="Times New Roman" panose="02020603050405020304"/>
                <a:cs typeface="Times New Roman" panose="02020603050405020304"/>
              </a:rPr>
              <a:t>To</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provide</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better</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services</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also</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better</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human</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machine</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interactions.</a:t>
            </a:r>
            <a:endParaRPr sz="2000">
              <a:latin typeface="Times New Roman" panose="02020603050405020304"/>
              <a:cs typeface="Times New Roman" panose="02020603050405020304"/>
            </a:endParaRPr>
          </a:p>
          <a:p>
            <a:pPr marL="355600" marR="5080" indent="-342900">
              <a:lnSpc>
                <a:spcPct val="100000"/>
              </a:lnSpc>
              <a:spcBef>
                <a:spcPts val="1440"/>
              </a:spcBef>
              <a:buFont typeface="Arial MT"/>
              <a:buChar char="•"/>
              <a:tabLst>
                <a:tab pos="354965" algn="l"/>
                <a:tab pos="355600" algn="l"/>
              </a:tabLst>
            </a:pPr>
            <a:r>
              <a:rPr sz="2000" spc="5" dirty="0">
                <a:latin typeface="Times New Roman" panose="02020603050405020304"/>
                <a:cs typeface="Times New Roman" panose="02020603050405020304"/>
              </a:rPr>
              <a:t>The</a:t>
            </a:r>
            <a:r>
              <a:rPr sz="2000" spc="2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objective</a:t>
            </a:r>
            <a:r>
              <a:rPr sz="2000" spc="2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is</a:t>
            </a:r>
            <a:r>
              <a:rPr sz="2000" spc="3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to</a:t>
            </a:r>
            <a:r>
              <a:rPr sz="2000" spc="3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build</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a</a:t>
            </a:r>
            <a:r>
              <a:rPr sz="2000" spc="2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program</a:t>
            </a:r>
            <a:r>
              <a:rPr sz="2000" spc="2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that</a:t>
            </a:r>
            <a:r>
              <a:rPr sz="2000" spc="3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can</a:t>
            </a:r>
            <a:r>
              <a:rPr sz="2000" spc="3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perform</a:t>
            </a:r>
            <a:r>
              <a:rPr sz="2000" spc="3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tasks</a:t>
            </a:r>
            <a:r>
              <a:rPr sz="2000" spc="4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and</a:t>
            </a:r>
            <a:r>
              <a:rPr sz="2000" spc="4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provide</a:t>
            </a:r>
            <a:r>
              <a:rPr sz="2000" spc="3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information</a:t>
            </a:r>
            <a:r>
              <a:rPr sz="2000" spc="4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to </a:t>
            </a:r>
            <a:r>
              <a:rPr sz="2000" spc="-58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users</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through</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voice commands</a:t>
            </a:r>
            <a:r>
              <a:rPr sz="2000" dirty="0">
                <a:latin typeface="Times New Roman" panose="02020603050405020304"/>
                <a:cs typeface="Times New Roman" panose="02020603050405020304"/>
              </a:rPr>
              <a:t> or </a:t>
            </a:r>
            <a:r>
              <a:rPr sz="2000" spc="-5" dirty="0">
                <a:latin typeface="Times New Roman" panose="02020603050405020304"/>
                <a:cs typeface="Times New Roman" panose="02020603050405020304"/>
              </a:rPr>
              <a:t>keyboard</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input.</a:t>
            </a:r>
            <a:endParaRPr sz="2000">
              <a:latin typeface="Times New Roman" panose="02020603050405020304"/>
              <a:cs typeface="Times New Roman" panose="02020603050405020304"/>
            </a:endParaRPr>
          </a:p>
          <a:p>
            <a:pPr marL="355600" marR="5080" indent="-342900">
              <a:lnSpc>
                <a:spcPct val="100000"/>
              </a:lnSpc>
              <a:spcBef>
                <a:spcPts val="1440"/>
              </a:spcBef>
              <a:buFont typeface="Arial MT"/>
              <a:buChar char="•"/>
              <a:tabLst>
                <a:tab pos="354965" algn="l"/>
                <a:tab pos="355600" algn="l"/>
              </a:tabLst>
            </a:pPr>
            <a:r>
              <a:rPr sz="2000" spc="25" dirty="0">
                <a:latin typeface="Times New Roman" panose="02020603050405020304"/>
                <a:cs typeface="Times New Roman" panose="02020603050405020304"/>
              </a:rPr>
              <a:t>It</a:t>
            </a:r>
            <a:r>
              <a:rPr sz="2000" spc="95" dirty="0">
                <a:latin typeface="Times New Roman" panose="02020603050405020304"/>
                <a:cs typeface="Times New Roman" panose="02020603050405020304"/>
              </a:rPr>
              <a:t> </a:t>
            </a:r>
            <a:r>
              <a:rPr sz="2000" spc="30" dirty="0">
                <a:latin typeface="Times New Roman" panose="02020603050405020304"/>
                <a:cs typeface="Times New Roman" panose="02020603050405020304"/>
              </a:rPr>
              <a:t>aims</a:t>
            </a:r>
            <a:r>
              <a:rPr sz="2000" spc="100" dirty="0">
                <a:latin typeface="Times New Roman" panose="02020603050405020304"/>
                <a:cs typeface="Times New Roman" panose="02020603050405020304"/>
              </a:rPr>
              <a:t> </a:t>
            </a:r>
            <a:r>
              <a:rPr sz="2000" spc="20" dirty="0">
                <a:latin typeface="Times New Roman" panose="02020603050405020304"/>
                <a:cs typeface="Times New Roman" panose="02020603050405020304"/>
              </a:rPr>
              <a:t>to</a:t>
            </a:r>
            <a:r>
              <a:rPr sz="2000" spc="100" dirty="0">
                <a:latin typeface="Times New Roman" panose="02020603050405020304"/>
                <a:cs typeface="Times New Roman" panose="02020603050405020304"/>
              </a:rPr>
              <a:t> </a:t>
            </a:r>
            <a:r>
              <a:rPr sz="2000" spc="40" dirty="0">
                <a:latin typeface="Times New Roman" panose="02020603050405020304"/>
                <a:cs typeface="Times New Roman" panose="02020603050405020304"/>
              </a:rPr>
              <a:t>provide</a:t>
            </a:r>
            <a:r>
              <a:rPr sz="2000" spc="95" dirty="0">
                <a:latin typeface="Times New Roman" panose="02020603050405020304"/>
                <a:cs typeface="Times New Roman" panose="02020603050405020304"/>
              </a:rPr>
              <a:t> </a:t>
            </a:r>
            <a:r>
              <a:rPr sz="2000" spc="40" dirty="0">
                <a:latin typeface="Times New Roman" panose="02020603050405020304"/>
                <a:cs typeface="Times New Roman" panose="02020603050405020304"/>
              </a:rPr>
              <a:t>services</a:t>
            </a:r>
            <a:r>
              <a:rPr sz="2000" spc="100" dirty="0">
                <a:latin typeface="Times New Roman" panose="02020603050405020304"/>
                <a:cs typeface="Times New Roman" panose="02020603050405020304"/>
              </a:rPr>
              <a:t> </a:t>
            </a:r>
            <a:r>
              <a:rPr sz="2000" spc="35" dirty="0">
                <a:latin typeface="Times New Roman" panose="02020603050405020304"/>
                <a:cs typeface="Times New Roman" panose="02020603050405020304"/>
              </a:rPr>
              <a:t>like</a:t>
            </a:r>
            <a:r>
              <a:rPr sz="2000" spc="100" dirty="0">
                <a:latin typeface="Times New Roman" panose="02020603050405020304"/>
                <a:cs typeface="Times New Roman" panose="02020603050405020304"/>
              </a:rPr>
              <a:t> </a:t>
            </a:r>
            <a:r>
              <a:rPr sz="2000" spc="40" dirty="0">
                <a:latin typeface="Times New Roman" panose="02020603050405020304"/>
                <a:cs typeface="Times New Roman" panose="02020603050405020304"/>
              </a:rPr>
              <a:t>humans</a:t>
            </a:r>
            <a:r>
              <a:rPr sz="2000" spc="100" dirty="0">
                <a:latin typeface="Times New Roman" panose="02020603050405020304"/>
                <a:cs typeface="Times New Roman" panose="02020603050405020304"/>
              </a:rPr>
              <a:t> </a:t>
            </a:r>
            <a:r>
              <a:rPr sz="2000" spc="35" dirty="0">
                <a:latin typeface="Times New Roman" panose="02020603050405020304"/>
                <a:cs typeface="Times New Roman" panose="02020603050405020304"/>
              </a:rPr>
              <a:t>like</a:t>
            </a:r>
            <a:r>
              <a:rPr sz="2000" spc="95" dirty="0">
                <a:latin typeface="Times New Roman" panose="02020603050405020304"/>
                <a:cs typeface="Times New Roman" panose="02020603050405020304"/>
              </a:rPr>
              <a:t> </a:t>
            </a:r>
            <a:r>
              <a:rPr sz="2000" spc="40" dirty="0">
                <a:latin typeface="Times New Roman" panose="02020603050405020304"/>
                <a:cs typeface="Times New Roman" panose="02020603050405020304"/>
              </a:rPr>
              <a:t>managing</a:t>
            </a:r>
            <a:r>
              <a:rPr sz="2000" spc="100" dirty="0">
                <a:latin typeface="Times New Roman" panose="02020603050405020304"/>
                <a:cs typeface="Times New Roman" panose="02020603050405020304"/>
              </a:rPr>
              <a:t> </a:t>
            </a:r>
            <a:r>
              <a:rPr sz="2000" spc="40" dirty="0">
                <a:latin typeface="Times New Roman" panose="02020603050405020304"/>
                <a:cs typeface="Times New Roman" panose="02020603050405020304"/>
              </a:rPr>
              <a:t>schedules,</a:t>
            </a:r>
            <a:r>
              <a:rPr sz="2000" spc="100" dirty="0">
                <a:latin typeface="Times New Roman" panose="02020603050405020304"/>
                <a:cs typeface="Times New Roman" panose="02020603050405020304"/>
              </a:rPr>
              <a:t> </a:t>
            </a:r>
            <a:r>
              <a:rPr sz="2000" spc="40" dirty="0">
                <a:latin typeface="Times New Roman" panose="02020603050405020304"/>
                <a:cs typeface="Times New Roman" panose="02020603050405020304"/>
              </a:rPr>
              <a:t>searching</a:t>
            </a:r>
            <a:r>
              <a:rPr sz="2000" spc="100" dirty="0">
                <a:latin typeface="Times New Roman" panose="02020603050405020304"/>
                <a:cs typeface="Times New Roman" panose="02020603050405020304"/>
              </a:rPr>
              <a:t> </a:t>
            </a:r>
            <a:r>
              <a:rPr sz="2000" spc="40" dirty="0">
                <a:latin typeface="Times New Roman" panose="02020603050405020304"/>
                <a:cs typeface="Times New Roman" panose="02020603050405020304"/>
              </a:rPr>
              <a:t>online, </a:t>
            </a:r>
            <a:r>
              <a:rPr sz="2000" spc="-58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playing music and</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more.</a:t>
            </a:r>
            <a:endParaRPr sz="2000">
              <a:latin typeface="Times New Roman" panose="02020603050405020304"/>
              <a:cs typeface="Times New Roman" panose="02020603050405020304"/>
            </a:endParaRPr>
          </a:p>
          <a:p>
            <a:pPr marL="431800" indent="-419100">
              <a:lnSpc>
                <a:spcPct val="100000"/>
              </a:lnSpc>
              <a:spcBef>
                <a:spcPts val="1440"/>
              </a:spcBef>
              <a:buFont typeface="Arial" panose="020B0604020202020204" pitchFamily="34" charset="0"/>
              <a:buChar char="•"/>
              <a:tabLst>
                <a:tab pos="431165" algn="l"/>
                <a:tab pos="431800" algn="l"/>
              </a:tabLst>
            </a:pPr>
            <a:r>
              <a:rPr sz="2000" spc="-5" dirty="0">
                <a:latin typeface="Times New Roman" panose="02020603050405020304"/>
                <a:cs typeface="Times New Roman" panose="02020603050405020304"/>
              </a:rPr>
              <a:t>AI's</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primary</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goal</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is</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to</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make</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computers</a:t>
            </a:r>
            <a:r>
              <a:rPr sz="2000" spc="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act</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wise like</a:t>
            </a:r>
            <a:r>
              <a:rPr sz="200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humans.</a:t>
            </a:r>
            <a:endParaRPr sz="2000">
              <a:latin typeface="Times New Roman" panose="02020603050405020304"/>
              <a:cs typeface="Times New Roman" panose="02020603050405020304"/>
            </a:endParaRPr>
          </a:p>
          <a:p>
            <a:pPr marL="355600" marR="5080" indent="-342900">
              <a:lnSpc>
                <a:spcPct val="100000"/>
              </a:lnSpc>
              <a:spcBef>
                <a:spcPts val="1440"/>
              </a:spcBef>
              <a:buFont typeface="Arial" panose="020B0604020202020204" pitchFamily="34" charset="0"/>
              <a:buChar char="•"/>
              <a:tabLst>
                <a:tab pos="431165" algn="l"/>
                <a:tab pos="431800" algn="l"/>
              </a:tabLst>
            </a:pPr>
            <a:r>
              <a:rPr sz="1600" dirty="0"/>
              <a:t>	</a:t>
            </a:r>
            <a:r>
              <a:rPr sz="2000" spc="10" dirty="0">
                <a:latin typeface="Times New Roman" panose="02020603050405020304"/>
                <a:cs typeface="Times New Roman" panose="02020603050405020304"/>
              </a:rPr>
              <a:t>This</a:t>
            </a:r>
            <a:r>
              <a:rPr sz="2000" spc="4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means</a:t>
            </a:r>
            <a:r>
              <a:rPr sz="2000" spc="4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teaching</a:t>
            </a:r>
            <a:r>
              <a:rPr sz="2000" spc="4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them</a:t>
            </a:r>
            <a:r>
              <a:rPr sz="2000" spc="3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to</a:t>
            </a:r>
            <a:r>
              <a:rPr sz="2000" spc="4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see</a:t>
            </a:r>
            <a:r>
              <a:rPr sz="2000" spc="3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things,</a:t>
            </a:r>
            <a:r>
              <a:rPr sz="2000" spc="4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understand</a:t>
            </a:r>
            <a:r>
              <a:rPr sz="2000" spc="45"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language,</a:t>
            </a:r>
            <a:r>
              <a:rPr sz="2000" spc="4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think,</a:t>
            </a:r>
            <a:r>
              <a:rPr sz="2000" spc="4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learn,</a:t>
            </a:r>
            <a:r>
              <a:rPr sz="2000" spc="4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and</a:t>
            </a:r>
            <a:r>
              <a:rPr sz="2000" spc="40" dirty="0">
                <a:latin typeface="Times New Roman" panose="02020603050405020304"/>
                <a:cs typeface="Times New Roman" panose="02020603050405020304"/>
              </a:rPr>
              <a:t> </a:t>
            </a:r>
            <a:r>
              <a:rPr sz="2000" spc="15" dirty="0">
                <a:latin typeface="Times New Roman" panose="02020603050405020304"/>
                <a:cs typeface="Times New Roman" panose="02020603050405020304"/>
              </a:rPr>
              <a:t>solve </a:t>
            </a:r>
            <a:r>
              <a:rPr sz="2000" spc="-58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problems like </a:t>
            </a:r>
            <a:r>
              <a:rPr sz="2000" dirty="0">
                <a:latin typeface="Times New Roman" panose="02020603050405020304"/>
                <a:cs typeface="Times New Roman" panose="02020603050405020304"/>
              </a:rPr>
              <a:t>ours.</a:t>
            </a:r>
            <a:endParaRPr sz="2000">
              <a:latin typeface="Times New Roman" panose="02020603050405020304"/>
              <a:cs typeface="Times New Roman" panose="02020603050405020304"/>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noFill/>
          </a:ln>
        </p:spPr>
        <p:txBody>
          <a:bodyPr wrap="square" lIns="0" tIns="0" rIns="0" bIns="0" rtlCol="0"/>
          <a:lstStyle/>
          <a:p/>
        </p:txBody>
      </p:sp>
      <p:sp>
        <p:nvSpPr>
          <p:cNvPr id="5" name="object 5"/>
          <p:cNvSpPr txBox="1">
            <a:spLocks noGrp="1"/>
          </p:cNvSpPr>
          <p:nvPr>
            <p:ph type="sldNum" sz="quarter" idx="7"/>
          </p:nvPr>
        </p:nvSpPr>
        <p:spPr>
          <a:xfrm>
            <a:off x="452398" y="6429396"/>
            <a:ext cx="462002" cy="320040"/>
          </a:xfrm>
          <a:prstGeom prst="rect">
            <a:avLst/>
          </a:prstGeom>
        </p:spPr>
        <p:txBody>
          <a:bodyPr vert="horz" wrap="square" lIns="0" tIns="12700" rIns="0" bIns="0" rtlCol="0">
            <a:spAutoFit/>
          </a:bodyPr>
          <a:lstStyle/>
          <a:p>
            <a:pPr marL="38100">
              <a:lnSpc>
                <a:spcPct val="100000"/>
              </a:lnSpc>
              <a:spcBef>
                <a:spcPts val="100"/>
              </a:spcBef>
            </a:pPr>
            <a:r>
              <a:rPr lang="en-IN" altLang="en-US" sz="2000" dirty="0"/>
              <a:t>6</a:t>
            </a:r>
            <a:endParaRPr lang="en-IN"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4719" y="0"/>
            <a:ext cx="1695450" cy="574040"/>
          </a:xfrm>
          <a:prstGeom prst="rect">
            <a:avLst/>
          </a:prstGeom>
        </p:spPr>
        <p:txBody>
          <a:bodyPr vert="horz" wrap="square" lIns="0" tIns="12700" rIns="0" bIns="0" rtlCol="0">
            <a:spAutoFit/>
          </a:bodyPr>
          <a:lstStyle/>
          <a:p>
            <a:pPr marL="12700">
              <a:lnSpc>
                <a:spcPct val="100000"/>
              </a:lnSpc>
              <a:spcBef>
                <a:spcPts val="100"/>
              </a:spcBef>
            </a:pPr>
            <a:r>
              <a:rPr spc="-10" dirty="0"/>
              <a:t>Co</a:t>
            </a:r>
            <a:r>
              <a:rPr spc="-15" dirty="0"/>
              <a:t>n</a:t>
            </a:r>
            <a:r>
              <a:rPr spc="-10" dirty="0"/>
              <a:t>t</a:t>
            </a:r>
            <a:r>
              <a:rPr spc="-15" dirty="0"/>
              <a:t>d</a:t>
            </a:r>
            <a:r>
              <a:rPr dirty="0"/>
              <a:t>…</a:t>
            </a:r>
            <a:endParaRPr dirty="0"/>
          </a:p>
        </p:txBody>
      </p:sp>
      <p:sp>
        <p:nvSpPr>
          <p:cNvPr id="3" name="object 3"/>
          <p:cNvSpPr txBox="1"/>
          <p:nvPr/>
        </p:nvSpPr>
        <p:spPr>
          <a:xfrm>
            <a:off x="568325" y="593089"/>
            <a:ext cx="11080750" cy="3799117"/>
          </a:xfrm>
          <a:prstGeom prst="rect">
            <a:avLst/>
          </a:prstGeom>
        </p:spPr>
        <p:txBody>
          <a:bodyPr vert="horz" wrap="square" lIns="0" tIns="196215" rIns="0" bIns="0" rtlCol="0">
            <a:spAutoFit/>
          </a:bodyPr>
          <a:lstStyle/>
          <a:p>
            <a:pPr marL="12700">
              <a:lnSpc>
                <a:spcPct val="100000"/>
              </a:lnSpc>
              <a:spcBef>
                <a:spcPts val="1545"/>
              </a:spcBef>
            </a:pPr>
            <a:r>
              <a:rPr sz="2400" b="1" spc="-10" dirty="0">
                <a:latin typeface="Times New Roman" panose="02020603050405020304"/>
                <a:cs typeface="Times New Roman" panose="02020603050405020304"/>
              </a:rPr>
              <a:t>Scope:</a:t>
            </a:r>
            <a:endParaRPr sz="2400">
              <a:latin typeface="Times New Roman" panose="02020603050405020304"/>
              <a:cs typeface="Times New Roman" panose="02020603050405020304"/>
            </a:endParaRPr>
          </a:p>
          <a:p>
            <a:pPr marL="355600" marR="5080" indent="-342900" algn="just">
              <a:lnSpc>
                <a:spcPct val="150000"/>
              </a:lnSpc>
              <a:spcBef>
                <a:spcPts val="5"/>
              </a:spcBef>
              <a:buFont typeface="Arial MT"/>
              <a:buChar char="•"/>
              <a:tabLst>
                <a:tab pos="355600" algn="l"/>
              </a:tabLst>
            </a:pPr>
            <a:r>
              <a:rPr sz="2000" dirty="0">
                <a:latin typeface="Times New Roman" panose="02020603050405020304"/>
                <a:cs typeface="Times New Roman" panose="02020603050405020304"/>
              </a:rPr>
              <a:t>AI </a:t>
            </a:r>
            <a:r>
              <a:rPr sz="2000" spc="-5" dirty="0">
                <a:latin typeface="Times New Roman" panose="02020603050405020304"/>
                <a:cs typeface="Times New Roman" panose="02020603050405020304"/>
              </a:rPr>
              <a:t>assistants will continue to offer more individualized experiences as they get better at </a:t>
            </a:r>
            <a:r>
              <a:rPr sz="2000" spc="-585" dirty="0">
                <a:latin typeface="Times New Roman" panose="02020603050405020304"/>
                <a:cs typeface="Times New Roman" panose="02020603050405020304"/>
              </a:rPr>
              <a:t> </a:t>
            </a:r>
            <a:r>
              <a:rPr sz="2000" spc="45" dirty="0">
                <a:latin typeface="Times New Roman" panose="02020603050405020304"/>
                <a:cs typeface="Times New Roman" panose="02020603050405020304"/>
              </a:rPr>
              <a:t>differentiating </a:t>
            </a:r>
            <a:r>
              <a:rPr sz="2000" spc="40" dirty="0">
                <a:latin typeface="Times New Roman" panose="02020603050405020304"/>
                <a:cs typeface="Times New Roman" panose="02020603050405020304"/>
              </a:rPr>
              <a:t>between human </a:t>
            </a:r>
            <a:r>
              <a:rPr sz="2000" spc="45" dirty="0">
                <a:latin typeface="Times New Roman" panose="02020603050405020304"/>
                <a:cs typeface="Times New Roman" panose="02020603050405020304"/>
              </a:rPr>
              <a:t>skills. </a:t>
            </a:r>
            <a:r>
              <a:rPr sz="2000" spc="50" dirty="0">
                <a:latin typeface="Times New Roman" panose="02020603050405020304"/>
                <a:cs typeface="Times New Roman" panose="02020603050405020304"/>
              </a:rPr>
              <a:t>However, </a:t>
            </a:r>
            <a:r>
              <a:rPr sz="2000" spc="40" dirty="0">
                <a:latin typeface="Times New Roman" panose="02020603050405020304"/>
                <a:cs typeface="Times New Roman" panose="02020603050405020304"/>
              </a:rPr>
              <a:t>it's not just </a:t>
            </a:r>
            <a:r>
              <a:rPr sz="2000" spc="50" dirty="0">
                <a:latin typeface="Times New Roman" panose="02020603050405020304"/>
                <a:cs typeface="Times New Roman" panose="02020603050405020304"/>
              </a:rPr>
              <a:t>developers </a:t>
            </a:r>
            <a:r>
              <a:rPr sz="2000" spc="40" dirty="0">
                <a:latin typeface="Times New Roman" panose="02020603050405020304"/>
                <a:cs typeface="Times New Roman" panose="02020603050405020304"/>
              </a:rPr>
              <a:t>that need </a:t>
            </a:r>
            <a:r>
              <a:rPr sz="2000" spc="25" dirty="0">
                <a:latin typeface="Times New Roman" panose="02020603050405020304"/>
                <a:cs typeface="Times New Roman" panose="02020603050405020304"/>
              </a:rPr>
              <a:t>to </a:t>
            </a:r>
            <a:r>
              <a:rPr sz="2000" spc="30"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address the complexity </a:t>
            </a:r>
            <a:r>
              <a:rPr sz="2000" dirty="0">
                <a:latin typeface="Times New Roman" panose="02020603050405020304"/>
                <a:cs typeface="Times New Roman" panose="02020603050405020304"/>
              </a:rPr>
              <a:t>of </a:t>
            </a:r>
            <a:r>
              <a:rPr sz="2000" spc="-5" dirty="0">
                <a:latin typeface="Times New Roman" panose="02020603050405020304"/>
                <a:cs typeface="Times New Roman" panose="02020603050405020304"/>
              </a:rPr>
              <a:t>developing </a:t>
            </a:r>
            <a:r>
              <a:rPr sz="2000" dirty="0">
                <a:latin typeface="Times New Roman" panose="02020603050405020304"/>
                <a:cs typeface="Times New Roman" panose="02020603050405020304"/>
              </a:rPr>
              <a:t>for </a:t>
            </a:r>
            <a:r>
              <a:rPr sz="2000" spc="-5" dirty="0">
                <a:latin typeface="Times New Roman" panose="02020603050405020304"/>
                <a:cs typeface="Times New Roman" panose="02020603050405020304"/>
              </a:rPr>
              <a:t>human idea as brands also need to understand </a:t>
            </a:r>
            <a:r>
              <a:rPr sz="2000" dirty="0">
                <a:latin typeface="Times New Roman" panose="02020603050405020304"/>
                <a:cs typeface="Times New Roman" panose="02020603050405020304"/>
              </a:rPr>
              <a:t> </a:t>
            </a:r>
            <a:r>
              <a:rPr sz="2000" spc="20" dirty="0">
                <a:latin typeface="Times New Roman" panose="02020603050405020304"/>
                <a:cs typeface="Times New Roman" panose="02020603050405020304"/>
              </a:rPr>
              <a:t>the </a:t>
            </a:r>
            <a:r>
              <a:rPr sz="2000" spc="25" dirty="0">
                <a:latin typeface="Times New Roman" panose="02020603050405020304"/>
                <a:cs typeface="Times New Roman" panose="02020603050405020304"/>
              </a:rPr>
              <a:t>capabilities </a:t>
            </a:r>
            <a:r>
              <a:rPr sz="2000" spc="15" dirty="0">
                <a:latin typeface="Times New Roman" panose="02020603050405020304"/>
                <a:cs typeface="Times New Roman" panose="02020603050405020304"/>
              </a:rPr>
              <a:t>of </a:t>
            </a:r>
            <a:r>
              <a:rPr sz="2000" spc="20" dirty="0">
                <a:latin typeface="Times New Roman" panose="02020603050405020304"/>
                <a:cs typeface="Times New Roman" panose="02020603050405020304"/>
              </a:rPr>
              <a:t>each </a:t>
            </a:r>
            <a:r>
              <a:rPr sz="2000" spc="25" dirty="0">
                <a:latin typeface="Times New Roman" panose="02020603050405020304"/>
                <a:cs typeface="Times New Roman" panose="02020603050405020304"/>
              </a:rPr>
              <a:t>device and </a:t>
            </a:r>
            <a:r>
              <a:rPr sz="2000" spc="30" dirty="0">
                <a:latin typeface="Times New Roman" panose="02020603050405020304"/>
                <a:cs typeface="Times New Roman" panose="02020603050405020304"/>
              </a:rPr>
              <a:t>integration </a:t>
            </a:r>
            <a:r>
              <a:rPr sz="2000" spc="25" dirty="0">
                <a:latin typeface="Times New Roman" panose="02020603050405020304"/>
                <a:cs typeface="Times New Roman" panose="02020603050405020304"/>
              </a:rPr>
              <a:t>and </a:t>
            </a:r>
            <a:r>
              <a:rPr sz="2000" spc="15" dirty="0">
                <a:latin typeface="Times New Roman" panose="02020603050405020304"/>
                <a:cs typeface="Times New Roman" panose="02020603050405020304"/>
              </a:rPr>
              <a:t>if it </a:t>
            </a:r>
            <a:r>
              <a:rPr sz="2000" spc="25" dirty="0">
                <a:latin typeface="Times New Roman" panose="02020603050405020304"/>
                <a:cs typeface="Times New Roman" panose="02020603050405020304"/>
              </a:rPr>
              <a:t>makes </a:t>
            </a:r>
            <a:r>
              <a:rPr sz="2000" spc="30" dirty="0">
                <a:latin typeface="Times New Roman" panose="02020603050405020304"/>
                <a:cs typeface="Times New Roman" panose="02020603050405020304"/>
              </a:rPr>
              <a:t>sense </a:t>
            </a:r>
            <a:r>
              <a:rPr sz="2000" spc="25" dirty="0">
                <a:latin typeface="Times New Roman" panose="02020603050405020304"/>
                <a:cs typeface="Times New Roman" panose="02020603050405020304"/>
              </a:rPr>
              <a:t>for their </a:t>
            </a:r>
            <a:r>
              <a:rPr sz="2000" spc="30" dirty="0">
                <a:latin typeface="Times New Roman" panose="02020603050405020304"/>
                <a:cs typeface="Times New Roman" panose="02020603050405020304"/>
              </a:rPr>
              <a:t>specific </a:t>
            </a:r>
            <a:r>
              <a:rPr sz="2000" spc="3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brand.</a:t>
            </a:r>
            <a:endParaRPr sz="2000">
              <a:latin typeface="Times New Roman" panose="02020603050405020304"/>
              <a:cs typeface="Times New Roman" panose="02020603050405020304"/>
            </a:endParaRPr>
          </a:p>
          <a:p>
            <a:pPr marL="355600" marR="5080" indent="-342900" algn="just">
              <a:lnSpc>
                <a:spcPct val="150000"/>
              </a:lnSpc>
              <a:spcBef>
                <a:spcPts val="5"/>
              </a:spcBef>
              <a:buFont typeface="Arial MT"/>
              <a:buChar char="•"/>
              <a:tabLst>
                <a:tab pos="355600" algn="l"/>
              </a:tabLst>
            </a:pPr>
            <a:r>
              <a:rPr sz="2000" spc="5" dirty="0">
                <a:latin typeface="Times New Roman" panose="02020603050405020304"/>
                <a:cs typeface="Times New Roman" panose="02020603050405020304"/>
              </a:rPr>
              <a:t>They will also need to </a:t>
            </a:r>
            <a:r>
              <a:rPr sz="2000" spc="10" dirty="0">
                <a:latin typeface="Times New Roman" panose="02020603050405020304"/>
                <a:cs typeface="Times New Roman" panose="02020603050405020304"/>
              </a:rPr>
              <a:t>focus on </a:t>
            </a:r>
            <a:r>
              <a:rPr sz="2000" spc="15" dirty="0">
                <a:latin typeface="Times New Roman" panose="02020603050405020304"/>
                <a:cs typeface="Times New Roman" panose="02020603050405020304"/>
              </a:rPr>
              <a:t>maintaining </a:t>
            </a:r>
            <a:r>
              <a:rPr sz="2000" dirty="0">
                <a:latin typeface="Times New Roman" panose="02020603050405020304"/>
                <a:cs typeface="Times New Roman" panose="02020603050405020304"/>
              </a:rPr>
              <a:t>a </a:t>
            </a:r>
            <a:r>
              <a:rPr sz="2000" spc="10" dirty="0">
                <a:latin typeface="Times New Roman" panose="02020603050405020304"/>
                <a:cs typeface="Times New Roman" panose="02020603050405020304"/>
              </a:rPr>
              <a:t>user </a:t>
            </a:r>
            <a:r>
              <a:rPr sz="2000" spc="15" dirty="0">
                <a:latin typeface="Times New Roman" panose="02020603050405020304"/>
                <a:cs typeface="Times New Roman" panose="02020603050405020304"/>
              </a:rPr>
              <a:t>experience </a:t>
            </a:r>
            <a:r>
              <a:rPr sz="2000" spc="10" dirty="0">
                <a:latin typeface="Times New Roman" panose="02020603050405020304"/>
                <a:cs typeface="Times New Roman" panose="02020603050405020304"/>
              </a:rPr>
              <a:t>that </a:t>
            </a:r>
            <a:r>
              <a:rPr sz="2000" spc="5" dirty="0">
                <a:latin typeface="Times New Roman" panose="02020603050405020304"/>
                <a:cs typeface="Times New Roman" panose="02020603050405020304"/>
              </a:rPr>
              <a:t>is </a:t>
            </a:r>
            <a:r>
              <a:rPr sz="2000" spc="15" dirty="0">
                <a:latin typeface="Times New Roman" panose="02020603050405020304"/>
                <a:cs typeface="Times New Roman" panose="02020603050405020304"/>
              </a:rPr>
              <a:t>consistent </a:t>
            </a:r>
            <a:r>
              <a:rPr sz="2000" spc="10" dirty="0">
                <a:latin typeface="Times New Roman" panose="02020603050405020304"/>
                <a:cs typeface="Times New Roman" panose="02020603050405020304"/>
              </a:rPr>
              <a:t>within </a:t>
            </a:r>
            <a:r>
              <a:rPr sz="2000" spc="-585"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 coming years. as complexity becomes </a:t>
            </a:r>
            <a:r>
              <a:rPr sz="2000" spc="5" dirty="0">
                <a:latin typeface="Times New Roman" panose="02020603050405020304"/>
                <a:cs typeface="Times New Roman" panose="02020603050405020304"/>
              </a:rPr>
              <a:t>more of </a:t>
            </a:r>
            <a:r>
              <a:rPr sz="2000" dirty="0">
                <a:latin typeface="Times New Roman" panose="02020603050405020304"/>
                <a:cs typeface="Times New Roman" panose="02020603050405020304"/>
              </a:rPr>
              <a:t>a </a:t>
            </a:r>
            <a:r>
              <a:rPr sz="2000" spc="5" dirty="0">
                <a:latin typeface="Times New Roman" panose="02020603050405020304"/>
                <a:cs typeface="Times New Roman" panose="02020603050405020304"/>
              </a:rPr>
              <a:t>concern. This </a:t>
            </a:r>
            <a:r>
              <a:rPr sz="2000" dirty="0">
                <a:latin typeface="Times New Roman" panose="02020603050405020304"/>
                <a:cs typeface="Times New Roman" panose="02020603050405020304"/>
              </a:rPr>
              <a:t>is </a:t>
            </a:r>
            <a:r>
              <a:rPr sz="2000" spc="5" dirty="0">
                <a:latin typeface="Times New Roman" panose="02020603050405020304"/>
                <a:cs typeface="Times New Roman" panose="02020603050405020304"/>
              </a:rPr>
              <a:t>because the visual </a:t>
            </a:r>
            <a:r>
              <a:rPr sz="2000" spc="-585" dirty="0">
                <a:latin typeface="Times New Roman" panose="02020603050405020304"/>
                <a:cs typeface="Times New Roman" panose="02020603050405020304"/>
              </a:rPr>
              <a:t> </a:t>
            </a:r>
            <a:r>
              <a:rPr sz="2000" spc="70" dirty="0">
                <a:latin typeface="Times New Roman" panose="02020603050405020304"/>
                <a:cs typeface="Times New Roman" panose="02020603050405020304"/>
              </a:rPr>
              <a:t>interface </a:t>
            </a:r>
            <a:r>
              <a:rPr sz="2000" spc="60" dirty="0">
                <a:latin typeface="Times New Roman" panose="02020603050405020304"/>
                <a:cs typeface="Times New Roman" panose="02020603050405020304"/>
              </a:rPr>
              <a:t>with </a:t>
            </a:r>
            <a:r>
              <a:rPr sz="2000" spc="40" dirty="0">
                <a:latin typeface="Times New Roman" panose="02020603050405020304"/>
                <a:cs typeface="Times New Roman" panose="02020603050405020304"/>
              </a:rPr>
              <a:t>AI</a:t>
            </a:r>
            <a:r>
              <a:rPr sz="2000" spc="45" dirty="0">
                <a:latin typeface="Times New Roman" panose="02020603050405020304"/>
                <a:cs typeface="Times New Roman" panose="02020603050405020304"/>
              </a:rPr>
              <a:t> </a:t>
            </a:r>
            <a:r>
              <a:rPr sz="2000" spc="70" dirty="0">
                <a:latin typeface="Times New Roman" panose="02020603050405020304"/>
                <a:cs typeface="Times New Roman" panose="02020603050405020304"/>
              </a:rPr>
              <a:t>assistants </a:t>
            </a:r>
            <a:r>
              <a:rPr sz="2000" spc="40" dirty="0">
                <a:latin typeface="Times New Roman" panose="02020603050405020304"/>
                <a:cs typeface="Times New Roman" panose="02020603050405020304"/>
              </a:rPr>
              <a:t>is </a:t>
            </a:r>
            <a:r>
              <a:rPr sz="2000" spc="70" dirty="0">
                <a:latin typeface="Times New Roman" panose="02020603050405020304"/>
                <a:cs typeface="Times New Roman" panose="02020603050405020304"/>
              </a:rPr>
              <a:t>missing. </a:t>
            </a:r>
            <a:r>
              <a:rPr sz="2000" spc="65" dirty="0">
                <a:latin typeface="Times New Roman" panose="02020603050405020304"/>
                <a:cs typeface="Times New Roman" panose="02020603050405020304"/>
              </a:rPr>
              <a:t>Users simply cannot </a:t>
            </a:r>
            <a:r>
              <a:rPr sz="2000" spc="55" dirty="0">
                <a:latin typeface="Times New Roman" panose="02020603050405020304"/>
                <a:cs typeface="Times New Roman" panose="02020603050405020304"/>
              </a:rPr>
              <a:t>see </a:t>
            </a:r>
            <a:r>
              <a:rPr sz="2000" spc="45" dirty="0">
                <a:latin typeface="Times New Roman" panose="02020603050405020304"/>
                <a:cs typeface="Times New Roman" panose="02020603050405020304"/>
              </a:rPr>
              <a:t>or </a:t>
            </a:r>
            <a:r>
              <a:rPr sz="2000" spc="70" dirty="0">
                <a:latin typeface="Times New Roman" panose="02020603050405020304"/>
                <a:cs typeface="Times New Roman" panose="02020603050405020304"/>
              </a:rPr>
              <a:t>touch </a:t>
            </a:r>
            <a:r>
              <a:rPr sz="2000" dirty="0">
                <a:latin typeface="Times New Roman" panose="02020603050405020304"/>
                <a:cs typeface="Times New Roman" panose="02020603050405020304"/>
              </a:rPr>
              <a:t>a </a:t>
            </a:r>
            <a:r>
              <a:rPr sz="2000" spc="70" dirty="0">
                <a:latin typeface="Times New Roman" panose="02020603050405020304"/>
                <a:cs typeface="Times New Roman" panose="02020603050405020304"/>
              </a:rPr>
              <a:t>voice </a:t>
            </a:r>
            <a:r>
              <a:rPr sz="2000" spc="7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interface</a:t>
            </a:r>
            <a:endParaRPr sz="2000">
              <a:latin typeface="Times New Roman" panose="02020603050405020304"/>
              <a:cs typeface="Times New Roman" panose="02020603050405020304"/>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noFill/>
          </a:ln>
        </p:spPr>
        <p:txBody>
          <a:bodyPr wrap="square" lIns="0" tIns="0" rIns="0" bIns="0" rtlCol="0"/>
          <a:lstStyle/>
          <a:p/>
        </p:txBody>
      </p:sp>
      <p:sp>
        <p:nvSpPr>
          <p:cNvPr id="5" name="object 5"/>
          <p:cNvSpPr txBox="1">
            <a:spLocks noGrp="1"/>
          </p:cNvSpPr>
          <p:nvPr>
            <p:ph type="sldNum" sz="quarter" idx="7"/>
          </p:nvPr>
        </p:nvSpPr>
        <p:spPr>
          <a:xfrm>
            <a:off x="452398" y="6429396"/>
            <a:ext cx="571504" cy="320040"/>
          </a:xfrm>
          <a:prstGeom prst="rect">
            <a:avLst/>
          </a:prstGeom>
        </p:spPr>
        <p:txBody>
          <a:bodyPr vert="horz" wrap="square" lIns="0" tIns="12700" rIns="0" bIns="0" rtlCol="0">
            <a:spAutoFit/>
          </a:bodyPr>
          <a:lstStyle/>
          <a:p>
            <a:pPr marL="38100">
              <a:lnSpc>
                <a:spcPct val="100000"/>
              </a:lnSpc>
              <a:spcBef>
                <a:spcPts val="100"/>
              </a:spcBef>
            </a:pPr>
            <a:r>
              <a:rPr lang="en-IN" altLang="en-US" sz="2000" dirty="0"/>
              <a:t>7</a:t>
            </a:r>
            <a:endParaRPr lang="en-I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95655" y="914400"/>
          <a:ext cx="10600690" cy="4613275"/>
        </p:xfrm>
        <a:graphic>
          <a:graphicData uri="http://schemas.openxmlformats.org/drawingml/2006/table">
            <a:tbl>
              <a:tblPr firstRow="1" bandRow="1">
                <a:tableStyleId>{2D5ABB26-0587-4C30-8999-92F81FD0307C}</a:tableStyleId>
              </a:tblPr>
              <a:tblGrid>
                <a:gridCol w="554355"/>
                <a:gridCol w="2256790"/>
                <a:gridCol w="1637665"/>
                <a:gridCol w="2955290"/>
                <a:gridCol w="3196590"/>
              </a:tblGrid>
              <a:tr h="325755">
                <a:tc>
                  <a:txBody>
                    <a:bodyPr/>
                    <a:lstStyle/>
                    <a:p>
                      <a:pPr marL="2540" algn="ctr">
                        <a:lnSpc>
                          <a:spcPct val="100000"/>
                        </a:lnSpc>
                        <a:spcBef>
                          <a:spcPts val="405"/>
                        </a:spcBef>
                      </a:pPr>
                      <a:r>
                        <a:rPr sz="1500" b="1" spc="-10" dirty="0">
                          <a:solidFill>
                            <a:srgbClr val="FFFF00"/>
                          </a:solidFill>
                          <a:latin typeface="Times New Roman" panose="02020603050405020304"/>
                          <a:cs typeface="Times New Roman" panose="02020603050405020304"/>
                        </a:rPr>
                        <a:t>S-no</a:t>
                      </a:r>
                      <a:endParaRPr sz="1500">
                        <a:latin typeface="Times New Roman" panose="02020603050405020304"/>
                        <a:cs typeface="Times New Roman" panose="02020603050405020304"/>
                      </a:endParaRPr>
                    </a:p>
                  </a:txBody>
                  <a:tcPr marL="0" marR="0" marT="514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99060">
                        <a:lnSpc>
                          <a:spcPct val="100000"/>
                        </a:lnSpc>
                        <a:spcBef>
                          <a:spcPts val="545"/>
                        </a:spcBef>
                      </a:pPr>
                      <a:r>
                        <a:rPr sz="1300" b="1" dirty="0">
                          <a:solidFill>
                            <a:srgbClr val="FFFF00"/>
                          </a:solidFill>
                          <a:latin typeface="Times New Roman" panose="02020603050405020304"/>
                          <a:cs typeface="Times New Roman" panose="02020603050405020304"/>
                        </a:rPr>
                        <a:t>Author</a:t>
                      </a:r>
                      <a:r>
                        <a:rPr sz="1300" b="1" spc="-20" dirty="0">
                          <a:solidFill>
                            <a:srgbClr val="FFFF00"/>
                          </a:solidFill>
                          <a:latin typeface="Times New Roman" panose="02020603050405020304"/>
                          <a:cs typeface="Times New Roman" panose="02020603050405020304"/>
                        </a:rPr>
                        <a:t> </a:t>
                      </a:r>
                      <a:r>
                        <a:rPr sz="1300" b="1" dirty="0">
                          <a:solidFill>
                            <a:srgbClr val="FFFF00"/>
                          </a:solidFill>
                          <a:latin typeface="Times New Roman" panose="02020603050405020304"/>
                          <a:cs typeface="Times New Roman" panose="02020603050405020304"/>
                        </a:rPr>
                        <a:t>&amp;</a:t>
                      </a:r>
                      <a:r>
                        <a:rPr sz="1300" b="1" spc="-60" dirty="0">
                          <a:solidFill>
                            <a:srgbClr val="FFFF00"/>
                          </a:solidFill>
                          <a:latin typeface="Times New Roman" panose="02020603050405020304"/>
                          <a:cs typeface="Times New Roman" panose="02020603050405020304"/>
                        </a:rPr>
                        <a:t> </a:t>
                      </a:r>
                      <a:r>
                        <a:rPr sz="1300" b="1" spc="-45" dirty="0">
                          <a:solidFill>
                            <a:srgbClr val="FFFF00"/>
                          </a:solidFill>
                          <a:latin typeface="Times New Roman" panose="02020603050405020304"/>
                          <a:cs typeface="Times New Roman" panose="02020603050405020304"/>
                        </a:rPr>
                        <a:t>Yea</a:t>
                      </a:r>
                      <a:r>
                        <a:rPr sz="1300" b="1" dirty="0">
                          <a:solidFill>
                            <a:srgbClr val="FFFF00"/>
                          </a:solidFill>
                          <a:latin typeface="Times New Roman" panose="02020603050405020304"/>
                          <a:cs typeface="Times New Roman" panose="02020603050405020304"/>
                        </a:rPr>
                        <a:t>r</a:t>
                      </a:r>
                      <a:r>
                        <a:rPr sz="1300" b="1" spc="-75" dirty="0">
                          <a:solidFill>
                            <a:srgbClr val="FFFF00"/>
                          </a:solidFill>
                          <a:latin typeface="Times New Roman" panose="02020603050405020304"/>
                          <a:cs typeface="Times New Roman" panose="02020603050405020304"/>
                        </a:rPr>
                        <a:t> </a:t>
                      </a:r>
                      <a:r>
                        <a:rPr sz="1300" b="1" dirty="0">
                          <a:solidFill>
                            <a:srgbClr val="FFFF00"/>
                          </a:solidFill>
                          <a:latin typeface="Times New Roman" panose="02020603050405020304"/>
                          <a:cs typeface="Times New Roman" panose="02020603050405020304"/>
                        </a:rPr>
                        <a:t>of</a:t>
                      </a:r>
                      <a:r>
                        <a:rPr sz="1300" b="1" spc="-15" dirty="0">
                          <a:solidFill>
                            <a:srgbClr val="FFFF00"/>
                          </a:solidFill>
                          <a:latin typeface="Times New Roman" panose="02020603050405020304"/>
                          <a:cs typeface="Times New Roman" panose="02020603050405020304"/>
                        </a:rPr>
                        <a:t> </a:t>
                      </a:r>
                      <a:r>
                        <a:rPr sz="1300" b="1" spc="-10" dirty="0">
                          <a:solidFill>
                            <a:srgbClr val="FFFF00"/>
                          </a:solidFill>
                          <a:latin typeface="Times New Roman" panose="02020603050405020304"/>
                          <a:cs typeface="Times New Roman" panose="02020603050405020304"/>
                        </a:rPr>
                        <a:t>Publicatio</a:t>
                      </a:r>
                      <a:r>
                        <a:rPr sz="1300" b="1" dirty="0">
                          <a:solidFill>
                            <a:srgbClr val="FFFF00"/>
                          </a:solidFill>
                          <a:latin typeface="Times New Roman" panose="02020603050405020304"/>
                          <a:cs typeface="Times New Roman" panose="02020603050405020304"/>
                        </a:rPr>
                        <a:t>n</a:t>
                      </a:r>
                      <a:endParaRPr sz="1300">
                        <a:latin typeface="Times New Roman" panose="02020603050405020304"/>
                        <a:cs typeface="Times New Roman" panose="02020603050405020304"/>
                      </a:endParaRPr>
                    </a:p>
                  </a:txBody>
                  <a:tcPr marL="0" marR="0" marT="692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543560">
                        <a:lnSpc>
                          <a:spcPct val="100000"/>
                        </a:lnSpc>
                        <a:spcBef>
                          <a:spcPts val="545"/>
                        </a:spcBef>
                      </a:pPr>
                      <a:r>
                        <a:rPr sz="1300" b="1" spc="-15" dirty="0">
                          <a:solidFill>
                            <a:srgbClr val="FFFF00"/>
                          </a:solidFill>
                          <a:latin typeface="Times New Roman" panose="02020603050405020304"/>
                          <a:cs typeface="Times New Roman" panose="02020603050405020304"/>
                        </a:rPr>
                        <a:t>Journal</a:t>
                      </a:r>
                      <a:endParaRPr sz="1300">
                        <a:latin typeface="Times New Roman" panose="02020603050405020304"/>
                        <a:cs typeface="Times New Roman" panose="02020603050405020304"/>
                      </a:endParaRPr>
                    </a:p>
                  </a:txBody>
                  <a:tcPr marL="0" marR="0" marT="692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67410">
                        <a:lnSpc>
                          <a:spcPct val="100000"/>
                        </a:lnSpc>
                        <a:spcBef>
                          <a:spcPts val="545"/>
                        </a:spcBef>
                      </a:pPr>
                      <a:r>
                        <a:rPr sz="1300" b="1" spc="-5" dirty="0">
                          <a:solidFill>
                            <a:srgbClr val="FFFF00"/>
                          </a:solidFill>
                          <a:latin typeface="Times New Roman" panose="02020603050405020304"/>
                          <a:cs typeface="Times New Roman" panose="02020603050405020304"/>
                        </a:rPr>
                        <a:t>Title</a:t>
                      </a:r>
                      <a:r>
                        <a:rPr sz="1300" b="1" spc="-35" dirty="0">
                          <a:solidFill>
                            <a:srgbClr val="FFFF00"/>
                          </a:solidFill>
                          <a:latin typeface="Times New Roman" panose="02020603050405020304"/>
                          <a:cs typeface="Times New Roman" panose="02020603050405020304"/>
                        </a:rPr>
                        <a:t> </a:t>
                      </a:r>
                      <a:r>
                        <a:rPr sz="1300" b="1" spc="-5" dirty="0">
                          <a:solidFill>
                            <a:srgbClr val="FFFF00"/>
                          </a:solidFill>
                          <a:latin typeface="Times New Roman" panose="02020603050405020304"/>
                          <a:cs typeface="Times New Roman" panose="02020603050405020304"/>
                        </a:rPr>
                        <a:t>of</a:t>
                      </a:r>
                      <a:r>
                        <a:rPr sz="1300" b="1" spc="-45" dirty="0">
                          <a:solidFill>
                            <a:srgbClr val="FFFF00"/>
                          </a:solidFill>
                          <a:latin typeface="Times New Roman" panose="02020603050405020304"/>
                          <a:cs typeface="Times New Roman" panose="02020603050405020304"/>
                        </a:rPr>
                        <a:t> </a:t>
                      </a:r>
                      <a:r>
                        <a:rPr sz="1300" b="1" spc="-5" dirty="0">
                          <a:solidFill>
                            <a:srgbClr val="FFFF00"/>
                          </a:solidFill>
                          <a:latin typeface="Times New Roman" panose="02020603050405020304"/>
                          <a:cs typeface="Times New Roman" panose="02020603050405020304"/>
                        </a:rPr>
                        <a:t>the</a:t>
                      </a:r>
                      <a:r>
                        <a:rPr sz="1300" b="1" spc="-30" dirty="0">
                          <a:solidFill>
                            <a:srgbClr val="FFFF00"/>
                          </a:solidFill>
                          <a:latin typeface="Times New Roman" panose="02020603050405020304"/>
                          <a:cs typeface="Times New Roman" panose="02020603050405020304"/>
                        </a:rPr>
                        <a:t> </a:t>
                      </a:r>
                      <a:r>
                        <a:rPr sz="1300" b="1" spc="-20" dirty="0">
                          <a:solidFill>
                            <a:srgbClr val="FFFF00"/>
                          </a:solidFill>
                          <a:latin typeface="Times New Roman" panose="02020603050405020304"/>
                          <a:cs typeface="Times New Roman" panose="02020603050405020304"/>
                        </a:rPr>
                        <a:t>paper</a:t>
                      </a:r>
                      <a:endParaRPr sz="1300">
                        <a:latin typeface="Times New Roman" panose="02020603050405020304"/>
                        <a:cs typeface="Times New Roman" panose="02020603050405020304"/>
                      </a:endParaRPr>
                    </a:p>
                  </a:txBody>
                  <a:tcPr marL="0" marR="0" marT="692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608965" marR="3175" algn="just">
                        <a:lnSpc>
                          <a:spcPct val="100000"/>
                        </a:lnSpc>
                        <a:spcBef>
                          <a:spcPts val="405"/>
                        </a:spcBef>
                      </a:pPr>
                      <a:r>
                        <a:rPr lang="en-IN" sz="1500" b="1" spc="-5" dirty="0">
                          <a:solidFill>
                            <a:srgbClr val="FFFF00"/>
                          </a:solidFill>
                          <a:latin typeface="Times New Roman" panose="02020603050405020304"/>
                          <a:cs typeface="Times New Roman" panose="02020603050405020304"/>
                        </a:rPr>
                        <a:t>          </a:t>
                      </a:r>
                      <a:r>
                        <a:rPr sz="1500" b="1" spc="-5" dirty="0">
                          <a:solidFill>
                            <a:srgbClr val="FFFF00"/>
                          </a:solidFill>
                          <a:latin typeface="Times New Roman" panose="02020603050405020304"/>
                          <a:cs typeface="Times New Roman" panose="02020603050405020304"/>
                        </a:rPr>
                        <a:t>Advantages</a:t>
                      </a:r>
                      <a:endParaRPr sz="1300">
                        <a:latin typeface="Times New Roman" panose="02020603050405020304"/>
                        <a:cs typeface="Times New Roman" panose="02020603050405020304"/>
                      </a:endParaRPr>
                    </a:p>
                  </a:txBody>
                  <a:tcPr marL="0" marR="0" marT="514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r>
              <a:tr h="2183765">
                <a:tc>
                  <a:txBody>
                    <a:bodyPr/>
                    <a:lstStyle/>
                    <a:p>
                      <a:pPr>
                        <a:lnSpc>
                          <a:spcPct val="100000"/>
                        </a:lnSpc>
                      </a:pPr>
                      <a:endParaRPr sz="2000">
                        <a:latin typeface="Times New Roman" panose="02020603050405020304"/>
                        <a:cs typeface="Times New Roman" panose="02020603050405020304"/>
                      </a:endParaRPr>
                    </a:p>
                    <a:p>
                      <a:pPr>
                        <a:lnSpc>
                          <a:spcPct val="100000"/>
                        </a:lnSpc>
                      </a:pPr>
                      <a:endParaRPr sz="2000">
                        <a:latin typeface="Times New Roman" panose="02020603050405020304"/>
                        <a:cs typeface="Times New Roman" panose="02020603050405020304"/>
                      </a:endParaRPr>
                    </a:p>
                    <a:p>
                      <a:pPr algn="ctr">
                        <a:lnSpc>
                          <a:spcPct val="100000"/>
                        </a:lnSpc>
                      </a:pPr>
                      <a:r>
                        <a:rPr sz="1800" dirty="0">
                          <a:latin typeface="Times New Roman" panose="02020603050405020304"/>
                          <a:cs typeface="Times New Roman" panose="02020603050405020304"/>
                        </a:rPr>
                        <a:t>1</a:t>
                      </a:r>
                      <a:endParaRPr sz="1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a:lnSpc>
                          <a:spcPct val="100000"/>
                        </a:lnSpc>
                      </a:pPr>
                      <a:endParaRPr sz="2000">
                        <a:latin typeface="Times New Roman" panose="02020603050405020304"/>
                        <a:cs typeface="Times New Roman" panose="02020603050405020304"/>
                      </a:endParaRPr>
                    </a:p>
                    <a:p>
                      <a:pPr>
                        <a:lnSpc>
                          <a:spcPct val="100000"/>
                        </a:lnSpc>
                      </a:pPr>
                      <a:endParaRPr sz="2000">
                        <a:latin typeface="Times New Roman" panose="02020603050405020304"/>
                        <a:cs typeface="Times New Roman" panose="02020603050405020304"/>
                      </a:endParaRPr>
                    </a:p>
                    <a:p>
                      <a:pPr>
                        <a:lnSpc>
                          <a:spcPct val="100000"/>
                        </a:lnSpc>
                      </a:pPr>
                      <a:r>
                        <a:rPr lang="en-IN" sz="1800" dirty="0">
                          <a:latin typeface="Times New Roman" panose="02020603050405020304"/>
                          <a:cs typeface="Times New Roman" panose="02020603050405020304"/>
                        </a:rPr>
                        <a:t>   </a:t>
                      </a:r>
                      <a:r>
                        <a:rPr sz="1800" dirty="0">
                          <a:latin typeface="Times New Roman" panose="02020603050405020304"/>
                          <a:cs typeface="Times New Roman" panose="02020603050405020304"/>
                        </a:rPr>
                        <a:t>Shrutika Khobragade</a:t>
                      </a:r>
                      <a:endParaRPr sz="1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algn="ctr">
                        <a:lnSpc>
                          <a:spcPct val="100000"/>
                        </a:lnSpc>
                      </a:pPr>
                      <a:r>
                        <a:rPr lang="en-IN" sz="1800" dirty="0">
                          <a:latin typeface="Times New Roman" panose="02020603050405020304"/>
                          <a:cs typeface="Times New Roman" panose="02020603050405020304"/>
                        </a:rPr>
                        <a:t> </a:t>
                      </a:r>
                      <a:r>
                        <a:rPr sz="1800" dirty="0">
                          <a:latin typeface="Times New Roman" panose="02020603050405020304"/>
                          <a:cs typeface="Times New Roman" panose="02020603050405020304"/>
                        </a:rPr>
                        <a:t>In</a:t>
                      </a:r>
                      <a:r>
                        <a:rPr sz="1800" spc="-5" dirty="0">
                          <a:latin typeface="Times New Roman" panose="02020603050405020304"/>
                          <a:cs typeface="Times New Roman" panose="02020603050405020304"/>
                        </a:rPr>
                        <a:t>t</a:t>
                      </a:r>
                      <a:r>
                        <a:rPr sz="1800" dirty="0">
                          <a:latin typeface="Times New Roman" panose="02020603050405020304"/>
                          <a:cs typeface="Times New Roman" panose="02020603050405020304"/>
                        </a:rPr>
                        <a:t>erna</a:t>
                      </a:r>
                      <a:r>
                        <a:rPr sz="1800" spc="-5" dirty="0">
                          <a:latin typeface="Times New Roman" panose="02020603050405020304"/>
                          <a:cs typeface="Times New Roman" panose="02020603050405020304"/>
                        </a:rPr>
                        <a:t>ti</a:t>
                      </a:r>
                      <a:r>
                        <a:rPr sz="1800" dirty="0">
                          <a:latin typeface="Times New Roman" panose="02020603050405020304"/>
                          <a:cs typeface="Times New Roman" panose="02020603050405020304"/>
                        </a:rPr>
                        <a:t>onal  </a:t>
                      </a:r>
                      <a:r>
                        <a:rPr sz="1800" spc="-5" dirty="0">
                          <a:latin typeface="Times New Roman" panose="02020603050405020304"/>
                          <a:cs typeface="Times New Roman" panose="02020603050405020304"/>
                        </a:rPr>
                        <a:t>Journal </a:t>
                      </a:r>
                      <a:r>
                        <a:rPr sz="1800" dirty="0">
                          <a:latin typeface="Times New Roman" panose="02020603050405020304"/>
                          <a:cs typeface="Times New Roman" panose="02020603050405020304"/>
                        </a:rPr>
                        <a:t>of </a:t>
                      </a:r>
                      <a:r>
                        <a:rPr lang="en-IN" sz="1800" dirty="0">
                          <a:latin typeface="Times New Roman" panose="02020603050405020304"/>
                          <a:cs typeface="Times New Roman" panose="02020603050405020304"/>
                        </a:rPr>
                        <a:t>EngineeringResearch &amp; Technology</a:t>
                      </a:r>
                      <a:endParaRPr lang="en-IN" sz="1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a:lnSpc>
                          <a:spcPct val="100000"/>
                        </a:lnSpc>
                      </a:pPr>
                      <a:endParaRPr sz="2000">
                        <a:latin typeface="Times New Roman" panose="02020603050405020304"/>
                        <a:cs typeface="Times New Roman" panose="02020603050405020304"/>
                      </a:endParaRPr>
                    </a:p>
                    <a:p>
                      <a:pPr marL="230505" marR="90170" indent="635" algn="ctr">
                        <a:lnSpc>
                          <a:spcPct val="107000"/>
                        </a:lnSpc>
                        <a:spcBef>
                          <a:spcPts val="1610"/>
                        </a:spcBef>
                      </a:pPr>
                      <a:r>
                        <a:rPr sz="1800" spc="-5" dirty="0">
                          <a:latin typeface="Times New Roman" panose="02020603050405020304"/>
                          <a:cs typeface="Times New Roman" panose="02020603050405020304"/>
                        </a:rPr>
                        <a:t>"</a:t>
                      </a:r>
                      <a:r>
                        <a:rPr sz="1800" dirty="0">
                          <a:latin typeface="Times New Roman" panose="02020603050405020304"/>
                          <a:cs typeface="Times New Roman" panose="02020603050405020304"/>
                        </a:rPr>
                        <a:t>Jarvis, Digital Life Assistant."</a:t>
                      </a:r>
                      <a:endParaRPr sz="1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60325" marR="3175" algn="just">
                        <a:lnSpc>
                          <a:spcPts val="2105"/>
                        </a:lnSpc>
                      </a:pPr>
                      <a:r>
                        <a:rPr sz="1800">
                          <a:latin typeface="Times New Roman" panose="02020603050405020304"/>
                          <a:cs typeface="Times New Roman" panose="02020603050405020304"/>
                        </a:rPr>
                        <a:t>A Jarvis voice assistant can comprehend human orders, offer information, &amp; even handle difficult tasks with ease because to Natural Language Processing (NLP), speech recognition</a:t>
                      </a:r>
                      <a:endParaRPr sz="1800">
                        <a:latin typeface="Times New Roman" panose="02020603050405020304"/>
                        <a:cs typeface="Times New Roman" panose="02020603050405020304"/>
                      </a:endParaRPr>
                    </a:p>
                    <a:p>
                      <a:pPr marL="60325" marR="3175" algn="just">
                        <a:lnSpc>
                          <a:spcPts val="2105"/>
                        </a:lnSpc>
                        <a:spcBef>
                          <a:spcPts val="50"/>
                        </a:spcBef>
                      </a:pPr>
                      <a:endParaRPr sz="1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r>
              <a:tr h="2103755">
                <a:tc>
                  <a:txBody>
                    <a:bodyPr/>
                    <a:lstStyle/>
                    <a:p>
                      <a:pPr>
                        <a:lnSpc>
                          <a:spcPct val="100000"/>
                        </a:lnSpc>
                      </a:pPr>
                      <a:endParaRPr sz="2000">
                        <a:latin typeface="Times New Roman" panose="02020603050405020304"/>
                        <a:cs typeface="Times New Roman" panose="02020603050405020304"/>
                      </a:endParaRPr>
                    </a:p>
                    <a:p>
                      <a:pPr>
                        <a:lnSpc>
                          <a:spcPct val="100000"/>
                        </a:lnSpc>
                      </a:pPr>
                      <a:endParaRPr sz="2000">
                        <a:latin typeface="Times New Roman" panose="02020603050405020304"/>
                        <a:cs typeface="Times New Roman" panose="02020603050405020304"/>
                      </a:endParaRPr>
                    </a:p>
                    <a:p>
                      <a:pPr>
                        <a:lnSpc>
                          <a:spcPct val="100000"/>
                        </a:lnSpc>
                      </a:pPr>
                      <a:r>
                        <a:rPr lang="en-IN" sz="1800" dirty="0">
                          <a:latin typeface="Times New Roman" panose="02020603050405020304"/>
                          <a:cs typeface="Times New Roman" panose="02020603050405020304"/>
                        </a:rPr>
                        <a:t>   </a:t>
                      </a:r>
                      <a:r>
                        <a:rPr sz="1800" dirty="0">
                          <a:latin typeface="Times New Roman" panose="02020603050405020304"/>
                          <a:cs typeface="Times New Roman" panose="02020603050405020304"/>
                        </a:rPr>
                        <a:t>2</a:t>
                      </a:r>
                      <a:endParaRPr sz="1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a:lnSpc>
                          <a:spcPct val="100000"/>
                        </a:lnSpc>
                      </a:pPr>
                      <a:endParaRPr sz="2000">
                        <a:latin typeface="Times New Roman" panose="02020603050405020304"/>
                        <a:cs typeface="Times New Roman" panose="02020603050405020304"/>
                      </a:endParaRPr>
                    </a:p>
                    <a:p>
                      <a:pPr>
                        <a:lnSpc>
                          <a:spcPct val="100000"/>
                        </a:lnSpc>
                      </a:pPr>
                      <a:endParaRPr sz="2000">
                        <a:latin typeface="Times New Roman" panose="02020603050405020304"/>
                        <a:cs typeface="Times New Roman" panose="02020603050405020304"/>
                      </a:endParaRPr>
                    </a:p>
                    <a:p>
                      <a:pPr algn="ctr">
                        <a:lnSpc>
                          <a:spcPct val="100000"/>
                        </a:lnSpc>
                        <a:spcBef>
                          <a:spcPts val="20"/>
                        </a:spcBef>
                      </a:pPr>
                      <a:r>
                        <a:rPr sz="1800" dirty="0">
                          <a:latin typeface="Times New Roman" panose="02020603050405020304"/>
                          <a:cs typeface="Times New Roman" panose="02020603050405020304"/>
                        </a:rPr>
                        <a:t>R. Sharma and A. Dwivedi</a:t>
                      </a:r>
                      <a:endParaRPr sz="1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a:lnSpc>
                          <a:spcPct val="100000"/>
                        </a:lnSpc>
                      </a:pPr>
                      <a:endParaRPr sz="2000">
                        <a:latin typeface="Times New Roman" panose="02020603050405020304"/>
                        <a:cs typeface="Times New Roman" panose="02020603050405020304"/>
                      </a:endParaRPr>
                    </a:p>
                    <a:p>
                      <a:pPr>
                        <a:lnSpc>
                          <a:spcPct val="100000"/>
                        </a:lnSpc>
                      </a:pPr>
                      <a:endParaRPr sz="2000">
                        <a:latin typeface="Times New Roman" panose="02020603050405020304"/>
                        <a:cs typeface="Times New Roman" panose="02020603050405020304"/>
                      </a:endParaRPr>
                    </a:p>
                    <a:p>
                      <a:pPr algn="ctr">
                        <a:lnSpc>
                          <a:spcPct val="100000"/>
                        </a:lnSpc>
                        <a:spcBef>
                          <a:spcPts val="35"/>
                        </a:spcBef>
                      </a:pPr>
                      <a:r>
                        <a:rPr lang="en-IN" sz="1800" spc="-5" dirty="0">
                          <a:latin typeface="Times New Roman" panose="02020603050405020304"/>
                          <a:cs typeface="Times New Roman" panose="02020603050405020304"/>
                        </a:rPr>
                        <a:t>International </a:t>
                      </a:r>
                      <a:r>
                        <a:rPr sz="1800" spc="-5" dirty="0">
                          <a:latin typeface="Times New Roman" panose="02020603050405020304"/>
                          <a:cs typeface="Times New Roman" panose="02020603050405020304"/>
                        </a:rPr>
                        <a:t>Journal</a:t>
                      </a:r>
                      <a:r>
                        <a:rPr sz="1800" spc="-70" dirty="0">
                          <a:latin typeface="Times New Roman" panose="02020603050405020304"/>
                          <a:cs typeface="Times New Roman" panose="02020603050405020304"/>
                        </a:rPr>
                        <a:t> </a:t>
                      </a:r>
                      <a:endParaRPr sz="1800" spc="-70" dirty="0">
                        <a:latin typeface="Times New Roman" panose="02020603050405020304"/>
                        <a:cs typeface="Times New Roman" panose="02020603050405020304"/>
                      </a:endParaRPr>
                    </a:p>
                    <a:p>
                      <a:pPr algn="ctr">
                        <a:lnSpc>
                          <a:spcPct val="100000"/>
                        </a:lnSpc>
                        <a:spcBef>
                          <a:spcPts val="35"/>
                        </a:spcBef>
                      </a:pPr>
                      <a:r>
                        <a:rPr sz="1800" spc="-15" dirty="0">
                          <a:latin typeface="Times New Roman" panose="02020603050405020304"/>
                          <a:cs typeface="Times New Roman" panose="02020603050405020304"/>
                        </a:rPr>
                        <a:t>of </a:t>
                      </a:r>
                      <a:r>
                        <a:rPr lang="en-IN" sz="1800" spc="-15" dirty="0">
                          <a:latin typeface="Times New Roman" panose="02020603050405020304"/>
                          <a:cs typeface="Times New Roman" panose="02020603050405020304"/>
                        </a:rPr>
                        <a:t>Science and Research</a:t>
                      </a:r>
                      <a:endParaRPr lang="en-IN" sz="1800" spc="-15"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a:lnSpc>
                          <a:spcPct val="100000"/>
                        </a:lnSpc>
                      </a:pPr>
                      <a:endParaRPr sz="2000">
                        <a:latin typeface="Times New Roman" panose="02020603050405020304"/>
                        <a:cs typeface="Times New Roman" panose="02020603050405020304"/>
                      </a:endParaRPr>
                    </a:p>
                    <a:p>
                      <a:pPr algn="ctr">
                        <a:lnSpc>
                          <a:spcPct val="100000"/>
                        </a:lnSpc>
                      </a:pPr>
                      <a:r>
                        <a:rPr sz="1800" spc="-5" dirty="0">
                          <a:latin typeface="Times New Roman" panose="02020603050405020304"/>
                          <a:cs typeface="Times New Roman" panose="02020603050405020304"/>
                        </a:rPr>
                        <a:t>"</a:t>
                      </a:r>
                      <a:r>
                        <a:rPr lang="en-IN" sz="1800" spc="-5" dirty="0">
                          <a:latin typeface="Times New Roman" panose="02020603050405020304"/>
                          <a:cs typeface="Times New Roman" panose="02020603050405020304"/>
                        </a:rPr>
                        <a:t>JARVIS - AI Voice</a:t>
                      </a:r>
                      <a:endParaRPr lang="en-IN" sz="1800" spc="-5" dirty="0">
                        <a:latin typeface="Times New Roman" panose="02020603050405020304"/>
                        <a:cs typeface="Times New Roman" panose="02020603050405020304"/>
                      </a:endParaRPr>
                    </a:p>
                    <a:p>
                      <a:pPr algn="ctr">
                        <a:lnSpc>
                          <a:spcPct val="100000"/>
                        </a:lnSpc>
                      </a:pPr>
                      <a:r>
                        <a:rPr lang="en-IN" sz="1800" spc="-5" dirty="0">
                          <a:latin typeface="Times New Roman" panose="02020603050405020304"/>
                          <a:cs typeface="Times New Roman" panose="02020603050405020304"/>
                        </a:rPr>
                        <a:t> Assistant</a:t>
                      </a:r>
                      <a:r>
                        <a:rPr sz="1800" dirty="0">
                          <a:latin typeface="Times New Roman" panose="02020603050405020304"/>
                          <a:cs typeface="Times New Roman" panose="02020603050405020304"/>
                        </a:rPr>
                        <a:t>"</a:t>
                      </a:r>
                      <a:endParaRPr sz="1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60325" algn="just">
                        <a:lnSpc>
                          <a:spcPts val="2160"/>
                        </a:lnSpc>
                        <a:spcBef>
                          <a:spcPts val="30"/>
                        </a:spcBef>
                      </a:pPr>
                      <a:r>
                        <a:rPr lang="en-IN" sz="1800">
                          <a:latin typeface="Times New Roman" panose="02020603050405020304"/>
                          <a:cs typeface="Times New Roman" panose="02020603050405020304"/>
                        </a:rPr>
                        <a:t>T</a:t>
                      </a:r>
                      <a:r>
                        <a:rPr sz="1800">
                          <a:latin typeface="Times New Roman" panose="02020603050405020304"/>
                          <a:cs typeface="Times New Roman" panose="02020603050405020304"/>
                        </a:rPr>
                        <a:t>he main benefits of JARVIS is that it saves time and increases productivity. By automating routine tasks, JARVIS frees up users' time to focus on more important and strategic activities. </a:t>
                      </a:r>
                      <a:endParaRPr sz="1800">
                        <a:latin typeface="Times New Roman" panose="02020603050405020304"/>
                        <a:cs typeface="Times New Roman" panose="02020603050405020304"/>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r>
            </a:tbl>
          </a:graphicData>
        </a:graphic>
      </p:graphicFrame>
      <p:sp>
        <p:nvSpPr>
          <p:cNvPr id="3" name="object 3"/>
          <p:cNvSpPr txBox="1">
            <a:spLocks noGrp="1"/>
          </p:cNvSpPr>
          <p:nvPr>
            <p:ph type="title"/>
          </p:nvPr>
        </p:nvSpPr>
        <p:spPr>
          <a:xfrm>
            <a:off x="4328414" y="0"/>
            <a:ext cx="3524885" cy="574040"/>
          </a:xfrm>
          <a:prstGeom prst="rect">
            <a:avLst/>
          </a:prstGeom>
        </p:spPr>
        <p:txBody>
          <a:bodyPr vert="horz" wrap="square" lIns="0" tIns="12700" rIns="0" bIns="0" rtlCol="0">
            <a:spAutoFit/>
          </a:bodyPr>
          <a:lstStyle/>
          <a:p>
            <a:pPr marL="12700">
              <a:lnSpc>
                <a:spcPct val="100000"/>
              </a:lnSpc>
              <a:spcBef>
                <a:spcPts val="100"/>
              </a:spcBef>
            </a:pPr>
            <a:r>
              <a:rPr spc="-5" dirty="0"/>
              <a:t>Literature</a:t>
            </a:r>
            <a:r>
              <a:rPr spc="-155" dirty="0"/>
              <a:t> </a:t>
            </a:r>
            <a:r>
              <a:rPr spc="-10" dirty="0"/>
              <a:t>Survey</a:t>
            </a:r>
            <a:endParaRPr spc="-10" dirty="0"/>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noFill/>
          </a:ln>
        </p:spPr>
        <p:txBody>
          <a:bodyPr wrap="square" lIns="0" tIns="0" rIns="0" bIns="0" rtlCol="0"/>
          <a:lstStyle/>
          <a:p/>
        </p:txBody>
      </p:sp>
      <p:sp>
        <p:nvSpPr>
          <p:cNvPr id="5" name="object 5"/>
          <p:cNvSpPr txBox="1">
            <a:spLocks noGrp="1"/>
          </p:cNvSpPr>
          <p:nvPr>
            <p:ph type="sldNum" sz="quarter" idx="7"/>
          </p:nvPr>
        </p:nvSpPr>
        <p:spPr>
          <a:xfrm>
            <a:off x="452398" y="6429397"/>
            <a:ext cx="914400" cy="320040"/>
          </a:xfrm>
          <a:prstGeom prst="rect">
            <a:avLst/>
          </a:prstGeom>
        </p:spPr>
        <p:txBody>
          <a:bodyPr vert="horz" wrap="square" lIns="0" tIns="12700" rIns="0" bIns="0" rtlCol="0">
            <a:spAutoFit/>
          </a:bodyPr>
          <a:lstStyle/>
          <a:p>
            <a:pPr marL="38100">
              <a:lnSpc>
                <a:spcPct val="100000"/>
              </a:lnSpc>
              <a:spcBef>
                <a:spcPts val="100"/>
              </a:spcBef>
            </a:pPr>
            <a:r>
              <a:rPr lang="en-IN" altLang="en-US" sz="2000" dirty="0"/>
              <a:t>8</a:t>
            </a:r>
            <a:endParaRPr lang="en-IN" alt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15701</Words>
  <Application>WPS Presentation</Application>
  <PresentationFormat>Custom</PresentationFormat>
  <Paragraphs>537</Paragraphs>
  <Slides>34</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Arial</vt:lpstr>
      <vt:lpstr>SimSun</vt:lpstr>
      <vt:lpstr>Wingdings</vt:lpstr>
      <vt:lpstr>Times New Roman</vt:lpstr>
      <vt:lpstr>Times New Roman</vt:lpstr>
      <vt:lpstr>Arial MT</vt:lpstr>
      <vt:lpstr>Calibri</vt:lpstr>
      <vt:lpstr>Microsoft YaHei</vt:lpstr>
      <vt:lpstr>Arial Unicode MS</vt:lpstr>
      <vt:lpstr>Cambria</vt:lpstr>
      <vt:lpstr>Office Theme</vt:lpstr>
      <vt:lpstr>20IT603L – Mini Project-II</vt:lpstr>
      <vt:lpstr>Table of Contents</vt:lpstr>
      <vt:lpstr>PowerPoint 演示文稿</vt:lpstr>
      <vt:lpstr>Abstract</vt:lpstr>
      <vt:lpstr>Introduction</vt:lpstr>
      <vt:lpstr>Contd…</vt:lpstr>
      <vt:lpstr>Objective(s) and Scope</vt:lpstr>
      <vt:lpstr>Contd…</vt:lpstr>
      <vt:lpstr>Literature Survey</vt:lpstr>
      <vt:lpstr>PowerPoint 演示文稿</vt:lpstr>
      <vt:lpstr>Summary of Literature Survey </vt:lpstr>
      <vt:lpstr>PowerPoint 演示文稿</vt:lpstr>
      <vt:lpstr>Proposed Work</vt:lpstr>
      <vt:lpstr>Proposed Work</vt:lpstr>
      <vt:lpstr>Novelty in Proposed Work</vt:lpstr>
      <vt:lpstr>Modules Split-up </vt:lpstr>
      <vt:lpstr>Module Description</vt:lpstr>
      <vt:lpstr>PowerPoint 演示文稿</vt:lpstr>
      <vt:lpstr>PowerPoint 演示文稿</vt:lpstr>
      <vt:lpstr>PowerPoint 演示文稿</vt:lpstr>
      <vt:lpstr>PowerPoint 演示文稿</vt:lpstr>
      <vt:lpstr>PowerPoint 演示文稿</vt:lpstr>
      <vt:lpstr>Usecase Diagram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References</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20IT603L – Mini Project-II</dc:title>
  <dc:creator>Raja</dc:creator>
  <cp:lastModifiedBy>windows 10</cp:lastModifiedBy>
  <cp:revision>101</cp:revision>
  <dcterms:created xsi:type="dcterms:W3CDTF">2024-02-20T13:02:00Z</dcterms:created>
  <dcterms:modified xsi:type="dcterms:W3CDTF">2024-05-06T05:47:59Z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2024-01-24T12:30:00Z</vt:filetime>
  </property>
  <property fmtid="{D5CDD505-2E9C-101B-9397-08002B2CF9AE}" pid="3" name="Creator">
    <vt:lpwstr>WPS Presentation</vt:lpwstr>
  </property>
  <property fmtid="{D5CDD505-2E9C-101B-9397-08002B2CF9AE}" pid="4" name="LastSaved">
    <vt:filetime>2024-02-22T12:30:00Z</vt:filetime>
  </property>
  <property fmtid="{D5CDD505-2E9C-101B-9397-08002B2CF9AE}" pid="5" name="ICV">
    <vt:lpwstr>BC676CAA2DA344189C7290A24F798CE4_13</vt:lpwstr>
  </property>
  <property fmtid="{D5CDD505-2E9C-101B-9397-08002B2CF9AE}" pid="6" name="KSOProductBuildVer">
    <vt:lpwstr>1033-12.2.0.16731</vt:lpwstr>
  </property>
</Properties>
</file>