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"/>
  </p:notesMasterIdLst>
  <p:sldIdLst>
    <p:sldId id="316" r:id="rId2"/>
    <p:sldId id="315" r:id="rId3"/>
  </p:sldIdLst>
  <p:sldSz cx="7561263" cy="10693400"/>
  <p:notesSz cx="7099300" cy="10234613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">
          <p15:clr>
            <a:srgbClr val="A4A3A4"/>
          </p15:clr>
        </p15:guide>
        <p15:guide id="2" orient="horz" pos="6516">
          <p15:clr>
            <a:srgbClr val="A4A3A4"/>
          </p15:clr>
        </p15:guide>
        <p15:guide id="3" orient="horz" pos="6212">
          <p15:clr>
            <a:srgbClr val="A4A3A4"/>
          </p15:clr>
        </p15:guide>
        <p15:guide id="4" orient="horz" pos="1244">
          <p15:clr>
            <a:srgbClr val="A4A3A4"/>
          </p15:clr>
        </p15:guide>
        <p15:guide id="5" orient="horz">
          <p15:clr>
            <a:srgbClr val="A4A3A4"/>
          </p15:clr>
        </p15:guide>
        <p15:guide id="6" pos="2378">
          <p15:clr>
            <a:srgbClr val="A4A3A4"/>
          </p15:clr>
        </p15:guide>
        <p15:guide id="7" pos="4499">
          <p15:clr>
            <a:srgbClr val="A4A3A4"/>
          </p15:clr>
        </p15:guide>
        <p15:guide id="8" pos="2448">
          <p15:clr>
            <a:srgbClr val="A4A3A4"/>
          </p15:clr>
        </p15:guide>
        <p15:guide id="9" pos="1627">
          <p15:clr>
            <a:srgbClr val="A4A3A4"/>
          </p15:clr>
        </p15:guide>
        <p15:guide id="10" pos="1712">
          <p15:clr>
            <a:srgbClr val="A4A3A4"/>
          </p15:clr>
        </p15:guide>
        <p15:guide id="11" pos="3136">
          <p15:clr>
            <a:srgbClr val="A4A3A4"/>
          </p15:clr>
        </p15:guide>
        <p15:guide id="12" pos="913">
          <p15:clr>
            <a:srgbClr val="A4A3A4"/>
          </p15:clr>
        </p15:guide>
        <p15:guide id="13" pos="3850">
          <p15:clr>
            <a:srgbClr val="A4A3A4"/>
          </p15:clr>
        </p15:guide>
        <p15:guide id="14" pos="3782">
          <p15:clr>
            <a:srgbClr val="A4A3A4"/>
          </p15:clr>
        </p15:guide>
        <p15:guide id="15" pos="3056">
          <p15:clr>
            <a:srgbClr val="A4A3A4"/>
          </p15:clr>
        </p15:guide>
        <p15:guide id="16" pos="992">
          <p15:clr>
            <a:srgbClr val="A4A3A4"/>
          </p15:clr>
        </p15:guide>
        <p15:guide id="17" pos="279">
          <p15:clr>
            <a:srgbClr val="A4A3A4"/>
          </p15:clr>
        </p15:guide>
        <p15:guide id="18" pos="612">
          <p15:clr>
            <a:srgbClr val="A4A3A4"/>
          </p15:clr>
        </p15:guide>
        <p15:guide id="19" pos="2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3E3"/>
    <a:srgbClr val="F1BAC3"/>
    <a:srgbClr val="FDF5F7"/>
    <a:srgbClr val="ECC7C6"/>
    <a:srgbClr val="D93954"/>
    <a:srgbClr val="FFFFFF"/>
    <a:srgbClr val="968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4718" autoAdjust="0"/>
  </p:normalViewPr>
  <p:slideViewPr>
    <p:cSldViewPr snapToGrid="0">
      <p:cViewPr>
        <p:scale>
          <a:sx n="99" d="100"/>
          <a:sy n="99" d="100"/>
        </p:scale>
        <p:origin x="1100" y="48"/>
      </p:cViewPr>
      <p:guideLst>
        <p:guide orient="horz" pos="239"/>
        <p:guide orient="horz" pos="6516"/>
        <p:guide orient="horz" pos="6212"/>
        <p:guide orient="horz" pos="1244"/>
        <p:guide orient="horz"/>
        <p:guide pos="2378"/>
        <p:guide pos="4499"/>
        <p:guide pos="2448"/>
        <p:guide pos="1627"/>
        <p:guide pos="1712"/>
        <p:guide pos="3136"/>
        <p:guide pos="913"/>
        <p:guide pos="3850"/>
        <p:guide pos="3782"/>
        <p:guide pos="3056"/>
        <p:guide pos="992"/>
        <p:guide pos="279"/>
        <p:guide pos="612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5EFB8DA3-BCA9-4B7D-B50D-14F47506B614}" type="datetimeFigureOut">
              <a:rPr lang="en-GB" smtClean="0"/>
              <a:pPr/>
              <a:t>21/12/2021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68350"/>
            <a:ext cx="271462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5"/>
            <a:ext cx="3076363" cy="51173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5"/>
            <a:ext cx="3076363" cy="51173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F07B8F03-BC93-4120-96CA-A36DF640BE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98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5051" y="584572"/>
            <a:ext cx="3395007" cy="228126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chemeClr val="bg1"/>
                </a:solidFill>
                <a:latin typeface="Georgia" pitchFamily="18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/>
              <a:t>www.pwc.co.uk</a:t>
            </a:r>
          </a:p>
        </p:txBody>
      </p:sp>
      <p:grpSp>
        <p:nvGrpSpPr>
          <p:cNvPr id="26" name="Group 18"/>
          <p:cNvGrpSpPr/>
          <p:nvPr userDrawn="1"/>
        </p:nvGrpSpPr>
        <p:grpSpPr bwMode="gray">
          <a:xfrm>
            <a:off x="1856267" y="356448"/>
            <a:ext cx="5263922" cy="9256394"/>
            <a:chOff x="19140488" y="13674"/>
            <a:chExt cx="7443798" cy="6145827"/>
          </a:xfrm>
        </p:grpSpPr>
        <p:sp>
          <p:nvSpPr>
            <p:cNvPr id="31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Georgia" pitchFamily="18" charset="0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15051" y="1721931"/>
            <a:ext cx="4128392" cy="1045543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>
              <a:lnSpc>
                <a:spcPct val="90000"/>
              </a:lnSpc>
              <a:defRPr sz="37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015051" y="2768784"/>
            <a:ext cx="4128392" cy="142578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7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100">
                <a:solidFill>
                  <a:schemeClr val="bg1"/>
                </a:solidFill>
                <a:latin typeface="+mj-lt"/>
              </a:defRPr>
            </a:lvl2pPr>
            <a:lvl3pPr marL="521528" indent="0" algn="l">
              <a:buNone/>
              <a:defRPr sz="2100">
                <a:solidFill>
                  <a:schemeClr val="bg1"/>
                </a:solidFill>
                <a:latin typeface="+mj-lt"/>
              </a:defRPr>
            </a:lvl3pPr>
            <a:lvl4pPr marL="1043056" indent="0" algn="l">
              <a:buNone/>
              <a:defRPr sz="2100">
                <a:solidFill>
                  <a:schemeClr val="bg1"/>
                </a:solidFill>
                <a:latin typeface="+mj-lt"/>
              </a:defRPr>
            </a:lvl4pPr>
            <a:lvl5pPr marL="1564584" indent="0" algn="l">
              <a:buNone/>
              <a:defRPr sz="2100">
                <a:solidFill>
                  <a:schemeClr val="bg1"/>
                </a:solidFill>
                <a:latin typeface="+mj-lt"/>
              </a:defRPr>
            </a:lvl5pPr>
            <a:lvl6pPr marL="2086112" indent="0" algn="l">
              <a:buNone/>
              <a:defRPr sz="2100">
                <a:solidFill>
                  <a:schemeClr val="bg1"/>
                </a:solidFill>
                <a:latin typeface="+mj-lt"/>
              </a:defRPr>
            </a:lvl6pPr>
            <a:lvl7pPr marL="2607640" indent="0" algn="l">
              <a:buNone/>
              <a:defRPr sz="2100">
                <a:solidFill>
                  <a:schemeClr val="bg1"/>
                </a:solidFill>
                <a:latin typeface="+mj-lt"/>
              </a:defRPr>
            </a:lvl7pPr>
            <a:lvl8pPr marL="3129168" indent="0" algn="l">
              <a:buNone/>
              <a:defRPr sz="2100">
                <a:solidFill>
                  <a:schemeClr val="bg1"/>
                </a:solidFill>
                <a:latin typeface="+mj-lt"/>
              </a:defRPr>
            </a:lvl8pPr>
            <a:lvl9pPr marL="3650696" indent="0" algn="l">
              <a:buNone/>
              <a:defRPr sz="21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0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271048" y="7368151"/>
            <a:ext cx="1270133" cy="707008"/>
          </a:xfrm>
          <a:prstGeom prst="rect">
            <a:avLst/>
          </a:prstGeom>
        </p:spPr>
        <p:txBody>
          <a:bodyPr lIns="5795" tIns="0" rIns="0" bIns="0"/>
          <a:lstStyle>
            <a:lvl1pPr>
              <a:defRPr sz="1100"/>
            </a:lvl1pPr>
          </a:lstStyle>
          <a:p>
            <a:r>
              <a:rPr lang="en-GB" dirty="0"/>
              <a:t> Client Logo</a:t>
            </a:r>
          </a:p>
        </p:txBody>
      </p:sp>
      <p:sp>
        <p:nvSpPr>
          <p:cNvPr id="5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858368" y="4688855"/>
            <a:ext cx="4700990" cy="49257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GB" dirty="0"/>
          </a:p>
        </p:txBody>
      </p:sp>
      <p:sp>
        <p:nvSpPr>
          <p:cNvPr id="1026" name="Freeform 2"/>
          <p:cNvSpPr>
            <a:spLocks/>
          </p:cNvSpPr>
          <p:nvPr userDrawn="1"/>
        </p:nvSpPr>
        <p:spPr bwMode="auto">
          <a:xfrm>
            <a:off x="271048" y="6059593"/>
            <a:ext cx="1175985" cy="168940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0" y="0"/>
              </a:cxn>
              <a:cxn ang="0">
                <a:pos x="9301" y="0"/>
              </a:cxn>
            </a:cxnLst>
            <a:rect l="0" t="0" r="r" b="b"/>
            <a:pathLst>
              <a:path w="9301" h="228">
                <a:moveTo>
                  <a:pt x="0" y="228"/>
                </a:moveTo>
                <a:lnTo>
                  <a:pt x="0" y="0"/>
                </a:lnTo>
                <a:lnTo>
                  <a:pt x="9301" y="0"/>
                </a:lnTo>
              </a:path>
            </a:pathLst>
          </a:custGeom>
          <a:noFill/>
          <a:ln w="1270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Georgia" pitchFamily="18" charset="0"/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6"/>
          </p:nvPr>
        </p:nvSpPr>
        <p:spPr>
          <a:xfrm>
            <a:off x="357388" y="6239669"/>
            <a:ext cx="1317040" cy="341932"/>
          </a:xfrm>
          <a:prstGeom prst="rect">
            <a:avLst/>
          </a:prstGeom>
        </p:spPr>
        <p:txBody>
          <a:bodyPr wrap="square" lIns="5795" tIns="0" rIns="0" bIns="0">
            <a:spAutoFit/>
          </a:bodyPr>
          <a:lstStyle>
            <a:lvl1pPr>
              <a:defRPr sz="1100" i="1"/>
            </a:lvl1pPr>
            <a:lvl2pPr>
              <a:defRPr sz="1100" i="1"/>
            </a:lvl2pPr>
            <a:lvl3pPr>
              <a:defRPr sz="1100" i="1"/>
            </a:lvl3pPr>
            <a:lvl4pPr>
              <a:defRPr sz="1100" i="1"/>
            </a:lvl4pPr>
            <a:lvl5pPr>
              <a:defRPr sz="1100" i="1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grpSp>
        <p:nvGrpSpPr>
          <p:cNvPr id="57" name="Group 32"/>
          <p:cNvGrpSpPr/>
          <p:nvPr userDrawn="1"/>
        </p:nvGrpSpPr>
        <p:grpSpPr>
          <a:xfrm>
            <a:off x="925711" y="9607510"/>
            <a:ext cx="1077595" cy="628690"/>
            <a:chOff x="518032" y="978681"/>
            <a:chExt cx="4572000" cy="2667393"/>
          </a:xfrm>
        </p:grpSpPr>
        <p:sp>
          <p:nvSpPr>
            <p:cNvPr id="58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  <p:sp>
          <p:nvSpPr>
            <p:cNvPr id="59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201" y="666750"/>
            <a:ext cx="4410737" cy="14257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2709452" y="1710846"/>
            <a:ext cx="4410737" cy="689130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8263" y="1710846"/>
            <a:ext cx="2142358" cy="3322083"/>
          </a:xfrm>
          <a:prstGeom prst="rect">
            <a:avLst/>
          </a:prstGeom>
        </p:spPr>
        <p:txBody>
          <a:bodyPr/>
          <a:lstStyle>
            <a:lvl1pPr>
              <a:defRPr sz="27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4732427" y="-1770151"/>
            <a:ext cx="237630" cy="45367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3DBB00E-39A4-4F17-973C-6A782B099904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63" y="666750"/>
            <a:ext cx="6679116" cy="142578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FB6F-A987-45EA-BEC6-EB067E6DDE57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446161" y="10146633"/>
            <a:ext cx="2394400" cy="214455"/>
          </a:xfrm>
        </p:spPr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EE8-0E62-4596-BB43-E866739F97A1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63" y="666750"/>
            <a:ext cx="6679116" cy="14257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043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000" b="1" i="1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074" y="9148798"/>
            <a:ext cx="3969663" cy="1188156"/>
          </a:xfrm>
          <a:prstGeom prst="rect">
            <a:avLst/>
          </a:prstGeom>
        </p:spPr>
        <p:txBody>
          <a:bodyPr anchor="b"/>
          <a:lstStyle>
            <a:lvl1pPr>
              <a:defRPr sz="6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Add legal and copyright disclaimers here.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583625"/>
            <a:ext cx="6968193" cy="11790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46088" y="1101977"/>
            <a:ext cx="6968193" cy="690615"/>
          </a:xfrm>
        </p:spPr>
        <p:txBody>
          <a:bodyPr lIns="0" tIns="0" rIns="0" bIns="0"/>
          <a:lstStyle>
            <a:lvl1pPr>
              <a:def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261A8A-3EFA-41E7-977B-A77F5F1C28FC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wC Letter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60475" y="1890713"/>
            <a:ext cx="5859463" cy="7416800"/>
          </a:xfrm>
        </p:spPr>
        <p:txBody>
          <a:bodyPr lIns="0" tIns="0" rIns="0" bIns="0"/>
          <a:lstStyle>
            <a:lvl1pPr>
              <a:spcAft>
                <a:spcPts val="900"/>
              </a:spcAft>
              <a:defRPr sz="1000"/>
            </a:lvl1pPr>
            <a:lvl2pPr>
              <a:spcAft>
                <a:spcPts val="900"/>
              </a:spcAft>
              <a:defRPr sz="1000"/>
            </a:lvl2pPr>
            <a:lvl3pPr>
              <a:spcAft>
                <a:spcPts val="900"/>
              </a:spcAft>
              <a:defRPr sz="1000"/>
            </a:lvl3pPr>
            <a:lvl4pPr>
              <a:spcAft>
                <a:spcPts val="900"/>
              </a:spcAft>
              <a:defRPr sz="1000"/>
            </a:lvl4pPr>
            <a:lvl5pPr>
              <a:spcAft>
                <a:spcPts val="900"/>
              </a:spcAft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pic>
        <p:nvPicPr>
          <p:cNvPr id="11" name="first_page_logo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247" y="564826"/>
            <a:ext cx="1554555" cy="13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 userDrawn="1"/>
        </p:nvSpPr>
        <p:spPr>
          <a:xfrm>
            <a:off x="1222846" y="9624230"/>
            <a:ext cx="5931584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000" i="1" dirty="0">
                <a:latin typeface="Georgia" pitchFamily="18" charset="0"/>
              </a:rPr>
              <a:t>PricewaterhouseCoopers LLP, 1 Embankment Place, London WC2N 6RH</a:t>
            </a:r>
          </a:p>
          <a:p>
            <a:r>
              <a:rPr lang="en-GB" sz="1000" i="1" dirty="0">
                <a:latin typeface="Georgia" pitchFamily="18" charset="0"/>
              </a:rPr>
              <a:t>T: +44 (0) 20 7583 5000, F: +44 (0) 20 7822 4652,  www.pwc.co.uk</a:t>
            </a:r>
          </a:p>
          <a:p>
            <a:r>
              <a:rPr lang="en-GB" sz="900" i="1" dirty="0">
                <a:latin typeface="Georgia" pitchFamily="18" charset="0"/>
              </a:rPr>
              <a:t> </a:t>
            </a:r>
            <a:endParaRPr lang="en-GB" sz="900" dirty="0">
              <a:latin typeface="Georgia" pitchFamily="18" charset="0"/>
            </a:endParaRPr>
          </a:p>
          <a:p>
            <a:r>
              <a:rPr lang="en-GB" sz="600" dirty="0"/>
              <a:t>PricewaterhouseCoopers LLP is a limited liability partnership registered in England with registered number OC303525. The registered office of PricewaterhouseCoopers LLP is 1 Embankment Place, London WC2N 6RH.  PricewaterhouseCoopers LLP is authorised and regulated by the Financial Services Authority for designated investment business.</a:t>
            </a:r>
          </a:p>
        </p:txBody>
      </p:sp>
      <p:sp>
        <p:nvSpPr>
          <p:cNvPr id="13" name="Freeform 2"/>
          <p:cNvSpPr>
            <a:spLocks/>
          </p:cNvSpPr>
          <p:nvPr userDrawn="1"/>
        </p:nvSpPr>
        <p:spPr bwMode="auto">
          <a:xfrm>
            <a:off x="1126423" y="9492914"/>
            <a:ext cx="5976000" cy="168400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0" y="0"/>
              </a:cxn>
              <a:cxn ang="0">
                <a:pos x="9301" y="0"/>
              </a:cxn>
            </a:cxnLst>
            <a:rect l="0" t="0" r="r" b="b"/>
            <a:pathLst>
              <a:path w="9301" h="228">
                <a:moveTo>
                  <a:pt x="0" y="228"/>
                </a:moveTo>
                <a:lnTo>
                  <a:pt x="0" y="0"/>
                </a:lnTo>
                <a:lnTo>
                  <a:pt x="9301" y="0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wC Letterhead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260475" y="1890713"/>
            <a:ext cx="5859463" cy="7416800"/>
          </a:xfrm>
        </p:spPr>
        <p:txBody>
          <a:bodyPr lIns="0" tIns="0" rIns="0" bIns="0"/>
          <a:lstStyle>
            <a:lvl1pPr>
              <a:spcAft>
                <a:spcPts val="900"/>
              </a:spcAft>
              <a:defRPr sz="1000"/>
            </a:lvl1pPr>
            <a:lvl2pPr>
              <a:spcAft>
                <a:spcPts val="900"/>
              </a:spcAft>
              <a:defRPr sz="1000"/>
            </a:lvl2pPr>
            <a:lvl3pPr>
              <a:spcAft>
                <a:spcPts val="900"/>
              </a:spcAft>
              <a:defRPr sz="1000"/>
            </a:lvl3pPr>
            <a:lvl4pPr>
              <a:spcAft>
                <a:spcPts val="900"/>
              </a:spcAft>
              <a:defRPr sz="1000"/>
            </a:lvl4pPr>
            <a:lvl5pPr>
              <a:spcAft>
                <a:spcPts val="900"/>
              </a:spcAft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pic>
        <p:nvPicPr>
          <p:cNvPr id="11" name="first_page_logo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247" y="564826"/>
            <a:ext cx="1554555" cy="13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 userDrawn="1"/>
        </p:nvSpPr>
        <p:spPr>
          <a:xfrm>
            <a:off x="1260475" y="10190262"/>
            <a:ext cx="5931584" cy="146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950" i="0" dirty="0">
                <a:latin typeface="+mn-lt"/>
              </a:rPr>
              <a:t>Page </a:t>
            </a:r>
            <a:fld id="{98BA0E99-7F23-4959-BCF2-58727ED94822}" type="slidenum">
              <a:rPr lang="en-GB" sz="950" i="0" smtClean="0">
                <a:latin typeface="+mn-lt"/>
              </a:rPr>
              <a:pPr/>
              <a:t>‹#›</a:t>
            </a:fld>
            <a:endParaRPr lang="en-GB" sz="950" i="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63" y="666750"/>
            <a:ext cx="6679116" cy="935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70651" y="1729666"/>
            <a:ext cx="6679116" cy="6891302"/>
          </a:xfrm>
          <a:prstGeom prst="rect">
            <a:avLst/>
          </a:prstGeom>
        </p:spPr>
        <p:txBody>
          <a:bodyPr lIns="0"/>
          <a:lstStyle>
            <a:lvl1pPr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z="950"/>
            </a:lvl1pPr>
          </a:lstStyle>
          <a:p>
            <a:fld id="{3B14D600-D1D6-4E14-9271-218920CC6B3E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950"/>
            </a:lvl1pPr>
          </a:lstStyle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950"/>
            </a:lvl1pPr>
          </a:lstStyle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68263" y="1718468"/>
            <a:ext cx="3276547" cy="7913212"/>
          </a:xfrm>
          <a:prstGeom prst="rect">
            <a:avLst/>
          </a:prstGeom>
        </p:spPr>
        <p:txBody>
          <a:bodyPr lIns="0" rIns="0"/>
          <a:lstStyle>
            <a:lvl1pPr>
              <a:spcAft>
                <a:spcPts val="9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843644" y="1718465"/>
            <a:ext cx="3276546" cy="7913213"/>
          </a:xfrm>
          <a:prstGeom prst="rect">
            <a:avLst/>
          </a:prstGeom>
        </p:spPr>
        <p:txBody>
          <a:bodyPr lIns="0" rIns="0"/>
          <a:lstStyle>
            <a:lvl1pPr>
              <a:spcAft>
                <a:spcPts val="900"/>
              </a:spcAft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8263" y="666750"/>
            <a:ext cx="6805137" cy="102936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CB6472F-36A3-4260-972E-5454840F3A9A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63" y="666750"/>
            <a:ext cx="6679116" cy="105016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468263" y="1726540"/>
            <a:ext cx="2142358" cy="7897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2709454" y="1726540"/>
            <a:ext cx="2142357" cy="7897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977831" y="1726540"/>
            <a:ext cx="2142358" cy="78975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933C829-996E-4E49-9A4F-52CCF9144D9C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63" y="666751"/>
            <a:ext cx="6679116" cy="106045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41074" y="5227884"/>
            <a:ext cx="3276547" cy="4396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843643" y="5227884"/>
            <a:ext cx="3276548" cy="4396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8263" y="1887928"/>
            <a:ext cx="6679116" cy="2257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C4F299-2DEE-4AAA-9C6B-C8C858C9A08E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63" y="666750"/>
            <a:ext cx="6679116" cy="96595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977831" y="1709859"/>
            <a:ext cx="2142358" cy="33268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977831" y="5274325"/>
            <a:ext cx="2142358" cy="33268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8263" y="1709859"/>
            <a:ext cx="4410737" cy="68913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B0704E8-DE48-43E7-8DE2-FC91CF9FB399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68263" y="1709859"/>
            <a:ext cx="2142358" cy="33268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63" y="666750"/>
            <a:ext cx="6679116" cy="85694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41074" y="5274325"/>
            <a:ext cx="2142358" cy="33268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709452" y="1709859"/>
            <a:ext cx="4410737" cy="68913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D1482D7-F369-4F7D-90DF-DC0ADBC6CEF7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/>
              <a:t>PwC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2679405" cy="10693400"/>
          </a:xfrm>
          <a:prstGeom prst="rect">
            <a:avLst/>
          </a:prstGeom>
          <a:solidFill>
            <a:srgbClr val="FDF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68263" y="1723693"/>
            <a:ext cx="6805137" cy="70565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</a:p>
          <a:p>
            <a:pPr lvl="8"/>
            <a:r>
              <a:rPr lang="en-US" dirty="0"/>
              <a:t>9th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468263" y="666751"/>
            <a:ext cx="6805137" cy="5754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5425906" y="10146633"/>
            <a:ext cx="1764295" cy="2144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E1F57A-150E-4100-8D5B-9FD203B17B37}" type="datetime6">
              <a:rPr lang="en-US" smtClean="0"/>
              <a:pPr/>
              <a:t>December 21</a:t>
            </a:fld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446161" y="10146633"/>
            <a:ext cx="2394400" cy="2144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PwC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3463063" y="10163342"/>
            <a:ext cx="636231" cy="2147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0776233-9026-4422-A5AD-FE08123C20F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Shape 11"/>
          <p:cNvCxnSpPr/>
          <p:nvPr userDrawn="1"/>
        </p:nvCxnSpPr>
        <p:spPr>
          <a:xfrm rot="5400000" flipH="1" flipV="1">
            <a:off x="3607603" y="-2904340"/>
            <a:ext cx="237630" cy="6805137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8" r:id="rId2"/>
    <p:sldLayoutId id="214748367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1" r:id="rId14"/>
    <p:sldLayoutId id="2147483676" r:id="rId15"/>
  </p:sldLayoutIdLst>
  <p:hf hdr="0"/>
  <p:txStyles>
    <p:titleStyle>
      <a:lvl1pPr algn="l" defTabSz="1043056" rtl="0" eaLnBrk="1" latinLnBrk="0" hangingPunct="1">
        <a:lnSpc>
          <a:spcPct val="100000"/>
        </a:lnSpc>
        <a:spcBef>
          <a:spcPct val="0"/>
        </a:spcBef>
        <a:buNone/>
        <a:defRPr sz="2700" b="1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043056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kumimoji="0" lang="en-US" sz="1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Georgia" pitchFamily="18" charset="0"/>
          <a:ea typeface="+mn-ea"/>
          <a:cs typeface="+mn-cs"/>
        </a:defRPr>
      </a:lvl1pPr>
      <a:lvl2pPr marL="312917" marR="0" indent="-312917" algn="l" defTabSz="1043056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 typeface="Georgia" pitchFamily="18" charset="0"/>
        <a:buChar char="•"/>
        <a:tabLst/>
        <a:defRPr kumimoji="0" lang="en-US" sz="1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Georgia" pitchFamily="18" charset="0"/>
          <a:ea typeface="+mn-ea"/>
          <a:cs typeface="+mn-cs"/>
        </a:defRPr>
      </a:lvl2pPr>
      <a:lvl3pPr marL="625834" marR="0" indent="-312917" algn="l" defTabSz="1043056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 typeface="Georgia" pitchFamily="18" charset="0"/>
        <a:buChar char="-"/>
        <a:tabLst/>
        <a:defRPr kumimoji="0" lang="en-US" sz="1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Georgia" pitchFamily="18" charset="0"/>
          <a:ea typeface="+mn-ea"/>
          <a:cs typeface="+mn-cs"/>
        </a:defRPr>
      </a:lvl3pPr>
      <a:lvl4pPr marL="938750" marR="0" indent="-312917" algn="l" defTabSz="1043056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 typeface="Georgia" pitchFamily="18" charset="0"/>
        <a:buChar char="◦"/>
        <a:tabLst/>
        <a:defRPr kumimoji="0" lang="en-US" sz="1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Georgia" pitchFamily="18" charset="0"/>
          <a:ea typeface="+mn-ea"/>
          <a:cs typeface="+mn-cs"/>
        </a:defRPr>
      </a:lvl4pPr>
      <a:lvl5pPr marL="1251667" marR="0" indent="-312917" algn="l" defTabSz="1043056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 typeface="Georgia" pitchFamily="18" charset="0"/>
        <a:buChar char="›"/>
        <a:tabLst/>
        <a:defRPr kumimoji="0" lang="en-GB" sz="1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Georgia" pitchFamily="18" charset="0"/>
          <a:ea typeface="+mn-ea"/>
          <a:cs typeface="+mn-cs"/>
        </a:defRPr>
      </a:lvl5pPr>
      <a:lvl6pPr marL="312917" marR="0" indent="-312917" algn="l" defTabSz="1043056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625834" indent="-312917" algn="l" defTabSz="1043056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938750" indent="-312917" algn="l" defTabSz="1043056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312917" algn="l" defTabSz="1043056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1200" b="1" kern="1200" baseline="0">
          <a:solidFill>
            <a:schemeClr val="accent5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ivasankaran.pitchandi@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jpeg"/><Relationship Id="rId4" Type="http://schemas.openxmlformats.org/officeDocument/2006/relationships/hyperlink" Target="mailto:tuhin.biswas@pwc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/>
              <a:t>Consulting</a:t>
            </a:r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Resume</a:t>
            </a:r>
          </a:p>
        </p:txBody>
      </p:sp>
      <p:pic>
        <p:nvPicPr>
          <p:cNvPr id="33" name="first_page_logo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9658350"/>
            <a:ext cx="1323974" cy="1035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7038" y="1960337"/>
          <a:ext cx="2155826" cy="680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353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Educational qualifications </a:t>
                      </a: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328">
                <a:tc>
                  <a:txBody>
                    <a:bodyPr/>
                    <a:lstStyle/>
                    <a:p>
                      <a:pPr marL="182563" indent="-182563" fontAlgn="t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 - EEE, RMD Engineering college- Chennai.</a:t>
                      </a:r>
                      <a:b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(Aug 2014- May 2018)</a:t>
                      </a:r>
                    </a:p>
                    <a:p>
                      <a:pPr marL="182563" indent="-182563" fontAlgn="t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HSC- SRV Excel Matric Hr. Sec School- </a:t>
                      </a:r>
                      <a:r>
                        <a:rPr lang="en-GB" sz="105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Namakkal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(Jun 2013- Apr 2014)</a:t>
                      </a:r>
                    </a:p>
                    <a:p>
                      <a:pPr marL="182563" indent="-182563" fontAlgn="t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SSLC-SRV Excel Matric Hr. Sec School- </a:t>
                      </a:r>
                      <a:r>
                        <a:rPr lang="en-GB" sz="105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Namakkal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(Jun 2011- Apr 2012)</a:t>
                      </a:r>
                    </a:p>
                  </a:txBody>
                  <a:tcPr marL="72000" marR="7200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3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Professional qualifications </a:t>
                      </a: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144">
                <a:tc>
                  <a:txBody>
                    <a:bodyPr/>
                    <a:lstStyle/>
                    <a:p>
                      <a:pPr marL="228600" marR="0" indent="-228600" algn="l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PricewaterhouseCoopers, Associate, </a:t>
                      </a:r>
                      <a:b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Aug 2021 to Present.</a:t>
                      </a:r>
                    </a:p>
                    <a:p>
                      <a:pPr marL="228600" marR="0" indent="-228600" algn="l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Capgemini,</a:t>
                      </a:r>
                      <a:b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Associate Consultant,</a:t>
                      </a:r>
                      <a:b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 2018 – Aug 2021.</a:t>
                      </a:r>
                    </a:p>
                    <a:p>
                      <a:pPr marL="228600" marR="0" lvl="0" indent="-228600" algn="l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GB" sz="105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GB" sz="105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24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Certifications/Trainings </a:t>
                      </a: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6195">
                <a:tc>
                  <a:txBody>
                    <a:bodyPr/>
                    <a:lstStyle/>
                    <a:p>
                      <a:pPr marL="171450" indent="-171450" fontAlgn="t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 100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 Microsoft Certified: Data Analyst Associate. </a:t>
                      </a:r>
                      <a:b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(May 2021)</a:t>
                      </a:r>
                    </a:p>
                    <a:p>
                      <a:pPr marL="171450" indent="-171450" fontAlgn="t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70-778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Analysing and Visualizing Data with Microsoft Power BI. (May 2020)</a:t>
                      </a:r>
                    </a:p>
                    <a:p>
                      <a:pPr marL="171450" indent="-171450" fontAlgn="t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 900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 Microsoft Certified: Power Platform Fundamentals. (February 2021)</a:t>
                      </a:r>
                    </a:p>
                    <a:p>
                      <a:pPr marL="171450" indent="-171450" fontAlgn="t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DP-200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Implementing an Azure Data Solution. (November 2020)</a:t>
                      </a:r>
                    </a:p>
                    <a:p>
                      <a:pPr marL="171450" indent="-171450" fontAlgn="t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AZ 900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Microsoft Azure Fundamentals. (September 2020)</a:t>
                      </a:r>
                    </a:p>
                  </a:txBody>
                  <a:tcPr marL="72000" marR="7200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64468" y="6592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GB" sz="1600" b="1" dirty="0">
                <a:solidFill>
                  <a:schemeClr val="tx2"/>
                </a:solidFill>
                <a:latin typeface="Georgia" pitchFamily="18" charset="0"/>
              </a:rPr>
              <a:t>Name: Sivasankaran P</a:t>
            </a:r>
          </a:p>
          <a:p>
            <a:pPr indent="-274320">
              <a:spcAft>
                <a:spcPts val="900"/>
              </a:spcAft>
            </a:pPr>
            <a:r>
              <a:rPr lang="en-GB" sz="1600" b="1" dirty="0">
                <a:solidFill>
                  <a:schemeClr val="tx2"/>
                </a:solidFill>
                <a:latin typeface="Georgia" pitchFamily="18" charset="0"/>
              </a:rPr>
              <a:t>Grade: Associate 	</a:t>
            </a:r>
          </a:p>
          <a:p>
            <a:pPr indent="-274320">
              <a:spcAft>
                <a:spcPts val="900"/>
              </a:spcAft>
            </a:pPr>
            <a:r>
              <a:rPr lang="en-GB" sz="1600" b="1" dirty="0">
                <a:solidFill>
                  <a:schemeClr val="tx2"/>
                </a:solidFill>
                <a:latin typeface="Georgia" pitchFamily="18" charset="0"/>
              </a:rPr>
              <a:t>Competency: Power BI, </a:t>
            </a:r>
            <a:br>
              <a:rPr lang="en-GB" sz="1600" b="1" dirty="0">
                <a:solidFill>
                  <a:schemeClr val="tx2"/>
                </a:solidFill>
                <a:latin typeface="Georgia" pitchFamily="18" charset="0"/>
              </a:rPr>
            </a:br>
            <a:r>
              <a:rPr lang="en-GB" sz="1600" b="1" dirty="0">
                <a:solidFill>
                  <a:schemeClr val="tx2"/>
                </a:solidFill>
                <a:latin typeface="Georgia" pitchFamily="18" charset="0"/>
              </a:rPr>
              <a:t>Power Apps, SQL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6400800" y="628650"/>
            <a:ext cx="762000" cy="91440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7950" y="933450"/>
            <a:ext cx="657225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GB" sz="1200" dirty="0">
                <a:solidFill>
                  <a:schemeClr val="bg1"/>
                </a:solidFill>
                <a:latin typeface="Georgia" pitchFamily="18" charset="0"/>
              </a:rPr>
              <a:t>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9C9CD-F81A-4403-BB94-FBBC9492B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13365"/>
            <a:ext cx="819150" cy="94497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A859CE-CFD5-49AA-BAE4-E7427BF18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53135"/>
              </p:ext>
            </p:extLst>
          </p:nvPr>
        </p:nvGraphicFramePr>
        <p:xfrm>
          <a:off x="2737478" y="1960337"/>
          <a:ext cx="4425321" cy="216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321">
                  <a:extLst>
                    <a:ext uri="{9D8B030D-6E8A-4147-A177-3AD203B41FA5}">
                      <a16:colId xmlns:a16="http://schemas.microsoft.com/office/drawing/2014/main" val="516320513"/>
                    </a:ext>
                  </a:extLst>
                </a:gridCol>
              </a:tblGrid>
              <a:tr h="281076">
                <a:tc>
                  <a:txBody>
                    <a:bodyPr/>
                    <a:lstStyle/>
                    <a:p>
                      <a:r>
                        <a:rPr lang="en-GB" sz="12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brief</a:t>
                      </a:r>
                      <a:r>
                        <a:rPr lang="en-GB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306491"/>
                  </a:ext>
                </a:extLst>
              </a:tr>
              <a:tr h="1883762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Sivasankaran is a </a:t>
                      </a:r>
                      <a:r>
                        <a:rPr lang="en-US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Business Intelligence – Associate in the Data and Analytics development team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b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 is a Microsoft Certified: Data Analyst Associate and Power Platform Expert in implementing analytical and reporting solutions. </a:t>
                      </a:r>
                      <a:b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Experienced in leading a Business Intelligence team and performing data analysis, modeling and creating meaningful insights for clients from various domains.</a:t>
                      </a:r>
                      <a:b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b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His primary experience is with </a:t>
                      </a:r>
                      <a:r>
                        <a:rPr lang="en-US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Microsoft Power BI , Power Apps, SQL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GB" altLang="zh-CN" sz="1050" dirty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72000" marR="7200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987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96B65-B97E-4276-BAE1-13F5E76D8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52217"/>
              </p:ext>
            </p:extLst>
          </p:nvPr>
        </p:nvGraphicFramePr>
        <p:xfrm>
          <a:off x="2737478" y="4131445"/>
          <a:ext cx="4425320" cy="463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320">
                  <a:extLst>
                    <a:ext uri="{9D8B030D-6E8A-4147-A177-3AD203B41FA5}">
                      <a16:colId xmlns:a16="http://schemas.microsoft.com/office/drawing/2014/main" val="3834266454"/>
                    </a:ext>
                  </a:extLst>
                </a:gridCol>
              </a:tblGrid>
              <a:tr h="291999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expertise </a:t>
                      </a: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34029"/>
                  </a:ext>
                </a:extLst>
              </a:tr>
              <a:tr h="4343306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altLang="zh-CN" sz="105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Technology capabilities </a:t>
                      </a:r>
                    </a:p>
                    <a:p>
                      <a:pPr marL="171450" marR="0" indent="-171450" algn="l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Languages: </a:t>
                      </a:r>
                      <a:r>
                        <a:rPr lang="en-GB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SQL, DAX, Microsoft Power </a:t>
                      </a:r>
                      <a:r>
                        <a:rPr lang="en-GB" sz="105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Fx</a:t>
                      </a:r>
                      <a:r>
                        <a:rPr lang="en-GB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indent="-171450" algn="l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Areas</a:t>
                      </a:r>
                      <a:r>
                        <a:rPr lang="en-GB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 BI, Power Apps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AAS, SSIS,ADF</a:t>
                      </a:r>
                      <a:endParaRPr lang="en-GB" sz="105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Relational Databases: </a:t>
                      </a:r>
                      <a:r>
                        <a:rPr lang="en-GB" sz="105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Microsoft SQL</a:t>
                      </a:r>
                    </a:p>
                    <a:p>
                      <a:pPr marL="171450" marR="0" indent="-171450" algn="l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Platforms: Windows </a:t>
                      </a:r>
                    </a:p>
                    <a:p>
                      <a:pPr marL="171450" marR="0" indent="-171450" algn="l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Productivity Tools: MS Office Suite</a:t>
                      </a:r>
                    </a:p>
                  </a:txBody>
                  <a:tcPr marL="72000" marR="7200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6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0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/>
              <a:t>Consulting</a:t>
            </a:r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Resume</a:t>
            </a:r>
          </a:p>
        </p:txBody>
      </p:sp>
      <p:pic>
        <p:nvPicPr>
          <p:cNvPr id="33" name="first_page_logo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9658350"/>
            <a:ext cx="1323974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 Box 91"/>
          <p:cNvSpPr txBox="1">
            <a:spLocks noChangeArrowheads="1"/>
          </p:cNvSpPr>
          <p:nvPr/>
        </p:nvSpPr>
        <p:spPr bwMode="auto">
          <a:xfrm>
            <a:off x="207425" y="6197005"/>
            <a:ext cx="2233101" cy="273072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r>
              <a:rPr lang="en-GB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Details:</a:t>
            </a:r>
          </a:p>
          <a:p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Prestige Palladium Bayan, </a:t>
            </a:r>
            <a:b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8th Floor 129-140, </a:t>
            </a:r>
            <a:b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Greams</a:t>
            </a: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Road, Chennai,</a:t>
            </a:r>
            <a:b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Tamil Nadu- 600 006</a:t>
            </a:r>
            <a:b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Mob:   + 91 8489765414</a:t>
            </a:r>
          </a:p>
          <a:p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sivasankaran.pitchandi@</a:t>
            </a:r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pwc.com</a:t>
            </a:r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52722"/>
              </p:ext>
            </p:extLst>
          </p:nvPr>
        </p:nvGraphicFramePr>
        <p:xfrm>
          <a:off x="2717800" y="1960335"/>
          <a:ext cx="4424364" cy="742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19">
                <a:tc>
                  <a:txBody>
                    <a:bodyPr/>
                    <a:lstStyle/>
                    <a:p>
                      <a:r>
                        <a:rPr lang="en-GB" sz="12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Experience summary </a:t>
                      </a:r>
                      <a:r>
                        <a:rPr lang="en-GB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10">
                <a:tc>
                  <a:txBody>
                    <a:bodyPr/>
                    <a:lstStyle/>
                    <a:p>
                      <a:pPr marL="0" marR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GB" sz="1050" dirty="0">
                        <a:solidFill>
                          <a:srgbClr val="A32020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Project Title      : Unilever- </a:t>
                      </a:r>
                      <a:r>
                        <a:rPr lang="en-US" sz="1050" dirty="0" err="1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MyKirana</a:t>
                      </a: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050" dirty="0" err="1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Ushop</a:t>
                      </a: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(Oct 2021- Present)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Technology       : Microsoft Power BI, SQL, ADF, AWS S3, AWS Lambda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Role                  : BI Developer/Consultant.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Responsibilities: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Responsible for End-to-End deliverables from Injection to solution layer of an architecture.</a:t>
                      </a:r>
                    </a:p>
                    <a:p>
                      <a:pPr marL="171450" marR="0" indent="-17145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Working closely with Backend team for Processing the data. </a:t>
                      </a:r>
                    </a:p>
                    <a:p>
                      <a:pPr marL="171450" marR="0" indent="-17145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As a BI Developer responsible for requirement gathering from clients and delivering it in the form insightful Power BI Reports.</a:t>
                      </a:r>
                      <a:b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050" i="1" u="sng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//Other than PWC: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Project Title       : Data Driven Delivery (Jul 2021- Aug 2021)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Technology        : Microsoft Power BI, SQL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Role                   : Power BI Lead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Responsibilities :</a:t>
                      </a:r>
                    </a:p>
                    <a:p>
                      <a:pPr marL="171450" marR="0" indent="-17145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Leading the Project Team to oversee the development and ongoing delivery of the data analysis and reporting capability.</a:t>
                      </a:r>
                    </a:p>
                    <a:p>
                      <a:pPr marL="171450" marR="0" lvl="0" indent="-17145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Utilize best practices to design, develop, and support Microsoft Power BI data visualizations.</a:t>
                      </a:r>
                    </a:p>
                    <a:p>
                      <a:pPr marL="171450" marR="0" lvl="0" indent="-17145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Manage 2 direct report (Report Developers) and estimate a schedule derived from the scope.</a:t>
                      </a:r>
                    </a:p>
                    <a:p>
                      <a:pPr marL="0" marR="0" lvl="0" indent="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rgbClr val="A32020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45720" marR="45720" marT="27305" marB="2730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19">
                <a:tc>
                  <a:txBody>
                    <a:bodyPr/>
                    <a:lstStyle/>
                    <a:p>
                      <a:pPr marL="0" marR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Project Title       : Sales Recommendation Engine(Apr 2020- Jul 2021)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Technology        : Microsoft Power BI, Power Apps, SQL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Role                   : Microsoft Power Platform Developer &amp; SME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Responsibilities :</a:t>
                      </a:r>
                    </a:p>
                    <a:p>
                      <a:pPr marL="171450" marR="0" indent="-17145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Responsible for Requirement gathering from client and end users for app and Dashboard development.</a:t>
                      </a:r>
                    </a:p>
                    <a:p>
                      <a:pPr marL="171450" marR="0" indent="-17145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Responsible for bringing Power Platform knowledge to build solutions as per business requirements.</a:t>
                      </a:r>
                    </a:p>
                    <a:p>
                      <a:pPr marL="171450" marR="0" indent="-17145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Responsible for Effort &amp; Capacity estimation for Power platform related work during sprint Planning.</a:t>
                      </a:r>
                    </a:p>
                    <a:p>
                      <a:pPr marL="171450" marR="0" indent="-17145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Design and development of Power Apps Canvas application &amp; Power BI Dashboards.</a:t>
                      </a:r>
                    </a:p>
                    <a:p>
                      <a:pPr marL="171450" marR="0" indent="-17145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Developed app to work on both online and offline.</a:t>
                      </a:r>
                    </a:p>
                    <a:p>
                      <a:pPr marL="171450" marR="0" indent="-17145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Data Modeling for Power apps and Power BI solutions.</a:t>
                      </a:r>
                    </a:p>
                  </a:txBody>
                  <a:tcPr marL="45720" marR="45720" marT="27305" marB="2730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rgbClr val="A32020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Project Title      : Speech Analytics  (Apr 2019- Mar 2020)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Technology       : Microsoft Power BI, SSIS, SQL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Role                  : Business Intelligence Developer</a:t>
                      </a:r>
                      <a:b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r>
                        <a:rPr lang="en-US" sz="1050" dirty="0">
                          <a:solidFill>
                            <a:srgbClr val="A32020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Responsibilities:</a:t>
                      </a:r>
                    </a:p>
                    <a:p>
                      <a:pPr marL="171450" marR="0" indent="-17145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Responsible for the requirement gathering, data analysis and dashboard development.</a:t>
                      </a:r>
                    </a:p>
                    <a:p>
                      <a:pPr marL="171450" marR="0" indent="-17145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Involved in the ETL phase of the project.</a:t>
                      </a:r>
                    </a:p>
                    <a:p>
                      <a:pPr marL="171450" marR="0" indent="-17145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Developed and Deployed Power BI reports and created dashboards.</a:t>
                      </a:r>
                    </a:p>
                    <a:p>
                      <a:pPr marL="171450" marR="0" indent="-17145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Mentoring new team members and responsible for Knowledge Transition.</a:t>
                      </a:r>
                    </a:p>
                    <a:p>
                      <a:pPr marL="0" marR="0" indent="0" algn="l" defTabSz="104305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b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b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</a:b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45720" marR="45720" marT="27305" marB="27305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7038" y="1960336"/>
          <a:ext cx="2155826" cy="403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5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0690">
                <a:tc>
                  <a:txBody>
                    <a:bodyPr/>
                    <a:lstStyle/>
                    <a:p>
                      <a:pPr marL="182563" indent="-182563" fontAlgn="t">
                        <a:spcAft>
                          <a:spcPts val="300"/>
                        </a:spcAft>
                        <a:buFont typeface="Symbol" pitchFamily="18" charset="2"/>
                        <a:buNone/>
                      </a:pPr>
                      <a:endParaRPr lang="en-GB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4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0585">
                <a:tc>
                  <a:txBody>
                    <a:bodyPr/>
                    <a:lstStyle/>
                    <a:p>
                      <a:pPr marL="182563" indent="-182563" fontAlgn="t">
                        <a:spcAft>
                          <a:spcPts val="300"/>
                        </a:spcAft>
                        <a:buFont typeface="Symbol" pitchFamily="18" charset="2"/>
                        <a:buNone/>
                      </a:pPr>
                      <a:endParaRPr lang="en-GB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4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41">
                <a:tc>
                  <a:txBody>
                    <a:bodyPr/>
                    <a:lstStyle/>
                    <a:p>
                      <a:pPr marL="182563" indent="-182563" fontAlgn="t">
                        <a:spcAft>
                          <a:spcPts val="300"/>
                        </a:spcAft>
                        <a:buFont typeface="Symbol" pitchFamily="18" charset="2"/>
                        <a:buChar char="·"/>
                      </a:pPr>
                      <a:endParaRPr lang="en-GB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 bwMode="ltGray">
          <a:xfrm>
            <a:off x="6400800" y="628650"/>
            <a:ext cx="762000" cy="91440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7950" y="933450"/>
            <a:ext cx="657225" cy="17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GB" sz="1200" dirty="0">
                <a:solidFill>
                  <a:schemeClr val="bg1"/>
                </a:solidFill>
                <a:latin typeface="Georgia" pitchFamily="18" charset="0"/>
              </a:rPr>
              <a:t>Photo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FE015-2F63-4F6E-95C9-C46A384BE29B}"/>
              </a:ext>
            </a:extLst>
          </p:cNvPr>
          <p:cNvSpPr txBox="1"/>
          <p:nvPr/>
        </p:nvSpPr>
        <p:spPr>
          <a:xfrm>
            <a:off x="2764468" y="6592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GB" sz="1600" b="1" dirty="0">
                <a:solidFill>
                  <a:schemeClr val="tx2"/>
                </a:solidFill>
                <a:latin typeface="Georgia" pitchFamily="18" charset="0"/>
              </a:rPr>
              <a:t>Name: Sivasankaran P</a:t>
            </a:r>
          </a:p>
          <a:p>
            <a:pPr indent="-274320">
              <a:spcAft>
                <a:spcPts val="900"/>
              </a:spcAft>
            </a:pPr>
            <a:r>
              <a:rPr lang="en-GB" sz="1600" b="1" dirty="0">
                <a:solidFill>
                  <a:schemeClr val="tx2"/>
                </a:solidFill>
                <a:latin typeface="Georgia" pitchFamily="18" charset="0"/>
              </a:rPr>
              <a:t>Grade: Associate 	</a:t>
            </a:r>
          </a:p>
          <a:p>
            <a:pPr indent="-274320">
              <a:spcAft>
                <a:spcPts val="900"/>
              </a:spcAft>
            </a:pPr>
            <a:r>
              <a:rPr lang="en-GB" sz="1600" b="1" dirty="0">
                <a:solidFill>
                  <a:schemeClr val="tx2"/>
                </a:solidFill>
                <a:latin typeface="Georgia" pitchFamily="18" charset="0"/>
              </a:rPr>
              <a:t>Competency: Power BI, </a:t>
            </a:r>
            <a:br>
              <a:rPr lang="en-GB" sz="1600" b="1" dirty="0">
                <a:solidFill>
                  <a:schemeClr val="tx2"/>
                </a:solidFill>
                <a:latin typeface="Georgia" pitchFamily="18" charset="0"/>
              </a:rPr>
            </a:br>
            <a:r>
              <a:rPr lang="en-GB" sz="1600" b="1" dirty="0">
                <a:solidFill>
                  <a:schemeClr val="tx2"/>
                </a:solidFill>
                <a:latin typeface="Georgia" pitchFamily="18" charset="0"/>
              </a:rPr>
              <a:t>Power Apps, SQL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ED2032-8743-4B33-BF6E-817318B63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13365"/>
            <a:ext cx="819150" cy="9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0754"/>
      </p:ext>
    </p:extLst>
  </p:cSld>
  <p:clrMapOvr>
    <a:masterClrMapping/>
  </p:clrMapOvr>
</p:sld>
</file>

<file path=ppt/theme/theme1.xml><?xml version="1.0" encoding="utf-8"?>
<a:theme xmlns:a="http://schemas.openxmlformats.org/drawingml/2006/main" name="PwC Presentation Maroon  UK 101004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E27588"/>
      </a:accent4>
      <a:accent5>
        <a:srgbClr val="DC6900"/>
      </a:accent5>
      <a:accent6>
        <a:srgbClr val="FFB600"/>
      </a:accent6>
      <a:hlink>
        <a:srgbClr val="0000FF"/>
      </a:hlink>
      <a:folHlink>
        <a:srgbClr val="0000F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 Maroon  UK 101004</Template>
  <TotalTime>3307</TotalTime>
  <Words>712</Words>
  <Application>Microsoft Office PowerPoint</Application>
  <PresentationFormat>Custom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Georgia</vt:lpstr>
      <vt:lpstr>Symbol</vt:lpstr>
      <vt:lpstr>Wingdings</vt:lpstr>
      <vt:lpstr>PwC Presentation Maroon  UK 101004</vt:lpstr>
      <vt:lpstr>Consulting   </vt:lpstr>
      <vt:lpstr>Consulting   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011929</dc:creator>
  <cp:lastModifiedBy>Sivasankaran Pitchandi (IN)</cp:lastModifiedBy>
  <cp:revision>203</cp:revision>
  <dcterms:created xsi:type="dcterms:W3CDTF">2010-10-11T11:13:48Z</dcterms:created>
  <dcterms:modified xsi:type="dcterms:W3CDTF">2021-12-21T16:50:19Z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