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1"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7" r:id="rId13"/>
    <p:sldId id="268" r:id="rId14"/>
    <p:sldId id="269" r:id="rId15"/>
    <p:sldId id="270" r:id="rId16"/>
    <p:sldId id="271" r:id="rId17"/>
    <p:sldId id="272" r:id="rId18"/>
    <p:sldId id="273" r:id="rId19"/>
    <p:sldId id="264" r:id="rId20"/>
    <p:sldId id="265" r:id="rId21"/>
    <p:sldId id="266" r:id="rId22"/>
  </p:sldIdLst>
  <p:sldSz cx="9144000" cy="6858000" type="screen4x3"/>
  <p:notesSz cx="6858000" cy="9144000"/>
  <p:embeddedFontLst>
    <p:embeddedFont>
      <p:font typeface="ＭＳ Ｐゴシック" pitchFamily="34" charset="-128"/>
      <p:regular r:id="rId25"/>
    </p:embeddedFont>
    <p:embeddedFont>
      <p:font typeface="Candara" pitchFamily="34"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464" y="-1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70" y="-264"/>
      </p:cViewPr>
      <p:guideLst>
        <p:guide orient="horz" pos="2708"/>
        <p:guide pos="127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310742"/>
            <a:ext cx="4610306" cy="403988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912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dirty="0" smtClean="0">
                <a:latin typeface="Arial" panose="020B0604020202020204" pitchFamily="34" charset="0"/>
                <a:cs typeface="Arial" panose="020B0604020202020204" pitchFamily="34" charset="0"/>
              </a:rPr>
              <a:t>SQL Server Reporting Services            		                                     Working with Charts		</a:t>
            </a:r>
            <a:endParaRPr lang="en-US" sz="1000"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3891540" y="8390689"/>
            <a:ext cx="2762530" cy="31392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Page 07-</a:t>
            </a:r>
            <a:fld id="{BD9FB300-F9DC-4669-88F4-967ABA23CC04}" type="slidenum">
              <a:rPr lang="en-US" sz="1200" smtClean="0">
                <a:latin typeface="Arial" panose="020B0604020202020204" pitchFamily="34" charset="0"/>
                <a:cs typeface="Arial" panose="020B060402020202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anose="020B0604020202020204" pitchFamily="34" charset="0"/>
                <a:cs typeface="Arial" panose="020B0604020202020204" pitchFamily="34" charset="0"/>
              </a:rPr>
              <a:t> </a:t>
            </a:r>
          </a:p>
          <a:p>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1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1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1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1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4063" y="685800"/>
            <a:ext cx="4570412"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Area chart</a:t>
            </a:r>
            <a:r>
              <a:rPr lang="en-US" baseline="0" dirty="0" smtClean="0"/>
              <a:t> </a:t>
            </a:r>
            <a:r>
              <a:rPr lang="en-US" dirty="0" smtClean="0"/>
              <a:t>displays the data point in each series as a connected line and fills in the area between the line and axis. To display data for a continuous period of time as categories</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Funnel chart/Pyramid chart</a:t>
            </a:r>
            <a:r>
              <a:rPr lang="en-US" baseline="0" dirty="0" smtClean="0"/>
              <a:t> </a:t>
            </a:r>
            <a:r>
              <a:rPr lang="en-US" dirty="0" smtClean="0"/>
              <a:t>display each category as a percentage of whole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Line Chart:-A line represents the set of data points in a series with the categories on the x-axis determining the relative position of data points horizontally.</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Scatter </a:t>
            </a:r>
            <a:r>
              <a:rPr lang="en-US" dirty="0" err="1" smtClean="0"/>
              <a:t>chart:displays</a:t>
            </a:r>
            <a:r>
              <a:rPr lang="en-US" dirty="0" smtClean="0"/>
              <a:t> numerical data as s set of points .Each category displays as a different marker on the </a:t>
            </a:r>
            <a:r>
              <a:rPr lang="en-US" dirty="0" err="1" smtClean="0"/>
              <a:t>chart.This</a:t>
            </a:r>
            <a:r>
              <a:rPr lang="en-US" dirty="0" smtClean="0"/>
              <a:t> type of chart is good for comparing thousands of data points across categories.</a:t>
            </a:r>
          </a:p>
          <a:p>
            <a:r>
              <a:rPr lang="en-US" dirty="0" smtClean="0"/>
              <a:t>Charts to display ratio data</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Polar chart : displays each series as a set of points grouped by category in a 360 degree circle.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Range </a:t>
            </a:r>
            <a:r>
              <a:rPr lang="en-US" dirty="0" err="1" smtClean="0"/>
              <a:t>chart:must</a:t>
            </a:r>
            <a:r>
              <a:rPr lang="en-US" smtClean="0"/>
              <a:t> have a high and low value for each category</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xfrm>
            <a:off x="2024063" y="685800"/>
            <a:ext cx="4570412" cy="3429000"/>
          </a:xfrm>
          <a:ln/>
        </p:spPr>
      </p:sp>
      <p:pic>
        <p:nvPicPr>
          <p:cNvPr id="23557" name="Picture 4"/>
          <p:cNvPicPr>
            <a:picLocks noGrp="1" noChangeAspect="1" noChangeArrowheads="1"/>
          </p:cNvPicPr>
          <p:nvPr>
            <p:ph type="body" idx="1"/>
          </p:nvPr>
        </p:nvPicPr>
        <p:blipFill>
          <a:blip r:embed="rId3"/>
          <a:srcRect/>
          <a:stretch>
            <a:fillRect/>
          </a:stretch>
        </p:blipFill>
        <p:spPr>
          <a:noFill/>
          <a:ln>
            <a:solidFill>
              <a:schemeClr val="tx1"/>
            </a:solidFill>
          </a:ln>
        </p:spPr>
      </p:pic>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2024063" y="685800"/>
            <a:ext cx="4570412" cy="3429000"/>
          </a:xfrm>
          <a:ln/>
        </p:spPr>
      </p:sp>
      <p:sp>
        <p:nvSpPr>
          <p:cNvPr id="24581" name="Rectangle 3"/>
          <p:cNvSpPr>
            <a:spLocks noGrp="1" noChangeArrowheads="1"/>
          </p:cNvSpPr>
          <p:nvPr>
            <p:ph type="body" idx="1"/>
          </p:nvPr>
        </p:nvSpPr>
        <p:spPr>
          <a:xfrm>
            <a:off x="2016126" y="4298867"/>
            <a:ext cx="4610306" cy="4039883"/>
          </a:xfrm>
          <a:noFill/>
          <a:ln>
            <a:noFill/>
          </a:ln>
        </p:spPr>
        <p:txBody>
          <a:bodyPr/>
          <a:lstStyle/>
          <a:p>
            <a:pPr marL="188407" indent="-188407"/>
            <a:r>
              <a:rPr lang="en-US" dirty="0" smtClean="0"/>
              <a:t>To format chart elements:</a:t>
            </a:r>
          </a:p>
          <a:p>
            <a:pPr marL="188407" indent="-188407">
              <a:buFontTx/>
              <a:buAutoNum type="arabicPeriod"/>
            </a:pPr>
            <a:r>
              <a:rPr lang="en-US" dirty="0" smtClean="0"/>
              <a:t>Select chart on report.</a:t>
            </a:r>
          </a:p>
          <a:p>
            <a:pPr marL="188407" indent="-188407">
              <a:buFontTx/>
              <a:buAutoNum type="arabicPeriod"/>
            </a:pPr>
            <a:r>
              <a:rPr lang="en-US" dirty="0" smtClean="0"/>
              <a:t>In Properties window, select Size category &amp; configure width to 6in and height to 7in.</a:t>
            </a:r>
          </a:p>
          <a:p>
            <a:pPr marL="188407" indent="-188407">
              <a:buFontTx/>
              <a:buAutoNum type="arabicPeriod"/>
            </a:pPr>
            <a:r>
              <a:rPr lang="en-US" dirty="0" smtClean="0"/>
              <a:t>Right click legend and select legend properties.</a:t>
            </a:r>
          </a:p>
          <a:p>
            <a:pPr marL="188407" indent="-188407">
              <a:buFontTx/>
              <a:buAutoNum type="arabicPeriod"/>
            </a:pPr>
            <a:r>
              <a:rPr lang="en-US" dirty="0" smtClean="0"/>
              <a:t>Select Legend Position to bottom center. </a:t>
            </a:r>
          </a:p>
          <a:p>
            <a:pPr marL="188407" indent="-188407">
              <a:buFontTx/>
              <a:buAutoNum type="arabicPeriod"/>
            </a:pPr>
            <a:r>
              <a:rPr lang="en-US" dirty="0" smtClean="0"/>
              <a:t>Configure legend properties for visibility, font, border, shadow.</a:t>
            </a:r>
          </a:p>
          <a:p>
            <a:pPr marL="188407" indent="-188407">
              <a:buFontTx/>
              <a:buAutoNum type="arabicPeriod"/>
            </a:pPr>
            <a:r>
              <a:rPr lang="en-US" dirty="0" smtClean="0"/>
              <a:t>Change Chart Title name to Sales in Thousand. Change Font size and color.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2024063" y="685800"/>
            <a:ext cx="4570412" cy="3429000"/>
          </a:xfrm>
          <a:ln/>
        </p:spPr>
      </p:sp>
      <p:sp>
        <p:nvSpPr>
          <p:cNvPr id="25605" name="Rectangle 3"/>
          <p:cNvSpPr>
            <a:spLocks noGrp="1" noChangeArrowheads="1"/>
          </p:cNvSpPr>
          <p:nvPr>
            <p:ph type="body" idx="1"/>
          </p:nvPr>
        </p:nvSpPr>
        <p:spPr>
          <a:xfrm>
            <a:off x="2016125" y="4298950"/>
            <a:ext cx="4649518" cy="3964587"/>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xfrm>
            <a:off x="2024063" y="685800"/>
            <a:ext cx="4570412" cy="3429000"/>
          </a:xfrm>
          <a:ln/>
        </p:spPr>
      </p:sp>
      <p:sp>
        <p:nvSpPr>
          <p:cNvPr id="16389" name="Rectangle 4"/>
          <p:cNvSpPr>
            <a:spLocks noGrp="1" noChangeArrowheads="1"/>
          </p:cNvSpPr>
          <p:nvPr>
            <p:ph type="body" idx="1"/>
          </p:nvPr>
        </p:nvSpPr>
        <p:spPr>
          <a:xfrm>
            <a:off x="2016125" y="4298950"/>
            <a:ext cx="4649518" cy="3964587"/>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Rot="1" noChangeAspect="1" noChangeArrowheads="1" noTextEdit="1"/>
          </p:cNvSpPr>
          <p:nvPr>
            <p:ph type="sldImg"/>
          </p:nvPr>
        </p:nvSpPr>
        <p:spPr>
          <a:xfrm>
            <a:off x="2024063" y="685800"/>
            <a:ext cx="4570412" cy="3429000"/>
          </a:xfrm>
          <a:ln/>
        </p:spPr>
      </p:sp>
      <p:sp>
        <p:nvSpPr>
          <p:cNvPr id="17413"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Rot="1" noChangeAspect="1" noChangeArrowheads="1" noTextEdit="1"/>
          </p:cNvSpPr>
          <p:nvPr>
            <p:ph type="sldImg"/>
          </p:nvPr>
        </p:nvSpPr>
        <p:spPr>
          <a:xfrm>
            <a:off x="2024063" y="685800"/>
            <a:ext cx="4570412" cy="3429000"/>
          </a:xfrm>
          <a:ln/>
        </p:spPr>
      </p:sp>
      <p:sp>
        <p:nvSpPr>
          <p:cNvPr id="18437" name="Rectangle 3"/>
          <p:cNvSpPr>
            <a:spLocks noGrp="1" noChangeArrowheads="1"/>
          </p:cNvSpPr>
          <p:nvPr>
            <p:ph type="body" idx="1"/>
          </p:nvPr>
        </p:nvSpPr>
        <p:spPr>
          <a:noFill/>
          <a:ln>
            <a:noFill/>
          </a:ln>
        </p:spPr>
        <p:txBody>
          <a:bodyPr/>
          <a:lstStyle/>
          <a:p>
            <a:pPr marL="188407" indent="-188407"/>
            <a:r>
              <a:rPr lang="en-US" dirty="0" smtClean="0"/>
              <a:t>Chart elements are essential part of charts.</a:t>
            </a:r>
          </a:p>
          <a:p>
            <a:pPr marL="188407" indent="-188407">
              <a:buFontTx/>
              <a:buAutoNum type="arabicPeriod"/>
            </a:pPr>
            <a:r>
              <a:rPr lang="en-US" dirty="0" smtClean="0"/>
              <a:t>Chart title – This is default chart element, can be removed from chart. Its moveable, its properties for look and feel can be changed. Actions can be associated  with chart title.</a:t>
            </a:r>
          </a:p>
          <a:p>
            <a:pPr marL="188407" indent="-188407">
              <a:buFontTx/>
              <a:buAutoNum type="arabicPeriod"/>
            </a:pPr>
            <a:r>
              <a:rPr lang="en-US" dirty="0" smtClean="0"/>
              <a:t>Value axis – It is known as Y-axis, the horizontal scale in column chart. This is used to display numeric values of chart. Title can be added or removed. Appearance of this axis can be changed. </a:t>
            </a:r>
          </a:p>
          <a:p>
            <a:pPr marL="188407" indent="-188407">
              <a:buFontTx/>
              <a:buAutoNum type="arabicPeriod"/>
            </a:pPr>
            <a:r>
              <a:rPr lang="en-US" dirty="0" smtClean="0"/>
              <a:t>Category axis – This is known as X-axis, vertical scale on chart. It is used for grouping numerical data values. Look and feel can be customized. </a:t>
            </a:r>
          </a:p>
          <a:p>
            <a:pPr marL="188407" indent="-188407">
              <a:buFontTx/>
              <a:buAutoNum type="arabicPeriod"/>
            </a:pPr>
            <a:r>
              <a:rPr lang="en-US" dirty="0" smtClean="0"/>
              <a:t>Series – Its an optional element of chart. This facilitates another level of grouping. When you have to group multiple numerical data values, series is used. Filter can be applied to series. </a:t>
            </a:r>
          </a:p>
          <a:p>
            <a:pPr marL="188407" indent="-188407">
              <a:buFontTx/>
              <a:buAutoNum type="arabicPeriod"/>
            </a:pPr>
            <a:r>
              <a:rPr lang="en-US" dirty="0" smtClean="0"/>
              <a:t>Legend – This gives information about different axis values on chart. This can be also customized.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Rot="1" noChangeAspect="1" noChangeArrowheads="1" noTextEdit="1"/>
          </p:cNvSpPr>
          <p:nvPr>
            <p:ph type="sldImg"/>
          </p:nvPr>
        </p:nvSpPr>
        <p:spPr>
          <a:xfrm>
            <a:off x="2024063" y="685800"/>
            <a:ext cx="4570412" cy="3429000"/>
          </a:xfrm>
          <a:ln/>
        </p:spPr>
      </p:sp>
      <p:sp>
        <p:nvSpPr>
          <p:cNvPr id="19461" name="Rectangle 3"/>
          <p:cNvSpPr>
            <a:spLocks noGrp="1" noChangeArrowheads="1"/>
          </p:cNvSpPr>
          <p:nvPr>
            <p:ph type="body" idx="1"/>
          </p:nvPr>
        </p:nvSpPr>
        <p:spPr>
          <a:noFill/>
          <a:ln>
            <a:noFill/>
          </a:ln>
        </p:spPr>
        <p:txBody>
          <a:bodyPr>
            <a:normAutofit fontScale="92500"/>
          </a:bodyPr>
          <a:lstStyle/>
          <a:p>
            <a:pPr marL="188407" indent="-188407"/>
            <a:r>
              <a:rPr lang="en-US" dirty="0" smtClean="0"/>
              <a:t>Different types of charts are available to display data in different look and feel.</a:t>
            </a:r>
          </a:p>
          <a:p>
            <a:pPr marL="188407" indent="-188407">
              <a:buFontTx/>
              <a:buAutoNum type="arabicPeriod"/>
            </a:pPr>
            <a:r>
              <a:rPr lang="en-US" dirty="0" smtClean="0"/>
              <a:t>Column chart – This is one of the very common chart types to present data values in vertical scale against multiple value series.</a:t>
            </a:r>
          </a:p>
          <a:p>
            <a:pPr marL="188407" indent="-188407">
              <a:buFontTx/>
              <a:buAutoNum type="arabicPeriod"/>
            </a:pPr>
            <a:r>
              <a:rPr lang="en-US" dirty="0" smtClean="0"/>
              <a:t>Line chart – Line charts basically used for business reports. It gives values on X-axis for relevant data horizontally. Line chart can be combined with column chart, but not with other charts.</a:t>
            </a:r>
          </a:p>
          <a:p>
            <a:pPr marL="188407" indent="-188407">
              <a:buFontTx/>
              <a:buAutoNum type="arabicPeriod"/>
            </a:pPr>
            <a:r>
              <a:rPr lang="en-US" dirty="0" smtClean="0"/>
              <a:t>Bar chart – It is similar to column chart, displays like bars. It displays horizontal bars. Perpendicular axis is category axis and horizontal axis is the value axis. Useful when category labels are too long to read easily in column chart</a:t>
            </a:r>
          </a:p>
          <a:p>
            <a:pPr marL="188407" indent="-188407">
              <a:buFontTx/>
              <a:buAutoNum type="arabicPeriod"/>
            </a:pPr>
            <a:r>
              <a:rPr lang="en-US" dirty="0" smtClean="0"/>
              <a:t>Area chart – This chart displays the series as a data points. If report contains any blank data, area charts are suitable. Displays the data point in each series as a connected line and fills in the area between the line and axis. To display data for a continuous period of time as categories</a:t>
            </a:r>
          </a:p>
          <a:p>
            <a:pPr marL="188407" indent="-188407">
              <a:buFontTx/>
              <a:buAutoNum type="arabicPeriod"/>
            </a:pPr>
            <a:r>
              <a:rPr lang="en-US" dirty="0" smtClean="0"/>
              <a:t>Scatter chart – It takes ratio values to plot a chart. Displays numerical data as s set of points .Each category displays as a different marker on the chart. This type of chart is good for comparing thousands of data points across categories.</a:t>
            </a:r>
          </a:p>
          <a:p>
            <a:pPr marL="188407" indent="-188407">
              <a:buFontTx/>
              <a:buAutoNum type="arabicPeriod"/>
            </a:pPr>
            <a:r>
              <a:rPr lang="en-US" dirty="0" smtClean="0"/>
              <a:t>Pie chart – It is seen as circular diagram. Show data as a proportion of the whole to facilitate comparison between categories</a:t>
            </a:r>
          </a:p>
          <a:p>
            <a:pPr marL="188407" indent="-188407">
              <a:buFontTx/>
              <a:buAutoNum type="arabicPeriod"/>
            </a:pPr>
            <a:r>
              <a:rPr lang="en-US" dirty="0" smtClean="0"/>
              <a:t>Pyramid chart – It is also called as funnel chart. It is used to display percentage wise whole summary for each category. This chart gives best good summary if the data is sorted.</a:t>
            </a:r>
          </a:p>
          <a:p>
            <a:pPr marL="188407" indent="-188407">
              <a:buFontTx/>
              <a:buAutoNum type="arabicPeriod"/>
            </a:pPr>
            <a:r>
              <a:rPr lang="en-US" dirty="0" smtClean="0"/>
              <a:t>Range chart – Range chart considers high and low values for each category. </a:t>
            </a:r>
          </a:p>
          <a:p>
            <a:pPr marL="188407" indent="-188407">
              <a:buFontTx/>
              <a:buAutoNum type="arabicPeriod"/>
            </a:pPr>
            <a:r>
              <a:rPr lang="en-US" dirty="0" smtClean="0"/>
              <a:t>Polar chart -</a:t>
            </a:r>
            <a:r>
              <a:rPr lang="en-US" baseline="0" dirty="0" smtClean="0"/>
              <a:t> D</a:t>
            </a:r>
            <a:r>
              <a:rPr lang="en-US" dirty="0" smtClean="0"/>
              <a:t>isplays each series as a set of points grouped by category in a 360 degree circle.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Rot="1" noChangeAspect="1" noChangeArrowheads="1" noTextEdit="1"/>
          </p:cNvSpPr>
          <p:nvPr>
            <p:ph type="sldImg"/>
          </p:nvPr>
        </p:nvSpPr>
        <p:spPr>
          <a:xfrm>
            <a:off x="2024063" y="685800"/>
            <a:ext cx="4570412" cy="3429000"/>
          </a:xfrm>
          <a:ln/>
        </p:spPr>
      </p:sp>
      <p:sp>
        <p:nvSpPr>
          <p:cNvPr id="20485" name="Rectangle 3"/>
          <p:cNvSpPr>
            <a:spLocks noGrp="1" noChangeArrowheads="1"/>
          </p:cNvSpPr>
          <p:nvPr>
            <p:ph type="body" idx="1"/>
          </p:nvPr>
        </p:nvSpPr>
        <p:spPr>
          <a:xfrm>
            <a:off x="2013064" y="4294387"/>
            <a:ext cx="4560925" cy="4048905"/>
          </a:xfrm>
          <a:noFill/>
          <a:ln>
            <a:solidFill>
              <a:schemeClr val="tx1"/>
            </a:solidFill>
          </a:ln>
        </p:spPr>
        <p:txBody>
          <a:bodyPr/>
          <a:lstStyle/>
          <a:p>
            <a:pPr marL="188407" indent="-188407"/>
            <a:endParaRPr lang="en-US" dirty="0" smtClean="0"/>
          </a:p>
        </p:txBody>
      </p:sp>
      <p:pic>
        <p:nvPicPr>
          <p:cNvPr id="20486" name="Picture 5"/>
          <p:cNvPicPr>
            <a:picLocks noChangeAspect="1" noChangeArrowheads="1"/>
          </p:cNvPicPr>
          <p:nvPr/>
        </p:nvPicPr>
        <p:blipFill>
          <a:blip r:embed="rId3"/>
          <a:srcRect/>
          <a:stretch>
            <a:fillRect/>
          </a:stretch>
        </p:blipFill>
        <p:spPr bwMode="auto">
          <a:xfrm>
            <a:off x="2024810" y="4310751"/>
            <a:ext cx="4252434" cy="3747541"/>
          </a:xfrm>
          <a:prstGeom prst="rect">
            <a:avLst/>
          </a:prstGeom>
          <a:noFill/>
          <a:ln w="9525">
            <a:noFill/>
            <a:miter lim="800000"/>
            <a:headEnd/>
            <a:tailEnd/>
          </a:ln>
        </p:spPr>
      </p:pic>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Rot="1" noChangeAspect="1" noChangeArrowheads="1" noTextEdit="1"/>
          </p:cNvSpPr>
          <p:nvPr>
            <p:ph type="sldImg"/>
          </p:nvPr>
        </p:nvSpPr>
        <p:spPr>
          <a:xfrm>
            <a:off x="2024063" y="685800"/>
            <a:ext cx="4570412" cy="3429000"/>
          </a:xfrm>
          <a:ln/>
        </p:spPr>
      </p:sp>
      <p:sp>
        <p:nvSpPr>
          <p:cNvPr id="21509" name="Rectangle 3"/>
          <p:cNvSpPr>
            <a:spLocks noGrp="1" noChangeArrowheads="1"/>
          </p:cNvSpPr>
          <p:nvPr>
            <p:ph type="body" idx="1"/>
          </p:nvPr>
        </p:nvSpPr>
        <p:spPr>
          <a:noFill/>
          <a:ln>
            <a:noFill/>
          </a:ln>
        </p:spPr>
        <p:txBody>
          <a:bodyPr/>
          <a:lstStyle/>
          <a:p>
            <a:pPr marL="188407" indent="-188407"/>
            <a:r>
              <a:rPr lang="en-US" dirty="0" smtClean="0"/>
              <a:t>To create column chart:</a:t>
            </a:r>
          </a:p>
          <a:p>
            <a:pPr marL="188407" indent="-188407">
              <a:buFontTx/>
              <a:buAutoNum type="arabicPeriod"/>
            </a:pPr>
            <a:r>
              <a:rPr lang="en-US" dirty="0" smtClean="0"/>
              <a:t> Create a report. </a:t>
            </a:r>
          </a:p>
          <a:p>
            <a:pPr marL="188407" indent="-188407">
              <a:buFontTx/>
              <a:buAutoNum type="arabicPeriod"/>
            </a:pPr>
            <a:r>
              <a:rPr lang="en-US" dirty="0" smtClean="0"/>
              <a:t> Click on Design tab.</a:t>
            </a:r>
          </a:p>
          <a:p>
            <a:pPr marL="188407" indent="-188407">
              <a:buFontTx/>
              <a:buAutoNum type="arabicPeriod"/>
            </a:pPr>
            <a:r>
              <a:rPr lang="en-US" dirty="0" smtClean="0"/>
              <a:t> From toolbox, drag and drop chart control on report.</a:t>
            </a:r>
          </a:p>
          <a:p>
            <a:pPr marL="188407" indent="-188407">
              <a:buFontTx/>
              <a:buAutoNum type="arabicPeriod"/>
            </a:pPr>
            <a:r>
              <a:rPr lang="en-US" dirty="0" smtClean="0"/>
              <a:t> Select Chart Type dialog box, click OK.</a:t>
            </a:r>
          </a:p>
          <a:p>
            <a:pPr marL="188407" indent="-188407">
              <a:buFontTx/>
              <a:buAutoNum type="arabicPeriod"/>
            </a:pPr>
            <a:r>
              <a:rPr lang="en-US" dirty="0" smtClean="0"/>
              <a:t> select default chart type as column chart.</a:t>
            </a:r>
          </a:p>
          <a:p>
            <a:pPr marL="188407" indent="-188407">
              <a:buFontTx/>
              <a:buAutoNum type="arabicPeriod"/>
            </a:pPr>
            <a:r>
              <a:rPr lang="en-US" dirty="0" smtClean="0"/>
              <a:t>Select Category field as Year, </a:t>
            </a:r>
          </a:p>
          <a:p>
            <a:pPr marL="188407" indent="-188407">
              <a:buFontTx/>
              <a:buAutoNum type="arabicPeriod"/>
            </a:pPr>
            <a:endParaRPr lang="en-US" dirty="0" smtClean="0"/>
          </a:p>
          <a:p>
            <a:pPr marL="188407" indent="-188407"/>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pic>
        <p:nvPicPr>
          <p:cNvPr id="22533" name="Picture 4"/>
          <p:cNvPicPr>
            <a:picLocks noGrp="1" noChangeAspect="1" noChangeArrowheads="1"/>
          </p:cNvPicPr>
          <p:nvPr>
            <p:ph type="body" idx="1"/>
          </p:nvPr>
        </p:nvPicPr>
        <p:blipFill>
          <a:blip r:embed="rId3"/>
          <a:srcRect/>
          <a:stretch>
            <a:fillRect/>
          </a:stretch>
        </p:blipFill>
        <p:spPr>
          <a:noFill/>
          <a:ln>
            <a:solidFill>
              <a:schemeClr val="tx1"/>
            </a:solidFill>
          </a:ln>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2024063" y="685800"/>
            <a:ext cx="4570412" cy="3429000"/>
          </a:xfrm>
          <a:ln/>
        </p:spPr>
      </p:sp>
      <p:sp>
        <p:nvSpPr>
          <p:cNvPr id="3" name="Notes Placeholder 2"/>
          <p:cNvSpPr>
            <a:spLocks noGrp="1"/>
          </p:cNvSpPr>
          <p:nvPr>
            <p:ph type="body" idx="1"/>
          </p:nvPr>
        </p:nvSpPr>
        <p:spPr/>
        <p:txBody>
          <a:bodyPr/>
          <a:lstStyle/>
          <a:p>
            <a:r>
              <a:rPr lang="en-US" dirty="0" smtClean="0"/>
              <a:t>Pie Chart show data as a proportion of the whole to facilitate comparison between categories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615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351119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24780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8161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6"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878703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108371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3361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7929395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98974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730140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hart Placeholder 3"/>
          <p:cNvSpPr>
            <a:spLocks noGrp="1"/>
          </p:cNvSpPr>
          <p:nvPr>
            <p:ph type="chart" sz="half" idx="2"/>
          </p:nvPr>
        </p:nvSpPr>
        <p:spPr>
          <a:xfrm>
            <a:off x="4648200" y="1600200"/>
            <a:ext cx="4038600" cy="4525963"/>
          </a:xfrm>
        </p:spPr>
        <p:txBody>
          <a:bodyPr/>
          <a:lstStyle/>
          <a:p>
            <a:pPr lvl="0"/>
            <a:endParaRPr lang="en-IN" noProof="0" smtClean="0"/>
          </a:p>
        </p:txBody>
      </p:sp>
    </p:spTree>
    <p:extLst>
      <p:ext uri="{BB962C8B-B14F-4D97-AF65-F5344CB8AC3E}">
        <p14:creationId xmlns:p14="http://schemas.microsoft.com/office/powerpoint/2010/main" val="266144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17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01810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73351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64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39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68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6634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0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729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126"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23072003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p:txBody>
          <a:bodyPr>
            <a:normAutofit/>
          </a:bodyPr>
          <a:lstStyle/>
          <a:p>
            <a:pPr algn="l"/>
            <a:r>
              <a:rPr lang="en-US" sz="2400" b="0" dirty="0" smtClean="0">
                <a:ea typeface="ＭＳ Ｐゴシック" pitchFamily="34" charset="-128"/>
              </a:rPr>
              <a:t>Lesson 4: Working with Charts</a:t>
            </a:r>
            <a:endParaRPr lang="en-US" sz="2400" b="0" dirty="0">
              <a:ea typeface="ＭＳ Ｐゴシック" pitchFamily="34" charset="-128"/>
            </a:endParaRPr>
          </a:p>
        </p:txBody>
      </p:sp>
      <p:sp>
        <p:nvSpPr>
          <p:cNvPr id="3" name="Title 2"/>
          <p:cNvSpPr>
            <a:spLocks noGrp="1"/>
          </p:cNvSpPr>
          <p:nvPr>
            <p:ph type="ctrTitle"/>
          </p:nvPr>
        </p:nvSpPr>
        <p:spPr/>
        <p:txBody>
          <a:bodyPr/>
          <a:lstStyle/>
          <a:p>
            <a:r>
              <a:rPr lang="en-US" dirty="0"/>
              <a:t>SSRS</a:t>
            </a:r>
          </a:p>
        </p:txBody>
      </p:sp>
    </p:spTree>
    <p:extLst>
      <p:ext uri="{BB962C8B-B14F-4D97-AF65-F5344CB8AC3E}">
        <p14:creationId xmlns:p14="http://schemas.microsoft.com/office/powerpoint/2010/main" val="3180967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Area Chart</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58" y="1190172"/>
            <a:ext cx="7649028" cy="4528458"/>
          </a:xfrm>
          <a:prstGeom prst="rect">
            <a:avLst/>
          </a:prstGeom>
        </p:spPr>
      </p:pic>
    </p:spTree>
    <p:extLst>
      <p:ext uri="{BB962C8B-B14F-4D97-AF65-F5344CB8AC3E}">
        <p14:creationId xmlns:p14="http://schemas.microsoft.com/office/powerpoint/2010/main" val="202831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Pyramid Chart</a:t>
            </a:r>
            <a:endParaRPr lang="en-US" dirty="0"/>
          </a:p>
        </p:txBody>
      </p:sp>
      <p:sp>
        <p:nvSpPr>
          <p:cNvPr id="4" name="Content Placeholder 3"/>
          <p:cNvSpPr>
            <a:spLocks noGrp="1"/>
          </p:cNvSpPr>
          <p:nvPr>
            <p:ph idx="1"/>
          </p:nvPr>
        </p:nvSpPr>
        <p:spPr/>
        <p:txBody>
          <a:bodyPr/>
          <a:lstStyle/>
          <a:p>
            <a:endParaRPr lang="en-US"/>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3" t="20095" r="39985" b="6227"/>
          <a:stretch/>
        </p:blipFill>
        <p:spPr bwMode="auto">
          <a:xfrm>
            <a:off x="914391" y="1277257"/>
            <a:ext cx="7039438" cy="473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31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Line Chart</a:t>
            </a:r>
            <a:endParaRPr lang="en-US" dirty="0"/>
          </a:p>
        </p:txBody>
      </p:sp>
      <p:sp>
        <p:nvSpPr>
          <p:cNvPr id="4" name="Content Placeholder 3"/>
          <p:cNvSpPr>
            <a:spLocks noGrp="1"/>
          </p:cNvSpPr>
          <p:nvPr>
            <p:ph idx="1"/>
          </p:nvPr>
        </p:nvSpPr>
        <p:spPr/>
        <p:txBody>
          <a:bodyPr/>
          <a:lstStyle/>
          <a:p>
            <a:endParaRPr lang="en-US"/>
          </a:p>
        </p:txBody>
      </p:sp>
      <p:pic>
        <p:nvPicPr>
          <p:cNvPr id="5122"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43" y="1596218"/>
            <a:ext cx="6270171" cy="364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16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Scatter Chart</a:t>
            </a:r>
            <a:endParaRPr lang="en-US" dirty="0"/>
          </a:p>
        </p:txBody>
      </p:sp>
      <p:sp>
        <p:nvSpPr>
          <p:cNvPr id="3" name="Content Placeholder 2"/>
          <p:cNvSpPr>
            <a:spLocks noGrp="1"/>
          </p:cNvSpPr>
          <p:nvPr>
            <p:ph idx="1"/>
          </p:nvPr>
        </p:nvSpPr>
        <p:spPr/>
        <p:txBody>
          <a:bodyPr/>
          <a:lstStyle/>
          <a:p>
            <a:endParaRPr lang="en-US"/>
          </a:p>
        </p:txBody>
      </p:sp>
      <p:pic>
        <p:nvPicPr>
          <p:cNvPr id="6146"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486" y="1663674"/>
            <a:ext cx="6476340" cy="372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80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Polar Chart</a:t>
            </a:r>
            <a:endParaRPr lang="en-US" dirty="0"/>
          </a:p>
        </p:txBody>
      </p:sp>
      <p:sp>
        <p:nvSpPr>
          <p:cNvPr id="3" name="Content Placeholder 2"/>
          <p:cNvSpPr>
            <a:spLocks noGrp="1"/>
          </p:cNvSpPr>
          <p:nvPr>
            <p:ph idx="1"/>
          </p:nvPr>
        </p:nvSpPr>
        <p:spPr/>
        <p:txBody>
          <a:bodyPr/>
          <a:lstStyle/>
          <a:p>
            <a:endParaRPr lang="en-US"/>
          </a:p>
        </p:txBody>
      </p:sp>
      <p:pic>
        <p:nvPicPr>
          <p:cNvPr id="7170"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1" y="1204327"/>
            <a:ext cx="5892800" cy="464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981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smtClean="0"/>
              <a:t>Range Chart</a:t>
            </a:r>
            <a:endParaRPr lang="en-US" dirty="0"/>
          </a:p>
        </p:txBody>
      </p:sp>
      <p:sp>
        <p:nvSpPr>
          <p:cNvPr id="3" name="Content Placeholder 2"/>
          <p:cNvSpPr>
            <a:spLocks noGrp="1"/>
          </p:cNvSpPr>
          <p:nvPr>
            <p:ph idx="1"/>
          </p:nvPr>
        </p:nvSpPr>
        <p:spPr/>
        <p:txBody>
          <a:bodyPr/>
          <a:lstStyle/>
          <a:p>
            <a:endParaRPr lang="en-US"/>
          </a:p>
        </p:txBody>
      </p:sp>
      <p:pic>
        <p:nvPicPr>
          <p:cNvPr id="8194"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889" y="1400855"/>
            <a:ext cx="7130597" cy="413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099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a:lstStyle/>
          <a:p>
            <a:r>
              <a:rPr lang="en-US" sz="1200" b="0" dirty="0" smtClean="0"/>
              <a:t>4.5: Formatting Charts</a:t>
            </a:r>
            <a:r>
              <a:rPr lang="en-US" sz="2400" b="1" dirty="0" smtClean="0"/>
              <a:t/>
            </a:r>
            <a:br>
              <a:rPr lang="en-US" sz="2400" b="1" dirty="0" smtClean="0"/>
            </a:br>
            <a:r>
              <a:rPr lang="en-US" dirty="0"/>
              <a:t>Formatting chart</a:t>
            </a:r>
          </a:p>
        </p:txBody>
      </p:sp>
      <p:sp>
        <p:nvSpPr>
          <p:cNvPr id="11267" name="Rectangle 3"/>
          <p:cNvSpPr>
            <a:spLocks noGrp="1"/>
          </p:cNvSpPr>
          <p:nvPr>
            <p:ph idx="1"/>
          </p:nvPr>
        </p:nvSpPr>
        <p:spPr>
          <a:noFill/>
        </p:spPr>
        <p:txBody>
          <a:bodyPr>
            <a:normAutofit/>
          </a:bodyPr>
          <a:lstStyle/>
          <a:p>
            <a:r>
              <a:rPr lang="en-US" dirty="0"/>
              <a:t>Chart elements can be customized to format chart.</a:t>
            </a:r>
          </a:p>
          <a:p>
            <a:endParaRPr lang="en-US" dirty="0"/>
          </a:p>
          <a:p>
            <a:r>
              <a:rPr lang="en-US" dirty="0"/>
              <a:t>Chart axes appearance and label can be customized.</a:t>
            </a:r>
          </a:p>
          <a:p>
            <a:endParaRPr lang="en-US" dirty="0"/>
          </a:p>
          <a:p>
            <a:r>
              <a:rPr lang="en-US" dirty="0"/>
              <a:t>Properties dialog box for chart elements can be configured.</a:t>
            </a:r>
          </a:p>
        </p:txBody>
      </p:sp>
    </p:spTree>
    <p:extLst>
      <p:ext uri="{BB962C8B-B14F-4D97-AF65-F5344CB8AC3E}">
        <p14:creationId xmlns:p14="http://schemas.microsoft.com/office/powerpoint/2010/main" val="2933805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noFill/>
        </p:spPr>
        <p:txBody>
          <a:bodyPr/>
          <a:lstStyle/>
          <a:p>
            <a:r>
              <a:rPr lang="en-US" sz="1200" b="0" dirty="0" smtClean="0"/>
              <a:t>4.5: Formatting Charts</a:t>
            </a:r>
            <a:r>
              <a:rPr lang="en-US" sz="2400" b="1" dirty="0" smtClean="0"/>
              <a:t/>
            </a:r>
            <a:br>
              <a:rPr lang="en-US" sz="2400" b="1" dirty="0" smtClean="0"/>
            </a:br>
            <a:r>
              <a:rPr lang="en-US" dirty="0"/>
              <a:t>Formatting chart (</a:t>
            </a:r>
            <a:r>
              <a:rPr lang="en-US" dirty="0" err="1"/>
              <a:t>Contd</a:t>
            </a:r>
            <a:r>
              <a:rPr lang="en-US" dirty="0"/>
              <a:t>…)</a:t>
            </a:r>
          </a:p>
        </p:txBody>
      </p:sp>
      <p:pic>
        <p:nvPicPr>
          <p:cNvPr id="12291" name="Picture 5"/>
          <p:cNvPicPr>
            <a:picLocks noGrp="1" noChangeAspect="1" noChangeArrowheads="1"/>
          </p:cNvPicPr>
          <p:nvPr>
            <p:ph idx="1"/>
          </p:nvPr>
        </p:nvPicPr>
        <p:blipFill>
          <a:blip r:embed="rId3"/>
          <a:stretch>
            <a:fillRect/>
          </a:stretch>
        </p:blipFill>
        <p:spPr>
          <a:xfrm>
            <a:off x="1625600" y="1495425"/>
            <a:ext cx="6191250" cy="4643438"/>
          </a:xfrm>
          <a:noFill/>
        </p:spPr>
      </p:pic>
    </p:spTree>
    <p:extLst>
      <p:ext uri="{BB962C8B-B14F-4D97-AF65-F5344CB8AC3E}">
        <p14:creationId xmlns:p14="http://schemas.microsoft.com/office/powerpoint/2010/main" val="2066939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noFill/>
        </p:spPr>
        <p:txBody>
          <a:bodyPr>
            <a:normAutofit/>
          </a:bodyPr>
          <a:lstStyle/>
          <a:p>
            <a:r>
              <a:rPr lang="en-US" dirty="0"/>
              <a:t>Summary</a:t>
            </a:r>
          </a:p>
        </p:txBody>
      </p:sp>
      <p:sp>
        <p:nvSpPr>
          <p:cNvPr id="4" name="Content Placeholder 3"/>
          <p:cNvSpPr>
            <a:spLocks noGrp="1"/>
          </p:cNvSpPr>
          <p:nvPr>
            <p:ph idx="1"/>
          </p:nvPr>
        </p:nvSpPr>
        <p:spPr/>
        <p:txBody>
          <a:bodyPr/>
          <a:lstStyle/>
          <a:p>
            <a:r>
              <a:rPr lang="en-US" dirty="0"/>
              <a:t>Charts gives data in pictorial way.</a:t>
            </a:r>
          </a:p>
          <a:p>
            <a:endParaRPr lang="en-US" dirty="0"/>
          </a:p>
          <a:p>
            <a:r>
              <a:rPr lang="en-US" dirty="0"/>
              <a:t>Charts simplify complex data in a report. </a:t>
            </a:r>
          </a:p>
          <a:p>
            <a:endParaRPr lang="en-US" dirty="0"/>
          </a:p>
        </p:txBody>
      </p:sp>
    </p:spTree>
    <p:extLst>
      <p:ext uri="{BB962C8B-B14F-4D97-AF65-F5344CB8AC3E}">
        <p14:creationId xmlns:p14="http://schemas.microsoft.com/office/powerpoint/2010/main" val="1614671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noFill/>
        </p:spPr>
        <p:txBody>
          <a:bodyPr>
            <a:normAutofit/>
          </a:bodyPr>
          <a:lstStyle/>
          <a:p>
            <a:r>
              <a:rPr lang="en-US" dirty="0" smtClean="0"/>
              <a:t>Lesson Objectives</a:t>
            </a:r>
          </a:p>
        </p:txBody>
      </p:sp>
      <p:sp>
        <p:nvSpPr>
          <p:cNvPr id="5123" name="Rectangle 3"/>
          <p:cNvSpPr>
            <a:spLocks noGrp="1"/>
          </p:cNvSpPr>
          <p:nvPr>
            <p:ph idx="1"/>
          </p:nvPr>
        </p:nvSpPr>
        <p:spPr>
          <a:noFill/>
        </p:spPr>
        <p:txBody>
          <a:bodyPr/>
          <a:lstStyle/>
          <a:p>
            <a:r>
              <a:rPr lang="en-US" dirty="0"/>
              <a:t>Creating charts</a:t>
            </a:r>
          </a:p>
          <a:p>
            <a:r>
              <a:rPr lang="en-US" dirty="0"/>
              <a:t>Chart elements</a:t>
            </a:r>
          </a:p>
          <a:p>
            <a:r>
              <a:rPr lang="en-US" dirty="0"/>
              <a:t>Chart types – Column, line, bar, area, scatter</a:t>
            </a:r>
          </a:p>
          <a:p>
            <a:r>
              <a:rPr lang="en-US" dirty="0"/>
              <a:t>Creating column charts</a:t>
            </a:r>
          </a:p>
          <a:p>
            <a:r>
              <a:rPr lang="en-US" dirty="0"/>
              <a:t>Formatting chart</a:t>
            </a:r>
          </a:p>
          <a:p>
            <a:endParaRPr lang="en-US" sz="2000" b="1" dirty="0" smtClean="0"/>
          </a:p>
        </p:txBody>
      </p:sp>
    </p:spTree>
    <p:extLst>
      <p:ext uri="{BB962C8B-B14F-4D97-AF65-F5344CB8AC3E}">
        <p14:creationId xmlns:p14="http://schemas.microsoft.com/office/powerpoint/2010/main" val="175983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noFill/>
        </p:spPr>
        <p:txBody>
          <a:bodyPr/>
          <a:lstStyle/>
          <a:p>
            <a:r>
              <a:rPr lang="en-US" sz="1200" dirty="0"/>
              <a:t>4</a:t>
            </a:r>
            <a:r>
              <a:rPr lang="en-US" sz="1200" b="0" dirty="0" smtClean="0"/>
              <a:t>.1: Creating Charts</a:t>
            </a:r>
            <a:r>
              <a:rPr lang="en-US" sz="1200" b="1" dirty="0" smtClean="0"/>
              <a:t/>
            </a:r>
            <a:br>
              <a:rPr lang="en-US" sz="1200" b="1" dirty="0" smtClean="0"/>
            </a:br>
            <a:r>
              <a:rPr lang="en-US" dirty="0"/>
              <a:t>Creating Charts</a:t>
            </a:r>
          </a:p>
        </p:txBody>
      </p:sp>
      <p:sp>
        <p:nvSpPr>
          <p:cNvPr id="1028" name="Rectangle 3"/>
          <p:cNvSpPr>
            <a:spLocks noGrp="1"/>
          </p:cNvSpPr>
          <p:nvPr>
            <p:ph idx="1"/>
          </p:nvPr>
        </p:nvSpPr>
        <p:spPr>
          <a:xfrm>
            <a:off x="298516" y="1465738"/>
            <a:ext cx="8845484" cy="4643751"/>
          </a:xfrm>
          <a:noFill/>
        </p:spPr>
        <p:txBody>
          <a:bodyPr>
            <a:normAutofit/>
          </a:bodyPr>
          <a:lstStyle/>
          <a:p>
            <a:r>
              <a:rPr lang="en-US" dirty="0"/>
              <a:t>Charts are better way for visualizing summarized data.</a:t>
            </a:r>
          </a:p>
          <a:p>
            <a:r>
              <a:rPr lang="en-US" dirty="0"/>
              <a:t>There are different types of charts available that gives data in pictorial view specially for numerical data.</a:t>
            </a:r>
          </a:p>
          <a:p>
            <a:r>
              <a:rPr lang="en-US" dirty="0"/>
              <a:t>Report can be generated only as chart report or can be combined with other data regions like table or so.</a:t>
            </a:r>
          </a:p>
        </p:txBody>
      </p:sp>
      <p:graphicFrame>
        <p:nvGraphicFramePr>
          <p:cNvPr id="1026" name="Object 4"/>
          <p:cNvGraphicFramePr>
            <a:graphicFrameLocks noGrp="1" noChangeAspect="1"/>
          </p:cNvGraphicFramePr>
          <p:nvPr>
            <p:ph type="chart" sz="half" idx="4294967295"/>
            <p:extLst>
              <p:ext uri="{D42A27DB-BD31-4B8C-83A1-F6EECF244321}">
                <p14:modId xmlns:p14="http://schemas.microsoft.com/office/powerpoint/2010/main" val="1414714158"/>
              </p:ext>
            </p:extLst>
          </p:nvPr>
        </p:nvGraphicFramePr>
        <p:xfrm>
          <a:off x="4974772" y="3142343"/>
          <a:ext cx="4038600" cy="3133725"/>
        </p:xfrm>
        <a:graphic>
          <a:graphicData uri="http://schemas.openxmlformats.org/presentationml/2006/ole">
            <mc:AlternateContent xmlns:mc="http://schemas.openxmlformats.org/markup-compatibility/2006">
              <mc:Choice xmlns:v="urn:schemas-microsoft-com:vml" Requires="v">
                <p:oleObj spid="_x0000_s4154" name="Chart" r:id="rId4" imgW="6096075" imgH="4067089" progId="MSGraph.Chart.8">
                  <p:embed followColorScheme="full"/>
                </p:oleObj>
              </mc:Choice>
              <mc:Fallback>
                <p:oleObj name="Chart" r:id="rId4" imgW="6096075" imgH="4067089" progId="MSGraph.Chart.8">
                  <p:embed followColorScheme="full"/>
                  <p:pic>
                    <p:nvPicPr>
                      <p:cNvPr id="0" name=""/>
                      <p:cNvPicPr>
                        <a:picLocks noChangeAspect="1" noChangeArrowheads="1"/>
                      </p:cNvPicPr>
                      <p:nvPr/>
                    </p:nvPicPr>
                    <p:blipFill>
                      <a:blip r:embed="rId5"/>
                      <a:srcRect/>
                      <a:stretch>
                        <a:fillRect/>
                      </a:stretch>
                    </p:blipFill>
                    <p:spPr bwMode="auto">
                      <a:xfrm>
                        <a:off x="4974772" y="3142343"/>
                        <a:ext cx="4038600" cy="313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4656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noFill/>
        </p:spPr>
        <p:txBody>
          <a:bodyPr/>
          <a:lstStyle/>
          <a:p>
            <a:r>
              <a:rPr lang="en-US" sz="1200" b="0" dirty="0" smtClean="0"/>
              <a:t>4.2: Chart elements</a:t>
            </a:r>
            <a:r>
              <a:rPr lang="en-US" sz="1200" b="1" dirty="0" smtClean="0"/>
              <a:t/>
            </a:r>
            <a:br>
              <a:rPr lang="en-US" sz="1200" b="1" dirty="0" smtClean="0"/>
            </a:br>
            <a:r>
              <a:rPr lang="en-US" dirty="0"/>
              <a:t>Chart elements</a:t>
            </a:r>
          </a:p>
        </p:txBody>
      </p:sp>
      <p:sp>
        <p:nvSpPr>
          <p:cNvPr id="6147" name="Rectangle 3"/>
          <p:cNvSpPr>
            <a:spLocks noGrp="1"/>
          </p:cNvSpPr>
          <p:nvPr>
            <p:ph idx="1"/>
          </p:nvPr>
        </p:nvSpPr>
        <p:spPr>
          <a:noFill/>
        </p:spPr>
        <p:txBody>
          <a:bodyPr/>
          <a:lstStyle/>
          <a:p>
            <a:r>
              <a:rPr lang="en-US" dirty="0"/>
              <a:t>There are various chart elements like</a:t>
            </a:r>
          </a:p>
          <a:p>
            <a:pPr lvl="1"/>
            <a:r>
              <a:rPr lang="en-US" sz="1800" dirty="0" smtClean="0">
                <a:solidFill>
                  <a:srgbClr val="000000"/>
                </a:solidFill>
                <a:latin typeface="Candara"/>
                <a:cs typeface="Arial" charset="0"/>
              </a:rPr>
              <a:t>Chart title</a:t>
            </a:r>
          </a:p>
          <a:p>
            <a:pPr lvl="1"/>
            <a:r>
              <a:rPr lang="en-US" sz="1800" dirty="0" smtClean="0">
                <a:solidFill>
                  <a:srgbClr val="000000"/>
                </a:solidFill>
                <a:latin typeface="Candara"/>
                <a:cs typeface="Arial" charset="0"/>
              </a:rPr>
              <a:t>Value axis</a:t>
            </a:r>
          </a:p>
          <a:p>
            <a:pPr lvl="1"/>
            <a:r>
              <a:rPr lang="en-US" sz="1800" dirty="0" smtClean="0">
                <a:solidFill>
                  <a:srgbClr val="000000"/>
                </a:solidFill>
                <a:latin typeface="Candara"/>
                <a:cs typeface="Arial" charset="0"/>
              </a:rPr>
              <a:t>Category axis</a:t>
            </a:r>
          </a:p>
          <a:p>
            <a:pPr lvl="1"/>
            <a:r>
              <a:rPr lang="en-US" sz="1800" dirty="0" smtClean="0">
                <a:solidFill>
                  <a:srgbClr val="000000"/>
                </a:solidFill>
                <a:latin typeface="Candara"/>
                <a:cs typeface="Arial" charset="0"/>
              </a:rPr>
              <a:t>Series</a:t>
            </a:r>
          </a:p>
          <a:p>
            <a:pPr lvl="1"/>
            <a:r>
              <a:rPr lang="en-US" sz="1800" dirty="0" smtClean="0">
                <a:solidFill>
                  <a:srgbClr val="000000"/>
                </a:solidFill>
                <a:latin typeface="Candara"/>
                <a:cs typeface="Arial" charset="0"/>
              </a:rPr>
              <a:t>Legend</a:t>
            </a:r>
            <a:r>
              <a:rPr lang="en-US" dirty="0" smtClean="0">
                <a:solidFill>
                  <a:srgbClr val="000000"/>
                </a:solidFill>
                <a:latin typeface="Candara"/>
              </a:rPr>
              <a:t> </a:t>
            </a:r>
          </a:p>
        </p:txBody>
      </p:sp>
    </p:spTree>
    <p:extLst>
      <p:ext uri="{BB962C8B-B14F-4D97-AF65-F5344CB8AC3E}">
        <p14:creationId xmlns:p14="http://schemas.microsoft.com/office/powerpoint/2010/main" val="85476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a:lstStyle/>
          <a:p>
            <a:r>
              <a:rPr lang="en-US" sz="1200" b="0" dirty="0" smtClean="0"/>
              <a:t>4.3: Chart types</a:t>
            </a:r>
            <a:r>
              <a:rPr lang="en-US" sz="1200" b="1" dirty="0" smtClean="0"/>
              <a:t/>
            </a:r>
            <a:br>
              <a:rPr lang="en-US" sz="1200" b="1" dirty="0" smtClean="0"/>
            </a:br>
            <a:r>
              <a:rPr lang="en-US" dirty="0"/>
              <a:t>Chart types</a:t>
            </a:r>
          </a:p>
        </p:txBody>
      </p:sp>
      <p:sp>
        <p:nvSpPr>
          <p:cNvPr id="7171" name="Rectangle 3"/>
          <p:cNvSpPr>
            <a:spLocks noGrp="1"/>
          </p:cNvSpPr>
          <p:nvPr>
            <p:ph idx="1"/>
          </p:nvPr>
        </p:nvSpPr>
        <p:spPr>
          <a:noFill/>
        </p:spPr>
        <p:txBody>
          <a:bodyPr/>
          <a:lstStyle/>
          <a:p>
            <a:r>
              <a:rPr lang="en-US" dirty="0"/>
              <a:t>Chart type defines different ways to represent data as per requirement.</a:t>
            </a:r>
          </a:p>
          <a:p>
            <a:pPr lvl="1"/>
            <a:r>
              <a:rPr lang="en-US" sz="1800" dirty="0" smtClean="0"/>
              <a:t>Column chart                        </a:t>
            </a:r>
          </a:p>
          <a:p>
            <a:pPr lvl="1"/>
            <a:r>
              <a:rPr lang="en-US" sz="1800" dirty="0" smtClean="0"/>
              <a:t>Line chart</a:t>
            </a:r>
          </a:p>
          <a:p>
            <a:pPr lvl="1"/>
            <a:r>
              <a:rPr lang="en-US" sz="1800" dirty="0" smtClean="0"/>
              <a:t>Bar chart</a:t>
            </a:r>
          </a:p>
          <a:p>
            <a:pPr lvl="1"/>
            <a:r>
              <a:rPr lang="en-US" sz="1800" dirty="0" smtClean="0"/>
              <a:t>Area chart</a:t>
            </a:r>
          </a:p>
          <a:p>
            <a:pPr lvl="1"/>
            <a:r>
              <a:rPr lang="en-US" sz="1800" dirty="0" smtClean="0"/>
              <a:t>Scatter chart</a:t>
            </a:r>
          </a:p>
          <a:p>
            <a:pPr lvl="1"/>
            <a:r>
              <a:rPr lang="en-US" sz="1800" dirty="0" smtClean="0"/>
              <a:t>Pie chart</a:t>
            </a:r>
          </a:p>
          <a:p>
            <a:pPr lvl="1"/>
            <a:r>
              <a:rPr lang="en-US" sz="1800" dirty="0" smtClean="0"/>
              <a:t>Pyramid chart</a:t>
            </a:r>
          </a:p>
          <a:p>
            <a:pPr lvl="1"/>
            <a:r>
              <a:rPr lang="en-US" sz="1800" dirty="0" smtClean="0"/>
              <a:t>Range chart</a:t>
            </a:r>
          </a:p>
        </p:txBody>
      </p:sp>
      <p:sp>
        <p:nvSpPr>
          <p:cNvPr id="7172" name="Text Box 4"/>
          <p:cNvSpPr txBox="1">
            <a:spLocks noChangeArrowheads="1"/>
          </p:cNvSpPr>
          <p:nvPr/>
        </p:nvSpPr>
        <p:spPr bwMode="auto">
          <a:xfrm>
            <a:off x="4572000" y="2286000"/>
            <a:ext cx="2438400" cy="366713"/>
          </a:xfrm>
          <a:prstGeom prst="rect">
            <a:avLst/>
          </a:prstGeom>
          <a:noFill/>
          <a:ln w="9525">
            <a:noFill/>
            <a:miter lim="800000"/>
            <a:headEnd/>
            <a:tailEnd/>
          </a:ln>
        </p:spPr>
        <p:txBody>
          <a:bodyPr>
            <a:spAutoFit/>
          </a:bodyP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7190870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a:lstStyle/>
          <a:p>
            <a:r>
              <a:rPr lang="en-US" sz="1200" b="0" dirty="0" smtClean="0"/>
              <a:t>4.4: Creating Charts</a:t>
            </a:r>
            <a:r>
              <a:rPr lang="en-US" sz="1200" b="1" dirty="0" smtClean="0"/>
              <a:t/>
            </a:r>
            <a:br>
              <a:rPr lang="en-US" sz="1200" b="1" dirty="0" smtClean="0"/>
            </a:br>
            <a:r>
              <a:rPr lang="en-US" dirty="0"/>
              <a:t>Creating Column chart</a:t>
            </a:r>
          </a:p>
        </p:txBody>
      </p:sp>
      <p:sp>
        <p:nvSpPr>
          <p:cNvPr id="8195" name="Rectangle 3"/>
          <p:cNvSpPr>
            <a:spLocks noGrp="1"/>
          </p:cNvSpPr>
          <p:nvPr>
            <p:ph idx="1"/>
          </p:nvPr>
        </p:nvSpPr>
        <p:spPr>
          <a:noFill/>
        </p:spPr>
        <p:txBody>
          <a:bodyPr>
            <a:normAutofit/>
          </a:bodyPr>
          <a:lstStyle/>
          <a:p>
            <a:r>
              <a:rPr lang="en-US" dirty="0"/>
              <a:t>Column chart is very simple and commonly used chart.</a:t>
            </a:r>
          </a:p>
          <a:p>
            <a:r>
              <a:rPr lang="en-US" dirty="0"/>
              <a:t>Simple column chart can be created by dragging chart control from toolbox and dropping it on the report.</a:t>
            </a:r>
          </a:p>
          <a:p>
            <a:r>
              <a:rPr lang="en-US" dirty="0"/>
              <a:t>There are 3 sections on chart to divide data to be displayed viz., data fields, category fields and series fields.</a:t>
            </a:r>
          </a:p>
          <a:p>
            <a:r>
              <a:rPr lang="en-US" dirty="0"/>
              <a:t>Category section is used to group data horizontally across the chart.</a:t>
            </a:r>
          </a:p>
          <a:p>
            <a:r>
              <a:rPr lang="en-US" dirty="0"/>
              <a:t>Optional Series section appears on right side of the report to add next level of grouping.</a:t>
            </a:r>
          </a:p>
        </p:txBody>
      </p:sp>
    </p:spTree>
    <p:extLst>
      <p:ext uri="{BB962C8B-B14F-4D97-AF65-F5344CB8AC3E}">
        <p14:creationId xmlns:p14="http://schemas.microsoft.com/office/powerpoint/2010/main" val="1057536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a:t>Creating Column chart (</a:t>
            </a:r>
            <a:r>
              <a:rPr lang="en-US" dirty="0" err="1"/>
              <a:t>Contd</a:t>
            </a:r>
            <a:r>
              <a:rPr lang="en-US" dirty="0"/>
              <a:t>…)</a:t>
            </a:r>
          </a:p>
        </p:txBody>
      </p:sp>
      <p:pic>
        <p:nvPicPr>
          <p:cNvPr id="9219" name="Picture 3"/>
          <p:cNvPicPr>
            <a:picLocks noGrp="1" noChangeAspect="1" noChangeArrowheads="1"/>
          </p:cNvPicPr>
          <p:nvPr>
            <p:ph idx="1"/>
          </p:nvPr>
        </p:nvPicPr>
        <p:blipFill>
          <a:blip r:embed="rId3"/>
          <a:stretch>
            <a:fillRect/>
          </a:stretch>
        </p:blipFill>
        <p:spPr>
          <a:xfrm>
            <a:off x="1625600" y="1495425"/>
            <a:ext cx="6191250" cy="4643438"/>
          </a:xfrm>
          <a:noFill/>
        </p:spPr>
      </p:pic>
    </p:spTree>
    <p:extLst>
      <p:ext uri="{BB962C8B-B14F-4D97-AF65-F5344CB8AC3E}">
        <p14:creationId xmlns:p14="http://schemas.microsoft.com/office/powerpoint/2010/main" val="1724946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a:t>Creating Column chart (</a:t>
            </a:r>
            <a:r>
              <a:rPr lang="en-US" dirty="0" err="1"/>
              <a:t>Contd</a:t>
            </a:r>
            <a:r>
              <a:rPr lang="en-US" dirty="0"/>
              <a:t>…)</a:t>
            </a:r>
          </a:p>
        </p:txBody>
      </p:sp>
      <p:pic>
        <p:nvPicPr>
          <p:cNvPr id="10243" name="Picture 3"/>
          <p:cNvPicPr>
            <a:picLocks noGrp="1" noChangeAspect="1" noChangeArrowheads="1"/>
          </p:cNvPicPr>
          <p:nvPr>
            <p:ph idx="1"/>
          </p:nvPr>
        </p:nvPicPr>
        <p:blipFill>
          <a:blip r:embed="rId3"/>
          <a:stretch>
            <a:fillRect/>
          </a:stretch>
        </p:blipFill>
        <p:spPr>
          <a:xfrm>
            <a:off x="1625600" y="1495425"/>
            <a:ext cx="6191250" cy="4643438"/>
          </a:xfrm>
          <a:noFill/>
        </p:spPr>
      </p:pic>
    </p:spTree>
    <p:extLst>
      <p:ext uri="{BB962C8B-B14F-4D97-AF65-F5344CB8AC3E}">
        <p14:creationId xmlns:p14="http://schemas.microsoft.com/office/powerpoint/2010/main" val="3080425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r>
              <a:rPr lang="en-US" sz="1200" b="0" dirty="0" smtClean="0"/>
              <a:t>4.4: Creating Charts</a:t>
            </a:r>
            <a:r>
              <a:rPr lang="en-US" sz="2400" b="1" dirty="0" smtClean="0"/>
              <a:t/>
            </a:r>
            <a:br>
              <a:rPr lang="en-US" sz="2400" b="1" dirty="0" smtClean="0"/>
            </a:br>
            <a:r>
              <a:rPr lang="en-US" dirty="0"/>
              <a:t>Creating </a:t>
            </a:r>
            <a:r>
              <a:rPr lang="en-US" dirty="0" smtClean="0"/>
              <a:t>Pie Chart</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3" t="20095" r="52925" b="21088"/>
          <a:stretch/>
        </p:blipFill>
        <p:spPr bwMode="auto">
          <a:xfrm>
            <a:off x="1248229" y="1523998"/>
            <a:ext cx="5907315" cy="407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4341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6ba37514-8ea7-4bb7-b1c0-6137f91cbe04">Class book</Material_x0020_Type>
    <Category xmlns="6ba37514-8ea7-4bb7-b1c0-6137f91cbe04">Module Artifact</Category>
    <Level xmlns="6ba37514-8ea7-4bb7-b1c0-6137f91cbe04">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BB9BED16EB0048B4DF793E653FA3A1" ma:contentTypeVersion="3" ma:contentTypeDescription="Create a new document." ma:contentTypeScope="" ma:versionID="feef15e8976e736c962867b02017827d">
  <xsd:schema xmlns:xsd="http://www.w3.org/2001/XMLSchema" xmlns:xs="http://www.w3.org/2001/XMLSchema" xmlns:p="http://schemas.microsoft.com/office/2006/metadata/properties" xmlns:ns2="6ba37514-8ea7-4bb7-b1c0-6137f91cbe04" targetNamespace="http://schemas.microsoft.com/office/2006/metadata/properties" ma:root="true" ma:fieldsID="71f881230bfc323a1863133dc3453c38" ns2:_="">
    <xsd:import namespace="6ba37514-8ea7-4bb7-b1c0-6137f91cbe0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37514-8ea7-4bb7-b1c0-6137f91cbe0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A78A7799-32ED-4447-AC47-F4A1406FFDA0}"/>
</file>

<file path=docProps/app.xml><?xml version="1.0" encoding="utf-8"?>
<Properties xmlns="http://schemas.openxmlformats.org/officeDocument/2006/extended-properties" xmlns:vt="http://schemas.openxmlformats.org/officeDocument/2006/docPropsVTypes">
  <Template/>
  <TotalTime>6456</TotalTime>
  <Words>1075</Words>
  <Application>Microsoft Office PowerPoint</Application>
  <PresentationFormat>On-screen Show (4:3)</PresentationFormat>
  <Paragraphs>93</Paragraphs>
  <Slides>18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7" baseType="lpstr">
      <vt:lpstr>Arial</vt:lpstr>
      <vt:lpstr>Wingdings</vt:lpstr>
      <vt:lpstr>ＭＳ Ｐゴシック</vt:lpstr>
      <vt:lpstr>Helvetica Light</vt:lpstr>
      <vt:lpstr>Candara</vt:lpstr>
      <vt:lpstr>Calibri</vt:lpstr>
      <vt:lpstr>2_Corporate Presentation Template (4x3 - Normal)</vt:lpstr>
      <vt:lpstr>think-cell Slide</vt:lpstr>
      <vt:lpstr>Chart</vt:lpstr>
      <vt:lpstr>SSRS</vt:lpstr>
      <vt:lpstr>Lesson Objectives</vt:lpstr>
      <vt:lpstr>4.1: Creating Charts Creating Charts</vt:lpstr>
      <vt:lpstr>4.2: Chart elements Chart elements</vt:lpstr>
      <vt:lpstr>4.3: Chart types Chart types</vt:lpstr>
      <vt:lpstr>4.4: Creating Charts Creating Column chart</vt:lpstr>
      <vt:lpstr>4.4: Creating Charts Creating Column chart (Contd…)</vt:lpstr>
      <vt:lpstr>4.4: Creating Charts Creating Column chart (Contd…)</vt:lpstr>
      <vt:lpstr>4.4: Creating Charts Creating Pie Chart</vt:lpstr>
      <vt:lpstr>4.4: Creating Charts Area Chart</vt:lpstr>
      <vt:lpstr>4.4: Creating Charts Pyramid Chart</vt:lpstr>
      <vt:lpstr>4.4: Creating Charts Line Chart</vt:lpstr>
      <vt:lpstr>4.4: Creating Charts Scatter Chart</vt:lpstr>
      <vt:lpstr>4.4: Creating Charts Polar Chart</vt:lpstr>
      <vt:lpstr>4.4: Creating Charts Range Chart</vt:lpstr>
      <vt:lpstr>4.5: Formatting Charts Formatting chart</vt:lpstr>
      <vt:lpstr>4.5: Formatting Charts Formatting chart (Contd…)</vt:lpstr>
      <vt:lpstr>Summary</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Kulkarni, Rahul</cp:lastModifiedBy>
  <cp:revision>176</cp:revision>
  <dcterms:created xsi:type="dcterms:W3CDTF">2012-05-18T02:59:15Z</dcterms:created>
  <dcterms:modified xsi:type="dcterms:W3CDTF">2017-01-18T07:42:08Z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0x010100EBBB9BED16EB0048B4DF793E653FA3A1</vt:lpwstr>
  </property>
  <property fmtid="{D5CDD505-2E9C-101B-9397-08002B2CF9AE}" pid="4" name="_SourceUrl">
    <vt:lpwstr/>
  </property>
</Properties>
</file>