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0">
    <p:restoredLeft sz="15620"/>
    <p:restoredTop sz="9466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Docs\Excel%20Files\Employee_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[Employee_DataSet.xlsx]Pivot Table!PivotTable1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0.09857174103237103"/>
          <c:y val="0.24121536891221945"/>
          <c:w val="0.8012769028871387"/>
          <c:h val="0.6084102508019831"/>
        </c:manualLayout>
      </c:layout>
      <c:barChart>
        <c:barDir val="col"/>
        <c:grouping val="clustered"/>
        <c:varyColors val="0"/>
        <c:ser>
          <c:idx val="0"/>
          <c:order val="0"/>
          <c:tx>
            <c:strRef>
              <c:f>'Pivot Table'!$B$3:$B$4</c:f>
              <c:strCache>
                <c:ptCount val="1"/>
                <c:pt idx="0">
                  <c:v>1</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Table'!$B$5:$B$15</c:f>
              <c:numCache>
                <c:formatCode>General</c:formatCode>
                <c:ptCount val="10"/>
                <c:pt idx="0">
                  <c:v>25.0</c:v>
                </c:pt>
                <c:pt idx="1">
                  <c:v>32.0</c:v>
                </c:pt>
                <c:pt idx="2">
                  <c:v>29.0</c:v>
                </c:pt>
                <c:pt idx="3">
                  <c:v>25.0</c:v>
                </c:pt>
                <c:pt idx="4">
                  <c:v>25.0</c:v>
                </c:pt>
                <c:pt idx="5">
                  <c:v>28.0</c:v>
                </c:pt>
                <c:pt idx="6">
                  <c:v>28.0</c:v>
                </c:pt>
                <c:pt idx="7">
                  <c:v>28.0</c:v>
                </c:pt>
                <c:pt idx="8">
                  <c:v>24.0</c:v>
                </c:pt>
                <c:pt idx="9">
                  <c:v>27.0</c:v>
                </c:pt>
              </c:numCache>
            </c:numRef>
          </c:val>
        </c:ser>
        <c:ser>
          <c:idx val="1"/>
          <c:order val="1"/>
          <c:tx>
            <c:strRef>
              <c:f>'Pivot Table'!$C$3:$C$4</c:f>
              <c:strCache>
                <c:ptCount val="1"/>
                <c:pt idx="0">
                  <c:v>2</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Table'!$C$5:$C$15</c:f>
              <c:numCache>
                <c:formatCode>General</c:formatCode>
                <c:ptCount val="10"/>
                <c:pt idx="0">
                  <c:v>55.0</c:v>
                </c:pt>
                <c:pt idx="1">
                  <c:v>57.0</c:v>
                </c:pt>
                <c:pt idx="2">
                  <c:v>49.0</c:v>
                </c:pt>
                <c:pt idx="3">
                  <c:v>51.0</c:v>
                </c:pt>
                <c:pt idx="4">
                  <c:v>48.0</c:v>
                </c:pt>
                <c:pt idx="5">
                  <c:v>40.0</c:v>
                </c:pt>
                <c:pt idx="6">
                  <c:v>57.0</c:v>
                </c:pt>
                <c:pt idx="7">
                  <c:v>50.0</c:v>
                </c:pt>
                <c:pt idx="8">
                  <c:v>51.0</c:v>
                </c:pt>
                <c:pt idx="9">
                  <c:v>52.0</c:v>
                </c:pt>
              </c:numCache>
            </c:numRef>
          </c:val>
        </c:ser>
        <c:ser>
          <c:idx val="2"/>
          <c:order val="2"/>
          <c:tx>
            <c:strRef>
              <c:f>'Pivot Table'!$D$3:$D$4</c:f>
              <c:strCache>
                <c:ptCount val="1"/>
                <c:pt idx="0">
                  <c:v>3</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Table'!$D$5:$D$15</c:f>
              <c:numCache>
                <c:formatCode>General</c:formatCode>
                <c:ptCount val="10"/>
                <c:pt idx="0">
                  <c:v>152.0</c:v>
                </c:pt>
                <c:pt idx="1">
                  <c:v>141.0</c:v>
                </c:pt>
                <c:pt idx="2">
                  <c:v>160.0</c:v>
                </c:pt>
                <c:pt idx="3">
                  <c:v>158.0</c:v>
                </c:pt>
                <c:pt idx="4">
                  <c:v>158.0</c:v>
                </c:pt>
                <c:pt idx="5">
                  <c:v>151.0</c:v>
                </c:pt>
                <c:pt idx="6">
                  <c:v>146.0</c:v>
                </c:pt>
                <c:pt idx="7">
                  <c:v>156.0</c:v>
                </c:pt>
                <c:pt idx="8">
                  <c:v>160.0</c:v>
                </c:pt>
                <c:pt idx="9">
                  <c:v>148.0</c:v>
                </c:pt>
              </c:numCache>
            </c:numRef>
          </c:val>
        </c:ser>
        <c:ser>
          <c:idx val="3"/>
          <c:order val="3"/>
          <c:tx>
            <c:strRef>
              <c:f>'Pivot Table'!$E$3:$E$4</c:f>
              <c:strCache>
                <c:ptCount val="1"/>
                <c:pt idx="0">
                  <c:v>4</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Table'!$E$5:$E$15</c:f>
              <c:numCache>
                <c:formatCode>General</c:formatCode>
                <c:ptCount val="10"/>
                <c:pt idx="0">
                  <c:v>37.0</c:v>
                </c:pt>
                <c:pt idx="1">
                  <c:v>45.0</c:v>
                </c:pt>
                <c:pt idx="2">
                  <c:v>41.0</c:v>
                </c:pt>
                <c:pt idx="3">
                  <c:v>34.0</c:v>
                </c:pt>
                <c:pt idx="4">
                  <c:v>50.0</c:v>
                </c:pt>
                <c:pt idx="5">
                  <c:v>50.0</c:v>
                </c:pt>
                <c:pt idx="6">
                  <c:v>44.0</c:v>
                </c:pt>
                <c:pt idx="7">
                  <c:v>40.0</c:v>
                </c:pt>
                <c:pt idx="8">
                  <c:v>38.0</c:v>
                </c:pt>
                <c:pt idx="9">
                  <c:v>40.0</c:v>
                </c:pt>
              </c:numCache>
            </c:numRef>
          </c:val>
        </c:ser>
        <c:ser>
          <c:idx val="4"/>
          <c:order val="4"/>
          <c:tx>
            <c:strRef>
              <c:f>'Pivot Table'!$F$3:$F$4</c:f>
              <c:strCache>
                <c:ptCount val="1"/>
                <c:pt idx="0">
                  <c:v>5</c:v>
                </c:pt>
              </c:strCache>
            </c:strRef>
          </c:tx>
          <c:invertIfNegative val="0"/>
          <c:cat>
            <c:strRef>
              <c:f>'Pivot Table'!$A$5:$A$15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Table'!$F$5:$F$15</c:f>
              <c:numCache>
                <c:formatCode>General</c:formatCode>
                <c:ptCount val="10"/>
                <c:pt idx="0">
                  <c:v>34.0</c:v>
                </c:pt>
                <c:pt idx="1">
                  <c:v>25.0</c:v>
                </c:pt>
                <c:pt idx="2">
                  <c:v>23.0</c:v>
                </c:pt>
                <c:pt idx="3">
                  <c:v>28.0</c:v>
                </c:pt>
                <c:pt idx="4">
                  <c:v>23.0</c:v>
                </c:pt>
                <c:pt idx="5">
                  <c:v>32.0</c:v>
                </c:pt>
                <c:pt idx="6">
                  <c:v>24.0</c:v>
                </c:pt>
                <c:pt idx="7">
                  <c:v>30.0</c:v>
                </c:pt>
                <c:pt idx="8">
                  <c:v>24.0</c:v>
                </c:pt>
                <c:pt idx="9">
                  <c:v>27.0</c:v>
                </c:pt>
              </c:numCache>
            </c:numRef>
          </c:val>
        </c:ser>
        <c:dLbls>
          <c:showLegendKey val="0"/>
          <c:showVal val="0"/>
          <c:showCatName val="0"/>
          <c:showSerName val="0"/>
          <c:showPercent val="0"/>
          <c:showBubbleSize val="0"/>
        </c:dLbls>
        <c:gapWidth val="150"/>
        <c:axId val="69570560"/>
        <c:axId val="69572096"/>
      </c:barChart>
      <c:catAx>
        <c:axId val="69570560"/>
        <c:scaling>
          <c:orientation val="minMax"/>
        </c:scaling>
        <c:delete val="0"/>
        <c:axPos val="b"/>
        <c:majorTickMark val="out"/>
        <c:minorTickMark val="none"/>
        <c:tickLblPos val="nextTo"/>
        <c:crossAx val="69572096"/>
        <c:crosses val="autoZero"/>
        <c:auto val="1"/>
        <c:lblAlgn val="ctr"/>
        <c:lblOffset val="100"/>
        <c:noMultiLvlLbl val="0"/>
      </c:catAx>
      <c:valAx>
        <c:axId val="69572096"/>
        <c:scaling>
          <c:orientation val="minMax"/>
        </c:scaling>
        <c:delete val="0"/>
        <c:axPos val="l"/>
        <c:majorGridlines/>
        <c:numFmt formatCode="General" sourceLinked="1"/>
        <c:majorTickMark val="out"/>
        <c:minorTickMark val="none"/>
        <c:tickLblPos val="nextTo"/>
        <c:crossAx val="69570560"/>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US" smtClean="0"/>
              <a:t>:  </a:t>
            </a:r>
            <a:r>
              <a:rPr dirty="0" sz="2400" lang="en-US" smtClean="0"/>
              <a:t>p</a:t>
            </a:r>
            <a:r>
              <a:rPr dirty="0" sz="2400" lang="en-US" smtClean="0"/>
              <a:t>u</a:t>
            </a:r>
            <a:r>
              <a:rPr dirty="0" sz="2400" lang="en-US" smtClean="0"/>
              <a:t>s</a:t>
            </a:r>
            <a:r>
              <a:rPr dirty="0" sz="2400" lang="en-US" smtClean="0"/>
              <a:t>h</a:t>
            </a:r>
            <a:r>
              <a:rPr dirty="0" sz="2400" lang="en-US" smtClean="0"/>
              <a:t>p</a:t>
            </a:r>
            <a:r>
              <a:rPr dirty="0" sz="2400" lang="en-US" smtClean="0"/>
              <a:t>a</a:t>
            </a:r>
            <a:r>
              <a:rPr dirty="0" sz="2400" lang="en-US" smtClean="0"/>
              <a:t>k</a:t>
            </a:r>
            <a:r>
              <a:rPr dirty="0" sz="2400" lang="en-US" smtClean="0"/>
              <a:t>a</a:t>
            </a:r>
            <a:r>
              <a:rPr dirty="0" sz="2400" lang="en-US" smtClean="0"/>
              <a:t>r</a:t>
            </a:r>
            <a:r>
              <a:rPr dirty="0" sz="2400" lang="en-US" smtClean="0"/>
              <a:t>a</a:t>
            </a:r>
            <a:r>
              <a:rPr dirty="0" sz="2400" lang="en-US" smtClean="0"/>
              <a:t>n</a:t>
            </a:r>
            <a:r>
              <a:rPr dirty="0" sz="2400" lang="en-US" smtClean="0"/>
              <a:t> </a:t>
            </a:r>
            <a:r>
              <a:rPr dirty="0" sz="2400" lang="en-US" smtClean="0"/>
              <a:t>p</a:t>
            </a:r>
            <a:r>
              <a:rPr dirty="0" sz="2400" lang="en-US" smtClean="0"/>
              <a:t> </a:t>
            </a:r>
            <a:r>
              <a:rPr dirty="0" sz="2400" lang="en-US" smtClean="0"/>
              <a:t>s</a:t>
            </a:r>
            <a:endParaRPr dirty="0" sz="2400" lang="en-US"/>
          </a:p>
          <a:p>
            <a:r>
              <a:rPr dirty="0" sz="2400" lang="en-US"/>
              <a:t>REGISTER NO</a:t>
            </a:r>
            <a:r>
              <a:rPr dirty="0" sz="2400" lang="en-US" smtClean="0"/>
              <a:t>:  31221</a:t>
            </a:r>
            <a:r>
              <a:rPr dirty="0" sz="2400" lang="en-US" smtClean="0"/>
              <a:t>5</a:t>
            </a:r>
            <a:r>
              <a:rPr dirty="0" sz="2400" lang="en-US" smtClean="0"/>
              <a:t>3</a:t>
            </a:r>
            <a:r>
              <a:rPr dirty="0" sz="2400" lang="en-US" smtClean="0"/>
              <a:t>3</a:t>
            </a:r>
            <a:r>
              <a:rPr dirty="0" sz="2400" lang="en-US" smtClean="0"/>
              <a:t>9</a:t>
            </a:r>
            <a:r>
              <a:rPr dirty="0" sz="2400" lang="en-US" smtClean="0"/>
              <a:t>/asunm148722cca0</a:t>
            </a:r>
            <a:r>
              <a:rPr dirty="0" sz="2400" lang="en-US" smtClean="0"/>
              <a:t>1</a:t>
            </a:r>
            <a:r>
              <a:rPr dirty="0" sz="2400" lang="en-US" smtClean="0"/>
              <a:t>2</a:t>
            </a:r>
            <a:endParaRPr dirty="0" sz="2400" lang="en-US"/>
          </a:p>
          <a:p>
            <a:r>
              <a:rPr dirty="0" sz="2400" lang="en-US"/>
              <a:t>DEPARTMENT</a:t>
            </a:r>
            <a:r>
              <a:rPr dirty="0" sz="2400" lang="en-US" smtClean="0"/>
              <a:t>: B. Com (Computer Application</a:t>
            </a:r>
            <a:r>
              <a:rPr dirty="0" sz="2400" lang="en-US" smtClean="0"/>
              <a:t>)</a:t>
            </a:r>
            <a:r>
              <a:rPr dirty="0" sz="2400" lang="en-US" smtClean="0"/>
              <a:t> </a:t>
            </a:r>
            <a:endParaRPr dirty="0" sz="2400" lang="en-US"/>
          </a:p>
          <a:p>
            <a:r>
              <a:rPr dirty="0" sz="2400" lang="en-US" smtClean="0"/>
              <a:t>COLLEGE:  J. H. A. Agarsen College</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6"/>
          <p:cNvSpPr txBox="1"/>
          <p:nvPr/>
        </p:nvSpPr>
        <p:spPr>
          <a:xfrm>
            <a:off x="1666844" y="1643050"/>
            <a:ext cx="4714908" cy="5158741"/>
          </a:xfrm>
          <a:prstGeom prst="rect"/>
          <a:noFill/>
        </p:spPr>
        <p:txBody>
          <a:bodyPr rtlCol="0" wrap="square">
            <a:spAutoFit/>
          </a:bodyPr>
          <a:p>
            <a:r>
              <a:rPr b="1" dirty="0" i="1" lang="en-US" smtClean="0"/>
              <a:t>Data Collection</a:t>
            </a:r>
          </a:p>
          <a:p>
            <a:r>
              <a:rPr dirty="0" i="1" lang="en-US" smtClean="0"/>
              <a:t>1)Kaggle</a:t>
            </a:r>
          </a:p>
          <a:p>
            <a:r>
              <a:rPr dirty="0" i="1" lang="en-US" smtClean="0"/>
              <a:t>2)</a:t>
            </a:r>
            <a:r>
              <a:rPr dirty="0" i="1" lang="en-US" err="1" smtClean="0"/>
              <a:t>edunet</a:t>
            </a:r>
            <a:endParaRPr dirty="0" i="1" lang="en-US" smtClean="0"/>
          </a:p>
          <a:p>
            <a:r>
              <a:rPr dirty="0" i="1" lang="en-US" smtClean="0"/>
              <a:t>3)Employee data set</a:t>
            </a:r>
          </a:p>
          <a:p>
            <a:r>
              <a:rPr b="1" dirty="0" i="1" lang="en-US" smtClean="0"/>
              <a:t>Feature Collection</a:t>
            </a:r>
          </a:p>
          <a:p>
            <a:r>
              <a:rPr dirty="0" i="1" lang="en-US" smtClean="0"/>
              <a:t>1)Employee Id</a:t>
            </a:r>
          </a:p>
          <a:p>
            <a:r>
              <a:rPr dirty="0" i="1" lang="en-US" smtClean="0"/>
              <a:t>2)Employee type</a:t>
            </a:r>
          </a:p>
          <a:p>
            <a:r>
              <a:rPr dirty="0" i="1" lang="en-US" smtClean="0"/>
              <a:t>3)Performance level etc..</a:t>
            </a:r>
          </a:p>
          <a:p>
            <a:r>
              <a:rPr b="1" dirty="0" i="1" lang="en-US" smtClean="0"/>
              <a:t>Analyze</a:t>
            </a:r>
          </a:p>
          <a:p>
            <a:pPr indent="-342900" marL="342900">
              <a:buAutoNum type="arabicParenR"/>
            </a:pPr>
            <a:r>
              <a:rPr dirty="0" i="1" lang="en-US" smtClean="0"/>
              <a:t>Pivot table</a:t>
            </a:r>
          </a:p>
          <a:p>
            <a:pPr indent="-342900" marL="342900">
              <a:buAutoNum type="arabicParenR"/>
            </a:pPr>
            <a:r>
              <a:rPr dirty="0" i="1" lang="en-US" smtClean="0"/>
              <a:t>Graph</a:t>
            </a:r>
          </a:p>
          <a:p>
            <a:pPr indent="-342900" marL="342900">
              <a:buAutoNum type="arabicParenR"/>
            </a:pPr>
            <a:r>
              <a:rPr dirty="0" i="1" lang="en-US" smtClean="0"/>
              <a:t>Slicer</a:t>
            </a:r>
          </a:p>
          <a:p>
            <a:pPr indent="-342900" marL="342900"/>
            <a:r>
              <a:rPr b="1" dirty="0" i="1" lang="en-US" smtClean="0"/>
              <a:t>Editing</a:t>
            </a:r>
          </a:p>
          <a:p>
            <a:pPr indent="-342900" marL="342900">
              <a:buAutoNum type="arabicParenR"/>
            </a:pPr>
            <a:r>
              <a:rPr dirty="0" i="1" lang="en-US" smtClean="0"/>
              <a:t>Fonts</a:t>
            </a:r>
          </a:p>
          <a:p>
            <a:pPr indent="-342900" marL="342900">
              <a:buAutoNum type="arabicParenR"/>
            </a:pPr>
            <a:r>
              <a:rPr dirty="0" i="1" lang="en-US" smtClean="0"/>
              <a:t>Filter</a:t>
            </a:r>
          </a:p>
          <a:p>
            <a:pPr indent="-342900" marL="342900">
              <a:buAutoNum type="arabicParenR"/>
            </a:pPr>
            <a:r>
              <a:rPr dirty="0" i="1" lang="en-US" smtClean="0"/>
              <a:t>Highlight</a:t>
            </a:r>
          </a:p>
          <a:p>
            <a:pPr indent="-342900" marL="342900">
              <a:buAutoNum type="arabicParenR"/>
            </a:pPr>
            <a:r>
              <a:rPr dirty="0" i="1" lang="en-US" smtClean="0"/>
              <a:t>Formulas</a:t>
            </a:r>
          </a:p>
          <a:p>
            <a:pPr indent="-342900" marL="342900"/>
            <a:endParaRPr dirty="0" i="1" lang="en-US" smtClean="0"/>
          </a:p>
          <a:p>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4194304" name="Chart 7"/>
          <p:cNvGraphicFramePr>
            <a:graphicFrameLocks/>
          </p:cNvGraphicFramePr>
          <p:nvPr/>
        </p:nvGraphicFramePr>
        <p:xfrm>
          <a:off x="881026" y="1428736"/>
          <a:ext cx="7643866" cy="442915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166778" y="1714488"/>
            <a:ext cx="7929618" cy="3647440"/>
          </a:xfrm>
          <a:prstGeom prst="rect"/>
          <a:noFill/>
        </p:spPr>
        <p:txBody>
          <a:bodyPr rtlCol="0" wrap="square">
            <a:spAutoFit/>
          </a:bodyPr>
          <a:p>
            <a:r>
              <a:rPr dirty="0" sz="2400" i="1" lang="en-US" smtClean="0"/>
              <a:t>The analysis of employee performance ratings reveals that a majority of employees are rated at medium or low levels. This indicates that while a significant portion of the workforce meets basic expectations, there is room for improvement in achieving higher performance standards. Moving forward, the focus should be on targeted training, support, and motivation to elevate more employees to high-performance levels, thereby enhancing overall productivity and organizational success.</a:t>
            </a:r>
            <a:endParaRPr dirty="0" sz="24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
        <p:nvSpPr>
          <p:cNvPr id="1048649" name="TextBox 10"/>
          <p:cNvSpPr txBox="1"/>
          <p:nvPr/>
        </p:nvSpPr>
        <p:spPr>
          <a:xfrm>
            <a:off x="1166778" y="2357430"/>
            <a:ext cx="5429288" cy="1869439"/>
          </a:xfrm>
          <a:prstGeom prst="rect"/>
          <a:noFill/>
        </p:spPr>
        <p:txBody>
          <a:bodyPr rtlCol="0" wrap="square">
            <a:spAutoFit/>
          </a:bodyPr>
          <a:p>
            <a:r>
              <a:rPr dirty="0" sz="2400" i="1" lang="en-US" smtClean="0"/>
              <a:t>In the Excel analysis shows Employee performance rating. In this analysis tell there are medium rated employees only more, others rating are not like that.</a:t>
            </a:r>
            <a:endParaRPr dirty="0" sz="2400" i="1" lang="en-US"/>
          </a:p>
        </p:txBody>
      </p:sp>
      <p:sp>
        <p:nvSpPr>
          <p:cNvPr id="1048650" name="TextBox 11"/>
          <p:cNvSpPr txBox="1"/>
          <p:nvPr/>
        </p:nvSpPr>
        <p:spPr>
          <a:xfrm>
            <a:off x="1095340" y="4143380"/>
            <a:ext cx="5143536" cy="1513840"/>
          </a:xfrm>
          <a:prstGeom prst="rect"/>
          <a:noFill/>
        </p:spPr>
        <p:txBody>
          <a:bodyPr rtlCol="0" wrap="square">
            <a:spAutoFit/>
          </a:bodyPr>
          <a:p>
            <a:r>
              <a:rPr dirty="0" sz="2400" i="1" lang="en-US" smtClean="0"/>
              <a:t>In the analysis the high and very high level rating is very low and low level rating is second place.  We must improve this table.</a:t>
            </a:r>
            <a:endParaRPr dirty="0" sz="2400" i="1"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TextBox 12"/>
          <p:cNvSpPr txBox="1"/>
          <p:nvPr/>
        </p:nvSpPr>
        <p:spPr>
          <a:xfrm>
            <a:off x="1166778" y="3000372"/>
            <a:ext cx="5572164" cy="1513841"/>
          </a:xfrm>
          <a:prstGeom prst="rect"/>
          <a:noFill/>
        </p:spPr>
        <p:txBody>
          <a:bodyPr rtlCol="0" wrap="square">
            <a:spAutoFit/>
          </a:bodyPr>
          <a:p>
            <a:r>
              <a:rPr dirty="0" sz="2400" i="1" lang="en-US" smtClean="0"/>
              <a:t>This project is analyzing the Rating of employees either male or female employees.  It is used to find the Employee performance.</a:t>
            </a:r>
            <a:endParaRPr dirty="0" sz="2400" i="1"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3" name="Picture 8" descr="OIP.jfif"/>
          <p:cNvPicPr>
            <a:picLocks noChangeAspect="1"/>
          </p:cNvPicPr>
          <p:nvPr/>
        </p:nvPicPr>
        <p:blipFill>
          <a:blip xmlns:r="http://schemas.openxmlformats.org/officeDocument/2006/relationships" r:embed="rId2"/>
          <a:stretch>
            <a:fillRect/>
          </a:stretch>
        </p:blipFill>
        <p:spPr>
          <a:xfrm>
            <a:off x="1309654" y="1571613"/>
            <a:ext cx="7403335" cy="4857784"/>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
        <p:nvSpPr>
          <p:cNvPr id="1048668" name="TextBox 9"/>
          <p:cNvSpPr txBox="1"/>
          <p:nvPr/>
        </p:nvSpPr>
        <p:spPr>
          <a:xfrm>
            <a:off x="3452794" y="2285992"/>
            <a:ext cx="4929222" cy="3291840"/>
          </a:xfrm>
          <a:prstGeom prst="rect"/>
          <a:noFill/>
        </p:spPr>
        <p:txBody>
          <a:bodyPr rtlCol="0" wrap="square">
            <a:spAutoFit/>
          </a:bodyPr>
          <a:p>
            <a:pPr>
              <a:buFont typeface="Wingdings" pitchFamily="2" charset="2"/>
              <a:buChar char="Ø"/>
            </a:pPr>
            <a:r>
              <a:rPr dirty="0" sz="2400" i="1" lang="en-US" smtClean="0"/>
              <a:t>Conditional formatting – missing</a:t>
            </a:r>
          </a:p>
          <a:p>
            <a:endParaRPr dirty="0" sz="2400" i="1" lang="en-US" smtClean="0"/>
          </a:p>
          <a:p>
            <a:pPr>
              <a:buFont typeface="Wingdings" pitchFamily="2" charset="2"/>
              <a:buChar char="Ø"/>
            </a:pPr>
            <a:r>
              <a:rPr dirty="0" sz="2400" i="1" lang="en-US" smtClean="0"/>
              <a:t>Filter – remove</a:t>
            </a:r>
          </a:p>
          <a:p>
            <a:pPr>
              <a:buFont typeface="Wingdings" pitchFamily="2" charset="2"/>
              <a:buChar char="Ø"/>
            </a:pPr>
            <a:endParaRPr dirty="0" sz="2400" i="1" lang="en-US" smtClean="0"/>
          </a:p>
          <a:p>
            <a:pPr>
              <a:buFont typeface="Wingdings" pitchFamily="2" charset="2"/>
              <a:buChar char="Ø"/>
            </a:pPr>
            <a:r>
              <a:rPr dirty="0" sz="2400" i="1" lang="en-US" smtClean="0"/>
              <a:t>Formula – Performance level</a:t>
            </a:r>
          </a:p>
          <a:p>
            <a:pPr>
              <a:buFont typeface="Wingdings" pitchFamily="2" charset="2"/>
              <a:buChar char="Ø"/>
            </a:pPr>
            <a:endParaRPr dirty="0" sz="2400" i="1" lang="en-US" smtClean="0"/>
          </a:p>
          <a:p>
            <a:pPr>
              <a:buFont typeface="Wingdings" pitchFamily="2" charset="2"/>
              <a:buChar char="Ø"/>
            </a:pPr>
            <a:r>
              <a:rPr dirty="0" sz="2400" i="1" lang="en-US" smtClean="0"/>
              <a:t>Pivot Table – Summary</a:t>
            </a:r>
          </a:p>
          <a:p>
            <a:pPr>
              <a:buFont typeface="Wingdings" pitchFamily="2" charset="2"/>
              <a:buChar char="Ø"/>
            </a:pPr>
            <a:endParaRPr dirty="0" sz="2400" i="1" lang="en-US" smtClean="0"/>
          </a:p>
          <a:p>
            <a:pPr>
              <a:buFont typeface="Wingdings" pitchFamily="2" charset="2"/>
              <a:buChar char="Ø"/>
            </a:pPr>
            <a:r>
              <a:rPr dirty="0" sz="2400" i="1" lang="en-US" smtClean="0"/>
              <a:t>Graph – Data visualization</a:t>
            </a:r>
            <a:endParaRPr dirty="0" sz="2400" i="1"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309654" y="2428868"/>
            <a:ext cx="5572164" cy="2225041"/>
          </a:xfrm>
          <a:prstGeom prst="rect"/>
          <a:noFill/>
        </p:spPr>
        <p:txBody>
          <a:bodyPr rtlCol="0" wrap="square">
            <a:spAutoFit/>
          </a:bodyPr>
          <a:p>
            <a:r>
              <a:rPr dirty="0" sz="2400" i="1" lang="en-US" smtClean="0"/>
              <a:t>Employee dataset I got from kaggle, it has 26 features I am using 9 features. The employee Id in number, name is in text, using employee type, business unit, Employee status, Performance score, Employee rating are used to analyzed</a:t>
            </a:r>
            <a:r>
              <a:rPr dirty="0" sz="2400" i="1" lang="en-US" smtClean="0"/>
              <a:t>.</a:t>
            </a:r>
            <a:r>
              <a:rPr dirty="0" sz="2400" i="1" lang="en-US" smtClean="0"/>
              <a:t>  </a:t>
            </a:r>
            <a:endParaRPr dirty="0" sz="2400" i="1"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2381224" y="2428868"/>
            <a:ext cx="6286544" cy="1158240"/>
          </a:xfrm>
          <a:prstGeom prst="rect"/>
          <a:noFill/>
        </p:spPr>
        <p:txBody>
          <a:bodyPr rtlCol="0" wrap="square">
            <a:spAutoFit/>
          </a:bodyPr>
          <a:p>
            <a:r>
              <a:rPr dirty="0" sz="2400" i="1" lang="en-US" smtClean="0"/>
              <a:t>Performance Level Column =IFS(Z8&gt;=5,”VERY HIGH’,Z8&gt;=4,”HIGH”,Z8&gt;=3,”MED”,”TRUE”,”LOW”)</a:t>
            </a:r>
            <a:endParaRPr dirty="0" sz="2400" i="1"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2024-09-04T03:37:11Z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c19d125cb6bb444f9a13ec03b6fabc47</vt:lpwstr>
  </property>
</Properties>
</file>