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0" r:id="rId5"/>
    <p:sldId id="286" r:id="rId6"/>
    <p:sldId id="281" r:id="rId7"/>
    <p:sldId id="282" r:id="rId8"/>
    <p:sldId id="283" r:id="rId9"/>
    <p:sldId id="284" r:id="rId10"/>
    <p:sldId id="261" r:id="rId11"/>
    <p:sldId id="266" r:id="rId12"/>
    <p:sldId id="269" r:id="rId13"/>
    <p:sldId id="264" r:id="rId14"/>
    <p:sldId id="272" r:id="rId15"/>
  </p:sldIdLst>
  <p:sldSz cx="9144000" cy="5143500" type="screen16x9"/>
  <p:notesSz cx="6858000" cy="9144000"/>
  <p:embeddedFontLst>
    <p:embeddedFont>
      <p:font typeface="Battambang" panose="020B0604020202020204" charset="0"/>
      <p:regular r:id="rId17"/>
      <p:bold r:id="rId18"/>
    </p:embeddedFont>
    <p:embeddedFont>
      <p:font typeface="Amatic SC" panose="020B0604020202020204" charset="-79"/>
      <p:regular r:id="rId19"/>
      <p:bold r:id="rId20"/>
    </p:embeddedFont>
    <p:embeddedFont>
      <p:font typeface="Source Code Pr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769b424e639c71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83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28T08:40:36.82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94294fe5a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94294fe5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94294fe5a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94294fe5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94294fe5a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94294fe5a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94294fe5a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94294fe5a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9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94294fe5a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94294fe5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871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94294fe5a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94294fe5a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18575" y="1717545"/>
            <a:ext cx="7154400" cy="112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2111" dirty="0" smtClean="0">
                <a:latin typeface="Battambang"/>
                <a:ea typeface="Battambang"/>
                <a:cs typeface="Battambang"/>
                <a:sym typeface="Battambang"/>
              </a:rPr>
              <a:t>ELECTROCARDIOGRAM HEARTBEAT CLASSIFICATION FOR THE DETECTION OF CARDIAC ARRHYTHMIA</a:t>
            </a:r>
            <a:endParaRPr sz="2111" dirty="0">
              <a:latin typeface="Battambang"/>
              <a:ea typeface="Battambang"/>
              <a:cs typeface="Battambang"/>
              <a:sym typeface="Battambang"/>
            </a:endParaRPr>
          </a:p>
        </p:txBody>
      </p:sp>
      <p:sp>
        <p:nvSpPr>
          <p:cNvPr id="57" name="Google Shape;57;p13"/>
          <p:cNvSpPr txBox="1">
            <a:spLocks noGrp="1"/>
          </p:cNvSpPr>
          <p:nvPr>
            <p:ph type="subTitle" idx="1"/>
          </p:nvPr>
        </p:nvSpPr>
        <p:spPr>
          <a:xfrm>
            <a:off x="2390867" y="3927084"/>
            <a:ext cx="4609816" cy="5061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358"/>
              <a:buNone/>
            </a:pPr>
            <a:r>
              <a:rPr lang="en" sz="1582" dirty="0">
                <a:latin typeface="Battambang"/>
                <a:ea typeface="Battambang"/>
                <a:cs typeface="Battambang"/>
                <a:sym typeface="Battambang"/>
              </a:rPr>
              <a:t>CH.V.SIVA KUMAR REDDY</a:t>
            </a:r>
            <a:endParaRPr sz="1582" dirty="0">
              <a:latin typeface="Battambang"/>
              <a:ea typeface="Battambang"/>
              <a:cs typeface="Battambang"/>
              <a:sym typeface="Battambang"/>
            </a:endParaRPr>
          </a:p>
          <a:p>
            <a:pPr marL="0" lvl="0" indent="0" algn="ctr" rtl="0">
              <a:lnSpc>
                <a:spcPct val="150000"/>
              </a:lnSpc>
              <a:spcBef>
                <a:spcPts val="0"/>
              </a:spcBef>
              <a:spcAft>
                <a:spcPts val="0"/>
              </a:spcAft>
              <a:buSzPts val="358"/>
              <a:buNone/>
            </a:pPr>
            <a:r>
              <a:rPr lang="en" sz="1582" dirty="0" smtClean="0">
                <a:latin typeface="Battambang"/>
                <a:ea typeface="Battambang"/>
                <a:cs typeface="Battambang"/>
                <a:sym typeface="Battambang"/>
              </a:rPr>
              <a:t>Supervised by</a:t>
            </a:r>
          </a:p>
          <a:p>
            <a:pPr marL="0" lvl="0" indent="0" algn="ctr" rtl="0">
              <a:lnSpc>
                <a:spcPct val="150000"/>
              </a:lnSpc>
              <a:spcBef>
                <a:spcPts val="0"/>
              </a:spcBef>
              <a:spcAft>
                <a:spcPts val="0"/>
              </a:spcAft>
              <a:buSzPts val="358"/>
              <a:buNone/>
            </a:pPr>
            <a:r>
              <a:rPr lang="en" sz="1582" dirty="0" smtClean="0">
                <a:latin typeface="Battambang"/>
                <a:ea typeface="Battambang"/>
                <a:cs typeface="Battambang"/>
                <a:sym typeface="Battambang"/>
              </a:rPr>
              <a:t>Dr.Jayanthi </a:t>
            </a:r>
            <a:r>
              <a:rPr lang="en" sz="1582" dirty="0" smtClean="0">
                <a:latin typeface="Battambang"/>
                <a:ea typeface="Battambang"/>
                <a:cs typeface="Battambang"/>
                <a:sym typeface="Battambang"/>
              </a:rPr>
              <a:t>Ganapathy , Assistant Professor</a:t>
            </a:r>
          </a:p>
          <a:p>
            <a:pPr marL="0" lvl="0" indent="0" algn="ctr" rtl="0">
              <a:lnSpc>
                <a:spcPct val="150000"/>
              </a:lnSpc>
              <a:spcBef>
                <a:spcPts val="0"/>
              </a:spcBef>
              <a:spcAft>
                <a:spcPts val="0"/>
              </a:spcAft>
              <a:buSzPts val="358"/>
              <a:buNone/>
            </a:pPr>
            <a:r>
              <a:rPr lang="en" sz="1582" dirty="0" smtClean="0">
                <a:latin typeface="Battambang"/>
                <a:ea typeface="Battambang"/>
                <a:cs typeface="Battambang"/>
                <a:sym typeface="Battambang"/>
              </a:rPr>
              <a:t>IEEE Member ID : 98061135</a:t>
            </a:r>
            <a:endParaRPr sz="1582" dirty="0">
              <a:latin typeface="Battambang"/>
              <a:ea typeface="Battambang"/>
              <a:cs typeface="Battambang"/>
              <a:sym typeface="Battambang"/>
            </a:endParaRPr>
          </a:p>
        </p:txBody>
      </p:sp>
      <p:pic>
        <p:nvPicPr>
          <p:cNvPr id="58" name="Google Shape;58;p13"/>
          <p:cNvPicPr preferRelativeResize="0"/>
          <p:nvPr/>
        </p:nvPicPr>
        <p:blipFill>
          <a:blip r:embed="rId3">
            <a:alphaModFix/>
          </a:blip>
          <a:stretch>
            <a:fillRect/>
          </a:stretch>
        </p:blipFill>
        <p:spPr>
          <a:xfrm>
            <a:off x="1728050" y="113950"/>
            <a:ext cx="5687899" cy="121619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smtClean="0">
                <a:latin typeface="Battambang"/>
                <a:ea typeface="Battambang"/>
                <a:cs typeface="Battambang"/>
                <a:sym typeface="Battambang"/>
              </a:rPr>
              <a:t>WORKFLOW</a:t>
            </a:r>
            <a:endParaRPr sz="2800" dirty="0">
              <a:latin typeface="Battambang"/>
              <a:ea typeface="Battambang"/>
              <a:cs typeface="Battambang"/>
              <a:sym typeface="Battambang"/>
            </a:endParaRPr>
          </a:p>
        </p:txBody>
      </p:sp>
      <p:pic>
        <p:nvPicPr>
          <p:cNvPr id="2" name="Picture 1"/>
          <p:cNvPicPr>
            <a:picLocks noChangeAspect="1"/>
          </p:cNvPicPr>
          <p:nvPr/>
        </p:nvPicPr>
        <p:blipFill>
          <a:blip r:embed="rId3"/>
          <a:stretch>
            <a:fillRect/>
          </a:stretch>
        </p:blipFill>
        <p:spPr>
          <a:xfrm>
            <a:off x="1474643" y="1093850"/>
            <a:ext cx="6457950" cy="3667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292850"/>
            <a:ext cx="8520600" cy="517641"/>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800" dirty="0" smtClean="0">
                <a:latin typeface="Battambang"/>
                <a:ea typeface="Battambang"/>
                <a:cs typeface="Battambang"/>
                <a:sym typeface="Battambang"/>
              </a:rPr>
              <a:t>RESULTS</a:t>
            </a:r>
            <a:br>
              <a:rPr lang="en" sz="2800" dirty="0" smtClean="0">
                <a:latin typeface="Battambang"/>
                <a:ea typeface="Battambang"/>
                <a:cs typeface="Battambang"/>
                <a:sym typeface="Battambang"/>
              </a:rPr>
            </a:br>
            <a:endParaRPr dirty="0"/>
          </a:p>
        </p:txBody>
      </p:sp>
      <p:pic>
        <p:nvPicPr>
          <p:cNvPr id="5" name="Picture 2" descr="https://lh4.googleusercontent.com/mkwVVfuKzEwphrCPUdgsm71uAeBED1nf39vUNn7QEvSUPp8Mib5zmYMPOSikUw8DR8Hvnr1OdelFvjmI7Xj01r1zChh4XV_Qn0mLm9YQSkU9vDWt5xwRoGrtllyhXFTWyPK2o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82" y="1184740"/>
            <a:ext cx="4073237" cy="2285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5.googleusercontent.com/jiSUMmdyIOY3QBuQ2aRDHCncZmETr2kvOtdoQ-9GnugNMQUZD7OQnhpnDZ1FalHcVmDePguipnYQ4KI28V5gZ125qtlAQbPVHGZPK5EETYJbxourAHPN0QSw0LvLv-6xvzUUPE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056" y="1184740"/>
            <a:ext cx="4415658" cy="22857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29145" y="3588327"/>
            <a:ext cx="2895600" cy="307777"/>
          </a:xfrm>
          <a:prstGeom prst="rect">
            <a:avLst/>
          </a:prstGeom>
          <a:noFill/>
        </p:spPr>
        <p:txBody>
          <a:bodyPr wrap="square" rtlCol="0">
            <a:spAutoFit/>
          </a:bodyPr>
          <a:lstStyle/>
          <a:p>
            <a:pPr algn="ctr"/>
            <a:r>
              <a:rPr lang="en-US" dirty="0" smtClean="0"/>
              <a:t>Accuracy v/s </a:t>
            </a:r>
            <a:r>
              <a:rPr lang="en-US" dirty="0" err="1" smtClean="0"/>
              <a:t>val_accuracy</a:t>
            </a:r>
            <a:endParaRPr lang="en-IN" dirty="0"/>
          </a:p>
        </p:txBody>
      </p:sp>
      <p:sp>
        <p:nvSpPr>
          <p:cNvPr id="7" name="TextBox 6"/>
          <p:cNvSpPr txBox="1"/>
          <p:nvPr/>
        </p:nvSpPr>
        <p:spPr>
          <a:xfrm>
            <a:off x="5616049" y="3588326"/>
            <a:ext cx="2895600" cy="307777"/>
          </a:xfrm>
          <a:prstGeom prst="rect">
            <a:avLst/>
          </a:prstGeom>
          <a:noFill/>
        </p:spPr>
        <p:txBody>
          <a:bodyPr wrap="square" rtlCol="0">
            <a:spAutoFit/>
          </a:bodyPr>
          <a:lstStyle/>
          <a:p>
            <a:pPr algn="ctr"/>
            <a:r>
              <a:rPr lang="en-US" dirty="0" smtClean="0"/>
              <a:t>Loss v/s </a:t>
            </a:r>
            <a:r>
              <a:rPr lang="en-US" dirty="0" err="1" smtClean="0"/>
              <a:t>val_loss</a:t>
            </a:r>
            <a:endParaRPr lang="en-IN" dirty="0"/>
          </a:p>
        </p:txBody>
      </p:sp>
    </p:spTree>
    <p:extLst>
      <p:ext uri="{BB962C8B-B14F-4D97-AF65-F5344CB8AC3E}">
        <p14:creationId xmlns:p14="http://schemas.microsoft.com/office/powerpoint/2010/main" val="1475050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63209" y="284538"/>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US" sz="2500" dirty="0" smtClean="0">
                <a:latin typeface="Battambang"/>
                <a:ea typeface="Battambang"/>
                <a:cs typeface="Battambang"/>
                <a:sym typeface="Battambang"/>
              </a:rPr>
              <a:t>Conclusion</a:t>
            </a:r>
            <a:endParaRPr sz="2500" dirty="0">
              <a:latin typeface="Battambang"/>
              <a:ea typeface="Battambang"/>
              <a:cs typeface="Battambang"/>
              <a:sym typeface="Battambang"/>
            </a:endParaRPr>
          </a:p>
        </p:txBody>
      </p:sp>
      <p:sp>
        <p:nvSpPr>
          <p:cNvPr id="64" name="Google Shape;64;p14"/>
          <p:cNvSpPr txBox="1">
            <a:spLocks noGrp="1"/>
          </p:cNvSpPr>
          <p:nvPr>
            <p:ph type="body" idx="1"/>
          </p:nvPr>
        </p:nvSpPr>
        <p:spPr>
          <a:xfrm>
            <a:off x="353264" y="1085538"/>
            <a:ext cx="8520600" cy="2672765"/>
          </a:xfrm>
          <a:prstGeom prst="rect">
            <a:avLst/>
          </a:prstGeom>
        </p:spPr>
        <p:txBody>
          <a:bodyPr spcFirstLastPara="1" wrap="square" lIns="91425" tIns="91425" rIns="91425" bIns="91425" anchor="t" anchorCtr="0">
            <a:normAutofit fontScale="25000" lnSpcReduction="20000"/>
          </a:bodyPr>
          <a:lstStyle/>
          <a:p>
            <a:pPr algn="just">
              <a:lnSpc>
                <a:spcPct val="200000"/>
              </a:lnSpc>
              <a:buClr>
                <a:schemeClr val="accent1"/>
              </a:buClr>
              <a:buFont typeface="Wingdings" panose="05000000000000000000" pitchFamily="2" charset="2"/>
              <a:buChar char="v"/>
            </a:pPr>
            <a:r>
              <a:rPr lang="en-US" sz="5600" dirty="0">
                <a:solidFill>
                  <a:schemeClr val="accent1"/>
                </a:solidFill>
                <a:latin typeface="Battambang" panose="020B0604020202020204" charset="0"/>
                <a:cs typeface="Battambang" panose="020B0604020202020204" charset="0"/>
              </a:rPr>
              <a:t>In this research, a deep learning one-dimensional CNN is proposed for automatic ECG heartbeat classification to classify five different types of arrhythmias. The performance of the proposed ECG heartbeat classification system has been verified from Physionet's MIT-BIH arrhythmia </a:t>
            </a:r>
            <a:r>
              <a:rPr lang="en-US" sz="5600" dirty="0" smtClean="0">
                <a:solidFill>
                  <a:schemeClr val="accent1"/>
                </a:solidFill>
                <a:latin typeface="Battambang" panose="020B0604020202020204" charset="0"/>
                <a:cs typeface="Battambang" panose="020B0604020202020204" charset="0"/>
              </a:rPr>
              <a:t>dataset.</a:t>
            </a:r>
          </a:p>
          <a:p>
            <a:pPr marL="114300" indent="0" algn="just">
              <a:lnSpc>
                <a:spcPct val="200000"/>
              </a:lnSpc>
              <a:buClr>
                <a:schemeClr val="accent1"/>
              </a:buClr>
              <a:buNone/>
            </a:pPr>
            <a:endParaRPr lang="en-US" sz="5600" dirty="0" smtClean="0">
              <a:solidFill>
                <a:schemeClr val="accent1"/>
              </a:solidFill>
              <a:latin typeface="Battambang" panose="020B0604020202020204" charset="0"/>
              <a:cs typeface="Battambang" panose="020B0604020202020204" charset="0"/>
            </a:endParaRPr>
          </a:p>
          <a:p>
            <a:pPr algn="just">
              <a:lnSpc>
                <a:spcPct val="200000"/>
              </a:lnSpc>
              <a:buClr>
                <a:schemeClr val="accent1"/>
              </a:buClr>
              <a:buFont typeface="Wingdings" panose="05000000000000000000" pitchFamily="2" charset="2"/>
              <a:buChar char="v"/>
            </a:pPr>
            <a:r>
              <a:rPr lang="en-US" sz="5600" dirty="0" smtClean="0">
                <a:solidFill>
                  <a:schemeClr val="accent1"/>
                </a:solidFill>
                <a:latin typeface="Battambang" panose="020B0604020202020204" charset="0"/>
                <a:cs typeface="Battambang" panose="020B0604020202020204" charset="0"/>
              </a:rPr>
              <a:t>As </a:t>
            </a:r>
            <a:r>
              <a:rPr lang="en-US" sz="5600" dirty="0">
                <a:solidFill>
                  <a:schemeClr val="accent1"/>
                </a:solidFill>
                <a:latin typeface="Battambang" panose="020B0604020202020204" charset="0"/>
                <a:cs typeface="Battambang" panose="020B0604020202020204" charset="0"/>
              </a:rPr>
              <a:t>part </a:t>
            </a:r>
            <a:r>
              <a:rPr lang="en-US" sz="5600" dirty="0" smtClean="0">
                <a:solidFill>
                  <a:schemeClr val="accent1"/>
                </a:solidFill>
                <a:latin typeface="Battambang" panose="020B0604020202020204" charset="0"/>
                <a:cs typeface="Battambang" panose="020B0604020202020204" charset="0"/>
              </a:rPr>
              <a:t>of </a:t>
            </a:r>
            <a:r>
              <a:rPr lang="en-US" sz="5600" dirty="0">
                <a:solidFill>
                  <a:schemeClr val="accent1"/>
                </a:solidFill>
                <a:latin typeface="Battambang" panose="020B0604020202020204" charset="0"/>
                <a:cs typeface="Battambang" panose="020B0604020202020204" charset="0"/>
              </a:rPr>
              <a:t>future work, our framework will be extended by implementing a 2-D CNN with ECG grayscale image input, which will be converted from ECG records from the MIT-BIH arrhythmia dataset.</a:t>
            </a:r>
            <a:endParaRPr lang="en-IN" sz="5600" dirty="0">
              <a:solidFill>
                <a:schemeClr val="accent1"/>
              </a:solidFill>
              <a:latin typeface="Battambang" panose="020B0604020202020204" charset="0"/>
              <a:cs typeface="Battambang" panose="020B0604020202020204" charset="0"/>
            </a:endParaRPr>
          </a:p>
          <a:p>
            <a:pPr marL="114300" lvl="0" indent="0" algn="just" rtl="0">
              <a:lnSpc>
                <a:spcPct val="200000"/>
              </a:lnSpc>
              <a:spcBef>
                <a:spcPts val="0"/>
              </a:spcBef>
              <a:spcAft>
                <a:spcPts val="0"/>
              </a:spcAft>
              <a:buClr>
                <a:schemeClr val="accent1"/>
              </a:buClr>
              <a:buSzPts val="1800"/>
              <a:buNone/>
            </a:pPr>
            <a:r>
              <a:rPr lang="en" dirty="0" smtClean="0">
                <a:solidFill>
                  <a:schemeClr val="accent1"/>
                </a:solidFill>
                <a:latin typeface="Battambang"/>
                <a:ea typeface="Battambang"/>
                <a:cs typeface="Battambang"/>
                <a:sym typeface="Battambang"/>
              </a:rPr>
              <a:t>.</a:t>
            </a:r>
          </a:p>
          <a:p>
            <a:pPr marL="457200" lvl="0" indent="-342900" algn="just" rtl="0">
              <a:lnSpc>
                <a:spcPct val="150000"/>
              </a:lnSpc>
              <a:spcBef>
                <a:spcPts val="0"/>
              </a:spcBef>
              <a:spcAft>
                <a:spcPts val="0"/>
              </a:spcAft>
              <a:buClr>
                <a:schemeClr val="accent1"/>
              </a:buClr>
              <a:buSzPts val="1800"/>
              <a:buFont typeface="Battambang"/>
              <a:buChar char="❏"/>
            </a:pPr>
            <a:endParaRPr lang="en" dirty="0" smtClean="0">
              <a:solidFill>
                <a:schemeClr val="accent1"/>
              </a:solidFill>
              <a:latin typeface="Battambang"/>
              <a:ea typeface="Battambang"/>
              <a:cs typeface="Battambang"/>
              <a:sym typeface="Battambang"/>
            </a:endParaRPr>
          </a:p>
        </p:txBody>
      </p:sp>
    </p:spTree>
    <p:extLst>
      <p:ext uri="{BB962C8B-B14F-4D97-AF65-F5344CB8AC3E}">
        <p14:creationId xmlns:p14="http://schemas.microsoft.com/office/powerpoint/2010/main" val="1362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23892" y="666923"/>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dirty="0">
                <a:latin typeface="Battambang"/>
                <a:ea typeface="Battambang"/>
                <a:cs typeface="Battambang"/>
                <a:sym typeface="Battambang"/>
              </a:rPr>
              <a:t>REFERENCES</a:t>
            </a:r>
            <a:endParaRPr sz="2500" dirty="0">
              <a:latin typeface="Battambang"/>
              <a:ea typeface="Battambang"/>
              <a:cs typeface="Battambang"/>
              <a:sym typeface="Battambang"/>
            </a:endParaRPr>
          </a:p>
        </p:txBody>
      </p:sp>
      <p:sp>
        <p:nvSpPr>
          <p:cNvPr id="2" name="TextBox 1"/>
          <p:cNvSpPr txBox="1"/>
          <p:nvPr/>
        </p:nvSpPr>
        <p:spPr>
          <a:xfrm>
            <a:off x="231648" y="1467923"/>
            <a:ext cx="8705088" cy="2585323"/>
          </a:xfrm>
          <a:prstGeom prst="rect">
            <a:avLst/>
          </a:prstGeom>
          <a:noFill/>
        </p:spPr>
        <p:txBody>
          <a:bodyPr wrap="square" rtlCol="0">
            <a:spAutoFit/>
          </a:bodyPr>
          <a:lstStyle/>
          <a:p>
            <a:endParaRPr lang="en-US" sz="2000" dirty="0">
              <a:solidFill>
                <a:schemeClr val="accent1"/>
              </a:solidFill>
            </a:endParaRPr>
          </a:p>
          <a:p>
            <a:pPr marL="285750" indent="-285750">
              <a:buFont typeface="Wingdings" panose="05000000000000000000" pitchFamily="2" charset="2"/>
              <a:buChar char="v"/>
            </a:pPr>
            <a:r>
              <a:rPr lang="en-IN" sz="2000" dirty="0"/>
              <a:t>Jacopo Ferretti , Vincenzo </a:t>
            </a:r>
            <a:r>
              <a:rPr lang="en-IN" sz="2000" dirty="0" err="1"/>
              <a:t>Randazzo’s</a:t>
            </a:r>
            <a:r>
              <a:rPr lang="en-IN" sz="2000" dirty="0"/>
              <a:t> 1-D Convolutional Neural Network for ECG Arrhythmia </a:t>
            </a:r>
            <a:r>
              <a:rPr lang="en-IN" sz="2000" dirty="0" smtClean="0"/>
              <a:t>Classification</a:t>
            </a:r>
          </a:p>
          <a:p>
            <a:endParaRPr lang="en-IN" sz="2000" dirty="0"/>
          </a:p>
          <a:p>
            <a:pPr marL="285750" indent="-285750">
              <a:buFont typeface="Wingdings" panose="05000000000000000000" pitchFamily="2" charset="2"/>
              <a:buChar char="v"/>
            </a:pPr>
            <a:r>
              <a:rPr lang="en-US" sz="2000" dirty="0"/>
              <a:t>Mohammad Mahmudur Rahman Khan’s ECG Heartbeat Classification Using CNN for the detection of Cardiac Arrhythmia</a:t>
            </a:r>
            <a:endParaRPr lang="en-IN" sz="2000" dirty="0"/>
          </a:p>
          <a:p>
            <a:pPr marL="285750" indent="-285750">
              <a:buFont typeface="Wingdings" panose="05000000000000000000" pitchFamily="2" charset="2"/>
              <a:buChar char="v"/>
            </a:pPr>
            <a:endParaRPr lang="en-US" dirty="0" smtClean="0">
              <a:solidFill>
                <a:schemeClr val="accent1"/>
              </a:solidFill>
            </a:endParaRPr>
          </a:p>
          <a:p>
            <a:pPr marL="285750" indent="-285750">
              <a:buFont typeface="Wingdings" panose="05000000000000000000" pitchFamily="2" charset="2"/>
              <a:buChar char="v"/>
            </a:pPr>
            <a:endParaRPr lang="en-US" dirty="0">
              <a:solidFill>
                <a:schemeClr val="accent1"/>
              </a:solidFill>
            </a:endParaRPr>
          </a:p>
          <a:p>
            <a:pPr marL="285750" indent="-285750">
              <a:buFont typeface="Wingdings" panose="05000000000000000000" pitchFamily="2" charset="2"/>
              <a:buChar char="v"/>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34119" y="2085109"/>
            <a:ext cx="2867917" cy="585692"/>
          </a:xfrm>
        </p:spPr>
        <p:txBody>
          <a:bodyPr>
            <a:noAutofit/>
          </a:bodyPr>
          <a:lstStyle/>
          <a:p>
            <a:pPr marL="114300" indent="0" algn="ctr">
              <a:buNone/>
            </a:pPr>
            <a:r>
              <a:rPr lang="en-US" sz="3200" dirty="0" smtClean="0">
                <a:solidFill>
                  <a:schemeClr val="accent1"/>
                </a:solidFill>
                <a:latin typeface="Battambang" panose="020B0604020202020204" charset="0"/>
                <a:cs typeface="Battambang" panose="020B0604020202020204" charset="0"/>
              </a:rPr>
              <a:t>THANK</a:t>
            </a:r>
            <a:r>
              <a:rPr lang="en-US" sz="3200" dirty="0" smtClean="0">
                <a:solidFill>
                  <a:schemeClr val="bg2"/>
                </a:solidFill>
                <a:latin typeface="Battambang" panose="020B0604020202020204" charset="0"/>
                <a:cs typeface="Battambang" panose="020B0604020202020204" charset="0"/>
              </a:rPr>
              <a:t> </a:t>
            </a:r>
            <a:r>
              <a:rPr lang="en-US" sz="3200" dirty="0" smtClean="0">
                <a:solidFill>
                  <a:schemeClr val="accent1"/>
                </a:solidFill>
                <a:latin typeface="Battambang" panose="020B0604020202020204" charset="0"/>
                <a:cs typeface="Battambang" panose="020B0604020202020204" charset="0"/>
              </a:rPr>
              <a:t>YOU</a:t>
            </a:r>
            <a:endParaRPr lang="en-IN" sz="3200" dirty="0">
              <a:solidFill>
                <a:schemeClr val="accent1"/>
              </a:solidFill>
              <a:latin typeface="Battambang" panose="020B0604020202020204" charset="0"/>
              <a:cs typeface="Battambang" panose="020B0604020202020204" charset="0"/>
            </a:endParaRPr>
          </a:p>
        </p:txBody>
      </p:sp>
    </p:spTree>
    <p:extLst>
      <p:ext uri="{BB962C8B-B14F-4D97-AF65-F5344CB8AC3E}">
        <p14:creationId xmlns:p14="http://schemas.microsoft.com/office/powerpoint/2010/main" val="2421163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58159" y="756146"/>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US" sz="2500" dirty="0" smtClean="0">
                <a:latin typeface="Battambang"/>
                <a:ea typeface="Battambang"/>
                <a:cs typeface="Battambang"/>
                <a:sym typeface="Battambang"/>
              </a:rPr>
              <a:t>ABSTRACT</a:t>
            </a:r>
            <a:endParaRPr sz="2500" dirty="0">
              <a:latin typeface="Battambang"/>
              <a:ea typeface="Battambang"/>
              <a:cs typeface="Battambang"/>
              <a:sym typeface="Battambang"/>
            </a:endParaRPr>
          </a:p>
        </p:txBody>
      </p:sp>
      <p:sp>
        <p:nvSpPr>
          <p:cNvPr id="64" name="Google Shape;64;p14"/>
          <p:cNvSpPr txBox="1">
            <a:spLocks noGrp="1"/>
          </p:cNvSpPr>
          <p:nvPr>
            <p:ph type="body" idx="1"/>
          </p:nvPr>
        </p:nvSpPr>
        <p:spPr>
          <a:xfrm>
            <a:off x="151077" y="1557146"/>
            <a:ext cx="8627682" cy="2782493"/>
          </a:xfrm>
          <a:prstGeom prst="rect">
            <a:avLst/>
          </a:prstGeom>
        </p:spPr>
        <p:txBody>
          <a:bodyPr spcFirstLastPara="1" wrap="square" lIns="91425" tIns="91425" rIns="91425" bIns="91425" anchor="t" anchorCtr="0">
            <a:normAutofit/>
          </a:bodyPr>
          <a:lstStyle/>
          <a:p>
            <a:pPr lvl="0" algn="just">
              <a:lnSpc>
                <a:spcPct val="150000"/>
              </a:lnSpc>
              <a:buClr>
                <a:schemeClr val="accent1"/>
              </a:buClr>
              <a:buFont typeface="Battambang"/>
              <a:buChar char="❏"/>
            </a:pPr>
            <a:r>
              <a:rPr lang="en-US" sz="2000" dirty="0">
                <a:solidFill>
                  <a:schemeClr val="accent1"/>
                </a:solidFill>
                <a:latin typeface="Battambang" panose="020B0604020202020204" charset="0"/>
                <a:cs typeface="Battambang" panose="020B0604020202020204" charset="0"/>
              </a:rPr>
              <a:t>Electrocardiogram(ECG) is a valuable clinical signal, which is widely used to identify cardiovascular </a:t>
            </a:r>
            <a:r>
              <a:rPr lang="en-US" sz="2000" dirty="0" smtClean="0">
                <a:solidFill>
                  <a:schemeClr val="accent1"/>
                </a:solidFill>
                <a:latin typeface="Battambang" panose="020B0604020202020204" charset="0"/>
                <a:cs typeface="Battambang" panose="020B0604020202020204" charset="0"/>
              </a:rPr>
              <a:t>diseases.</a:t>
            </a:r>
          </a:p>
          <a:p>
            <a:pPr marL="114300" lvl="0" indent="0" algn="just">
              <a:lnSpc>
                <a:spcPct val="150000"/>
              </a:lnSpc>
              <a:buClr>
                <a:schemeClr val="accent1"/>
              </a:buClr>
              <a:buNone/>
            </a:pPr>
            <a:endParaRPr lang="en-US" sz="2000" dirty="0" smtClean="0">
              <a:solidFill>
                <a:schemeClr val="accent1"/>
              </a:solidFill>
              <a:latin typeface="Battambang" panose="020B0604020202020204" charset="0"/>
              <a:cs typeface="Battambang" panose="020B0604020202020204" charset="0"/>
            </a:endParaRPr>
          </a:p>
          <a:p>
            <a:pPr lvl="0" algn="just">
              <a:lnSpc>
                <a:spcPct val="150000"/>
              </a:lnSpc>
              <a:buClr>
                <a:schemeClr val="accent1"/>
              </a:buClr>
              <a:buFont typeface="Battambang"/>
              <a:buChar char="❏"/>
            </a:pPr>
            <a:r>
              <a:rPr lang="en-US" sz="2000" dirty="0">
                <a:solidFill>
                  <a:schemeClr val="accent1"/>
                </a:solidFill>
                <a:latin typeface="Battambang" panose="020B0604020202020204" charset="0"/>
                <a:cs typeface="Battambang" panose="020B0604020202020204" charset="0"/>
              </a:rPr>
              <a:t>Electrocardiogram (ECG) can be reliably used as a measure to monitor the functionality of the cardiovascular </a:t>
            </a:r>
            <a:r>
              <a:rPr lang="en-US" sz="2000" dirty="0" smtClean="0">
                <a:solidFill>
                  <a:schemeClr val="accent1"/>
                </a:solidFill>
                <a:latin typeface="Battambang" panose="020B0604020202020204" charset="0"/>
                <a:cs typeface="Battambang" panose="020B0604020202020204" charset="0"/>
              </a:rPr>
              <a:t>system .</a:t>
            </a:r>
            <a:endParaRPr sz="2000" dirty="0">
              <a:solidFill>
                <a:schemeClr val="accent1"/>
              </a:solidFill>
              <a:latin typeface="Battambang" panose="020B0604020202020204" charset="0"/>
              <a:ea typeface="Battambang"/>
              <a:cs typeface="Battambang" panose="020B0604020202020204" charset="0"/>
              <a:sym typeface="Battambang"/>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dirty="0" smtClean="0">
                <a:latin typeface="Battambang"/>
                <a:ea typeface="Battambang"/>
                <a:cs typeface="Battambang"/>
                <a:sym typeface="Battambang"/>
              </a:rPr>
              <a:t>INTRODUCTION</a:t>
            </a:r>
            <a:endParaRPr sz="2500" dirty="0">
              <a:latin typeface="Battambang"/>
              <a:ea typeface="Battambang"/>
              <a:cs typeface="Battambang"/>
              <a:sym typeface="Battambang"/>
            </a:endParaRPr>
          </a:p>
        </p:txBody>
      </p:sp>
      <p:sp>
        <p:nvSpPr>
          <p:cNvPr id="70" name="Google Shape;70;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285750" indent="-285750" algn="just">
              <a:spcAft>
                <a:spcPts val="1200"/>
              </a:spcAft>
              <a:buFont typeface="Wingdings" panose="05000000000000000000" pitchFamily="2" charset="2"/>
              <a:buChar char="q"/>
            </a:pPr>
            <a:r>
              <a:rPr lang="en-US" sz="2000" dirty="0">
                <a:solidFill>
                  <a:schemeClr val="accent1"/>
                </a:solidFill>
                <a:latin typeface="Battambang" panose="020B0604020202020204" charset="0"/>
                <a:cs typeface="Battambang" panose="020B0604020202020204" charset="0"/>
              </a:rPr>
              <a:t>Arrhythmia refers to an irregularity in the rate or rhythm of the heartbeat, This includes beating too fast or too slow or  with an irregular </a:t>
            </a:r>
            <a:r>
              <a:rPr lang="en-US" sz="2000" dirty="0" smtClean="0">
                <a:solidFill>
                  <a:schemeClr val="accent1"/>
                </a:solidFill>
                <a:latin typeface="Battambang" panose="020B0604020202020204" charset="0"/>
                <a:cs typeface="Battambang" panose="020B0604020202020204" charset="0"/>
              </a:rPr>
              <a:t>rhythm.</a:t>
            </a:r>
          </a:p>
          <a:p>
            <a:pPr marL="285750" indent="-285750" algn="just">
              <a:spcAft>
                <a:spcPts val="1200"/>
              </a:spcAft>
              <a:buFont typeface="Wingdings" panose="05000000000000000000" pitchFamily="2" charset="2"/>
              <a:buChar char="q"/>
            </a:pPr>
            <a:r>
              <a:rPr lang="en-US" sz="2000" dirty="0" smtClean="0">
                <a:solidFill>
                  <a:schemeClr val="accent1"/>
                </a:solidFill>
                <a:latin typeface="Battambang" panose="020B0604020202020204" charset="0"/>
                <a:cs typeface="Battambang" panose="020B0604020202020204" charset="0"/>
              </a:rPr>
              <a:t>I have </a:t>
            </a:r>
            <a:r>
              <a:rPr lang="en-US" sz="2000" dirty="0">
                <a:solidFill>
                  <a:schemeClr val="accent1"/>
                </a:solidFill>
                <a:latin typeface="Battambang" panose="020B0604020202020204" charset="0"/>
                <a:cs typeface="Battambang" panose="020B0604020202020204" charset="0"/>
              </a:rPr>
              <a:t>used a classification model to classify the ECG in five different classes </a:t>
            </a:r>
            <a:r>
              <a:rPr lang="en-US" sz="2000" dirty="0" smtClean="0">
                <a:solidFill>
                  <a:schemeClr val="accent1"/>
                </a:solidFill>
                <a:latin typeface="Battambang" panose="020B0604020202020204" charset="0"/>
                <a:cs typeface="Battambang" panose="020B0604020202020204" charset="0"/>
              </a:rPr>
              <a:t>( Non-ectopic beats ( normal beat ),Supraventricular ectopic beats , ventricular ectopic beats , Fusion beats , Unknown beats.</a:t>
            </a:r>
            <a:endParaRPr lang="en-US" sz="2000" b="1" dirty="0">
              <a:solidFill>
                <a:schemeClr val="accent1"/>
              </a:solidFill>
              <a:latin typeface="Battambang" panose="020B0604020202020204" charset="0"/>
              <a:cs typeface="Battambang" panose="020B060402020202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98744"/>
            <a:ext cx="8520600" cy="801000"/>
          </a:xfrm>
        </p:spPr>
        <p:txBody>
          <a:bodyPr>
            <a:normAutofit/>
          </a:bodyPr>
          <a:lstStyle/>
          <a:p>
            <a:r>
              <a:rPr lang="en-US" sz="2500" dirty="0" smtClean="0">
                <a:latin typeface="Battambang" panose="020B0604020202020204" charset="0"/>
                <a:cs typeface="Battambang" panose="020B0604020202020204" charset="0"/>
              </a:rPr>
              <a:t>Data Overview</a:t>
            </a:r>
            <a:endParaRPr lang="en-IN" sz="2500" dirty="0">
              <a:latin typeface="Battambang" panose="020B0604020202020204" charset="0"/>
              <a:cs typeface="Battambang" panose="020B0604020202020204" charset="0"/>
            </a:endParaRPr>
          </a:p>
        </p:txBody>
      </p:sp>
      <p:sp>
        <p:nvSpPr>
          <p:cNvPr id="3" name="Text Placeholder 2"/>
          <p:cNvSpPr>
            <a:spLocks noGrp="1"/>
          </p:cNvSpPr>
          <p:nvPr>
            <p:ph type="body" idx="1"/>
          </p:nvPr>
        </p:nvSpPr>
        <p:spPr>
          <a:xfrm>
            <a:off x="268224" y="999744"/>
            <a:ext cx="8656320" cy="3936492"/>
          </a:xfrm>
        </p:spPr>
        <p:txBody>
          <a:bodyPr>
            <a:normAutofit/>
          </a:bodyPr>
          <a:lstStyle/>
          <a:p>
            <a:pPr>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The Dataset has 2 CSV files , one containing samples for training and the other for testing. </a:t>
            </a:r>
          </a:p>
          <a:p>
            <a:pPr>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The train.csv file has 87,554 samples.</a:t>
            </a:r>
            <a:endParaRPr lang="en-US" dirty="0">
              <a:solidFill>
                <a:schemeClr val="accent1"/>
              </a:solidFill>
              <a:latin typeface="Battambang" panose="020B0604020202020204" charset="0"/>
              <a:cs typeface="Battambang" panose="020B0604020202020204" charset="0"/>
            </a:endParaRPr>
          </a:p>
          <a:p>
            <a:pPr>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The heartbeats in the dataset fall into 5 categories below </a:t>
            </a:r>
          </a:p>
          <a:p>
            <a:pPr lvl="1">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0 – Non-ectopic beats ( Normal Beat )</a:t>
            </a:r>
          </a:p>
          <a:p>
            <a:pPr lvl="1">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1 – Supraventricular ectopic beats</a:t>
            </a:r>
          </a:p>
          <a:p>
            <a:pPr lvl="1">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2 – Ventricular ectopic beats</a:t>
            </a:r>
          </a:p>
          <a:p>
            <a:pPr lvl="1">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3 – Fusion beats</a:t>
            </a:r>
          </a:p>
          <a:p>
            <a:pPr lvl="1">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4 – Unknown beats</a:t>
            </a:r>
          </a:p>
        </p:txBody>
      </p:sp>
    </p:spTree>
    <p:extLst>
      <p:ext uri="{BB962C8B-B14F-4D97-AF65-F5344CB8AC3E}">
        <p14:creationId xmlns:p14="http://schemas.microsoft.com/office/powerpoint/2010/main" val="3969874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latin typeface="Battambang" panose="020B0604020202020204" charset="0"/>
                <a:cs typeface="Battambang" panose="020B0604020202020204" charset="0"/>
              </a:rPr>
              <a:t>Train.csv</a:t>
            </a:r>
            <a:endParaRPr lang="en-IN" sz="2500" dirty="0">
              <a:latin typeface="Battambang" panose="020B0604020202020204" charset="0"/>
              <a:cs typeface="Battambang" panose="020B0604020202020204" charset="0"/>
            </a:endParaRPr>
          </a:p>
        </p:txBody>
      </p:sp>
      <p:pic>
        <p:nvPicPr>
          <p:cNvPr id="4" name="Picture 3"/>
          <p:cNvPicPr>
            <a:picLocks noChangeAspect="1"/>
          </p:cNvPicPr>
          <p:nvPr/>
        </p:nvPicPr>
        <p:blipFill>
          <a:blip r:embed="rId2"/>
          <a:stretch>
            <a:fillRect/>
          </a:stretch>
        </p:blipFill>
        <p:spPr>
          <a:xfrm>
            <a:off x="1329205" y="1093850"/>
            <a:ext cx="6212205" cy="2823730"/>
          </a:xfrm>
          <a:prstGeom prst="rect">
            <a:avLst/>
          </a:prstGeom>
        </p:spPr>
      </p:pic>
    </p:spTree>
    <p:extLst>
      <p:ext uri="{BB962C8B-B14F-4D97-AF65-F5344CB8AC3E}">
        <p14:creationId xmlns:p14="http://schemas.microsoft.com/office/powerpoint/2010/main" val="3335508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28" y="78104"/>
            <a:ext cx="8520600" cy="801000"/>
          </a:xfrm>
        </p:spPr>
        <p:txBody>
          <a:bodyPr>
            <a:normAutofit/>
          </a:bodyPr>
          <a:lstStyle/>
          <a:p>
            <a:r>
              <a:rPr lang="en-US" sz="2500" dirty="0" smtClean="0">
                <a:latin typeface="Battambang" panose="020B0604020202020204" charset="0"/>
                <a:cs typeface="Battambang" panose="020B0604020202020204" charset="0"/>
              </a:rPr>
              <a:t>Spread of Samples across labels</a:t>
            </a:r>
            <a:endParaRPr lang="en-IN" sz="2500" dirty="0">
              <a:latin typeface="Battambang" panose="020B0604020202020204" charset="0"/>
              <a:cs typeface="Battambang" panose="020B0604020202020204" charset="0"/>
            </a:endParaRPr>
          </a:p>
        </p:txBody>
      </p:sp>
      <p:pic>
        <p:nvPicPr>
          <p:cNvPr id="5" name="Picture 4"/>
          <p:cNvPicPr>
            <a:picLocks noChangeAspect="1"/>
          </p:cNvPicPr>
          <p:nvPr/>
        </p:nvPicPr>
        <p:blipFill>
          <a:blip r:embed="rId2"/>
          <a:stretch>
            <a:fillRect/>
          </a:stretch>
        </p:blipFill>
        <p:spPr>
          <a:xfrm>
            <a:off x="695325" y="700655"/>
            <a:ext cx="3613439" cy="3913340"/>
          </a:xfrm>
          <a:prstGeom prst="rect">
            <a:avLst/>
          </a:prstGeom>
        </p:spPr>
      </p:pic>
      <p:sp>
        <p:nvSpPr>
          <p:cNvPr id="6" name="TextBox 5"/>
          <p:cNvSpPr txBox="1"/>
          <p:nvPr/>
        </p:nvSpPr>
        <p:spPr>
          <a:xfrm>
            <a:off x="713509" y="4814455"/>
            <a:ext cx="3629891" cy="307777"/>
          </a:xfrm>
          <a:prstGeom prst="rect">
            <a:avLst/>
          </a:prstGeom>
          <a:noFill/>
        </p:spPr>
        <p:txBody>
          <a:bodyPr wrap="square" rtlCol="0">
            <a:spAutoFit/>
          </a:bodyPr>
          <a:lstStyle/>
          <a:p>
            <a:pPr algn="ctr"/>
            <a:r>
              <a:rPr lang="en-US" dirty="0" smtClean="0"/>
              <a:t>Before Balancing the Dataset</a:t>
            </a:r>
            <a:endParaRPr lang="en-IN" dirty="0"/>
          </a:p>
        </p:txBody>
      </p:sp>
      <p:pic>
        <p:nvPicPr>
          <p:cNvPr id="7" name="Picture 6"/>
          <p:cNvPicPr>
            <a:picLocks noChangeAspect="1"/>
          </p:cNvPicPr>
          <p:nvPr/>
        </p:nvPicPr>
        <p:blipFill>
          <a:blip r:embed="rId3"/>
          <a:stretch>
            <a:fillRect/>
          </a:stretch>
        </p:blipFill>
        <p:spPr>
          <a:xfrm>
            <a:off x="4680778" y="879104"/>
            <a:ext cx="3431060" cy="3410075"/>
          </a:xfrm>
          <a:prstGeom prst="rect">
            <a:avLst/>
          </a:prstGeom>
        </p:spPr>
      </p:pic>
      <p:sp>
        <p:nvSpPr>
          <p:cNvPr id="9" name="TextBox 8"/>
          <p:cNvSpPr txBox="1"/>
          <p:nvPr/>
        </p:nvSpPr>
        <p:spPr>
          <a:xfrm>
            <a:off x="4680778" y="4717473"/>
            <a:ext cx="3629891" cy="307777"/>
          </a:xfrm>
          <a:prstGeom prst="rect">
            <a:avLst/>
          </a:prstGeom>
          <a:noFill/>
        </p:spPr>
        <p:txBody>
          <a:bodyPr wrap="square" rtlCol="0">
            <a:spAutoFit/>
          </a:bodyPr>
          <a:lstStyle/>
          <a:p>
            <a:pPr algn="ctr"/>
            <a:r>
              <a:rPr lang="en-US" dirty="0" smtClean="0"/>
              <a:t>After Balancing the Dataset</a:t>
            </a:r>
            <a:endParaRPr lang="en-IN" dirty="0"/>
          </a:p>
        </p:txBody>
      </p:sp>
    </p:spTree>
    <p:extLst>
      <p:ext uri="{BB962C8B-B14F-4D97-AF65-F5344CB8AC3E}">
        <p14:creationId xmlns:p14="http://schemas.microsoft.com/office/powerpoint/2010/main" val="2971826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28" y="109219"/>
            <a:ext cx="8520600" cy="801000"/>
          </a:xfrm>
        </p:spPr>
        <p:txBody>
          <a:bodyPr>
            <a:normAutofit/>
          </a:bodyPr>
          <a:lstStyle/>
          <a:p>
            <a:r>
              <a:rPr lang="en-US" sz="2400" dirty="0" smtClean="0">
                <a:latin typeface="Battambang" panose="020B0604020202020204" charset="0"/>
                <a:cs typeface="Battambang" panose="020B0604020202020204" charset="0"/>
              </a:rPr>
              <a:t>Different Classes of Arrhythmia</a:t>
            </a:r>
            <a:endParaRPr lang="en-IN" sz="2400" dirty="0">
              <a:latin typeface="Battambang" panose="020B0604020202020204" charset="0"/>
              <a:cs typeface="Battambang" panose="020B0604020202020204" charset="0"/>
            </a:endParaRPr>
          </a:p>
        </p:txBody>
      </p:sp>
      <p:pic>
        <p:nvPicPr>
          <p:cNvPr id="4" name="Picture 3"/>
          <p:cNvPicPr>
            <a:picLocks noChangeAspect="1"/>
          </p:cNvPicPr>
          <p:nvPr/>
        </p:nvPicPr>
        <p:blipFill>
          <a:blip r:embed="rId2"/>
          <a:stretch>
            <a:fillRect/>
          </a:stretch>
        </p:blipFill>
        <p:spPr>
          <a:xfrm>
            <a:off x="727337" y="866022"/>
            <a:ext cx="2625464" cy="1894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3602182" y="866021"/>
            <a:ext cx="2680855" cy="1889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685908" y="2951019"/>
            <a:ext cx="2626086" cy="1888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3602181" y="2947042"/>
            <a:ext cx="2680855" cy="189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6"/>
          <a:stretch>
            <a:fillRect/>
          </a:stretch>
        </p:blipFill>
        <p:spPr>
          <a:xfrm>
            <a:off x="6478634" y="1810865"/>
            <a:ext cx="2554529" cy="1699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493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98744"/>
            <a:ext cx="8351520" cy="630312"/>
          </a:xfrm>
        </p:spPr>
        <p:txBody>
          <a:bodyPr>
            <a:normAutofit/>
          </a:bodyPr>
          <a:lstStyle/>
          <a:p>
            <a:r>
              <a:rPr lang="en-US" sz="2500" dirty="0" smtClean="0">
                <a:latin typeface="Battambang" panose="020B0604020202020204" charset="0"/>
                <a:cs typeface="Battambang" panose="020B0604020202020204" charset="0"/>
              </a:rPr>
              <a:t>Preprocessing</a:t>
            </a:r>
            <a:endParaRPr lang="en-IN" sz="2500" dirty="0">
              <a:latin typeface="Battambang" panose="020B0604020202020204" charset="0"/>
              <a:cs typeface="Battambang" panose="020B0604020202020204" charset="0"/>
            </a:endParaRPr>
          </a:p>
        </p:txBody>
      </p:sp>
      <p:sp>
        <p:nvSpPr>
          <p:cNvPr id="3" name="Text Placeholder 2"/>
          <p:cNvSpPr>
            <a:spLocks noGrp="1"/>
          </p:cNvSpPr>
          <p:nvPr>
            <p:ph type="body" idx="1"/>
          </p:nvPr>
        </p:nvSpPr>
        <p:spPr>
          <a:xfrm>
            <a:off x="268224" y="999744"/>
            <a:ext cx="8656320" cy="3936492"/>
          </a:xfrm>
        </p:spPr>
        <p:txBody>
          <a:bodyPr>
            <a:normAutofit/>
          </a:bodyPr>
          <a:lstStyle/>
          <a:p>
            <a:pPr marL="114300" indent="0">
              <a:lnSpc>
                <a:spcPct val="150000"/>
              </a:lnSpc>
              <a:buNone/>
            </a:pPr>
            <a:r>
              <a:rPr lang="en-US" b="1" dirty="0" smtClean="0">
                <a:solidFill>
                  <a:schemeClr val="accent1"/>
                </a:solidFill>
                <a:latin typeface="Battambang" panose="020B0604020202020204" charset="0"/>
                <a:cs typeface="Battambang" panose="020B0604020202020204" charset="0"/>
              </a:rPr>
              <a:t>Adding Noise : </a:t>
            </a:r>
          </a:p>
          <a:p>
            <a:pPr>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Noise is added to the Data to mimic the external random process that can interfere in the data recording process . Adding Noise to the data to increase the efficiency of the trained model.</a:t>
            </a:r>
          </a:p>
          <a:p>
            <a:pPr>
              <a:lnSpc>
                <a:spcPct val="150000"/>
              </a:lnSpc>
              <a:buFont typeface="Wingdings" panose="05000000000000000000" pitchFamily="2" charset="2"/>
              <a:buChar char="v"/>
            </a:pPr>
            <a:endParaRPr lang="en-US" dirty="0" smtClean="0">
              <a:solidFill>
                <a:schemeClr val="accent1"/>
              </a:solidFill>
              <a:latin typeface="Battambang" panose="020B0604020202020204" charset="0"/>
              <a:cs typeface="Battambang" panose="020B0604020202020204" charset="0"/>
            </a:endParaRPr>
          </a:p>
        </p:txBody>
      </p:sp>
      <p:pic>
        <p:nvPicPr>
          <p:cNvPr id="5" name="Picture 4"/>
          <p:cNvPicPr>
            <a:picLocks noChangeAspect="1"/>
          </p:cNvPicPr>
          <p:nvPr/>
        </p:nvPicPr>
        <p:blipFill>
          <a:blip r:embed="rId2"/>
          <a:stretch>
            <a:fillRect/>
          </a:stretch>
        </p:blipFill>
        <p:spPr>
          <a:xfrm>
            <a:off x="454342" y="2932366"/>
            <a:ext cx="3419475" cy="771525"/>
          </a:xfrm>
          <a:prstGeom prst="rect">
            <a:avLst/>
          </a:prstGeom>
        </p:spPr>
      </p:pic>
      <p:pic>
        <p:nvPicPr>
          <p:cNvPr id="6" name="Picture 5"/>
          <p:cNvPicPr>
            <a:picLocks noChangeAspect="1"/>
          </p:cNvPicPr>
          <p:nvPr/>
        </p:nvPicPr>
        <p:blipFill>
          <a:blip r:embed="rId3"/>
          <a:stretch>
            <a:fillRect/>
          </a:stretch>
        </p:blipFill>
        <p:spPr>
          <a:xfrm>
            <a:off x="4157471" y="2796888"/>
            <a:ext cx="3465053" cy="2310036"/>
          </a:xfrm>
          <a:prstGeom prst="rect">
            <a:avLst/>
          </a:prstGeom>
        </p:spPr>
      </p:pic>
    </p:spTree>
    <p:extLst>
      <p:ext uri="{BB962C8B-B14F-4D97-AF65-F5344CB8AC3E}">
        <p14:creationId xmlns:p14="http://schemas.microsoft.com/office/powerpoint/2010/main" val="3644468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98744"/>
            <a:ext cx="8351520" cy="630312"/>
          </a:xfrm>
        </p:spPr>
        <p:txBody>
          <a:bodyPr>
            <a:normAutofit/>
          </a:bodyPr>
          <a:lstStyle/>
          <a:p>
            <a:r>
              <a:rPr lang="en-US" sz="2500" dirty="0" smtClean="0">
                <a:latin typeface="Battambang" panose="020B0604020202020204" charset="0"/>
                <a:cs typeface="Battambang" panose="020B0604020202020204" charset="0"/>
              </a:rPr>
              <a:t>Preprocessing</a:t>
            </a:r>
            <a:endParaRPr lang="en-IN" sz="2500" dirty="0">
              <a:latin typeface="Battambang" panose="020B0604020202020204" charset="0"/>
              <a:cs typeface="Battambang" panose="020B0604020202020204" charset="0"/>
            </a:endParaRPr>
          </a:p>
        </p:txBody>
      </p:sp>
      <p:sp>
        <p:nvSpPr>
          <p:cNvPr id="3" name="Text Placeholder 2"/>
          <p:cNvSpPr>
            <a:spLocks noGrp="1"/>
          </p:cNvSpPr>
          <p:nvPr>
            <p:ph type="body" idx="1"/>
          </p:nvPr>
        </p:nvSpPr>
        <p:spPr>
          <a:xfrm>
            <a:off x="268224" y="999744"/>
            <a:ext cx="8656320" cy="3936492"/>
          </a:xfrm>
        </p:spPr>
        <p:txBody>
          <a:bodyPr>
            <a:normAutofit/>
          </a:bodyPr>
          <a:lstStyle/>
          <a:p>
            <a:pPr marL="114300" indent="0">
              <a:lnSpc>
                <a:spcPct val="150000"/>
              </a:lnSpc>
              <a:buNone/>
            </a:pPr>
            <a:r>
              <a:rPr lang="en-US" b="1" dirty="0" smtClean="0">
                <a:solidFill>
                  <a:schemeClr val="accent1"/>
                </a:solidFill>
                <a:latin typeface="Battambang" panose="020B0604020202020204" charset="0"/>
                <a:cs typeface="Battambang" panose="020B0604020202020204" charset="0"/>
              </a:rPr>
              <a:t>One Hot Encoding: </a:t>
            </a:r>
          </a:p>
          <a:p>
            <a:pPr>
              <a:lnSpc>
                <a:spcPct val="150000"/>
              </a:lnSpc>
              <a:buFont typeface="Wingdings" panose="05000000000000000000" pitchFamily="2" charset="2"/>
              <a:buChar char="v"/>
            </a:pPr>
            <a:r>
              <a:rPr lang="en-US" dirty="0" smtClean="0">
                <a:solidFill>
                  <a:schemeClr val="accent1"/>
                </a:solidFill>
                <a:latin typeface="Battambang" panose="020B0604020202020204" charset="0"/>
                <a:cs typeface="Battambang" panose="020B0604020202020204" charset="0"/>
              </a:rPr>
              <a:t>The Class labels of the dataset are integers (0-4).Since this is a classification problem , the class labels are one hot encoded using the </a:t>
            </a:r>
            <a:r>
              <a:rPr lang="en-US" dirty="0" err="1" smtClean="0">
                <a:solidFill>
                  <a:schemeClr val="accent1"/>
                </a:solidFill>
                <a:latin typeface="Battambang" panose="020B0604020202020204" charset="0"/>
                <a:cs typeface="Battambang" panose="020B0604020202020204" charset="0"/>
              </a:rPr>
              <a:t>keras.utils.to_categorical</a:t>
            </a:r>
            <a:r>
              <a:rPr lang="en-US" dirty="0" smtClean="0">
                <a:solidFill>
                  <a:schemeClr val="accent1"/>
                </a:solidFill>
                <a:latin typeface="Battambang" panose="020B0604020202020204" charset="0"/>
                <a:cs typeface="Battambang" panose="020B0604020202020204" charset="0"/>
              </a:rPr>
              <a:t> function.</a:t>
            </a:r>
          </a:p>
          <a:p>
            <a:pPr>
              <a:lnSpc>
                <a:spcPct val="150000"/>
              </a:lnSpc>
              <a:buFont typeface="Wingdings" panose="05000000000000000000" pitchFamily="2" charset="2"/>
              <a:buChar char="v"/>
            </a:pPr>
            <a:endParaRPr lang="en-US" dirty="0" smtClean="0">
              <a:solidFill>
                <a:schemeClr val="accent1"/>
              </a:solidFill>
              <a:latin typeface="Battambang" panose="020B0604020202020204" charset="0"/>
              <a:cs typeface="Battambang" panose="020B0604020202020204" charset="0"/>
            </a:endParaRPr>
          </a:p>
        </p:txBody>
      </p:sp>
      <p:pic>
        <p:nvPicPr>
          <p:cNvPr id="4" name="Picture 3"/>
          <p:cNvPicPr>
            <a:picLocks noChangeAspect="1"/>
          </p:cNvPicPr>
          <p:nvPr/>
        </p:nvPicPr>
        <p:blipFill>
          <a:blip r:embed="rId2"/>
          <a:stretch>
            <a:fillRect/>
          </a:stretch>
        </p:blipFill>
        <p:spPr>
          <a:xfrm>
            <a:off x="1349311" y="3092008"/>
            <a:ext cx="6404801" cy="1333687"/>
          </a:xfrm>
          <a:prstGeom prst="rect">
            <a:avLst/>
          </a:prstGeom>
        </p:spPr>
      </p:pic>
    </p:spTree>
    <p:extLst>
      <p:ext uri="{BB962C8B-B14F-4D97-AF65-F5344CB8AC3E}">
        <p14:creationId xmlns:p14="http://schemas.microsoft.com/office/powerpoint/2010/main" val="333311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332</Words>
  <Application>Microsoft Office PowerPoint</Application>
  <PresentationFormat>On-screen Show (16:9)</PresentationFormat>
  <Paragraphs>48</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Battambang</vt:lpstr>
      <vt:lpstr>Amatic SC</vt:lpstr>
      <vt:lpstr>Source Code Pro</vt:lpstr>
      <vt:lpstr>Arial</vt:lpstr>
      <vt:lpstr>Wingdings</vt:lpstr>
      <vt:lpstr>Beach Day</vt:lpstr>
      <vt:lpstr>ELECTROCARDIOGRAM HEARTBEAT CLASSIFICATION FOR THE DETECTION OF CARDIAC ARRHYTHMIA</vt:lpstr>
      <vt:lpstr>ABSTRACT</vt:lpstr>
      <vt:lpstr>INTRODUCTION</vt:lpstr>
      <vt:lpstr>Data Overview</vt:lpstr>
      <vt:lpstr>Train.csv</vt:lpstr>
      <vt:lpstr>Spread of Samples across labels</vt:lpstr>
      <vt:lpstr>Different Classes of Arrhythmia</vt:lpstr>
      <vt:lpstr>Preprocessing</vt:lpstr>
      <vt:lpstr>Preprocessing</vt:lpstr>
      <vt:lpstr>WORKFLOW</vt:lpstr>
      <vt:lpstr>RESULTS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400 - INTERNSHIP 3 Review 2  AUTOMATIC NUMBER PLATE RECOGNITION</dc:title>
  <cp:lastModifiedBy>DELL</cp:lastModifiedBy>
  <cp:revision>30</cp:revision>
  <dcterms:modified xsi:type="dcterms:W3CDTF">2021-12-28T13:39:16Z</dcterms:modified>
</cp:coreProperties>
</file>