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2880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4" d="100"/>
          <a:sy n="94" d="100"/>
        </p:scale>
        <p:origin x="113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0FAD1-6A8D-4D2F-AE45-1C0A454F5DC6}" type="datetimeFigureOut">
              <a:rPr lang="en-US" smtClean="0"/>
              <a:t>5/28/2025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2223F-5A1E-45DE-93DC-D8B3EE906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803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 b="0" cap="none" spc="0">
                <a:ln w="18415" cmpd="sng">
                  <a:solidFill>
                    <a:srgbClr val="CCCC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165C-04DC-430C-B667-6D8CD6CC04CE}" type="datetime1">
              <a:rPr lang="en-US" smtClean="0"/>
              <a:t>5/28/2025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5728-2519-4A9E-A0FA-DC9176AF10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5737-2CFF-4F79-B799-3571ED6515C8}" type="datetime1">
              <a:rPr lang="en-US" smtClean="0"/>
              <a:t>5/28/2025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5728-2519-4A9E-A0FA-DC9176AF10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7F50-C7D7-46AA-ADE5-641ABA7B486E}" type="datetime1">
              <a:rPr lang="en-US" smtClean="0"/>
              <a:t>5/28/2025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5728-2519-4A9E-A0FA-DC9176AF10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0593-14B7-4FEF-BE16-E0743CA2F6A9}" type="datetime1">
              <a:rPr lang="en-US" smtClean="0"/>
              <a:t>5/28/2025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5728-2519-4A9E-A0FA-DC9176AF10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7E9E-A359-44DA-96C5-CCC50EFB0F28}" type="datetime1">
              <a:rPr lang="en-US" smtClean="0"/>
              <a:t>5/28/2025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5728-2519-4A9E-A0FA-DC9176AF10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B458-76E9-417E-A8EC-04EAFE133BA6}" type="datetime1">
              <a:rPr lang="en-US" smtClean="0"/>
              <a:t>5/28/2025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5728-2519-4A9E-A0FA-DC9176AF10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24B4-1C96-4B89-A541-64035CA9C224}" type="datetime1">
              <a:rPr lang="en-US" smtClean="0"/>
              <a:t>5/28/2025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5728-2519-4A9E-A0FA-DC9176AF10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E6A5-2DE4-4482-95D6-77DC359872EB}" type="datetime1">
              <a:rPr lang="en-US" smtClean="0"/>
              <a:t>5/28/2025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5728-2519-4A9E-A0FA-DC9176AF10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A6A4-C7B8-409F-A98A-DC94340BAF8F}" type="datetime1">
              <a:rPr lang="en-US" smtClean="0"/>
              <a:t>5/28/2025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5728-2519-4A9E-A0FA-DC9176AF10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097F-281C-435E-9B8D-B1568A345482}" type="datetime1">
              <a:rPr lang="en-US" smtClean="0"/>
              <a:t>5/28/2025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5728-2519-4A9E-A0FA-DC9176AF10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8CC7-C59D-4077-BE0E-6667E7368E83}" type="datetime1">
              <a:rPr lang="en-US" smtClean="0"/>
              <a:t>5/28/2025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5728-2519-4A9E-A0FA-DC9176AF10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97DC3-EDCD-4810-8E9A-828761FEDBD2}" type="datetime1">
              <a:rPr lang="en-US" smtClean="0"/>
              <a:t>5/28/2025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5338" y="6356351"/>
            <a:ext cx="471462" cy="365125"/>
          </a:xfrm>
          <a:prstGeom prst="rect">
            <a:avLst/>
          </a:prstGeom>
          <a:solidFill>
            <a:srgbClr val="6C5D1E"/>
          </a:solidFill>
        </p:spPr>
        <p:txBody>
          <a:bodyPr vert="horz" lIns="91440" tIns="45720" rIns="91440" bIns="45720" rtlCol="0" anchor="ctr"/>
          <a:lstStyle>
            <a:lvl1pPr algn="r">
              <a:defRPr sz="1200"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</a:lstStyle>
          <a:p>
            <a:fld id="{399E5728-2519-4A9E-A0FA-DC9176AF1010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 cap="none" spc="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t>Objective:  </a:t>
            </a:r>
            <a:br/>
            <a:r>
              <a:t>To develop an AI-powered smart traffic management system capable of reducing congestion, minimizing delays, and optimizing urban mobility by integrating computer vision and reinforcement learning.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t>Key Features:  </a:t>
            </a:r>
            <a:br/>
            <a:r>
              <a:t>- Utilizes YOLOv8 for high-accuracy vehicle detection (86.4% mAP).  </a:t>
            </a:r>
            <a:br/>
            <a:r>
              <a:t>- Integrates DeepSORT for real-time vehicle tracking with robust identity retention.  </a:t>
            </a:r>
            <a:br/>
            <a:r>
              <a:t>- Employs Reinforcement Learning (Proximal Policy Optimization) for dynamic traffic signal control.  </a:t>
            </a:r>
            <a:br/>
            <a:r>
              <a:t>- Predicts traffic congestion using Kalman filtering and exponential smoothing.  </a:t>
            </a:r>
            <a:br/>
            <a:r>
              <a:t>- Prioritizes emergency vehicles using plate recognition and signal preemption.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t>Impact:  </a:t>
            </a:r>
            <a:br/>
            <a:r>
              <a:t>- 32.2% reduction in average traffic delay  </a:t>
            </a:r>
            <a:br/>
            <a:r>
              <a:t>- 25.9% fuel consumption savings  </a:t>
            </a:r>
            <a:br/>
            <a:r>
              <a:t>- 44.8% faster emergency vehicle clearance  </a:t>
            </a:r>
            <a:br/>
            <a:r>
              <a:t>- Enhanced pedestrian safety and reduced emissions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REVIEW</a:t>
            </a:r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92659679"/>
              </p:ext>
            </p:extLst>
          </p:nvPr>
        </p:nvGraphicFramePr>
        <p:xfrm>
          <a:off x="457200" y="1588653"/>
          <a:ext cx="8130540" cy="5209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180"/>
                <a:gridCol w="2710180"/>
                <a:gridCol w="2710180"/>
              </a:tblGrid>
              <a:tr h="301211">
                <a:tc>
                  <a:txBody>
                    <a:bodyPr/>
                    <a:lstStyle/>
                    <a:p>
                      <a:r>
                        <a:rPr sz="1100" dirty="0"/>
                        <a:t>AUTHOR / YEAR / PUBLICATION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TITLE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sz="1100" dirty="0"/>
                        <a:t>CONCEPT</a:t>
                      </a:r>
                    </a:p>
                  </a:txBody>
                  <a:tcPr marL="0" marR="0" marT="0" marB="0" anchor="ctr"/>
                </a:tc>
              </a:tr>
              <a:tr h="899518">
                <a:tc>
                  <a:txBody>
                    <a:bodyPr/>
                    <a:lstStyle/>
                    <a:p>
                      <a:r>
                        <a:rPr sz="1100" dirty="0"/>
                        <a:t>Gao et al. / 2017 / </a:t>
                      </a:r>
                      <a:r>
                        <a:rPr sz="1100" dirty="0" err="1"/>
                        <a:t>arXiv</a:t>
                      </a:r>
                      <a:endParaRPr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sz="1100" dirty="0"/>
                        <a:t>Adaptive Traffic Signal Control: Deep Reinforcement Learning Algorithm with Experience Replay and Target Network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Utilizes deep reinforcement learning for adaptive traffic signal control, automatically extracting features from raw traffic data.</a:t>
                      </a:r>
                    </a:p>
                  </a:txBody>
                  <a:tcPr marL="0" marR="0" marT="0" marB="0" anchor="ctr"/>
                </a:tc>
              </a:tr>
              <a:tr h="1065748">
                <a:tc>
                  <a:txBody>
                    <a:bodyPr/>
                    <a:lstStyle/>
                    <a:p>
                      <a:r>
                        <a:rPr sz="1100" dirty="0" err="1"/>
                        <a:t>Muresan</a:t>
                      </a:r>
                      <a:r>
                        <a:rPr sz="1100" dirty="0"/>
                        <a:t> et al. / 2019 / </a:t>
                      </a:r>
                      <a:r>
                        <a:rPr sz="1100" dirty="0" err="1"/>
                        <a:t>arXiv</a:t>
                      </a:r>
                      <a:endParaRPr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sz="1100" dirty="0"/>
                        <a:t>Adaptive Traffic Signal Control with Deep Reinforcement Learning: An Exploratory Investigation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sz="1100" dirty="0"/>
                        <a:t>Proposes a novel state space approach capturing temporal traffic patterns for signal control.</a:t>
                      </a:r>
                    </a:p>
                  </a:txBody>
                  <a:tcPr marL="0" marR="0" marT="0" marB="0" anchor="ctr"/>
                </a:tc>
              </a:tr>
              <a:tr h="960582">
                <a:tc>
                  <a:txBody>
                    <a:bodyPr/>
                    <a:lstStyle/>
                    <a:p>
                      <a:r>
                        <a:rPr sz="1100" dirty="0"/>
                        <a:t>Genders &amp; </a:t>
                      </a:r>
                      <a:r>
                        <a:rPr sz="1100" dirty="0" err="1"/>
                        <a:t>Razavi</a:t>
                      </a:r>
                      <a:r>
                        <a:rPr sz="1100" dirty="0"/>
                        <a:t> / 2016 / </a:t>
                      </a:r>
                      <a:r>
                        <a:rPr sz="1100" dirty="0" err="1"/>
                        <a:t>arXiv</a:t>
                      </a:r>
                      <a:endParaRPr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sz="1100" dirty="0"/>
                        <a:t>Using a Deep Reinforcement Learning Agent for Traffic Signal Control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Applies deep reinforcement learning methods to build adaptive traffic signal control agents.</a:t>
                      </a:r>
                    </a:p>
                  </a:txBody>
                  <a:tcPr marL="0" marR="0" marT="0" marB="0" anchor="ctr"/>
                </a:tc>
              </a:tr>
              <a:tr h="1242641">
                <a:tc>
                  <a:txBody>
                    <a:bodyPr/>
                    <a:lstStyle/>
                    <a:p>
                      <a:r>
                        <a:rPr sz="1100"/>
                        <a:t>Tan et al. / 2019 / arXiv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sz="1100" dirty="0"/>
                        <a:t>Deep Reinforcement Learning for Adaptive Traffic Signal Control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Develops a DRL-based framework considering realistic traffic scenarios and physical constraints.</a:t>
                      </a:r>
                    </a:p>
                  </a:txBody>
                  <a:tcPr marL="0" marR="0" marT="0" marB="0" anchor="ctr"/>
                </a:tc>
              </a:tr>
              <a:tr h="739611">
                <a:tc>
                  <a:txBody>
                    <a:bodyPr/>
                    <a:lstStyle/>
                    <a:p>
                      <a:r>
                        <a:rPr sz="1100"/>
                        <a:t>Smith et al. / 2017 / U.S. Patent No. 9,830,813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sz="1100" dirty="0"/>
                        <a:t>Smart and Scalable Urban Signal Networks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sz="1100" dirty="0"/>
                        <a:t>Introduces SURTRAC, a decentralized adaptive traffic control system optimizing traffic flow.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5728-2519-4A9E-A0FA-DC9176AF1010}" type="slidenum">
              <a:rPr lang="en-IN" smtClean="0"/>
              <a:t>3</a:t>
            </a:fld>
            <a:endParaRPr lang="en-IN"/>
          </a:p>
        </p:txBody>
      </p:sp>
      <p:graphicFrame>
        <p:nvGraphicFramePr>
          <p:cNvPr id="5" name="Table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75821364"/>
              </p:ext>
            </p:extLst>
          </p:nvPr>
        </p:nvGraphicFramePr>
        <p:xfrm>
          <a:off x="326570" y="1580489"/>
          <a:ext cx="9103360" cy="2884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000"/>
                <a:gridCol w="2710180"/>
                <a:gridCol w="2710180"/>
              </a:tblGrid>
              <a:tr h="301211">
                <a:tc>
                  <a:txBody>
                    <a:bodyPr/>
                    <a:lstStyle/>
                    <a:p>
                      <a:r>
                        <a:rPr sz="1100" dirty="0"/>
                        <a:t>AUTHOR / YEAR / PUBLICATION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TITLE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sz="1100" dirty="0"/>
                        <a:t>CONCEPT</a:t>
                      </a:r>
                    </a:p>
                  </a:txBody>
                  <a:tcPr marL="0" marR="0" marT="0" marB="0" anchor="ctr"/>
                </a:tc>
              </a:tr>
              <a:tr h="628097">
                <a:tc>
                  <a:txBody>
                    <a:bodyPr/>
                    <a:lstStyle/>
                    <a:p>
                      <a:r>
                        <a:rPr sz="1100" dirty="0" err="1"/>
                        <a:t>Abdulhai</a:t>
                      </a:r>
                      <a:r>
                        <a:rPr sz="1100" dirty="0"/>
                        <a:t> et al. / 2003 / Journal of Transportation Engineering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Reinforcement Learning for True Adaptive Traffic Signal Control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sz="1100" dirty="0"/>
                        <a:t>Employs reinforcement learning for adaptive traffic signal control in complex networks.</a:t>
                      </a:r>
                    </a:p>
                  </a:txBody>
                  <a:tcPr marL="0" marR="0" marT="0" marB="0" anchor="ctr"/>
                </a:tc>
              </a:tr>
              <a:tr h="506110">
                <a:tc>
                  <a:txBody>
                    <a:bodyPr/>
                    <a:lstStyle/>
                    <a:p>
                      <a:r>
                        <a:rPr sz="1100" dirty="0"/>
                        <a:t>Liu et al. / 2023 / Nature Communications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Traffic Signal Control Using Vehicle Trajectory Data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sz="1100" dirty="0"/>
                        <a:t>Utilizes vehicle trajectory data for real-time optimization of traffic signal timing.</a:t>
                      </a:r>
                    </a:p>
                  </a:txBody>
                  <a:tcPr marL="0" marR="0" marT="0" marB="0" anchor="ctr"/>
                </a:tc>
              </a:tr>
              <a:tr h="471543">
                <a:tc>
                  <a:txBody>
                    <a:bodyPr/>
                    <a:lstStyle/>
                    <a:p>
                      <a:r>
                        <a:rPr sz="1100" dirty="0" err="1"/>
                        <a:t>Kalman</a:t>
                      </a:r>
                      <a:r>
                        <a:rPr sz="1100" dirty="0"/>
                        <a:t> / 1960 / Journal of Basic Engineering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A New Approach to Linear Filtering and Prediction Problems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Introduces the Kalman filter for estimating unknown variables over time.</a:t>
                      </a:r>
                    </a:p>
                  </a:txBody>
                  <a:tcPr marL="0" marR="0" marT="0" marB="0" anchor="ctr"/>
                </a:tc>
              </a:tr>
              <a:tr h="506110">
                <a:tc>
                  <a:txBody>
                    <a:bodyPr/>
                    <a:lstStyle/>
                    <a:p>
                      <a:r>
                        <a:rPr sz="1100" dirty="0" err="1"/>
                        <a:t>Ledoux</a:t>
                      </a:r>
                      <a:r>
                        <a:rPr sz="1100" dirty="0"/>
                        <a:t> / 1997 / Transportation Research Part 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sz="1100" dirty="0"/>
                        <a:t>An Urban Traffic Flow Model Integrating Neural Networks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Integrates neural networks into urban traffic flow modeling for improved predictions.</a:t>
                      </a:r>
                    </a:p>
                  </a:txBody>
                  <a:tcPr marL="0" marR="0" marT="0" marB="0" anchor="ctr"/>
                </a:tc>
              </a:tr>
              <a:tr h="471543">
                <a:tc>
                  <a:txBody>
                    <a:bodyPr/>
                    <a:lstStyle/>
                    <a:p>
                      <a:r>
                        <a:rPr sz="1100" dirty="0"/>
                        <a:t>Stathopoulos &amp; </a:t>
                      </a:r>
                      <a:r>
                        <a:rPr sz="1100" dirty="0" err="1"/>
                        <a:t>Karlaftis</a:t>
                      </a:r>
                      <a:r>
                        <a:rPr sz="1100" dirty="0"/>
                        <a:t> / 2003 / Transportation Research Part 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sz="1100" dirty="0"/>
                        <a:t>A Multivariate State Space Approach for Urban Traffic Flow Modeling and Prediction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sz="1100" dirty="0"/>
                        <a:t>Applies state space models for urban traffic flow prediction.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1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t>Fixed-time traffic control relies on static signal cycles based on past data.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t>Limitations:</a:t>
            </a:r>
            <a:br/>
            <a:r>
              <a:t>- No real-time adaptability  </a:t>
            </a:r>
            <a:br/>
            <a:r>
              <a:t>- Uses outdated loop detectors (~$5000/unit)  </a:t>
            </a:r>
            <a:br/>
            <a:r>
              <a:t>- Cannot prioritize emergency/pedestrian traffic  </a:t>
            </a:r>
            <a:br/>
            <a:r>
              <a:t>- Poor performance in bad weather and occlusion scenarios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t>Webster’s Formula:</a:t>
            </a:r>
            <a:br/>
            <a:r>
              <a:t>C₀ = (1.5L + 5) / (1 - Σyᵢ)</a:t>
            </a:r>
            <a:br/>
            <a:r>
              <a:t>Where L = lost time, yᵢ = flow ratio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t>Outcome:  </a:t>
            </a:r>
            <a:br/>
            <a:r>
              <a:t>High delays, long queues, and inefficient fuel usage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t>Innovations:</a:t>
            </a:r>
            <a:br/>
            <a:r>
              <a:t>- YOLOv8 + radar for real-time detection  </a:t>
            </a:r>
            <a:br/>
            <a:r>
              <a:t>- DeepSORT for vehicle tracking  </a:t>
            </a:r>
            <a:br/>
            <a:r>
              <a:t>- Reinforcement Learning using PPO  </a:t>
            </a:r>
            <a:br/>
            <a:r>
              <a:t>- Emergency vehicle recognition and preemption  </a:t>
            </a:r>
            <a:br/>
            <a:r>
              <a:t>- Forecasting via Kalman filter and exponential smoothing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t>Fallback:</a:t>
            </a:r>
            <a:br/>
            <a:r>
              <a:t>- Websters + Fuzzy logic for signal phase changes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t>Result:</a:t>
            </a:r>
            <a:br/>
            <a:r>
              <a:t>Adaptive traffic signal system reducing delays and optimizing flow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t>1. Perception Layer: Cameras, radar, OpenCV, CLAHE  </a:t>
            </a:r>
            <a:br/>
            <a:r>
              <a:t>2. Decision Layer: RL Policy, fuzzy logic, rule-based fallback  </a:t>
            </a:r>
            <a:br/>
            <a:r>
              <a:t>3. Simulation Layer: SUMO, Pygame  </a:t>
            </a:r>
            <a:br/>
            <a:r>
              <a:t>4. Communication Layer: DSRC, 5G, IEEE 802.1AS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t>Features:</a:t>
            </a:r>
            <a:br/>
            <a:r>
              <a:t>- Sub-40ms latency  </a:t>
            </a:r>
            <a:br/>
            <a:r>
              <a:t>- IEEE standards compliance  </a:t>
            </a:r>
            <a:br/>
            <a:r>
              <a:t>- Modular design for smart city integration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t>1. Vehicle Detection – YOLOv8 + CLAHE  </a:t>
            </a:r>
            <a:br/>
            <a:r>
              <a:t>2. Object Tracking – DeepSORT  </a:t>
            </a:r>
            <a:br/>
            <a:r>
              <a:t>3. State Estimation – Kalman Filter + Poisson arrivals  </a:t>
            </a:r>
            <a:br/>
            <a:r>
              <a:t>4. RL Controller – PPO agent with custom reward  </a:t>
            </a:r>
            <a:br/>
            <a:r>
              <a:t>5. Phase FSM – Yellow &amp; all-red transitions  </a:t>
            </a:r>
            <a:br/>
            <a:r>
              <a:t>6. Diagnostics – CPU, temp, camera feed  </a:t>
            </a:r>
            <a:br/>
            <a:r>
              <a:t>7. Communication – SPaT/MAP messages  </a:t>
            </a:r>
            <a:br/>
            <a:r>
              <a:t>8. Analytics – ARIMA, clustering, OLAP reports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t>1. Multi-agent RL for city grid control  </a:t>
            </a:r>
            <a:br/>
            <a:r>
              <a:t>2. Digital Twin integration with SUMO  </a:t>
            </a:r>
            <a:br/>
            <a:r>
              <a:t>3. Public transport prioritization  </a:t>
            </a:r>
            <a:br/>
            <a:r>
              <a:t>4. Cloud-edge hybrid model  </a:t>
            </a:r>
            <a:br/>
            <a:r>
              <a:t>5. Live deployment with government support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References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Liang, X., Du, X., Wang, G., &amp; Han, Z. (2018).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Deep Reinforcement Learning for Traffic Light Control in Vehicular Networks.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arXiv preprint arXiv:1803.11115.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Link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endParaRPr lang="en-US" altLang="en-GB"/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Zhao, L., Song, Y., Zhang, C., Liu, Y., Wang, P., Lin, T., Deng, M., &amp; Li, H. (2018).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T-GCN: A Temporal Graph Convolutional Network for Traffic Prediction.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arXiv preprint arXiv:1811.05320.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Link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endParaRPr lang="en-US" altLang="en-GB"/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Mandal, V., Mussah, A. R., Jin, P., &amp; Adu-Gyamfi, Y. (2020).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Artificial Intelligence Enabled Traffic Monitoring System.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arXiv preprint arXiv:2010.01217.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Link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endParaRPr lang="en-US" altLang="en-GB"/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Guo, J., Cheng, L., &amp; Wang, S. (2022).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CoTV: Cooperative Control for Traffic Light Signals and Connected Autonomous Vehicles using Deep Reinforcement Learning.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arXiv preprint arXiv:2201.13143.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Link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endParaRPr lang="en-US" altLang="en-GB"/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Smith, S. F., Barlow, G. J., &amp; Xie, X.-F. (2017).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Smart and Scalable Urban Signal Networks: Methods and Systems for Adaptive Traffic Signal Control.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U.S. Patent No. 9,830,813.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endParaRPr lang="en-US" altLang="en-GB"/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Abdulhai, B., Pringle, R., &amp; Karakoulas, G. J. (2003).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Reinforcement Learning for True Adaptive Traffic Signal Control.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Journal of Transportation Engineering, 129(3), 278–285.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endParaRPr lang="en-US" altLang="en-GB"/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Liu, H. X., et al. (2023).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Traffic Signal Control Using Vehicle Trajectory Data.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Nature Communications, 14, 1234.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Link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endParaRPr lang="en-US" altLang="en-GB"/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Koesdwiady, A., Soua, R., &amp; Karray, F. (2016).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Improving Traffic Flow Prediction with Weather Information in Connected Cars: A Deep Learning Approach.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IEEE Transactions on Vehicular Technology, 65(12), 9508–9517.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endParaRPr lang="en-US" altLang="en-GB"/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El-Tantawy, S., Abdulhai, B., &amp; Abdelgawad, H. (2013).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Multiagent Reinforcement Learning for Integrated Network of Adaptive Traffic Signal Controllers (MARLIN-ATSC): Methodology and Large-Scale Application on Downtown Toronto.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IEEE Transactions on Intelligent Transportation Systems, 14(3), 1140–1150.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endParaRPr lang="en-US" altLang="en-GB"/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Olia, A., Abdelgawad, H., Abdulhai, B., &amp; Razavi, S. N. (2016).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Assessing the Potential Impacts of Connected Vehicles: Mobility, Environmental, and Safety Perspectives.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Journal of Intelligent Transportation Systems, 20(3), 229–243.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endParaRPr lang="en-US" altLang="en-GB"/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Shabestary, S. M. A., &amp; Abdulhai, B. (2022).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Adaptive Traffic Signal Control with Deep Reinforcement Learning and High Dimensional Sensory Inputs: Case Study and Comprehensive Sensitivity Analyses.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IEEE Transactions on Intelligent Transportation Systems, 23(11), 18456–18466.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endParaRPr lang="en-US" altLang="en-GB"/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Kattan, L., &amp; Abdulhai, B. (2012).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Sensitivity Analysis of an Evolutionary-Based Time-Dependent Origin/Destination Estimation Framework.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IEEE Transactions on Intelligent Transportation Systems, 13(3), 1442–1453.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endParaRPr lang="en-US" altLang="en-GB"/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Rezaee, K., Abdulhai, B., &amp; Abdelgawad, H. (2013).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Self-Learning Adaptive Ramp Metering: Analysis of Design Parameters on a Test Case in Toronto, Canada.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Transportation Research Record, 2396(1), 10–18.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endParaRPr lang="en-US" altLang="en-GB"/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Othman, K., Shalaby, A., &amp; Abdulhai, B. (2023).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Dynamic Bus Lanes Versus Exclusive Bus Lanes: Comprehensive Comparative Analysis of Urban Corridor Performance.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Transportation Research Record: Journal of the Transportation Research Board, 2677(1), 123–134.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endParaRPr lang="en-US" altLang="en-GB"/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Xie, X.-F., Smith, S. F., &amp; Barlow, G. J. (2012).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Schedule-Driven Intersection Control.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Transportation Research Part C: Emerging Technologies, 24, 168–189.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endParaRPr lang="en-US" altLang="en-GB"/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Barlow, G. J., Smith, S. F., &amp; Xie, X.-F. (2014).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Real-Time Traffic Control for Urban Environments: Expanding the SURTRAC Testbed Network.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Proceedings of the 21st World Congress on Intelligent Transport Systems.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endParaRPr lang="en-US" altLang="en-GB"/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Hu, H.-C., &amp; Smith, S. F. (2017).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Softpressure: A Schedule-Driven Backpressure Algorithm for Coping with Network Congestion.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Proceedings of the 27th International Joint Conference on Artificial Intelligence, 4868–4874.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endParaRPr lang="en-US" altLang="en-GB"/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Xie, X.-F., &amp; Smith, S. F. (2018).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Statement on the Scalable Urban Traffic Control Technology.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Link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endParaRPr lang="en-US" altLang="en-GB"/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Rapid Flow Technologies.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SURTRAC: Scalable Urban Traffic Control.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Link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endParaRPr lang="en-US" altLang="en-GB"/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Wikipedia Contributors. (2023).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Smart Traffic Light.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Wikipedia.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altLang="en-GB"/>
              <a:t>Link</a:t>
            </a:r>
            <a:r>
              <a:t/>
            </a:r>
            <a:br/>
            <a:endParaRPr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0*404"/>
  <p:tag name="TABLE_ENDDRAG_RECT" val="27*120*640*4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0*404"/>
  <p:tag name="TABLE_ENDDRAG_RECT" val="27*120*640*40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1143</Words>
  <Application>Microsoft Office PowerPoint</Application>
  <PresentationFormat>On-screen Show (4:3)</PresentationFormat>
  <Paragraphs>151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ABSTRACT</vt:lpstr>
      <vt:lpstr>LITERATURE REVIEW</vt:lpstr>
      <vt:lpstr>PowerPoint Presentation</vt:lpstr>
      <vt:lpstr>EXISTING SYSTEM</vt:lpstr>
      <vt:lpstr>PROPOSED SYSTEM</vt:lpstr>
      <vt:lpstr>OVERALL SYSTEM ARCHITECTURE</vt:lpstr>
      <vt:lpstr>MODULES</vt:lpstr>
      <vt:lpstr>FUTURE WORKS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/>
  <cp:lastModifiedBy>Microsoft account</cp:lastModifiedBy>
  <cp:revision>6</cp:revision>
  <dcterms:created xsi:type="dcterms:W3CDTF">2025-05-27T18:53:11Z</dcterms:created>
  <dcterms:modified xsi:type="dcterms:W3CDTF">2025-05-28T14:49:52Z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D00DFEF97D6A4E7C8836390611A187F4_13</vt:lpwstr>
  </property>
  <property fmtid="{D5CDD505-2E9C-101B-9397-08002B2CF9AE}" pid="3" name="KSOProductBuildVer">
    <vt:lpwstr>2057-12.2.0.21179</vt:lpwstr>
  </property>
</Properties>
</file>