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57" r:id="rId2"/>
    <p:sldId id="266" r:id="rId3"/>
    <p:sldId id="260" r:id="rId4"/>
    <p:sldId id="265" r:id="rId5"/>
    <p:sldId id="271" r:id="rId6"/>
    <p:sldId id="272" r:id="rId7"/>
    <p:sldId id="268" r:id="rId8"/>
    <p:sldId id="269" r:id="rId9"/>
    <p:sldId id="270" r:id="rId10"/>
    <p:sldId id="273" r:id="rId11"/>
    <p:sldId id="274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3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59EF-E037-4F05-8AE8-AC78234FE71C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5687-F5B0-42DB-8D2A-65062692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59EF-E037-4F05-8AE8-AC78234FE71C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5687-F5B0-42DB-8D2A-65062692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31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59EF-E037-4F05-8AE8-AC78234FE71C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5687-F5B0-42DB-8D2A-65062692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920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59EF-E037-4F05-8AE8-AC78234FE71C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5687-F5B0-42DB-8D2A-65062692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92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59EF-E037-4F05-8AE8-AC78234FE71C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5687-F5B0-42DB-8D2A-65062692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2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59EF-E037-4F05-8AE8-AC78234FE71C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5687-F5B0-42DB-8D2A-65062692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50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59EF-E037-4F05-8AE8-AC78234FE71C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5687-F5B0-42DB-8D2A-65062692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98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59EF-E037-4F05-8AE8-AC78234FE71C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5687-F5B0-42DB-8D2A-65062692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33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59EF-E037-4F05-8AE8-AC78234FE71C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5687-F5B0-42DB-8D2A-65062692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85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59EF-E037-4F05-8AE8-AC78234FE71C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5687-F5B0-42DB-8D2A-65062692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48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59EF-E037-4F05-8AE8-AC78234FE71C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5687-F5B0-42DB-8D2A-65062692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173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059EF-E037-4F05-8AE8-AC78234FE71C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45687-F5B0-42DB-8D2A-65062692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51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059EF-E037-4F05-8AE8-AC78234FE71C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45687-F5B0-42DB-8D2A-6506269208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75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159099"/>
            <a:ext cx="9152586" cy="3400022"/>
          </a:xfrm>
        </p:spPr>
        <p:txBody>
          <a:bodyPr>
            <a:normAutofit/>
          </a:bodyPr>
          <a:lstStyle/>
          <a:p>
            <a:pPr algn="ctr"/>
            <a:r>
              <a:rPr lang="en-US" altLang="en-GB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en-GB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Intellitrack</a:t>
            </a:r>
            <a:r>
              <a:rPr lang="en-US" altLang="en-GB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en-GB" sz="4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en-GB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Powered Railway Inspection Robot”</a:t>
            </a:r>
            <a:endParaRPr lang="en-US" altLang="en-GB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668" y="2846231"/>
            <a:ext cx="10746346" cy="3850783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 Done By :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S. CATHERINEGLORY(412721106009)</a:t>
            </a:r>
            <a:endParaRPr lang="en-US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P. RAMYA(412721106038)</a:t>
            </a:r>
          </a:p>
          <a:p>
            <a:pPr algn="l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B. SABARI(412721106040)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Supervised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by: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Mr. S. HARI RAMAKRISHNAN ,M.TECH</a:t>
            </a: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(ASSISTANT PROFESSOR)</a:t>
            </a:r>
            <a:r>
              <a:rPr lang="en-US" sz="1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endParaRPr lang="en-IN" sz="1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25004"/>
            <a:ext cx="8825659" cy="862884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312545" y="1287889"/>
            <a:ext cx="10879455" cy="4653172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en-GB" sz="7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GB" sz="7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D. Crack Marking</a:t>
            </a:r>
            <a:endParaRPr lang="en-US" altLang="en-GB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7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Servo motor (SG90) controls 90</a:t>
            </a:r>
            <a:r>
              <a:rPr lang="en-US" altLang="en-US" sz="7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°</a:t>
            </a:r>
            <a:r>
              <a:rPr lang="en-US" altLang="en-GB" sz="7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spray can mount</a:t>
            </a:r>
            <a:endParaRPr lang="en-US" altLang="en-GB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7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Spray mechanism actuated only above confidence threshold</a:t>
            </a:r>
            <a:endParaRPr lang="en-US" altLang="en-GB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en-GB" sz="7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E. GSM-GPS Alert</a:t>
            </a:r>
            <a:endParaRPr lang="en-US" altLang="en-GB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7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SIM800L: Sends crack alert SMS to pre-configured number</a:t>
            </a:r>
            <a:endParaRPr lang="en-US" altLang="en-GB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7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GPS Module (NEO-6M) provides latitude/longitude</a:t>
            </a:r>
            <a:endParaRPr lang="en-US" altLang="en-GB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en-GB" sz="7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F. Web Dashboard</a:t>
            </a:r>
            <a:endParaRPr lang="en-US" altLang="en-GB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7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Flask Web Server on local machine</a:t>
            </a:r>
            <a:endParaRPr lang="en-US" altLang="en-GB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7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SQLite stores: timestamp, GPS location, crack status</a:t>
            </a:r>
            <a:r>
              <a:rPr lang="en-GB" altLang="en-US" sz="7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</a:t>
            </a:r>
            <a:endParaRPr lang="en-US" altLang="en-GB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7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Web GUI: DataTable + Chart.js for analytics</a:t>
            </a:r>
            <a:endParaRPr lang="en-US" altLang="en-GB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25003"/>
            <a:ext cx="8825659" cy="965915"/>
          </a:xfrm>
        </p:spPr>
        <p:txBody>
          <a:bodyPr/>
          <a:lstStyle/>
          <a:p>
            <a:pPr algn="ctr"/>
            <a:r>
              <a:rPr lang="en-US" altLang="en-GB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Workflow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82750" y="1390919"/>
            <a:ext cx="8825865" cy="4854942"/>
          </a:xfrm>
        </p:spPr>
        <p:txBody>
          <a:bodyPr>
            <a:normAutofit fontScale="97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Polling (500ms loop)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capture + Pre-processing (Grayscale, resize)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Inference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Logic: If crack probability &gt; 70%: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Reverse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Spray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Continue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data + send GPS alert</a:t>
            </a:r>
          </a:p>
          <a:p>
            <a:pPr marL="457200" indent="-4572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Sync: Stored in SD + cloud sync (on return)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556" y="2899704"/>
            <a:ext cx="4479681" cy="1260172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76518"/>
            <a:ext cx="9180469" cy="137673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TOPICS </a:t>
            </a:r>
            <a:endParaRPr lang="en-IN" sz="4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Title of the Project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Abstract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Domain of the Project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Literature Review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Existing System and Proposed System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Architecture Diagram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Modules and Implementation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3168" y="672406"/>
            <a:ext cx="8911687" cy="1280890"/>
          </a:xfrm>
        </p:spPr>
        <p:txBody>
          <a:bodyPr/>
          <a:lstStyle/>
          <a:p>
            <a:r>
              <a:rPr lang="en-US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855" y="1953260"/>
            <a:ext cx="9939655" cy="4679315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railway track inspection is inefficient for large networks, leading to safety hazards due to delayed crack detection. Our proposed system addresses this by integrating: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Fusion: IR (TCRT5000) for surface variation, and Ultrasonic (HC-SR04) for depth mapping.</a:t>
            </a:r>
          </a:p>
          <a:p>
            <a:r>
              <a:rPr lang="en-US" alt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Processing: Using ESP32, sensor data is pre-processed and analyzed.</a:t>
            </a:r>
          </a:p>
          <a:p>
            <a:r>
              <a:rPr lang="en-US" alt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(TFLite CNN): Classifies image patches from track footage (crack/no crack).</a:t>
            </a:r>
          </a:p>
          <a:p>
            <a:r>
              <a:rPr lang="en-US" alt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Actuation: Crack detection triggers servo-controlled spray mechanism.</a:t>
            </a:r>
          </a:p>
          <a:p>
            <a:r>
              <a:rPr lang="en-US" alt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Connectivity: GSM module sends alerts with GPS coordinates.</a:t>
            </a:r>
          </a:p>
          <a:p>
            <a:r>
              <a:rPr lang="en-US" alt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+ Cloud: Data logged locally (SD card) and sent to a Flask + SQLite dashboard for analytics.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215" y="478476"/>
            <a:ext cx="9734261" cy="1400530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OF THE PROJECT</a:t>
            </a:r>
            <a:endParaRPr lang="en-IN" sz="4000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883" y="1724460"/>
            <a:ext cx="6398633" cy="4701680"/>
          </a:xfr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671848" y="1152983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1196340" y="1851660"/>
          <a:ext cx="9704070" cy="3950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4690"/>
                <a:gridCol w="3234690"/>
                <a:gridCol w="3234690"/>
              </a:tblGrid>
              <a:tr h="658495"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 / System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L="0" marR="0" marT="0" marB="0" anchor="ctr"/>
                </a:tc>
              </a:tr>
              <a:tr h="658495"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Inspection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patrols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Prone to fatigue, subjective</a:t>
                      </a:r>
                    </a:p>
                  </a:txBody>
                  <a:tcPr marL="0" marR="0" marT="0" marB="0" anchor="ctr"/>
                </a:tc>
              </a:tr>
              <a:tr h="658495"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Drone-based CV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UAV + cameras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flight time, weather issues</a:t>
                      </a:r>
                    </a:p>
                  </a:txBody>
                  <a:tcPr marL="0" marR="0" marT="0" marB="0" anchor="ctr"/>
                </a:tc>
              </a:tr>
              <a:tr h="658495"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Vibration Analysis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 arrays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 signal processing</a:t>
                      </a:r>
                    </a:p>
                  </a:txBody>
                  <a:tcPr marL="0" marR="0" marT="0" marB="0" anchor="ctr"/>
                </a:tc>
              </a:tr>
              <a:tr h="658495"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Laser Profilometry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High-precision laser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Expensive and high-power</a:t>
                      </a:r>
                    </a:p>
                  </a:txBody>
                  <a:tcPr marL="0" marR="0" marT="0" marB="0" anchor="ctr"/>
                </a:tc>
              </a:tr>
              <a:tr h="658495"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Our System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 + Ultrasonic + DL + Actuators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Low-cost, Real-time, Scalable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81000"/>
            <a:ext cx="10400665" cy="927735"/>
          </a:xfrm>
        </p:spPr>
        <p:txBody>
          <a:bodyPr/>
          <a:lstStyle/>
          <a:p>
            <a:r>
              <a:rPr lang="en-GB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EXISTING VS PROPOSED SYSTEM </a:t>
            </a:r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1602105" y="2095500"/>
          <a:ext cx="9044940" cy="372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4980"/>
                <a:gridCol w="3014980"/>
                <a:gridCol w="3014980"/>
              </a:tblGrid>
              <a:tr h="532130"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</a:p>
                  </a:txBody>
                  <a:tcPr marL="0" marR="0" marT="0" marB="0" anchor="ctr"/>
                </a:tc>
              </a:tr>
              <a:tr h="532130"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Crack Detection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Visual/manual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 + AI (CNN)</a:t>
                      </a:r>
                    </a:p>
                  </a:txBody>
                  <a:tcPr marL="0" marR="0" marT="0" marB="0" anchor="ctr"/>
                </a:tc>
              </a:tr>
              <a:tr h="532130"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Passive tools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ESP32, IR, Ultrasonic</a:t>
                      </a:r>
                    </a:p>
                  </a:txBody>
                  <a:tcPr marL="0" marR="0" marT="0" marB="0" anchor="ctr"/>
                </a:tc>
              </a:tr>
              <a:tr h="532130"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Alert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GSM + GPS Auto-alert</a:t>
                      </a:r>
                    </a:p>
                  </a:txBody>
                  <a:tcPr marL="0" marR="0" marT="0" marB="0" anchor="ctr"/>
                </a:tc>
              </a:tr>
              <a:tr h="532130"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repair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Spray Paint Marking</a:t>
                      </a:r>
                    </a:p>
                  </a:txBody>
                  <a:tcPr marL="0" marR="0" marT="0" marB="0" anchor="ctr"/>
                </a:tc>
              </a:tr>
              <a:tr h="532130"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Monitoring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dashboard, Logs</a:t>
                      </a:r>
                    </a:p>
                  </a:txBody>
                  <a:tcPr marL="0" marR="0" marT="0" marB="0" anchor="ctr"/>
                </a:tc>
              </a:tr>
              <a:tr h="532130"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~70%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&gt;95% with Deep Learning</a:t>
                      </a: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559158"/>
            <a:ext cx="8825659" cy="198120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(OVERVIEW)</a:t>
            </a:r>
            <a:endParaRPr lang="en-IN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:/Users/aswin/Downloads/img (2).pngimg (2)"/>
          <p:cNvPicPr>
            <a:picLocks noChangeAspect="1"/>
          </p:cNvPicPr>
          <p:nvPr/>
        </p:nvPicPr>
        <p:blipFill>
          <a:blip r:embed="rId2"/>
          <a:srcRect l="8" r="8"/>
          <a:stretch>
            <a:fillRect/>
          </a:stretch>
        </p:blipFill>
        <p:spPr>
          <a:xfrm>
            <a:off x="2986405" y="2220595"/>
            <a:ext cx="6219190" cy="4146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327338"/>
            <a:ext cx="8825659" cy="1981200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979805" y="1764665"/>
            <a:ext cx="9613900" cy="4395470"/>
            <a:chOff x="1213" y="2601"/>
            <a:chExt cx="14504" cy="7740"/>
          </a:xfrm>
        </p:grpSpPr>
        <p:sp>
          <p:nvSpPr>
            <p:cNvPr id="4" name="Rounded Rectangle 3"/>
            <p:cNvSpPr/>
            <p:nvPr/>
          </p:nvSpPr>
          <p:spPr>
            <a:xfrm>
              <a:off x="1213" y="2601"/>
              <a:ext cx="5790" cy="2475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927" y="2801"/>
              <a:ext cx="5790" cy="2475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US"/>
            </a:p>
          </p:txBody>
        </p:sp>
        <p:sp>
          <p:nvSpPr>
            <p:cNvPr id="11" name="Text Box 10"/>
            <p:cNvSpPr txBox="1"/>
            <p:nvPr/>
          </p:nvSpPr>
          <p:spPr>
            <a:xfrm>
              <a:off x="10242" y="2800"/>
              <a:ext cx="5160" cy="247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en-GB" b="1"/>
                <a:t>2. Autonomous Movement</a:t>
              </a: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1214" y="2602"/>
              <a:ext cx="5788" cy="247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en-GB" sz="2000" b="1"/>
                <a:t>1. Crack Detection Module</a:t>
              </a: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9927" y="7865"/>
              <a:ext cx="5790" cy="2476"/>
              <a:chOff x="1213" y="7560"/>
              <a:chExt cx="5790" cy="247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213" y="7561"/>
                <a:ext cx="5790" cy="2475"/>
              </a:xfrm>
              <a:prstGeom prst="round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en-US"/>
              </a:p>
            </p:txBody>
          </p:sp>
          <p:sp>
            <p:nvSpPr>
              <p:cNvPr id="10" name="Text Box 9"/>
              <p:cNvSpPr txBox="1"/>
              <p:nvPr/>
            </p:nvSpPr>
            <p:spPr>
              <a:xfrm>
                <a:off x="1498" y="8241"/>
                <a:ext cx="51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altLang="en-US"/>
              </a:p>
            </p:txBody>
          </p:sp>
          <p:sp>
            <p:nvSpPr>
              <p:cNvPr id="15" name="Text Box 14"/>
              <p:cNvSpPr txBox="1"/>
              <p:nvPr/>
            </p:nvSpPr>
            <p:spPr>
              <a:xfrm>
                <a:off x="1498" y="7560"/>
                <a:ext cx="5160" cy="247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altLang="en-GB" b="1"/>
                  <a:t>3. Spray Mechanism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214" y="7865"/>
              <a:ext cx="5790" cy="2476"/>
              <a:chOff x="9927" y="7561"/>
              <a:chExt cx="5790" cy="2476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9927" y="7561"/>
                <a:ext cx="5790" cy="2475"/>
              </a:xfrm>
              <a:prstGeom prst="round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altLang="en-US"/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>
                <a:off x="10242" y="8241"/>
                <a:ext cx="51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altLang="en-US"/>
              </a:p>
            </p:txBody>
          </p:sp>
          <p:sp>
            <p:nvSpPr>
              <p:cNvPr id="16" name="Text Box 15"/>
              <p:cNvSpPr txBox="1"/>
              <p:nvPr/>
            </p:nvSpPr>
            <p:spPr>
              <a:xfrm>
                <a:off x="10242" y="7561"/>
                <a:ext cx="5160" cy="247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altLang="en-GB" b="1"/>
                  <a:t>4. Alert System</a:t>
                </a:r>
              </a:p>
            </p:txBody>
          </p:sp>
        </p:grpSp>
        <p:sp>
          <p:nvSpPr>
            <p:cNvPr id="18" name="Down Arrow 17"/>
            <p:cNvSpPr/>
            <p:nvPr/>
          </p:nvSpPr>
          <p:spPr>
            <a:xfrm>
              <a:off x="11976" y="5809"/>
              <a:ext cx="1046" cy="1523"/>
            </a:xfrm>
            <a:prstGeom prst="down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US"/>
            </a:p>
          </p:txBody>
        </p:sp>
        <p:sp>
          <p:nvSpPr>
            <p:cNvPr id="23" name="Down Arrow 22"/>
            <p:cNvSpPr/>
            <p:nvPr/>
          </p:nvSpPr>
          <p:spPr>
            <a:xfrm rot="5400000">
              <a:off x="7942" y="8341"/>
              <a:ext cx="1046" cy="1523"/>
            </a:xfrm>
            <a:prstGeom prst="down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US"/>
            </a:p>
          </p:txBody>
        </p:sp>
        <p:sp>
          <p:nvSpPr>
            <p:cNvPr id="24" name="Down Arrow 23"/>
            <p:cNvSpPr/>
            <p:nvPr/>
          </p:nvSpPr>
          <p:spPr>
            <a:xfrm rot="16200000">
              <a:off x="7942" y="3076"/>
              <a:ext cx="1046" cy="1523"/>
            </a:xfrm>
            <a:prstGeom prst="downArrow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alt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25004"/>
            <a:ext cx="8825659" cy="1068946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5065" y="1339404"/>
            <a:ext cx="10879455" cy="4887406"/>
          </a:xfrm>
        </p:spPr>
        <p:txBody>
          <a:bodyPr>
            <a:normAutofit fontScale="25000" lnSpcReduction="20000"/>
          </a:bodyPr>
          <a:lstStyle/>
          <a:p>
            <a:pPr>
              <a:buFont typeface="Arial" panose="020B0604020202020204" pitchFamily="34" charset="0"/>
            </a:pPr>
            <a:r>
              <a:rPr lang="en-US" altLang="en-GB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Crack </a:t>
            </a:r>
            <a:r>
              <a:rPr lang="en-US" altLang="en-GB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Module</a:t>
            </a:r>
            <a:endParaRPr lang="en-US" altLang="en-GB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Sensors: TCRT5000 (1.8mm sensitivity), HC-SR04 (2cm–400cm range)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Input: OV7670 captures 320x240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CNN (2 conv layers + ReLU + Dense + Sigmoid) trained on 1000+ labeled samples (70-30 split)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en-GB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Embedded 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quantized to TensorFlow Lite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 offloads image inference to external processor (via UART)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cached for thresholding and decision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GB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</a:pPr>
            <a:r>
              <a:rPr lang="en-US" altLang="en-GB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Movement and Obstacle Avoidance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Driver: L298N (dual H-bridge)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used to detect obstacles within 30cm range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 control for smooth navigation on track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4*310"/>
  <p:tag name="TABLE_ENDDRAG_RECT" val="94*145*764*3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94*273"/>
  <p:tag name="TABLE_ENDDRAG_RECT" val="144*165*694*27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580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“Intellitrack : IoT Powered Railway Inspection Robot”</vt:lpstr>
      <vt:lpstr>PROJECT TOPICS </vt:lpstr>
      <vt:lpstr>                    ABSTRACT</vt:lpstr>
      <vt:lpstr>DOMAIN OF THE PROJECT</vt:lpstr>
      <vt:lpstr>LITERATURE REVIEW</vt:lpstr>
      <vt:lpstr>EXISTING VS PROPOSED SYSTEM </vt:lpstr>
      <vt:lpstr>ARCHITECTURE DIAGRAM (OVERVIEW)</vt:lpstr>
      <vt:lpstr>MODULES</vt:lpstr>
      <vt:lpstr>IMPLEMENTATION</vt:lpstr>
      <vt:lpstr>IMPLEMENTATION</vt:lpstr>
      <vt:lpstr>Implementation Workflow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Microsoft account</dc:creator>
  <cp:lastModifiedBy>Microsoft account</cp:lastModifiedBy>
  <cp:revision>32</cp:revision>
  <dcterms:created xsi:type="dcterms:W3CDTF">2025-03-02T16:44:00Z</dcterms:created>
  <dcterms:modified xsi:type="dcterms:W3CDTF">2025-04-07T04:09:28Z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92DABAC76C1B4BC7ABF14A19B9AEA546_12</vt:lpwstr>
  </property>
  <property fmtid="{D5CDD505-2E9C-101B-9397-08002B2CF9AE}" pid="3" name="KSOProductBuildVer">
    <vt:lpwstr>2057-12.2.0.20782</vt:lpwstr>
  </property>
</Properties>
</file>