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 SIVA NAGA MALLESWARA RAO" userId="aa3d2bd2602c02d0" providerId="LiveId" clId="{67CDFE62-5CA3-4F8C-BC2B-12EB140AE5C3}"/>
    <pc:docChg chg="undo custSel modSld">
      <pc:chgData name="V SIVA NAGA MALLESWARA RAO" userId="aa3d2bd2602c02d0" providerId="LiveId" clId="{67CDFE62-5CA3-4F8C-BC2B-12EB140AE5C3}" dt="2025-03-25T23:40:51.562" v="58" actId="1036"/>
      <pc:docMkLst>
        <pc:docMk/>
      </pc:docMkLst>
      <pc:sldChg chg="modSp mod">
        <pc:chgData name="V SIVA NAGA MALLESWARA RAO" userId="aa3d2bd2602c02d0" providerId="LiveId" clId="{67CDFE62-5CA3-4F8C-BC2B-12EB140AE5C3}" dt="2025-03-25T23:40:51.562" v="58" actId="1036"/>
        <pc:sldMkLst>
          <pc:docMk/>
          <pc:sldMk cId="0" sldId="256"/>
        </pc:sldMkLst>
        <pc:spChg chg="mod">
          <ac:chgData name="V SIVA NAGA MALLESWARA RAO" userId="aa3d2bd2602c02d0" providerId="LiveId" clId="{67CDFE62-5CA3-4F8C-BC2B-12EB140AE5C3}" dt="2025-03-25T23:40:51.562" v="58" actId="1036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201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94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471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810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386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222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459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71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068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828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380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469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38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203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8824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634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853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77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Gesture-Controlled Smart Light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921759"/>
            <a:ext cx="10539740" cy="861420"/>
          </a:xfrm>
        </p:spPr>
        <p:txBody>
          <a:bodyPr>
            <a:normAutofit/>
          </a:bodyPr>
          <a:lstStyle/>
          <a:p>
            <a:r>
              <a:rPr lang="en-US" altLang="en-US" dirty="0"/>
              <a:t>Kushal Venkat </a:t>
            </a:r>
            <a:r>
              <a:rPr lang="en-US" altLang="en-US" dirty="0" err="1"/>
              <a:t>mIkkilineni</a:t>
            </a:r>
            <a:r>
              <a:rPr lang="en-US" altLang="en-US" dirty="0"/>
              <a:t>	</a:t>
            </a:r>
            <a:r>
              <a:rPr lang="fi-FI" altLang="en-US" dirty="0"/>
              <a:t>Siva Naga Malleswara Rao Vishnumolakala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sz="1800"/>
              <a:t>Objective:</a:t>
            </a:r>
            <a:r>
              <a:rPr lang="en-IN" altLang="en-US" sz="1800"/>
              <a:t> </a:t>
            </a:r>
            <a:r>
              <a:rPr lang="en-US" altLang="en-US" sz="1800"/>
              <a:t>To build a smart lighting system controlled by hand gestures, enabling contactless operation.</a:t>
            </a:r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Main Components:</a:t>
            </a:r>
          </a:p>
          <a:p>
            <a:endParaRPr lang="en-US" altLang="en-US" sz="1800"/>
          </a:p>
          <a:p>
            <a:r>
              <a:rPr lang="en-US" altLang="en-US" sz="1800"/>
              <a:t>Gesture Sensor (APDS-9960)</a:t>
            </a:r>
          </a:p>
          <a:p>
            <a:endParaRPr lang="en-US" altLang="en-US" sz="1800"/>
          </a:p>
          <a:p>
            <a:r>
              <a:rPr lang="en-US" altLang="en-US" sz="1800"/>
              <a:t>ESP32 Microcontroller</a:t>
            </a:r>
          </a:p>
          <a:p>
            <a:endParaRPr lang="en-US" altLang="en-US" sz="1800"/>
          </a:p>
          <a:p>
            <a:r>
              <a:rPr lang="en-US" altLang="en-US" sz="1800"/>
              <a:t>Relay Module</a:t>
            </a:r>
          </a:p>
          <a:p>
            <a:endParaRPr lang="en-US" altLang="en-US" sz="1800"/>
          </a:p>
          <a:p>
            <a:r>
              <a:rPr lang="en-US" altLang="en-US" sz="1800"/>
              <a:t>Wi-Fi for remote control (optional)</a:t>
            </a:r>
          </a:p>
          <a:p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Use Case:</a:t>
            </a:r>
            <a:br>
              <a:rPr lang="en-US" altLang="en-US" sz="1800"/>
            </a:br>
            <a:endParaRPr lang="en-US" altLang="en-US" sz="1800"/>
          </a:p>
          <a:p>
            <a:r>
              <a:rPr lang="en-US" altLang="en-US" sz="1800"/>
              <a:t>Touch-free lighting in smart homes or hygiene-sensitive areas.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038215" y="65335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Data Flow:</a:t>
            </a:r>
          </a:p>
          <a:p>
            <a:r>
              <a:rPr lang="en-US" altLang="en-US"/>
              <a:t>Gesture ➝ APDS-9960 ➝ ESP32 ➝ Relay Module ➝ Light Bulb</a:t>
            </a:r>
          </a:p>
          <a:p>
            <a:r>
              <a:rPr lang="en-US" altLang="en-US"/>
              <a:t>Optional Path: ESP32 ➝ Wi-Fi ➝ Remote Monitoring/App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2990" y="1174750"/>
            <a:ext cx="434721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Hardware Selection &amp; 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8377555" cy="55629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1800" dirty="0"/>
              <a:t>Microcontroller: ESP32</a:t>
            </a:r>
          </a:p>
          <a:p>
            <a:r>
              <a:rPr lang="en-US" altLang="en-US" sz="1800" dirty="0"/>
              <a:t>Chosen for built-in Wi-Fi/Bluetooth and GPIO support</a:t>
            </a:r>
          </a:p>
          <a:p>
            <a:endParaRPr lang="en-US" altLang="en-US" sz="1800" dirty="0"/>
          </a:p>
          <a:p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Gesture Sensor: APDS-9960</a:t>
            </a:r>
          </a:p>
          <a:p>
            <a:r>
              <a:rPr lang="en-US" altLang="en-US" sz="1800" dirty="0"/>
              <a:t>Ideal for proximity and gesture detection</a:t>
            </a:r>
          </a:p>
          <a:p>
            <a:endParaRPr lang="en-US" altLang="en-US" sz="1800" dirty="0"/>
          </a:p>
          <a:p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Relay Module:</a:t>
            </a:r>
          </a:p>
          <a:p>
            <a:r>
              <a:rPr lang="en-US" altLang="en-US" sz="1800" dirty="0"/>
              <a:t> Allows ESP32 to control high-voltage devices safely</a:t>
            </a:r>
          </a:p>
          <a:p>
            <a:endParaRPr lang="en-US" altLang="en-US" sz="1800" dirty="0"/>
          </a:p>
          <a:p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Power Supply: USB power bank</a:t>
            </a:r>
          </a:p>
          <a:p>
            <a:r>
              <a:rPr lang="en-US" altLang="en-US" sz="1800" dirty="0"/>
              <a:t>Portable and sufficient for low-power design</a:t>
            </a:r>
          </a:p>
          <a:p>
            <a:endParaRPr lang="en-US" altLang="en-US" sz="1800" dirty="0"/>
          </a:p>
          <a:p>
            <a:endParaRPr lang="en-US" altLang="en-US" sz="1800" dirty="0"/>
          </a:p>
        </p:txBody>
      </p:sp>
      <p:pic>
        <p:nvPicPr>
          <p:cNvPr id="5" name="Picture 4" descr="A black and silver electronic device&#10;&#10;AI-generated content may be incorrect.">
            <a:extLst>
              <a:ext uri="{FF2B5EF4-FFF2-40B4-BE49-F238E27FC236}">
                <a16:creationId xmlns:a16="http://schemas.microsoft.com/office/drawing/2014/main" id="{BF948749-DEDF-FFA8-0AF4-4B57D4816F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6" b="12102"/>
          <a:stretch/>
        </p:blipFill>
        <p:spPr>
          <a:xfrm>
            <a:off x="7332386" y="1152982"/>
            <a:ext cx="2958625" cy="1604207"/>
          </a:xfrm>
          <a:prstGeom prst="rect">
            <a:avLst/>
          </a:prstGeom>
        </p:spPr>
      </p:pic>
      <p:pic>
        <p:nvPicPr>
          <p:cNvPr id="1026" name="Picture 2" descr="SparkFun RGB and Gesture Sensor - APDS-9960">
            <a:extLst>
              <a:ext uri="{FF2B5EF4-FFF2-40B4-BE49-F238E27FC236}">
                <a16:creationId xmlns:a16="http://schemas.microsoft.com/office/drawing/2014/main" id="{93AAFA3A-1672-7466-7A42-2BF2BC547F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05" b="21308"/>
          <a:stretch/>
        </p:blipFill>
        <p:spPr bwMode="auto">
          <a:xfrm>
            <a:off x="7332386" y="2757190"/>
            <a:ext cx="2958625" cy="165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ue electronic device with a black board&#10;&#10;AI-generated content may be incorrect.">
            <a:extLst>
              <a:ext uri="{FF2B5EF4-FFF2-40B4-BE49-F238E27FC236}">
                <a16:creationId xmlns:a16="http://schemas.microsoft.com/office/drawing/2014/main" id="{6E40D615-3D2A-2544-353D-E8852D4C6F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386" y="4413414"/>
            <a:ext cx="2961560" cy="20595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Power Consumption &amp;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952355" cy="4953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/>
              <a:t>Estimated Consumption:</a:t>
            </a:r>
          </a:p>
          <a:p>
            <a:r>
              <a:rPr lang="en-US" altLang="en-US" sz="1800"/>
              <a:t>ESP32: ~0.53W</a:t>
            </a:r>
          </a:p>
          <a:p>
            <a:r>
              <a:rPr lang="en-US" altLang="en-US" sz="1800"/>
              <a:t>APDS-9960: ~0.01W</a:t>
            </a:r>
          </a:p>
          <a:p>
            <a:r>
              <a:rPr lang="en-US" altLang="en-US" sz="1800"/>
              <a:t>Relay Module: ~0.35W</a:t>
            </a:r>
          </a:p>
          <a:p>
            <a:r>
              <a:rPr lang="en-US" altLang="en-US" sz="1800"/>
              <a:t>Total: ~1W</a:t>
            </a:r>
          </a:p>
          <a:p>
            <a:r>
              <a:rPr lang="en-US" altLang="en-US" sz="1800"/>
              <a:t>Battery Life (5000mAh): ~5–6 hours</a:t>
            </a:r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Efficiency Strategies:</a:t>
            </a:r>
          </a:p>
          <a:p>
            <a:r>
              <a:rPr lang="en-US" altLang="en-US" sz="1800"/>
              <a:t>ESP32 deep sleep mode</a:t>
            </a:r>
          </a:p>
          <a:p>
            <a:r>
              <a:rPr lang="en-US" altLang="en-US" sz="1800"/>
              <a:t>Sensor polling at intervals</a:t>
            </a:r>
          </a:p>
          <a:p>
            <a:r>
              <a:rPr lang="en-US" altLang="en-US" sz="1800"/>
              <a:t>Auto light-off timeout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Communication &amp;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400"/>
              <a:t>Internal Communication:</a:t>
            </a:r>
          </a:p>
          <a:p>
            <a:r>
              <a:rPr lang="en-US" altLang="en-US" sz="2400"/>
              <a:t>Sensor ➝ ESP32: I2C Protocol</a:t>
            </a:r>
          </a:p>
          <a:p>
            <a:r>
              <a:rPr lang="en-US" altLang="en-US" sz="2400"/>
              <a:t>ESP32 ➝ Relay: Digital GPIO</a:t>
            </a:r>
          </a:p>
          <a:p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Wireless Communication:</a:t>
            </a:r>
          </a:p>
          <a:p>
            <a:r>
              <a:rPr lang="en-US" altLang="en-US" sz="2400"/>
              <a:t>Wi-Fi: MQTT for remote control/dashboard</a:t>
            </a:r>
          </a:p>
          <a:p>
            <a:r>
              <a:rPr lang="en-US" altLang="en-US" sz="2400"/>
              <a:t>Bluetooth: Basic mobile setup or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/>
              <a:t>Data Flow Recap:</a:t>
            </a:r>
          </a:p>
          <a:p>
            <a:r>
              <a:rPr lang="en-US" altLang="en-US"/>
              <a:t>Gesture ➝ Sensor ➝ MCU ➝ Light Control</a:t>
            </a:r>
          </a:p>
          <a:p>
            <a:r>
              <a:rPr lang="en-US" altLang="en-US"/>
              <a:t>Optional ➝ MQTT ➝ Mobile/Web App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Integration Challenges &amp; Solutions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826242"/>
              </p:ext>
            </p:extLst>
          </p:nvPr>
        </p:nvGraphicFramePr>
        <p:xfrm>
          <a:off x="1103313" y="2052638"/>
          <a:ext cx="8947150" cy="2229120"/>
        </p:xfrm>
        <a:graphic>
          <a:graphicData uri="http://schemas.openxmlformats.org/drawingml/2006/table">
            <a:tbl>
              <a:tblPr/>
              <a:tblGrid>
                <a:gridCol w="335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785">
                <a:tc>
                  <a:txBody>
                    <a:bodyPr/>
                    <a:lstStyle/>
                    <a:p>
                      <a:pPr algn="ctr" fontAlgn="ctr"/>
                      <a:r>
                        <a:rPr sz="2400" b="1" i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rPr>
                        <a:t>Challenge</a:t>
                      </a:r>
                    </a:p>
                  </a:txBody>
                  <a:tcPr marL="4697" marR="4697" marT="576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sz="2400" b="1" i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rPr>
                        <a:t>Solution</a:t>
                      </a:r>
                    </a:p>
                  </a:txBody>
                  <a:tcPr marL="4697" marR="4697" marT="576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algn="l" fontAlgn="ctr"/>
                      <a:r>
                        <a:rPr sz="2400" b="0" i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rPr>
                        <a:t>Gesture misreads</a:t>
                      </a:r>
                    </a:p>
                  </a:txBody>
                  <a:tcPr marL="4697" marR="4697" marT="576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2400" b="0" i="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rPr>
                        <a:t>Calibration &amp; filtering</a:t>
                      </a:r>
                    </a:p>
                  </a:txBody>
                  <a:tcPr marL="4697" marR="4697" marT="576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algn="l" fontAlgn="ctr"/>
                      <a:r>
                        <a:rPr sz="2400" b="0" i="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rPr>
                        <a:t>Power usage</a:t>
                      </a:r>
                    </a:p>
                  </a:txBody>
                  <a:tcPr marL="4697" marR="4697" marT="576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2400" b="0" i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rPr>
                        <a:t>Low-power modes</a:t>
                      </a:r>
                    </a:p>
                  </a:txBody>
                  <a:tcPr marL="4697" marR="4697" marT="576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algn="l" fontAlgn="ctr"/>
                      <a:r>
                        <a:rPr sz="2400" b="0" i="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rPr>
                        <a:t>Relay delay</a:t>
                      </a:r>
                    </a:p>
                  </a:txBody>
                  <a:tcPr marL="4697" marR="4697" marT="576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2400" b="0" i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rPr>
                        <a:t>Debounce logic</a:t>
                      </a:r>
                    </a:p>
                  </a:txBody>
                  <a:tcPr marL="4697" marR="4697" marT="576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algn="l" fontAlgn="ctr"/>
                      <a:r>
                        <a:rPr sz="2400" b="0" i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rPr>
                        <a:t>Wi-Fi dropout</a:t>
                      </a:r>
                    </a:p>
                  </a:txBody>
                  <a:tcPr marL="4697" marR="4697" marT="576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2400" b="0" i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rPr>
                        <a:t>Auto-reconnect / Bluetooth fallback</a:t>
                      </a:r>
                    </a:p>
                  </a:txBody>
                  <a:tcPr marL="4697" marR="4697" marT="576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l" fontAlgn="ctr"/>
                      <a:r>
                        <a:rPr sz="2400" b="0" i="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rPr>
                        <a:t>Voltage mismatch</a:t>
                      </a:r>
                    </a:p>
                  </a:txBody>
                  <a:tcPr marL="4697" marR="4697" marT="576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sz="2400" b="0" i="0" dirty="0">
                          <a:solidFill>
                            <a:schemeClr val="tx1"/>
                          </a:solidFill>
                          <a:latin typeface="Calibri" panose="020F0502020204030204"/>
                          <a:ea typeface="Calibri" panose="020F0502020204030204"/>
                        </a:rPr>
                        <a:t>Use level shifters or 3.3V-compatible relays</a:t>
                      </a:r>
                    </a:p>
                  </a:txBody>
                  <a:tcPr marL="4697" marR="4697" marT="576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Thanh, L. L., Thanh Le, H., Nguyen, N. S. A., Quoc, A. L., &amp; Quoc, K. H. (2024). </a:t>
            </a:r>
          </a:p>
          <a:p>
            <a:r>
              <a:rPr lang="en-US" altLang="en-US" sz="2000"/>
              <a:t>Babu, C. S., Purushothaman, R., Anusha, K., &amp; Sakthi, S. (2023). </a:t>
            </a:r>
          </a:p>
          <a:p>
            <a:endParaRPr lang="en-US" altLang="en-US" sz="20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334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Ion</vt:lpstr>
      <vt:lpstr>Gesture-Controlled Smart Light System</vt:lpstr>
      <vt:lpstr>System Overview</vt:lpstr>
      <vt:lpstr>System Architecture</vt:lpstr>
      <vt:lpstr>Hardware Selection &amp; Justification</vt:lpstr>
      <vt:lpstr>Power Consumption &amp; Efficiency</vt:lpstr>
      <vt:lpstr>Communication &amp; Data Flow</vt:lpstr>
      <vt:lpstr>Integration Challenges &amp; Solutions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Gesture-Controlled Smart Light System</dc:title>
  <dc:creator/>
  <cp:lastModifiedBy>V SIVA NAGA MALLESWARA RAO</cp:lastModifiedBy>
  <cp:revision>18</cp:revision>
  <dcterms:created xsi:type="dcterms:W3CDTF">2025-03-25T16:17:29Z</dcterms:created>
  <dcterms:modified xsi:type="dcterms:W3CDTF">2025-03-25T23:40:59Z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0C7274E086AF400DA7DFC83A3F989D93_11</vt:lpwstr>
  </property>
  <property fmtid="{D5CDD505-2E9C-101B-9397-08002B2CF9AE}" pid="3" name="KSOProductBuildVer">
    <vt:lpwstr>1033-12.2.0.20326</vt:lpwstr>
  </property>
</Properties>
</file>