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1" r:id="rId4"/>
    <p:sldId id="282" r:id="rId5"/>
    <p:sldId id="283" r:id="rId6"/>
    <p:sldId id="285" r:id="rId7"/>
    <p:sldId id="284" r:id="rId8"/>
    <p:sldId id="286" r:id="rId9"/>
    <p:sldId id="287" r:id="rId10"/>
    <p:sldId id="288" r:id="rId11"/>
    <p:sldId id="259" r:id="rId12"/>
    <p:sldId id="260" r:id="rId13"/>
    <p:sldId id="261" r:id="rId14"/>
    <p:sldId id="262" r:id="rId15"/>
    <p:sldId id="263" r:id="rId16"/>
    <p:sldId id="28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9603B0-0681-4026-A4BB-499AAB648D25}" v="121" dt="2023-11-22T03:02:21.2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4000">
              <a:schemeClr val="bg1">
                <a:lumMod val="75000"/>
              </a:schemeClr>
            </a:gs>
            <a:gs pos="49000">
              <a:schemeClr val="accent1">
                <a:lumMod val="45000"/>
                <a:lumOff val="55000"/>
              </a:schemeClr>
            </a:gs>
            <a:gs pos="47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590662" y="4267832"/>
            <a:ext cx="4805996" cy="1811235"/>
          </a:xfrm>
        </p:spPr>
        <p:txBody>
          <a:bodyPr anchor="t">
            <a:normAutofit/>
          </a:bodyPr>
          <a:lstStyle/>
          <a:p>
            <a:pPr algn="l"/>
            <a:r>
              <a:rPr lang="en-US" sz="4000" i="1" dirty="0">
                <a:solidFill>
                  <a:srgbClr val="7030A0"/>
                </a:solidFill>
              </a:rPr>
              <a:t>Personal Health Tracker Project</a:t>
            </a:r>
            <a:endParaRPr lang="en-US" sz="3800" dirty="0">
              <a:solidFill>
                <a:srgbClr val="7030A0"/>
              </a:solidFill>
            </a:endParaRPr>
          </a:p>
        </p:txBody>
      </p:sp>
      <p:sp>
        <p:nvSpPr>
          <p:cNvPr id="3" name="Subtitle 2"/>
          <p:cNvSpPr>
            <a:spLocks noGrp="1"/>
          </p:cNvSpPr>
          <p:nvPr>
            <p:ph type="subTitle" idx="1"/>
          </p:nvPr>
        </p:nvSpPr>
        <p:spPr>
          <a:xfrm>
            <a:off x="6590966" y="625151"/>
            <a:ext cx="3958501" cy="2803849"/>
          </a:xfrm>
        </p:spPr>
        <p:txBody>
          <a:bodyPr vert="horz" lIns="91440" tIns="45720" rIns="91440" bIns="45720" rtlCol="0" anchor="b">
            <a:normAutofit/>
          </a:bodyPr>
          <a:lstStyle/>
          <a:p>
            <a:pPr algn="l"/>
            <a:r>
              <a:rPr lang="en-US" sz="2800" dirty="0">
                <a:solidFill>
                  <a:schemeClr val="tx2"/>
                </a:solidFill>
                <a:cs typeface="Calibri"/>
              </a:rPr>
              <a:t>SIVA KOTI REDDY TALAKOLA</a:t>
            </a:r>
          </a:p>
          <a:p>
            <a:pPr algn="l"/>
            <a:r>
              <a:rPr lang="en-US" sz="2800" dirty="0">
                <a:solidFill>
                  <a:schemeClr val="tx2"/>
                </a:solidFill>
                <a:cs typeface="Calibri"/>
              </a:rPr>
              <a:t>LAKSHMI SRICHARAN REDDY MOTATI</a:t>
            </a:r>
          </a:p>
          <a:p>
            <a:pPr algn="l"/>
            <a:r>
              <a:rPr lang="en-US" sz="2800" dirty="0">
                <a:solidFill>
                  <a:schemeClr val="tx2"/>
                </a:solidFill>
                <a:cs typeface="Calibri"/>
              </a:rPr>
              <a:t>THARUN KUMAR ABBURI</a:t>
            </a:r>
          </a:p>
          <a:p>
            <a:pPr algn="l"/>
            <a:endParaRPr lang="en-US" sz="2800" dirty="0">
              <a:solidFill>
                <a:schemeClr val="tx2"/>
              </a:solidFill>
              <a:cs typeface="Calibri"/>
            </a:endParaRPr>
          </a:p>
        </p:txBody>
      </p:sp>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505" y="2103966"/>
            <a:ext cx="4317369" cy="3747751"/>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8513" y="1690688"/>
            <a:ext cx="7993487" cy="5032084"/>
          </a:xfrm>
        </p:spPr>
      </p:pic>
      <p:sp>
        <p:nvSpPr>
          <p:cNvPr id="5" name="TextBox 4"/>
          <p:cNvSpPr txBox="1"/>
          <p:nvPr/>
        </p:nvSpPr>
        <p:spPr>
          <a:xfrm>
            <a:off x="476518" y="2137893"/>
            <a:ext cx="3013657" cy="1754326"/>
          </a:xfrm>
          <a:prstGeom prst="rect">
            <a:avLst/>
          </a:prstGeom>
          <a:noFill/>
        </p:spPr>
        <p:txBody>
          <a:bodyPr wrap="square" rtlCol="0">
            <a:spAutoFit/>
          </a:bodyPr>
          <a:lstStyle/>
          <a:p>
            <a:r>
              <a:rPr lang="en-US" b="1" dirty="0"/>
              <a:t>Health Metric Tracking: Visualizing health metrics for users.</a:t>
            </a:r>
          </a:p>
          <a:p>
            <a:r>
              <a:rPr lang="en-US" b="1" dirty="0"/>
              <a:t>Personalized Health Reports: Generating tailored health reports</a:t>
            </a:r>
          </a:p>
        </p:txBody>
      </p:sp>
    </p:spTree>
    <p:extLst>
      <p:ext uri="{BB962C8B-B14F-4D97-AF65-F5344CB8AC3E}">
        <p14:creationId xmlns:p14="http://schemas.microsoft.com/office/powerpoint/2010/main" val="1234785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49BC2-2E4C-BBE0-3949-41A60CF8F07D}"/>
              </a:ext>
            </a:extLst>
          </p:cNvPr>
          <p:cNvSpPr>
            <a:spLocks noGrp="1"/>
          </p:cNvSpPr>
          <p:nvPr>
            <p:ph type="title"/>
          </p:nvPr>
        </p:nvSpPr>
        <p:spPr/>
        <p:txBody>
          <a:bodyPr/>
          <a:lstStyle/>
          <a:p>
            <a:r>
              <a:rPr lang="en-US" b="1" dirty="0"/>
              <a:t>Viewing health data</a:t>
            </a:r>
            <a:endParaRPr lang="en-US" dirty="0">
              <a:cs typeface="Calibri Light"/>
            </a:endParaRPr>
          </a:p>
        </p:txBody>
      </p:sp>
      <p:pic>
        <p:nvPicPr>
          <p:cNvPr id="17" name="Picture 16"/>
          <p:cNvPicPr>
            <a:picLocks noChangeAspect="1"/>
          </p:cNvPicPr>
          <p:nvPr/>
        </p:nvPicPr>
        <p:blipFill>
          <a:blip r:embed="rId2"/>
          <a:stretch>
            <a:fillRect/>
          </a:stretch>
        </p:blipFill>
        <p:spPr>
          <a:xfrm>
            <a:off x="5602536" y="2163650"/>
            <a:ext cx="6344535" cy="4507605"/>
          </a:xfrm>
          <a:prstGeom prst="rect">
            <a:avLst/>
          </a:prstGeom>
        </p:spPr>
      </p:pic>
      <p:sp>
        <p:nvSpPr>
          <p:cNvPr id="18" name="TextBox 17"/>
          <p:cNvSpPr txBox="1"/>
          <p:nvPr/>
        </p:nvSpPr>
        <p:spPr>
          <a:xfrm>
            <a:off x="115910" y="2163651"/>
            <a:ext cx="4417453" cy="1200329"/>
          </a:xfrm>
          <a:prstGeom prst="rect">
            <a:avLst/>
          </a:prstGeom>
          <a:noFill/>
        </p:spPr>
        <p:txBody>
          <a:bodyPr wrap="square" rtlCol="0">
            <a:spAutoFit/>
          </a:bodyPr>
          <a:lstStyle/>
          <a:p>
            <a:r>
              <a:rPr lang="en-US" b="1" dirty="0"/>
              <a:t>User can choose how to display their health data ; they can either display the data as bar graph or line graph whichever they deem best </a:t>
            </a:r>
          </a:p>
        </p:txBody>
      </p:sp>
      <p:cxnSp>
        <p:nvCxnSpPr>
          <p:cNvPr id="20" name="Straight Connector 19"/>
          <p:cNvCxnSpPr/>
          <p:nvPr/>
        </p:nvCxnSpPr>
        <p:spPr>
          <a:xfrm>
            <a:off x="0" y="1690688"/>
            <a:ext cx="12192000" cy="0"/>
          </a:xfrm>
          <a:prstGeom prst="line">
            <a:avLst/>
          </a:prstGeom>
          <a:ln w="952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57113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655E0748-740B-C7E4-AFD5-3EDF3EA9BAEA}"/>
              </a:ext>
            </a:extLst>
          </p:cNvPr>
          <p:cNvSpPr>
            <a:spLocks noGrp="1"/>
          </p:cNvSpPr>
          <p:nvPr>
            <p:ph type="title"/>
          </p:nvPr>
        </p:nvSpPr>
        <p:spPr>
          <a:xfrm>
            <a:off x="0" y="1"/>
            <a:ext cx="2614411" cy="6849686"/>
          </a:xfrm>
        </p:spPr>
        <p:txBody>
          <a:bodyPr>
            <a:normAutofit/>
          </a:bodyPr>
          <a:lstStyle/>
          <a:p>
            <a:pPr algn="r"/>
            <a:r>
              <a:rPr lang="en-US" sz="3200" b="1" dirty="0">
                <a:ea typeface="+mj-lt"/>
                <a:cs typeface="+mj-lt"/>
              </a:rPr>
              <a:t>Experiments </a:t>
            </a:r>
            <a:endParaRPr lang="en-US" sz="3200" b="1" dirty="0">
              <a:cs typeface="Calibri Light"/>
            </a:endParaRPr>
          </a:p>
        </p:txBody>
      </p:sp>
      <p:cxnSp>
        <p:nvCxnSpPr>
          <p:cNvPr id="4" name="Straight Connector 3"/>
          <p:cNvCxnSpPr/>
          <p:nvPr/>
        </p:nvCxnSpPr>
        <p:spPr>
          <a:xfrm flipH="1">
            <a:off x="2717442" y="103031"/>
            <a:ext cx="38637" cy="6763282"/>
          </a:xfrm>
          <a:prstGeom prst="line">
            <a:avLst/>
          </a:prstGeom>
        </p:spPr>
        <p:style>
          <a:lnRef idx="1">
            <a:schemeClr val="accent2"/>
          </a:lnRef>
          <a:fillRef idx="0">
            <a:schemeClr val="accent2"/>
          </a:fillRef>
          <a:effectRef idx="0">
            <a:schemeClr val="accent2"/>
          </a:effectRef>
          <a:fontRef idx="minor">
            <a:schemeClr val="tx1"/>
          </a:fontRef>
        </p:style>
      </p:cxnSp>
      <p:sp>
        <p:nvSpPr>
          <p:cNvPr id="7" name="Content Placeholder 6"/>
          <p:cNvSpPr>
            <a:spLocks noGrp="1"/>
          </p:cNvSpPr>
          <p:nvPr>
            <p:ph idx="1"/>
          </p:nvPr>
        </p:nvSpPr>
        <p:spPr>
          <a:xfrm>
            <a:off x="2859110" y="231820"/>
            <a:ext cx="8494690" cy="6617867"/>
          </a:xfrm>
        </p:spPr>
        <p:txBody>
          <a:bodyPr>
            <a:noAutofit/>
          </a:bodyPr>
          <a:lstStyle/>
          <a:p>
            <a:pPr marL="0" indent="0">
              <a:buNone/>
            </a:pPr>
            <a:r>
              <a:rPr lang="en-US" sz="1800" b="1" dirty="0"/>
              <a:t>Iterative Development Cycle:</a:t>
            </a:r>
            <a:endParaRPr lang="en-US" sz="1800" dirty="0"/>
          </a:p>
          <a:p>
            <a:pPr>
              <a:buFont typeface="Wingdings" panose="05000000000000000000" pitchFamily="2" charset="2"/>
              <a:buChar char="ü"/>
            </a:pPr>
            <a:r>
              <a:rPr lang="en-US" sz="1800" b="1" dirty="0"/>
              <a:t>Description:</a:t>
            </a:r>
            <a:endParaRPr lang="en-US" sz="1800" dirty="0"/>
          </a:p>
          <a:p>
            <a:pPr lvl="1"/>
            <a:r>
              <a:rPr lang="en-US" sz="1800" dirty="0"/>
              <a:t>The iterative development cycle, guided by user feedback and security assessments, ensured ongoing improvements. Regular feedback sessions allowed us to identify security concerns and implement measures to address them. This agile approach guarantees that our platform evolves in tandem with user needs and security standards.</a:t>
            </a:r>
          </a:p>
          <a:p>
            <a:pPr marL="0" indent="0">
              <a:buNone/>
            </a:pPr>
            <a:r>
              <a:rPr lang="en-US" sz="1800" b="1" dirty="0"/>
              <a:t>User Testing Survey Form:</a:t>
            </a:r>
            <a:endParaRPr lang="en-US" sz="1800" dirty="0"/>
          </a:p>
          <a:p>
            <a:pPr>
              <a:buFont typeface="Wingdings" panose="05000000000000000000" pitchFamily="2" charset="2"/>
              <a:buChar char="ü"/>
            </a:pPr>
            <a:r>
              <a:rPr lang="en-US" sz="1800" b="1" dirty="0"/>
              <a:t>Description</a:t>
            </a:r>
            <a:endParaRPr lang="en-US" sz="1800" dirty="0"/>
          </a:p>
          <a:p>
            <a:pPr lvl="1">
              <a:buFont typeface="Wingdings" panose="05000000000000000000" pitchFamily="2" charset="2"/>
              <a:buChar char="ü"/>
            </a:pPr>
            <a:r>
              <a:rPr lang="en-US" sz="1800" dirty="0"/>
              <a:t>Our user testing survey form served as a structured tool to collect feedback, including insights on system security perceptions. The form covered user satisfaction, ease of use, and security-related considerations. The feedback obtained from this survey form played a crucial role in refining our security measures.</a:t>
            </a:r>
          </a:p>
          <a:p>
            <a:pPr marL="0" indent="0">
              <a:buNone/>
            </a:pPr>
            <a:r>
              <a:rPr lang="en-US" sz="1800" b="1" dirty="0"/>
              <a:t>System Security Assessment:</a:t>
            </a:r>
            <a:endParaRPr lang="en-US" sz="1800" dirty="0"/>
          </a:p>
          <a:p>
            <a:pPr>
              <a:buFont typeface="Wingdings" panose="05000000000000000000" pitchFamily="2" charset="2"/>
              <a:buChar char="ü"/>
            </a:pPr>
            <a:r>
              <a:rPr lang="en-US" sz="1800" b="1" dirty="0"/>
              <a:t>Description:</a:t>
            </a:r>
            <a:endParaRPr lang="en-US" sz="1800" dirty="0"/>
          </a:p>
          <a:p>
            <a:pPr lvl="1">
              <a:buFont typeface="Wingdings" panose="05000000000000000000" pitchFamily="2" charset="2"/>
              <a:buChar char="ü"/>
            </a:pPr>
            <a:r>
              <a:rPr lang="en-US" sz="1800" dirty="0"/>
              <a:t>An essential component of our testing phase involved a comprehensive assessment of system security. This encompassed identifying security requirements and vulnerabilities. We are actively implementing robust security measures, including data encryption and secure data transmission protocols, to fortify the platform against potential threats.</a:t>
            </a:r>
          </a:p>
          <a:p>
            <a:pPr lvl="1">
              <a:buFont typeface="Wingdings" panose="05000000000000000000" pitchFamily="2" charset="2"/>
              <a:buChar char="ü"/>
            </a:pPr>
            <a:endParaRPr lang="en-US" sz="1800" dirty="0"/>
          </a:p>
          <a:p>
            <a:pPr marL="0" indent="0">
              <a:buNone/>
            </a:pPr>
            <a:endParaRPr lang="en-US" sz="1800" b="1" dirty="0"/>
          </a:p>
          <a:p>
            <a:pPr marL="457200" lvl="1" indent="0">
              <a:buNone/>
            </a:pPr>
            <a:endParaRPr lang="en-US" sz="1800" dirty="0"/>
          </a:p>
          <a:p>
            <a:pPr marL="0" indent="0">
              <a:buNone/>
            </a:pPr>
            <a:endParaRPr lang="en-US" sz="1800" dirty="0"/>
          </a:p>
        </p:txBody>
      </p:sp>
      <p:cxnSp>
        <p:nvCxnSpPr>
          <p:cNvPr id="13" name="Straight Connector 12"/>
          <p:cNvCxnSpPr/>
          <p:nvPr/>
        </p:nvCxnSpPr>
        <p:spPr>
          <a:xfrm>
            <a:off x="608526" y="3852472"/>
            <a:ext cx="1741869"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361769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7E44C-DB49-19F3-157D-AD1781BB6F97}"/>
              </a:ext>
            </a:extLst>
          </p:cNvPr>
          <p:cNvSpPr>
            <a:spLocks noGrp="1"/>
          </p:cNvSpPr>
          <p:nvPr>
            <p:ph type="title"/>
          </p:nvPr>
        </p:nvSpPr>
        <p:spPr>
          <a:xfrm>
            <a:off x="838199" y="78233"/>
            <a:ext cx="10515600" cy="1325563"/>
          </a:xfrm>
        </p:spPr>
        <p:txBody>
          <a:bodyPr/>
          <a:lstStyle/>
          <a:p>
            <a:r>
              <a:rPr lang="en-US" dirty="0">
                <a:ea typeface="+mj-lt"/>
                <a:cs typeface="+mj-lt"/>
              </a:rPr>
              <a:t>Discussion </a:t>
            </a:r>
            <a:endParaRPr lang="en-US" dirty="0"/>
          </a:p>
        </p:txBody>
      </p:sp>
      <p:sp>
        <p:nvSpPr>
          <p:cNvPr id="3" name="Content Placeholder 2"/>
          <p:cNvSpPr>
            <a:spLocks noGrp="1"/>
          </p:cNvSpPr>
          <p:nvPr>
            <p:ph idx="1"/>
          </p:nvPr>
        </p:nvSpPr>
        <p:spPr>
          <a:xfrm>
            <a:off x="0" y="1718589"/>
            <a:ext cx="12192001" cy="4982013"/>
          </a:xfrm>
          <a:gradFill>
            <a:gsLst>
              <a:gs pos="0">
                <a:schemeClr val="bg1">
                  <a:lumMod val="75000"/>
                </a:schemeClr>
              </a:gs>
              <a:gs pos="41000">
                <a:schemeClr val="accent1">
                  <a:lumMod val="45000"/>
                  <a:lumOff val="55000"/>
                </a:schemeClr>
              </a:gs>
              <a:gs pos="30000">
                <a:schemeClr val="accent1">
                  <a:lumMod val="45000"/>
                  <a:lumOff val="55000"/>
                </a:schemeClr>
              </a:gs>
              <a:gs pos="74000">
                <a:schemeClr val="bg2"/>
              </a:gs>
            </a:gsLst>
            <a:lin ang="5400000" scaled="1"/>
          </a:gradFill>
        </p:spPr>
        <p:txBody>
          <a:bodyPr>
            <a:normAutofit/>
          </a:bodyPr>
          <a:lstStyle/>
          <a:p>
            <a:pPr>
              <a:buFont typeface="Wingdings" panose="05000000000000000000" pitchFamily="2" charset="2"/>
              <a:buChar char="ü"/>
            </a:pPr>
            <a:r>
              <a:rPr lang="en-US" sz="2400" dirty="0"/>
              <a:t>Our Personal Health Tracker project emerges as a pivotal initiative in a fast-paced world where health takes Centre stage</a:t>
            </a:r>
          </a:p>
          <a:p>
            <a:pPr>
              <a:buFont typeface="Wingdings" panose="05000000000000000000" pitchFamily="2" charset="2"/>
              <a:buChar char="ü"/>
            </a:pPr>
            <a:r>
              <a:rPr lang="en-US" sz="2400" dirty="0"/>
              <a:t>Description: Our user-centric design prioritizes a seamless and intuitive interface for health data entry. This approach ensures that users, regardless of technological expertise, can effortlessly record and monitor their health metrics. The simplicity encourages consistent engagement, making health tracking accessible to a broad user base.</a:t>
            </a:r>
          </a:p>
          <a:p>
            <a:pPr>
              <a:buFont typeface="Wingdings" panose="05000000000000000000" pitchFamily="2" charset="2"/>
              <a:buChar char="ü"/>
            </a:pPr>
            <a:r>
              <a:rPr lang="en-US" sz="2400" dirty="0"/>
              <a:t>User Benefit: The user-friendly interface enhances engagement and accessibility, promoting consistent health tracking for users of all technological backgrounds.</a:t>
            </a:r>
          </a:p>
          <a:p>
            <a:pPr marL="0" indent="0">
              <a:buNone/>
            </a:pPr>
            <a:endParaRPr lang="en-US" sz="2400" dirty="0"/>
          </a:p>
        </p:txBody>
      </p:sp>
      <p:cxnSp>
        <p:nvCxnSpPr>
          <p:cNvPr id="8" name="Straight Connector 7"/>
          <p:cNvCxnSpPr/>
          <p:nvPr/>
        </p:nvCxnSpPr>
        <p:spPr>
          <a:xfrm>
            <a:off x="838199" y="1034321"/>
            <a:ext cx="2309735" cy="29981"/>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71746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24E157-3882-998D-ED90-425D62B1B551}"/>
              </a:ext>
            </a:extLst>
          </p:cNvPr>
          <p:cNvSpPr>
            <a:spLocks noGrp="1"/>
          </p:cNvSpPr>
          <p:nvPr>
            <p:ph type="title"/>
          </p:nvPr>
        </p:nvSpPr>
        <p:spPr>
          <a:xfrm>
            <a:off x="838200" y="365125"/>
            <a:ext cx="10515600" cy="1325563"/>
          </a:xfrm>
        </p:spPr>
        <p:txBody>
          <a:bodyPr>
            <a:normAutofit/>
          </a:bodyPr>
          <a:lstStyle/>
          <a:p>
            <a:r>
              <a:rPr lang="en-US" sz="5400" b="1" dirty="0"/>
              <a:t>Conclusion</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6676" y="1713001"/>
            <a:ext cx="10515600" cy="4351338"/>
          </a:xfrm>
        </p:spPr>
        <p:txBody>
          <a:bodyPr/>
          <a:lstStyle/>
          <a:p>
            <a:pPr marL="0" indent="0">
              <a:buNone/>
            </a:pPr>
            <a:endParaRPr lang="en-US" b="1" dirty="0"/>
          </a:p>
          <a:p>
            <a:pPr marL="0" indent="0">
              <a:buNone/>
            </a:pPr>
            <a:r>
              <a:rPr lang="en-US" b="1" dirty="0"/>
              <a:t>Project Achievements</a:t>
            </a:r>
            <a:br>
              <a:rPr lang="en-US" dirty="0"/>
            </a:br>
            <a:endParaRPr lang="en-US" dirty="0"/>
          </a:p>
        </p:txBody>
      </p:sp>
      <p:sp>
        <p:nvSpPr>
          <p:cNvPr id="6" name="TextBox 5"/>
          <p:cNvSpPr txBox="1"/>
          <p:nvPr/>
        </p:nvSpPr>
        <p:spPr>
          <a:xfrm>
            <a:off x="794004" y="2833176"/>
            <a:ext cx="5256276" cy="2862322"/>
          </a:xfrm>
          <a:prstGeom prst="rect">
            <a:avLst/>
          </a:prstGeom>
          <a:noFill/>
        </p:spPr>
        <p:txBody>
          <a:bodyPr wrap="square" rtlCol="0">
            <a:spAutoFit/>
          </a:bodyPr>
          <a:lstStyle/>
          <a:p>
            <a:pPr marL="285750" indent="-285750">
              <a:buFont typeface="Wingdings" panose="05000000000000000000" pitchFamily="2" charset="2"/>
              <a:buChar char="ü"/>
            </a:pPr>
            <a:r>
              <a:rPr lang="en-US" dirty="0"/>
              <a:t>The Personal Health Tracker project has successfully addressed critical challenges in personal health management.</a:t>
            </a:r>
          </a:p>
          <a:p>
            <a:pPr marL="285750" indent="-285750">
              <a:buFont typeface="Wingdings" panose="05000000000000000000" pitchFamily="2" charset="2"/>
              <a:buChar char="ü"/>
            </a:pPr>
            <a:r>
              <a:rPr lang="en-US" dirty="0"/>
              <a:t>By offering a user-friendly platform, robust data analysis capabilities, and a commitment to security and privacy, the project empowers individuals to take control of their well-being.</a:t>
            </a:r>
          </a:p>
          <a:p>
            <a:pPr marL="285750" indent="-285750">
              <a:buFont typeface="Wingdings" panose="05000000000000000000" pitchFamily="2" charset="2"/>
              <a:buChar char="ü"/>
            </a:pPr>
            <a:r>
              <a:rPr lang="en-US" dirty="0"/>
              <a:t>The Personal Health Tracker can help  client visualize their daily routine exercises and set their goals</a:t>
            </a:r>
          </a:p>
        </p:txBody>
      </p:sp>
      <p:sp>
        <p:nvSpPr>
          <p:cNvPr id="7" name="TextBox 6"/>
          <p:cNvSpPr txBox="1"/>
          <p:nvPr/>
        </p:nvSpPr>
        <p:spPr>
          <a:xfrm>
            <a:off x="6593983" y="2055813"/>
            <a:ext cx="4211392" cy="523220"/>
          </a:xfrm>
          <a:prstGeom prst="rect">
            <a:avLst/>
          </a:prstGeom>
          <a:noFill/>
        </p:spPr>
        <p:txBody>
          <a:bodyPr wrap="square" rtlCol="0">
            <a:spAutoFit/>
          </a:bodyPr>
          <a:lstStyle/>
          <a:p>
            <a:pPr algn="ctr"/>
            <a:r>
              <a:rPr lang="en-US" sz="2800" b="1" dirty="0"/>
              <a:t>Future commitments </a:t>
            </a:r>
          </a:p>
        </p:txBody>
      </p:sp>
      <p:sp>
        <p:nvSpPr>
          <p:cNvPr id="8" name="TextBox 7"/>
          <p:cNvSpPr txBox="1"/>
          <p:nvPr/>
        </p:nvSpPr>
        <p:spPr>
          <a:xfrm>
            <a:off x="7078100" y="2833176"/>
            <a:ext cx="4184260" cy="1200329"/>
          </a:xfrm>
          <a:prstGeom prst="rect">
            <a:avLst/>
          </a:prstGeom>
          <a:noFill/>
        </p:spPr>
        <p:txBody>
          <a:bodyPr wrap="square" rtlCol="0">
            <a:spAutoFit/>
          </a:bodyPr>
          <a:lstStyle/>
          <a:p>
            <a:pPr marL="285750" indent="-285750">
              <a:buFont typeface="Wingdings" panose="05000000000000000000" pitchFamily="2" charset="2"/>
              <a:buChar char="v"/>
            </a:pPr>
            <a:r>
              <a:rPr lang="en-US" dirty="0"/>
              <a:t>The project is on track, and the team remains committed to delivering a high-quality solution by the project's conclusion.</a:t>
            </a:r>
          </a:p>
        </p:txBody>
      </p:sp>
    </p:spTree>
    <p:extLst>
      <p:ext uri="{BB962C8B-B14F-4D97-AF65-F5344CB8AC3E}">
        <p14:creationId xmlns:p14="http://schemas.microsoft.com/office/powerpoint/2010/main" val="4076180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2FA20-7C0D-09CF-C70E-CE4A6D715DC6}"/>
              </a:ext>
            </a:extLst>
          </p:cNvPr>
          <p:cNvSpPr>
            <a:spLocks noGrp="1"/>
          </p:cNvSpPr>
          <p:nvPr>
            <p:ph type="title"/>
          </p:nvPr>
        </p:nvSpPr>
        <p:spPr>
          <a:xfrm>
            <a:off x="838200" y="119271"/>
            <a:ext cx="10515600" cy="789953"/>
          </a:xfrm>
        </p:spPr>
        <p:txBody>
          <a:bodyPr>
            <a:normAutofit/>
          </a:bodyPr>
          <a:lstStyle/>
          <a:p>
            <a:pPr algn="ctr"/>
            <a:r>
              <a:rPr lang="en-US" sz="2800" dirty="0">
                <a:latin typeface="Times New Roman" panose="02020603050405020304" pitchFamily="18" charset="0"/>
                <a:cs typeface="Times New Roman" panose="02020603050405020304" pitchFamily="18" charset="0"/>
              </a:rPr>
              <a:t>Contribution of Team Members</a:t>
            </a:r>
          </a:p>
        </p:txBody>
      </p:sp>
      <p:sp>
        <p:nvSpPr>
          <p:cNvPr id="3" name="Content Placeholder 2"/>
          <p:cNvSpPr>
            <a:spLocks noGrp="1"/>
          </p:cNvSpPr>
          <p:nvPr>
            <p:ph idx="1"/>
          </p:nvPr>
        </p:nvSpPr>
        <p:spPr>
          <a:xfrm>
            <a:off x="0" y="1028494"/>
            <a:ext cx="12188952" cy="5829505"/>
          </a:xfrm>
        </p:spPr>
        <p:txBody>
          <a:bodyPr>
            <a:noAutofit/>
          </a:bodyPr>
          <a:lstStyle/>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SIVA KOTI REDDY TALAKOLA	 </a:t>
            </a:r>
          </a:p>
          <a:p>
            <a:pPr>
              <a:buFont typeface="Wingdings" panose="05000000000000000000" pitchFamily="2" charset="2"/>
              <a:buChar char="v"/>
            </a:pPr>
            <a:r>
              <a:rPr lang="en-US" sz="2400" i="1" dirty="0">
                <a:latin typeface="Times New Roman" panose="02020603050405020304" pitchFamily="18" charset="0"/>
                <a:cs typeface="Times New Roman" panose="02020603050405020304" pitchFamily="18" charset="0"/>
              </a:rPr>
              <a:t> Designed user interface for efficient data entry.</a:t>
            </a:r>
          </a:p>
          <a:p>
            <a:pPr>
              <a:buFont typeface="Wingdings" panose="05000000000000000000" pitchFamily="2" charset="2"/>
              <a:buChar char="v"/>
            </a:pPr>
            <a:endParaRPr lang="en-US" sz="2400"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LAKSHMI SRICHARAN REDDY MOTATI</a:t>
            </a:r>
          </a:p>
          <a:p>
            <a:pPr>
              <a:buFont typeface="Wingdings" panose="05000000000000000000" pitchFamily="2" charset="2"/>
              <a:buChar char="v"/>
            </a:pPr>
            <a:r>
              <a:rPr lang="en-US" sz="2400" i="1" dirty="0">
                <a:latin typeface="Times New Roman" panose="02020603050405020304" pitchFamily="18" charset="0"/>
                <a:cs typeface="Times New Roman" panose="02020603050405020304" pitchFamily="18" charset="0"/>
              </a:rPr>
              <a:t>Database design and integration</a:t>
            </a:r>
          </a:p>
          <a:p>
            <a:pPr>
              <a:buFont typeface="Wingdings" panose="05000000000000000000" pitchFamily="2" charset="2"/>
              <a:buChar char="v"/>
            </a:pPr>
            <a:endParaRPr lang="en-US" sz="2400" i="1"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THARUN KUMAR ABBURI</a:t>
            </a:r>
          </a:p>
          <a:p>
            <a:pPr>
              <a:buFont typeface="Wingdings" panose="05000000000000000000" pitchFamily="2" charset="2"/>
              <a:buChar char="v"/>
            </a:pPr>
            <a:r>
              <a:rPr lang="en-US" sz="2400" i="1" dirty="0">
                <a:latin typeface="Times New Roman" panose="02020603050405020304" pitchFamily="18" charset="0"/>
                <a:cs typeface="Times New Roman" panose="02020603050405020304" pitchFamily="18" charset="0"/>
              </a:rPr>
              <a:t>Conducted thorough testing of the system.</a:t>
            </a:r>
            <a:endParaRPr lang="en-US" sz="2400" i="1"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0233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093262" cy="2584136"/>
          </a:xfrm>
          <a:solidFill>
            <a:srgbClr val="92D050"/>
          </a:solidFill>
        </p:spPr>
        <p:txBody>
          <a:bodyPr/>
          <a:lstStyle/>
          <a:p>
            <a:r>
              <a:rPr lang="en-US" dirty="0">
                <a:latin typeface="Segoe UI Light" panose="020B0502040204020203" pitchFamily="34" charset="0"/>
                <a:cs typeface="Segoe UI Light" panose="020B0502040204020203" pitchFamily="34" charset="0"/>
              </a:rPr>
              <a:t>Any questions?</a:t>
            </a:r>
            <a:endParaRPr lang="en-US" dirty="0"/>
          </a:p>
        </p:txBody>
      </p:sp>
    </p:spTree>
    <p:extLst>
      <p:ext uri="{BB962C8B-B14F-4D97-AF65-F5344CB8AC3E}">
        <p14:creationId xmlns:p14="http://schemas.microsoft.com/office/powerpoint/2010/main" val="1188466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19AA34-AD7D-15C9-2283-25A5DA53C332}"/>
              </a:ext>
            </a:extLst>
          </p:cNvPr>
          <p:cNvSpPr>
            <a:spLocks noGrp="1"/>
          </p:cNvSpPr>
          <p:nvPr>
            <p:ph type="title"/>
          </p:nvPr>
        </p:nvSpPr>
        <p:spPr>
          <a:xfrm>
            <a:off x="1043631" y="809898"/>
            <a:ext cx="10173010" cy="874076"/>
          </a:xfrm>
        </p:spPr>
        <p:txBody>
          <a:bodyPr anchor="ctr">
            <a:normAutofit/>
          </a:bodyPr>
          <a:lstStyle/>
          <a:p>
            <a:r>
              <a:rPr lang="en-US" sz="2400" dirty="0">
                <a:latin typeface="Segoe UI (Body)"/>
                <a:cs typeface="Calibri Light"/>
              </a:rPr>
              <a:t>Introduction</a:t>
            </a:r>
            <a:endParaRPr lang="en-US" sz="2400" dirty="0">
              <a:latin typeface="Segoe UI (Body)"/>
            </a:endParaRPr>
          </a:p>
        </p:txBody>
      </p:sp>
      <p:sp>
        <p:nvSpPr>
          <p:cNvPr id="4" name="Content Placeholder 3"/>
          <p:cNvSpPr>
            <a:spLocks noGrp="1"/>
          </p:cNvSpPr>
          <p:nvPr>
            <p:ph idx="1"/>
          </p:nvPr>
        </p:nvSpPr>
        <p:spPr>
          <a:xfrm>
            <a:off x="838200" y="2704014"/>
            <a:ext cx="6129270" cy="3472948"/>
          </a:xfrm>
        </p:spPr>
        <p:txBody>
          <a:bodyPr>
            <a:normAutofit/>
          </a:bodyPr>
          <a:lstStyle/>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Our Personal Health Tracker project emerges as a pivotal initiative in a fast-paced world where health takes center stage. This endeavor is committed to advancing a cutting-edge database system that seamlessly enables individuals to manage and monitor their health information. </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Beyond mere data storage, it offers a user-centric platform for recording and analyzing health data, ensuring data security, and empowering users to make informed decisions about their well-being</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5670" y="1114088"/>
            <a:ext cx="3012584" cy="5062874"/>
          </a:xfrm>
          <a:prstGeom prst="rect">
            <a:avLst/>
          </a:prstGeom>
          <a:ln>
            <a:noFill/>
          </a:ln>
          <a:effectLst>
            <a:softEdge rad="112500"/>
          </a:effectLst>
        </p:spPr>
      </p:pic>
    </p:spTree>
    <p:extLst>
      <p:ext uri="{BB962C8B-B14F-4D97-AF65-F5344CB8AC3E}">
        <p14:creationId xmlns:p14="http://schemas.microsoft.com/office/powerpoint/2010/main" val="1842593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sz="2400" dirty="0"/>
              <a:t>Many individuals struggle to efficiently manage and monitor their personal health information. Existing solutions lack a comprehensive, user-centric platform for recording, analyzing, and visualizing health data. Privacy and security concerns discourage active participation in health tracking.</a:t>
            </a:r>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82914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Proposed solution</a:t>
            </a:r>
          </a:p>
        </p:txBody>
      </p:sp>
      <p:sp>
        <p:nvSpPr>
          <p:cNvPr id="3" name="Content Placeholder 2"/>
          <p:cNvSpPr>
            <a:spLocks noGrp="1"/>
          </p:cNvSpPr>
          <p:nvPr>
            <p:ph idx="1"/>
          </p:nvPr>
        </p:nvSpPr>
        <p:spPr>
          <a:xfrm>
            <a:off x="838200" y="1825625"/>
            <a:ext cx="8112617" cy="4351338"/>
          </a:xfrm>
        </p:spPr>
        <p:txBody>
          <a:bodyPr/>
          <a:lstStyle/>
          <a:p>
            <a:pPr>
              <a:buFont typeface="Wingdings" panose="05000000000000000000" pitchFamily="2" charset="2"/>
              <a:buChar char="ü"/>
            </a:pPr>
            <a:r>
              <a:rPr lang="en-US" dirty="0"/>
              <a:t>Our Personal Health Tracker project has the following key features:</a:t>
            </a:r>
          </a:p>
          <a:p>
            <a:r>
              <a:rPr lang="en-US" sz="2000" dirty="0"/>
              <a:t>User-Centric Design: An intuitive interface for effortless health data input.</a:t>
            </a:r>
          </a:p>
          <a:p>
            <a:r>
              <a:rPr lang="en-US" sz="2000" dirty="0"/>
              <a:t>Secure Data Storage: Ensuring data privacy and confidentiality.</a:t>
            </a:r>
          </a:p>
          <a:p>
            <a:r>
              <a:rPr lang="en-US" sz="2000" dirty="0"/>
              <a:t> Health Metric Tracking: Visualizing health metrics for users.</a:t>
            </a:r>
          </a:p>
          <a:p>
            <a:r>
              <a:rPr lang="en-US" sz="2000" dirty="0"/>
              <a:t>Personalized Health Reports: Generating tailored health reports</a:t>
            </a:r>
          </a:p>
        </p:txBody>
      </p:sp>
    </p:spTree>
    <p:extLst>
      <p:ext uri="{BB962C8B-B14F-4D97-AF65-F5344CB8AC3E}">
        <p14:creationId xmlns:p14="http://schemas.microsoft.com/office/powerpoint/2010/main" val="1685197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The proposed solution</a:t>
            </a:r>
          </a:p>
        </p:txBody>
      </p:sp>
      <p:sp>
        <p:nvSpPr>
          <p:cNvPr id="3" name="Content Placeholder 2"/>
          <p:cNvSpPr>
            <a:spLocks noGrp="1"/>
          </p:cNvSpPr>
          <p:nvPr>
            <p:ph idx="1"/>
          </p:nvPr>
        </p:nvSpPr>
        <p:spPr>
          <a:xfrm>
            <a:off x="657896" y="1593805"/>
            <a:ext cx="10515600" cy="4351338"/>
          </a:xfrm>
        </p:spPr>
        <p:txBody>
          <a:bodyPr/>
          <a:lstStyle/>
          <a:p>
            <a:pPr marL="0" indent="0" algn="ctr">
              <a:buNone/>
            </a:pPr>
            <a:endParaRPr lang="en-US" dirty="0"/>
          </a:p>
          <a:p>
            <a:pPr marL="0"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5161"/>
            <a:ext cx="12192000" cy="5492839"/>
          </a:xfrm>
          <a:prstGeom prst="rect">
            <a:avLst/>
          </a:prstGeom>
        </p:spPr>
      </p:pic>
    </p:spTree>
    <p:extLst>
      <p:ext uri="{BB962C8B-B14F-4D97-AF65-F5344CB8AC3E}">
        <p14:creationId xmlns:p14="http://schemas.microsoft.com/office/powerpoint/2010/main" val="92737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User authentication</a:t>
            </a:r>
          </a:p>
        </p:txBody>
      </p:sp>
      <p:sp>
        <p:nvSpPr>
          <p:cNvPr id="3" name="Content Placeholder 2"/>
          <p:cNvSpPr>
            <a:spLocks noGrp="1"/>
          </p:cNvSpPr>
          <p:nvPr>
            <p:ph idx="1"/>
          </p:nvPr>
        </p:nvSpPr>
        <p:spPr>
          <a:xfrm>
            <a:off x="657896" y="1593805"/>
            <a:ext cx="10515600" cy="4351338"/>
          </a:xfrm>
        </p:spPr>
        <p:txBody>
          <a:bodyPr/>
          <a:lstStyle/>
          <a:p>
            <a:pPr marL="0" indent="0" algn="ctr">
              <a:buNone/>
            </a:pPr>
            <a:endParaRPr lang="en-US" dirty="0"/>
          </a:p>
          <a:p>
            <a:pPr marL="0" indent="0" algn="ctr">
              <a:buNone/>
            </a:pPr>
            <a:r>
              <a:rPr lang="en-US" dirty="0"/>
              <a:t>Users are authenticated and authorized correctly</a:t>
            </a:r>
            <a:endParaRPr lang="en-US" dirty="0">
              <a:latin typeface="Segoe UI" panose="020B0502040204020203" pitchFamily="34" charset="0"/>
              <a:cs typeface="Segoe UI" panose="020B0502040204020203" pitchFamily="34" charset="0"/>
            </a:endParaRPr>
          </a:p>
          <a:p>
            <a:pPr marL="0" indent="0">
              <a:buNone/>
            </a:pPr>
            <a:endParaRPr lang="en-US" dirty="0"/>
          </a:p>
        </p:txBody>
      </p:sp>
      <p:pic>
        <p:nvPicPr>
          <p:cNvPr id="4" name="Picture 3"/>
          <p:cNvPicPr>
            <a:picLocks noChangeAspect="1"/>
          </p:cNvPicPr>
          <p:nvPr/>
        </p:nvPicPr>
        <p:blipFill>
          <a:blip r:embed="rId2"/>
          <a:stretch>
            <a:fillRect/>
          </a:stretch>
        </p:blipFill>
        <p:spPr>
          <a:xfrm>
            <a:off x="2790362" y="2563318"/>
            <a:ext cx="9401637" cy="4294682"/>
          </a:xfrm>
          <a:prstGeom prst="rect">
            <a:avLst/>
          </a:prstGeom>
        </p:spPr>
      </p:pic>
    </p:spTree>
    <p:extLst>
      <p:ext uri="{BB962C8B-B14F-4D97-AF65-F5344CB8AC3E}">
        <p14:creationId xmlns:p14="http://schemas.microsoft.com/office/powerpoint/2010/main" val="2307270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952741" cy="1325563"/>
          </a:xfrm>
        </p:spPr>
        <p:txBody>
          <a:bodyPr/>
          <a:lstStyle/>
          <a:p>
            <a:r>
              <a:rPr lang="en-US" dirty="0"/>
              <a:t>Personal account</a:t>
            </a:r>
          </a:p>
        </p:txBody>
      </p:sp>
      <p:sp>
        <p:nvSpPr>
          <p:cNvPr id="3" name="Content Placeholder 2"/>
          <p:cNvSpPr>
            <a:spLocks noGrp="1"/>
          </p:cNvSpPr>
          <p:nvPr>
            <p:ph idx="1"/>
          </p:nvPr>
        </p:nvSpPr>
        <p:spPr>
          <a:xfrm>
            <a:off x="4546242" y="1825625"/>
            <a:ext cx="6807558" cy="4351338"/>
          </a:xfrm>
        </p:spPr>
        <p:txBody>
          <a:bodyPr/>
          <a:lstStyle/>
          <a:p>
            <a:pPr marL="0" indent="0">
              <a:buNone/>
            </a:pPr>
            <a:endParaRPr lang="en-US" dirty="0"/>
          </a:p>
        </p:txBody>
      </p:sp>
      <p:sp>
        <p:nvSpPr>
          <p:cNvPr id="4" name="TextBox 3"/>
          <p:cNvSpPr txBox="1"/>
          <p:nvPr/>
        </p:nvSpPr>
        <p:spPr>
          <a:xfrm>
            <a:off x="734096" y="2034862"/>
            <a:ext cx="3116687" cy="1938992"/>
          </a:xfrm>
          <a:prstGeom prst="rect">
            <a:avLst/>
          </a:prstGeom>
          <a:noFill/>
        </p:spPr>
        <p:txBody>
          <a:bodyPr wrap="square" rtlCol="0">
            <a:spAutoFit/>
          </a:bodyPr>
          <a:lstStyle/>
          <a:p>
            <a:r>
              <a:rPr lang="en-US" sz="2000" b="1" dirty="0"/>
              <a:t>User is able to  login have their detailed profile including their name, date of birth and an interface to edit their information such as password</a:t>
            </a:r>
          </a:p>
        </p:txBody>
      </p:sp>
      <p:pic>
        <p:nvPicPr>
          <p:cNvPr id="5" name="Picture 4"/>
          <p:cNvPicPr>
            <a:picLocks noChangeAspect="1"/>
          </p:cNvPicPr>
          <p:nvPr/>
        </p:nvPicPr>
        <p:blipFill>
          <a:blip r:embed="rId2"/>
          <a:stretch>
            <a:fillRect/>
          </a:stretch>
        </p:blipFill>
        <p:spPr>
          <a:xfrm>
            <a:off x="4017364" y="885930"/>
            <a:ext cx="8174636" cy="5972070"/>
          </a:xfrm>
          <a:prstGeom prst="rect">
            <a:avLst/>
          </a:prstGeom>
        </p:spPr>
      </p:pic>
    </p:spTree>
    <p:extLst>
      <p:ext uri="{BB962C8B-B14F-4D97-AF65-F5344CB8AC3E}">
        <p14:creationId xmlns:p14="http://schemas.microsoft.com/office/powerpoint/2010/main" val="4221024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4" y="365125"/>
            <a:ext cx="11173496" cy="1325563"/>
          </a:xfrm>
        </p:spPr>
        <p:txBody>
          <a:bodyPr/>
          <a:lstStyle/>
          <a:p>
            <a:r>
              <a:rPr lang="en-US" dirty="0"/>
              <a:t>Setting health Goals</a:t>
            </a:r>
          </a:p>
        </p:txBody>
      </p:sp>
      <p:pic>
        <p:nvPicPr>
          <p:cNvPr id="4" name="Content Placeholder 3"/>
          <p:cNvPicPr>
            <a:picLocks noGrp="1" noChangeAspect="1"/>
          </p:cNvPicPr>
          <p:nvPr>
            <p:ph idx="1"/>
          </p:nvPr>
        </p:nvPicPr>
        <p:blipFill>
          <a:blip r:embed="rId2"/>
          <a:stretch>
            <a:fillRect/>
          </a:stretch>
        </p:blipFill>
        <p:spPr>
          <a:xfrm>
            <a:off x="2811007" y="1993050"/>
            <a:ext cx="9380993" cy="4864949"/>
          </a:xfrm>
          <a:prstGeom prst="rect">
            <a:avLst/>
          </a:prstGeom>
        </p:spPr>
      </p:pic>
      <p:sp>
        <p:nvSpPr>
          <p:cNvPr id="5" name="TextBox 4"/>
          <p:cNvSpPr txBox="1"/>
          <p:nvPr/>
        </p:nvSpPr>
        <p:spPr>
          <a:xfrm>
            <a:off x="180304" y="2472744"/>
            <a:ext cx="2331076" cy="1200329"/>
          </a:xfrm>
          <a:prstGeom prst="rect">
            <a:avLst/>
          </a:prstGeom>
          <a:noFill/>
        </p:spPr>
        <p:txBody>
          <a:bodyPr wrap="square" rtlCol="0">
            <a:spAutoFit/>
          </a:bodyPr>
          <a:lstStyle/>
          <a:p>
            <a:r>
              <a:rPr lang="en-US" b="1" dirty="0"/>
              <a:t>User can set the goals they aim to achieve within certain period of time</a:t>
            </a:r>
          </a:p>
        </p:txBody>
      </p:sp>
    </p:spTree>
    <p:extLst>
      <p:ext uri="{BB962C8B-B14F-4D97-AF65-F5344CB8AC3E}">
        <p14:creationId xmlns:p14="http://schemas.microsoft.com/office/powerpoint/2010/main" val="3836382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Data input interface</a:t>
            </a:r>
          </a:p>
        </p:txBody>
      </p:sp>
      <p:pic>
        <p:nvPicPr>
          <p:cNvPr id="4" name="Content Placeholder 3"/>
          <p:cNvPicPr>
            <a:picLocks noGrp="1" noChangeAspect="1"/>
          </p:cNvPicPr>
          <p:nvPr>
            <p:ph idx="1"/>
          </p:nvPr>
        </p:nvPicPr>
        <p:blipFill>
          <a:blip r:embed="rId2"/>
          <a:stretch>
            <a:fillRect/>
          </a:stretch>
        </p:blipFill>
        <p:spPr>
          <a:xfrm>
            <a:off x="2960591" y="2160476"/>
            <a:ext cx="9231409" cy="4351338"/>
          </a:xfrm>
          <a:prstGeom prst="rect">
            <a:avLst/>
          </a:prstGeom>
        </p:spPr>
      </p:pic>
      <p:sp>
        <p:nvSpPr>
          <p:cNvPr id="5" name="TextBox 4"/>
          <p:cNvSpPr txBox="1"/>
          <p:nvPr/>
        </p:nvSpPr>
        <p:spPr>
          <a:xfrm>
            <a:off x="0" y="2421228"/>
            <a:ext cx="2794715" cy="1477328"/>
          </a:xfrm>
          <a:prstGeom prst="rect">
            <a:avLst/>
          </a:prstGeom>
          <a:noFill/>
        </p:spPr>
        <p:txBody>
          <a:bodyPr wrap="square" rtlCol="0">
            <a:spAutoFit/>
          </a:bodyPr>
          <a:lstStyle/>
          <a:p>
            <a:r>
              <a:rPr lang="en-US" b="1" dirty="0"/>
              <a:t>User-Centric Design: An intuitive interface for effortless health data input.</a:t>
            </a:r>
          </a:p>
          <a:p>
            <a:endParaRPr lang="en-US" dirty="0"/>
          </a:p>
        </p:txBody>
      </p:sp>
    </p:spTree>
    <p:extLst>
      <p:ext uri="{BB962C8B-B14F-4D97-AF65-F5344CB8AC3E}">
        <p14:creationId xmlns:p14="http://schemas.microsoft.com/office/powerpoint/2010/main" val="17506044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370</TotalTime>
  <Words>697</Words>
  <Application>Microsoft Office PowerPoint</Application>
  <PresentationFormat>Widescreen</PresentationFormat>
  <Paragraphs>64</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Calibri Light</vt:lpstr>
      <vt:lpstr>Segoe UI</vt:lpstr>
      <vt:lpstr>Segoe UI (Body)</vt:lpstr>
      <vt:lpstr>Segoe UI Light</vt:lpstr>
      <vt:lpstr>Times New Roman</vt:lpstr>
      <vt:lpstr>Wingdings</vt:lpstr>
      <vt:lpstr>office theme</vt:lpstr>
      <vt:lpstr>Personal Health Tracker Project</vt:lpstr>
      <vt:lpstr>Introduction</vt:lpstr>
      <vt:lpstr>Problem statement</vt:lpstr>
      <vt:lpstr>Proposed solution</vt:lpstr>
      <vt:lpstr>The proposed solution</vt:lpstr>
      <vt:lpstr>User authentication</vt:lpstr>
      <vt:lpstr>Personal account</vt:lpstr>
      <vt:lpstr>Setting health Goals</vt:lpstr>
      <vt:lpstr>Data input interface</vt:lpstr>
      <vt:lpstr>Dashboard </vt:lpstr>
      <vt:lpstr>Viewing health data</vt:lpstr>
      <vt:lpstr>Experiments </vt:lpstr>
      <vt:lpstr>Discussion </vt:lpstr>
      <vt:lpstr>Conclusion</vt:lpstr>
      <vt:lpstr>Contribution of Team Members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Lakshmi Sricharan Reddy Motati</cp:lastModifiedBy>
  <cp:revision>118</cp:revision>
  <dcterms:created xsi:type="dcterms:W3CDTF">2023-11-22T02:51:33Z</dcterms:created>
  <dcterms:modified xsi:type="dcterms:W3CDTF">2023-12-08T05:42:44Z</dcterms:modified>
</cp:coreProperties>
</file>