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5"/>
  </p:notesMasterIdLst>
  <p:sldIdLst>
    <p:sldId id="286" r:id="rId2"/>
    <p:sldId id="287" r:id="rId3"/>
    <p:sldId id="288" r:id="rId4"/>
    <p:sldId id="289" r:id="rId5"/>
    <p:sldId id="290" r:id="rId6"/>
    <p:sldId id="291" r:id="rId7"/>
    <p:sldId id="292" r:id="rId8"/>
    <p:sldId id="293" r:id="rId9"/>
    <p:sldId id="294" r:id="rId10"/>
    <p:sldId id="295" r:id="rId11"/>
    <p:sldId id="297" r:id="rId12"/>
    <p:sldId id="298" r:id="rId13"/>
    <p:sldId id="299"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openxmlformats.org/officeDocument/2006/relationships/oleObject" Target="file:///storage/emulated/0/Android/data/cn.wps.moffice_eng/.Cloud/i18n/471582933/f/ea3f8848-8c16-403a-bc36-675489179e61/DOC-20240831-WA0003..xlsx" TargetMode="External" /><Relationship Id="rId1" Type="http://schemas.openxmlformats.org/officeDocument/2006/relationships/themeOverride" Target="../theme/themeOverride1.xml" /></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oleObject" Target="file:///storage/emulated/0/Android/data/cn.wps.moffice_eng/.Cloud/i18n/471582933/f/42a99f83-f83a-417a-b27f-11efb2aa3ab4/employee_data%2520NM%2520ME.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overlay val="0"/>
      <c:spPr>
        <a:noFill/>
        <a:ln>
          <a:noFill/>
        </a:ln>
        <a:effectLst/>
      </c:sp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extLst>
            <c:ext xmlns:c16="http://schemas.microsoft.com/office/drawing/2014/chart" uri="{C3380CC4-5D6E-409C-BE32-E72D297353CC}">
              <c16:uniqueId val="{00000000-D7DA-4644-A60D-F4524352B8A2}"/>
            </c:ext>
          </c:extLst>
        </c:ser>
        <c:ser>
          <c:idx val="1"/>
          <c:order val="1"/>
          <c:tx>
            <c:strRef>
              <c:f>Sheet1!$C$2:$C$3</c:f>
              <c:strCache>
                <c:ptCount val="2"/>
                <c:pt idx="0">
                  <c:v>Performance Level </c:v>
                </c:pt>
                <c:pt idx="1">
                  <c:v>LOW</c:v>
                </c:pt>
              </c:strCache>
            </c:strRef>
          </c:tx>
          <c:spPr>
            <a:solidFill>
              <a:schemeClr val="accent2"/>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c:v>
                </c:pt>
                <c:pt idx="1">
                  <c:v>47</c:v>
                </c:pt>
                <c:pt idx="2">
                  <c:v>41</c:v>
                </c:pt>
                <c:pt idx="3">
                  <c:v>39</c:v>
                </c:pt>
                <c:pt idx="4">
                  <c:v>41</c:v>
                </c:pt>
                <c:pt idx="5">
                  <c:v>33</c:v>
                </c:pt>
                <c:pt idx="6">
                  <c:v>41</c:v>
                </c:pt>
                <c:pt idx="7">
                  <c:v>43</c:v>
                </c:pt>
                <c:pt idx="8">
                  <c:v>45</c:v>
                </c:pt>
                <c:pt idx="9">
                  <c:v>34</c:v>
                </c:pt>
                <c:pt idx="10">
                  <c:v>398</c:v>
                </c:pt>
              </c:numCache>
            </c:numRef>
          </c:val>
          <c:extLst>
            <c:ext xmlns:c16="http://schemas.microsoft.com/office/drawing/2014/chart" uri="{C3380CC4-5D6E-409C-BE32-E72D297353CC}">
              <c16:uniqueId val="{00000002-D7DA-4644-A60D-F4524352B8A2}"/>
            </c:ext>
          </c:extLst>
        </c:ser>
        <c:ser>
          <c:idx val="2"/>
          <c:order val="2"/>
          <c:tx>
            <c:strRef>
              <c:f>Sheet1!$D$2:$D$3</c:f>
              <c:strCache>
                <c:ptCount val="2"/>
                <c:pt idx="0">
                  <c:v>Performance Level </c:v>
                </c:pt>
                <c:pt idx="1">
                  <c:v>MED</c:v>
                </c:pt>
              </c:strCache>
            </c:strRef>
          </c:tx>
          <c:spPr>
            <a:solidFill>
              <a:schemeClr val="accent3"/>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c:v>
                </c:pt>
                <c:pt idx="1">
                  <c:v>65</c:v>
                </c:pt>
                <c:pt idx="2">
                  <c:v>78</c:v>
                </c:pt>
                <c:pt idx="3">
                  <c:v>92</c:v>
                </c:pt>
                <c:pt idx="4">
                  <c:v>77</c:v>
                </c:pt>
                <c:pt idx="5">
                  <c:v>69</c:v>
                </c:pt>
                <c:pt idx="6">
                  <c:v>75</c:v>
                </c:pt>
                <c:pt idx="7">
                  <c:v>82</c:v>
                </c:pt>
                <c:pt idx="8">
                  <c:v>71</c:v>
                </c:pt>
                <c:pt idx="9">
                  <c:v>84</c:v>
                </c:pt>
                <c:pt idx="10">
                  <c:v>778</c:v>
                </c:pt>
              </c:numCache>
            </c:numRef>
          </c:val>
          <c:extLst>
            <c:ext xmlns:c16="http://schemas.microsoft.com/office/drawing/2014/chart" uri="{C3380CC4-5D6E-409C-BE32-E72D297353CC}">
              <c16:uniqueId val="{00000004-D7DA-4644-A60D-F4524352B8A2}"/>
            </c:ext>
          </c:extLst>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c:v>
                </c:pt>
                <c:pt idx="1">
                  <c:v>15</c:v>
                </c:pt>
                <c:pt idx="2">
                  <c:v>14</c:v>
                </c:pt>
                <c:pt idx="3">
                  <c:v>9</c:v>
                </c:pt>
                <c:pt idx="4">
                  <c:v>15</c:v>
                </c:pt>
                <c:pt idx="5">
                  <c:v>12</c:v>
                </c:pt>
                <c:pt idx="6">
                  <c:v>15</c:v>
                </c:pt>
                <c:pt idx="7">
                  <c:v>16</c:v>
                </c:pt>
                <c:pt idx="8">
                  <c:v>13</c:v>
                </c:pt>
                <c:pt idx="9">
                  <c:v>13</c:v>
                </c:pt>
                <c:pt idx="10">
                  <c:v>137</c:v>
                </c:pt>
              </c:numCache>
            </c:numRef>
          </c:val>
          <c:extLst>
            <c:ext xmlns:c16="http://schemas.microsoft.com/office/drawing/2014/chart" uri="{C3380CC4-5D6E-409C-BE32-E72D297353CC}">
              <c16:uniqueId val="{00000005-D7DA-4644-A60D-F4524352B8A2}"/>
            </c:ext>
          </c:extLst>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c:v>
                </c:pt>
                <c:pt idx="1">
                  <c:v>145</c:v>
                </c:pt>
                <c:pt idx="2">
                  <c:v>154</c:v>
                </c:pt>
                <c:pt idx="3">
                  <c:v>157</c:v>
                </c:pt>
                <c:pt idx="4">
                  <c:v>154</c:v>
                </c:pt>
                <c:pt idx="5">
                  <c:v>143</c:v>
                </c:pt>
                <c:pt idx="6">
                  <c:v>157</c:v>
                </c:pt>
                <c:pt idx="7">
                  <c:v>167</c:v>
                </c:pt>
                <c:pt idx="8">
                  <c:v>150</c:v>
                </c:pt>
                <c:pt idx="9">
                  <c:v>156</c:v>
                </c:pt>
                <c:pt idx="10">
                  <c:v>1533</c:v>
                </c:pt>
              </c:numCache>
            </c:numRef>
          </c:val>
          <c:extLst>
            <c:ext xmlns:c16="http://schemas.microsoft.com/office/drawing/2014/chart" uri="{C3380CC4-5D6E-409C-BE32-E72D297353CC}">
              <c16:uniqueId val="{00000006-D7DA-4644-A60D-F4524352B8A2}"/>
            </c:ext>
          </c:extLst>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extLst>
            <c:ext xmlns:c16="http://schemas.microsoft.com/office/drawing/2014/chart" uri="{C3380CC4-5D6E-409C-BE32-E72D297353CC}">
              <c16:uniqueId val="{00000000-C7F1-F447-BC6A-AB6412397AA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13-09-2024</a:t>
            </a:fld>
            <a:endParaRPr lang="en-IN"/>
          </a:p>
        </p:txBody>
      </p:sp>
      <p:sp>
        <p:nvSpPr>
          <p:cNvPr id="1048696"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7"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78" name="Holder 3"/>
          <p:cNvSpPr>
            <a:spLocks noGrp="1"/>
          </p:cNvSpPr>
          <p:nvPr>
            <p:ph type="body" idx="1"/>
          </p:nvPr>
        </p:nvSpPr>
        <p:spPr>
          <a:xfrm>
            <a:off x="609600" y="1577340"/>
            <a:ext cx="10972800" cy="266700"/>
          </a:xfrm>
        </p:spPr>
        <p:txBody>
          <a:bodyPr lIns="0" tIns="0" rIns="0" bIns="0"/>
          <a:lstStyle/>
          <a:p>
            <a:endParaRPr/>
          </a:p>
        </p:txBody>
      </p:sp>
      <p:sp>
        <p:nvSpPr>
          <p:cNvPr id="1048679"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0"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1048681"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86"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87"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688"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9"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1048690"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1"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2"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1048693"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966789" y="3040529"/>
            <a:ext cx="8610600" cy="1938992"/>
          </a:xfrm>
          <a:prstGeom prst="rect">
            <a:avLst/>
          </a:prstGeom>
          <a:noFill/>
        </p:spPr>
        <p:txBody>
          <a:bodyPr wrap="square" rtlCol="0">
            <a:spAutoFit/>
          </a:bodyPr>
          <a:lstStyle/>
          <a:p>
            <a:r>
              <a:rPr lang="en-US" sz="2400" dirty="0"/>
              <a:t>STUDENT NAME</a:t>
            </a:r>
            <a:r>
              <a:rPr lang="en-IN" sz="2400" dirty="0"/>
              <a:t>:</a:t>
            </a:r>
            <a:r>
              <a:rPr lang="en-US" sz="2400" dirty="0"/>
              <a:t> D.SIVABALAN</a:t>
            </a:r>
          </a:p>
          <a:p>
            <a:r>
              <a:rPr lang="en-US" sz="2400" dirty="0"/>
              <a:t>REGISTER NO: 312213132, unm14535474</a:t>
            </a:r>
          </a:p>
          <a:p>
            <a:r>
              <a:rPr lang="en-US" sz="2400" dirty="0"/>
              <a:t>DEPARTMENT: III B.COM </a:t>
            </a:r>
            <a:r>
              <a:rPr lang="en-IN" sz="2400" dirty="0"/>
              <a:t>(General) </a:t>
            </a:r>
            <a:endParaRPr lang="en-US" sz="2400" dirty="0"/>
          </a:p>
          <a:p>
            <a:r>
              <a:rPr lang="en-US" sz="2400" dirty="0"/>
              <a:t>COLLEGE: </a:t>
            </a:r>
            <a:r>
              <a:rPr lang="en-IN" sz="2400" dirty="0" err="1"/>
              <a:t>Vel</a:t>
            </a:r>
            <a:r>
              <a:rPr lang="en-IN" sz="2400" dirty="0"/>
              <a:t> Tech </a:t>
            </a:r>
            <a:r>
              <a:rPr lang="en-IN" sz="2400" dirty="0" err="1"/>
              <a:t>ranga</a:t>
            </a:r>
            <a:r>
              <a:rPr lang="en-IN" sz="2400" dirty="0"/>
              <a:t> </a:t>
            </a:r>
            <a:r>
              <a:rPr lang="en-IN" sz="2400" dirty="0" err="1"/>
              <a:t>sanku</a:t>
            </a:r>
            <a:r>
              <a:rPr lang="en-IN" sz="2400" dirty="0"/>
              <a:t> arts college </a:t>
            </a:r>
            <a:endParaRPr lang="zh-CN" altLang="en-US"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6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71"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p>
          <a:p>
            <a:pPr marL="285750" indent="-285750">
              <a:buFont typeface="Wingdings" panose="05000000000000000000" pitchFamily="2" charset="2"/>
              <a:buChar char="Ø"/>
            </a:pPr>
            <a:r>
              <a:rPr lang="en-US" dirty="0"/>
              <a:t>Drafted the data from the </a:t>
            </a:r>
            <a:r>
              <a:rPr lang="en-US" dirty="0" err="1"/>
              <a:t>edunet</a:t>
            </a:r>
            <a:r>
              <a:rPr lang="en-US" dirty="0"/>
              <a:t> dataset.</a:t>
            </a:r>
          </a:p>
          <a:p>
            <a:r>
              <a:rPr lang="en-US" dirty="0"/>
              <a:t>FEATURE COLLECTION:</a:t>
            </a:r>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p>
          <a:p>
            <a:pPr marL="285750" indent="-285750">
              <a:buFont typeface="Wingdings" panose="05000000000000000000" pitchFamily="2" charset="2"/>
              <a:buChar char="Ø"/>
            </a:pPr>
            <a:r>
              <a:rPr lang="en-US" dirty="0"/>
              <a:t>Exceeds</a:t>
            </a:r>
          </a:p>
          <a:p>
            <a:pPr marL="285750" indent="-285750">
              <a:buFont typeface="Wingdings" panose="05000000000000000000" pitchFamily="2" charset="2"/>
              <a:buChar char="Ø"/>
            </a:pPr>
            <a:r>
              <a:rPr lang="en-US" dirty="0"/>
              <a:t>Fully meets</a:t>
            </a:r>
          </a:p>
          <a:p>
            <a:pPr marL="285750" indent="-285750">
              <a:buFont typeface="Wingdings" panose="05000000000000000000" pitchFamily="2" charset="2"/>
              <a:buChar char="Ø"/>
            </a:pPr>
            <a:r>
              <a:rPr lang="en-US" dirty="0"/>
              <a:t>Needs improvements</a:t>
            </a:r>
          </a:p>
          <a:p>
            <a:pPr marL="285750" indent="-285750">
              <a:buFont typeface="Wingdings" panose="05000000000000000000" pitchFamily="2" charset="2"/>
              <a:buChar char="Ø"/>
            </a:pPr>
            <a:r>
              <a:rPr lang="en-US" dirty="0"/>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5"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7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Title 1048681"/>
          <p:cNvSpPr>
            <a:spLocks noGrp="1"/>
          </p:cNvSpPr>
          <p:nvPr>
            <p:ph type="title"/>
          </p:nvPr>
        </p:nvSpPr>
        <p:spPr/>
        <p:txBody>
          <a:bodyPr/>
          <a:lstStyle/>
          <a:p>
            <a:r>
              <a:rPr lang="en-US"/>
              <a:t>RESULTS</a:t>
            </a:r>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09"/>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207264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p>
          <a:p>
            <a:r>
              <a:rPr lang="en-US" sz="4400" b="1" dirty="0">
                <a:solidFill>
                  <a:srgbClr val="0F0F0F"/>
                </a:solidFill>
                <a:latin typeface="Times New Roman" panose="02020603050405020304" pitchFamily="18" charset="0"/>
                <a:cs typeface="Times New Roman" panose="02020603050405020304" pitchFamily="18" charset="0"/>
              </a:rPr>
              <a:t>SCORE BASED APPROACH</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39"/>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7"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8" name="TextBox 10"/>
          <p:cNvSpPr txBox="1"/>
          <p:nvPr/>
        </p:nvSpPr>
        <p:spPr>
          <a:xfrm rot="10800000" flipV="1">
            <a:off x="762000" y="2200037"/>
            <a:ext cx="6934200" cy="1958340"/>
          </a:xfrm>
          <a:prstGeom prst="rect">
            <a:avLst/>
          </a:prstGeom>
          <a:noFill/>
        </p:spPr>
        <p:txBody>
          <a:bodyPr wrap="square">
            <a:spAutoFit/>
          </a:bodyPr>
          <a:lstStyle/>
          <a:p>
            <a:endParaRPr lang="en-IN" dirty="0"/>
          </a:p>
          <a:p>
            <a:r>
              <a:rPr lang="en-IN" dirty="0"/>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7"/>
          <p:cNvSpPr txBox="1">
            <a:spLocks noGrp="1"/>
          </p:cNvSpPr>
          <p:nvPr>
            <p:ph type="title"/>
          </p:nvPr>
        </p:nvSpPr>
        <p:spPr>
          <a:xfrm>
            <a:off x="739775" y="829627"/>
            <a:ext cx="5263515" cy="63880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2"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3" name="TextBox 13"/>
          <p:cNvSpPr txBox="1"/>
          <p:nvPr/>
        </p:nvSpPr>
        <p:spPr>
          <a:xfrm>
            <a:off x="739775" y="1676400"/>
            <a:ext cx="8023225" cy="3291840"/>
          </a:xfrm>
          <a:prstGeom prst="rect">
            <a:avLst/>
          </a:prstGeom>
          <a:noFill/>
        </p:spPr>
        <p:txBody>
          <a:bodyPr wrap="square">
            <a:spAutoFit/>
          </a:bodyPr>
          <a:lstStyle/>
          <a:p>
            <a:r>
              <a:rPr lang="en-IN" dirty="0"/>
              <a:t>:</a:t>
            </a:r>
          </a:p>
          <a:p>
            <a:endParaRPr lang="en-IN" dirty="0"/>
          </a:p>
          <a:p>
            <a:r>
              <a:rPr lang="en-IN" dirty="0"/>
              <a:t>This project focuses on developing a comprehensive tool to </a:t>
            </a:r>
            <a:r>
              <a:rPr lang="en-IN" dirty="0" err="1"/>
              <a:t>analyze</a:t>
            </a:r>
            <a:r>
              <a:rPr lang="en-IN" dirty="0"/>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IN" dirty="0">
                <a:latin typeface="Times New Roman" panose="02020603050405020304" pitchFamily="18" charset="0"/>
                <a:cs typeface="Times New Roman" panose="02020603050405020304" pitchFamily="18" charset="0"/>
              </a:rPr>
              <a:t>goals</a:t>
            </a:r>
            <a:r>
              <a:rPr lang="en-IN" dirty="0"/>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6" name="object 5"/>
          <p:cNvSpPr txBox="1">
            <a:spLocks noGrp="1"/>
          </p:cNvSpPr>
          <p:nvPr>
            <p:ph type="title"/>
          </p:nvPr>
        </p:nvSpPr>
        <p:spPr>
          <a:xfrm>
            <a:off x="699452" y="891793"/>
            <a:ext cx="5014595" cy="4991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7" name="object 8"/>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58" name="TextBox 8"/>
          <p:cNvSpPr txBox="1"/>
          <p:nvPr/>
        </p:nvSpPr>
        <p:spPr>
          <a:xfrm>
            <a:off x="699452" y="1676400"/>
            <a:ext cx="8278496" cy="1691640"/>
          </a:xfrm>
          <a:prstGeom prst="rect">
            <a:avLst/>
          </a:prstGeom>
          <a:noFill/>
        </p:spPr>
        <p:txBody>
          <a:bodyPr wrap="square">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Managers and Team Leaders</a:t>
            </a:r>
          </a:p>
          <a:p>
            <a:pPr marL="285750" indent="-285750">
              <a:buFont typeface="Wingdings" panose="05000000000000000000" pitchFamily="2" charset="2"/>
              <a:buChar char="Ø"/>
            </a:pPr>
            <a:r>
              <a:rPr lang="en-US" dirty="0"/>
              <a:t> HR Professionals</a:t>
            </a:r>
          </a:p>
          <a:p>
            <a:pPr marL="285750" indent="-285750">
              <a:buFont typeface="Wingdings" panose="05000000000000000000" pitchFamily="2" charset="2"/>
              <a:buChar char="Ø"/>
            </a:pPr>
            <a:r>
              <a:rPr lang="en-US" dirty="0"/>
              <a:t> Executives</a:t>
            </a:r>
          </a:p>
          <a:p>
            <a:pPr marL="285750" indent="-285750">
              <a:buFont typeface="Wingdings" panose="05000000000000000000" pitchFamily="2" charset="2"/>
              <a:buChar char="Ø"/>
            </a:pPr>
            <a:r>
              <a:rPr lang="en-US" dirty="0"/>
              <a:t> Employees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59" name="object 6"/>
          <p:cNvSpPr txBox="1">
            <a:spLocks noGrp="1"/>
          </p:cNvSpPr>
          <p:nvPr>
            <p:ph type="title"/>
          </p:nvPr>
        </p:nvSpPr>
        <p:spPr>
          <a:xfrm>
            <a:off x="533400" y="901065"/>
            <a:ext cx="9763125" cy="54673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0"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1" name="TextBox 9"/>
          <p:cNvSpPr txBox="1"/>
          <p:nvPr/>
        </p:nvSpPr>
        <p:spPr>
          <a:xfrm>
            <a:off x="3124200" y="1600200"/>
            <a:ext cx="6934199" cy="2225041"/>
          </a:xfrm>
          <a:prstGeom prst="rect">
            <a:avLst/>
          </a:prstGeom>
          <a:noFill/>
        </p:spPr>
        <p:txBody>
          <a:bodyPr wrap="square">
            <a:spAutoFit/>
          </a:bodyPr>
          <a:lstStyle/>
          <a:p>
            <a:endParaRPr lang="en-IN" dirty="0"/>
          </a:p>
          <a:p>
            <a:endParaRPr lang="en-IN" dirty="0"/>
          </a:p>
          <a:p>
            <a:r>
              <a:rPr lang="en-IN" dirty="0"/>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lstStyle/>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p>
          <a:p>
            <a:r>
              <a:rPr lang="en-US" sz="1800" dirty="0"/>
              <a:t>  </a:t>
            </a:r>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r:embed="rId2" cstate="print"/>
          <a:stretch>
            <a:fillRect/>
          </a:stretch>
        </p:blipFill>
        <p:spPr>
          <a:xfrm>
            <a:off x="66675" y="3597351"/>
            <a:ext cx="2466975" cy="3203497"/>
          </a:xfrm>
          <a:prstGeom prst="rect">
            <a:avLst/>
          </a:prstGeom>
        </p:spPr>
      </p:pic>
      <p:sp>
        <p:nvSpPr>
          <p:cNvPr id="1048665"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p>
        </p:txBody>
      </p:sp>
      <p:sp>
        <p:nvSpPr>
          <p:cNvPr id="1048666"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EMPLOYEE DATASET: KAGGLE FEATURES: 26 FEATURES TAKEN: 8 FIELD NAMES: BUSINESS UNIT, FIRST NAME, GENDER CODE AND PERFORMANCE SCORE </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beevihajira00@gmail.com</cp:lastModifiedBy>
  <cp:revision>6</cp:revision>
  <dcterms:created xsi:type="dcterms:W3CDTF">2024-03-27T19:07:22Z</dcterms:created>
  <dcterms:modified xsi:type="dcterms:W3CDTF">2024-09-13T17:29:10Z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0b0bf4145b624b9f89f97f317b50da53</vt:lpwstr>
  </property>
</Properties>
</file>